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media1.gif" ContentType="video/unknown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9"/>
  </p:notesMasterIdLst>
  <p:handoutMasterIdLst>
    <p:handoutMasterId r:id="rId50"/>
  </p:handoutMasterIdLst>
  <p:sldIdLst>
    <p:sldId id="256" r:id="rId4"/>
    <p:sldId id="257" r:id="rId5"/>
    <p:sldId id="440" r:id="rId6"/>
    <p:sldId id="268" r:id="rId7"/>
    <p:sldId id="396" r:id="rId8"/>
    <p:sldId id="400" r:id="rId9"/>
    <p:sldId id="409" r:id="rId10"/>
    <p:sldId id="401" r:id="rId11"/>
    <p:sldId id="402" r:id="rId12"/>
    <p:sldId id="403" r:id="rId13"/>
    <p:sldId id="404" r:id="rId14"/>
    <p:sldId id="405" r:id="rId15"/>
    <p:sldId id="406" r:id="rId16"/>
    <p:sldId id="407" r:id="rId17"/>
    <p:sldId id="408" r:id="rId18"/>
    <p:sldId id="410" r:id="rId19"/>
    <p:sldId id="411" r:id="rId20"/>
    <p:sldId id="412" r:id="rId21"/>
    <p:sldId id="415" r:id="rId22"/>
    <p:sldId id="419" r:id="rId23"/>
    <p:sldId id="414" r:id="rId24"/>
    <p:sldId id="416" r:id="rId25"/>
    <p:sldId id="418" r:id="rId26"/>
    <p:sldId id="420" r:id="rId27"/>
    <p:sldId id="425" r:id="rId28"/>
    <p:sldId id="424" r:id="rId29"/>
    <p:sldId id="428" r:id="rId30"/>
    <p:sldId id="443" r:id="rId31"/>
    <p:sldId id="429" r:id="rId32"/>
    <p:sldId id="431" r:id="rId33"/>
    <p:sldId id="430" r:id="rId34"/>
    <p:sldId id="432" r:id="rId35"/>
    <p:sldId id="433" r:id="rId36"/>
    <p:sldId id="441" r:id="rId37"/>
    <p:sldId id="435" r:id="rId38"/>
    <p:sldId id="439" r:id="rId39"/>
    <p:sldId id="444" r:id="rId40"/>
    <p:sldId id="445" r:id="rId41"/>
    <p:sldId id="446" r:id="rId42"/>
    <p:sldId id="447" r:id="rId43"/>
    <p:sldId id="421" r:id="rId44"/>
    <p:sldId id="422" r:id="rId45"/>
    <p:sldId id="398" r:id="rId46"/>
    <p:sldId id="426" r:id="rId47"/>
    <p:sldId id="423" r:id="rId48"/>
  </p:sldIdLst>
  <p:sldSz cx="9144000" cy="6858000" type="screen4x3"/>
  <p:notesSz cx="6858000" cy="9144000"/>
  <p:defaultTextStyle>
    <a:defPPr>
      <a:defRPr lang="en-US"/>
    </a:defPPr>
    <a:lvl1pPr marL="0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6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92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39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84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32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76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24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72" algn="l" defTabSz="4570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E0D"/>
    <a:srgbClr val="01670B"/>
    <a:srgbClr val="028011"/>
    <a:srgbClr val="F2F2F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7" autoAdjust="0"/>
    <p:restoredTop sz="94509" autoAdjust="0"/>
  </p:normalViewPr>
  <p:slideViewPr>
    <p:cSldViewPr snapToObjects="1">
      <p:cViewPr varScale="1">
        <p:scale>
          <a:sx n="123" d="100"/>
          <a:sy n="123" d="100"/>
        </p:scale>
        <p:origin x="-40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2213B-AA87-E648-A629-D71A00DA9449}" type="datetimeFigureOut">
              <a:rPr lang="en-US" smtClean="0"/>
              <a:pPr/>
              <a:t>7/19/2012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9F14B-EE13-064D-A30C-9E491D22875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861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EADB3-4D54-EB43-ABC1-016670862AC8}" type="datetimeFigureOut">
              <a:rPr lang="en-US" smtClean="0"/>
              <a:pPr/>
              <a:t>7/19/2012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3E55B-DA02-004E-A997-8D66B0D2905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053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6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92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39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84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32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76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24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72" algn="l" defTabSz="4570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3E55B-DA02-004E-A997-8D66B0D2905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8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2130430"/>
            <a:ext cx="7772400" cy="1470025"/>
          </a:xfrm>
        </p:spPr>
        <p:txBody>
          <a:bodyPr/>
          <a:lstStyle>
            <a:lvl1pPr>
              <a:lnSpc>
                <a:spcPct val="150000"/>
              </a:lnSpc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6" indent="0">
              <a:buNone/>
              <a:defRPr sz="2800"/>
            </a:lvl2pPr>
            <a:lvl3pPr marL="914092" indent="0">
              <a:buNone/>
              <a:defRPr sz="2400"/>
            </a:lvl3pPr>
            <a:lvl4pPr marL="1371139" indent="0">
              <a:buNone/>
              <a:defRPr sz="2000"/>
            </a:lvl4pPr>
            <a:lvl5pPr marL="1828184" indent="0">
              <a:buNone/>
              <a:defRPr sz="2000"/>
            </a:lvl5pPr>
            <a:lvl6pPr marL="2285232" indent="0">
              <a:buNone/>
              <a:defRPr sz="2000"/>
            </a:lvl6pPr>
            <a:lvl7pPr marL="2742276" indent="0">
              <a:buNone/>
              <a:defRPr sz="2000"/>
            </a:lvl7pPr>
            <a:lvl8pPr marL="3199324" indent="0">
              <a:buNone/>
              <a:defRPr sz="2000"/>
            </a:lvl8pPr>
            <a:lvl9pPr marL="36563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3"/>
            <a:ext cx="7772400" cy="1362075"/>
          </a:xfrm>
        </p:spPr>
        <p:txBody>
          <a:bodyPr anchor="t"/>
          <a:lstStyle>
            <a:lvl1pPr algn="l">
              <a:lnSpc>
                <a:spcPct val="150000"/>
              </a:lnSpc>
              <a:defRPr sz="4000" b="0" u="none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0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6" indent="0">
              <a:buNone/>
              <a:defRPr sz="2800"/>
            </a:lvl2pPr>
            <a:lvl3pPr marL="914092" indent="0">
              <a:buNone/>
              <a:defRPr sz="2400"/>
            </a:lvl3pPr>
            <a:lvl4pPr marL="1371139" indent="0">
              <a:buNone/>
              <a:defRPr sz="2000"/>
            </a:lvl4pPr>
            <a:lvl5pPr marL="1828184" indent="0">
              <a:buNone/>
              <a:defRPr sz="2000"/>
            </a:lvl5pPr>
            <a:lvl6pPr marL="2285232" indent="0">
              <a:buNone/>
              <a:defRPr sz="2000"/>
            </a:lvl6pPr>
            <a:lvl7pPr marL="2742276" indent="0">
              <a:buNone/>
              <a:defRPr sz="2000"/>
            </a:lvl7pPr>
            <a:lvl8pPr marL="3199324" indent="0">
              <a:buNone/>
              <a:defRPr sz="2000"/>
            </a:lvl8pPr>
            <a:lvl9pPr marL="36563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6" indent="0">
              <a:buNone/>
              <a:defRPr sz="2000" b="1"/>
            </a:lvl2pPr>
            <a:lvl3pPr marL="914092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4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6" indent="0">
              <a:buNone/>
              <a:defRPr sz="1600" b="1"/>
            </a:lvl7pPr>
            <a:lvl8pPr marL="3199324" indent="0">
              <a:buNone/>
              <a:defRPr sz="1600" b="1"/>
            </a:lvl8pPr>
            <a:lvl9pPr marL="36563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6" indent="0">
              <a:buNone/>
              <a:defRPr sz="2800"/>
            </a:lvl2pPr>
            <a:lvl3pPr marL="914092" indent="0">
              <a:buNone/>
              <a:defRPr sz="2400"/>
            </a:lvl3pPr>
            <a:lvl4pPr marL="1371139" indent="0">
              <a:buNone/>
              <a:defRPr sz="2000"/>
            </a:lvl4pPr>
            <a:lvl5pPr marL="1828184" indent="0">
              <a:buNone/>
              <a:defRPr sz="2000"/>
            </a:lvl5pPr>
            <a:lvl6pPr marL="2285232" indent="0">
              <a:buNone/>
              <a:defRPr sz="2000"/>
            </a:lvl6pPr>
            <a:lvl7pPr marL="2742276" indent="0">
              <a:buNone/>
              <a:defRPr sz="2000"/>
            </a:lvl7pPr>
            <a:lvl8pPr marL="3199324" indent="0">
              <a:buNone/>
              <a:defRPr sz="2000"/>
            </a:lvl8pPr>
            <a:lvl9pPr marL="36563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2" indent="0">
              <a:buNone/>
              <a:defRPr sz="1000"/>
            </a:lvl3pPr>
            <a:lvl4pPr marL="1371139" indent="0">
              <a:buNone/>
              <a:defRPr sz="900"/>
            </a:lvl4pPr>
            <a:lvl5pPr marL="1828184" indent="0">
              <a:buNone/>
              <a:defRPr sz="900"/>
            </a:lvl5pPr>
            <a:lvl6pPr marL="2285232" indent="0">
              <a:buNone/>
              <a:defRPr sz="900"/>
            </a:lvl6pPr>
            <a:lvl7pPr marL="2742276" indent="0">
              <a:buNone/>
              <a:defRPr sz="900"/>
            </a:lvl7pPr>
            <a:lvl8pPr marL="3199324" indent="0">
              <a:buNone/>
              <a:defRPr sz="900"/>
            </a:lvl8pPr>
            <a:lvl9pPr marL="36563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C875-2826-CC4E-B819-09F5DF2D31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  <a:alpha val="85000"/>
              </a:schemeClr>
            </a:gs>
            <a:gs pos="100000">
              <a:schemeClr val="bg2">
                <a:shade val="30000"/>
                <a:satMod val="200000"/>
                <a:alpha val="3000"/>
              </a:schemeClr>
            </a:gs>
          </a:gsLst>
          <a:lin ang="41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"/>
            <a:ext cx="9144000" cy="1015632"/>
          </a:xfrm>
          <a:prstGeom prst="rect">
            <a:avLst/>
          </a:prstGeom>
          <a:gradFill flip="none" rotWithShape="1">
            <a:gsLst>
              <a:gs pos="70000">
                <a:srgbClr val="F2F2F2">
                  <a:alpha val="85000"/>
                </a:srgbClr>
              </a:gs>
              <a:gs pos="100000">
                <a:srgbClr val="000000">
                  <a:alpha val="85000"/>
                </a:srgbClr>
              </a:gs>
            </a:gsLst>
            <a:lin ang="10800000" scaled="0"/>
            <a:tileRect/>
          </a:gradFill>
          <a:ln>
            <a:solidFill>
              <a:schemeClr val="bg1"/>
            </a:solidFill>
          </a:ln>
        </p:spPr>
        <p:txBody>
          <a:bodyPr wrap="square" lIns="91410" tIns="45705" rIns="91410" bIns="45705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sz="2400" dirty="0" smtClean="0"/>
          </a:p>
          <a:p>
            <a:endParaRPr lang="en-US" dirty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76200"/>
            <a:ext cx="8229600" cy="91440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219207"/>
            <a:ext cx="8229600" cy="4906963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196EC875-2826-CC4E-B819-09F5DF2D31CE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6" descr="t3b-notext-trans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7200" y="0"/>
            <a:ext cx="1066800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540"/>
            <a:ext cx="1008112" cy="85844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046" rtl="0" eaLnBrk="1" latinLnBrk="0" hangingPunct="1">
        <a:spcBef>
          <a:spcPct val="0"/>
        </a:spcBef>
        <a:buNone/>
        <a:defRPr sz="3200" b="0" u="none" kern="1200">
          <a:solidFill>
            <a:srgbClr val="000000"/>
          </a:solidFill>
          <a:latin typeface="A skeleton in your closet" pitchFamily="2" charset="0"/>
          <a:ea typeface="+mj-ea"/>
          <a:cs typeface="+mj-cs"/>
        </a:defRPr>
      </a:lvl1pPr>
    </p:titleStyle>
    <p:bodyStyle>
      <a:lvl1pPr marL="342784" indent="-342784" algn="l" defTabSz="457046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701" indent="-285654" algn="l" defTabSz="457046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2616" indent="-228523" algn="l" defTabSz="457046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599661" indent="-228523" algn="l" defTabSz="457046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6707" indent="-228523" algn="l" defTabSz="457046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3754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0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46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92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9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7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80000"/>
                <a:satMod val="300000"/>
                <a:alpha val="85000"/>
              </a:schemeClr>
            </a:gs>
            <a:gs pos="100000">
              <a:schemeClr val="bg2">
                <a:shade val="30000"/>
                <a:satMod val="200000"/>
                <a:alpha val="3000"/>
              </a:schemeClr>
            </a:gs>
          </a:gsLst>
          <a:lin ang="41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07"/>
            <a:ext cx="8229600" cy="4525963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AE5B4-0592-794D-B3FF-3CCBDE18F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0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4" indent="-342784" algn="l" defTabSz="4570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1" indent="-285654" algn="l" defTabSz="4570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6" indent="-228523" algn="l" defTabSz="4570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1" indent="-228523" algn="l" defTabSz="4570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07" indent="-228523" algn="l" defTabSz="4570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54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0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46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92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9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7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80000"/>
                <a:satMod val="300000"/>
                <a:alpha val="85000"/>
              </a:schemeClr>
            </a:gs>
            <a:gs pos="100000">
              <a:schemeClr val="bg2">
                <a:shade val="30000"/>
                <a:satMod val="200000"/>
                <a:alpha val="3000"/>
              </a:schemeClr>
            </a:gs>
          </a:gsLst>
          <a:lin ang="41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07"/>
            <a:ext cx="8229600" cy="4525963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20.05.2011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Christian Soldner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796B6-AE37-7D46-BEB4-3AB08105198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4570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4" indent="-342784" algn="l" defTabSz="4570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1" indent="-285654" algn="l" defTabSz="4570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6" indent="-228523" algn="l" defTabSz="4570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1" indent="-228523" algn="l" defTabSz="4570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07" indent="-228523" algn="l" defTabSz="4570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54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0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46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92" indent="-228523" algn="l" defTabSz="4570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9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76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4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2" algn="l" defTabSz="4570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7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7.gif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pd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2.pdf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52.png"/><Relationship Id="rId4" Type="http://schemas.openxmlformats.org/officeDocument/2006/relationships/hyperlink" Target="http://www.mpp.mpg.de/~soldner/WaveformDecomposition.gi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p.mpg.de/~soldner/Shinshu2012/SummedTimeOf1pe.gif" TargetMode="External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hyperlink" Target="http://www.mpp.mpg.de/~soldner/Shinshu2012/SummedTimeOf1pe-EnergyScan.gif" TargetMode="Externa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4.jpg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gif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g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20" y="116632"/>
            <a:ext cx="8784968" cy="24482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 err="1" smtClean="0">
                <a:latin typeface="A skeleton in your closet" pitchFamily="2" charset="0"/>
              </a:rPr>
              <a:t>Calorimetry</a:t>
            </a:r>
            <a:r>
              <a:rPr lang="en-US" sz="4400" dirty="0" smtClean="0">
                <a:latin typeface="A skeleton in your closet" pitchFamily="2" charset="0"/>
              </a:rPr>
              <a:t> of the Future &amp;</a:t>
            </a:r>
            <a:br>
              <a:rPr lang="en-US" sz="4400" dirty="0" smtClean="0">
                <a:latin typeface="A skeleton in your closet" pitchFamily="2" charset="0"/>
              </a:rPr>
            </a:br>
            <a:r>
              <a:rPr lang="en-US" sz="4400" dirty="0" smtClean="0">
                <a:latin typeface="A skeleton in your closet" pitchFamily="2" charset="0"/>
              </a:rPr>
              <a:t>the T3B Experiment</a:t>
            </a:r>
            <a:endParaRPr lang="en-US" sz="4400" dirty="0">
              <a:latin typeface="A skeleton in your closet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419800"/>
            <a:ext cx="7772400" cy="609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Young Scientist Workshop – July 25</a:t>
            </a:r>
            <a:r>
              <a:rPr lang="en-US" sz="1800" baseline="30000" dirty="0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2012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 descr="MPP_logo_cmyk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0879" y="5751705"/>
            <a:ext cx="1374650" cy="958902"/>
          </a:xfrm>
          <a:prstGeom prst="rect">
            <a:avLst/>
          </a:prstGeom>
        </p:spPr>
      </p:pic>
      <p:pic>
        <p:nvPicPr>
          <p:cNvPr id="6" name="Picture 5" descr="Logo_universeClus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534" y="5743525"/>
            <a:ext cx="849340" cy="884968"/>
          </a:xfrm>
          <a:prstGeom prst="rect">
            <a:avLst/>
          </a:prstGeom>
        </p:spPr>
      </p:pic>
      <p:pic>
        <p:nvPicPr>
          <p:cNvPr id="9" name="Picture 8" descr="t3b-trans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964" y="2564904"/>
            <a:ext cx="1580366" cy="1580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6679" y="5879044"/>
            <a:ext cx="4338628" cy="646300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Christian </a:t>
            </a:r>
            <a:r>
              <a:rPr lang="en-US" dirty="0" err="1" smtClean="0">
                <a:solidFill>
                  <a:srgbClr val="000000"/>
                </a:solidFill>
              </a:rPr>
              <a:t>Soldner</a:t>
            </a:r>
            <a:r>
              <a:rPr lang="en-US" dirty="0" smtClean="0">
                <a:solidFill>
                  <a:srgbClr val="000000"/>
                </a:solidFill>
              </a:rPr>
              <a:t>, Lars </a:t>
            </a:r>
            <a:r>
              <a:rPr lang="en-US" dirty="0" err="1" smtClean="0">
                <a:solidFill>
                  <a:srgbClr val="000000"/>
                </a:solidFill>
              </a:rPr>
              <a:t>Weuste</a:t>
            </a:r>
            <a:r>
              <a:rPr lang="en-US" dirty="0" smtClean="0">
                <a:solidFill>
                  <a:srgbClr val="000000"/>
                </a:solidFill>
              </a:rPr>
              <a:t>, Marco </a:t>
            </a:r>
            <a:r>
              <a:rPr lang="en-US" dirty="0" err="1" smtClean="0">
                <a:solidFill>
                  <a:srgbClr val="000000"/>
                </a:solidFill>
              </a:rPr>
              <a:t>Szalay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Max-Planck-Institute for Physics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83568" y="4403576"/>
            <a:ext cx="7772400" cy="609600"/>
          </a:xfrm>
          <a:prstGeom prst="rect">
            <a:avLst/>
          </a:prstGeom>
        </p:spPr>
        <p:txBody>
          <a:bodyPr vert="horz" lIns="91410" tIns="45705" rIns="91410" bIns="45705" rtlCol="0">
            <a:noAutofit/>
          </a:bodyPr>
          <a:lstStyle>
            <a:lvl1pPr marL="0" indent="0" algn="ctr" defTabSz="457046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046" indent="0" algn="ctr" defTabSz="457046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092" indent="0" algn="ctr" defTabSz="457046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39" indent="0" algn="ctr" defTabSz="4570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184" indent="0" algn="ctr" defTabSz="4570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232" indent="0" algn="ctr" defTabSz="4570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276" indent="0" algn="ctr" defTabSz="4570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324" indent="0" algn="ctr" defTabSz="4570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372" indent="0" algn="ctr" defTabSz="45704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 skeleton in your closet" pitchFamily="2" charset="0"/>
                <a:cs typeface="Princetown LET"/>
              </a:rPr>
              <a:t>Pirate Lecture Session 2012</a:t>
            </a:r>
          </a:p>
          <a:p>
            <a:r>
              <a:rPr lang="en-US" sz="2400" dirty="0" smtClean="0">
                <a:latin typeface="A skeleton in your closet" pitchFamily="2" charset="0"/>
                <a:cs typeface="Princetown LET"/>
              </a:rPr>
              <a:t>( </a:t>
            </a:r>
            <a:r>
              <a:rPr lang="en-US" sz="2400" dirty="0" err="1" smtClean="0">
                <a:latin typeface="A skeleton in your closet" pitchFamily="2" charset="0"/>
                <a:cs typeface="Princetown LET"/>
              </a:rPr>
              <a:t>Arrrrrrrrrrrr</a:t>
            </a:r>
            <a:r>
              <a:rPr lang="en-US" sz="2400" dirty="0" smtClean="0">
                <a:latin typeface="A skeleton in your closet" pitchFamily="2" charset="0"/>
                <a:cs typeface="Princetown LET"/>
              </a:rPr>
              <a:t>!!! )</a:t>
            </a:r>
            <a:endParaRPr lang="en-US" sz="2400" dirty="0">
              <a:latin typeface="A skeleton in your closet" pitchFamily="2" charset="0"/>
              <a:cs typeface="Princetown LE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0" y="3878156"/>
            <a:ext cx="1152130" cy="1495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24" y="4222601"/>
            <a:ext cx="1238250" cy="97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4"/>
    </mc:Choice>
    <mc:Fallback xmlns="">
      <p:transition spd="slow" advTm="435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0" r="50000"/>
          <a:stretch/>
        </p:blipFill>
        <p:spPr>
          <a:xfrm>
            <a:off x="1719837" y="3800485"/>
            <a:ext cx="3347864" cy="305751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More?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699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</a:rPr>
              <a:t>How about millions of readout channels in the CAL?</a:t>
            </a:r>
            <a:endParaRPr lang="de-DE" sz="2400" u="sng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957" y="1619508"/>
            <a:ext cx="487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Compare:		ATLAS: ~10.000 in the </a:t>
            </a:r>
            <a:r>
              <a:rPr lang="en-US" dirty="0" err="1" smtClean="0">
                <a:solidFill>
                  <a:schemeClr val="bg1"/>
                </a:solidFill>
              </a:rPr>
              <a:t>Hcal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TileCal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3" t="2258" r="38172" b="72897"/>
          <a:stretch/>
        </p:blipFill>
        <p:spPr>
          <a:xfrm>
            <a:off x="0" y="5702301"/>
            <a:ext cx="2069976" cy="1155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01" y="3729946"/>
            <a:ext cx="4112811" cy="312805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2225" y="1988840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depositions in Cal combined to towers	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79380" y="1988840"/>
            <a:ext cx="4464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	space requirements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cost efficiency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reduce no of readout channels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(data transfer)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36512" y="2852936"/>
            <a:ext cx="4707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 say 8 million readout channels (HCAL):</a:t>
            </a:r>
            <a:endParaRPr lang="en-US" b="1" u="sng" dirty="0" smtClean="0">
              <a:solidFill>
                <a:srgbClr val="FF0000"/>
              </a:solidFill>
            </a:endParaRPr>
          </a:p>
          <a:p>
            <a:r>
              <a:rPr lang="en-US" b="1" u="sng" dirty="0" smtClean="0">
                <a:solidFill>
                  <a:srgbClr val="FF0000"/>
                </a:solidFill>
              </a:rPr>
              <a:t>Note:</a:t>
            </a:r>
            <a:r>
              <a:rPr lang="en-US" dirty="0" smtClean="0">
                <a:solidFill>
                  <a:srgbClr val="FF0000"/>
                </a:solidFill>
              </a:rPr>
              <a:t> This just makes sense in the clean environment of a </a:t>
            </a:r>
            <a:r>
              <a:rPr lang="en-US" dirty="0" err="1" smtClean="0">
                <a:solidFill>
                  <a:srgbClr val="FF0000"/>
                </a:solidFill>
              </a:rPr>
              <a:t>e+e</a:t>
            </a:r>
            <a:r>
              <a:rPr lang="en-US" dirty="0" smtClean="0">
                <a:solidFill>
                  <a:srgbClr val="FF0000"/>
                </a:solidFill>
              </a:rPr>
              <a:t>- collider</a:t>
            </a:r>
            <a:endParaRPr lang="de-DE" b="1" u="sng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23" y="2928941"/>
            <a:ext cx="6286497" cy="392906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83768" y="-27384"/>
            <a:ext cx="4118570" cy="971550"/>
            <a:chOff x="2483768" y="-27384"/>
            <a:chExt cx="4118570" cy="97155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-27384"/>
              <a:ext cx="1238250" cy="97155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83768" y="-27384"/>
              <a:ext cx="1238250" cy="9715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093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More?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692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</a:rPr>
              <a:t>How about millions of readout channels in the CAL?</a:t>
            </a:r>
            <a:endParaRPr lang="de-DE" sz="2400" u="sng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2874" y="1619508"/>
            <a:ext cx="4928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Realize this with millions of PMTs?	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hardly</a:t>
            </a:r>
            <a:endParaRPr lang="en-US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Need to exploit 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new technologies!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1670756"/>
            <a:ext cx="8352928" cy="51961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980630" y="1917118"/>
            <a:ext cx="6199882" cy="4944698"/>
            <a:chOff x="2980630" y="1917118"/>
            <a:chExt cx="6199882" cy="49446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42"/>
            <a:stretch/>
          </p:blipFill>
          <p:spPr>
            <a:xfrm>
              <a:off x="2980630" y="1917118"/>
              <a:ext cx="6199882" cy="230397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499992" y="4276493"/>
              <a:ext cx="464400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Use novel Silicon Photomultipliers:</a:t>
              </a:r>
            </a:p>
            <a:p>
              <a:pPr marL="285750" indent="-285750">
                <a:buFont typeface="Symbol" pitchFamily="18" charset="2"/>
                <a:buChar char="-"/>
              </a:pPr>
              <a:r>
                <a:rPr lang="en-US" dirty="0" smtClean="0">
                  <a:solidFill>
                    <a:schemeClr val="bg1"/>
                  </a:solidFill>
                </a:rPr>
                <a:t>Small </a:t>
              </a:r>
            </a:p>
            <a:p>
              <a:pPr marL="285750" indent="-285750">
                <a:buFont typeface="Symbol" pitchFamily="18" charset="2"/>
                <a:buChar char="-"/>
              </a:pPr>
              <a:r>
                <a:rPr lang="en-US" dirty="0" smtClean="0">
                  <a:solidFill>
                    <a:schemeClr val="bg1"/>
                  </a:solidFill>
                </a:rPr>
                <a:t>Insensitive to B-Fields</a:t>
              </a:r>
            </a:p>
            <a:p>
              <a:pPr marL="285750" indent="-285750">
                <a:buFont typeface="Symbol" pitchFamily="18" charset="2"/>
                <a:buChar char="-"/>
              </a:pPr>
              <a:r>
                <a:rPr lang="en-US" dirty="0" smtClean="0">
                  <a:solidFill>
                    <a:schemeClr val="bg1"/>
                  </a:solidFill>
                </a:rPr>
                <a:t>Low Voltage operation (~30-70V)</a:t>
              </a:r>
            </a:p>
            <a:p>
              <a:pPr marL="285750" indent="-285750">
                <a:buFont typeface="Symbol" pitchFamily="18" charset="2"/>
                <a:buChar char="-"/>
              </a:pP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At last: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Photo Sensor, Scintillator Tile and Readout Electronics integrated in active layer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(other approaches: (Semi-)Digital HCAL…)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83768" y="-27384"/>
            <a:ext cx="4118570" cy="971550"/>
            <a:chOff x="2483768" y="-27384"/>
            <a:chExt cx="4118570" cy="9715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-27384"/>
              <a:ext cx="1238250" cy="9715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83768" y="-27384"/>
              <a:ext cx="1238250" cy="9715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378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More?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692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</a:rPr>
              <a:t>How about millions of readout channels in the CAL?</a:t>
            </a:r>
            <a:endParaRPr lang="de-DE" sz="2400" u="sng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2874" y="1619508"/>
            <a:ext cx="8679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Why did we want this again?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957" y="3717032"/>
            <a:ext cx="894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Momentum measurement of tracking system better (for particles whose track is bent enough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									~100GeV in case of ILD)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69562"/>
              </p:ext>
            </p:extLst>
          </p:nvPr>
        </p:nvGraphicFramePr>
        <p:xfrm>
          <a:off x="5220072" y="4653136"/>
          <a:ext cx="37414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0700"/>
                <a:gridCol w="1870700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Jet Composition(LEP)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Charged particles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62%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Photons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27%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Neutral Hadrons </a:t>
                      </a:r>
                    </a:p>
                    <a:p>
                      <a:r>
                        <a:rPr lang="en-US" dirty="0" smtClean="0"/>
                        <a:t>(long lived)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94957" y="4468470"/>
            <a:ext cx="5025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The Particle Flow Idea:</a:t>
            </a:r>
          </a:p>
          <a:p>
            <a:r>
              <a:rPr lang="en-US" dirty="0">
                <a:solidFill>
                  <a:schemeClr val="bg1"/>
                </a:solidFill>
              </a:rPr>
              <a:t>Reconstruct each particle in a jet </a:t>
            </a:r>
            <a:r>
              <a:rPr lang="en-US" dirty="0" smtClean="0">
                <a:solidFill>
                  <a:schemeClr val="bg1"/>
                </a:solidFill>
              </a:rPr>
              <a:t>in the </a:t>
            </a:r>
            <a:r>
              <a:rPr lang="en-US" dirty="0" err="1" smtClean="0">
                <a:solidFill>
                  <a:schemeClr val="bg1"/>
                </a:solidFill>
              </a:rPr>
              <a:t>subdetector</a:t>
            </a:r>
            <a:r>
              <a:rPr lang="en-US" dirty="0" smtClean="0">
                <a:solidFill>
                  <a:schemeClr val="bg1"/>
                </a:solidFill>
              </a:rPr>
              <a:t> which can provide the best </a:t>
            </a:r>
            <a:r>
              <a:rPr lang="de-DE" dirty="0" smtClean="0">
                <a:solidFill>
                  <a:schemeClr val="bg1"/>
                </a:solidFill>
              </a:rPr>
              <a:t>energy measurement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Calorimeters need to categorize and assign energy depositions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Ultra fine segmentation and 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Intelligent clustering algorithms necessary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4957" y="1988840"/>
            <a:ext cx="8679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It certainly looks nice!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But main reason:</a:t>
            </a:r>
          </a:p>
          <a:p>
            <a:pPr algn="ctr"/>
            <a:r>
              <a:rPr lang="en-US" sz="2000" dirty="0">
                <a:solidFill>
                  <a:srgbClr val="025E0D"/>
                </a:solidFill>
                <a:sym typeface="Wingdings" pitchFamily="2" charset="2"/>
              </a:rPr>
              <a:t>T</a:t>
            </a:r>
            <a:r>
              <a:rPr lang="en-US" sz="2000" dirty="0" smtClean="0">
                <a:solidFill>
                  <a:srgbClr val="025E0D"/>
                </a:solidFill>
                <a:sym typeface="Wingdings" pitchFamily="2" charset="2"/>
              </a:rPr>
              <a:t>ry to build the best possible calorimeter </a:t>
            </a:r>
          </a:p>
          <a:p>
            <a:pPr algn="ctr"/>
            <a:r>
              <a:rPr lang="en-US" sz="2000" dirty="0" smtClean="0">
                <a:solidFill>
                  <a:srgbClr val="025E0D"/>
                </a:solidFill>
                <a:sym typeface="Wingdings" pitchFamily="2" charset="2"/>
              </a:rPr>
              <a:t>to minimize its usage</a:t>
            </a:r>
          </a:p>
          <a:p>
            <a:pPr algn="ctr"/>
            <a:r>
              <a:rPr lang="en-US" sz="2000" dirty="0">
                <a:solidFill>
                  <a:srgbClr val="025E0D"/>
                </a:solidFill>
                <a:sym typeface="Wingdings" pitchFamily="2" charset="2"/>
              </a:rPr>
              <a:t>b</a:t>
            </a:r>
            <a:r>
              <a:rPr lang="en-US" sz="2000" dirty="0" smtClean="0">
                <a:solidFill>
                  <a:srgbClr val="025E0D"/>
                </a:solidFill>
                <a:sym typeface="Wingdings" pitchFamily="2" charset="2"/>
              </a:rPr>
              <a:t>ecause calorimeters are bad.</a:t>
            </a:r>
            <a:endParaRPr lang="en-US" sz="2000" dirty="0">
              <a:solidFill>
                <a:srgbClr val="025E0D"/>
              </a:solidFill>
              <a:sym typeface="Wingdings" pitchFamily="2" charset="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83768" y="-27384"/>
            <a:ext cx="4118570" cy="971550"/>
            <a:chOff x="2483768" y="-27384"/>
            <a:chExt cx="4118570" cy="97155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-27384"/>
              <a:ext cx="1238250" cy="97155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83768" y="-27384"/>
              <a:ext cx="1238250" cy="9715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839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Particle Flow</a:t>
            </a:r>
            <a:endParaRPr lang="en-US" u="sng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271"/>
            <a:ext cx="4278034" cy="3893403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5013176"/>
            <a:ext cx="7388121" cy="184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427985" y="1088841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Calorimeters need to categorize and assign energy depositions to incoming particles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ECAL  Photons	HCAL  Neutral Hadrons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27985" y="1988840"/>
            <a:ext cx="47525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Unprecedented Jet Energy Resolution:</a:t>
            </a:r>
          </a:p>
          <a:p>
            <a:endParaRPr lang="en-US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	 3x better than LEP</a:t>
            </a:r>
            <a:endParaRPr lang="en-US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	     2x better than</a:t>
            </a: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     conventional</a:t>
            </a:r>
          </a:p>
          <a:p>
            <a:endParaRPr lang="en-US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 5.2% using raw </a:t>
            </a:r>
            <a:r>
              <a:rPr lang="en-US" dirty="0" err="1">
                <a:solidFill>
                  <a:schemeClr val="bg1"/>
                </a:solidFill>
                <a:sym typeface="Wingdings" pitchFamily="2" charset="2"/>
              </a:rPr>
              <a:t>c</a:t>
            </a:r>
            <a:r>
              <a:rPr lang="en-US" dirty="0" err="1" smtClean="0">
                <a:solidFill>
                  <a:schemeClr val="bg1"/>
                </a:solidFill>
                <a:sym typeface="Wingdings" pitchFamily="2" charset="2"/>
              </a:rPr>
              <a:t>alo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 							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2624406"/>
                  </p:ext>
                </p:extLst>
              </p:nvPr>
            </p:nvGraphicFramePr>
            <p:xfrm>
              <a:off x="4499992" y="2276872"/>
              <a:ext cx="2039888" cy="25813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9944"/>
                    <a:gridCol w="1019944"/>
                  </a:tblGrid>
                  <a:tr h="32277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latin typeface="Cambria Math"/>
                                    </a:rPr>
                                    <m:t>𝑱𝑬𝑻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800" dirty="0" smtClean="0"/>
                            <a:t> 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800" i="1" smtClean="0">
                                        <a:latin typeface="Cambria Math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/>
                                      </a:rPr>
                                      <m:t>𝑬</m:t>
                                    </m:r>
                                  </m:sub>
                                </m:sSub>
                                <m:r>
                                  <a:rPr lang="en-US" sz="1800" b="1" i="1" smtClean="0">
                                    <a:latin typeface="Cambria Math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/>
                                      </a:rPr>
                                      <m:t>𝑱𝑬𝑻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45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3.7%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100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2.9%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180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2.8%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250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2.8%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375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3.2%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500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3.5%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2624406"/>
                  </p:ext>
                </p:extLst>
              </p:nvPr>
            </p:nvGraphicFramePr>
            <p:xfrm>
              <a:off x="4499992" y="2276872"/>
              <a:ext cx="2039888" cy="25813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9944"/>
                    <a:gridCol w="1019944"/>
                  </a:tblGrid>
                  <a:tr h="38677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t="-1587" r="-99405" b="-5968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00599" t="-1587" b="-596825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45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3.7%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100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2.9%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180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2.8%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250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2.8%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375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3.2%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500 </a:t>
                          </a:r>
                          <a:r>
                            <a:rPr lang="en-US" sz="1800" dirty="0" err="1" smtClean="0"/>
                            <a:t>GeV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3.5%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Right Brace 5"/>
          <p:cNvSpPr/>
          <p:nvPr/>
        </p:nvSpPr>
        <p:spPr>
          <a:xfrm>
            <a:off x="6660232" y="3212976"/>
            <a:ext cx="288033" cy="100811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Box 30"/>
          <p:cNvSpPr txBox="1"/>
          <p:nvPr/>
        </p:nvSpPr>
        <p:spPr>
          <a:xfrm>
            <a:off x="7380311" y="5229200"/>
            <a:ext cx="1944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For Jets &gt;100GeV: JER dominated by confusion not by the Energy Res of Calorimeters!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70" y="39676"/>
            <a:ext cx="1134304" cy="941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5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Faster?</a:t>
            </a:r>
            <a:endParaRPr lang="en-US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194956" y="1124744"/>
            <a:ext cx="869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Could the calorimeter be so fast that we can observe the time development of e.g. </a:t>
            </a:r>
            <a:r>
              <a:rPr lang="en-US" sz="2400" dirty="0" err="1" smtClean="0">
                <a:solidFill>
                  <a:schemeClr val="bg1"/>
                </a:solidFill>
              </a:rPr>
              <a:t>hadronic</a:t>
            </a:r>
            <a:r>
              <a:rPr lang="en-US" sz="2400" dirty="0" smtClean="0">
                <a:solidFill>
                  <a:schemeClr val="bg1"/>
                </a:solidFill>
              </a:rPr>
              <a:t> showers?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955" y="3094509"/>
            <a:ext cx="86975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25E0D"/>
                </a:solidFill>
              </a:rPr>
              <a:t>But: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Equip every calorimeter channel with a TDC (Time to Digital Converter)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Assign a time stamp to every energy deposition 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A next generation HCAL prototype is on the way equipped with such TDCs </a:t>
            </a: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								(time resolution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~100ps)</a:t>
            </a:r>
            <a:endParaRPr lang="en-US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955" y="5415607"/>
            <a:ext cx="869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bg1"/>
                </a:solidFill>
              </a:rPr>
              <a:t>The question is: Why should we care?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507" y="1929606"/>
            <a:ext cx="8697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Not directly.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Energy depositions cannot be sampled (like on an oscilloscope) 	 too much data</a:t>
            </a: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												       	 more later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2090" y="76200"/>
            <a:ext cx="1006126" cy="973138"/>
          </a:xfrm>
          <a:prstGeom prst="rect">
            <a:avLst/>
          </a:prstGeom>
        </p:spPr>
      </p:pic>
      <p:sp>
        <p:nvSpPr>
          <p:cNvPr id="8" name="Foliennummernplatzhalter 5"/>
          <p:cNvSpPr txBox="1">
            <a:spLocks/>
          </p:cNvSpPr>
          <p:nvPr/>
        </p:nvSpPr>
        <p:spPr>
          <a:xfrm>
            <a:off x="6553203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defPPr>
              <a:defRPr lang="en-US"/>
            </a:defPPr>
            <a:lvl1pPr marL="0" algn="r" defTabSz="457046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046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9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39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84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3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76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324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7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6EC875-2826-CC4E-B819-09F5DF2D31CE}" type="slidenum">
              <a:rPr lang="en-US" smtClean="0"/>
              <a:pPr/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9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6654" y="4077072"/>
            <a:ext cx="1238250" cy="971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77072"/>
            <a:ext cx="1238250" cy="971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077072"/>
            <a:ext cx="1238250" cy="9715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Faster?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284138" y="1088841"/>
            <a:ext cx="853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sym typeface="Wingdings" pitchFamily="2" charset="2"/>
              </a:rPr>
              <a:t>1. Because of the design of CLIC </a:t>
            </a:r>
            <a:r>
              <a:rPr lang="en-US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endParaRPr lang="de-DE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7963913"/>
                  </p:ext>
                </p:extLst>
              </p:nvPr>
            </p:nvGraphicFramePr>
            <p:xfrm>
              <a:off x="4802460" y="1124744"/>
              <a:ext cx="425512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71118"/>
                    <a:gridCol w="1984002"/>
                  </a:tblGrid>
                  <a:tr h="322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/>
                                  </a:rPr>
                                  <m:t>𝑪𝑳𝑰𝑪</m:t>
                                </m:r>
                              </m:oMath>
                            </m:oMathPara>
                          </a14:m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CMS</a:t>
                          </a:r>
                          <a:r>
                            <a:rPr lang="en-US" sz="1800" baseline="0" dirty="0" smtClean="0"/>
                            <a:t> Energy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3TeV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 Separation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0.5ns </a:t>
                          </a:r>
                          <a:r>
                            <a:rPr lang="en-US" sz="1800" dirty="0" smtClean="0">
                              <a:solidFill>
                                <a:srgbClr val="C00000"/>
                              </a:solidFill>
                            </a:rPr>
                            <a:t>(25ns@LHC)</a:t>
                          </a:r>
                          <a:endParaRPr lang="de-DE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</a:tr>
                  <a:tr h="309473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 Train Length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156ns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7963913"/>
                  </p:ext>
                </p:extLst>
              </p:nvPr>
            </p:nvGraphicFramePr>
            <p:xfrm>
              <a:off x="4802460" y="1124744"/>
              <a:ext cx="425512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71118"/>
                    <a:gridCol w="198400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268" t="-1667" r="-87131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CMS</a:t>
                          </a:r>
                          <a:r>
                            <a:rPr lang="en-US" sz="1800" baseline="0" dirty="0" smtClean="0"/>
                            <a:t> Energy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3TeV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 Separation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0.5ns </a:t>
                          </a:r>
                          <a:r>
                            <a:rPr lang="en-US" sz="1800" dirty="0" smtClean="0">
                              <a:solidFill>
                                <a:srgbClr val="C00000"/>
                              </a:solidFill>
                            </a:rPr>
                            <a:t>(25ns@LHC)</a:t>
                          </a:r>
                          <a:endParaRPr lang="de-DE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 Train Length</a:t>
                          </a:r>
                          <a:endParaRPr lang="de-DE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156ns</a:t>
                          </a:r>
                          <a:endParaRPr lang="de-DE" sz="1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pSp>
        <p:nvGrpSpPr>
          <p:cNvPr id="3" name="Group 2"/>
          <p:cNvGrpSpPr/>
          <p:nvPr/>
        </p:nvGrpSpPr>
        <p:grpSpPr>
          <a:xfrm>
            <a:off x="-27136" y="2843528"/>
            <a:ext cx="9156154" cy="3321776"/>
            <a:chOff x="-27136" y="3536224"/>
            <a:chExt cx="9156154" cy="3321776"/>
          </a:xfrm>
        </p:grpSpPr>
        <p:grpSp>
          <p:nvGrpSpPr>
            <p:cNvPr id="2" name="Group 1"/>
            <p:cNvGrpSpPr/>
            <p:nvPr/>
          </p:nvGrpSpPr>
          <p:grpSpPr>
            <a:xfrm>
              <a:off x="2123728" y="3536224"/>
              <a:ext cx="7005290" cy="3321776"/>
              <a:chOff x="1187624" y="3536224"/>
              <a:chExt cx="7005290" cy="3321776"/>
            </a:xfrm>
          </p:grpSpPr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11"/>
              <a:stretch/>
            </p:blipFill>
            <p:spPr bwMode="auto">
              <a:xfrm>
                <a:off x="5036666" y="3536224"/>
                <a:ext cx="3156248" cy="33217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3536224"/>
                <a:ext cx="3849042" cy="33217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-27136" y="3674055"/>
              <a:ext cx="2123728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Clean environment of a </a:t>
              </a:r>
              <a:r>
                <a:rPr lang="en-US" b="1" dirty="0" err="1" smtClean="0">
                  <a:solidFill>
                    <a:schemeClr val="bg1"/>
                  </a:solidFill>
                </a:rPr>
                <a:t>e+e</a:t>
              </a:r>
              <a:r>
                <a:rPr lang="en-US" b="1" dirty="0" smtClean="0">
                  <a:solidFill>
                    <a:schemeClr val="bg1"/>
                  </a:solidFill>
                </a:rPr>
                <a:t>- collider?</a:t>
              </a:r>
            </a:p>
            <a:p>
              <a:r>
                <a:rPr lang="en-US" b="1" dirty="0" smtClean="0">
                  <a:solidFill>
                    <a:srgbClr val="C00000"/>
                  </a:solidFill>
                  <a:sym typeface="Wingdings" pitchFamily="2" charset="2"/>
                </a:rPr>
                <a:t> </a:t>
              </a:r>
              <a:r>
                <a:rPr lang="en-US" b="1" dirty="0" smtClean="0">
                  <a:solidFill>
                    <a:srgbClr val="C00000"/>
                  </a:solidFill>
                </a:rPr>
                <a:t>Detector activity when integrating  over half a bunch train</a:t>
              </a:r>
            </a:p>
            <a:p>
              <a:endParaRPr lang="en-US" b="1" dirty="0" smtClean="0">
                <a:solidFill>
                  <a:srgbClr val="C00000"/>
                </a:solidFill>
              </a:endParaRP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150 BXs (</a:t>
              </a:r>
              <a:r>
                <a:rPr lang="en-US" b="1" dirty="0">
                  <a:solidFill>
                    <a:srgbClr val="C00000"/>
                  </a:solidFill>
                </a:rPr>
                <a:t>75 ns) in ILD-like detector</a:t>
              </a:r>
            </a:p>
            <a:p>
              <a:endParaRPr lang="en-US" dirty="0" smtClean="0">
                <a:solidFill>
                  <a:srgbClr val="C00000"/>
                </a:solidFill>
                <a:sym typeface="Wingdings" pitchFamily="2" charset="2"/>
              </a:endParaRPr>
            </a:p>
            <a:p>
              <a:r>
                <a:rPr lang="en-US" dirty="0" smtClean="0">
                  <a:solidFill>
                    <a:srgbClr val="C00000"/>
                  </a:solidFill>
                  <a:sym typeface="Wingdings" pitchFamily="2" charset="2"/>
                </a:rPr>
                <a:t> </a:t>
              </a:r>
              <a:endParaRPr lang="de-DE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4138" y="1630541"/>
                <a:ext cx="45183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C00000"/>
                    </a:solidFill>
                    <a:sym typeface="Wingdings" pitchFamily="2" charset="2"/>
                  </a:rPr>
                  <a:t>High rate background:	</a:t>
                </a:r>
                <a:r>
                  <a:rPr lang="el-GR" b="1" u="sng" dirty="0" smtClean="0">
                    <a:solidFill>
                      <a:srgbClr val="C00000"/>
                    </a:solidFill>
                    <a:sym typeface="Wingdings" pitchFamily="2" charset="2"/>
                  </a:rPr>
                  <a:t>γγ</a:t>
                </a:r>
                <a:r>
                  <a:rPr lang="en-US" b="1" u="sng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u="sng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→</m:t>
                    </m:r>
                    <m:r>
                      <a:rPr lang="en-US" b="1" i="1" u="sng" dirty="0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b="1" i="1" u="sng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1" i="1" u="sng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sym typeface="Wingdings" pitchFamily="2" charset="2"/>
                          </a:rPr>
                          <m:t>𝒒</m:t>
                        </m:r>
                      </m:e>
                    </m:acc>
                    <m:r>
                      <a:rPr lang="en-US" b="1" i="1" u="sng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 →</m:t>
                    </m:r>
                    <m:r>
                      <a:rPr lang="en-US" b="1" i="1" u="sng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𝑱𝒆𝒕𝒔</m:t>
                    </m:r>
                  </m:oMath>
                </a14:m>
                <a:endParaRPr lang="en-US" b="1" u="sng" dirty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Origin: Beam Focusing  Bremsstrahlung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Occurrence: ~13 particles/BX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Interesting Physics: &lt;&lt; 1/Bunch Train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38" y="1630541"/>
                <a:ext cx="4518322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1215" t="-2538" b="-71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84138" y="6279703"/>
            <a:ext cx="853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25E0D"/>
                </a:solidFill>
                <a:sym typeface="Wingdings" pitchFamily="2" charset="2"/>
              </a:rPr>
              <a:t>Time stamping can clean up the detector</a:t>
            </a:r>
            <a:endParaRPr lang="de-DE" b="1" dirty="0">
              <a:solidFill>
                <a:srgbClr val="025E0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2090" y="76200"/>
            <a:ext cx="1006126" cy="973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32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Faster?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284138" y="1088841"/>
            <a:ext cx="853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2. </a:t>
            </a:r>
            <a:r>
              <a:rPr lang="en-US" sz="2400" dirty="0" err="1">
                <a:solidFill>
                  <a:schemeClr val="bg1"/>
                </a:solidFill>
              </a:rPr>
              <a:t>H</a:t>
            </a:r>
            <a:r>
              <a:rPr lang="en-US" sz="2400" dirty="0" err="1" smtClean="0">
                <a:solidFill>
                  <a:schemeClr val="bg1"/>
                </a:solidFill>
              </a:rPr>
              <a:t>adronic</a:t>
            </a:r>
            <a:r>
              <a:rPr lang="en-US" sz="2400" dirty="0" smtClean="0">
                <a:solidFill>
                  <a:schemeClr val="bg1"/>
                </a:solidFill>
              </a:rPr>
              <a:t> showers are not instantaneous</a:t>
            </a:r>
          </a:p>
        </p:txBody>
      </p:sp>
      <p:pic>
        <p:nvPicPr>
          <p:cNvPr id="11" name="Picture 1" descr="timin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606" y="1628800"/>
            <a:ext cx="4157906" cy="281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2884" y="1772816"/>
            <a:ext cx="47697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Process: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eavy absorber nuclei get struck </a:t>
            </a:r>
            <a:r>
              <a:rPr lang="en-US" dirty="0" err="1" smtClean="0">
                <a:solidFill>
                  <a:schemeClr val="bg1"/>
                </a:solidFill>
              </a:rPr>
              <a:t>inelastically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Nucleus can be excited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elaxation </a:t>
            </a:r>
          </a:p>
          <a:p>
            <a:pPr marL="742796" lvl="1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emission of a late neutron / photon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Inelastic </a:t>
            </a:r>
            <a:r>
              <a:rPr lang="en-US" dirty="0">
                <a:solidFill>
                  <a:schemeClr val="bg1"/>
                </a:solidFill>
              </a:rPr>
              <a:t>scattering within the active </a:t>
            </a:r>
            <a:r>
              <a:rPr lang="en-US" dirty="0" smtClean="0">
                <a:solidFill>
                  <a:schemeClr val="bg1"/>
                </a:solidFill>
              </a:rPr>
              <a:t>layers</a:t>
            </a:r>
          </a:p>
          <a:p>
            <a:pPr marL="342900" indent="-342900"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Ignoring late energy depositions deteriorates the JER (like leakage)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0900" y="4346520"/>
            <a:ext cx="8569572" cy="738664"/>
            <a:chOff x="250900" y="4346520"/>
            <a:chExt cx="8569572" cy="738664"/>
          </a:xfrm>
        </p:grpSpPr>
        <p:sp>
          <p:nvSpPr>
            <p:cNvPr id="2" name="Left-Right Arrow 1"/>
            <p:cNvSpPr/>
            <p:nvPr/>
          </p:nvSpPr>
          <p:spPr>
            <a:xfrm>
              <a:off x="3347864" y="4787802"/>
              <a:ext cx="720080" cy="216024"/>
            </a:xfrm>
            <a:prstGeom prst="leftRight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0900" y="4346520"/>
              <a:ext cx="85695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Compromise necessary: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Good Jet Energy Resolution				Efficient Background </a:t>
              </a:r>
              <a:r>
                <a:rPr lang="en-US" dirty="0" smtClean="0">
                  <a:solidFill>
                    <a:schemeClr val="bg1"/>
                  </a:solidFill>
                </a:rPr>
                <a:t>Rejection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0900" y="5157192"/>
            <a:ext cx="85695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Are those timing studies true?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Rely heavily on correctness of GEANT4 simulations (i.e. its physics lists)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</a:rPr>
              <a:t>Timing properties of </a:t>
            </a:r>
            <a:r>
              <a:rPr lang="en-US" dirty="0" err="1" smtClean="0">
                <a:solidFill>
                  <a:schemeClr val="bg1"/>
                </a:solidFill>
              </a:rPr>
              <a:t>hadronic</a:t>
            </a:r>
            <a:r>
              <a:rPr lang="en-US" dirty="0" smtClean="0">
                <a:solidFill>
                  <a:schemeClr val="bg1"/>
                </a:solidFill>
              </a:rPr>
              <a:t> showers in a tungsten calorimeter so far untested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r>
              <a:rPr lang="en-US" sz="2200" dirty="0" smtClean="0">
                <a:solidFill>
                  <a:srgbClr val="025E0D"/>
                </a:solidFill>
              </a:rPr>
              <a:t>This is where the </a:t>
            </a:r>
            <a:r>
              <a:rPr lang="en-US" sz="2200" u="sng" dirty="0" smtClean="0">
                <a:solidFill>
                  <a:srgbClr val="025E0D"/>
                </a:solidFill>
              </a:rPr>
              <a:t>T</a:t>
            </a:r>
            <a:r>
              <a:rPr lang="en-US" sz="2200" dirty="0" smtClean="0">
                <a:solidFill>
                  <a:srgbClr val="025E0D"/>
                </a:solidFill>
              </a:rPr>
              <a:t>ungsten </a:t>
            </a:r>
            <a:r>
              <a:rPr lang="en-US" sz="2200" u="sng" dirty="0" smtClean="0">
                <a:solidFill>
                  <a:srgbClr val="025E0D"/>
                </a:solidFill>
              </a:rPr>
              <a:t>T</a:t>
            </a:r>
            <a:r>
              <a:rPr lang="en-US" sz="2200" dirty="0" smtClean="0">
                <a:solidFill>
                  <a:srgbClr val="025E0D"/>
                </a:solidFill>
              </a:rPr>
              <a:t>iming </a:t>
            </a:r>
            <a:r>
              <a:rPr lang="en-US" sz="2200" u="sng" dirty="0" err="1" smtClean="0">
                <a:solidFill>
                  <a:srgbClr val="025E0D"/>
                </a:solidFill>
              </a:rPr>
              <a:t>T</a:t>
            </a:r>
            <a:r>
              <a:rPr lang="en-US" sz="2200" dirty="0" err="1" smtClean="0">
                <a:solidFill>
                  <a:srgbClr val="025E0D"/>
                </a:solidFill>
              </a:rPr>
              <a:t>est</a:t>
            </a:r>
            <a:r>
              <a:rPr lang="en-US" sz="2200" u="sng" dirty="0" err="1" smtClean="0">
                <a:solidFill>
                  <a:srgbClr val="025E0D"/>
                </a:solidFill>
              </a:rPr>
              <a:t>B</a:t>
            </a:r>
            <a:r>
              <a:rPr lang="en-US" sz="2200" dirty="0" err="1" smtClean="0">
                <a:solidFill>
                  <a:srgbClr val="025E0D"/>
                </a:solidFill>
              </a:rPr>
              <a:t>eam</a:t>
            </a:r>
            <a:r>
              <a:rPr lang="en-US" sz="2200" dirty="0" smtClean="0">
                <a:solidFill>
                  <a:srgbClr val="025E0D"/>
                </a:solidFill>
              </a:rPr>
              <a:t> experiment (T3B) comes in!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2090" y="76200"/>
            <a:ext cx="1006126" cy="973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6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2696"/>
            <a:ext cx="6048672" cy="604867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6" y="2895607"/>
            <a:ext cx="7772400" cy="1362075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T3B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2" y="1196752"/>
            <a:ext cx="1442876" cy="195213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rot="21390161">
            <a:off x="875454" y="3061315"/>
            <a:ext cx="3079922" cy="1223464"/>
          </a:xfrm>
          <a:custGeom>
            <a:avLst/>
            <a:gdLst>
              <a:gd name="connsiteX0" fmla="*/ 29423 w 3079922"/>
              <a:gd name="connsiteY0" fmla="*/ 0 h 1223464"/>
              <a:gd name="connsiteX1" fmla="*/ 216800 w 3079922"/>
              <a:gd name="connsiteY1" fmla="*/ 1221699 h 1223464"/>
              <a:gd name="connsiteX2" fmla="*/ 1640866 w 3079922"/>
              <a:gd name="connsiteY2" fmla="*/ 292309 h 1223464"/>
              <a:gd name="connsiteX3" fmla="*/ 2360394 w 3079922"/>
              <a:gd name="connsiteY3" fmla="*/ 1206709 h 1223464"/>
              <a:gd name="connsiteX4" fmla="*/ 3079922 w 3079922"/>
              <a:gd name="connsiteY4" fmla="*/ 689548 h 122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9922" h="1223464">
                <a:moveTo>
                  <a:pt x="29423" y="0"/>
                </a:moveTo>
                <a:cubicBezTo>
                  <a:pt x="-11176" y="586490"/>
                  <a:pt x="-51774" y="1172981"/>
                  <a:pt x="216800" y="1221699"/>
                </a:cubicBezTo>
                <a:cubicBezTo>
                  <a:pt x="485374" y="1270417"/>
                  <a:pt x="1283600" y="294807"/>
                  <a:pt x="1640866" y="292309"/>
                </a:cubicBezTo>
                <a:cubicBezTo>
                  <a:pt x="1998132" y="289811"/>
                  <a:pt x="2120551" y="1140503"/>
                  <a:pt x="2360394" y="1206709"/>
                </a:cubicBezTo>
                <a:cubicBezTo>
                  <a:pt x="2600237" y="1272915"/>
                  <a:pt x="2956253" y="806971"/>
                  <a:pt x="3079922" y="68954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60" y="4653136"/>
            <a:ext cx="1691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journey to measure shower timing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29" y="3650020"/>
            <a:ext cx="12382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"/>
    </mc:Choice>
    <mc:Fallback xmlns="">
      <p:transition spd="slow" advTm="119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u="sng" dirty="0" smtClean="0"/>
              <a:t>The T3B Experiment </a:t>
            </a:r>
            <a:br>
              <a:rPr lang="de-DE" sz="2400" u="sng" dirty="0" smtClean="0"/>
            </a:br>
            <a:r>
              <a:rPr lang="de-DE" sz="2400" u="sng" dirty="0" smtClean="0"/>
              <a:t>within the CALICE AHCAL</a:t>
            </a:r>
            <a:endParaRPr lang="de-DE" sz="24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80396" y="1147199"/>
                <a:ext cx="4837924" cy="3577945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</a:rPr>
                  <a:t>CALICE </a:t>
                </a: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chemeClr val="bg1"/>
                    </a:solidFill>
                  </a:rPr>
                  <a:t>(calorimeter for the linear collider experiment)</a:t>
                </a:r>
              </a:p>
              <a:p>
                <a:pPr marL="0" indent="0">
                  <a:buNone/>
                </a:pPr>
                <a:endParaRPr lang="en-US" sz="1800" dirty="0" smtClean="0">
                  <a:solidFill>
                    <a:schemeClr val="bg1"/>
                  </a:solidFill>
                </a:endParaRPr>
              </a:p>
              <a:p>
                <a:pPr>
                  <a:buFont typeface="Wingdings"/>
                  <a:buChar char="à"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Prototype for a future highly granular HCAL</a:t>
                </a:r>
              </a:p>
              <a:p>
                <a:pPr>
                  <a:buFont typeface="Wingdings"/>
                  <a:buChar char="à"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38 layers of scintillator and tungsten absorber</a:t>
                </a:r>
              </a:p>
              <a:p>
                <a:pPr>
                  <a:buFont typeface="Wingdings"/>
                  <a:buChar char="à"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1x1x1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 with about 8000 channels and 5</a:t>
                </a:r>
                <a:r>
                  <a:rPr lang="el-G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𝐼</m:t>
                        </m:r>
                      </m:sub>
                    </m:sSub>
                  </m:oMath>
                </a14:m>
                <a:endParaRPr lang="en-US" sz="1800" dirty="0" smtClean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pPr>
                  <a:buFont typeface="Wingdings"/>
                  <a:buChar char="à"/>
                </a:pPr>
                <a:endParaRPr lang="en-US" sz="1800" dirty="0" smtClean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rgbClr val="025E0D"/>
                    </a:solidFill>
                    <a:sym typeface="Wingdings" pitchFamily="2" charset="2"/>
                  </a:rPr>
                  <a:t>+ 3D reconstruction of </a:t>
                </a:r>
                <a:r>
                  <a:rPr lang="en-US" sz="1800" dirty="0" err="1" smtClean="0">
                    <a:solidFill>
                      <a:srgbClr val="025E0D"/>
                    </a:solidFill>
                    <a:sym typeface="Wingdings" pitchFamily="2" charset="2"/>
                  </a:rPr>
                  <a:t>hadronic</a:t>
                </a:r>
                <a:r>
                  <a:rPr lang="en-US" sz="1800" dirty="0" smtClean="0">
                    <a:solidFill>
                      <a:srgbClr val="025E0D"/>
                    </a:solidFill>
                    <a:sym typeface="Wingdings" pitchFamily="2" charset="2"/>
                  </a:rPr>
                  <a:t> shower shapes</a:t>
                </a: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rgbClr val="FF0000"/>
                    </a:solidFill>
                    <a:sym typeface="Wingdings" pitchFamily="2" charset="2"/>
                  </a:rPr>
                  <a:t>-  No timing information on the showers</a:t>
                </a:r>
              </a:p>
              <a:p>
                <a:pPr marL="0" indent="0">
                  <a:buNone/>
                </a:pPr>
                <a:endParaRPr lang="en-US" sz="1800" dirty="0" smtClean="0">
                  <a:solidFill>
                    <a:srgbClr val="FF0000"/>
                  </a:solidFill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Test Beams: PS 10/2011, SPS 6,7,9,10/2011</a:t>
                </a: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Absorber: Tungsten and Steel (for comparison)</a:t>
                </a: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chemeClr val="bg1"/>
                    </a:solidFill>
                    <a:sym typeface="Wingdings" pitchFamily="2" charset="2"/>
                  </a:rPr>
                  <a:t>Particles: Hadrons from 10 to 300 </a:t>
                </a:r>
                <a:r>
                  <a:rPr lang="en-US" sz="1800" dirty="0" err="1" smtClean="0">
                    <a:solidFill>
                      <a:schemeClr val="bg1"/>
                    </a:solidFill>
                    <a:sym typeface="Wingdings" pitchFamily="2" charset="2"/>
                  </a:rPr>
                  <a:t>GeV</a:t>
                </a:r>
                <a:endParaRPr lang="en-US" sz="1800" dirty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pPr>
                  <a:buFontTx/>
                  <a:buChar char="-"/>
                </a:pPr>
                <a:endParaRPr lang="en-US" sz="18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396" y="1147199"/>
                <a:ext cx="4837924" cy="3577945"/>
              </a:xfrm>
              <a:blipFill rotWithShape="1">
                <a:blip r:embed="rId2"/>
                <a:stretch>
                  <a:fillRect l="-1511" t="-27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918320" y="1011265"/>
            <a:ext cx="4259960" cy="3073400"/>
            <a:chOff x="4932040" y="3811984"/>
            <a:chExt cx="4259960" cy="3073400"/>
          </a:xfrm>
        </p:grpSpPr>
        <p:grpSp>
          <p:nvGrpSpPr>
            <p:cNvPr id="18" name="Group 17"/>
            <p:cNvGrpSpPr/>
            <p:nvPr/>
          </p:nvGrpSpPr>
          <p:grpSpPr>
            <a:xfrm>
              <a:off x="4932040" y="3811984"/>
              <a:ext cx="4259960" cy="3073400"/>
              <a:chOff x="4612895" y="1556337"/>
              <a:chExt cx="4259959" cy="3073400"/>
            </a:xfrm>
          </p:grpSpPr>
          <p:pic>
            <p:nvPicPr>
              <p:cNvPr id="19" name="Picture 18" descr="DSCF0877.JPG"/>
              <p:cNvPicPr>
                <a:picLocks noChangeAspect="1"/>
              </p:cNvPicPr>
              <p:nvPr/>
            </p:nvPicPr>
            <p:blipFill>
              <a:blip r:embed="rId3"/>
              <a:srcRect l="10159" r="12520"/>
              <a:stretch>
                <a:fillRect/>
              </a:stretch>
            </p:blipFill>
            <p:spPr>
              <a:xfrm>
                <a:off x="4612895" y="1556337"/>
                <a:ext cx="4224652" cy="3073400"/>
              </a:xfrm>
              <a:prstGeom prst="rect">
                <a:avLst/>
              </a:prstGeom>
            </p:spPr>
          </p:pic>
          <p:cxnSp>
            <p:nvCxnSpPr>
              <p:cNvPr id="21" name="Straight Arrow Connector 20"/>
              <p:cNvCxnSpPr/>
              <p:nvPr/>
            </p:nvCxnSpPr>
            <p:spPr>
              <a:xfrm rot="10800000" flipV="1">
                <a:off x="7239001" y="2667000"/>
                <a:ext cx="1633853" cy="381000"/>
              </a:xfrm>
              <a:prstGeom prst="straightConnector1">
                <a:avLst/>
              </a:prstGeom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7452511" y="5517232"/>
              <a:ext cx="169148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FF0000"/>
                  </a:solidFill>
                </a:rPr>
                <a:t>CALICE AHCAL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19679" y="5972098"/>
              <a:ext cx="1214307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FF0000"/>
                  </a:solidFill>
                </a:rPr>
                <a:t>T3B Layer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7" r="19042"/>
          <a:stretch/>
        </p:blipFill>
        <p:spPr>
          <a:xfrm>
            <a:off x="4457700" y="4554030"/>
            <a:ext cx="4781052" cy="2303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4" t="10877" r="17000" b="62042"/>
          <a:stretch/>
        </p:blipFill>
        <p:spPr>
          <a:xfrm rot="5400000">
            <a:off x="1731763" y="4693219"/>
            <a:ext cx="1808212" cy="2432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88" y="5253007"/>
            <a:ext cx="1467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Shower Shape of a 300GeV pion Event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2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What is T3B?</a:t>
            </a:r>
            <a:endParaRPr lang="en-US" u="sng" dirty="0"/>
          </a:p>
        </p:txBody>
      </p:sp>
      <p:sp>
        <p:nvSpPr>
          <p:cNvPr id="9" name="Rectangle 10"/>
          <p:cNvSpPr txBox="1">
            <a:spLocks noChangeArrowheads="1"/>
          </p:cNvSpPr>
          <p:nvPr/>
        </p:nvSpPr>
        <p:spPr bwMode="auto">
          <a:xfrm>
            <a:off x="8" y="990601"/>
            <a:ext cx="5191661" cy="335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9675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sz="2400" dirty="0">
                <a:solidFill>
                  <a:schemeClr val="bg1"/>
                </a:solidFill>
              </a:rPr>
              <a:t>What is T3B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Gill Sans" pitchFamily="-65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One layer of 15 scintillator tiles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Gill Sans" pitchFamily="-65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Tile dimensions: 3 x 3 x 0.5 cm</a:t>
            </a:r>
            <a:r>
              <a:rPr lang="en-US" sz="2000" kern="0" baseline="32000" dirty="0" smtClean="0">
                <a:solidFill>
                  <a:schemeClr val="bg1"/>
                </a:solidFill>
                <a:sym typeface="Gill Sans" pitchFamily="-65" charset="0"/>
              </a:rPr>
              <a:t>3 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Gill Sans" pitchFamily="-65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Light Readout by </a:t>
            </a:r>
            <a:r>
              <a:rPr lang="en-US" sz="2000" kern="0" dirty="0" err="1" smtClean="0">
                <a:solidFill>
                  <a:schemeClr val="bg1"/>
                </a:solidFill>
                <a:sym typeface="Gill Sans" pitchFamily="-65" charset="0"/>
              </a:rPr>
              <a:t>SiPMs</a:t>
            </a:r>
            <a:endParaRPr lang="en-US" sz="2000" kern="0" dirty="0" smtClean="0">
              <a:solidFill>
                <a:schemeClr val="bg1"/>
              </a:solidFill>
              <a:sym typeface="Gill Sans" pitchFamily="-65" charset="0"/>
            </a:endParaRP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Gill Sans" pitchFamily="-65" charset="0"/>
              <a:buChar char="•"/>
              <a:defRPr/>
            </a:pP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Data</a:t>
            </a:r>
            <a:r>
              <a:rPr lang="en-US" sz="2000" kern="0" dirty="0">
                <a:solidFill>
                  <a:schemeClr val="bg1"/>
                </a:solidFill>
                <a:sym typeface="Gill Sans" pitchFamily="-65" charset="0"/>
              </a:rPr>
              <a:t> </a:t>
            </a:r>
            <a:r>
              <a:rPr lang="en-US" sz="2000" kern="0" dirty="0" smtClean="0">
                <a:solidFill>
                  <a:schemeClr val="bg1"/>
                </a:solidFill>
                <a:sym typeface="Gill Sans" pitchFamily="-65" charset="0"/>
              </a:rPr>
              <a:t>Acquisition: 4 fast USB Oscilloscopes</a:t>
            </a:r>
          </a:p>
          <a:p>
            <a:pPr marL="39675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sz="2000" kern="0" dirty="0" smtClean="0">
                <a:solidFill>
                  <a:srgbClr val="025E0D"/>
                </a:solidFill>
                <a:sym typeface="Gill Sans" pitchFamily="-65" charset="0"/>
              </a:rPr>
              <a:t>Setup optimized to observe the time development of hadron showers</a:t>
            </a:r>
          </a:p>
        </p:txBody>
      </p:sp>
      <p:pic>
        <p:nvPicPr>
          <p:cNvPr id="21" name="Picture 20" descr="22102010085.jpg"/>
          <p:cNvPicPr>
            <a:picLocks noChangeAspect="1"/>
          </p:cNvPicPr>
          <p:nvPr/>
        </p:nvPicPr>
        <p:blipFill>
          <a:blip r:embed="rId2"/>
          <a:srcRect t="15443" r="18207" b="11754"/>
          <a:stretch>
            <a:fillRect/>
          </a:stretch>
        </p:blipFill>
        <p:spPr>
          <a:xfrm>
            <a:off x="5191669" y="1054223"/>
            <a:ext cx="3879659" cy="2590801"/>
          </a:xfrm>
          <a:prstGeom prst="rect">
            <a:avLst/>
          </a:prstGeom>
        </p:spPr>
      </p:pic>
      <p:pic>
        <p:nvPicPr>
          <p:cNvPr id="14" name="Picture 13" descr="TileChain-Asymmetric-CompactView-3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78628" y="3683744"/>
            <a:ext cx="5092700" cy="1041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39259" r="1963" b="31111"/>
          <a:stretch/>
        </p:blipFill>
        <p:spPr>
          <a:xfrm>
            <a:off x="2771800" y="4918207"/>
            <a:ext cx="6363345" cy="1463121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4" r="-44"/>
          <a:stretch/>
        </p:blipFill>
        <p:spPr bwMode="auto">
          <a:xfrm>
            <a:off x="146748" y="4692352"/>
            <a:ext cx="252978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eft-Right Arrow 14"/>
          <p:cNvSpPr/>
          <p:nvPr/>
        </p:nvSpPr>
        <p:spPr>
          <a:xfrm>
            <a:off x="146748" y="5913742"/>
            <a:ext cx="2529780" cy="467586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3cm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30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Outline</a:t>
            </a:r>
            <a:endParaRPr lang="en-US" u="sng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1524004" y="3933800"/>
            <a:ext cx="6324600" cy="2375520"/>
          </a:xfr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/>
              <a:t>Look for the Superlative: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7200" y="1484784"/>
            <a:ext cx="8363272" cy="1002035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 algn="ctr" defTabSz="457046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u="sng" dirty="0" smtClean="0"/>
              <a:t>Let’s hunt for the best future calorimeter</a:t>
            </a:r>
          </a:p>
          <a:p>
            <a:r>
              <a:rPr lang="en-US" sz="2400" dirty="0" smtClean="0"/>
              <a:t>(</a:t>
            </a:r>
            <a:r>
              <a:rPr lang="en-US" sz="2400" dirty="0"/>
              <a:t>for the future linear </a:t>
            </a:r>
            <a:r>
              <a:rPr lang="en-US" sz="2400" dirty="0" err="1"/>
              <a:t>e+e</a:t>
            </a:r>
            <a:r>
              <a:rPr lang="en-US" sz="2400" dirty="0"/>
              <a:t>- collider </a:t>
            </a:r>
            <a:r>
              <a:rPr lang="en-US" sz="2400" dirty="0" smtClean="0"/>
              <a:t>CLIC with 3TeV </a:t>
            </a:r>
            <a:r>
              <a:rPr lang="en-US" sz="2400" dirty="0"/>
              <a:t>CM Energy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547664" y="5389161"/>
            <a:ext cx="4172293" cy="945564"/>
            <a:chOff x="1547664" y="5389161"/>
            <a:chExt cx="4172293" cy="945564"/>
          </a:xfrm>
        </p:grpSpPr>
        <p:sp>
          <p:nvSpPr>
            <p:cNvPr id="33" name="TextBox 32"/>
            <p:cNvSpPr txBox="1"/>
            <p:nvPr/>
          </p:nvSpPr>
          <p:spPr>
            <a:xfrm>
              <a:off x="1547664" y="5584388"/>
              <a:ext cx="16964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chemeClr val="bg1"/>
                  </a:solidFill>
                </a:rPr>
                <a:t>Faster?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42339" y="5389161"/>
              <a:ext cx="977618" cy="945564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544753" y="4644955"/>
            <a:ext cx="2846447" cy="971550"/>
            <a:chOff x="1544753" y="4644955"/>
            <a:chExt cx="2846447" cy="971550"/>
          </a:xfrm>
        </p:grpSpPr>
        <p:sp>
          <p:nvSpPr>
            <p:cNvPr id="32" name="TextBox 31"/>
            <p:cNvSpPr txBox="1"/>
            <p:nvPr/>
          </p:nvSpPr>
          <p:spPr>
            <a:xfrm>
              <a:off x="1544753" y="4994756"/>
              <a:ext cx="1608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chemeClr val="bg1"/>
                  </a:solidFill>
                </a:rPr>
                <a:t>More?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2950" y="4644955"/>
              <a:ext cx="1238250" cy="97155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544753" y="4103550"/>
            <a:ext cx="6016133" cy="1665016"/>
            <a:chOff x="1544753" y="4103550"/>
            <a:chExt cx="6016133" cy="1665016"/>
          </a:xfrm>
        </p:grpSpPr>
        <p:sp>
          <p:nvSpPr>
            <p:cNvPr id="15" name="TextBox 14"/>
            <p:cNvSpPr txBox="1"/>
            <p:nvPr/>
          </p:nvSpPr>
          <p:spPr>
            <a:xfrm>
              <a:off x="1544753" y="4417302"/>
              <a:ext cx="17303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chemeClr val="bg1"/>
                  </a:solidFill>
                </a:rPr>
                <a:t>Bigger?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4103550"/>
              <a:ext cx="1620734" cy="1665016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3707904" y="2486819"/>
            <a:ext cx="3290157" cy="1440158"/>
            <a:chOff x="3707904" y="2486819"/>
            <a:chExt cx="3290157" cy="14401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2486819"/>
              <a:ext cx="1523244" cy="144015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364088" y="2880107"/>
              <a:ext cx="1633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FF0000"/>
                  </a:solidFill>
                </a:rPr>
                <a:t>Perfect Calorimeter</a:t>
              </a:r>
              <a:endParaRPr lang="de-DE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Down Arrow 35"/>
            <p:cNvSpPr/>
            <p:nvPr/>
          </p:nvSpPr>
          <p:spPr>
            <a:xfrm rot="5400000" flipH="1">
              <a:off x="5101326" y="2763111"/>
              <a:ext cx="127772" cy="54176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7"/>
    </mc:Choice>
    <mc:Fallback xmlns="">
      <p:transition spd="slow" advTm="1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SiPMs</a:t>
            </a:r>
            <a:endParaRPr lang="en-US" u="sng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422648"/>
            <a:ext cx="4716016" cy="3950568"/>
            <a:chOff x="0" y="990600"/>
            <a:chExt cx="4888826" cy="40945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16" t="28313" r="18472" b="9026"/>
            <a:stretch/>
          </p:blipFill>
          <p:spPr>
            <a:xfrm>
              <a:off x="0" y="990600"/>
              <a:ext cx="4888826" cy="4094584"/>
            </a:xfrm>
            <a:prstGeom prst="rect">
              <a:avLst/>
            </a:prstGeom>
          </p:spPr>
        </p:pic>
        <p:sp>
          <p:nvSpPr>
            <p:cNvPr id="7" name="Left-Right Arrow 6"/>
            <p:cNvSpPr/>
            <p:nvPr/>
          </p:nvSpPr>
          <p:spPr>
            <a:xfrm>
              <a:off x="1979712" y="3304408"/>
              <a:ext cx="1080120" cy="484632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1mm</a:t>
              </a:r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0"/>
              <p:cNvSpPr txBox="1">
                <a:spLocks noChangeArrowheads="1"/>
              </p:cNvSpPr>
              <p:nvPr/>
            </p:nvSpPr>
            <p:spPr bwMode="auto">
              <a:xfrm>
                <a:off x="179512" y="5517232"/>
                <a:ext cx="8712968" cy="12241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50783" tIns="50783" rIns="166342" bIns="50783" numCol="1" anchor="t" anchorCtr="0" compatLnSpc="1">
                <a:prstTxWarp prst="textNoShape">
                  <a:avLst/>
                </a:prstTxWarp>
              </a:bodyPr>
              <a:lstStyle/>
              <a:p>
                <a:pPr marL="39675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defRPr/>
                </a:pPr>
                <a:r>
                  <a:rPr lang="en-US" dirty="0" smtClean="0">
                    <a:solidFill>
                      <a:schemeClr val="bg1"/>
                    </a:solidFill>
                  </a:rPr>
                  <a:t>Hamamatsu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SiPM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:	1600 pixels </a:t>
                </a:r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 each pixel can measure single photons</a:t>
                </a:r>
              </a:p>
              <a:p>
                <a:pPr marL="39675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defRPr/>
                </a:pPr>
                <a:r>
                  <a:rPr lang="en-US" kern="0" dirty="0" smtClean="0">
                    <a:solidFill>
                      <a:schemeClr val="bg1"/>
                    </a:solidFill>
                    <a:sym typeface="Wingdings" pitchFamily="2" charset="2"/>
                  </a:rPr>
                  <a:t> </a:t>
                </a:r>
                <a:r>
                  <a:rPr lang="en-US" kern="0" dirty="0">
                    <a:solidFill>
                      <a:schemeClr val="bg1"/>
                    </a:solidFill>
                    <a:sym typeface="Wingdings" pitchFamily="2" charset="2"/>
                  </a:rPr>
                  <a:t>#</a:t>
                </a:r>
                <a:r>
                  <a:rPr lang="en-US" kern="0" dirty="0" smtClean="0">
                    <a:solidFill>
                      <a:schemeClr val="bg1"/>
                    </a:solidFill>
                    <a:sym typeface="Wingdings" pitchFamily="2" charset="2"/>
                  </a:rPr>
                  <a:t> fired pixels </a:t>
                </a:r>
                <a14:m>
                  <m:oMath xmlns:m="http://schemas.openxmlformats.org/officeDocument/2006/math">
                    <m:r>
                      <a:rPr lang="en-US" i="1" kern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kern="0" dirty="0" smtClean="0">
                    <a:solidFill>
                      <a:schemeClr val="bg1"/>
                    </a:solidFill>
                    <a:sym typeface="Gill Sans" pitchFamily="-65" charset="0"/>
                  </a:rPr>
                  <a:t> # measured Photons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kern="0" dirty="0" smtClean="0">
                    <a:solidFill>
                      <a:schemeClr val="bg1"/>
                    </a:solidFill>
                    <a:sym typeface="Gill Sans" pitchFamily="-65" charset="0"/>
                  </a:rPr>
                  <a:t> Energy deposition in Scintillator</a:t>
                </a:r>
              </a:p>
            </p:txBody>
          </p:sp>
        </mc:Choice>
        <mc:Fallback xmlns="">
          <p:sp>
            <p:nvSpPr>
              <p:cNvPr id="13" name="Rectang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5517232"/>
                <a:ext cx="8712968" cy="1224136"/>
              </a:xfrm>
              <a:prstGeom prst="rect">
                <a:avLst/>
              </a:prstGeom>
              <a:blipFill rotWithShape="1">
                <a:blip r:embed="rId3"/>
                <a:stretch>
                  <a:fillRect l="-629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Typical1peWavefor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12776"/>
            <a:ext cx="4572000" cy="1645805"/>
          </a:xfrm>
          <a:prstGeom prst="rect">
            <a:avLst/>
          </a:prstGeom>
        </p:spPr>
      </p:pic>
      <p:pic>
        <p:nvPicPr>
          <p:cNvPr id="15" name="Picture 14" descr="TypicalAveraged1peWf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17032"/>
            <a:ext cx="4572000" cy="1645805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>
            <a:off x="6372200" y="3058580"/>
            <a:ext cx="485800" cy="65845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2240" y="3140968"/>
            <a:ext cx="99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Average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5996" y="1040349"/>
            <a:ext cx="460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Typical waveform of 1 pixel firing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Foliennummernplatzhalter 5"/>
          <p:cNvSpPr txBox="1">
            <a:spLocks/>
          </p:cNvSpPr>
          <p:nvPr/>
        </p:nvSpPr>
        <p:spPr>
          <a:xfrm>
            <a:off x="6553203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defPPr>
              <a:defRPr lang="en-US"/>
            </a:defPPr>
            <a:lvl1pPr marL="0" algn="r" defTabSz="457046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046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9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39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84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3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76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324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7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6EC875-2826-CC4E-B819-09F5DF2D31C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awWfm-TotalTimeWindow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t="8080"/>
              <a:stretch>
                <a:fillRect/>
              </a:stretch>
            </p:blipFill>
          </mc:Choice>
          <mc:Fallback>
            <p:blipFill>
              <a:blip r:embed="rId3"/>
              <a:srcRect t="8080"/>
              <a:stretch>
                <a:fillRect/>
              </a:stretch>
            </p:blipFill>
          </mc:Fallback>
        </mc:AlternateContent>
        <p:spPr>
          <a:xfrm>
            <a:off x="358057" y="990603"/>
            <a:ext cx="8328751" cy="4715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Data Analysis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1295403"/>
            <a:ext cx="2286000" cy="646300"/>
          </a:xfrm>
          <a:prstGeom prst="rect">
            <a:avLst/>
          </a:prstGeom>
          <a:solidFill>
            <a:srgbClr val="FF0000">
              <a:alpha val="75000"/>
            </a:srgbClr>
          </a:solidFill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Waveform of Total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Acquisition window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5638800"/>
                <a:ext cx="8507287" cy="1231910"/>
              </a:xfrm>
              <a:prstGeom prst="rect">
                <a:avLst/>
              </a:prstGeom>
              <a:noFill/>
            </p:spPr>
            <p:txBody>
              <a:bodyPr wrap="square" lIns="91410" tIns="45705" rIns="91410" bIns="45705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</a:rPr>
                  <a:t>T3B Waveforms:</a:t>
                </a:r>
              </a:p>
              <a:p>
                <a:r>
                  <a:rPr lang="en-US" sz="2400" dirty="0" smtClean="0">
                    <a:solidFill>
                      <a:srgbClr val="000000"/>
                    </a:solidFill>
                  </a:rPr>
                  <a:t>Appearance of a typical event at one T3B channel </a:t>
                </a:r>
                <a:r>
                  <a:rPr lang="en-US" sz="2400" dirty="0" smtClean="0">
                    <a:solidFill>
                      <a:srgbClr val="000000"/>
                    </a:solidFill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sz="2400" dirty="0">
                            <a:solidFill>
                              <a:srgbClr val="000000"/>
                            </a:solidFill>
                          </a:rPr>
                          <m:t>π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</a:rPr>
                  <a:t>@ 10GeV</a:t>
                </a:r>
              </a:p>
              <a:p>
                <a:r>
                  <a:rPr lang="en-US" sz="2400" dirty="0" smtClean="0">
                    <a:solidFill>
                      <a:srgbClr val="000000"/>
                    </a:solidFill>
                  </a:rPr>
                  <a:t>High short energy deposition, followed by potential late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E</a:t>
                </a:r>
                <a:r>
                  <a:rPr lang="en-US" sz="2400" dirty="0" err="1" smtClean="0">
                    <a:solidFill>
                      <a:srgbClr val="000000"/>
                    </a:solidFill>
                  </a:rPr>
                  <a:t>deps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638800"/>
                <a:ext cx="8507287" cy="1231910"/>
              </a:xfrm>
              <a:prstGeom prst="rect">
                <a:avLst/>
              </a:prstGeom>
              <a:blipFill rotWithShape="1">
                <a:blip r:embed="rId4"/>
                <a:stretch>
                  <a:fillRect l="-1146" t="-3960" b="-79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11"/>
          <p:cNvGrpSpPr/>
          <p:nvPr/>
        </p:nvGrpSpPr>
        <p:grpSpPr>
          <a:xfrm>
            <a:off x="2039909" y="2057404"/>
            <a:ext cx="5046695" cy="2375155"/>
            <a:chOff x="2039906" y="2057400"/>
            <a:chExt cx="5046694" cy="2375154"/>
          </a:xfrm>
        </p:grpSpPr>
        <p:pic>
          <p:nvPicPr>
            <p:cNvPr id="10" name="Picture 9" descr="RawWfm-Part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rcRect l="446" t="10283" r="8520" b="-122"/>
                <a:stretch>
                  <a:fillRect/>
                </a:stretch>
              </p:blipFill>
            </mc:Choice>
            <mc:Fallback>
              <p:blipFill>
                <a:blip r:embed="rId6"/>
                <a:srcRect l="446" t="10283" r="8520" b="-122"/>
                <a:stretch>
                  <a:fillRect/>
                </a:stretch>
              </p:blipFill>
            </mc:Fallback>
          </mc:AlternateContent>
          <p:spPr>
            <a:xfrm>
              <a:off x="3733800" y="2057400"/>
              <a:ext cx="3352800" cy="2375154"/>
            </a:xfrm>
            <a:prstGeom prst="rect">
              <a:avLst/>
            </a:prstGeom>
          </p:spPr>
        </p:pic>
        <p:sp>
          <p:nvSpPr>
            <p:cNvPr id="11" name="Down Arrow 10"/>
            <p:cNvSpPr/>
            <p:nvPr/>
          </p:nvSpPr>
          <p:spPr>
            <a:xfrm rot="5400000">
              <a:off x="2759083" y="1692285"/>
              <a:ext cx="255540" cy="169389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45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u="sng" dirty="0" smtClean="0"/>
              <a:t>Novel Data Processing Method</a:t>
            </a:r>
            <a:endParaRPr lang="en-US" sz="2400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457204" y="1124744"/>
            <a:ext cx="8229600" cy="1656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sz="2400" kern="0" dirty="0" smtClean="0">
                <a:solidFill>
                  <a:schemeClr val="bg1"/>
                </a:solidFill>
                <a:sym typeface="Gill Sans" pitchFamily="-65" charset="0"/>
              </a:rPr>
              <a:t>Waveform Decomposition: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chemeClr val="bg1"/>
                </a:solidFill>
                <a:sym typeface="Gill Sans" pitchFamily="-65" charset="0"/>
              </a:rPr>
              <a:t>Iteratively </a:t>
            </a:r>
            <a:r>
              <a:rPr lang="en-US" kern="0" dirty="0" err="1" smtClean="0">
                <a:solidFill>
                  <a:schemeClr val="bg1"/>
                </a:solidFill>
                <a:sym typeface="Gill Sans" pitchFamily="-65" charset="0"/>
              </a:rPr>
              <a:t>substract</a:t>
            </a:r>
            <a:r>
              <a:rPr lang="en-US" kern="0" dirty="0" smtClean="0">
                <a:solidFill>
                  <a:schemeClr val="bg1"/>
                </a:solidFill>
                <a:sym typeface="Gill Sans" pitchFamily="-65" charset="0"/>
              </a:rPr>
              <a:t> 1 pixel waveform from the local maximum till nothing is left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Wingdings"/>
              <a:buChar char="à"/>
              <a:defRPr/>
            </a:pPr>
            <a:r>
              <a:rPr lang="en-US" kern="0" dirty="0" smtClean="0">
                <a:solidFill>
                  <a:srgbClr val="025E0D"/>
                </a:solidFill>
                <a:sym typeface="Wingdings" pitchFamily="2" charset="2"/>
              </a:rPr>
              <a:t>Obtain time of energy deposition with sub-nanosecond precision</a:t>
            </a:r>
            <a:endParaRPr lang="en-US" kern="0" dirty="0" smtClean="0">
              <a:solidFill>
                <a:srgbClr val="025E0D"/>
              </a:solidFill>
              <a:sym typeface="Gill Sans" pitchFamily="-6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2" y="6400800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http://www.mpp.mpg.de/~soldner/WaveformDecomposition.gif</a:t>
            </a:r>
            <a:endParaRPr lang="en-US" dirty="0"/>
          </a:p>
        </p:txBody>
      </p:sp>
      <p:pic>
        <p:nvPicPr>
          <p:cNvPr id="3" name="WaveformDecomposi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5396" y="3034011"/>
            <a:ext cx="9179396" cy="34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4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Data Analysis: </a:t>
            </a:r>
            <a:br>
              <a:rPr lang="en-US" u="sng" dirty="0" smtClean="0"/>
            </a:br>
            <a:r>
              <a:rPr lang="en-US" u="sng" dirty="0" smtClean="0"/>
              <a:t>Waveform Decomposition</a:t>
            </a:r>
            <a:endParaRPr lang="en-US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323528" y="5301208"/>
            <a:ext cx="8229600" cy="9227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Verify the success of the procedure: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Build up the original waveform from the 1p.e. hit histogram </a:t>
            </a: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 good agreement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kern="0" dirty="0" smtClean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9" name="Picture 8" descr="RecoWfm-1-impro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32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8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Data Analysis: </a:t>
            </a:r>
            <a:br>
              <a:rPr lang="en-US" u="sng" dirty="0" smtClean="0"/>
            </a:br>
            <a:r>
              <a:rPr lang="en-US" u="sng" dirty="0" smtClean="0"/>
              <a:t>Waveform Decomposition</a:t>
            </a:r>
            <a:endParaRPr lang="en-US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323528" y="5301208"/>
            <a:ext cx="8229600" cy="9227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Verify the success of the procedure: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Build up the original waveform from the 1p.e. hit histogram </a:t>
            </a: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 good agreement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kern="0" dirty="0" smtClean="0">
              <a:solidFill>
                <a:srgbClr val="000000"/>
              </a:solidFill>
              <a:sym typeface="Wingding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484784"/>
            <a:ext cx="9144000" cy="3295758"/>
            <a:chOff x="0" y="2209800"/>
            <a:chExt cx="9144000" cy="3295758"/>
          </a:xfrm>
        </p:grpSpPr>
        <p:pic>
          <p:nvPicPr>
            <p:cNvPr id="9" name="Picture 8" descr="RecoWfm-1-improve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800"/>
              <a:ext cx="9144000" cy="3295758"/>
            </a:xfrm>
            <a:prstGeom prst="rect">
              <a:avLst/>
            </a:prstGeom>
          </p:spPr>
        </p:pic>
        <p:sp>
          <p:nvSpPr>
            <p:cNvPr id="10" name="Bent-Up Arrow 9"/>
            <p:cNvSpPr/>
            <p:nvPr/>
          </p:nvSpPr>
          <p:spPr>
            <a:xfrm rot="10800000">
              <a:off x="1544216" y="3398125"/>
              <a:ext cx="1371600" cy="822961"/>
            </a:xfrm>
            <a:prstGeom prst="bentUpArrow">
              <a:avLst>
                <a:gd name="adj1" fmla="val 16011"/>
                <a:gd name="adj2" fmla="val 10018"/>
                <a:gd name="adj3" fmla="val 5000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2339752" y="2913270"/>
              <a:ext cx="6374433" cy="1166443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txBody>
            <a:bodyPr wrap="square" lIns="91410" tIns="45705" rIns="91410" bIns="45705" rtlCol="0">
              <a:spAutoFit/>
            </a:bodyPr>
            <a:lstStyle/>
            <a:p>
              <a:pPr marL="357068" indent="-317393" defTabSz="914092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29000"/>
                <a:defRPr/>
              </a:pPr>
              <a:r>
                <a:rPr lang="en-US" kern="0" dirty="0" smtClean="0">
                  <a:solidFill>
                    <a:srgbClr val="000000"/>
                  </a:solidFill>
                  <a:sym typeface="Gill Sans" pitchFamily="-65" charset="0"/>
                </a:rPr>
                <a:t>Analysis of the </a:t>
              </a:r>
              <a:r>
                <a:rPr lang="en-US" b="1" kern="0" dirty="0" smtClean="0">
                  <a:solidFill>
                    <a:srgbClr val="000000"/>
                  </a:solidFill>
                  <a:sym typeface="Gill Sans" pitchFamily="-65" charset="0"/>
                </a:rPr>
                <a:t>time of </a:t>
              </a:r>
              <a:r>
                <a:rPr lang="en-US" b="1" u="sng" kern="0" dirty="0" smtClean="0">
                  <a:solidFill>
                    <a:srgbClr val="000000"/>
                  </a:solidFill>
                  <a:sym typeface="Gill Sans" pitchFamily="-65" charset="0"/>
                </a:rPr>
                <a:t>first</a:t>
              </a:r>
              <a:r>
                <a:rPr lang="en-US" b="1" kern="0" dirty="0" smtClean="0">
                  <a:solidFill>
                    <a:srgbClr val="000000"/>
                  </a:solidFill>
                  <a:sym typeface="Gill Sans" pitchFamily="-65" charset="0"/>
                </a:rPr>
                <a:t> hit</a:t>
              </a:r>
              <a:r>
                <a:rPr lang="en-US" kern="0" dirty="0" smtClean="0">
                  <a:solidFill>
                    <a:srgbClr val="000000"/>
                  </a:solidFill>
                  <a:sym typeface="Gill Sans" pitchFamily="-65" charset="0"/>
                </a:rPr>
                <a:t> within the tiles of the T3B layer</a:t>
              </a:r>
            </a:p>
            <a:p>
              <a:pPr marL="357068" indent="-317393" algn="ctr" defTabSz="914092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29000"/>
                <a:defRPr/>
              </a:pPr>
              <a:r>
                <a:rPr lang="en-US" u="sng" kern="0" dirty="0">
                  <a:solidFill>
                    <a:srgbClr val="008000"/>
                  </a:solidFill>
                  <a:sym typeface="Gill Sans" pitchFamily="-65" charset="0"/>
                </a:rPr>
                <a:t>The time of first hit is a good measure for the intrinsic time stamping </a:t>
              </a:r>
              <a:r>
                <a:rPr lang="en-US" u="sng" kern="0" dirty="0" smtClean="0">
                  <a:solidFill>
                    <a:srgbClr val="008000"/>
                  </a:solidFill>
                  <a:sym typeface="Gill Sans" pitchFamily="-65" charset="0"/>
                </a:rPr>
                <a:t>possibilities in </a:t>
              </a:r>
              <a:r>
                <a:rPr lang="en-US" u="sng" kern="0" dirty="0">
                  <a:solidFill>
                    <a:srgbClr val="008000"/>
                  </a:solidFill>
                  <a:sym typeface="Gill Sans" pitchFamily="-65" charset="0"/>
                </a:rPr>
                <a:t>the calorimeter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4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Data Analysis: </a:t>
            </a:r>
            <a:br>
              <a:rPr lang="en-US" u="sng" dirty="0" smtClean="0"/>
            </a:br>
            <a:r>
              <a:rPr lang="en-US" u="sng" dirty="0" smtClean="0"/>
              <a:t>Waveform Decomposition</a:t>
            </a:r>
            <a:endParaRPr lang="en-US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323528" y="5301208"/>
            <a:ext cx="8229600" cy="9227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Verify the success of the procedure: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Build up the original waveform from the 1p.e. hit histogram </a:t>
            </a: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 good agreement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kern="0" dirty="0" smtClean="0">
              <a:solidFill>
                <a:srgbClr val="000000"/>
              </a:solidFill>
              <a:sym typeface="Wingding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484784"/>
            <a:ext cx="9144000" cy="3295758"/>
            <a:chOff x="0" y="2209800"/>
            <a:chExt cx="9144000" cy="3295758"/>
          </a:xfrm>
        </p:grpSpPr>
        <p:pic>
          <p:nvPicPr>
            <p:cNvPr id="9" name="Picture 8" descr="RecoWfm-1-improve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800"/>
              <a:ext cx="9144000" cy="32957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39752" y="2913270"/>
              <a:ext cx="6374433" cy="1166443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txBody>
            <a:bodyPr wrap="square" lIns="91410" tIns="45705" rIns="91410" bIns="45705" rtlCol="0">
              <a:spAutoFit/>
            </a:bodyPr>
            <a:lstStyle/>
            <a:p>
              <a:pPr marL="357068" indent="-317393" defTabSz="914092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29000"/>
                <a:defRPr/>
              </a:pPr>
              <a:r>
                <a:rPr lang="en-US" kern="0" dirty="0" smtClean="0">
                  <a:solidFill>
                    <a:srgbClr val="000000"/>
                  </a:solidFill>
                  <a:sym typeface="Gill Sans" pitchFamily="-65" charset="0"/>
                </a:rPr>
                <a:t>Analysis of the </a:t>
              </a:r>
              <a:r>
                <a:rPr lang="en-US" b="1" kern="0" dirty="0" smtClean="0">
                  <a:solidFill>
                    <a:srgbClr val="000000"/>
                  </a:solidFill>
                  <a:sym typeface="Gill Sans" pitchFamily="-65" charset="0"/>
                </a:rPr>
                <a:t>time of </a:t>
              </a:r>
              <a:r>
                <a:rPr lang="en-US" b="1" kern="0" dirty="0">
                  <a:solidFill>
                    <a:srgbClr val="000000"/>
                  </a:solidFill>
                  <a:sym typeface="Gill Sans" pitchFamily="-65" charset="0"/>
                </a:rPr>
                <a:t>hit </a:t>
              </a:r>
              <a:r>
                <a:rPr lang="en-US" kern="0" dirty="0">
                  <a:solidFill>
                    <a:srgbClr val="000000"/>
                  </a:solidFill>
                  <a:sym typeface="Gill Sans" pitchFamily="-65" charset="0"/>
                </a:rPr>
                <a:t>within the tiles of the T3B </a:t>
              </a:r>
              <a:r>
                <a:rPr lang="en-US" kern="0" dirty="0" smtClean="0">
                  <a:solidFill>
                    <a:srgbClr val="000000"/>
                  </a:solidFill>
                  <a:sym typeface="Gill Sans" pitchFamily="-65" charset="0"/>
                </a:rPr>
                <a:t>layer</a:t>
              </a:r>
            </a:p>
            <a:p>
              <a:pPr marL="357068" indent="-317393" algn="ctr" defTabSz="914092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29000"/>
                <a:defRPr/>
              </a:pPr>
              <a:r>
                <a:rPr lang="en-US" u="sng" kern="0" dirty="0">
                  <a:solidFill>
                    <a:srgbClr val="008000"/>
                  </a:solidFill>
                  <a:sym typeface="Gill Sans" pitchFamily="-65" charset="0"/>
                </a:rPr>
                <a:t>The time of </a:t>
              </a:r>
              <a:r>
                <a:rPr lang="en-US" u="sng" kern="0" dirty="0" smtClean="0">
                  <a:solidFill>
                    <a:srgbClr val="008000"/>
                  </a:solidFill>
                  <a:sym typeface="Gill Sans" pitchFamily="-65" charset="0"/>
                </a:rPr>
                <a:t>hit </a:t>
              </a:r>
              <a:r>
                <a:rPr lang="en-US" u="sng" kern="0" dirty="0">
                  <a:solidFill>
                    <a:srgbClr val="008000"/>
                  </a:solidFill>
                  <a:sym typeface="Gill Sans" pitchFamily="-65" charset="0"/>
                </a:rPr>
                <a:t>is a good measure for the intrinsic </a:t>
              </a:r>
              <a:r>
                <a:rPr lang="en-US" u="sng" kern="0" dirty="0" smtClean="0">
                  <a:solidFill>
                    <a:srgbClr val="008000"/>
                  </a:solidFill>
                  <a:sym typeface="Gill Sans" pitchFamily="-65" charset="0"/>
                </a:rPr>
                <a:t>timing properties of </a:t>
              </a:r>
              <a:r>
                <a:rPr lang="en-US" u="sng" kern="0" dirty="0" err="1" smtClean="0">
                  <a:solidFill>
                    <a:srgbClr val="008000"/>
                  </a:solidFill>
                  <a:sym typeface="Gill Sans" pitchFamily="-65" charset="0"/>
                </a:rPr>
                <a:t>hadronic</a:t>
              </a:r>
              <a:r>
                <a:rPr lang="en-US" u="sng" kern="0" dirty="0" smtClean="0">
                  <a:solidFill>
                    <a:srgbClr val="008000"/>
                  </a:solidFill>
                  <a:sym typeface="Gill Sans" pitchFamily="-65" charset="0"/>
                </a:rPr>
                <a:t> showers</a:t>
              </a:r>
              <a:endParaRPr lang="en-US" u="sng" kern="0" dirty="0">
                <a:solidFill>
                  <a:srgbClr val="008000"/>
                </a:solidFill>
                <a:sym typeface="Gill Sans" pitchFamily="-65" charset="0"/>
              </a:endParaRPr>
            </a:p>
          </p:txBody>
        </p:sp>
      </p:grpSp>
      <p:sp>
        <p:nvSpPr>
          <p:cNvPr id="11" name="Down Arrow 10"/>
          <p:cNvSpPr/>
          <p:nvPr/>
        </p:nvSpPr>
        <p:spPr>
          <a:xfrm rot="1855540">
            <a:off x="2865542" y="3339983"/>
            <a:ext cx="228735" cy="428082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20830424">
            <a:off x="6161584" y="3400418"/>
            <a:ext cx="259374" cy="238612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667527">
            <a:off x="3924251" y="3379711"/>
            <a:ext cx="281839" cy="47603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/>
          <p:cNvSpPr/>
          <p:nvPr/>
        </p:nvSpPr>
        <p:spPr>
          <a:xfrm rot="16200000">
            <a:off x="6179937" y="3010546"/>
            <a:ext cx="233164" cy="159152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 rot="16200000">
            <a:off x="2661296" y="3174478"/>
            <a:ext cx="233164" cy="142800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6" name="Bent-Up Arrow 15"/>
          <p:cNvSpPr/>
          <p:nvPr/>
        </p:nvSpPr>
        <p:spPr>
          <a:xfrm rot="13291392">
            <a:off x="1691680" y="1522964"/>
            <a:ext cx="1296144" cy="822961"/>
          </a:xfrm>
          <a:prstGeom prst="bentUpArrow">
            <a:avLst>
              <a:gd name="adj1" fmla="val 16011"/>
              <a:gd name="adj2" fmla="val 10018"/>
              <a:gd name="adj3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ight Brace 16"/>
          <p:cNvSpPr/>
          <p:nvPr/>
        </p:nvSpPr>
        <p:spPr>
          <a:xfrm rot="16200000">
            <a:off x="1548507" y="1845664"/>
            <a:ext cx="233164" cy="34121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504" y="1268760"/>
            <a:ext cx="8928992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Analysis:</a:t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sz="3600" u="sng" dirty="0" smtClean="0"/>
              <a:t>The Time of the first Hit</a:t>
            </a:r>
            <a:endParaRPr lang="en-US" sz="3600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822" y="3901836"/>
            <a:ext cx="2638372" cy="276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83" y="4780962"/>
            <a:ext cx="1238250" cy="97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73474"/>
            <a:ext cx="1238250" cy="9715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31989"/>
            <a:ext cx="1238250" cy="9715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Time of First Hit</a:t>
            </a:r>
            <a:endParaRPr lang="en-US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29135" y="1052736"/>
            <a:ext cx="9036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Analysis: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Consider </a:t>
            </a:r>
            <a:r>
              <a:rPr lang="en-US" kern="0" dirty="0">
                <a:solidFill>
                  <a:srgbClr val="000000"/>
                </a:solidFill>
                <a:sym typeface="Gill Sans" pitchFamily="-65" charset="0"/>
              </a:rPr>
              <a:t>a hit if &gt; 8 </a:t>
            </a:r>
            <a:r>
              <a:rPr lang="en-US" kern="0" dirty="0" err="1">
                <a:solidFill>
                  <a:srgbClr val="000000"/>
                </a:solidFill>
                <a:sym typeface="Gill Sans" pitchFamily="-65" charset="0"/>
              </a:rPr>
              <a:t>p.e.</a:t>
            </a:r>
            <a:r>
              <a:rPr lang="en-US" kern="0" dirty="0">
                <a:solidFill>
                  <a:srgbClr val="000000"/>
                </a:solidFill>
                <a:sym typeface="Gill Sans" pitchFamily="-65" charset="0"/>
              </a:rPr>
              <a:t> are deposited within 9.6 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ns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Take the time of the second fired </a:t>
            </a:r>
            <a:r>
              <a:rPr lang="en-US" kern="0" dirty="0" err="1" smtClean="0">
                <a:solidFill>
                  <a:srgbClr val="000000"/>
                </a:solidFill>
                <a:sym typeface="Gill Sans" pitchFamily="-65" charset="0"/>
              </a:rPr>
              <a:t>SiPM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Pixel as the </a:t>
            </a:r>
            <a:r>
              <a:rPr lang="en-US" kern="0" dirty="0" err="1" smtClean="0">
                <a:solidFill>
                  <a:srgbClr val="000000"/>
                </a:solidFill>
                <a:sym typeface="Gill Sans" pitchFamily="-65" charset="0"/>
              </a:rPr>
              <a:t>TofH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</a:t>
            </a:r>
          </a:p>
          <a:p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(reduced bias through thermal </a:t>
            </a:r>
            <a:r>
              <a:rPr lang="en-US" kern="0" dirty="0" err="1" smtClean="0">
                <a:solidFill>
                  <a:srgbClr val="000000"/>
                </a:solidFill>
                <a:sym typeface="Wingdings" pitchFamily="2" charset="2"/>
              </a:rPr>
              <a:t>darkrate</a:t>
            </a:r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  on average 1 pixel per waveform of 2.4 </a:t>
            </a:r>
            <a:r>
              <a:rPr lang="en-US" kern="0" dirty="0" err="1" smtClean="0">
                <a:solidFill>
                  <a:srgbClr val="000000"/>
                </a:solidFill>
                <a:sym typeface="Wingdings" pitchFamily="2" charset="2"/>
              </a:rPr>
              <a:t>microsec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)</a:t>
            </a:r>
            <a:endParaRPr lang="en-US" kern="0" dirty="0">
              <a:solidFill>
                <a:srgbClr val="000000"/>
              </a:solidFill>
              <a:sym typeface="Gill Sans" pitchFamily="-65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3" y="6447346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5496" y="2276872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Sum the number of pixels fired within the identified hit to determine its energy deposition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644008" y="3648090"/>
            <a:ext cx="4505046" cy="3237294"/>
            <a:chOff x="4644008" y="3648090"/>
            <a:chExt cx="4505046" cy="3237294"/>
          </a:xfrm>
        </p:grpSpPr>
        <p:grpSp>
          <p:nvGrpSpPr>
            <p:cNvPr id="30" name="Group 29"/>
            <p:cNvGrpSpPr/>
            <p:nvPr/>
          </p:nvGrpSpPr>
          <p:grpSpPr>
            <a:xfrm>
              <a:off x="4644008" y="3648090"/>
              <a:ext cx="4505046" cy="3237294"/>
              <a:chOff x="4644008" y="3648090"/>
              <a:chExt cx="4505046" cy="323729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008" y="3648090"/>
                <a:ext cx="4505046" cy="3237294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092280" y="4294434"/>
                <a:ext cx="152291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Tungsten Data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60GeV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All Tiles</a:t>
                </a:r>
                <a:endParaRPr lang="de-DE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8436779" y="6608385"/>
              <a:ext cx="54213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/>
                  </a:solidFill>
                </a:rPr>
                <a:t>[MIP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]</a:t>
              </a:r>
              <a:endParaRPr lang="de-DE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3074" y="3648090"/>
            <a:ext cx="4505046" cy="3237294"/>
            <a:chOff x="-13074" y="3648090"/>
            <a:chExt cx="4505046" cy="3237294"/>
          </a:xfrm>
        </p:grpSpPr>
        <p:grpSp>
          <p:nvGrpSpPr>
            <p:cNvPr id="28" name="Group 27"/>
            <p:cNvGrpSpPr/>
            <p:nvPr/>
          </p:nvGrpSpPr>
          <p:grpSpPr>
            <a:xfrm>
              <a:off x="-13074" y="3648090"/>
              <a:ext cx="4505046" cy="3237294"/>
              <a:chOff x="-13074" y="3648090"/>
              <a:chExt cx="4505046" cy="323729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074" y="3648090"/>
                <a:ext cx="4505046" cy="3237294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2255772" y="4725144"/>
                <a:ext cx="123610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Muon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Data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180GeV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All Tiles</a:t>
                </a:r>
                <a:endParaRPr lang="de-DE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779912" y="6608385"/>
              <a:ext cx="54213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/>
                  </a:solidFill>
                </a:rPr>
                <a:t>[MIP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]</a:t>
              </a:r>
              <a:endParaRPr lang="de-DE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97376" y="1039242"/>
            <a:ext cx="4505046" cy="3242821"/>
            <a:chOff x="2297376" y="1039242"/>
            <a:chExt cx="4505046" cy="3242821"/>
          </a:xfrm>
        </p:grpSpPr>
        <p:grpSp>
          <p:nvGrpSpPr>
            <p:cNvPr id="29" name="Group 28"/>
            <p:cNvGrpSpPr/>
            <p:nvPr/>
          </p:nvGrpSpPr>
          <p:grpSpPr>
            <a:xfrm>
              <a:off x="2297376" y="1039242"/>
              <a:ext cx="4505046" cy="3237294"/>
              <a:chOff x="2297376" y="1039242"/>
              <a:chExt cx="4505046" cy="323729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7376" y="1039242"/>
                <a:ext cx="4505046" cy="3237294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4673766" y="1950492"/>
                <a:ext cx="11374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Steel Data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60GeV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All Tiles</a:t>
                </a:r>
                <a:endParaRPr lang="de-DE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060515" y="4005064"/>
              <a:ext cx="54213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/>
                  </a:solidFill>
                </a:rPr>
                <a:t>[MIP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]</a:t>
              </a:r>
              <a:endParaRPr lang="de-DE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3"/>
    </mc:Choice>
    <mc:Fallback xmlns="">
      <p:transition spd="slow" advTm="1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Time of First Hit</a:t>
            </a:r>
            <a:endParaRPr lang="en-US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29135" y="1052736"/>
            <a:ext cx="9036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Analysis: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Consider </a:t>
            </a:r>
            <a:r>
              <a:rPr lang="en-US" kern="0" dirty="0">
                <a:solidFill>
                  <a:srgbClr val="000000"/>
                </a:solidFill>
                <a:sym typeface="Gill Sans" pitchFamily="-65" charset="0"/>
              </a:rPr>
              <a:t>a hit if &gt; 8 </a:t>
            </a:r>
            <a:r>
              <a:rPr lang="en-US" kern="0" dirty="0" err="1">
                <a:solidFill>
                  <a:srgbClr val="000000"/>
                </a:solidFill>
                <a:sym typeface="Gill Sans" pitchFamily="-65" charset="0"/>
              </a:rPr>
              <a:t>p.e.</a:t>
            </a:r>
            <a:r>
              <a:rPr lang="en-US" kern="0" dirty="0">
                <a:solidFill>
                  <a:srgbClr val="000000"/>
                </a:solidFill>
                <a:sym typeface="Gill Sans" pitchFamily="-65" charset="0"/>
              </a:rPr>
              <a:t> are deposited within 9.6 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ns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Take the time of the second fired </a:t>
            </a:r>
            <a:r>
              <a:rPr lang="en-US" kern="0" dirty="0" err="1" smtClean="0">
                <a:solidFill>
                  <a:srgbClr val="000000"/>
                </a:solidFill>
                <a:sym typeface="Gill Sans" pitchFamily="-65" charset="0"/>
              </a:rPr>
              <a:t>SiPM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Pixel as the </a:t>
            </a:r>
            <a:r>
              <a:rPr lang="en-US" kern="0" dirty="0" err="1" smtClean="0">
                <a:solidFill>
                  <a:srgbClr val="000000"/>
                </a:solidFill>
                <a:sym typeface="Gill Sans" pitchFamily="-65" charset="0"/>
              </a:rPr>
              <a:t>TofH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</a:t>
            </a:r>
          </a:p>
          <a:p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(reduced bias through thermal </a:t>
            </a:r>
            <a:r>
              <a:rPr lang="en-US" kern="0" dirty="0" err="1" smtClean="0">
                <a:solidFill>
                  <a:srgbClr val="000000"/>
                </a:solidFill>
                <a:sym typeface="Wingdings" pitchFamily="2" charset="2"/>
              </a:rPr>
              <a:t>darkrate</a:t>
            </a:r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  on average 1 pixel per waveform of 2.4 </a:t>
            </a:r>
            <a:r>
              <a:rPr lang="en-US" kern="0" dirty="0" err="1" smtClean="0">
                <a:solidFill>
                  <a:srgbClr val="000000"/>
                </a:solidFill>
                <a:sym typeface="Wingdings" pitchFamily="2" charset="2"/>
              </a:rPr>
              <a:t>microsec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)</a:t>
            </a:r>
            <a:endParaRPr lang="en-US" kern="0" dirty="0">
              <a:solidFill>
                <a:srgbClr val="000000"/>
              </a:solidFill>
              <a:sym typeface="Gill Sans" pitchFamily="-65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3" y="6447346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55576" y="3537036"/>
            <a:ext cx="8316416" cy="3272753"/>
            <a:chOff x="755576" y="3537036"/>
            <a:chExt cx="8316416" cy="3272753"/>
          </a:xfrm>
        </p:grpSpPr>
        <p:pic>
          <p:nvPicPr>
            <p:cNvPr id="35" name="Picture 34" descr="RecoWfm-1-improve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576" y="3537036"/>
              <a:ext cx="7092280" cy="2556260"/>
            </a:xfrm>
            <a:prstGeom prst="rect">
              <a:avLst/>
            </a:prstGeom>
          </p:spPr>
        </p:pic>
        <p:sp>
          <p:nvSpPr>
            <p:cNvPr id="36" name="Bent-Up Arrow 35"/>
            <p:cNvSpPr/>
            <p:nvPr/>
          </p:nvSpPr>
          <p:spPr>
            <a:xfrm rot="10800000" flipV="1">
              <a:off x="1900068" y="5733256"/>
              <a:ext cx="795536" cy="838199"/>
            </a:xfrm>
            <a:prstGeom prst="bentUpArrow">
              <a:avLst>
                <a:gd name="adj1" fmla="val 16011"/>
                <a:gd name="adj2" fmla="val 10018"/>
                <a:gd name="adj3" fmla="val 5000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2697559" y="6074875"/>
              <a:ext cx="6374433" cy="73491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txBody>
            <a:bodyPr wrap="square" lIns="91410" tIns="45705" rIns="91410" bIns="45705" rtlCol="0">
              <a:spAutoFit/>
            </a:bodyPr>
            <a:lstStyle/>
            <a:p>
              <a:pPr marL="357068" indent="-317393" defTabSz="914092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29000"/>
                <a:defRPr/>
              </a:pPr>
              <a:r>
                <a:rPr lang="en-US" kern="0" dirty="0" smtClean="0">
                  <a:solidFill>
                    <a:srgbClr val="000000"/>
                  </a:solidFill>
                  <a:sym typeface="Gill Sans" pitchFamily="-65" charset="0"/>
                </a:rPr>
                <a:t>Analysis of the time of first energy deposition within the tiles of the T3B layer for </a:t>
              </a:r>
              <a:r>
                <a:rPr lang="en-US" kern="0" dirty="0" err="1" smtClean="0">
                  <a:solidFill>
                    <a:srgbClr val="000000"/>
                  </a:solidFill>
                  <a:sym typeface="Gill Sans" pitchFamily="-65" charset="0"/>
                </a:rPr>
                <a:t>hadronic</a:t>
              </a:r>
              <a:r>
                <a:rPr lang="en-US" kern="0" dirty="0" smtClean="0">
                  <a:solidFill>
                    <a:srgbClr val="000000"/>
                  </a:solidFill>
                  <a:sym typeface="Gill Sans" pitchFamily="-65" charset="0"/>
                </a:rPr>
                <a:t> showers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36512" y="3138702"/>
            <a:ext cx="9144000" cy="3746682"/>
            <a:chOff x="-793104" y="3138702"/>
            <a:chExt cx="9144000" cy="37466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3104" y="3138702"/>
              <a:ext cx="9144000" cy="374668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203848" y="3645024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Striking difference between Tungsten and Steel data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496" y="2276872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Sum the number of pixels fired within the identified hit to determine its energy deposition</a:t>
            </a:r>
          </a:p>
        </p:txBody>
      </p:sp>
    </p:spTree>
    <p:extLst>
      <p:ext uri="{BB962C8B-B14F-4D97-AF65-F5344CB8AC3E}">
        <p14:creationId xmlns:p14="http://schemas.microsoft.com/office/powerpoint/2010/main" val="7018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3"/>
    </mc:Choice>
    <mc:Fallback xmlns="">
      <p:transition spd="slow" advTm="1462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Time of First Hit</a:t>
            </a:r>
            <a:endParaRPr lang="en-US" u="sn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3" y="6447346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31399" y="2852936"/>
            <a:ext cx="7557025" cy="4007224"/>
            <a:chOff x="831399" y="1005952"/>
            <a:chExt cx="7557025" cy="4007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8"/>
            <a:stretch/>
          </p:blipFill>
          <p:spPr>
            <a:xfrm>
              <a:off x="831399" y="1005952"/>
              <a:ext cx="7557025" cy="400722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46357" y="2132856"/>
              <a:ext cx="4742067" cy="107721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chemeClr val="bg1"/>
                  </a:solidFill>
                </a:rPr>
                <a:t>Determine </a:t>
              </a:r>
              <a:r>
                <a:rPr lang="en-US" sz="1600" u="sng" dirty="0" err="1" smtClean="0">
                  <a:solidFill>
                    <a:schemeClr val="bg1"/>
                  </a:solidFill>
                </a:rPr>
                <a:t>binwise</a:t>
              </a:r>
              <a:r>
                <a:rPr lang="en-US" sz="1600" u="sng" dirty="0" smtClean="0">
                  <a:solidFill>
                    <a:schemeClr val="bg1"/>
                  </a:solidFill>
                </a:rPr>
                <a:t> mean time of first hit: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First hit on average later for Steel and Tungsten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Steel: Late hits deposit few energy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</a:rPr>
                <a:t>Tungsten: Late </a:t>
              </a:r>
              <a:r>
                <a:rPr lang="en-US" sz="1600" dirty="0">
                  <a:solidFill>
                    <a:schemeClr val="bg1"/>
                  </a:solidFill>
                </a:rPr>
                <a:t>hits </a:t>
              </a:r>
              <a:r>
                <a:rPr lang="en-US" sz="1600" dirty="0" smtClean="0">
                  <a:solidFill>
                    <a:schemeClr val="bg1"/>
                  </a:solidFill>
                </a:rPr>
                <a:t>can deposit </a:t>
              </a:r>
              <a:r>
                <a:rPr lang="en-US" sz="1600" dirty="0">
                  <a:solidFill>
                    <a:schemeClr val="bg1"/>
                  </a:solidFill>
                </a:rPr>
                <a:t>few </a:t>
              </a:r>
              <a:r>
                <a:rPr lang="en-US" sz="1600" dirty="0" smtClean="0">
                  <a:solidFill>
                    <a:schemeClr val="bg1"/>
                  </a:solidFill>
                </a:rPr>
                <a:t>or much energy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1399" y="2780928"/>
            <a:ext cx="7557025" cy="4044325"/>
            <a:chOff x="2774690" y="2657889"/>
            <a:chExt cx="7557025" cy="40443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"/>
            <a:stretch/>
          </p:blipFill>
          <p:spPr>
            <a:xfrm>
              <a:off x="2774690" y="2657889"/>
              <a:ext cx="7557025" cy="404432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220072" y="4149080"/>
              <a:ext cx="4747005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No significant energy dependence observed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9135" y="1052736"/>
            <a:ext cx="9036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Analysis: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Consider </a:t>
            </a:r>
            <a:r>
              <a:rPr lang="en-US" kern="0" dirty="0">
                <a:solidFill>
                  <a:srgbClr val="000000"/>
                </a:solidFill>
                <a:sym typeface="Gill Sans" pitchFamily="-65" charset="0"/>
              </a:rPr>
              <a:t>a hit if &gt; 8 </a:t>
            </a:r>
            <a:r>
              <a:rPr lang="en-US" kern="0" dirty="0" err="1">
                <a:solidFill>
                  <a:srgbClr val="000000"/>
                </a:solidFill>
                <a:sym typeface="Gill Sans" pitchFamily="-65" charset="0"/>
              </a:rPr>
              <a:t>p.e.</a:t>
            </a:r>
            <a:r>
              <a:rPr lang="en-US" kern="0" dirty="0">
                <a:solidFill>
                  <a:srgbClr val="000000"/>
                </a:solidFill>
                <a:sym typeface="Gill Sans" pitchFamily="-65" charset="0"/>
              </a:rPr>
              <a:t> are deposited within 9.6 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ns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Take the time of the second fired </a:t>
            </a:r>
            <a:r>
              <a:rPr lang="en-US" kern="0" dirty="0" err="1" smtClean="0">
                <a:solidFill>
                  <a:srgbClr val="000000"/>
                </a:solidFill>
                <a:sym typeface="Gill Sans" pitchFamily="-65" charset="0"/>
              </a:rPr>
              <a:t>SiPM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Pixel as the </a:t>
            </a:r>
            <a:r>
              <a:rPr lang="en-US" kern="0" dirty="0" err="1" smtClean="0">
                <a:solidFill>
                  <a:srgbClr val="000000"/>
                </a:solidFill>
                <a:sym typeface="Gill Sans" pitchFamily="-65" charset="0"/>
              </a:rPr>
              <a:t>TofH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</a:t>
            </a:r>
          </a:p>
          <a:p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(reduced bias through thermal </a:t>
            </a:r>
            <a:r>
              <a:rPr lang="en-US" kern="0" dirty="0" err="1" smtClean="0">
                <a:solidFill>
                  <a:srgbClr val="000000"/>
                </a:solidFill>
                <a:sym typeface="Wingdings" pitchFamily="2" charset="2"/>
              </a:rPr>
              <a:t>darkrate</a:t>
            </a:r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  on average 1 pixel per waveform of 2.4 </a:t>
            </a:r>
            <a:r>
              <a:rPr lang="en-US" kern="0" dirty="0" err="1" smtClean="0">
                <a:solidFill>
                  <a:srgbClr val="000000"/>
                </a:solidFill>
                <a:sym typeface="Wingdings" pitchFamily="2" charset="2"/>
              </a:rPr>
              <a:t>microsec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)</a:t>
            </a:r>
            <a:endParaRPr lang="en-US" kern="0" dirty="0">
              <a:solidFill>
                <a:srgbClr val="000000"/>
              </a:solidFill>
              <a:sym typeface="Gill Sans" pitchFamily="-65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496" y="2276872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Sum the number of pixels fired within the identified hit to determine its energy deposition</a:t>
            </a:r>
          </a:p>
        </p:txBody>
      </p:sp>
    </p:spTree>
    <p:extLst>
      <p:ext uri="{BB962C8B-B14F-4D97-AF65-F5344CB8AC3E}">
        <p14:creationId xmlns:p14="http://schemas.microsoft.com/office/powerpoint/2010/main" val="32334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3"/>
    </mc:Choice>
    <mc:Fallback xmlns="">
      <p:transition spd="slow" advTm="1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75413"/>
            <a:ext cx="1238250" cy="97155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a calorimeter?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4" y="1052736"/>
            <a:ext cx="8229600" cy="13681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At a collider:</a:t>
            </a:r>
          </a:p>
          <a:p>
            <a:pPr lvl="1"/>
            <a:r>
              <a:rPr lang="en-US" sz="2000" dirty="0" smtClean="0"/>
              <a:t>Many particles created at collision</a:t>
            </a:r>
          </a:p>
          <a:p>
            <a:pPr lvl="1"/>
            <a:r>
              <a:rPr lang="en-US" sz="2000" dirty="0" smtClean="0"/>
              <a:t>What is their energy? How do we measure it?</a:t>
            </a:r>
            <a:endParaRPr lang="de-DE" sz="2000" dirty="0"/>
          </a:p>
        </p:txBody>
      </p:sp>
      <p:grpSp>
        <p:nvGrpSpPr>
          <p:cNvPr id="6" name="Group 26"/>
          <p:cNvGrpSpPr/>
          <p:nvPr/>
        </p:nvGrpSpPr>
        <p:grpSpPr>
          <a:xfrm>
            <a:off x="1259632" y="2387242"/>
            <a:ext cx="4608512" cy="1114247"/>
            <a:chOff x="-3258923" y="5185768"/>
            <a:chExt cx="4608512" cy="1114247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8923" y="5185768"/>
              <a:ext cx="726042" cy="1064422"/>
            </a:xfrm>
            <a:prstGeom prst="rect">
              <a:avLst/>
            </a:prstGeom>
          </p:spPr>
        </p:pic>
        <p:sp>
          <p:nvSpPr>
            <p:cNvPr id="7" name="Rounded Rectangular Callout 25"/>
            <p:cNvSpPr/>
            <p:nvPr/>
          </p:nvSpPr>
          <p:spPr>
            <a:xfrm>
              <a:off x="-2178803" y="5219414"/>
              <a:ext cx="3528392" cy="1080601"/>
            </a:xfrm>
            <a:prstGeom prst="wedgeRoundRectCallout">
              <a:avLst>
                <a:gd name="adj1" fmla="val -64472"/>
                <a:gd name="adj2" fmla="val -22569"/>
                <a:gd name="adj3" fmla="val 16667"/>
              </a:avLst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025E0D"/>
                  </a:solidFill>
                  <a:sym typeface="Wingdings" pitchFamily="2" charset="2"/>
                </a:rPr>
                <a:t>Avast</a:t>
              </a:r>
              <a:r>
                <a:rPr lang="en-US" dirty="0" smtClean="0">
                  <a:solidFill>
                    <a:srgbClr val="025E0D"/>
                  </a:solidFill>
                  <a:sym typeface="Wingdings" pitchFamily="2" charset="2"/>
                </a:rPr>
                <a:t>! Cut ye landlubber particle in pieces and scavenge them to see how many ye get!</a:t>
              </a:r>
              <a:endParaRPr lang="de-DE" dirty="0">
                <a:solidFill>
                  <a:srgbClr val="025E0D"/>
                </a:solidFill>
              </a:endParaRPr>
            </a:p>
          </p:txBody>
        </p:sp>
      </p:grpSp>
      <p:grpSp>
        <p:nvGrpSpPr>
          <p:cNvPr id="9" name="Group 11"/>
          <p:cNvGrpSpPr/>
          <p:nvPr/>
        </p:nvGrpSpPr>
        <p:grpSpPr>
          <a:xfrm>
            <a:off x="6156176" y="5085184"/>
            <a:ext cx="2592290" cy="1308100"/>
            <a:chOff x="6106395" y="2564905"/>
            <a:chExt cx="2592290" cy="1308100"/>
          </a:xfrm>
        </p:grpSpPr>
        <p:sp>
          <p:nvSpPr>
            <p:cNvPr id="34" name="Rectangle 6"/>
            <p:cNvSpPr>
              <a:spLocks/>
            </p:cNvSpPr>
            <p:nvPr/>
          </p:nvSpPr>
          <p:spPr bwMode="auto">
            <a:xfrm rot="16200000" flipH="1">
              <a:off x="7127581" y="2263800"/>
              <a:ext cx="1270000" cy="1872209"/>
            </a:xfrm>
            <a:prstGeom prst="rect">
              <a:avLst/>
            </a:prstGeom>
            <a:solidFill>
              <a:schemeClr val="accent1">
                <a:alpha val="32941"/>
              </a:schemeClr>
            </a:solidFill>
            <a:ln w="25400" cap="flat">
              <a:solidFill>
                <a:srgbClr val="2D414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 rot="16200000" flipH="1">
              <a:off x="6789813" y="2022774"/>
              <a:ext cx="1166813" cy="2533650"/>
              <a:chOff x="0" y="0"/>
              <a:chExt cx="734" cy="1596"/>
            </a:xfrm>
          </p:grpSpPr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>
                <a:off x="342" y="0"/>
                <a:ext cx="0" cy="651"/>
              </a:xfrm>
              <a:prstGeom prst="line">
                <a:avLst/>
              </a:prstGeom>
              <a:noFill/>
              <a:ln w="7620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17" name="Line 10"/>
              <p:cNvSpPr>
                <a:spLocks noChangeShapeType="1"/>
              </p:cNvSpPr>
              <p:nvPr/>
            </p:nvSpPr>
            <p:spPr bwMode="auto">
              <a:xfrm flipH="1">
                <a:off x="208" y="646"/>
                <a:ext cx="128" cy="377"/>
              </a:xfrm>
              <a:prstGeom prst="line">
                <a:avLst/>
              </a:prstGeom>
              <a:noFill/>
              <a:ln w="5080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>
                <a:off x="338" y="626"/>
                <a:ext cx="172" cy="464"/>
              </a:xfrm>
              <a:prstGeom prst="line">
                <a:avLst/>
              </a:prstGeom>
              <a:noFill/>
              <a:ln w="5080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19" name="Line 12"/>
              <p:cNvSpPr>
                <a:spLocks noChangeShapeType="1"/>
              </p:cNvSpPr>
              <p:nvPr/>
            </p:nvSpPr>
            <p:spPr bwMode="auto">
              <a:xfrm>
                <a:off x="205" y="1017"/>
                <a:ext cx="191" cy="13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flipH="1">
                <a:off x="30" y="1017"/>
                <a:ext cx="175" cy="27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205" y="1010"/>
                <a:ext cx="50" cy="284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H="1">
                <a:off x="441" y="1084"/>
                <a:ext cx="69" cy="308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506" y="1072"/>
                <a:ext cx="121" cy="218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28" y="1274"/>
                <a:ext cx="78" cy="119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 flipH="1">
                <a:off x="0" y="1272"/>
                <a:ext cx="32" cy="140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 flipH="1">
                <a:off x="78" y="1282"/>
                <a:ext cx="172" cy="209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 flipH="1">
                <a:off x="378" y="1386"/>
                <a:ext cx="62" cy="102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>
                <a:off x="444" y="1380"/>
                <a:ext cx="20" cy="128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 flipH="1">
                <a:off x="546" y="1280"/>
                <a:ext cx="78" cy="312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30" name="Line 23"/>
              <p:cNvSpPr>
                <a:spLocks noChangeShapeType="1"/>
              </p:cNvSpPr>
              <p:nvPr/>
            </p:nvSpPr>
            <p:spPr bwMode="auto">
              <a:xfrm>
                <a:off x="624" y="1279"/>
                <a:ext cx="88" cy="186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31" name="Line 24"/>
              <p:cNvSpPr>
                <a:spLocks noChangeShapeType="1"/>
              </p:cNvSpPr>
              <p:nvPr/>
            </p:nvSpPr>
            <p:spPr bwMode="auto">
              <a:xfrm flipH="1">
                <a:off x="372" y="1143"/>
                <a:ext cx="21" cy="141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>
                <a:off x="396" y="1140"/>
                <a:ext cx="68" cy="26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sp>
            <p:nvSpPr>
              <p:cNvPr id="33" name="Line 26"/>
              <p:cNvSpPr>
                <a:spLocks noChangeShapeType="1"/>
              </p:cNvSpPr>
              <p:nvPr/>
            </p:nvSpPr>
            <p:spPr bwMode="auto">
              <a:xfrm>
                <a:off x="256" y="1280"/>
                <a:ext cx="24" cy="126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Inhaltsplatzhalter 4"/>
              <p:cNvSpPr txBox="1">
                <a:spLocks/>
              </p:cNvSpPr>
              <p:nvPr/>
            </p:nvSpPr>
            <p:spPr>
              <a:xfrm>
                <a:off x="467544" y="3501008"/>
                <a:ext cx="8229600" cy="2605270"/>
              </a:xfrm>
              <a:prstGeom prst="rect">
                <a:avLst/>
              </a:prstGeom>
            </p:spPr>
            <p:txBody>
              <a:bodyPr vert="horz" lIns="91410" tIns="45705" rIns="91410" bIns="45705" rtlCol="0">
                <a:noAutofit/>
              </a:bodyPr>
              <a:lstStyle>
                <a:lvl1pPr marL="342784" indent="-342784" algn="l" defTabSz="457046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2701" indent="-285654" algn="l" defTabSz="457046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2616" indent="-228523" algn="l" defTabSz="457046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599661" indent="-228523" algn="l" defTabSz="457046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6707" indent="-228523" algn="l" defTabSz="457046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3754" indent="-228523" algn="l" defTabSz="457046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800" indent="-228523" algn="l" defTabSz="457046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846" indent="-228523" algn="l" defTabSz="457046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4892" indent="-228523" algn="l" defTabSz="457046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/>
                  <a:t>Force particle into a series of hard interactions: </a:t>
                </a:r>
                <a:r>
                  <a:rPr lang="en-US" sz="2400" b="1" dirty="0" smtClean="0"/>
                  <a:t>Shower</a:t>
                </a:r>
              </a:p>
              <a:p>
                <a:pPr lvl="1"/>
                <a:r>
                  <a:rPr lang="en-US" sz="1800" dirty="0" smtClean="0"/>
                  <a:t>Using dense absorber material (steel, tungsten, …)</a:t>
                </a:r>
              </a:p>
              <a:p>
                <a:pPr lvl="1"/>
                <a:r>
                  <a:rPr lang="en-US" sz="1800" dirty="0" smtClean="0"/>
                  <a:t>Each reaction creates secondary particles (e.g. electrons, </a:t>
                </a:r>
                <a:r>
                  <a:rPr lang="en-US" sz="1800" dirty="0" err="1" smtClean="0"/>
                  <a:t>pions</a:t>
                </a:r>
                <a:r>
                  <a:rPr lang="en-US" sz="1800" dirty="0" smtClean="0"/>
                  <a:t>)</a:t>
                </a:r>
              </a:p>
              <a:p>
                <a:pPr lvl="1"/>
                <a:r>
                  <a:rPr lang="en-US" sz="1800" dirty="0" smtClean="0"/>
                  <a:t>If no energy left: Shower is stopped</a:t>
                </a:r>
              </a:p>
              <a:p>
                <a:pPr marL="457047" lvl="1" indent="0">
                  <a:buNone/>
                </a:pPr>
                <a:r>
                  <a:rPr lang="en-US" sz="1800" dirty="0" smtClean="0">
                    <a:sym typeface="Wingdings" pitchFamily="2" charset="2"/>
                  </a:rPr>
                  <a:t>	 Number of </a:t>
                </a:r>
                <a:r>
                  <a:rPr lang="en-US" sz="1800" dirty="0" err="1" smtClean="0">
                    <a:sym typeface="Wingdings" pitchFamily="2" charset="2"/>
                  </a:rPr>
                  <a:t>secondaries</a:t>
                </a:r>
                <a:r>
                  <a:rPr lang="en-US" sz="1800" dirty="0" smtClean="0">
                    <a:sym typeface="Wingdings" pitchFamily="2" charset="2"/>
                  </a:rPr>
                  <a:t> </a:t>
                </a:r>
                <a:r>
                  <a:rPr lang="en-US" sz="1800" b="1" dirty="0" smtClean="0">
                    <a:sym typeface="Wingdings" pitchFamily="2" charset="2"/>
                  </a:rPr>
                  <a:t>N</a:t>
                </a:r>
                <a:r>
                  <a:rPr lang="en-US" sz="1800" dirty="0" smtClean="0">
                    <a:sym typeface="Wingdings" pitchFamily="2" charset="2"/>
                  </a:rPr>
                  <a:t> ∝ energy of initial particle </a:t>
                </a:r>
                <a:r>
                  <a:rPr lang="en-US" sz="1800" b="1" dirty="0" smtClean="0">
                    <a:sym typeface="Wingdings" pitchFamily="2" charset="2"/>
                  </a:rPr>
                  <a:t>E</a:t>
                </a:r>
              </a:p>
              <a:p>
                <a:pPr lvl="1"/>
                <a:r>
                  <a:rPr lang="en-US" sz="1800" dirty="0" smtClean="0">
                    <a:sym typeface="Wingdings" pitchFamily="2" charset="2"/>
                  </a:rPr>
                  <a:t>Works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/>
                            <a:sym typeface="Wingdings" pitchFamily="2" charset="2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  <m:t>±</m:t>
                        </m:r>
                      </m:sup>
                    </m:sSup>
                    <m:r>
                      <a:rPr lang="en-US" sz="1800" b="0" i="1" smtClean="0">
                        <a:latin typeface="Cambria Math"/>
                        <a:sym typeface="Wingdings" pitchFamily="2" charset="2"/>
                      </a:rPr>
                      <m:t>,</m:t>
                    </m:r>
                    <m:r>
                      <a:rPr lang="en-US" sz="1800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𝛾</m:t>
                    </m:r>
                  </m:oMath>
                </a14:m>
                <a:r>
                  <a:rPr lang="en-US" sz="1800" dirty="0" smtClean="0">
                    <a:sym typeface="Wingdings" pitchFamily="2" charset="2"/>
                  </a:rPr>
                  <a:t> and hadrons</a:t>
                </a:r>
              </a:p>
              <a:p>
                <a:r>
                  <a:rPr lang="en-US" sz="2200" dirty="0" smtClean="0">
                    <a:sym typeface="Wingdings" pitchFamily="2" charset="2"/>
                  </a:rPr>
                  <a:t>Statistical Error: 	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/>
                        <a:ea typeface="Cambria Math"/>
                        <a:sym typeface="Wingdings" pitchFamily="2" charset="2"/>
                      </a:rPr>
                      <m:t>𝜎</m:t>
                    </m:r>
                    <m:r>
                      <a:rPr lang="en-US" sz="2200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(</m:t>
                    </m:r>
                    <m:r>
                      <a:rPr lang="en-US" sz="2200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𝐸</m:t>
                    </m:r>
                    <m:r>
                      <a:rPr lang="en-US" sz="2200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)∝</m:t>
                    </m:r>
                    <m:r>
                      <a:rPr lang="en-US" sz="2200" i="1">
                        <a:latin typeface="Cambria Math"/>
                        <a:ea typeface="Cambria Math"/>
                        <a:sym typeface="Wingdings" pitchFamily="2" charset="2"/>
                      </a:rPr>
                      <m:t>𝜎</m:t>
                    </m:r>
                    <m:r>
                      <a:rPr lang="en-US" sz="2200" i="1">
                        <a:latin typeface="Cambria Math"/>
                        <a:ea typeface="Cambria Math"/>
                        <a:sym typeface="Wingdings" pitchFamily="2" charset="2"/>
                      </a:rPr>
                      <m:t>(</m:t>
                    </m:r>
                    <m:r>
                      <a:rPr lang="en-US" sz="2200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𝑁</m:t>
                    </m:r>
                    <m:r>
                      <a:rPr lang="en-US" sz="2200" i="1">
                        <a:latin typeface="Cambria Math"/>
                        <a:ea typeface="Cambria Math"/>
                        <a:sym typeface="Wingdings" pitchFamily="2" charset="2"/>
                      </a:rPr>
                      <m:t>)∝</m:t>
                    </m:r>
                    <m:rad>
                      <m:radPr>
                        <m:degHide m:val="on"/>
                        <m:ctrlPr>
                          <a:rPr lang="en-US" sz="220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𝑁</m:t>
                        </m:r>
                      </m:e>
                    </m:rad>
                    <m:r>
                      <a:rPr lang="en-US" sz="2200" i="1">
                        <a:latin typeface="Cambria Math"/>
                        <a:ea typeface="Cambria Math"/>
                        <a:sym typeface="Wingdings" pitchFamily="2" charset="2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sz="220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  <m:t>𝐸</m:t>
                        </m:r>
                      </m:e>
                    </m:rad>
                  </m:oMath>
                </a14:m>
                <a:endParaRPr lang="en-US" sz="2200" dirty="0" smtClean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sz="2200" dirty="0" smtClean="0">
                    <a:sym typeface="Wingdings" pitchFamily="2" charset="2"/>
                  </a:rPr>
                  <a:t>	Resolution: 	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200" b="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  <a:ea typeface="Cambria Math"/>
                            <a:sym typeface="Wingdings" pitchFamily="2" charset="2"/>
                          </a:rPr>
                          <m:t>𝜎</m:t>
                        </m:r>
                        <m:d>
                          <m:dPr>
                            <m:ctrlPr>
                              <a:rPr lang="en-US" sz="2200" i="1"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𝐸</m:t>
                            </m:r>
                          </m:e>
                        </m:d>
                      </m:num>
                      <m:den>
                        <m:r>
                          <a:rPr lang="en-US" sz="2200" b="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  <m:t>𝐸</m:t>
                        </m:r>
                      </m:den>
                    </m:f>
                    <m:r>
                      <a:rPr lang="en-US" sz="2200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smtClean="0">
                                <a:latin typeface="Cambria Math"/>
                                <a:ea typeface="Cambria Math"/>
                                <a:sym typeface="Wingdings" pitchFamily="2" charset="2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36" name="Inhaltsplatzhalt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01008"/>
                <a:ext cx="8229600" cy="2605270"/>
              </a:xfrm>
              <a:prstGeom prst="rect">
                <a:avLst/>
              </a:prstGeom>
              <a:blipFill rotWithShape="1">
                <a:blip r:embed="rId4"/>
                <a:stretch>
                  <a:fillRect l="-1037" t="-1869" b="-453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05780"/>
            <a:ext cx="3131840" cy="200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Foliennummernplatzhalter 5"/>
          <p:cNvSpPr txBox="1">
            <a:spLocks/>
          </p:cNvSpPr>
          <p:nvPr/>
        </p:nvSpPr>
        <p:spPr>
          <a:xfrm>
            <a:off x="6553203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defPPr>
              <a:defRPr lang="en-US"/>
            </a:defPPr>
            <a:lvl1pPr marL="0" algn="r" defTabSz="457046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046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9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39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84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3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76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324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7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6EC875-2826-CC4E-B819-09F5DF2D31C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7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3568" y="1274837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/>
              <a:t>Analysis:</a:t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>The Time of the hit</a:t>
            </a:r>
            <a:endParaRPr lang="en-US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861048"/>
            <a:ext cx="1919796" cy="27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Time of Hit Analysis</a:t>
            </a:r>
            <a:endParaRPr lang="en-US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29135" y="1052736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</a:rPr>
              <a:t>Analysis Steps (All plots for Hadron Data, 60GeV, Tungsten, 4mio Events):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Fill the time of every single fired pixel into one timing histogram (per E and tile)</a:t>
            </a:r>
            <a:endParaRPr lang="de-DE" sz="2000" dirty="0" smtClean="0">
              <a:solidFill>
                <a:srgbClr val="01670B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3" y="6447346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0" y="3692423"/>
            <a:ext cx="9144000" cy="3192961"/>
            <a:chOff x="0" y="3692423"/>
            <a:chExt cx="9144000" cy="31929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92423"/>
              <a:ext cx="9144000" cy="319296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47664" y="4839543"/>
              <a:ext cx="43592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bg1"/>
                  </a:solidFill>
                </a:rPr>
                <a:t>Typical T3B event for hadron data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03648" y="3289464"/>
            <a:ext cx="6670979" cy="3595920"/>
            <a:chOff x="1403648" y="3289464"/>
            <a:chExt cx="6670979" cy="35959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3"/>
            <a:stretch/>
          </p:blipFill>
          <p:spPr>
            <a:xfrm>
              <a:off x="1403648" y="3289464"/>
              <a:ext cx="6670979" cy="359592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068546" y="5157192"/>
              <a:ext cx="991286" cy="1079247"/>
              <a:chOff x="1968050" y="1589836"/>
              <a:chExt cx="991286" cy="1079247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968050" y="1589836"/>
                <a:ext cx="991286" cy="369332"/>
              </a:xfrm>
              <a:prstGeom prst="rect">
                <a:avLst/>
              </a:prstGeom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25E0D"/>
                    </a:solidFill>
                  </a:rPr>
                  <a:t>Pedestal</a:t>
                </a: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2383272" y="1959168"/>
                <a:ext cx="100497" cy="709915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>
            <a:off x="1403648" y="3289464"/>
            <a:ext cx="6670979" cy="3595919"/>
            <a:chOff x="1403647" y="3289464"/>
            <a:chExt cx="6670979" cy="35959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3"/>
            <a:stretch/>
          </p:blipFill>
          <p:spPr>
            <a:xfrm>
              <a:off x="1403647" y="3289464"/>
              <a:ext cx="6670979" cy="3595919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3131840" y="3501881"/>
              <a:ext cx="2719478" cy="646331"/>
              <a:chOff x="1519176" y="1589836"/>
              <a:chExt cx="2719478" cy="646331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095240" y="1589836"/>
                <a:ext cx="2143414" cy="646331"/>
              </a:xfrm>
              <a:prstGeom prst="rect">
                <a:avLst/>
              </a:prstGeom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25E0D"/>
                    </a:solidFill>
                  </a:rPr>
                  <a:t>Gaussian smearing </a:t>
                </a:r>
                <a:r>
                  <a:rPr lang="en-US" dirty="0" smtClean="0">
                    <a:solidFill>
                      <a:srgbClr val="025E0D"/>
                    </a:solidFill>
                    <a:sym typeface="Wingdings" pitchFamily="2" charset="2"/>
                  </a:rPr>
                  <a:t> width of 1.7ns</a:t>
                </a:r>
                <a:endParaRPr lang="en-US" dirty="0" smtClean="0">
                  <a:solidFill>
                    <a:srgbClr val="025E0D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1519176" y="1780378"/>
                <a:ext cx="595428" cy="132623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1403648" y="3289464"/>
            <a:ext cx="6670979" cy="3595920"/>
            <a:chOff x="1403648" y="3289464"/>
            <a:chExt cx="6670979" cy="359592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3"/>
            <a:stretch/>
          </p:blipFill>
          <p:spPr>
            <a:xfrm>
              <a:off x="1403648" y="3289464"/>
              <a:ext cx="6670979" cy="359592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4355976" y="5373216"/>
              <a:ext cx="1495343" cy="646331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25E0D"/>
                  </a:solidFill>
                </a:rPr>
                <a:t>Fast energy depositions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3749472" y="5393901"/>
              <a:ext cx="595428" cy="13262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4980447" y="3963546"/>
              <a:ext cx="1572756" cy="646331"/>
            </a:xfrm>
            <a:prstGeom prst="rect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25E0D"/>
                  </a:solidFill>
                </a:rPr>
                <a:t>Various late contributions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4373943" y="4116855"/>
              <a:ext cx="595428" cy="60828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35496" y="1700808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Correct for Detector Effects: Pedestal sub.,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substract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SiPM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afterpulsing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3"/>
    </mc:Choice>
    <mc:Fallback xmlns="">
      <p:transition spd="slow" advTm="1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Time of Hit Analysis</a:t>
            </a:r>
            <a:endParaRPr lang="en-US" u="sn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3" y="6447346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96953"/>
            <a:ext cx="6670978" cy="38884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135" y="1052736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</a:rPr>
              <a:t>Analysis Steps (All plots for Hadron Data, 60GeV, Tungsten, 4mio Events):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Fill the time of every single fired pixel into one timing histogram (per E and tile)</a:t>
            </a:r>
            <a:endParaRPr lang="de-DE" sz="2000" dirty="0" smtClean="0">
              <a:solidFill>
                <a:srgbClr val="01670B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496" y="1700808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Correct for Detector Effects: Pedestal sub.,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substract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SiPM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afterpulsing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3"/>
    </mc:Choice>
    <mc:Fallback xmlns="">
      <p:transition spd="slow" advTm="1462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Time of Hit Analysis</a:t>
            </a:r>
            <a:endParaRPr lang="en-US" u="sn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3" y="6447346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266056" y="2852936"/>
            <a:ext cx="6402288" cy="4008898"/>
            <a:chOff x="1266056" y="1715891"/>
            <a:chExt cx="6402288" cy="4008898"/>
          </a:xfrm>
        </p:grpSpPr>
        <p:grpSp>
          <p:nvGrpSpPr>
            <p:cNvPr id="25" name="Group 24"/>
            <p:cNvGrpSpPr/>
            <p:nvPr/>
          </p:nvGrpSpPr>
          <p:grpSpPr>
            <a:xfrm>
              <a:off x="1266056" y="1715891"/>
              <a:ext cx="6402288" cy="3729333"/>
              <a:chOff x="1266056" y="1715891"/>
              <a:chExt cx="6402288" cy="372933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6056" y="1715891"/>
                <a:ext cx="6402288" cy="3729333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3423312" y="2636912"/>
                <a:ext cx="27328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1670B"/>
                    </a:solidFill>
                  </a:rPr>
                  <a:t>Now we can determine the</a:t>
                </a:r>
              </a:p>
              <a:p>
                <a:pPr algn="ctr"/>
                <a:r>
                  <a:rPr lang="en-US" dirty="0" smtClean="0">
                    <a:solidFill>
                      <a:srgbClr val="01670B"/>
                    </a:solidFill>
                  </a:rPr>
                  <a:t>Mean Time of Hit</a:t>
                </a:r>
                <a:endParaRPr lang="de-DE" dirty="0">
                  <a:solidFill>
                    <a:srgbClr val="01670B"/>
                  </a:solidFill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1266056" y="5417012"/>
              <a:ext cx="6402288" cy="30777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  <a:hlinkClick r:id="rId3"/>
                </a:rPr>
                <a:t>http://www.mpp.mpg.de/~soldner/Shinshu2012/SummedTimeOf1pe.gif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59632" y="2854372"/>
            <a:ext cx="6402288" cy="3773044"/>
            <a:chOff x="1266056" y="1713410"/>
            <a:chExt cx="6402288" cy="377304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56" y="1713410"/>
              <a:ext cx="6402288" cy="373181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841297" y="5147900"/>
              <a:ext cx="11952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Tile Position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6200000">
              <a:off x="576503" y="2839360"/>
              <a:ext cx="19928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Mean Time of Hit [ns]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59632" y="2854372"/>
            <a:ext cx="6408712" cy="4008898"/>
            <a:chOff x="1259632" y="1683937"/>
            <a:chExt cx="6408712" cy="4008898"/>
          </a:xfrm>
        </p:grpSpPr>
        <p:sp>
          <p:nvSpPr>
            <p:cNvPr id="51" name="TextBox 50"/>
            <p:cNvSpPr txBox="1"/>
            <p:nvPr/>
          </p:nvSpPr>
          <p:spPr>
            <a:xfrm>
              <a:off x="1259632" y="5385058"/>
              <a:ext cx="6402288" cy="30777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smtClean="0">
                  <a:solidFill>
                    <a:schemeClr val="bg1"/>
                  </a:solidFill>
                  <a:hlinkClick r:id="rId5"/>
                </a:rPr>
                <a:t>http://www.mpp.mpg.de/~soldner/Shinshu2012/SummedTimeOf1pe-EnergyScan.gif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59632" y="1683937"/>
              <a:ext cx="6408712" cy="3733075"/>
              <a:chOff x="1259632" y="1700808"/>
              <a:chExt cx="6408712" cy="373307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632" y="1700808"/>
                <a:ext cx="6408712" cy="3733075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915816" y="2348880"/>
                <a:ext cx="330853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Energy Scan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Tungsten Data 60,80,180GeV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 No differences in terms of </a:t>
                </a:r>
                <a:r>
                  <a:rPr lang="en-US" dirty="0" err="1" smtClean="0">
                    <a:solidFill>
                      <a:schemeClr val="bg1"/>
                    </a:solidFill>
                    <a:sym typeface="Wingdings" pitchFamily="2" charset="2"/>
                  </a:rPr>
                  <a:t>ToH</a:t>
                </a:r>
                <a:endParaRPr lang="de-DE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29135" y="1052736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</a:rPr>
              <a:t>Analysis Steps (All plots for Hadron Data, 60GeV, Tungsten, 4mio Events):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Fill the time of every single fired pixel into one timing histogram (per E and tile)</a:t>
            </a:r>
            <a:endParaRPr lang="de-DE" sz="2000" dirty="0" smtClean="0">
              <a:solidFill>
                <a:srgbClr val="01670B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496" y="1700808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Correct for Detector Effects: Pedestal sub.,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substract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SiPM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afterpulsing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3"/>
    </mc:Choice>
    <mc:Fallback xmlns="">
      <p:transition spd="slow" advTm="1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41995"/>
            <a:ext cx="1238250" cy="9715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Time of Hit Analysis</a:t>
            </a:r>
            <a:endParaRPr lang="en-US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29135" y="1052736"/>
            <a:ext cx="9036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Analysis Steps (All plots for Hadron Data, 60GeV, ~</a:t>
            </a:r>
            <a:r>
              <a:rPr lang="en-US" sz="2000" u="sng" dirty="0" smtClean="0">
                <a:solidFill>
                  <a:schemeClr val="bg1"/>
                </a:solidFill>
              </a:rPr>
              <a:t>4mio </a:t>
            </a:r>
            <a:r>
              <a:rPr lang="en-US" sz="2000" u="sng" dirty="0">
                <a:solidFill>
                  <a:schemeClr val="bg1"/>
                </a:solidFill>
              </a:rPr>
              <a:t>Events):</a:t>
            </a:r>
            <a:endParaRPr lang="en-US" sz="2000" u="sng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Which fraction of the total Energy is deposited at which time?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Compare </a:t>
            </a:r>
            <a:r>
              <a:rPr lang="en-US" sz="2000" dirty="0" err="1" smtClean="0">
                <a:solidFill>
                  <a:schemeClr val="bg1"/>
                </a:solidFill>
              </a:rPr>
              <a:t>Muon</a:t>
            </a:r>
            <a:r>
              <a:rPr lang="en-US" sz="2000" dirty="0" smtClean="0">
                <a:solidFill>
                  <a:schemeClr val="bg1"/>
                </a:solidFill>
              </a:rPr>
              <a:t>, Steel And Tungsten Data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3" y="6447346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298345"/>
              </p:ext>
            </p:extLst>
          </p:nvPr>
        </p:nvGraphicFramePr>
        <p:xfrm>
          <a:off x="4860032" y="1700808"/>
          <a:ext cx="4176464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116"/>
                <a:gridCol w="1044116"/>
                <a:gridCol w="1044116"/>
                <a:gridCol w="1044116"/>
              </a:tblGrid>
              <a:tr h="2991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Time</a:t>
                      </a:r>
                      <a:r>
                        <a:rPr lang="en-US" sz="1400" baseline="0" dirty="0" smtClean="0"/>
                        <a:t> [ns]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Fraction Mu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[T3B]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Fraction</a:t>
                      </a:r>
                      <a:r>
                        <a:rPr lang="en-US" sz="1400" baseline="0" dirty="0" smtClean="0"/>
                        <a:t> Steel [T3B]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0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Fraction</a:t>
                      </a:r>
                      <a:r>
                        <a:rPr lang="en-US" sz="1400" baseline="0" dirty="0" smtClean="0"/>
                        <a:t> W [T3B]</a:t>
                      </a:r>
                      <a:endParaRPr lang="de-DE" sz="1400" dirty="0" smtClean="0"/>
                    </a:p>
                  </a:txBody>
                  <a:tcPr/>
                </a:tc>
              </a:tr>
              <a:tr h="17948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5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77%</a:t>
                      </a:r>
                      <a:endParaRPr lang="de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69%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56%</a:t>
                      </a:r>
                      <a:endParaRPr lang="de-DE" sz="1400" dirty="0"/>
                    </a:p>
                  </a:txBody>
                  <a:tcPr/>
                </a:tc>
              </a:tr>
              <a:tr h="17948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88%</a:t>
                      </a:r>
                      <a:endParaRPr lang="de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83%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74%</a:t>
                      </a:r>
                      <a:endParaRPr lang="de-DE" sz="1400" dirty="0"/>
                    </a:p>
                  </a:txBody>
                  <a:tcPr/>
                </a:tc>
              </a:tr>
              <a:tr h="17948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24.5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94%</a:t>
                      </a:r>
                      <a:endParaRPr lang="de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91%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88%</a:t>
                      </a:r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0" y="3205425"/>
            <a:ext cx="2898966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Edep</a:t>
            </a:r>
            <a:r>
              <a:rPr lang="en-US" sz="2000" dirty="0" smtClean="0">
                <a:solidFill>
                  <a:schemeClr val="bg1"/>
                </a:solidFill>
              </a:rPr>
              <a:t> takes longer for </a:t>
            </a:r>
            <a:r>
              <a:rPr lang="en-US" sz="2000" dirty="0" err="1" smtClean="0">
                <a:solidFill>
                  <a:schemeClr val="bg1"/>
                </a:solidFill>
              </a:rPr>
              <a:t>Tu</a:t>
            </a:r>
            <a:r>
              <a:rPr lang="en-US" sz="2000" dirty="0" smtClean="0">
                <a:solidFill>
                  <a:schemeClr val="bg1"/>
                </a:solidFill>
              </a:rPr>
              <a:t> than for Steel absorber (than for </a:t>
            </a:r>
            <a:r>
              <a:rPr lang="en-US" sz="2000" dirty="0" err="1" smtClean="0">
                <a:solidFill>
                  <a:schemeClr val="bg1"/>
                </a:solidFill>
              </a:rPr>
              <a:t>Muon</a:t>
            </a:r>
            <a:r>
              <a:rPr lang="en-US" sz="2000" dirty="0" smtClean="0">
                <a:solidFill>
                  <a:schemeClr val="bg1"/>
                </a:solidFill>
              </a:rPr>
              <a:t> data)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/>
          <a:stretch/>
        </p:blipFill>
        <p:spPr>
          <a:xfrm>
            <a:off x="2915816" y="3550920"/>
            <a:ext cx="6281463" cy="331589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36512" y="1988840"/>
            <a:ext cx="9233791" cy="4877972"/>
            <a:chOff x="1610" y="1988840"/>
            <a:chExt cx="9233791" cy="4877972"/>
          </a:xfrm>
        </p:grpSpPr>
        <p:sp>
          <p:nvSpPr>
            <p:cNvPr id="23" name="TextBox 22"/>
            <p:cNvSpPr txBox="1"/>
            <p:nvPr/>
          </p:nvSpPr>
          <p:spPr>
            <a:xfrm>
              <a:off x="30480" y="1988840"/>
              <a:ext cx="90364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000" dirty="0" smtClean="0">
                  <a:solidFill>
                    <a:schemeClr val="bg1"/>
                  </a:solidFill>
                </a:rPr>
                <a:t>Compare Hadron Data to MC for Tungsten</a:t>
              </a:r>
            </a:p>
            <a:p>
              <a:endParaRPr lang="en-US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10" y="4437112"/>
              <a:ext cx="2898966" cy="224676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Monte Carlo Comp.: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High precision physics lists reproduce shower timing of Tungsten reasonably well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  <a:sym typeface="Wingdings" pitchFamily="2" charset="2"/>
                </a:rPr>
                <a:t> Discrepancies in late shower timing observable</a:t>
              </a:r>
              <a:endParaRPr lang="en-US" sz="2000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"/>
            <a:stretch/>
          </p:blipFill>
          <p:spPr>
            <a:xfrm>
              <a:off x="2953938" y="3550920"/>
              <a:ext cx="6281463" cy="3315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13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3"/>
    </mc:Choice>
    <mc:Fallback xmlns="">
      <p:transition spd="slow" advTm="1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496944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Analysis: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Recovery of the</a:t>
            </a:r>
            <a:br>
              <a:rPr lang="en-US" dirty="0" smtClean="0"/>
            </a:br>
            <a:r>
              <a:rPr lang="en-US" dirty="0" smtClean="0"/>
              <a:t>third Dimension</a:t>
            </a:r>
            <a:endParaRPr lang="en-US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6" y="4732639"/>
            <a:ext cx="2624706" cy="2126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03" y="4539100"/>
            <a:ext cx="2903042" cy="2322434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6200000">
            <a:off x="4291565" y="4672750"/>
            <a:ext cx="455764" cy="205513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76200"/>
            <a:ext cx="6984776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Recovery of the 3</a:t>
            </a:r>
            <a:r>
              <a:rPr lang="en-US" baseline="30000" dirty="0" smtClean="0"/>
              <a:t>rd</a:t>
            </a:r>
            <a:r>
              <a:rPr lang="en-US" dirty="0" smtClean="0"/>
              <a:t> dimension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4" y="1219207"/>
            <a:ext cx="4461116" cy="4906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T3B is a single strip detector</a:t>
            </a:r>
          </a:p>
          <a:p>
            <a:pPr lvl="1"/>
            <a:r>
              <a:rPr lang="en-US" sz="1600" dirty="0" smtClean="0"/>
              <a:t>1D: Shower center </a:t>
            </a:r>
            <a:r>
              <a:rPr lang="en-US" sz="1600" dirty="0" smtClean="0">
                <a:sym typeface="Wingdings" pitchFamily="2" charset="2"/>
              </a:rPr>
              <a:t> border</a:t>
            </a:r>
          </a:p>
          <a:p>
            <a:pPr lvl="1"/>
            <a:r>
              <a:rPr lang="en-US" sz="1600" dirty="0" smtClean="0">
                <a:sym typeface="Wingdings" pitchFamily="2" charset="2"/>
              </a:rPr>
              <a:t>One time dimension</a:t>
            </a:r>
          </a:p>
          <a:p>
            <a:pPr marL="457047" lvl="1" indent="0">
              <a:buNone/>
            </a:pPr>
            <a:r>
              <a:rPr lang="en-US" sz="1600" dirty="0" smtClean="0">
                <a:sym typeface="Wingdings" pitchFamily="2" charset="2"/>
              </a:rPr>
              <a:t> 2 dimensions</a:t>
            </a:r>
            <a:endParaRPr lang="en-US" sz="1600" dirty="0" smtClean="0"/>
          </a:p>
          <a:p>
            <a:endParaRPr lang="en-US" sz="2000" dirty="0"/>
          </a:p>
          <a:p>
            <a:r>
              <a:rPr lang="en-US" sz="2000" dirty="0" smtClean="0"/>
              <a:t>We are interested in full 4D description of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showers!</a:t>
            </a:r>
          </a:p>
          <a:p>
            <a:pPr lvl="1"/>
            <a:r>
              <a:rPr lang="en-US" sz="1600" dirty="0" smtClean="0"/>
              <a:t>Assume rotation symmetry</a:t>
            </a:r>
          </a:p>
          <a:p>
            <a:pPr lvl="2">
              <a:buFont typeface="Wingdings"/>
              <a:buChar char="è"/>
            </a:pPr>
            <a:r>
              <a:rPr lang="en-US" sz="1600" dirty="0" smtClean="0"/>
              <a:t>Recovery of 1D</a:t>
            </a:r>
          </a:p>
          <a:p>
            <a:pPr lvl="1"/>
            <a:r>
              <a:rPr lang="en-US" sz="1600" dirty="0" smtClean="0"/>
              <a:t>But: Longitudinal </a:t>
            </a:r>
            <a:r>
              <a:rPr lang="en-US" sz="1600" dirty="0"/>
              <a:t>component still </a:t>
            </a:r>
            <a:r>
              <a:rPr lang="en-US" sz="1600" dirty="0" smtClean="0"/>
              <a:t>missing</a:t>
            </a:r>
          </a:p>
          <a:p>
            <a:pPr lvl="1"/>
            <a:endParaRPr lang="en-US" sz="1600" dirty="0" smtClean="0"/>
          </a:p>
          <a:p>
            <a:r>
              <a:rPr lang="en-US" sz="2000" dirty="0" smtClean="0"/>
              <a:t>Reminder: T3B is parasitic to A-</a:t>
            </a:r>
            <a:r>
              <a:rPr lang="en-US" sz="2000" dirty="0" err="1" smtClean="0"/>
              <a:t>HCal</a:t>
            </a:r>
            <a:endParaRPr lang="en-US" sz="2000" dirty="0" smtClean="0"/>
          </a:p>
          <a:p>
            <a:pPr lvl="1"/>
            <a:r>
              <a:rPr lang="en-US" sz="1600" dirty="0" smtClean="0"/>
              <a:t>3D “imaging” calorimeter in x/y/z</a:t>
            </a:r>
          </a:p>
          <a:p>
            <a:pPr lvl="1"/>
            <a:r>
              <a:rPr lang="en-US" sz="1600" dirty="0" smtClean="0"/>
              <a:t>Maybe 4D = 3D + 2D?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7" name="Group 2"/>
          <p:cNvGrpSpPr/>
          <p:nvPr/>
        </p:nvGrpSpPr>
        <p:grpSpPr>
          <a:xfrm>
            <a:off x="4918320" y="1011265"/>
            <a:ext cx="4259960" cy="3073400"/>
            <a:chOff x="4932040" y="3811984"/>
            <a:chExt cx="4259960" cy="3073400"/>
          </a:xfrm>
        </p:grpSpPr>
        <p:grpSp>
          <p:nvGrpSpPr>
            <p:cNvPr id="8" name="Group 17"/>
            <p:cNvGrpSpPr/>
            <p:nvPr/>
          </p:nvGrpSpPr>
          <p:grpSpPr>
            <a:xfrm>
              <a:off x="4932040" y="3811984"/>
              <a:ext cx="4259960" cy="3073400"/>
              <a:chOff x="4612895" y="1556337"/>
              <a:chExt cx="4259959" cy="3073400"/>
            </a:xfrm>
          </p:grpSpPr>
          <p:pic>
            <p:nvPicPr>
              <p:cNvPr id="11" name="Picture 18" descr="DSCF0877.JPG"/>
              <p:cNvPicPr>
                <a:picLocks noChangeAspect="1"/>
              </p:cNvPicPr>
              <p:nvPr/>
            </p:nvPicPr>
            <p:blipFill>
              <a:blip r:embed="rId2"/>
              <a:srcRect l="10159" r="12520"/>
              <a:stretch>
                <a:fillRect/>
              </a:stretch>
            </p:blipFill>
            <p:spPr>
              <a:xfrm>
                <a:off x="4612895" y="1556337"/>
                <a:ext cx="4224652" cy="3073400"/>
              </a:xfrm>
              <a:prstGeom prst="rect">
                <a:avLst/>
              </a:prstGeom>
            </p:spPr>
          </p:pic>
          <p:cxnSp>
            <p:nvCxnSpPr>
              <p:cNvPr id="12" name="Straight Arrow Connector 20"/>
              <p:cNvCxnSpPr/>
              <p:nvPr/>
            </p:nvCxnSpPr>
            <p:spPr>
              <a:xfrm rot="10800000" flipV="1">
                <a:off x="7239001" y="2667000"/>
                <a:ext cx="1633853" cy="381000"/>
              </a:xfrm>
              <a:prstGeom prst="straightConnector1">
                <a:avLst/>
              </a:prstGeom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21"/>
            <p:cNvSpPr txBox="1"/>
            <p:nvPr/>
          </p:nvSpPr>
          <p:spPr>
            <a:xfrm>
              <a:off x="7452511" y="5517232"/>
              <a:ext cx="169148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FF0000"/>
                  </a:solidFill>
                </a:rPr>
                <a:t>CALICE AHCAL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22"/>
            <p:cNvSpPr txBox="1"/>
            <p:nvPr/>
          </p:nvSpPr>
          <p:spPr>
            <a:xfrm>
              <a:off x="5719679" y="5972098"/>
              <a:ext cx="1214307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FF0000"/>
                  </a:solidFill>
                </a:rPr>
                <a:t>T3B Layer</a:t>
              </a:r>
              <a:endParaRPr lang="de-DE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pieren 14"/>
          <p:cNvGrpSpPr>
            <a:grpSpLocks noChangeAspect="1"/>
          </p:cNvGrpSpPr>
          <p:nvPr/>
        </p:nvGrpSpPr>
        <p:grpSpPr>
          <a:xfrm>
            <a:off x="4644008" y="4139654"/>
            <a:ext cx="3718861" cy="2601714"/>
            <a:chOff x="3087121" y="3538629"/>
            <a:chExt cx="4159659" cy="2910097"/>
          </a:xfrm>
        </p:grpSpPr>
        <p:pic>
          <p:nvPicPr>
            <p:cNvPr id="1026" name="Picture 2" descr="C:\DOKUME~1\Lars\LOKALE~1\Temp\Rar$DR01.078\Tracking_BigShowe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" t="14746" r="3917" b="8406"/>
            <a:stretch/>
          </p:blipFill>
          <p:spPr bwMode="auto">
            <a:xfrm>
              <a:off x="3923928" y="3538629"/>
              <a:ext cx="3322852" cy="2910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Gerade Verbindung mit Pfeil 13"/>
            <p:cNvCxnSpPr/>
            <p:nvPr/>
          </p:nvCxnSpPr>
          <p:spPr>
            <a:xfrm>
              <a:off x="3087121" y="4765854"/>
              <a:ext cx="913343" cy="72009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640395"/>
            <a:ext cx="12382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1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err="1" smtClean="0"/>
              <a:t>Synchronisation</a:t>
            </a:r>
            <a:r>
              <a:rPr lang="en-US" u="sng" dirty="0" smtClean="0"/>
              <a:t>:</a:t>
            </a:r>
            <a:br>
              <a:rPr lang="en-US" u="sng" dirty="0" smtClean="0"/>
            </a:br>
            <a:r>
              <a:rPr lang="en-US" u="sng" dirty="0" err="1" smtClean="0"/>
              <a:t>Calice</a:t>
            </a:r>
            <a:r>
              <a:rPr lang="en-US" u="sng" dirty="0" smtClean="0"/>
              <a:t> to T3B</a:t>
            </a:r>
            <a:endParaRPr lang="en-US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42856" y="6356357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9135" y="1126485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T3B and CALICE A-</a:t>
            </a:r>
            <a:r>
              <a:rPr lang="en-US" sz="2000" dirty="0" err="1" smtClean="0">
                <a:solidFill>
                  <a:schemeClr val="bg1"/>
                </a:solidFill>
              </a:rPr>
              <a:t>HCal</a:t>
            </a:r>
            <a:r>
              <a:rPr lang="en-US" sz="2000" dirty="0" smtClean="0">
                <a:solidFill>
                  <a:schemeClr val="bg1"/>
                </a:solidFill>
              </a:rPr>
              <a:t>  use the same trigger signal</a:t>
            </a:r>
          </a:p>
          <a:p>
            <a:pPr marL="342900" indent="-342900">
              <a:buFont typeface="Wingdings"/>
              <a:buChar char="à"/>
            </a:pP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Data can be synchronized offline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t="18454" r="17623" b="20821"/>
          <a:stretch/>
        </p:blipFill>
        <p:spPr>
          <a:xfrm>
            <a:off x="18466" y="2142148"/>
            <a:ext cx="5129598" cy="3566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394981">
            <a:off x="1373640" y="5045829"/>
            <a:ext cx="2152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F0"/>
                </a:solidFill>
              </a:rPr>
              <a:t>T3B Tile Geometry</a:t>
            </a:r>
            <a:endParaRPr lang="de-DE" sz="20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2188245"/>
            <a:ext cx="320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</a:rPr>
              <a:t>Energy Depositions within Calice Scintillator Tiles</a:t>
            </a:r>
            <a:endParaRPr lang="de-DE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 rot="180000">
            <a:off x="454208" y="3480384"/>
            <a:ext cx="1946327" cy="479891"/>
            <a:chOff x="354012" y="3551335"/>
            <a:chExt cx="1946327" cy="479891"/>
          </a:xfrm>
        </p:grpSpPr>
        <p:cxnSp>
          <p:nvCxnSpPr>
            <p:cNvPr id="16" name="Straight Arrow Connector 15"/>
            <p:cNvCxnSpPr/>
            <p:nvPr/>
          </p:nvCxnSpPr>
          <p:spPr>
            <a:xfrm rot="2040000" flipV="1">
              <a:off x="503101" y="3551335"/>
              <a:ext cx="1797238" cy="419100"/>
            </a:xfrm>
            <a:prstGeom prst="straightConnector1">
              <a:avLst/>
            </a:prstGeom>
            <a:ln w="698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260000">
              <a:off x="354012" y="3661894"/>
              <a:ext cx="1660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Beam Direction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47384" y="1700808"/>
            <a:ext cx="4709809" cy="5256584"/>
            <a:chOff x="4547384" y="1700808"/>
            <a:chExt cx="4709809" cy="5256584"/>
          </a:xfrm>
        </p:grpSpPr>
        <p:grpSp>
          <p:nvGrpSpPr>
            <p:cNvPr id="15" name="Group 14"/>
            <p:cNvGrpSpPr/>
            <p:nvPr/>
          </p:nvGrpSpPr>
          <p:grpSpPr>
            <a:xfrm>
              <a:off x="4547384" y="4607056"/>
              <a:ext cx="4709809" cy="2350336"/>
              <a:chOff x="4547384" y="4607056"/>
              <a:chExt cx="4709809" cy="235033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29" t="22464" r="17359" b="32667"/>
              <a:stretch/>
            </p:blipFill>
            <p:spPr>
              <a:xfrm>
                <a:off x="4547384" y="4607056"/>
                <a:ext cx="4627448" cy="2278328"/>
              </a:xfrm>
              <a:prstGeom prst="rect">
                <a:avLst/>
              </a:prstGeom>
            </p:spPr>
          </p:pic>
          <p:cxnSp>
            <p:nvCxnSpPr>
              <p:cNvPr id="19" name="Straight Connector 18"/>
              <p:cNvCxnSpPr/>
              <p:nvPr/>
            </p:nvCxnSpPr>
            <p:spPr>
              <a:xfrm>
                <a:off x="6444208" y="4638996"/>
                <a:ext cx="0" cy="2213671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2099796">
                <a:off x="7697599" y="5873824"/>
                <a:ext cx="15595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>
                    <a:solidFill>
                      <a:srgbClr val="00B0F0"/>
                    </a:solidFill>
                  </a:rPr>
                  <a:t>T3B Tile Geometry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42001" y="6618838"/>
                <a:ext cx="25506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 smtClean="0">
                    <a:solidFill>
                      <a:srgbClr val="00B0F0"/>
                    </a:solidFill>
                  </a:rPr>
                  <a:t>Shower start relative to T3B</a:t>
                </a:r>
                <a:endParaRPr lang="de-DE" sz="1600" b="1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6542856" y="6618838"/>
                <a:ext cx="2133600" cy="0"/>
              </a:xfrm>
              <a:prstGeom prst="straightConnector1">
                <a:avLst/>
              </a:prstGeom>
              <a:ln w="44450">
                <a:solidFill>
                  <a:srgbClr val="00B0F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5282601" y="1700808"/>
              <a:ext cx="37830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solidFill>
                    <a:schemeClr val="bg1"/>
                  </a:solidFill>
                </a:rPr>
                <a:t>First </a:t>
              </a:r>
              <a:r>
                <a:rPr lang="de-DE" sz="2000" dirty="0" err="1">
                  <a:solidFill>
                    <a:schemeClr val="bg1"/>
                  </a:solidFill>
                </a:rPr>
                <a:t>hadronic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interaction</a:t>
              </a:r>
              <a:endParaRPr lang="de-DE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de-DE" sz="2000" dirty="0">
                  <a:solidFill>
                    <a:schemeClr val="bg1"/>
                  </a:solidFill>
                </a:rPr>
                <a:t>Happens in a </a:t>
              </a:r>
              <a:r>
                <a:rPr lang="de-DE" sz="2000" dirty="0" err="1">
                  <a:solidFill>
                    <a:schemeClr val="bg1"/>
                  </a:solidFill>
                </a:rPr>
                <a:t>certain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depth</a:t>
              </a:r>
              <a:endParaRPr lang="de-DE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Can be identified in CALICE A-</a:t>
              </a:r>
              <a:r>
                <a:rPr lang="en-US" sz="2000" dirty="0" err="1">
                  <a:solidFill>
                    <a:schemeClr val="bg1"/>
                  </a:solidFill>
                </a:rPr>
                <a:t>HCal</a:t>
              </a:r>
              <a:endParaRPr lang="de-DE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/>
                <a:buChar char="à"/>
              </a:pPr>
              <a:r>
                <a:rPr lang="de-DE" sz="2000" dirty="0" err="1" smtClean="0">
                  <a:solidFill>
                    <a:schemeClr val="bg1"/>
                  </a:solidFill>
                </a:rPr>
                <a:t>Ordering</a:t>
              </a:r>
              <a:r>
                <a:rPr lang="de-DE" sz="2000" dirty="0" smtClean="0">
                  <a:solidFill>
                    <a:schemeClr val="bg1"/>
                  </a:solidFill>
                </a:rPr>
                <a:t> </a:t>
              </a:r>
              <a:r>
                <a:rPr lang="de-DE" sz="2000" dirty="0" err="1" smtClean="0">
                  <a:solidFill>
                    <a:schemeClr val="bg1"/>
                  </a:solidFill>
                </a:rPr>
                <a:t>of</a:t>
              </a:r>
              <a:r>
                <a:rPr lang="de-DE" sz="2000" dirty="0" smtClean="0">
                  <a:solidFill>
                    <a:schemeClr val="bg1"/>
                  </a:solidFill>
                </a:rPr>
                <a:t> </a:t>
              </a:r>
              <a:r>
                <a:rPr lang="de-DE" sz="2000" dirty="0">
                  <a:solidFill>
                    <a:schemeClr val="bg1"/>
                  </a:solidFill>
                </a:rPr>
                <a:t>T3B </a:t>
              </a:r>
              <a:r>
                <a:rPr lang="de-DE" sz="2000" dirty="0" smtClean="0">
                  <a:solidFill>
                    <a:schemeClr val="bg1"/>
                  </a:solidFill>
                </a:rPr>
                <a:t>Hits </a:t>
              </a:r>
              <a:r>
                <a:rPr lang="de-DE" sz="2000" dirty="0">
                  <a:solidFill>
                    <a:schemeClr val="bg1"/>
                  </a:solidFill>
                </a:rPr>
                <a:t>relative </a:t>
              </a:r>
              <a:r>
                <a:rPr lang="de-DE" sz="2000" dirty="0" err="1">
                  <a:solidFill>
                    <a:schemeClr val="bg1"/>
                  </a:solidFill>
                </a:rPr>
                <a:t>to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the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shower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start</a:t>
              </a:r>
              <a:endParaRPr lang="de-DE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/>
                <a:buChar char="à"/>
              </a:pPr>
              <a:r>
                <a:rPr lang="de-DE" sz="2000" dirty="0" err="1">
                  <a:solidFill>
                    <a:schemeClr val="bg1"/>
                  </a:solidFill>
                </a:rPr>
                <a:t>Recovery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de-DE" sz="2000" dirty="0" err="1">
                  <a:solidFill>
                    <a:schemeClr val="bg1"/>
                  </a:solidFill>
                </a:rPr>
                <a:t>of</a:t>
              </a:r>
              <a:r>
                <a:rPr lang="de-DE" sz="2000" dirty="0">
                  <a:solidFill>
                    <a:schemeClr val="bg1"/>
                  </a:solidFill>
                </a:rPr>
                <a:t> longitudinal dimension</a:t>
              </a:r>
            </a:p>
          </p:txBody>
        </p:sp>
      </p:grpSp>
      <p:sp>
        <p:nvSpPr>
          <p:cNvPr id="5" name="Rechteck 4"/>
          <p:cNvSpPr/>
          <p:nvPr/>
        </p:nvSpPr>
        <p:spPr>
          <a:xfrm>
            <a:off x="18466" y="584304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Eventdisplay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: </a:t>
            </a:r>
            <a:endParaRPr lang="en-US" sz="20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Hadron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Data @ 60GeV (Tungsten)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tsclient\remote\weuste\layerHitProbablilityCrossche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40923"/>
            <a:ext cx="5476875" cy="37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6200"/>
            <a:ext cx="7571188" cy="914400"/>
          </a:xfrm>
        </p:spPr>
        <p:txBody>
          <a:bodyPr>
            <a:noAutofit/>
          </a:bodyPr>
          <a:lstStyle/>
          <a:p>
            <a:r>
              <a:rPr lang="en-US" sz="2400" u="sng" dirty="0" smtClean="0"/>
              <a:t>Synchronization Crosscheck:</a:t>
            </a:r>
            <a:br>
              <a:rPr lang="en-US" sz="2400" u="sng" dirty="0" smtClean="0"/>
            </a:br>
            <a:r>
              <a:rPr lang="en-US" sz="2400" u="sng" dirty="0" smtClean="0"/>
              <a:t>Hit probability per layer</a:t>
            </a:r>
            <a:endParaRPr lang="en-US" sz="2400" u="sng" dirty="0"/>
          </a:p>
        </p:txBody>
      </p:sp>
      <p:sp>
        <p:nvSpPr>
          <p:cNvPr id="18" name="Bent-Up Arrow 17"/>
          <p:cNvSpPr/>
          <p:nvPr/>
        </p:nvSpPr>
        <p:spPr>
          <a:xfrm flipH="1">
            <a:off x="899590" y="5404838"/>
            <a:ext cx="5845321" cy="360305"/>
          </a:xfrm>
          <a:prstGeom prst="bent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Bent-Up Arrow 63"/>
          <p:cNvSpPr/>
          <p:nvPr/>
        </p:nvSpPr>
        <p:spPr>
          <a:xfrm flipH="1" flipV="1">
            <a:off x="827584" y="1399361"/>
            <a:ext cx="5832648" cy="229439"/>
          </a:xfrm>
          <a:prstGeom prst="bentUpArrow">
            <a:avLst/>
          </a:prstGeom>
          <a:solidFill>
            <a:srgbClr val="FF0000"/>
          </a:solidFill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TextBox 70"/>
          <p:cNvSpPr txBox="1"/>
          <p:nvPr/>
        </p:nvSpPr>
        <p:spPr>
          <a:xfrm>
            <a:off x="29135" y="5877272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If shower starts late, only central T3B tiles are hit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If shower starts in front of </a:t>
            </a:r>
            <a:r>
              <a:rPr lang="en-US" sz="2000" dirty="0" err="1" smtClean="0">
                <a:solidFill>
                  <a:schemeClr val="bg1"/>
                </a:solidFill>
              </a:rPr>
              <a:t>HCal</a:t>
            </a:r>
            <a:r>
              <a:rPr lang="en-US" sz="2000" dirty="0" smtClean="0">
                <a:solidFill>
                  <a:schemeClr val="bg1"/>
                </a:solidFill>
              </a:rPr>
              <a:t>, all T3B tiles are hit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72" name="Bent-Up Arrow 17"/>
          <p:cNvSpPr/>
          <p:nvPr/>
        </p:nvSpPr>
        <p:spPr>
          <a:xfrm flipH="1">
            <a:off x="2483767" y="5416954"/>
            <a:ext cx="4261144" cy="348189"/>
          </a:xfrm>
          <a:prstGeom prst="bent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Bent-Up Arrow 17"/>
          <p:cNvSpPr/>
          <p:nvPr/>
        </p:nvSpPr>
        <p:spPr>
          <a:xfrm flipH="1">
            <a:off x="4211959" y="5445224"/>
            <a:ext cx="2532952" cy="319919"/>
          </a:xfrm>
          <a:prstGeom prst="bentUp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6642894" y="1196757"/>
            <a:ext cx="1716117" cy="2034322"/>
            <a:chOff x="6642894" y="1196757"/>
            <a:chExt cx="1716117" cy="2034322"/>
          </a:xfrm>
        </p:grpSpPr>
        <p:grpSp>
          <p:nvGrpSpPr>
            <p:cNvPr id="66" name="Group 65"/>
            <p:cNvGrpSpPr/>
            <p:nvPr/>
          </p:nvGrpSpPr>
          <p:grpSpPr>
            <a:xfrm rot="16200000">
              <a:off x="6483792" y="1355859"/>
              <a:ext cx="2034322" cy="1716117"/>
              <a:chOff x="6839642" y="4844766"/>
              <a:chExt cx="2034322" cy="171611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6839642" y="4844766"/>
                <a:ext cx="1980830" cy="1692834"/>
                <a:chOff x="6686202" y="4563136"/>
                <a:chExt cx="1980830" cy="1692834"/>
              </a:xfrm>
            </p:grpSpPr>
            <p:grpSp>
              <p:nvGrpSpPr>
                <p:cNvPr id="28" name="Group 27"/>
                <p:cNvGrpSpPr>
                  <a:grpSpLocks/>
                </p:cNvGrpSpPr>
                <p:nvPr/>
              </p:nvGrpSpPr>
              <p:grpSpPr bwMode="auto">
                <a:xfrm rot="16200000" flipH="1">
                  <a:off x="7058101" y="4807250"/>
                  <a:ext cx="1271588" cy="1460501"/>
                  <a:chOff x="0" y="0"/>
                  <a:chExt cx="801" cy="920"/>
                </a:xfrm>
              </p:grpSpPr>
              <p:sp>
                <p:nvSpPr>
                  <p:cNvPr id="39" name="Rectangle 2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00" cy="800"/>
                  </a:xfrm>
                  <a:prstGeom prst="rect">
                    <a:avLst/>
                  </a:prstGeom>
                  <a:solidFill>
                    <a:schemeClr val="accent1">
                      <a:alpha val="32941"/>
                    </a:schemeClr>
                  </a:solidFill>
                  <a:ln w="25400" cap="flat">
                    <a:solidFill>
                      <a:srgbClr val="2D414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40" name="Rectangle 29"/>
                  <p:cNvSpPr>
                    <a:spLocks/>
                  </p:cNvSpPr>
                  <p:nvPr/>
                </p:nvSpPr>
                <p:spPr bwMode="auto">
                  <a:xfrm rot="5400000">
                    <a:off x="521" y="640"/>
                    <a:ext cx="104" cy="456"/>
                  </a:xfrm>
                  <a:prstGeom prst="rect">
                    <a:avLst/>
                  </a:prstGeom>
                  <a:solidFill>
                    <a:srgbClr val="0000FF"/>
                  </a:solidFill>
                  <a:ln w="25400" cap="flat">
                    <a:solidFill>
                      <a:srgbClr val="2D414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9" name="Group 30"/>
                <p:cNvGrpSpPr>
                  <a:grpSpLocks/>
                </p:cNvGrpSpPr>
                <p:nvPr/>
              </p:nvGrpSpPr>
              <p:grpSpPr bwMode="auto">
                <a:xfrm rot="16200000" flipH="1">
                  <a:off x="7436904" y="4506604"/>
                  <a:ext cx="479425" cy="1980830"/>
                  <a:chOff x="0" y="379"/>
                  <a:chExt cx="302" cy="1247"/>
                </a:xfrm>
              </p:grpSpPr>
              <p:sp>
                <p:nvSpPr>
                  <p:cNvPr id="3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33" y="379"/>
                    <a:ext cx="1" cy="809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37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0" y="1182"/>
                    <a:ext cx="128" cy="378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3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30" y="1162"/>
                    <a:ext cx="172" cy="464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32" name="Rectangle 36"/>
                <p:cNvSpPr>
                  <a:spLocks/>
                </p:cNvSpPr>
                <p:nvPr/>
              </p:nvSpPr>
              <p:spPr bwMode="auto">
                <a:xfrm rot="5400000">
                  <a:off x="8062988" y="4541705"/>
                  <a:ext cx="233363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ea typeface="Gill Sans" charset="0"/>
                      <a:cs typeface="Gill Sans" charset="0"/>
                    </a:rPr>
                    <a:t>38</a:t>
                  </a:r>
                </a:p>
              </p:txBody>
            </p:sp>
            <p:sp>
              <p:nvSpPr>
                <p:cNvPr id="62" name="Rectangle 34"/>
                <p:cNvSpPr>
                  <a:spLocks/>
                </p:cNvSpPr>
                <p:nvPr/>
              </p:nvSpPr>
              <p:spPr bwMode="auto">
                <a:xfrm rot="5400000">
                  <a:off x="6501339" y="5793664"/>
                  <a:ext cx="647613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ea typeface="Gill Sans" charset="0"/>
                      <a:cs typeface="Gill Sans" charset="0"/>
                    </a:rPr>
                    <a:t>A</a:t>
                  </a:r>
                  <a:r>
                    <a:rPr lang="en-US" b="1" dirty="0" smtClean="0">
                      <a:solidFill>
                        <a:schemeClr val="bg1"/>
                      </a:solidFill>
                      <a:ea typeface="Gill Sans" charset="0"/>
                      <a:cs typeface="Gill Sans" charset="0"/>
                    </a:rPr>
                    <a:t>-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ea typeface="Gill Sans" charset="0"/>
                      <a:cs typeface="Gill Sans" charset="0"/>
                    </a:rPr>
                    <a:t>HCal</a:t>
                  </a:r>
                  <a:endParaRPr lang="en-US" b="1" dirty="0">
                    <a:solidFill>
                      <a:schemeClr val="bg1"/>
                    </a:solidFill>
                    <a:ea typeface="Gill Sans" charset="0"/>
                    <a:cs typeface="Gill Sans" charset="0"/>
                  </a:endParaRPr>
                </a:p>
              </p:txBody>
            </p:sp>
          </p:grpSp>
          <p:sp>
            <p:nvSpPr>
              <p:cNvPr id="65" name="Rectangle 37"/>
              <p:cNvSpPr>
                <a:spLocks/>
              </p:cNvSpPr>
              <p:nvPr/>
            </p:nvSpPr>
            <p:spPr bwMode="auto">
              <a:xfrm rot="5400000">
                <a:off x="8505664" y="6192583"/>
                <a:ext cx="4603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T3B</a:t>
                </a:r>
              </a:p>
            </p:txBody>
          </p:sp>
        </p:grpSp>
        <p:sp>
          <p:nvSpPr>
            <p:cNvPr id="74" name="Rectangle 36"/>
            <p:cNvSpPr>
              <a:spLocks/>
            </p:cNvSpPr>
            <p:nvPr/>
          </p:nvSpPr>
          <p:spPr bwMode="auto">
            <a:xfrm>
              <a:off x="6700740" y="2751055"/>
              <a:ext cx="1170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1</a:t>
              </a:r>
              <a:endParaRPr lang="en-US" b="1" dirty="0">
                <a:solidFill>
                  <a:schemeClr val="bg1"/>
                </a:solidFill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6444208" y="3408849"/>
            <a:ext cx="1800200" cy="2287588"/>
            <a:chOff x="6444208" y="3408849"/>
            <a:chExt cx="1800200" cy="2287588"/>
          </a:xfrm>
        </p:grpSpPr>
        <p:grpSp>
          <p:nvGrpSpPr>
            <p:cNvPr id="4" name="Gruppieren 3"/>
            <p:cNvGrpSpPr/>
            <p:nvPr/>
          </p:nvGrpSpPr>
          <p:grpSpPr>
            <a:xfrm>
              <a:off x="6444208" y="3408849"/>
              <a:ext cx="1800200" cy="2287588"/>
              <a:chOff x="6444208" y="3408849"/>
              <a:chExt cx="1800200" cy="2287588"/>
            </a:xfrm>
          </p:grpSpPr>
          <p:grpSp>
            <p:nvGrpSpPr>
              <p:cNvPr id="12" name="Group 11"/>
              <p:cNvGrpSpPr/>
              <p:nvPr/>
            </p:nvGrpSpPr>
            <p:grpSpPr>
              <a:xfrm rot="16200000">
                <a:off x="6389915" y="4054192"/>
                <a:ext cx="2011363" cy="1273128"/>
                <a:chOff x="6622332" y="2564905"/>
                <a:chExt cx="2011363" cy="1273128"/>
              </a:xfrm>
            </p:grpSpPr>
            <p:grpSp>
              <p:nvGrpSpPr>
                <p:cNvPr id="26" name="Group 5"/>
                <p:cNvGrpSpPr>
                  <a:grpSpLocks/>
                </p:cNvGrpSpPr>
                <p:nvPr/>
              </p:nvGrpSpPr>
              <p:grpSpPr bwMode="auto">
                <a:xfrm rot="16200000" flipH="1">
                  <a:off x="7058894" y="2469655"/>
                  <a:ext cx="1270000" cy="1460500"/>
                  <a:chOff x="0" y="0"/>
                  <a:chExt cx="800" cy="920"/>
                </a:xfrm>
              </p:grpSpPr>
              <p:sp>
                <p:nvSpPr>
                  <p:cNvPr id="60" name="Rectangle 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00" cy="800"/>
                  </a:xfrm>
                  <a:prstGeom prst="rect">
                    <a:avLst/>
                  </a:prstGeom>
                  <a:solidFill>
                    <a:schemeClr val="accent1">
                      <a:alpha val="32941"/>
                    </a:schemeClr>
                  </a:solidFill>
                  <a:ln w="25400" cap="flat">
                    <a:solidFill>
                      <a:srgbClr val="2D414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61" name="Rectangle 7"/>
                  <p:cNvSpPr>
                    <a:spLocks/>
                  </p:cNvSpPr>
                  <p:nvPr/>
                </p:nvSpPr>
                <p:spPr bwMode="auto">
                  <a:xfrm rot="5400000">
                    <a:off x="520" y="640"/>
                    <a:ext cx="104" cy="456"/>
                  </a:xfrm>
                  <a:prstGeom prst="rect">
                    <a:avLst/>
                  </a:prstGeom>
                  <a:solidFill>
                    <a:srgbClr val="0000FF"/>
                  </a:solidFill>
                  <a:ln w="25400" cap="flat">
                    <a:solidFill>
                      <a:srgbClr val="2D414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7" name="Group 8"/>
                <p:cNvGrpSpPr>
                  <a:grpSpLocks/>
                </p:cNvGrpSpPr>
                <p:nvPr/>
              </p:nvGrpSpPr>
              <p:grpSpPr bwMode="auto">
                <a:xfrm rot="16200000" flipH="1">
                  <a:off x="7062094" y="2266431"/>
                  <a:ext cx="1131840" cy="2011363"/>
                  <a:chOff x="0" y="325"/>
                  <a:chExt cx="712" cy="1267"/>
                </a:xfrm>
              </p:grpSpPr>
              <p:sp>
                <p:nvSpPr>
                  <p:cNvPr id="4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42" y="325"/>
                    <a:ext cx="0" cy="326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42" name="Line 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8" y="646"/>
                    <a:ext cx="128" cy="377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43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38" y="626"/>
                    <a:ext cx="172" cy="464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44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205" y="1017"/>
                    <a:ext cx="191" cy="13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45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" y="1017"/>
                    <a:ext cx="175" cy="27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46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05" y="1010"/>
                    <a:ext cx="50" cy="284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47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1" y="1084"/>
                    <a:ext cx="69" cy="308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4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506" y="1072"/>
                    <a:ext cx="121" cy="218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49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8" y="1274"/>
                    <a:ext cx="78" cy="119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50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0" y="1272"/>
                    <a:ext cx="32" cy="140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52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8" y="1282"/>
                    <a:ext cx="172" cy="209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53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8" y="1386"/>
                    <a:ext cx="62" cy="102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5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444" y="1380"/>
                    <a:ext cx="20" cy="128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55" name="Line 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6" y="1280"/>
                    <a:ext cx="78" cy="312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56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624" y="1279"/>
                    <a:ext cx="88" cy="186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57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" y="1143"/>
                    <a:ext cx="21" cy="141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5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1140"/>
                    <a:ext cx="68" cy="26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5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56" y="1280"/>
                    <a:ext cx="24" cy="126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75" name="Rectangle 36"/>
              <p:cNvSpPr>
                <a:spLocks/>
              </p:cNvSpPr>
              <p:nvPr/>
            </p:nvSpPr>
            <p:spPr bwMode="auto">
              <a:xfrm>
                <a:off x="6444208" y="4030112"/>
                <a:ext cx="233363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38</a:t>
                </a:r>
              </a:p>
            </p:txBody>
          </p:sp>
          <p:sp>
            <p:nvSpPr>
              <p:cNvPr id="76" name="Rectangle 34"/>
              <p:cNvSpPr>
                <a:spLocks/>
              </p:cNvSpPr>
              <p:nvPr/>
            </p:nvSpPr>
            <p:spPr bwMode="auto">
              <a:xfrm>
                <a:off x="7596795" y="5384249"/>
                <a:ext cx="64761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A</a:t>
                </a:r>
                <a:r>
                  <a:rPr lang="en-US" b="1" dirty="0" smtClean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-</a:t>
                </a:r>
                <a:r>
                  <a:rPr lang="en-US" b="1" dirty="0" err="1" smtClean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HCal</a:t>
                </a:r>
                <a:endParaRPr lang="en-US" b="1" dirty="0">
                  <a:solidFill>
                    <a:schemeClr val="bg1"/>
                  </a:solidFill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77" name="Rectangle 37"/>
              <p:cNvSpPr>
                <a:spLocks/>
              </p:cNvSpPr>
              <p:nvPr/>
            </p:nvSpPr>
            <p:spPr bwMode="auto">
              <a:xfrm>
                <a:off x="7524328" y="3408849"/>
                <a:ext cx="4603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T3B</a:t>
                </a:r>
              </a:p>
            </p:txBody>
          </p:sp>
          <p:sp>
            <p:nvSpPr>
              <p:cNvPr id="78" name="Rectangle 36"/>
              <p:cNvSpPr>
                <a:spLocks/>
              </p:cNvSpPr>
              <p:nvPr/>
            </p:nvSpPr>
            <p:spPr bwMode="auto">
              <a:xfrm>
                <a:off x="6502054" y="5181669"/>
                <a:ext cx="11702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1</a:t>
                </a:r>
                <a:endParaRPr lang="en-US" b="1" dirty="0">
                  <a:solidFill>
                    <a:schemeClr val="bg1"/>
                  </a:solidFill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51" name="Rectangle 36"/>
            <p:cNvSpPr>
              <a:spLocks/>
            </p:cNvSpPr>
            <p:nvPr/>
          </p:nvSpPr>
          <p:spPr bwMode="auto">
            <a:xfrm>
              <a:off x="7265942" y="3568413"/>
              <a:ext cx="1170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1</a:t>
              </a:r>
              <a:endParaRPr lang="en-US" b="1" dirty="0">
                <a:solidFill>
                  <a:schemeClr val="bg1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63" name="Rectangle 36"/>
            <p:cNvSpPr>
              <a:spLocks/>
            </p:cNvSpPr>
            <p:nvPr/>
          </p:nvSpPr>
          <p:spPr bwMode="auto">
            <a:xfrm>
              <a:off x="7983372" y="3573016"/>
              <a:ext cx="2340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15</a:t>
              </a:r>
              <a:endParaRPr lang="en-US" b="1" dirty="0">
                <a:solidFill>
                  <a:schemeClr val="bg1"/>
                </a:solidFill>
                <a:ea typeface="Gill Sans" charset="0"/>
                <a:cs typeface="Gill Sans" charset="0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6222508" y="6055195"/>
            <a:ext cx="1812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sym typeface="Wingdings" pitchFamily="2" charset="2"/>
              </a:rPr>
              <a:t> Sync is ok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35" y="2307040"/>
            <a:ext cx="6271054" cy="45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76200"/>
            <a:ext cx="7859220" cy="914400"/>
          </a:xfrm>
        </p:spPr>
        <p:txBody>
          <a:bodyPr>
            <a:noAutofit/>
          </a:bodyPr>
          <a:lstStyle/>
          <a:p>
            <a:r>
              <a:rPr lang="en-US" sz="2400" u="sng" dirty="0" smtClean="0"/>
              <a:t>Mean time of first Hit</a:t>
            </a:r>
            <a:endParaRPr lang="en-US" sz="2400" u="sng" dirty="0"/>
          </a:p>
        </p:txBody>
      </p:sp>
      <p:grpSp>
        <p:nvGrpSpPr>
          <p:cNvPr id="70" name="Group 69"/>
          <p:cNvGrpSpPr/>
          <p:nvPr/>
        </p:nvGrpSpPr>
        <p:grpSpPr>
          <a:xfrm rot="16200000">
            <a:off x="4867679" y="4482986"/>
            <a:ext cx="3456385" cy="416753"/>
            <a:chOff x="850566" y="6657482"/>
            <a:chExt cx="3456385" cy="416753"/>
          </a:xfrm>
        </p:grpSpPr>
        <p:sp>
          <p:nvSpPr>
            <p:cNvPr id="68" name="Line 30"/>
            <p:cNvSpPr>
              <a:spLocks noChangeShapeType="1"/>
            </p:cNvSpPr>
            <p:nvPr/>
          </p:nvSpPr>
          <p:spPr bwMode="auto">
            <a:xfrm flipH="1" flipV="1">
              <a:off x="850566" y="6657482"/>
              <a:ext cx="3456385" cy="9149"/>
            </a:xfrm>
            <a:prstGeom prst="line">
              <a:avLst/>
            </a:prstGeom>
            <a:noFill/>
            <a:ln w="69850" cap="flat">
              <a:solidFill>
                <a:srgbClr val="2D4141"/>
              </a:solidFill>
              <a:prstDash val="solid"/>
              <a:miter lim="800000"/>
              <a:headEnd type="stealth" w="med" len="med"/>
              <a:tailEnd type="none" w="med" len="med"/>
            </a:ln>
            <a:effectLst>
              <a:outerShdw blurRad="25400" dist="253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69" name="Rectangle 31"/>
            <p:cNvSpPr>
              <a:spLocks/>
            </p:cNvSpPr>
            <p:nvPr/>
          </p:nvSpPr>
          <p:spPr bwMode="auto">
            <a:xfrm>
              <a:off x="1066592" y="6766458"/>
              <a:ext cx="22370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ea typeface="Lucida Grande" charset="0"/>
                  <a:cs typeface="Lucida Grande" charset="0"/>
                </a:rPr>
                <a:t>Time of Flight: ≈3.3ns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9135" y="1117193"/>
            <a:ext cx="903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Mean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shower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development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u="sng" dirty="0" err="1" smtClean="0">
                <a:solidFill>
                  <a:schemeClr val="bg1"/>
                </a:solidFill>
              </a:rPr>
              <a:t>first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hits</a:t>
            </a:r>
            <a:r>
              <a:rPr lang="de-DE" sz="2000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On shower axis: fast (few ns)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Off shower axis up to 10 ns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grpSp>
        <p:nvGrpSpPr>
          <p:cNvPr id="121" name="Gruppieren 120"/>
          <p:cNvGrpSpPr/>
          <p:nvPr/>
        </p:nvGrpSpPr>
        <p:grpSpPr>
          <a:xfrm>
            <a:off x="7020272" y="1285428"/>
            <a:ext cx="1800200" cy="2287588"/>
            <a:chOff x="6444208" y="3408849"/>
            <a:chExt cx="1800200" cy="2287588"/>
          </a:xfrm>
        </p:grpSpPr>
        <p:grpSp>
          <p:nvGrpSpPr>
            <p:cNvPr id="122" name="Gruppieren 121"/>
            <p:cNvGrpSpPr/>
            <p:nvPr/>
          </p:nvGrpSpPr>
          <p:grpSpPr>
            <a:xfrm>
              <a:off x="6444208" y="3408849"/>
              <a:ext cx="1800200" cy="2287588"/>
              <a:chOff x="6444208" y="3408849"/>
              <a:chExt cx="1800200" cy="2287588"/>
            </a:xfrm>
          </p:grpSpPr>
          <p:grpSp>
            <p:nvGrpSpPr>
              <p:cNvPr id="125" name="Group 11"/>
              <p:cNvGrpSpPr/>
              <p:nvPr/>
            </p:nvGrpSpPr>
            <p:grpSpPr>
              <a:xfrm rot="16200000">
                <a:off x="6389915" y="4054192"/>
                <a:ext cx="2011363" cy="1273128"/>
                <a:chOff x="6622332" y="2564905"/>
                <a:chExt cx="2011363" cy="1273128"/>
              </a:xfrm>
            </p:grpSpPr>
            <p:grpSp>
              <p:nvGrpSpPr>
                <p:cNvPr id="130" name="Group 5"/>
                <p:cNvGrpSpPr>
                  <a:grpSpLocks/>
                </p:cNvGrpSpPr>
                <p:nvPr/>
              </p:nvGrpSpPr>
              <p:grpSpPr bwMode="auto">
                <a:xfrm rot="16200000" flipH="1">
                  <a:off x="7058894" y="2469655"/>
                  <a:ext cx="1270000" cy="1460500"/>
                  <a:chOff x="0" y="0"/>
                  <a:chExt cx="800" cy="920"/>
                </a:xfrm>
              </p:grpSpPr>
              <p:sp>
                <p:nvSpPr>
                  <p:cNvPr id="150" name="Rectangle 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800" cy="800"/>
                  </a:xfrm>
                  <a:prstGeom prst="rect">
                    <a:avLst/>
                  </a:prstGeom>
                  <a:solidFill>
                    <a:schemeClr val="accent1">
                      <a:alpha val="32941"/>
                    </a:schemeClr>
                  </a:solidFill>
                  <a:ln w="25400" cap="flat">
                    <a:solidFill>
                      <a:srgbClr val="2D414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51" name="Rectangle 7"/>
                  <p:cNvSpPr>
                    <a:spLocks/>
                  </p:cNvSpPr>
                  <p:nvPr/>
                </p:nvSpPr>
                <p:spPr bwMode="auto">
                  <a:xfrm rot="5400000">
                    <a:off x="520" y="640"/>
                    <a:ext cx="104" cy="456"/>
                  </a:xfrm>
                  <a:prstGeom prst="rect">
                    <a:avLst/>
                  </a:prstGeom>
                  <a:solidFill>
                    <a:srgbClr val="0000FF"/>
                  </a:solidFill>
                  <a:ln w="25400" cap="flat">
                    <a:solidFill>
                      <a:srgbClr val="2D414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31" name="Group 8"/>
                <p:cNvGrpSpPr>
                  <a:grpSpLocks/>
                </p:cNvGrpSpPr>
                <p:nvPr/>
              </p:nvGrpSpPr>
              <p:grpSpPr bwMode="auto">
                <a:xfrm rot="16200000" flipH="1">
                  <a:off x="7062094" y="2266431"/>
                  <a:ext cx="1131840" cy="2011363"/>
                  <a:chOff x="0" y="325"/>
                  <a:chExt cx="712" cy="1267"/>
                </a:xfrm>
              </p:grpSpPr>
              <p:sp>
                <p:nvSpPr>
                  <p:cNvPr id="132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42" y="325"/>
                    <a:ext cx="0" cy="326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33" name="Line 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8" y="646"/>
                    <a:ext cx="128" cy="377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34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38" y="626"/>
                    <a:ext cx="172" cy="464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35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205" y="1017"/>
                    <a:ext cx="191" cy="13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36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" y="1017"/>
                    <a:ext cx="175" cy="27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37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05" y="1010"/>
                    <a:ext cx="50" cy="284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38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1" y="1084"/>
                    <a:ext cx="69" cy="308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39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506" y="1072"/>
                    <a:ext cx="121" cy="218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40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8" y="1274"/>
                    <a:ext cx="78" cy="119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41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0" y="1272"/>
                    <a:ext cx="32" cy="140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42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8" y="1282"/>
                    <a:ext cx="172" cy="209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43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8" y="1386"/>
                    <a:ext cx="62" cy="102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4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444" y="1380"/>
                    <a:ext cx="20" cy="128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45" name="Line 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6" y="1280"/>
                    <a:ext cx="78" cy="312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46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624" y="1279"/>
                    <a:ext cx="88" cy="186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47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" y="1143"/>
                    <a:ext cx="21" cy="141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4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1140"/>
                    <a:ext cx="68" cy="26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  <p:sp>
                <p:nvSpPr>
                  <p:cNvPr id="149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56" y="1280"/>
                    <a:ext cx="24" cy="126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126" name="Rectangle 36"/>
              <p:cNvSpPr>
                <a:spLocks/>
              </p:cNvSpPr>
              <p:nvPr/>
            </p:nvSpPr>
            <p:spPr bwMode="auto">
              <a:xfrm>
                <a:off x="6444208" y="4030112"/>
                <a:ext cx="233363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38</a:t>
                </a:r>
              </a:p>
            </p:txBody>
          </p:sp>
          <p:sp>
            <p:nvSpPr>
              <p:cNvPr id="127" name="Rectangle 34"/>
              <p:cNvSpPr>
                <a:spLocks/>
              </p:cNvSpPr>
              <p:nvPr/>
            </p:nvSpPr>
            <p:spPr bwMode="auto">
              <a:xfrm>
                <a:off x="7596795" y="5384249"/>
                <a:ext cx="64761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A</a:t>
                </a:r>
                <a:r>
                  <a:rPr lang="en-US" b="1" dirty="0" smtClean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-</a:t>
                </a:r>
                <a:r>
                  <a:rPr lang="en-US" b="1" dirty="0" err="1" smtClean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HCal</a:t>
                </a:r>
                <a:endParaRPr lang="en-US" b="1" dirty="0">
                  <a:solidFill>
                    <a:schemeClr val="bg1"/>
                  </a:solidFill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128" name="Rectangle 37"/>
              <p:cNvSpPr>
                <a:spLocks/>
              </p:cNvSpPr>
              <p:nvPr/>
            </p:nvSpPr>
            <p:spPr bwMode="auto">
              <a:xfrm>
                <a:off x="7524328" y="3408849"/>
                <a:ext cx="4603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T3B</a:t>
                </a:r>
              </a:p>
            </p:txBody>
          </p:sp>
          <p:sp>
            <p:nvSpPr>
              <p:cNvPr id="129" name="Rectangle 36"/>
              <p:cNvSpPr>
                <a:spLocks/>
              </p:cNvSpPr>
              <p:nvPr/>
            </p:nvSpPr>
            <p:spPr bwMode="auto">
              <a:xfrm>
                <a:off x="6502054" y="5181669"/>
                <a:ext cx="11702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ea typeface="Gill Sans" charset="0"/>
                    <a:cs typeface="Gill Sans" charset="0"/>
                  </a:rPr>
                  <a:t>1</a:t>
                </a:r>
                <a:endParaRPr lang="en-US" b="1" dirty="0">
                  <a:solidFill>
                    <a:schemeClr val="bg1"/>
                  </a:solidFill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123" name="Rectangle 36"/>
            <p:cNvSpPr>
              <a:spLocks/>
            </p:cNvSpPr>
            <p:nvPr/>
          </p:nvSpPr>
          <p:spPr bwMode="auto">
            <a:xfrm>
              <a:off x="7265942" y="3568413"/>
              <a:ext cx="1170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1</a:t>
              </a:r>
              <a:endParaRPr lang="en-US" b="1" dirty="0">
                <a:solidFill>
                  <a:schemeClr val="bg1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124" name="Rectangle 36"/>
            <p:cNvSpPr>
              <a:spLocks/>
            </p:cNvSpPr>
            <p:nvPr/>
          </p:nvSpPr>
          <p:spPr bwMode="auto">
            <a:xfrm>
              <a:off x="7983372" y="3573016"/>
              <a:ext cx="2340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15</a:t>
              </a:r>
              <a:endParaRPr lang="en-US" b="1" dirty="0">
                <a:solidFill>
                  <a:schemeClr val="bg1"/>
                </a:solidFill>
                <a:ea typeface="Gill Sans" charset="0"/>
                <a:cs typeface="Gill Sans" charset="0"/>
              </a:endParaRPr>
            </a:p>
          </p:txBody>
        </p:sp>
      </p:grpSp>
      <p:sp>
        <p:nvSpPr>
          <p:cNvPr id="152" name="TextBox 23"/>
          <p:cNvSpPr txBox="1"/>
          <p:nvPr/>
        </p:nvSpPr>
        <p:spPr>
          <a:xfrm>
            <a:off x="6876256" y="4221089"/>
            <a:ext cx="2236290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T3B can really show the average development of </a:t>
            </a:r>
            <a:r>
              <a:rPr lang="en-US" sz="2000" dirty="0" err="1" smtClean="0">
                <a:solidFill>
                  <a:schemeClr val="bg1"/>
                </a:solidFill>
              </a:rPr>
              <a:t>hadronic</a:t>
            </a:r>
            <a:r>
              <a:rPr lang="en-US" sz="2000" dirty="0" smtClean="0">
                <a:solidFill>
                  <a:schemeClr val="bg1"/>
                </a:solidFill>
              </a:rPr>
              <a:t> showers!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(by using </a:t>
            </a:r>
            <a:r>
              <a:rPr lang="en-US" sz="2000" dirty="0" err="1" smtClean="0">
                <a:solidFill>
                  <a:schemeClr val="bg1"/>
                </a:solidFill>
              </a:rPr>
              <a:t>AHCal</a:t>
            </a:r>
            <a:r>
              <a:rPr lang="en-US" sz="2000" dirty="0" smtClean="0">
                <a:solidFill>
                  <a:schemeClr val="bg1"/>
                </a:solidFill>
              </a:rPr>
              <a:t> information)</a:t>
            </a:r>
          </a:p>
        </p:txBody>
      </p:sp>
      <p:sp>
        <p:nvSpPr>
          <p:cNvPr id="40" name="Foliennummernplatzhalter 5"/>
          <p:cNvSpPr txBox="1">
            <a:spLocks/>
          </p:cNvSpPr>
          <p:nvPr/>
        </p:nvSpPr>
        <p:spPr>
          <a:xfrm>
            <a:off x="6553203" y="6356355"/>
            <a:ext cx="21336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defPPr>
              <a:defRPr lang="en-US"/>
            </a:defPPr>
            <a:lvl1pPr marL="0" algn="r" defTabSz="457046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046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09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39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84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3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276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324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72" algn="l" defTabSz="4570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6EC875-2826-CC4E-B819-09F5DF2D31C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8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6" y="2895607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u="sng" dirty="0" smtClean="0"/>
              <a:t>State of </a:t>
            </a:r>
            <a:r>
              <a:rPr lang="en-US" b="0" u="sng" dirty="0"/>
              <a:t>the </a:t>
            </a:r>
            <a:r>
              <a:rPr lang="en-US" b="0" u="sng" dirty="0" smtClean="0"/>
              <a:t>Art Technology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> </a:t>
            </a:r>
            <a:r>
              <a:rPr lang="en-US" b="0" dirty="0" smtClean="0"/>
              <a:t>(At </a:t>
            </a:r>
            <a:r>
              <a:rPr lang="en-US" b="0" dirty="0" err="1" smtClean="0"/>
              <a:t>lhc</a:t>
            </a:r>
            <a:r>
              <a:rPr lang="en-US" b="0" dirty="0" smtClean="0"/>
              <a:t>)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"/>
    </mc:Choice>
    <mc:Fallback xmlns="">
      <p:transition spd="slow" advTm="1195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hadronic</a:t>
            </a:r>
            <a:r>
              <a:rPr lang="en-US" dirty="0" smtClean="0"/>
              <a:t> shower in “4D”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17" y="1219200"/>
            <a:ext cx="7245365" cy="4906963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Box 70"/>
          <p:cNvSpPr txBox="1"/>
          <p:nvPr/>
        </p:nvSpPr>
        <p:spPr>
          <a:xfrm>
            <a:off x="683567" y="6105490"/>
            <a:ext cx="8382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Passing particle can be clearly seen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Response only slowly wears off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6" y="2895607"/>
            <a:ext cx="7772400" cy="1362075"/>
          </a:xfrm>
        </p:spPr>
        <p:txBody>
          <a:bodyPr/>
          <a:lstStyle/>
          <a:p>
            <a:pPr algn="ctr"/>
            <a:r>
              <a:rPr lang="en-US" u="sng" dirty="0" smtClean="0"/>
              <a:t>Summary</a:t>
            </a:r>
            <a:endParaRPr lang="en-US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2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Summary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0"/>
              <p:cNvSpPr txBox="1">
                <a:spLocks noChangeArrowheads="1"/>
              </p:cNvSpPr>
              <p:nvPr/>
            </p:nvSpPr>
            <p:spPr bwMode="auto">
              <a:xfrm>
                <a:off x="457204" y="1295400"/>
                <a:ext cx="8229600" cy="52578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50783" tIns="50783" rIns="166342" bIns="50783" numCol="1" anchor="t" anchorCtr="0" compatLnSpc="1">
                <a:prstTxWarp prst="textNoShape">
                  <a:avLst/>
                </a:prstTxWarp>
              </a:bodyPr>
              <a:lstStyle/>
              <a:p>
                <a:pPr marL="357068" indent="-317393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Symbol" pitchFamily="18" charset="2"/>
                  <a:buChar char="-"/>
                  <a:defRPr/>
                </a:pP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We saw how a calorimeter of the future could look like</a:t>
                </a:r>
              </a:p>
              <a:p>
                <a:pPr marL="357068" indent="-317393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Symbol" pitchFamily="18" charset="2"/>
                  <a:buChar char="-"/>
                  <a:defRPr/>
                </a:pP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Using the </a:t>
                </a:r>
                <a:r>
                  <a:rPr lang="en-US" kern="0" dirty="0" smtClean="0">
                    <a:solidFill>
                      <a:srgbClr val="FF0000"/>
                    </a:solidFill>
                    <a:sym typeface="Gill Sans" pitchFamily="-65" charset="0"/>
                  </a:rPr>
                  <a:t>Particle Flow</a:t>
                </a: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 concept an unprecedented jet energy resolution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σ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𝑬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𝑱𝑬𝑻</m:t>
                            </m:r>
                          </m:sub>
                        </m:sSub>
                      </m:den>
                    </m:f>
                    <m:r>
                      <a:rPr lang="en-US" i="1" kern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sym typeface="Gill Sans" pitchFamily="-65" charset="0"/>
                      </a:rPr>
                      <m:t>~</m:t>
                    </m:r>
                    <m:r>
                      <a:rPr lang="en-US" b="0" i="1" kern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sym typeface="Gill Sans" pitchFamily="-65" charset="0"/>
                      </a:rPr>
                      <m:t> 3−4%</m:t>
                    </m:r>
                  </m:oMath>
                </a14:m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 is achievable</a:t>
                </a:r>
              </a:p>
              <a:p>
                <a:pPr marL="357068" indent="-317393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Symbol" pitchFamily="18" charset="2"/>
                  <a:buChar char="-"/>
                  <a:defRPr/>
                </a:pPr>
                <a:endParaRPr lang="en-US" kern="0" dirty="0" smtClean="0">
                  <a:solidFill>
                    <a:srgbClr val="000000"/>
                  </a:solidFill>
                  <a:sym typeface="Gill Sans" pitchFamily="-65" charset="0"/>
                </a:endParaRPr>
              </a:p>
              <a:p>
                <a:pPr marL="357068" indent="-317393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Symbol" pitchFamily="18" charset="2"/>
                  <a:buChar char="-"/>
                  <a:defRPr/>
                </a:pPr>
                <a:r>
                  <a:rPr lang="en-US" kern="0" dirty="0" smtClean="0">
                    <a:solidFill>
                      <a:srgbClr val="FF0000"/>
                    </a:solidFill>
                    <a:sym typeface="Gill Sans" pitchFamily="-65" charset="0"/>
                  </a:rPr>
                  <a:t>CALICE</a:t>
                </a: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 is a prototype of a highly granular calorimeter with 8000 channels</a:t>
                </a:r>
              </a:p>
              <a:p>
                <a:pPr marL="782471" lvl="1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Wingdings"/>
                  <a:buChar char="à"/>
                  <a:defRPr/>
                </a:pPr>
                <a:r>
                  <a:rPr lang="en-US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Testing if the performance requirements can be met</a:t>
                </a:r>
              </a:p>
              <a:p>
                <a:pPr marL="782471" lvl="1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Wingdings"/>
                  <a:buChar char="à"/>
                  <a:defRPr/>
                </a:pPr>
                <a:endParaRPr lang="en-US" kern="0" dirty="0">
                  <a:solidFill>
                    <a:srgbClr val="000000"/>
                  </a:solidFill>
                  <a:sym typeface="Gill Sans" pitchFamily="-65" charset="0"/>
                </a:endParaRPr>
              </a:p>
              <a:p>
                <a:pPr marL="325425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Symbol" pitchFamily="18" charset="2"/>
                  <a:buChar char="-"/>
                  <a:defRPr/>
                </a:pPr>
                <a:r>
                  <a:rPr lang="en-US" kern="0" dirty="0" smtClean="0">
                    <a:solidFill>
                      <a:srgbClr val="FF0000"/>
                    </a:solidFill>
                    <a:sym typeface="Gill Sans" pitchFamily="-65" charset="0"/>
                  </a:rPr>
                  <a:t>T3B</a:t>
                </a: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 is a new experiment testing the time development in </a:t>
                </a:r>
                <a:r>
                  <a:rPr lang="en-US" kern="0" dirty="0" err="1" smtClean="0">
                    <a:solidFill>
                      <a:srgbClr val="000000"/>
                    </a:solidFill>
                    <a:sym typeface="Gill Sans" pitchFamily="-65" charset="0"/>
                  </a:rPr>
                  <a:t>hadronic</a:t>
                </a:r>
                <a:r>
                  <a:rPr lang="en-US" kern="0" dirty="0" smtClean="0">
                    <a:solidFill>
                      <a:srgbClr val="000000"/>
                    </a:solidFill>
                    <a:sym typeface="Gill Sans" pitchFamily="-65" charset="0"/>
                  </a:rPr>
                  <a:t> showers</a:t>
                </a:r>
              </a:p>
              <a:p>
                <a:pPr marL="782471" lvl="1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Wingdings"/>
                  <a:buChar char="à"/>
                  <a:defRPr/>
                </a:pPr>
                <a:r>
                  <a:rPr lang="en-US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First results manifest that the standard GEANT4 physics list QGSP_BERT does not reproduce shower timing correctly</a:t>
                </a:r>
              </a:p>
              <a:p>
                <a:pPr marL="782471" lvl="1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Wingdings"/>
                  <a:buChar char="à"/>
                  <a:defRPr/>
                </a:pPr>
                <a:r>
                  <a:rPr lang="en-US" kern="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A high precision extension to the list is needed to fit the data</a:t>
                </a:r>
              </a:p>
              <a:p>
                <a:pPr marL="782471" lvl="1" indent="-285750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buFont typeface="Wingdings"/>
                  <a:buChar char="à"/>
                  <a:defRPr/>
                </a:pPr>
                <a:endParaRPr lang="en-US" kern="0" dirty="0" smtClean="0">
                  <a:solidFill>
                    <a:srgbClr val="000000"/>
                  </a:solidFill>
                  <a:sym typeface="Wingdings" pitchFamily="2" charset="2"/>
                </a:endParaRPr>
              </a:p>
              <a:p>
                <a:pPr marL="39675" defTabSz="914092" fontAlgn="base">
                  <a:lnSpc>
                    <a:spcPct val="12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000000"/>
                  </a:buClr>
                  <a:buSzPct val="129000"/>
                  <a:defRPr/>
                </a:pPr>
                <a:r>
                  <a:rPr lang="en-US" kern="0" dirty="0" smtClean="0">
                    <a:solidFill>
                      <a:srgbClr val="000000"/>
                    </a:solidFill>
                    <a:sym typeface="Wingdings" pitchFamily="2" charset="2"/>
                  </a:rPr>
                  <a:t>There is still a lot of potential in the taken test beam data  analysis ongoing</a:t>
                </a:r>
              </a:p>
            </p:txBody>
          </p:sp>
        </mc:Choice>
        <mc:Fallback xmlns="">
          <p:sp>
            <p:nvSpPr>
              <p:cNvPr id="8" name="Rectang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4" y="1295400"/>
                <a:ext cx="8229600" cy="5257800"/>
              </a:xfrm>
              <a:prstGeom prst="rect">
                <a:avLst/>
              </a:prstGeom>
              <a:blipFill rotWithShape="1">
                <a:blip r:embed="rId2"/>
                <a:stretch>
                  <a:fillRect l="-1111" t="-1624" b="-2552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229200"/>
            <a:ext cx="1238250" cy="97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05" y="5229200"/>
            <a:ext cx="12382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6" y="2895607"/>
            <a:ext cx="7772400" cy="1362075"/>
          </a:xfrm>
        </p:spPr>
        <p:txBody>
          <a:bodyPr/>
          <a:lstStyle/>
          <a:p>
            <a:pPr algn="ctr"/>
            <a:r>
              <a:rPr lang="en-US" u="sng" dirty="0" smtClean="0"/>
              <a:t>Backup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Results: Data vs. MC</a:t>
            </a:r>
            <a:endParaRPr lang="en-US" u="sng" dirty="0"/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179512" y="1052736"/>
            <a:ext cx="82296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sz="2000" b="1" kern="0" dirty="0" smtClean="0">
                <a:solidFill>
                  <a:srgbClr val="000000"/>
                </a:solidFill>
                <a:sym typeface="Gill Sans" pitchFamily="-65" charset="0"/>
              </a:rPr>
              <a:t>First Robust Comparison of Data vs. MC with a timing key parameter: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Determine the mean time of first hit cell by cell</a:t>
            </a:r>
          </a:p>
        </p:txBody>
      </p:sp>
      <p:pic>
        <p:nvPicPr>
          <p:cNvPr id="9" name="Picture 8" descr="MeanTimeResult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844824"/>
            <a:ext cx="5638800" cy="3581400"/>
          </a:xfrm>
          <a:prstGeom prst="rect">
            <a:avLst/>
          </a:prstGeom>
        </p:spPr>
      </p:pic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5638800" y="1916832"/>
            <a:ext cx="3505200" cy="350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Note: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Arial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Beam axis through T3B tile 0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Arial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Tile 10 is 30cm from beam axis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kern="0" dirty="0" smtClean="0">
              <a:solidFill>
                <a:srgbClr val="000000"/>
              </a:solidFill>
              <a:sym typeface="Gill Sans" pitchFamily="-65" charset="0"/>
            </a:endParaRP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Wingdings" charset="2"/>
              <a:buChar char="à"/>
              <a:defRPr/>
            </a:pP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Data very well reproduced with QGSP_BERT_HP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buFont typeface="Wingdings" charset="2"/>
              <a:buChar char="à"/>
              <a:defRPr/>
            </a:pPr>
            <a:r>
              <a:rPr lang="en-US" kern="0" dirty="0" smtClean="0">
                <a:solidFill>
                  <a:srgbClr val="000000"/>
                </a:solidFill>
                <a:sym typeface="Wingdings"/>
              </a:rPr>
              <a:t>QGSP_BERT overestimates late contributions at large radii</a:t>
            </a:r>
            <a:endParaRPr lang="en-US" kern="0" dirty="0" smtClean="0">
              <a:solidFill>
                <a:srgbClr val="000000"/>
              </a:solidFill>
              <a:sym typeface="Gill Sans" pitchFamily="-65" charset="0"/>
            </a:endParaRPr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179512" y="5445224"/>
            <a:ext cx="8712968" cy="1412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First Data vs. MC comparison delivers valuable information: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 The GEANT4 physics list QGSP_BERT (</a:t>
            </a:r>
            <a:r>
              <a:rPr lang="en-US" kern="0" dirty="0">
                <a:solidFill>
                  <a:srgbClr val="000000"/>
                </a:solidFill>
                <a:sym typeface="Wingdings" pitchFamily="2" charset="2"/>
              </a:rPr>
              <a:t>standard </a:t>
            </a:r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for ILC, LHC simulations) does not reproduce the timing properties of hadron showers correctly, but the High Precision extension does!</a:t>
            </a:r>
            <a:endParaRPr lang="en-US" kern="0" dirty="0" smtClean="0">
              <a:solidFill>
                <a:srgbClr val="000000"/>
              </a:solidFill>
              <a:sym typeface="Gill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1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Summary</a:t>
            </a:r>
            <a:endParaRPr lang="en-US" u="sng" dirty="0"/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457204" y="12954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83" tIns="50783" rIns="166342" bIns="50783" numCol="1" anchor="t" anchorCtr="0" compatLnSpc="1">
            <a:prstTxWarp prst="textNoShape">
              <a:avLst/>
            </a:prstTxWarp>
          </a:bodyPr>
          <a:lstStyle/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We presented preliminary results on the time structure of </a:t>
            </a:r>
            <a:r>
              <a:rPr lang="en-US" kern="0" dirty="0" err="1" smtClean="0">
                <a:solidFill>
                  <a:srgbClr val="000000"/>
                </a:solidFill>
                <a:sym typeface="Gill Sans" pitchFamily="-65" charset="0"/>
              </a:rPr>
              <a:t>hadronic</a:t>
            </a: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showers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kern="0" dirty="0" smtClean="0">
              <a:solidFill>
                <a:srgbClr val="000000"/>
              </a:solidFill>
              <a:sym typeface="Gill Sans" pitchFamily="-65" charset="0"/>
            </a:endParaRP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Setup: Investigated </a:t>
            </a:r>
            <a:r>
              <a:rPr lang="en-US" dirty="0" err="1" smtClean="0">
                <a:solidFill>
                  <a:srgbClr val="000000"/>
                </a:solidFill>
                <a:ea typeface="Lucida Grande" pitchFamily="-65" charset="0"/>
                <a:cs typeface="Lucida Grande" pitchFamily="-65" charset="0"/>
              </a:rPr>
              <a:t>π</a:t>
            </a:r>
            <a:r>
              <a:rPr lang="en-US" baseline="32000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- </a:t>
            </a:r>
            <a:r>
              <a:rPr lang="en-US" dirty="0" smtClean="0">
                <a:solidFill>
                  <a:srgbClr val="000000"/>
                </a:solidFill>
                <a:ea typeface="Lucida Grande" pitchFamily="-65" charset="0"/>
                <a:cs typeface="Lucida Grande" pitchFamily="-65" charset="0"/>
              </a:rPr>
              <a:t>events </a:t>
            </a: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at 10 </a:t>
            </a:r>
            <a:r>
              <a:rPr lang="en-US" dirty="0" err="1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GeV</a:t>
            </a: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 in the CALICE WHCAL at 3 lambda depth </a:t>
            </a: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	       using the T3B Timing Layer</a:t>
            </a: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dirty="0" smtClean="0">
              <a:solidFill>
                <a:srgbClr val="000000"/>
              </a:solidFill>
              <a:ea typeface="Gill Sans" pitchFamily="-65" charset="0"/>
              <a:cs typeface="Gill Sans" pitchFamily="-65" charset="0"/>
            </a:endParaRP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In the presented analysis we used the time of first hit as key parameter for the time structure of </a:t>
            </a:r>
            <a:r>
              <a:rPr lang="en-US" dirty="0" err="1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hadronic</a:t>
            </a: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 showers</a:t>
            </a: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 </a:t>
            </a: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Data vs. MC comparison shows excellent agreement for QGSP_BERT_HP and large discrepancies for QGSP_BERT</a:t>
            </a: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endParaRPr lang="en-US" dirty="0" smtClean="0">
              <a:solidFill>
                <a:srgbClr val="000000"/>
              </a:solidFill>
              <a:ea typeface="Gill Sans" pitchFamily="-65" charset="0"/>
              <a:cs typeface="Gill Sans" pitchFamily="-65" charset="0"/>
            </a:endParaRPr>
          </a:p>
          <a:p>
            <a:pPr marL="357068" lvl="1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dirty="0" smtClean="0">
                <a:solidFill>
                  <a:srgbClr val="000000"/>
                </a:solidFill>
                <a:ea typeface="Gill Sans" pitchFamily="-65" charset="0"/>
                <a:cs typeface="Gill Sans" pitchFamily="-65" charset="0"/>
              </a:rPr>
              <a:t>More timing analyses from the T3B group will follow… </a:t>
            </a:r>
          </a:p>
          <a:p>
            <a:pPr marL="357068" indent="-317393" defTabSz="914092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29000"/>
              <a:defRPr/>
            </a:pPr>
            <a:r>
              <a:rPr lang="en-US" kern="0" dirty="0" smtClean="0">
                <a:solidFill>
                  <a:srgbClr val="000000"/>
                </a:solidFill>
                <a:sym typeface="Gill Sans" pitchFamily="-65" charset="0"/>
              </a:rPr>
              <a:t>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State of the Art Technology</a:t>
            </a:r>
            <a:br>
              <a:rPr lang="en-US" u="sng" dirty="0" smtClean="0"/>
            </a:br>
            <a:r>
              <a:rPr lang="en-US" dirty="0" smtClean="0"/>
              <a:t> (Hadron Collider)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324581" y="3173040"/>
            <a:ext cx="6819419" cy="3712344"/>
            <a:chOff x="2324581" y="3173040"/>
            <a:chExt cx="6819419" cy="371234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581" y="4644443"/>
              <a:ext cx="3595092" cy="224094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406"/>
            <a:stretch/>
          </p:blipFill>
          <p:spPr>
            <a:xfrm>
              <a:off x="5919673" y="3173040"/>
              <a:ext cx="3224327" cy="371234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-31576" y="1124744"/>
            <a:ext cx="7797836" cy="5738887"/>
            <a:chOff x="-31576" y="1124744"/>
            <a:chExt cx="7797836" cy="5738887"/>
          </a:xfrm>
        </p:grpSpPr>
        <p:sp>
          <p:nvSpPr>
            <p:cNvPr id="10" name="TextBox 9"/>
            <p:cNvSpPr txBox="1"/>
            <p:nvPr/>
          </p:nvSpPr>
          <p:spPr>
            <a:xfrm>
              <a:off x="194957" y="1124744"/>
              <a:ext cx="7571303" cy="190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u="sng" dirty="0" smtClean="0">
                  <a:solidFill>
                    <a:schemeClr val="bg1"/>
                  </a:solidFill>
                </a:rPr>
                <a:t>ATLAS:</a:t>
              </a:r>
              <a:r>
                <a:rPr lang="en-US" sz="3200" dirty="0" smtClean="0">
                  <a:solidFill>
                    <a:schemeClr val="bg1"/>
                  </a:solidFill>
                </a:rPr>
                <a:t>									</a:t>
              </a:r>
              <a:r>
                <a:rPr lang="en-US" dirty="0" smtClean="0">
                  <a:solidFill>
                    <a:schemeClr val="bg1"/>
                  </a:solidFill>
                </a:rPr>
                <a:t>Readout:			</a:t>
              </a:r>
              <a:endParaRPr lang="en-US" u="sng" dirty="0" smtClean="0">
                <a:solidFill>
                  <a:schemeClr val="bg1"/>
                </a:solidFill>
              </a:endParaRPr>
            </a:p>
            <a:p>
              <a:r>
                <a:rPr lang="en-US" u="sng" dirty="0" smtClean="0">
                  <a:solidFill>
                    <a:schemeClr val="bg1"/>
                  </a:solidFill>
                </a:rPr>
                <a:t>ECAL:</a:t>
              </a:r>
              <a:r>
                <a:rPr lang="en-US" dirty="0">
                  <a:solidFill>
                    <a:schemeClr val="bg1"/>
                  </a:solidFill>
                </a:rPr>
                <a:t>	</a:t>
              </a:r>
              <a:r>
                <a:rPr lang="en-US" dirty="0" smtClean="0">
                  <a:solidFill>
                    <a:schemeClr val="bg1"/>
                  </a:solidFill>
                </a:rPr>
                <a:t>- Liquid Argon + Lead Absorber Plates	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	Cu/</a:t>
              </a:r>
              <a:r>
                <a:rPr lang="en-US" dirty="0" err="1" smtClean="0">
                  <a:solidFill>
                    <a:schemeClr val="bg1"/>
                  </a:solidFill>
                  <a:sym typeface="Wingdings" pitchFamily="2" charset="2"/>
                </a:rPr>
                <a:t>Kapton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 Electrode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u="sng" dirty="0" smtClean="0">
                  <a:solidFill>
                    <a:schemeClr val="bg1"/>
                  </a:solidFill>
                </a:rPr>
                <a:t>HCAL:</a:t>
              </a:r>
              <a:r>
                <a:rPr lang="en-US" dirty="0" smtClean="0">
                  <a:solidFill>
                    <a:schemeClr val="bg1"/>
                  </a:solidFill>
                </a:rPr>
                <a:t>	- Plastic Scintillator + Steel Absorber	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</a:t>
              </a:r>
              <a:r>
                <a:rPr lang="en-US" dirty="0">
                  <a:solidFill>
                    <a:schemeClr val="bg1"/>
                  </a:solidFill>
                  <a:sym typeface="Wingdings" pitchFamily="2" charset="2"/>
                </a:rPr>
                <a:t>	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Photo Multiplier Tubes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sz="1400" u="sng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</a:rPr>
                <a:t>Calorimeters located </a:t>
              </a:r>
              <a:r>
                <a:rPr lang="en-US" b="1" u="sng" dirty="0" smtClean="0">
                  <a:solidFill>
                    <a:srgbClr val="FF0000"/>
                  </a:solidFill>
                </a:rPr>
                <a:t>outside</a:t>
              </a:r>
              <a:r>
                <a:rPr lang="en-US" dirty="0" smtClean="0">
                  <a:solidFill>
                    <a:schemeClr val="bg1"/>
                  </a:solidFill>
                </a:rPr>
                <a:t> of the Solenoid 		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" y="3203004"/>
              <a:ext cx="3212220" cy="20412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76" y="5244266"/>
              <a:ext cx="2299320" cy="161936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6495273"/>
                  </p:ext>
                </p:extLst>
              </p:nvPr>
            </p:nvGraphicFramePr>
            <p:xfrm>
              <a:off x="5724128" y="2348880"/>
              <a:ext cx="3336033" cy="773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2011"/>
                    <a:gridCol w="1112011"/>
                    <a:gridCol w="1112011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𝑱𝑬𝑻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45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500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sub>
                                </m:sSub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𝑱𝑬𝑻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15%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4%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6495273"/>
                  </p:ext>
                </p:extLst>
              </p:nvPr>
            </p:nvGraphicFramePr>
            <p:xfrm>
              <a:off x="5724128" y="2348880"/>
              <a:ext cx="3336033" cy="773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2011"/>
                    <a:gridCol w="1112011"/>
                    <a:gridCol w="1112011"/>
                  </a:tblGrid>
                  <a:tr h="38677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549" t="-7813" r="-201099" b="-1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45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500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8677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549" t="-109524" r="-201099" b="-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15%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4%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928500" y="1268760"/>
                <a:ext cx="1107996" cy="97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1"/>
                            </a:solidFill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𝑬</m:t>
                        </m:r>
                      </m:sub>
                    </m:sSub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𝑪𝑨𝑳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	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10%/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</m:rad>
                  </m:oMath>
                </a14:m>
                <a:endParaRPr lang="en-US" dirty="0" smtClean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45</a:t>
                </a:r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</m:ra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500" y="1268760"/>
                <a:ext cx="1107996" cy="975523"/>
              </a:xfrm>
              <a:prstGeom prst="rect">
                <a:avLst/>
              </a:prstGeom>
              <a:blipFill rotWithShape="1">
                <a:blip r:embed="rId8"/>
                <a:stretch>
                  <a:fillRect l="-4972" b="-9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890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State of the Art Technology</a:t>
            </a:r>
            <a:br>
              <a:rPr lang="en-US" u="sng" dirty="0"/>
            </a:br>
            <a:r>
              <a:rPr lang="en-US" dirty="0"/>
              <a:t> (Hadron Collider)</a:t>
            </a:r>
            <a:endParaRPr lang="en-US" u="sng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294967295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758509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CMS:</a:t>
            </a:r>
            <a:r>
              <a:rPr lang="en-US" dirty="0">
                <a:solidFill>
                  <a:schemeClr val="bg1"/>
                </a:solidFill>
              </a:rPr>
              <a:t>										</a:t>
            </a:r>
            <a:r>
              <a:rPr lang="en-US" dirty="0" smtClean="0">
                <a:solidFill>
                  <a:schemeClr val="bg1"/>
                </a:solidFill>
              </a:rPr>
              <a:t>Readout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en-US" u="sng" dirty="0" smtClean="0">
              <a:solidFill>
                <a:schemeClr val="bg1"/>
              </a:solidFill>
            </a:endParaRPr>
          </a:p>
          <a:p>
            <a:r>
              <a:rPr lang="en-US" u="sng" dirty="0" err="1" smtClean="0">
                <a:solidFill>
                  <a:schemeClr val="bg1"/>
                </a:solidFill>
              </a:rPr>
              <a:t>Ecal</a:t>
            </a:r>
            <a:r>
              <a:rPr lang="en-US" u="sng" dirty="0" smtClean="0">
                <a:solidFill>
                  <a:schemeClr val="bg1"/>
                </a:solidFill>
              </a:rPr>
              <a:t>:	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Lead </a:t>
            </a:r>
            <a:r>
              <a:rPr lang="en-US" dirty="0" err="1" smtClean="0">
                <a:solidFill>
                  <a:schemeClr val="bg1"/>
                </a:solidFill>
              </a:rPr>
              <a:t>Tungstenate</a:t>
            </a:r>
            <a:r>
              <a:rPr lang="en-US" dirty="0" smtClean="0">
                <a:solidFill>
                  <a:schemeClr val="bg1"/>
                </a:solidFill>
              </a:rPr>
              <a:t> Crystals		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</a:t>
            </a:r>
            <a:r>
              <a:rPr lang="de-DE" dirty="0" smtClean="0">
                <a:solidFill>
                  <a:schemeClr val="bg1"/>
                </a:solidFill>
              </a:rPr>
              <a:t>Avalanche </a:t>
            </a:r>
            <a:r>
              <a:rPr lang="de-DE" dirty="0">
                <a:solidFill>
                  <a:schemeClr val="bg1"/>
                </a:solidFill>
              </a:rPr>
              <a:t>Photodiodes</a:t>
            </a:r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HCAL:</a:t>
            </a:r>
            <a:r>
              <a:rPr lang="en-US" dirty="0" smtClean="0">
                <a:solidFill>
                  <a:schemeClr val="bg1"/>
                </a:solidFill>
              </a:rPr>
              <a:t>	- Plastic Scintillator + Brass Absorber	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de-DE" dirty="0" smtClean="0">
                <a:solidFill>
                  <a:schemeClr val="bg1"/>
                </a:solidFill>
              </a:rPr>
              <a:t>Hybrid Photodiodes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u="sng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Calorimeters located </a:t>
            </a:r>
            <a:r>
              <a:rPr lang="en-US" b="1" u="sng" dirty="0" smtClean="0">
                <a:solidFill>
                  <a:srgbClr val="025E0D"/>
                </a:solidFill>
              </a:rPr>
              <a:t>inside</a:t>
            </a:r>
            <a:r>
              <a:rPr lang="en-US" dirty="0" smtClean="0">
                <a:solidFill>
                  <a:schemeClr val="bg1"/>
                </a:solidFill>
              </a:rPr>
              <a:t> of the Solenoid </a:t>
            </a:r>
          </a:p>
          <a:p>
            <a:pPr marL="285750" indent="-285750">
              <a:buFont typeface="Arial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1"/>
          <a:stretch/>
        </p:blipFill>
        <p:spPr>
          <a:xfrm>
            <a:off x="4670648" y="2566890"/>
            <a:ext cx="4499992" cy="4291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9566"/>
            <a:ext cx="4313727" cy="2875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0984894"/>
                  </p:ext>
                </p:extLst>
              </p:nvPr>
            </p:nvGraphicFramePr>
            <p:xfrm>
              <a:off x="363436" y="2924944"/>
              <a:ext cx="3624066" cy="773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0121"/>
                    <a:gridCol w="1368152"/>
                    <a:gridCol w="1175793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𝑱𝑬𝑻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45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500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sub>
                                </m:sSub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𝑱𝑬𝑻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19% or 12%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5%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0984894"/>
                  </p:ext>
                </p:extLst>
              </p:nvPr>
            </p:nvGraphicFramePr>
            <p:xfrm>
              <a:off x="363436" y="2924944"/>
              <a:ext cx="3624066" cy="773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0121"/>
                    <a:gridCol w="1368152"/>
                    <a:gridCol w="1175793"/>
                  </a:tblGrid>
                  <a:tr h="38677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565" t="-7813" r="-236158" b="-11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45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500 </a:t>
                          </a:r>
                          <a:r>
                            <a:rPr lang="en-US" dirty="0" err="1" smtClean="0"/>
                            <a:t>GeV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8677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565" t="-109524" r="-236158" b="-1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19% or 12%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5%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928500" y="1268760"/>
                <a:ext cx="1107996" cy="97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1"/>
                            </a:solidFill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𝑬</m:t>
                        </m:r>
                      </m:sub>
                    </m:sSub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𝑪𝑨𝑳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	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3</a:t>
                </a:r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</m:rad>
                  </m:oMath>
                </a14:m>
                <a:endParaRPr lang="en-US" dirty="0" smtClean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1</a:t>
                </a:r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00</a:t>
                </a:r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</m:ra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500" y="1268760"/>
                <a:ext cx="1107996" cy="975523"/>
              </a:xfrm>
              <a:prstGeom prst="rect">
                <a:avLst/>
              </a:prstGeom>
              <a:blipFill rotWithShape="1">
                <a:blip r:embed="rId6"/>
                <a:stretch>
                  <a:fillRect l="-4972" b="-9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522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504" y="1418853"/>
            <a:ext cx="8928992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u="sng" dirty="0" smtClean="0"/>
              <a:t>How to Design a </a:t>
            </a:r>
            <a:br>
              <a:rPr lang="en-US" b="0" u="sng" dirty="0" smtClean="0"/>
            </a:br>
            <a:r>
              <a:rPr lang="en-US" b="0" u="sng" dirty="0" smtClean="0"/>
              <a:t>Future Calorimeter?</a:t>
            </a:r>
            <a:r>
              <a:rPr lang="en-US" b="0" dirty="0" smtClean="0"/>
              <a:t> </a:t>
            </a:r>
            <a:br>
              <a:rPr lang="en-US" b="0" dirty="0" smtClean="0"/>
            </a:br>
            <a:r>
              <a:rPr lang="en-US" sz="2700" b="0" dirty="0" smtClean="0"/>
              <a:t>(for a E+E- </a:t>
            </a:r>
            <a:r>
              <a:rPr lang="en-US" sz="2700" b="0" dirty="0" err="1" smtClean="0"/>
              <a:t>COLLIDEr</a:t>
            </a:r>
            <a:r>
              <a:rPr lang="en-US" sz="2700" b="0" dirty="0" smtClean="0"/>
              <a:t>)</a:t>
            </a:r>
            <a:endParaRPr lang="en-US" sz="2700" b="0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6356355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90" y="4226359"/>
            <a:ext cx="2102246" cy="2563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6544" y="3717032"/>
            <a:ext cx="756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???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"/>
    </mc:Choice>
    <mc:Fallback xmlns="">
      <p:transition spd="slow" advTm="11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135" y="5713989"/>
            <a:ext cx="1238250" cy="9715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Big?</a:t>
            </a:r>
            <a:endParaRPr lang="en-US" u="sng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294967295"/>
          </p:nvPr>
        </p:nvSpPr>
        <p:spPr>
          <a:xfrm>
            <a:off x="6553203" y="6457980"/>
            <a:ext cx="2133600" cy="365125"/>
          </a:xfrm>
        </p:spPr>
        <p:txBody>
          <a:bodyPr/>
          <a:lstStyle/>
          <a:p>
            <a:fld id="{196EC875-2826-CC4E-B819-09F5DF2D31C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7630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Let’s look for Superlatives:</a:t>
            </a:r>
            <a:r>
              <a:rPr lang="en-US" dirty="0">
                <a:solidFill>
                  <a:schemeClr val="bg1"/>
                </a:solidFill>
              </a:rPr>
              <a:t>	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</a:rPr>
              <a:t>Why don’t we build the biggest Calorimeter in the world?</a:t>
            </a:r>
            <a:endParaRPr lang="de-DE" sz="2400" u="sng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957" y="2207998"/>
            <a:ext cx="57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Compare:		ATLAS: 12m in beam direction, 8m diameter 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94956" y="2699628"/>
            <a:ext cx="9201580" cy="1436678"/>
            <a:chOff x="194956" y="2699628"/>
            <a:chExt cx="9201580" cy="1436678"/>
          </a:xfrm>
        </p:grpSpPr>
        <p:sp>
          <p:nvSpPr>
            <p:cNvPr id="17" name="TextBox 16"/>
            <p:cNvSpPr txBox="1"/>
            <p:nvPr/>
          </p:nvSpPr>
          <p:spPr>
            <a:xfrm>
              <a:off x="194956" y="2699628"/>
              <a:ext cx="68559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Look at what’s important: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>
                  <a:solidFill>
                    <a:schemeClr val="bg1"/>
                  </a:solidFill>
                </a:rPr>
                <a:t>Would be nice if we could find someone to pay for it at some point!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>
                  <a:solidFill>
                    <a:schemeClr val="bg1"/>
                  </a:solidFill>
                </a:rPr>
                <a:t>Hermitic 	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 leakage deteriorates the jet energy measurement</a:t>
              </a:r>
            </a:p>
            <a:p>
              <a:r>
                <a:rPr lang="en-US" dirty="0">
                  <a:solidFill>
                    <a:schemeClr val="bg1"/>
                  </a:solidFill>
                  <a:sym typeface="Wingdings" pitchFamily="2" charset="2"/>
                </a:rPr>
                <a:t>		</a:t>
              </a:r>
              <a:r>
                <a:rPr lang="en-US" dirty="0" smtClean="0">
                  <a:solidFill>
                    <a:schemeClr val="bg1"/>
                  </a:solidFill>
                  <a:sym typeface="Wingdings" pitchFamily="2" charset="2"/>
                </a:rPr>
                <a:t>	 needed to reconstruct missing E</a:t>
              </a:r>
              <a:endParaRPr lang="en-US" dirty="0" smtClean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6840760" y="3212976"/>
                  <a:ext cx="255577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dirty="0" smtClean="0">
                      <a:solidFill>
                        <a:schemeClr val="bg1"/>
                      </a:solidFill>
                    </a:rPr>
                    <a:t>ρ</a:t>
                  </a:r>
                  <a:r>
                    <a:rPr lang="en-US" dirty="0" smtClean="0">
                      <a:solidFill>
                        <a:schemeClr val="bg1"/>
                      </a:solidFill>
                    </a:rPr>
                    <a:t>(CAL) determines size</a:t>
                  </a:r>
                </a:p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Atlas: ~25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 smtClean="0">
                      <a:solidFill>
                        <a:schemeClr val="bg1"/>
                      </a:solidFill>
                    </a:rPr>
                    <a:t>, ~10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</m:oMath>
                  </a14:m>
                  <a:endParaRPr lang="en-US" dirty="0" smtClean="0">
                    <a:solidFill>
                      <a:schemeClr val="bg1"/>
                    </a:solidFill>
                  </a:endParaRPr>
                </a:p>
                <a:p>
                  <a:r>
                    <a:rPr lang="en-US" dirty="0" smtClean="0">
                      <a:solidFill>
                        <a:schemeClr val="bg1"/>
                      </a:solidFill>
                      <a:sym typeface="Wingdings" pitchFamily="2" charset="2"/>
                    </a:rPr>
                    <a:t> Bigger is not better</a:t>
                  </a:r>
                  <a:r>
                    <a:rPr lang="en-US" dirty="0" smtClean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760" y="3212976"/>
                  <a:ext cx="2555776" cy="92333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909" t="-3289" b="-921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ight Brace 2"/>
            <p:cNvSpPr/>
            <p:nvPr/>
          </p:nvSpPr>
          <p:spPr>
            <a:xfrm>
              <a:off x="6588224" y="3355104"/>
              <a:ext cx="264902" cy="50594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3326666"/>
                  </p:ext>
                </p:extLst>
              </p:nvPr>
            </p:nvGraphicFramePr>
            <p:xfrm>
              <a:off x="4860032" y="5705936"/>
              <a:ext cx="4283967" cy="110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7989"/>
                    <a:gridCol w="1427989"/>
                    <a:gridCol w="1427989"/>
                  </a:tblGrid>
                  <a:tr h="283056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Steel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Tungsten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Gold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8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𝑔</m:t>
                                  </m:r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19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𝑔</m:t>
                                  </m:r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19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baseline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𝑔</m:t>
                                  </m:r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5-10</a:t>
                          </a:r>
                          <a:r>
                            <a:rPr lang="de-DE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€/kg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100</a:t>
                          </a:r>
                          <a:r>
                            <a:rPr lang="de-DE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€/kg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40000 </a:t>
                          </a:r>
                          <a:r>
                            <a:rPr lang="de-DE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€/kg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3326666"/>
                  </p:ext>
                </p:extLst>
              </p:nvPr>
            </p:nvGraphicFramePr>
            <p:xfrm>
              <a:off x="4860032" y="5705936"/>
              <a:ext cx="4283967" cy="1107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7989"/>
                    <a:gridCol w="1427989"/>
                    <a:gridCol w="1427989"/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Steel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Tungsten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Gold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t="-106557" r="-20042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99574" t="-106557" r="-99574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00427" t="-106557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5-10</a:t>
                          </a:r>
                          <a:r>
                            <a:rPr lang="de-DE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€/kg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100</a:t>
                          </a:r>
                          <a:r>
                            <a:rPr lang="de-DE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€/kg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~ 40000 </a:t>
                          </a:r>
                          <a:r>
                            <a:rPr lang="de-DE" sz="18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€/kg</a:t>
                          </a:r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42" y="1601797"/>
            <a:ext cx="1512666" cy="155399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9648" y="4077072"/>
            <a:ext cx="8515972" cy="1830388"/>
            <a:chOff x="189648" y="4221088"/>
            <a:chExt cx="8515972" cy="1830388"/>
          </a:xfrm>
        </p:grpSpPr>
        <p:grpSp>
          <p:nvGrpSpPr>
            <p:cNvPr id="34" name="Group 33"/>
            <p:cNvGrpSpPr/>
            <p:nvPr/>
          </p:nvGrpSpPr>
          <p:grpSpPr>
            <a:xfrm>
              <a:off x="189648" y="4221088"/>
              <a:ext cx="8515972" cy="1830388"/>
              <a:chOff x="189648" y="4221088"/>
              <a:chExt cx="8515972" cy="1830388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89648" y="4673461"/>
                <a:ext cx="3839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Compare:		CMS: 2.95m in diameter</a:t>
                </a:r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94957" y="4221088"/>
                <a:ext cx="31338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400" u="sng" dirty="0" smtClean="0">
                    <a:solidFill>
                      <a:schemeClr val="bg1"/>
                    </a:solidFill>
                  </a:rPr>
                  <a:t>What about “small”?</a:t>
                </a:r>
                <a:endParaRPr lang="de-DE" sz="2400" u="sng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94957" y="5128146"/>
                <a:ext cx="851066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Advantage: 	CAL fits inside the solenoid </a:t>
                </a:r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 no dead material between trackers and CAL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  <a:sym typeface="Wingdings" pitchFamily="2" charset="2"/>
                  </a:rPr>
                  <a:t>But:			most dense material to consider: Tungsten</a:t>
                </a:r>
              </a:p>
              <a:p>
                <a:endParaRPr lang="en-US" dirty="0">
                  <a:solidFill>
                    <a:schemeClr val="bg1"/>
                  </a:solidFill>
                  <a:sym typeface="Wingdings" pitchFamily="2" charset="2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698" y="4253425"/>
              <a:ext cx="386432" cy="39699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684587" y="5820962"/>
            <a:ext cx="2743397" cy="1064422"/>
            <a:chOff x="1684587" y="5820962"/>
            <a:chExt cx="2743397" cy="1064422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1684587" y="5846416"/>
              <a:ext cx="1709156" cy="839123"/>
            </a:xfrm>
            <a:prstGeom prst="wedgeRoundRectCallout">
              <a:avLst>
                <a:gd name="adj1" fmla="val 78712"/>
                <a:gd name="adj2" fmla="val -12529"/>
                <a:gd name="adj3" fmla="val 16667"/>
              </a:avLst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25E0D"/>
                  </a:solidFill>
                  <a:sym typeface="Wingdings" pitchFamily="2" charset="2"/>
                </a:rPr>
                <a:t></a:t>
              </a:r>
              <a:r>
                <a:rPr lang="en-US" dirty="0" smtClean="0">
                  <a:solidFill>
                    <a:srgbClr val="025E0D"/>
                  </a:solidFill>
                </a:rPr>
                <a:t>Let’s try that</a:t>
              </a:r>
              <a:endParaRPr lang="de-DE" dirty="0">
                <a:solidFill>
                  <a:srgbClr val="025E0D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942" y="5820962"/>
              <a:ext cx="726042" cy="10644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457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0" r="50000"/>
          <a:stretch/>
        </p:blipFill>
        <p:spPr>
          <a:xfrm>
            <a:off x="1719837" y="3800485"/>
            <a:ext cx="3347864" cy="305751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More?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94957" y="1124744"/>
            <a:ext cx="692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chemeClr val="bg1"/>
                </a:solidFill>
              </a:rPr>
              <a:t>How about millions of readout channels in the CAL?</a:t>
            </a:r>
            <a:endParaRPr lang="de-DE" sz="2400" u="sng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957" y="1619508"/>
            <a:ext cx="487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Compare:		ATLAS: ~10.000 in the </a:t>
            </a:r>
            <a:r>
              <a:rPr lang="en-US" dirty="0" err="1" smtClean="0">
                <a:solidFill>
                  <a:schemeClr val="bg1"/>
                </a:solidFill>
              </a:rPr>
              <a:t>Hcal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TileCal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3" t="2258" r="38172" b="72897"/>
          <a:stretch/>
        </p:blipFill>
        <p:spPr>
          <a:xfrm>
            <a:off x="0" y="5702301"/>
            <a:ext cx="2069976" cy="1155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01" y="3729946"/>
            <a:ext cx="4112811" cy="312805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02225" y="1988840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depositions in Cal combined to towers	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79380" y="1988840"/>
            <a:ext cx="4464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	space requirements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cost efficiency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	reduce no of readout channels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(data transfer)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83768" y="-27384"/>
            <a:ext cx="4118570" cy="971550"/>
            <a:chOff x="2483768" y="-27384"/>
            <a:chExt cx="4118570" cy="9715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-27384"/>
              <a:ext cx="1238250" cy="9715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83768" y="-27384"/>
              <a:ext cx="1238250" cy="9715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2596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2"/>
    </mc:Choice>
    <mc:Fallback xmlns="">
      <p:transition spd="slow" advTm="4319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2421</Words>
  <Application>Microsoft Office PowerPoint</Application>
  <PresentationFormat>Bildschirmpräsentation (4:3)</PresentationFormat>
  <Paragraphs>494</Paragraphs>
  <Slides>45</Slides>
  <Notes>1</Notes>
  <HiddenSlides>0</HiddenSlides>
  <MMClips>1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45</vt:i4>
      </vt:variant>
    </vt:vector>
  </HeadingPairs>
  <TitlesOfParts>
    <vt:vector size="48" baseType="lpstr">
      <vt:lpstr>Office Theme</vt:lpstr>
      <vt:lpstr>title master</vt:lpstr>
      <vt:lpstr>Office Theme</vt:lpstr>
      <vt:lpstr>Calorimetry of the Future &amp; the T3B Experiment</vt:lpstr>
      <vt:lpstr>Outline</vt:lpstr>
      <vt:lpstr>What’s a calorimeter?</vt:lpstr>
      <vt:lpstr>State of the Art Technology  (At lhc)</vt:lpstr>
      <vt:lpstr>State of the Art Technology  (Hadron Collider)</vt:lpstr>
      <vt:lpstr>State of the Art Technology  (Hadron Collider)</vt:lpstr>
      <vt:lpstr>How to Design a  Future Calorimeter?  (for a E+E- COLLIDEr)</vt:lpstr>
      <vt:lpstr>Big?</vt:lpstr>
      <vt:lpstr>More?</vt:lpstr>
      <vt:lpstr>More?</vt:lpstr>
      <vt:lpstr>More?</vt:lpstr>
      <vt:lpstr>More?</vt:lpstr>
      <vt:lpstr>Particle Flow</vt:lpstr>
      <vt:lpstr>Faster?</vt:lpstr>
      <vt:lpstr>Faster?</vt:lpstr>
      <vt:lpstr>Faster?</vt:lpstr>
      <vt:lpstr>T3B</vt:lpstr>
      <vt:lpstr>The T3B Experiment  within the CALICE AHCAL</vt:lpstr>
      <vt:lpstr>What is T3B?</vt:lpstr>
      <vt:lpstr>SiPMs</vt:lpstr>
      <vt:lpstr>Data Analysis</vt:lpstr>
      <vt:lpstr>Novel Data Processing Method</vt:lpstr>
      <vt:lpstr>Data Analysis:  Waveform Decomposition</vt:lpstr>
      <vt:lpstr>Data Analysis:  Waveform Decomposition</vt:lpstr>
      <vt:lpstr>Data Analysis:  Waveform Decomposition</vt:lpstr>
      <vt:lpstr>Analysis:  The Time of the first Hit</vt:lpstr>
      <vt:lpstr>Time of First Hit</vt:lpstr>
      <vt:lpstr>Time of First Hit</vt:lpstr>
      <vt:lpstr>Time of First Hit</vt:lpstr>
      <vt:lpstr>Analysis:  The Time of the hit</vt:lpstr>
      <vt:lpstr>Time of Hit Analysis</vt:lpstr>
      <vt:lpstr>Time of Hit Analysis</vt:lpstr>
      <vt:lpstr>Time of Hit Analysis</vt:lpstr>
      <vt:lpstr>Time of Hit Analysis</vt:lpstr>
      <vt:lpstr>Analysis:  Recovery of the third Dimension</vt:lpstr>
      <vt:lpstr>Recovery of the 3rd dimension</vt:lpstr>
      <vt:lpstr>Synchronisation: Calice to T3B</vt:lpstr>
      <vt:lpstr>Synchronization Crosscheck: Hit probability per layer</vt:lpstr>
      <vt:lpstr>Mean time of first Hit</vt:lpstr>
      <vt:lpstr>A hadronic shower in “4D”</vt:lpstr>
      <vt:lpstr>Summary</vt:lpstr>
      <vt:lpstr>Summary</vt:lpstr>
      <vt:lpstr>Backup</vt:lpstr>
      <vt:lpstr>Results: Data vs. MC</vt:lpstr>
      <vt:lpstr>Summary</vt:lpstr>
    </vt:vector>
  </TitlesOfParts>
  <Company>MPI Munich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Christian Soldner</dc:creator>
  <cp:lastModifiedBy>Lars Weuste</cp:lastModifiedBy>
  <cp:revision>849</cp:revision>
  <cp:lastPrinted>2011-02-27T18:04:01Z</cp:lastPrinted>
  <dcterms:created xsi:type="dcterms:W3CDTF">2011-05-15T20:09:03Z</dcterms:created>
  <dcterms:modified xsi:type="dcterms:W3CDTF">2012-07-19T17:20:05Z</dcterms:modified>
</cp:coreProperties>
</file>