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19"/>
  </p:notesMasterIdLst>
  <p:sldIdLst>
    <p:sldId id="475" r:id="rId2"/>
    <p:sldId id="567" r:id="rId3"/>
    <p:sldId id="576" r:id="rId4"/>
    <p:sldId id="575" r:id="rId5"/>
    <p:sldId id="560" r:id="rId6"/>
    <p:sldId id="561" r:id="rId7"/>
    <p:sldId id="562" r:id="rId8"/>
    <p:sldId id="563" r:id="rId9"/>
    <p:sldId id="574" r:id="rId10"/>
    <p:sldId id="564" r:id="rId11"/>
    <p:sldId id="565" r:id="rId12"/>
    <p:sldId id="549" r:id="rId13"/>
    <p:sldId id="573" r:id="rId14"/>
    <p:sldId id="571" r:id="rId15"/>
    <p:sldId id="566" r:id="rId16"/>
    <p:sldId id="554" r:id="rId17"/>
    <p:sldId id="558" r:id="rId18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00"/>
    <a:srgbClr val="FF0000"/>
    <a:srgbClr val="FFFF00"/>
    <a:srgbClr val="FF6600"/>
    <a:srgbClr val="3399FF"/>
    <a:srgbClr val="FF5050"/>
    <a:srgbClr val="FFFF71"/>
    <a:srgbClr val="3333FF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7" autoAdjust="0"/>
    <p:restoredTop sz="99492" autoAdjust="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07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6A82ED-5430-46B0-893D-3DC37883A382}" type="slidenum">
              <a:rPr lang="ja-JP" altLang="en-US"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2008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FF78-044D-41DA-9A54-A86A756EFE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29F-412A-4CCD-969A-6823A2E336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97650"/>
            <a:ext cx="53975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FF78-044D-41DA-9A54-A86A756EFE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6623774"/>
            <a:ext cx="3687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H.-G.</a:t>
            </a:r>
            <a:r>
              <a:rPr lang="en-US" sz="1100" b="1" baseline="0" dirty="0" smtClean="0"/>
              <a:t> Moser, MPP project review, December 17, 2012</a:t>
            </a:r>
            <a:endParaRPr lang="en-US" sz="1100" b="1" dirty="0"/>
          </a:p>
        </p:txBody>
      </p:sp>
      <p:pic>
        <p:nvPicPr>
          <p:cNvPr id="9" name="Picture 9" descr="MPP_os_logo_cmyk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9792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wmf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 descr="RIMG06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981075"/>
            <a:ext cx="77406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128792" cy="828675"/>
          </a:xfrm>
        </p:spPr>
        <p:txBody>
          <a:bodyPr/>
          <a:lstStyle/>
          <a:p>
            <a:r>
              <a:rPr lang="en-US" dirty="0" smtClean="0"/>
              <a:t>Belle &amp; Belle II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97650"/>
            <a:ext cx="53975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FF78-044D-41DA-9A54-A86A756EFE10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  <p:pic>
        <p:nvPicPr>
          <p:cNvPr id="22529" name="Picture 1" descr="file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908720"/>
            <a:ext cx="468052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Belle: ongoing analyses, papers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Belle II: accelerator upgrade status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Belle II detector upgrade</a:t>
            </a:r>
          </a:p>
          <a:p>
            <a:r>
              <a:rPr lang="en-US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Activities at MPP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	DEPFET status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	Gated mode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	Mechanics &amp; Assembly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	Cooling</a:t>
            </a:r>
          </a:p>
          <a:p>
            <a:endParaRPr lang="en-US" dirty="0" smtClean="0"/>
          </a:p>
          <a:p>
            <a:r>
              <a:rPr lang="en-US" sz="1200" b="1" dirty="0" smtClean="0"/>
              <a:t>Team</a:t>
            </a:r>
          </a:p>
          <a:p>
            <a:r>
              <a:rPr lang="en-US" sz="1200" b="1" dirty="0" smtClean="0"/>
              <a:t>Director: </a:t>
            </a:r>
            <a:r>
              <a:rPr lang="en-US" sz="1200" dirty="0" smtClean="0"/>
              <a:t>Allen Caldwell</a:t>
            </a:r>
          </a:p>
          <a:p>
            <a:r>
              <a:rPr lang="en-US" sz="1200" b="1" dirty="0" smtClean="0"/>
              <a:t>Project Leader</a:t>
            </a:r>
            <a:r>
              <a:rPr lang="en-US" sz="1200" dirty="0" smtClean="0"/>
              <a:t>: Hans-Günther Moser</a:t>
            </a:r>
          </a:p>
          <a:p>
            <a:r>
              <a:rPr lang="en-US" sz="1200" b="1" dirty="0" smtClean="0"/>
              <a:t>Staff: </a:t>
            </a:r>
            <a:r>
              <a:rPr lang="en-US" sz="1200" dirty="0" smtClean="0"/>
              <a:t>Laci Andricek, Jelena Ninkovic (Minerva) ,</a:t>
            </a:r>
          </a:p>
          <a:p>
            <a:r>
              <a:rPr lang="en-US" sz="1200" dirty="0" smtClean="0"/>
              <a:t>Christian Kiesling, Rainer Richter, Vladimir </a:t>
            </a:r>
            <a:r>
              <a:rPr lang="en-US" sz="1200" dirty="0" err="1" smtClean="0"/>
              <a:t>Chekelian</a:t>
            </a:r>
            <a:r>
              <a:rPr lang="en-US" sz="1200" dirty="0" smtClean="0"/>
              <a:t>, </a:t>
            </a:r>
          </a:p>
          <a:p>
            <a:r>
              <a:rPr lang="en-US" sz="1200" dirty="0" smtClean="0"/>
              <a:t>Andreas Wassatsch</a:t>
            </a:r>
          </a:p>
          <a:p>
            <a:r>
              <a:rPr lang="en-US" sz="1200" b="1" dirty="0" err="1" smtClean="0"/>
              <a:t>Postdocs</a:t>
            </a:r>
            <a:r>
              <a:rPr lang="en-US" sz="1200" b="1" dirty="0" smtClean="0"/>
              <a:t>: </a:t>
            </a:r>
            <a:r>
              <a:rPr lang="en-US" sz="1200" dirty="0" smtClean="0"/>
              <a:t>Jeremy </a:t>
            </a:r>
            <a:r>
              <a:rPr lang="en-US" sz="1200" dirty="0" err="1" smtClean="0"/>
              <a:t>Dalseno</a:t>
            </a:r>
            <a:r>
              <a:rPr lang="en-US" sz="1200" dirty="0" smtClean="0"/>
              <a:t>, Luigi Li </a:t>
            </a:r>
            <a:r>
              <a:rPr lang="en-US" sz="1200" dirty="0" err="1" smtClean="0"/>
              <a:t>Gioi</a:t>
            </a:r>
            <a:endParaRPr lang="en-US" sz="1200" dirty="0" smtClean="0"/>
          </a:p>
          <a:p>
            <a:r>
              <a:rPr lang="en-US" sz="1200" dirty="0" smtClean="0"/>
              <a:t>PhD. Students: </a:t>
            </a:r>
            <a:r>
              <a:rPr lang="en-US" sz="1200" dirty="0" err="1" smtClean="0"/>
              <a:t>Veronika</a:t>
            </a:r>
            <a:r>
              <a:rPr lang="en-US" sz="1200" dirty="0" smtClean="0"/>
              <a:t> </a:t>
            </a:r>
            <a:r>
              <a:rPr lang="en-US" sz="1200" dirty="0" err="1" smtClean="0"/>
              <a:t>Chobonova</a:t>
            </a:r>
            <a:r>
              <a:rPr lang="en-US" sz="1200" dirty="0" smtClean="0"/>
              <a:t>, Christian Koffmane, Andreas Moll, Elena </a:t>
            </a:r>
            <a:r>
              <a:rPr lang="en-US" sz="1200" dirty="0" err="1" smtClean="0"/>
              <a:t>Nedelkovska</a:t>
            </a:r>
            <a:r>
              <a:rPr lang="en-US" sz="1200" dirty="0" smtClean="0"/>
              <a:t>, </a:t>
            </a:r>
            <a:r>
              <a:rPr lang="en-US" sz="1200" dirty="0" err="1" smtClean="0"/>
              <a:t>kolja</a:t>
            </a:r>
            <a:r>
              <a:rPr lang="en-US" sz="1200" dirty="0" smtClean="0"/>
              <a:t> </a:t>
            </a:r>
            <a:r>
              <a:rPr lang="en-US" sz="1200" dirty="0" err="1" smtClean="0"/>
              <a:t>Prothmann</a:t>
            </a:r>
            <a:r>
              <a:rPr lang="en-US" sz="1200" dirty="0" smtClean="0"/>
              <a:t>, Andreas Ritter, Martin Ritter, Pit </a:t>
            </a:r>
            <a:r>
              <a:rPr lang="en-US" sz="1200" dirty="0" err="1" smtClean="0"/>
              <a:t>Vanhoefer</a:t>
            </a:r>
            <a:r>
              <a:rPr lang="en-US" sz="1200" dirty="0" smtClean="0"/>
              <a:t>,</a:t>
            </a:r>
          </a:p>
          <a:p>
            <a:r>
              <a:rPr lang="en-US" sz="1200" b="1" dirty="0" smtClean="0"/>
              <a:t>Master Students</a:t>
            </a:r>
            <a:r>
              <a:rPr lang="en-US" sz="1200" dirty="0" smtClean="0"/>
              <a:t>: Fernando </a:t>
            </a:r>
            <a:r>
              <a:rPr lang="en-US" sz="1200" dirty="0" err="1" smtClean="0"/>
              <a:t>Abudinen</a:t>
            </a:r>
            <a:r>
              <a:rPr lang="en-US" sz="1200" dirty="0" smtClean="0"/>
              <a:t>, </a:t>
            </a:r>
          </a:p>
          <a:p>
            <a:r>
              <a:rPr lang="en-US" sz="1200" dirty="0" smtClean="0"/>
              <a:t>Felix Müller, Stefan </a:t>
            </a:r>
            <a:r>
              <a:rPr lang="en-US" sz="1200" dirty="0" err="1" smtClean="0"/>
              <a:t>Petrovics</a:t>
            </a:r>
            <a:endParaRPr lang="en-US" sz="1200" dirty="0" smtClean="0"/>
          </a:p>
          <a:p>
            <a:r>
              <a:rPr lang="en-US" sz="1200" dirty="0" smtClean="0"/>
              <a:t>Sebastian </a:t>
            </a:r>
            <a:r>
              <a:rPr lang="en-US" sz="1200" dirty="0" err="1" smtClean="0"/>
              <a:t>Skambraks</a:t>
            </a:r>
            <a:endParaRPr lang="en-US" sz="1200" dirty="0" smtClean="0"/>
          </a:p>
          <a:p>
            <a:r>
              <a:rPr lang="en-US" sz="1200" b="1" dirty="0" smtClean="0"/>
              <a:t>Technical Support</a:t>
            </a:r>
            <a:r>
              <a:rPr lang="en-US" sz="1200" dirty="0" smtClean="0"/>
              <a:t>: Karlheinz Ackermann,…</a:t>
            </a:r>
          </a:p>
          <a:p>
            <a:r>
              <a:rPr lang="en-US" sz="1200" b="1" dirty="0" smtClean="0"/>
              <a:t>HLL</a:t>
            </a:r>
            <a:r>
              <a:rPr lang="en-US" sz="1200" dirty="0" smtClean="0"/>
              <a:t>: </a:t>
            </a:r>
            <a:r>
              <a:rPr lang="en-US" sz="1200" dirty="0" err="1" smtClean="0"/>
              <a:t>Anastasja</a:t>
            </a:r>
            <a:r>
              <a:rPr lang="en-US" sz="1200" dirty="0" smtClean="0"/>
              <a:t> Plis, Martina Schnecke. ….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9231"/>
          <a:stretch>
            <a:fillRect/>
          </a:stretch>
        </p:blipFill>
        <p:spPr bwMode="auto">
          <a:xfrm>
            <a:off x="0" y="980728"/>
            <a:ext cx="914725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4149080"/>
            <a:ext cx="7741222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Preferred scenario:</a:t>
            </a:r>
          </a:p>
          <a:p>
            <a:endParaRPr lang="en-US" sz="1400" dirty="0" smtClean="0"/>
          </a:p>
          <a:p>
            <a:r>
              <a:rPr lang="en-US" sz="1400" dirty="0" smtClean="0"/>
              <a:t>	</a:t>
            </a:r>
            <a:r>
              <a:rPr lang="en-US" sz="1400" dirty="0" err="1" smtClean="0"/>
              <a:t>SuperKEKB</a:t>
            </a:r>
            <a:r>
              <a:rPr lang="en-US" sz="1400" dirty="0" smtClean="0"/>
              <a:t> ready 					January 2015</a:t>
            </a:r>
          </a:p>
          <a:p>
            <a:r>
              <a:rPr lang="en-US" sz="1400" dirty="0" smtClean="0"/>
              <a:t>	commissioning without quads and solenoid 			till July 2015</a:t>
            </a:r>
          </a:p>
          <a:p>
            <a:r>
              <a:rPr lang="en-US" sz="1400" dirty="0" smtClean="0"/>
              <a:t>	commissioning with quads, solenoid &amp; Belle II (w/o VXD)		April 2016	</a:t>
            </a:r>
          </a:p>
          <a:p>
            <a:r>
              <a:rPr lang="en-US" sz="1400" dirty="0" smtClean="0"/>
              <a:t>	</a:t>
            </a:r>
            <a:r>
              <a:rPr lang="en-US" sz="1400" b="1" dirty="0" smtClean="0"/>
              <a:t>PXD integrated with VXD  standalone tests</a:t>
            </a:r>
            <a:r>
              <a:rPr lang="en-US" sz="1400" dirty="0" smtClean="0"/>
              <a:t>			</a:t>
            </a:r>
            <a:r>
              <a:rPr lang="en-US" sz="1400" b="1" dirty="0" smtClean="0"/>
              <a:t>August 2015</a:t>
            </a:r>
          </a:p>
          <a:p>
            <a:r>
              <a:rPr lang="en-US" sz="1400" dirty="0" smtClean="0"/>
              <a:t>	PXD installed in Belle II 				summer 2016</a:t>
            </a:r>
          </a:p>
          <a:p>
            <a:r>
              <a:rPr lang="en-US" sz="1400" dirty="0" smtClean="0"/>
              <a:t>	Physics run starts 					end of 2016</a:t>
            </a:r>
          </a:p>
          <a:p>
            <a:endParaRPr lang="en-US" sz="1400" dirty="0" smtClean="0"/>
          </a:p>
          <a:p>
            <a:r>
              <a:rPr lang="en-US" sz="1400" dirty="0" smtClean="0"/>
              <a:t>Alternatively </a:t>
            </a:r>
            <a:r>
              <a:rPr lang="en-US" sz="1400" dirty="0" err="1" smtClean="0"/>
              <a:t>SuperKEKB</a:t>
            </a:r>
            <a:r>
              <a:rPr lang="en-US" sz="1400" dirty="0" smtClean="0"/>
              <a:t> could be commissioned with quads and w/o Belle &amp; solenoid</a:t>
            </a:r>
          </a:p>
          <a:p>
            <a:r>
              <a:rPr lang="en-US" sz="1400" dirty="0" smtClean="0"/>
              <a:t>No consequences for PXD delivery, but physics would be delayed by a couple of months</a:t>
            </a:r>
            <a:endParaRPr lang="en-US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1600" y="0"/>
            <a:ext cx="7128792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Commissioning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PXD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3528" y="4941168"/>
            <a:ext cx="86211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follows sensor production: first sensors available in July 2014 </a:t>
            </a:r>
          </a:p>
          <a:p>
            <a:r>
              <a:rPr lang="en-US" dirty="0" smtClean="0"/>
              <a:t>-&gt; module/ladder assembly: November 2014-May 2015</a:t>
            </a:r>
          </a:p>
          <a:p>
            <a:r>
              <a:rPr lang="en-US" dirty="0" smtClean="0"/>
              <a:t>-&gt; PXD integration: March 2015-May 2015</a:t>
            </a:r>
          </a:p>
          <a:p>
            <a:endParaRPr lang="en-US" dirty="0" smtClean="0"/>
          </a:p>
          <a:p>
            <a:r>
              <a:rPr lang="en-US" dirty="0" smtClean="0"/>
              <a:t>All other tasks (ASICs, cables, power, cooling, mechanics, DAQ, slow control) will be finished</a:t>
            </a:r>
          </a:p>
          <a:p>
            <a:r>
              <a:rPr lang="en-US" dirty="0" smtClean="0"/>
              <a:t>before end of 2014 (not critical)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3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364088" y="1844824"/>
            <a:ext cx="2736304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68344" y="3429000"/>
            <a:ext cx="864096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56376" y="4005064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92280" y="5013176"/>
            <a:ext cx="648072" cy="14401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92280" y="5229200"/>
            <a:ext cx="648072" cy="1440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92280" y="5445224"/>
            <a:ext cx="64807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DEPFET Production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568863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Finally we got the special SOI wafers we need in acceptable quality.</a:t>
            </a:r>
          </a:p>
          <a:p>
            <a:endParaRPr lang="en-US" sz="1400" dirty="0" smtClean="0"/>
          </a:p>
          <a:p>
            <a:r>
              <a:rPr lang="en-US" sz="1400" dirty="0" smtClean="0"/>
              <a:t>First production batch with 13 wafers started in HLL in July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one wafer has sensors for 1 inner and 2 outer ladders</a:t>
            </a:r>
          </a:p>
          <a:p>
            <a:r>
              <a:rPr lang="en-US" sz="1400" dirty="0" smtClean="0"/>
              <a:t>	</a:t>
            </a:r>
          </a:p>
          <a:p>
            <a:r>
              <a:rPr lang="en-US" sz="1400" dirty="0" smtClean="0"/>
              <a:t>Nominal processing time (including thinning): 2 years</a:t>
            </a:r>
          </a:p>
          <a:p>
            <a:endParaRPr lang="en-US" sz="1400" dirty="0" smtClean="0"/>
          </a:p>
          <a:p>
            <a:r>
              <a:rPr lang="en-US" sz="1400" dirty="0" smtClean="0"/>
              <a:t>Processing runs smoothly, ahead of schedule</a:t>
            </a:r>
          </a:p>
          <a:p>
            <a:endParaRPr lang="en-US" sz="1400" dirty="0" smtClean="0"/>
          </a:p>
          <a:p>
            <a:r>
              <a:rPr lang="en-US" sz="1400" dirty="0" smtClean="0"/>
              <a:t>Second batch with 18 wafers will follow soon</a:t>
            </a:r>
          </a:p>
          <a:p>
            <a:r>
              <a:rPr lang="en-US" sz="1200" dirty="0" smtClean="0"/>
              <a:t>(unfortunately the engineer who should do the processing left,  hire a new)</a:t>
            </a:r>
          </a:p>
          <a:p>
            <a:endParaRPr lang="en-US" sz="1400" dirty="0" smtClean="0"/>
          </a:p>
          <a:p>
            <a:r>
              <a:rPr lang="en-US" sz="1400" dirty="0" smtClean="0"/>
              <a:t>Yield requirements: 	20% for outer layer</a:t>
            </a:r>
          </a:p>
          <a:p>
            <a:r>
              <a:rPr lang="en-US" sz="1400" dirty="0" smtClean="0"/>
              <a:t>		27% for inner layer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52736"/>
            <a:ext cx="296773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MCM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592" y="4365104"/>
            <a:ext cx="2703232" cy="18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6165304"/>
            <a:ext cx="304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electrical dummy for electronic test</a:t>
            </a:r>
          </a:p>
          <a:p>
            <a:r>
              <a:rPr lang="en-US" sz="1200" dirty="0" smtClean="0"/>
              <a:t>Ready, needs to be assembled and tested</a:t>
            </a:r>
            <a:endParaRPr lang="en-US" sz="12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6384" y="4117504"/>
            <a:ext cx="5508104" cy="255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Noise &amp; Gating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3201357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Sensor filled with hits from freshly injected bunches =&gt; ~ 20% dead time</a:t>
            </a:r>
          </a:p>
          <a:p>
            <a:endParaRPr lang="en-US" sz="1400" dirty="0" smtClean="0"/>
          </a:p>
          <a:p>
            <a:r>
              <a:rPr lang="en-US" sz="1400" dirty="0" smtClean="0"/>
              <a:t>Gating : 	Sensor is made blind for a short time during high background (noisy bunch)</a:t>
            </a:r>
          </a:p>
          <a:p>
            <a:r>
              <a:rPr lang="en-US" sz="1400" dirty="0" smtClean="0"/>
              <a:t>	Signals detected in the clean period before are preserved</a:t>
            </a:r>
          </a:p>
          <a:p>
            <a:endParaRPr lang="en-US" sz="1400" dirty="0" smtClean="0"/>
          </a:p>
          <a:p>
            <a:r>
              <a:rPr lang="en-US" sz="1400" dirty="0" smtClean="0"/>
              <a:t>Simulations, lab tests with lasers and particle beams demonstrate feasibility of gating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4653136"/>
            <a:ext cx="1800200" cy="223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4945" y="4653136"/>
            <a:ext cx="2013479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/>
          <a:srcRect b="7554"/>
          <a:stretch>
            <a:fillRect/>
          </a:stretch>
        </p:blipFill>
        <p:spPr bwMode="auto">
          <a:xfrm>
            <a:off x="611560" y="980728"/>
            <a:ext cx="79208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941168"/>
            <a:ext cx="2987824" cy="165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with laser &amp; beam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276283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132855"/>
            <a:ext cx="3960440" cy="221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1412776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Inject (using a laser) 180k electrons</a:t>
            </a:r>
          </a:p>
          <a:p>
            <a:r>
              <a:rPr lang="en-US" sz="1400" dirty="0" smtClean="0"/>
              <a:t>(MIP: 6k electrons)</a:t>
            </a:r>
          </a:p>
          <a:p>
            <a:r>
              <a:rPr lang="en-US" sz="1400" dirty="0" smtClean="0"/>
              <a:t>scan clear voltage</a:t>
            </a:r>
          </a:p>
          <a:p>
            <a:r>
              <a:rPr lang="en-US" sz="1400" dirty="0" smtClean="0"/>
              <a:t>=&gt; 12V needed for complete shield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1412776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 storage capacity during gating</a:t>
            </a:r>
          </a:p>
          <a:p>
            <a:r>
              <a:rPr lang="en-US" sz="1400" dirty="0" smtClean="0"/>
              <a:t>Measure injected signal before and after gate</a:t>
            </a:r>
          </a:p>
          <a:p>
            <a:r>
              <a:rPr lang="en-US" sz="1400" dirty="0" smtClean="0"/>
              <a:t>=&gt; No losses up to 14V clear voltage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869228" y="980728"/>
            <a:ext cx="1902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Efficiency of gating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45692" y="980728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Protection of a signal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7504" y="4149080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Gating works!</a:t>
            </a:r>
          </a:p>
          <a:p>
            <a:endParaRPr lang="en-US" sz="1400" dirty="0" smtClean="0"/>
          </a:p>
          <a:p>
            <a:r>
              <a:rPr lang="en-US" sz="1400" dirty="0" smtClean="0"/>
              <a:t>No changes to DEPFET sensor needed (no interference with current production)</a:t>
            </a:r>
          </a:p>
          <a:p>
            <a:endParaRPr lang="en-US" sz="1400" dirty="0" smtClean="0"/>
          </a:p>
          <a:p>
            <a:r>
              <a:rPr lang="en-US" sz="1400" dirty="0" smtClean="0"/>
              <a:t>Some changes to ASICs needed (Switcher/DHP)</a:t>
            </a:r>
          </a:p>
          <a:p>
            <a:endParaRPr lang="en-US" sz="1400" dirty="0" smtClean="0"/>
          </a:p>
          <a:p>
            <a:r>
              <a:rPr lang="en-US" sz="1400" dirty="0" smtClean="0"/>
              <a:t>System aspects (large instant currents during gating) currently under study</a:t>
            </a:r>
          </a:p>
          <a:p>
            <a:pPr>
              <a:buFont typeface="Symbol"/>
              <a:buChar char="Þ"/>
            </a:pPr>
            <a:r>
              <a:rPr lang="en-US" sz="1400" dirty="0" smtClean="0"/>
              <a:t>Additional capacitors needed (ca. 0.01% 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increase of average material)</a:t>
            </a:r>
          </a:p>
          <a:p>
            <a:endParaRPr lang="en-US" sz="1400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5220072" y="4581128"/>
            <a:ext cx="4104456" cy="2187624"/>
            <a:chOff x="827584" y="1700808"/>
            <a:chExt cx="8644695" cy="3625552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27584" y="1700808"/>
              <a:ext cx="71437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827584" y="3429000"/>
              <a:ext cx="7134225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870545" y="4149080"/>
              <a:ext cx="6581775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475656" y="4869160"/>
              <a:ext cx="59150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7812360" y="1988840"/>
              <a:ext cx="1659919" cy="561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Decoupling 10nF</a:t>
              </a:r>
              <a:endParaRPr lang="en-US" sz="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76864" y="3852336"/>
              <a:ext cx="1585988" cy="561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Decoupling 100nF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moser\AppData\Local\Microsoft\Windows\Temporary Internet Files\Content.Outlook\6MTD85MG\106-012600-350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4"/>
            <a:ext cx="4139952" cy="2759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9443" t="52688" r="55835" b="20706"/>
          <a:stretch>
            <a:fillRect/>
          </a:stretch>
        </p:blipFill>
        <p:spPr bwMode="auto">
          <a:xfrm>
            <a:off x="467544" y="3031243"/>
            <a:ext cx="4269128" cy="19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&amp;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99579" y="1196752"/>
            <a:ext cx="7336917" cy="181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1979712" y="1268760"/>
            <a:ext cx="6768752" cy="64807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23928" y="1578278"/>
            <a:ext cx="72008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&gt; 1 m</a:t>
            </a:r>
            <a:endParaRPr lang="en-US" dirty="0"/>
          </a:p>
        </p:txBody>
      </p:sp>
      <p:pic>
        <p:nvPicPr>
          <p:cNvPr id="12290" name="Picture 2" descr="C:\Users\moser\AppData\Local\Microsoft\Windows\Temporary Internet Files\Content.Outlook\6MTD85MG\106-012300-014 e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797152"/>
            <a:ext cx="2170584" cy="18088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1052736"/>
            <a:ext cx="4891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Mechanics workshop: Design of support &amp; cooling structure</a:t>
            </a:r>
          </a:p>
          <a:p>
            <a:r>
              <a:rPr lang="en-US" sz="1400" dirty="0" smtClean="0"/>
              <a:t>Complex service routing</a:t>
            </a:r>
          </a:p>
          <a:p>
            <a:r>
              <a:rPr lang="en-US" sz="1400" dirty="0" smtClean="0"/>
              <a:t>(long </a:t>
            </a:r>
            <a:r>
              <a:rPr lang="en-US" sz="1400" dirty="0" err="1" smtClean="0"/>
              <a:t>Kapton</a:t>
            </a:r>
            <a:r>
              <a:rPr lang="en-US" sz="1400" dirty="0" smtClean="0"/>
              <a:t> tapes &amp; CO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inlets)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3851920" y="2060848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275856" y="2708920"/>
            <a:ext cx="64807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20072" y="3212976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Module assembly:</a:t>
            </a:r>
          </a:p>
          <a:p>
            <a:r>
              <a:rPr lang="en-US" sz="1400" dirty="0" smtClean="0"/>
              <a:t>Gluing of two modules to a ladder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308304" y="5085184"/>
            <a:ext cx="12961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Soldering of </a:t>
            </a:r>
            <a:r>
              <a:rPr lang="en-US" sz="1400" dirty="0" err="1" smtClean="0"/>
              <a:t>Kapton</a:t>
            </a:r>
            <a:r>
              <a:rPr lang="en-US" sz="1400" dirty="0" smtClean="0"/>
              <a:t> tapes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75856" y="5877272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Service routing 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16216" y="3933056"/>
            <a:ext cx="79208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</p:cNvCxnSpPr>
          <p:nvPr/>
        </p:nvCxnSpPr>
        <p:spPr>
          <a:xfrm flipV="1">
            <a:off x="7956376" y="3789040"/>
            <a:ext cx="216024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940152" y="5517232"/>
            <a:ext cx="129614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53744"/>
            <a:ext cx="5004048" cy="534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7504" y="1034727"/>
            <a:ext cx="511256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2-phase CO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cooling</a:t>
            </a:r>
          </a:p>
          <a:p>
            <a:endParaRPr lang="en-US" sz="1400" dirty="0" smtClean="0"/>
          </a:p>
          <a:p>
            <a:r>
              <a:rPr lang="en-US" sz="1400" dirty="0" smtClean="0"/>
              <a:t>Common project with ATLAS (pixel)</a:t>
            </a:r>
          </a:p>
          <a:p>
            <a:endParaRPr lang="en-US" sz="1400" dirty="0" smtClean="0"/>
          </a:p>
          <a:p>
            <a:r>
              <a:rPr lang="en-US" sz="1400" dirty="0" smtClean="0"/>
              <a:t>MARCO (prototype) is being commissioned at CERN</a:t>
            </a:r>
          </a:p>
          <a:p>
            <a:endParaRPr lang="en-US" sz="1400" dirty="0" smtClean="0"/>
          </a:p>
          <a:p>
            <a:r>
              <a:rPr lang="en-US" sz="1400" dirty="0" smtClean="0"/>
              <a:t>Will be shipped to Munich in January</a:t>
            </a:r>
          </a:p>
          <a:p>
            <a:r>
              <a:rPr lang="en-US" sz="1400" dirty="0" smtClean="0"/>
              <a:t>	tested and certified</a:t>
            </a:r>
          </a:p>
          <a:p>
            <a:endParaRPr lang="en-US" sz="1400" dirty="0" smtClean="0"/>
          </a:p>
          <a:p>
            <a:r>
              <a:rPr lang="en-US" sz="1400" dirty="0" smtClean="0"/>
              <a:t>To be used for beam test in October</a:t>
            </a:r>
          </a:p>
          <a:p>
            <a:endParaRPr lang="en-US" sz="1400" dirty="0" smtClean="0"/>
          </a:p>
          <a:p>
            <a:r>
              <a:rPr lang="en-US" sz="1400" dirty="0" smtClean="0"/>
              <a:t>Main issue: </a:t>
            </a:r>
          </a:p>
          <a:p>
            <a:r>
              <a:rPr lang="en-US" sz="1400" dirty="0" smtClean="0"/>
              <a:t>replacement of PVSS control by EPICS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IBBelle</a:t>
            </a:r>
            <a:r>
              <a:rPr lang="en-US" sz="1400" dirty="0" smtClean="0"/>
              <a:t> (final units) will be designed and</a:t>
            </a:r>
          </a:p>
          <a:p>
            <a:r>
              <a:rPr lang="en-US" sz="1400" dirty="0" smtClean="0"/>
              <a:t> built in Munich </a:t>
            </a:r>
          </a:p>
          <a:p>
            <a:r>
              <a:rPr lang="en-US" sz="1400" dirty="0" smtClean="0"/>
              <a:t>	need two units for KEK</a:t>
            </a:r>
          </a:p>
          <a:p>
            <a:r>
              <a:rPr lang="en-US" sz="1400" dirty="0" smtClean="0"/>
              <a:t>	one for ATLAS IBL</a:t>
            </a:r>
          </a:p>
          <a:p>
            <a:endParaRPr lang="en-US" sz="1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72255"/>
            <a:ext cx="3888432" cy="510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oser\AppData\Local\Microsoft\Windows\Temporary Internet Files\Content.Outlook\6MTD85MG\DSCN7781.JPG"/>
          <p:cNvPicPr>
            <a:picLocks noChangeAspect="1" noChangeArrowheads="1"/>
          </p:cNvPicPr>
          <p:nvPr/>
        </p:nvPicPr>
        <p:blipFill>
          <a:blip r:embed="rId5" cstate="print"/>
          <a:srcRect l="25375" t="6149" r="20406" b="12329"/>
          <a:stretch>
            <a:fillRect/>
          </a:stretch>
        </p:blipFill>
        <p:spPr bwMode="auto">
          <a:xfrm>
            <a:off x="395536" y="4941168"/>
            <a:ext cx="1586788" cy="167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 descr="C:\Users\moser\AppData\Local\Microsoft\Windows\Temporary Internet Files\Content.Outlook\6MTD85MG\106-011101-Glaskör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5013176"/>
            <a:ext cx="2171733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pp.mpg.de/%7Eschieck/IMG_1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3898335"/>
            <a:ext cx="9144000" cy="29596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1020792"/>
            <a:ext cx="600356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Many activities in the analysis of Belle data</a:t>
            </a:r>
          </a:p>
          <a:p>
            <a:r>
              <a:rPr lang="en-US" sz="1200" b="1" dirty="0" smtClean="0"/>
              <a:t>	</a:t>
            </a:r>
            <a:r>
              <a:rPr lang="en-US" sz="1200" dirty="0" smtClean="0"/>
              <a:t>could need more PhD-students (but positions limited, especially IMPRS)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Upgrade of KEKB to </a:t>
            </a:r>
            <a:r>
              <a:rPr lang="en-US" sz="1200" b="1" dirty="0" err="1" smtClean="0"/>
              <a:t>superKEKB</a:t>
            </a:r>
            <a:r>
              <a:rPr lang="en-US" sz="1200" b="1" dirty="0" smtClean="0"/>
              <a:t> and Belle to Belle II progressing well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PXD 	</a:t>
            </a:r>
            <a:r>
              <a:rPr lang="en-US" sz="1200" b="1" dirty="0" smtClean="0">
                <a:solidFill>
                  <a:srgbClr val="FF0000"/>
                </a:solidFill>
              </a:rPr>
              <a:t>Sensor production has started and is running smoothly</a:t>
            </a:r>
            <a:endParaRPr lang="en-US" sz="1200" dirty="0" smtClean="0"/>
          </a:p>
          <a:p>
            <a:r>
              <a:rPr lang="en-US" sz="1200" dirty="0" smtClean="0"/>
              <a:t>		batch of 13 wafers in production since July</a:t>
            </a:r>
          </a:p>
          <a:p>
            <a:r>
              <a:rPr lang="en-US" sz="1200" dirty="0" smtClean="0"/>
              <a:t>		39 of 82 steps processed </a:t>
            </a:r>
          </a:p>
          <a:p>
            <a:r>
              <a:rPr lang="en-US" sz="1200" dirty="0" smtClean="0"/>
              <a:t>		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batch (18 wafers) to be started </a:t>
            </a:r>
            <a:r>
              <a:rPr lang="en-US" sz="1200" dirty="0" err="1" smtClean="0"/>
              <a:t>asap</a:t>
            </a:r>
            <a:endParaRPr lang="en-US" sz="1200" dirty="0" smtClean="0"/>
          </a:p>
          <a:p>
            <a:r>
              <a:rPr lang="en-US" sz="1200" dirty="0" smtClean="0"/>
              <a:t>	Other </a:t>
            </a:r>
            <a:r>
              <a:rPr lang="en-US" sz="1200" b="1" dirty="0" smtClean="0"/>
              <a:t>system components </a:t>
            </a:r>
            <a:r>
              <a:rPr lang="en-US" sz="1200" dirty="0" smtClean="0"/>
              <a:t>progressing well</a:t>
            </a:r>
          </a:p>
          <a:p>
            <a:r>
              <a:rPr lang="en-US" sz="1200" b="1" dirty="0" smtClean="0"/>
              <a:t>	Gated mode operation solves injection noise problem</a:t>
            </a:r>
            <a:endParaRPr lang="en-US" sz="1200" dirty="0" smtClean="0"/>
          </a:p>
          <a:p>
            <a:r>
              <a:rPr lang="en-US" sz="1200" b="1" dirty="0" smtClean="0"/>
              <a:t>	</a:t>
            </a:r>
          </a:p>
          <a:p>
            <a:r>
              <a:rPr lang="en-US" sz="1200" b="1" dirty="0" smtClean="0"/>
              <a:t>	Delivery date of PXD: August 2015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First data taking: End of 2016</a:t>
            </a:r>
            <a:r>
              <a:rPr lang="en-US" sz="1200" dirty="0" smtClean="0"/>
              <a:t> 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600277" y="3671446"/>
            <a:ext cx="4300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Belle II collaboration meeting in Bad </a:t>
            </a:r>
            <a:r>
              <a:rPr lang="en-US" sz="1100" dirty="0" err="1" smtClean="0"/>
              <a:t>Aibling</a:t>
            </a:r>
            <a:r>
              <a:rPr lang="en-US" sz="1100" dirty="0" smtClean="0"/>
              <a:t>, July 2012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79512" y="5517232"/>
            <a:ext cx="4176464" cy="360040"/>
          </a:xfrm>
          <a:prstGeom prst="rect">
            <a:avLst/>
          </a:prstGeom>
          <a:solidFill>
            <a:srgbClr val="FFCC00">
              <a:alpha val="12157"/>
            </a:srgbClr>
          </a:solidFill>
          <a:ln>
            <a:solidFill>
              <a:srgbClr val="000000">
                <a:alpha val="4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10" name="Picture 18" descr="http://ckmfitter.in2p3.fr/www/results/plots_moriond12/png/belle_rhoeta_small_global.png"/>
          <p:cNvPicPr>
            <a:picLocks noChangeAspect="1" noChangeArrowheads="1"/>
          </p:cNvPicPr>
          <p:nvPr/>
        </p:nvPicPr>
        <p:blipFill>
          <a:blip r:embed="rId4" cstate="print"/>
          <a:srcRect r="4776"/>
          <a:stretch>
            <a:fillRect/>
          </a:stretch>
        </p:blipFill>
        <p:spPr bwMode="auto">
          <a:xfrm>
            <a:off x="3923928" y="2708920"/>
            <a:ext cx="5220072" cy="27264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Belle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980728"/>
            <a:ext cx="8460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analyses using complete Belle data set (711 fb</a:t>
            </a:r>
            <a:r>
              <a:rPr lang="en-US" baseline="30000" dirty="0" smtClean="0"/>
              <a:t>-1</a:t>
            </a:r>
            <a:r>
              <a:rPr lang="en-US" dirty="0" smtClean="0"/>
              <a:t>, 772x10</a:t>
            </a:r>
            <a:r>
              <a:rPr lang="en-US" baseline="30000" dirty="0" smtClean="0"/>
              <a:t>6</a:t>
            </a:r>
            <a:r>
              <a:rPr lang="en-US" dirty="0" smtClean="0"/>
              <a:t> B-events)</a:t>
            </a:r>
          </a:p>
          <a:p>
            <a:endParaRPr lang="en-US" dirty="0" smtClean="0"/>
          </a:p>
          <a:p>
            <a:r>
              <a:rPr lang="en-US" dirty="0" smtClean="0"/>
              <a:t>2012: 13 papers with MPP members as authors, 3 more available as preprint</a:t>
            </a:r>
          </a:p>
          <a:p>
            <a:endParaRPr lang="en-US" dirty="0" smtClean="0"/>
          </a:p>
          <a:p>
            <a:r>
              <a:rPr lang="en-US" dirty="0" smtClean="0"/>
              <a:t>Activities at MPP:</a:t>
            </a:r>
          </a:p>
          <a:p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512" y="2276872"/>
          <a:ext cx="1679178" cy="1537561"/>
        </p:xfrm>
        <a:graphic>
          <a:graphicData uri="http://schemas.openxmlformats.org/presentationml/2006/ole">
            <p:oleObj spid="_x0000_s8194" name="Equation" r:id="rId5" imgW="1054080" imgH="96516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27584" y="3415903"/>
          <a:ext cx="2049463" cy="1165225"/>
        </p:xfrm>
        <a:graphic>
          <a:graphicData uri="http://schemas.openxmlformats.org/presentationml/2006/ole">
            <p:oleObj spid="_x0000_s8195" name="Equation" r:id="rId6" imgW="1295280" imgH="73656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09550" y="4652963"/>
          <a:ext cx="2668588" cy="2058987"/>
        </p:xfrm>
        <a:graphic>
          <a:graphicData uri="http://schemas.openxmlformats.org/presentationml/2006/ole">
            <p:oleObj spid="_x0000_s8196" name="Equation" r:id="rId7" imgW="1612800" imgH="124452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131964" y="2276872"/>
          <a:ext cx="719956" cy="359978"/>
        </p:xfrm>
        <a:graphic>
          <a:graphicData uri="http://schemas.openxmlformats.org/presentationml/2006/ole">
            <p:oleObj spid="_x0000_s8197" name="Equation" r:id="rId8" imgW="431640" imgH="215640" progId="Equation.3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3923928" y="2276872"/>
          <a:ext cx="741363" cy="360363"/>
        </p:xfrm>
        <a:graphic>
          <a:graphicData uri="http://schemas.openxmlformats.org/presentationml/2006/ole">
            <p:oleObj spid="_x0000_s8198" name="Equation" r:id="rId9" imgW="444240" imgH="215640" progId="Equation.3">
              <p:embed/>
            </p:oleObj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3614613" y="5516909"/>
          <a:ext cx="741363" cy="360363"/>
        </p:xfrm>
        <a:graphic>
          <a:graphicData uri="http://schemas.openxmlformats.org/presentationml/2006/ole">
            <p:oleObj spid="_x0000_s8199" name="Equation" r:id="rId10" imgW="444240" imgH="215640" progId="Equation.3">
              <p:embed/>
            </p:oleObj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3131840" y="4005064"/>
          <a:ext cx="252413" cy="360363"/>
        </p:xfrm>
        <a:graphic>
          <a:graphicData uri="http://schemas.openxmlformats.org/presentationml/2006/ole">
            <p:oleObj spid="_x0000_s8200" name="Equation" r:id="rId11" imgW="152280" imgH="215640" progId="Equation.3">
              <p:embed/>
            </p:oleObj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3068017" y="3429000"/>
          <a:ext cx="423863" cy="382588"/>
        </p:xfrm>
        <a:graphic>
          <a:graphicData uri="http://schemas.openxmlformats.org/presentationml/2006/ole">
            <p:oleObj spid="_x0000_s8201" name="Equation" r:id="rId12" imgW="253800" imgH="228600" progId="Equation.3">
              <p:embed/>
            </p:oleObj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3131840" y="2708597"/>
          <a:ext cx="719137" cy="360363"/>
        </p:xfrm>
        <a:graphic>
          <a:graphicData uri="http://schemas.openxmlformats.org/presentationml/2006/ole">
            <p:oleObj spid="_x0000_s8202" name="Equation" r:id="rId13" imgW="431640" imgH="215640" progId="Equation.3">
              <p:embed/>
            </p:oleObj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3059832" y="4702597"/>
          <a:ext cx="423862" cy="382587"/>
        </p:xfrm>
        <a:graphic>
          <a:graphicData uri="http://schemas.openxmlformats.org/presentationml/2006/ole">
            <p:oleObj spid="_x0000_s8203" name="Equation" r:id="rId14" imgW="253800" imgH="228600" progId="Equation.3">
              <p:embed/>
            </p:oleObj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3563888" y="4724821"/>
          <a:ext cx="719137" cy="360363"/>
        </p:xfrm>
        <a:graphic>
          <a:graphicData uri="http://schemas.openxmlformats.org/presentationml/2006/ole">
            <p:oleObj spid="_x0000_s8204" name="Equation" r:id="rId15" imgW="431640" imgH="215640" progId="Equation.3">
              <p:embed/>
            </p:oleObj>
          </a:graphicData>
        </a:graphic>
      </p:graphicFrame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3132783" y="5085184"/>
          <a:ext cx="719137" cy="360363"/>
        </p:xfrm>
        <a:graphic>
          <a:graphicData uri="http://schemas.openxmlformats.org/presentationml/2006/ole">
            <p:oleObj spid="_x0000_s8205" name="Equation" r:id="rId16" imgW="431640" imgH="215640" progId="Equation.3">
              <p:embed/>
            </p:oleObj>
          </a:graphicData>
        </a:graphic>
      </p:graphicFrame>
      <p:graphicFrame>
        <p:nvGraphicFramePr>
          <p:cNvPr id="8206" name="Object 14"/>
          <p:cNvGraphicFramePr>
            <a:graphicFrameLocks noChangeAspect="1"/>
          </p:cNvGraphicFramePr>
          <p:nvPr/>
        </p:nvGraphicFramePr>
        <p:xfrm>
          <a:off x="3059832" y="5494684"/>
          <a:ext cx="423862" cy="382588"/>
        </p:xfrm>
        <a:graphic>
          <a:graphicData uri="http://schemas.openxmlformats.org/presentationml/2006/ole">
            <p:oleObj spid="_x0000_s8206" name="Equation" r:id="rId17" imgW="253800" imgH="228600" progId="Equation.3">
              <p:embed/>
            </p:oleObj>
          </a:graphicData>
        </a:graphic>
      </p:graphicFrame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3131840" y="5948957"/>
          <a:ext cx="741362" cy="360363"/>
        </p:xfrm>
        <a:graphic>
          <a:graphicData uri="http://schemas.openxmlformats.org/presentationml/2006/ole">
            <p:oleObj spid="_x0000_s8207" name="Equation" r:id="rId18" imgW="444240" imgH="215640" progId="Equation.3">
              <p:embed/>
            </p:oleObj>
          </a:graphicData>
        </a:graphic>
      </p:graphicFrame>
      <p:graphicFrame>
        <p:nvGraphicFramePr>
          <p:cNvPr id="8208" name="Object 16"/>
          <p:cNvGraphicFramePr>
            <a:graphicFrameLocks noChangeAspect="1"/>
          </p:cNvGraphicFramePr>
          <p:nvPr/>
        </p:nvGraphicFramePr>
        <p:xfrm>
          <a:off x="3131840" y="6309320"/>
          <a:ext cx="741362" cy="360363"/>
        </p:xfrm>
        <a:graphic>
          <a:graphicData uri="http://schemas.openxmlformats.org/presentationml/2006/ole">
            <p:oleObj spid="_x0000_s8208" name="Equation" r:id="rId19" imgW="444240" imgH="21564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6056" y="6381328"/>
            <a:ext cx="1059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published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04248" y="6402814"/>
            <a:ext cx="1503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in prep.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932040" y="6381328"/>
            <a:ext cx="1368152" cy="360040"/>
          </a:xfrm>
          <a:prstGeom prst="rect">
            <a:avLst/>
          </a:prstGeom>
          <a:solidFill>
            <a:srgbClr val="FF0000">
              <a:alpha val="12157"/>
            </a:srgbClr>
          </a:solidFill>
          <a:ln>
            <a:solidFill>
              <a:srgbClr val="000000">
                <a:alpha val="4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79512" y="5949280"/>
            <a:ext cx="4176464" cy="360040"/>
          </a:xfrm>
          <a:prstGeom prst="rect">
            <a:avLst/>
          </a:prstGeom>
          <a:solidFill>
            <a:srgbClr val="FFCC00">
              <a:alpha val="12157"/>
            </a:srgbClr>
          </a:solidFill>
          <a:ln>
            <a:solidFill>
              <a:srgbClr val="000000">
                <a:alpha val="4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9512" y="6381328"/>
            <a:ext cx="4176464" cy="360040"/>
          </a:xfrm>
          <a:prstGeom prst="rect">
            <a:avLst/>
          </a:prstGeom>
          <a:solidFill>
            <a:srgbClr val="FF0000">
              <a:alpha val="12157"/>
            </a:srgbClr>
          </a:solidFill>
          <a:ln>
            <a:solidFill>
              <a:srgbClr val="000000">
                <a:alpha val="4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804248" y="6381328"/>
            <a:ext cx="1368152" cy="360040"/>
          </a:xfrm>
          <a:prstGeom prst="rect">
            <a:avLst/>
          </a:prstGeom>
          <a:solidFill>
            <a:srgbClr val="FFCC00">
              <a:alpha val="12157"/>
            </a:srgbClr>
          </a:solidFill>
          <a:ln>
            <a:solidFill>
              <a:srgbClr val="000000">
                <a:alpha val="4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25475" y="1152525"/>
          <a:ext cx="1597025" cy="446088"/>
        </p:xfrm>
        <a:graphic>
          <a:graphicData uri="http://schemas.openxmlformats.org/presentationml/2006/ole">
            <p:oleObj spid="_x0000_s26626" name="Equation" r:id="rId4" imgW="749160" imgH="2030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3768" y="1052736"/>
            <a:ext cx="61943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Decays highly suppressed -&gt; high background level</a:t>
            </a:r>
          </a:p>
          <a:p>
            <a:r>
              <a:rPr lang="en-US" dirty="0" smtClean="0"/>
              <a:t>New analysis strategy: minimize cuts, use multi-variable fit instead</a:t>
            </a:r>
          </a:p>
          <a:p>
            <a:r>
              <a:rPr lang="en-US" dirty="0" smtClean="0"/>
              <a:t>=&gt; Improve sensitivity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165739"/>
            <a:ext cx="2289448" cy="2575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77072"/>
            <a:ext cx="2471936" cy="2780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5337"/>
            <a:ext cx="2437668" cy="242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627784" y="2192286"/>
          <a:ext cx="3744416" cy="660650"/>
        </p:xfrm>
        <a:graphic>
          <a:graphicData uri="http://schemas.openxmlformats.org/presentationml/2006/ole">
            <p:oleObj spid="_x0000_s26627" name="Equation" r:id="rId8" imgW="5816520" imgH="914400" progId="">
              <p:embed/>
            </p:oleObj>
          </a:graphicData>
        </a:graphic>
      </p:graphicFrame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6388" y="1844824"/>
            <a:ext cx="275211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1"/>
          <p:cNvSpPr txBox="1"/>
          <p:nvPr/>
        </p:nvSpPr>
        <p:spPr>
          <a:xfrm>
            <a:off x="2882860" y="3100898"/>
            <a:ext cx="356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Excluded</a:t>
            </a:r>
            <a:r>
              <a:rPr lang="de-DE" dirty="0" smtClean="0"/>
              <a:t>: 23.8° &lt; </a:t>
            </a:r>
            <a:r>
              <a:rPr lang="el-GR" dirty="0" smtClean="0">
                <a:latin typeface="Arial"/>
                <a:cs typeface="Arial"/>
              </a:rPr>
              <a:t>Φ</a:t>
            </a:r>
            <a:r>
              <a:rPr lang="de-DE" baseline="-25000" dirty="0" smtClean="0">
                <a:latin typeface="Arial"/>
                <a:cs typeface="Arial"/>
              </a:rPr>
              <a:t>2  </a:t>
            </a:r>
            <a:r>
              <a:rPr lang="de-DE" dirty="0" smtClean="0">
                <a:latin typeface="Arial"/>
                <a:cs typeface="Arial"/>
              </a:rPr>
              <a:t>&lt; 66.8°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139952" y="5949280"/>
            <a:ext cx="720080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/>
          <p:nvPr/>
        </p:nvCxnSpPr>
        <p:spPr>
          <a:xfrm flipV="1">
            <a:off x="2627784" y="5445224"/>
            <a:ext cx="2664296" cy="43204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52320" y="5991671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Kolja</a:t>
            </a:r>
            <a:r>
              <a:rPr lang="en-US" sz="1200" dirty="0" smtClean="0"/>
              <a:t> </a:t>
            </a:r>
            <a:r>
              <a:rPr lang="en-US" sz="1200" dirty="0" err="1" smtClean="0"/>
              <a:t>Prothmann</a:t>
            </a:r>
            <a:endParaRPr lang="en-US" sz="1200" dirty="0" smtClean="0"/>
          </a:p>
          <a:p>
            <a:r>
              <a:rPr lang="en-US" sz="1200" dirty="0" smtClean="0"/>
              <a:t>To be published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71576"/>
            <a:ext cx="8568952" cy="39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128792" cy="828675"/>
          </a:xfrm>
        </p:spPr>
        <p:txBody>
          <a:bodyPr/>
          <a:lstStyle/>
          <a:p>
            <a:r>
              <a:rPr lang="en-US" dirty="0" smtClean="0"/>
              <a:t>Analysis of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baseline="-25000" dirty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23528" y="1124744"/>
          <a:ext cx="1219200" cy="755650"/>
        </p:xfrm>
        <a:graphic>
          <a:graphicData uri="http://schemas.openxmlformats.org/presentationml/2006/ole">
            <p:oleObj spid="_x0000_s25604" name="Equation" r:id="rId5" imgW="736560" imgH="457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67744" y="1196752"/>
            <a:ext cx="47639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 dominated, color suppressed decay</a:t>
            </a:r>
          </a:p>
          <a:p>
            <a:r>
              <a:rPr lang="en-US" dirty="0" smtClean="0"/>
              <a:t>4 </a:t>
            </a:r>
            <a:r>
              <a:rPr lang="en-US" dirty="0" err="1" smtClean="0"/>
              <a:t>pion</a:t>
            </a:r>
            <a:r>
              <a:rPr lang="en-US" dirty="0" smtClean="0"/>
              <a:t> final state, large background (0.1% signal!)</a:t>
            </a:r>
          </a:p>
          <a:p>
            <a:r>
              <a:rPr lang="en-US" dirty="0" err="1" smtClean="0"/>
              <a:t>Helicity</a:t>
            </a:r>
            <a:r>
              <a:rPr lang="en-US" dirty="0" smtClean="0"/>
              <a:t> analysis to separate CP even &amp; odd states</a:t>
            </a:r>
          </a:p>
          <a:p>
            <a:r>
              <a:rPr lang="en-US" dirty="0" smtClean="0"/>
              <a:t>Extract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>
                <a:latin typeface="Symbol" pitchFamily="18" charset="2"/>
              </a:rPr>
              <a:t>2</a:t>
            </a:r>
            <a:r>
              <a:rPr lang="en-US" dirty="0" smtClean="0"/>
              <a:t> using </a:t>
            </a:r>
            <a:r>
              <a:rPr lang="en-US" dirty="0" err="1" smtClean="0"/>
              <a:t>isospin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6237312"/>
            <a:ext cx="4053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Pit </a:t>
            </a:r>
            <a:r>
              <a:rPr lang="en-US" sz="1200" dirty="0" err="1" smtClean="0"/>
              <a:t>Vanhoefer</a:t>
            </a:r>
            <a:r>
              <a:rPr lang="en-US" sz="1200" dirty="0" smtClean="0"/>
              <a:t>, presented at CKM2012  (</a:t>
            </a:r>
            <a:r>
              <a:rPr lang="en-US" sz="1200" dirty="0" smtClean="0">
                <a:latin typeface="Symbol" pitchFamily="18" charset="2"/>
              </a:rPr>
              <a:t>Df</a:t>
            </a:r>
            <a:r>
              <a:rPr lang="en-US" sz="1200" dirty="0" smtClean="0"/>
              <a:t>2 8.4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 -&gt; 7.2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Ring4.JPG                                                      04FFC802Macintosh HD                   C12DDCC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948208"/>
            <a:ext cx="7940079" cy="593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76912"/>
            <a:ext cx="1984375" cy="1081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20"/>
          <p:cNvSpPr>
            <a:spLocks/>
          </p:cNvSpPr>
          <p:nvPr/>
        </p:nvSpPr>
        <p:spPr bwMode="auto">
          <a:xfrm>
            <a:off x="4305300" y="1298448"/>
            <a:ext cx="657935" cy="2154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8" bIns="0">
            <a:spAutoFit/>
          </a:bodyPr>
          <a:lstStyle/>
          <a:p>
            <a:r>
              <a:rPr lang="en-US" altLang="ja-JP" sz="1400">
                <a:solidFill>
                  <a:srgbClr val="0000FF"/>
                </a:solidFill>
                <a:latin typeface="Futura" charset="0"/>
              </a:rPr>
              <a:t>e- 2.6 A</a:t>
            </a:r>
          </a:p>
        </p:txBody>
      </p:sp>
      <p:sp>
        <p:nvSpPr>
          <p:cNvPr id="7" name="Rectangle 21"/>
          <p:cNvSpPr>
            <a:spLocks/>
          </p:cNvSpPr>
          <p:nvPr/>
        </p:nvSpPr>
        <p:spPr bwMode="auto">
          <a:xfrm>
            <a:off x="5829300" y="1908048"/>
            <a:ext cx="702819" cy="2154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8" bIns="0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Futura" charset="0"/>
              </a:rPr>
              <a:t>e+ 3.6 A</a:t>
            </a:r>
          </a:p>
        </p:txBody>
      </p:sp>
      <p:sp>
        <p:nvSpPr>
          <p:cNvPr id="8" name="Rectangle 23"/>
          <p:cNvSpPr>
            <a:spLocks/>
          </p:cNvSpPr>
          <p:nvPr/>
        </p:nvSpPr>
        <p:spPr bwMode="auto">
          <a:xfrm>
            <a:off x="3569320" y="6276022"/>
            <a:ext cx="5463540" cy="516890"/>
          </a:xfrm>
          <a:prstGeom prst="rect">
            <a:avLst/>
          </a:prstGeom>
          <a:solidFill>
            <a:srgbClr val="FFCCC9"/>
          </a:solidFill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algn="ctr"/>
            <a:r>
              <a:rPr lang="en-US" altLang="ja-JP" sz="2800" b="1" i="1" dirty="0" smtClean="0">
                <a:latin typeface="+mj-lt"/>
              </a:rPr>
              <a:t>To get x40 higher luminosity</a:t>
            </a:r>
            <a:endParaRPr lang="ja-JP" altLang="en-US" sz="2800" b="1" i="1" dirty="0">
              <a:latin typeface="+mj-lt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838700" y="1222248"/>
            <a:ext cx="457200" cy="76200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図 5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6404" y="1256879"/>
            <a:ext cx="15621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矢印コネクタ 10"/>
          <p:cNvCxnSpPr>
            <a:cxnSpLocks noChangeShapeType="1"/>
          </p:cNvCxnSpPr>
          <p:nvPr/>
        </p:nvCxnSpPr>
        <p:spPr bwMode="auto">
          <a:xfrm flipH="1" flipV="1">
            <a:off x="8621588" y="1504975"/>
            <a:ext cx="342900" cy="1238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直線矢印コネクタ 11"/>
          <p:cNvCxnSpPr>
            <a:cxnSpLocks noChangeShapeType="1"/>
          </p:cNvCxnSpPr>
          <p:nvPr/>
        </p:nvCxnSpPr>
        <p:spPr bwMode="auto">
          <a:xfrm flipV="1">
            <a:off x="7556770" y="1552600"/>
            <a:ext cx="381000" cy="762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3" name="Rectangle 16"/>
          <p:cNvSpPr>
            <a:spLocks/>
          </p:cNvSpPr>
          <p:nvPr/>
        </p:nvSpPr>
        <p:spPr bwMode="auto">
          <a:xfrm>
            <a:off x="7753672" y="1044352"/>
            <a:ext cx="1066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r>
              <a:rPr lang="en-US" altLang="ja-JP" sz="1000" dirty="0">
                <a:latin typeface="Helvetica Neue"/>
                <a:cs typeface="Helvetica Neue"/>
              </a:rPr>
              <a:t>Colliding bunches</a:t>
            </a:r>
          </a:p>
        </p:txBody>
      </p:sp>
      <p:pic>
        <p:nvPicPr>
          <p:cNvPr id="14" name="図 5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97484"/>
            <a:ext cx="1808239" cy="257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0" descr="OHO_TiN_After"/>
          <p:cNvPicPr>
            <a:picLocks noChangeAspect="1" noChangeArrowheads="1"/>
          </p:cNvPicPr>
          <p:nvPr/>
        </p:nvPicPr>
        <p:blipFill>
          <a:blip r:embed="rId7" cstate="print">
            <a:lum contrast="-18000"/>
          </a:blip>
          <a:srcRect b="8067"/>
          <a:stretch>
            <a:fillRect/>
          </a:stretch>
        </p:blipFill>
        <p:spPr bwMode="auto">
          <a:xfrm>
            <a:off x="2103438" y="5799392"/>
            <a:ext cx="13636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3" descr="&#10;ARES のコピー                                                  0004FF1BMacintosh HD                   C12DDCCD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12907" y="3356992"/>
            <a:ext cx="1492994" cy="210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2860111" y="4293096"/>
            <a:ext cx="11358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dirty="0" err="1" smtClean="0">
                <a:latin typeface="Helvetica Neue"/>
                <a:cs typeface="Helvetica Neue"/>
              </a:rPr>
              <a:t>e</a:t>
            </a:r>
            <a:r>
              <a:rPr lang="en-US" altLang="ja-JP" sz="1000" dirty="0" smtClean="0">
                <a:latin typeface="Helvetica Neue"/>
                <a:cs typeface="Helvetica Neue"/>
              </a:rPr>
              <a:t>+ Damping </a:t>
            </a:r>
            <a:r>
              <a:rPr lang="en-US" altLang="ja-JP" sz="1000" dirty="0">
                <a:latin typeface="Helvetica Neue"/>
                <a:cs typeface="Helvetica Neue"/>
              </a:rPr>
              <a:t>ring</a:t>
            </a:r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 flipH="1">
            <a:off x="2456947" y="4925924"/>
            <a:ext cx="838200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 flipH="1">
            <a:off x="4305300" y="4956048"/>
            <a:ext cx="228600" cy="38100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 flipH="1">
            <a:off x="3619500" y="5337048"/>
            <a:ext cx="685800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5524500" y="4503341"/>
            <a:ext cx="1143000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2476500" y="1755648"/>
            <a:ext cx="1275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Helvetica Neue"/>
                <a:cs typeface="Helvetica Neue"/>
              </a:rPr>
              <a:t>New beam </a:t>
            </a:r>
            <a:r>
              <a:rPr lang="en-US" altLang="ja-JP" sz="1000" dirty="0" smtClean="0">
                <a:latin typeface="Helvetica Neue"/>
                <a:cs typeface="Helvetica Neue"/>
              </a:rPr>
              <a:t>pipes</a:t>
            </a:r>
          </a:p>
          <a:p>
            <a:r>
              <a:rPr lang="en-US" altLang="ja-JP" sz="1000" dirty="0">
                <a:latin typeface="Helvetica Neue"/>
                <a:cs typeface="Helvetica Neue"/>
              </a:rPr>
              <a:t>&amp; bellows</a:t>
            </a:r>
          </a:p>
        </p:txBody>
      </p:sp>
      <p:sp>
        <p:nvSpPr>
          <p:cNvPr id="23" name="Line 42"/>
          <p:cNvSpPr>
            <a:spLocks noChangeShapeType="1"/>
          </p:cNvSpPr>
          <p:nvPr/>
        </p:nvSpPr>
        <p:spPr bwMode="auto">
          <a:xfrm>
            <a:off x="2476500" y="2136648"/>
            <a:ext cx="990600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6329363" y="825373"/>
            <a:ext cx="566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>
                <a:latin typeface="Helvetica Neue"/>
                <a:cs typeface="Helvetica Neue"/>
              </a:rPr>
              <a:t>Belle II</a:t>
            </a:r>
          </a:p>
        </p:txBody>
      </p:sp>
      <p:sp>
        <p:nvSpPr>
          <p:cNvPr id="25" name="Line 44"/>
          <p:cNvSpPr>
            <a:spLocks noChangeShapeType="1"/>
          </p:cNvSpPr>
          <p:nvPr/>
        </p:nvSpPr>
        <p:spPr bwMode="auto">
          <a:xfrm flipV="1">
            <a:off x="6210300" y="1069848"/>
            <a:ext cx="762000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6591300" y="1130173"/>
            <a:ext cx="6078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>
                <a:latin typeface="Helvetica Neue"/>
                <a:cs typeface="Helvetica Neue"/>
              </a:rPr>
              <a:t>New IR</a:t>
            </a:r>
          </a:p>
        </p:txBody>
      </p:sp>
      <p:sp>
        <p:nvSpPr>
          <p:cNvPr id="27" name="Line 46"/>
          <p:cNvSpPr>
            <a:spLocks noChangeShapeType="1"/>
          </p:cNvSpPr>
          <p:nvPr/>
        </p:nvSpPr>
        <p:spPr bwMode="auto">
          <a:xfrm flipV="1">
            <a:off x="6396038" y="1374648"/>
            <a:ext cx="762000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" name="Line 47"/>
          <p:cNvSpPr>
            <a:spLocks noChangeShapeType="1"/>
          </p:cNvSpPr>
          <p:nvPr/>
        </p:nvSpPr>
        <p:spPr bwMode="auto">
          <a:xfrm flipH="1">
            <a:off x="2247900" y="1222248"/>
            <a:ext cx="533400" cy="304800"/>
          </a:xfrm>
          <a:prstGeom prst="line">
            <a:avLst/>
          </a:prstGeom>
          <a:noFill/>
          <a:ln w="38100">
            <a:solidFill>
              <a:srgbClr val="F7020B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Line 48"/>
          <p:cNvSpPr>
            <a:spLocks noChangeShapeType="1"/>
          </p:cNvSpPr>
          <p:nvPr/>
        </p:nvSpPr>
        <p:spPr bwMode="auto">
          <a:xfrm flipH="1" flipV="1">
            <a:off x="5067300" y="917448"/>
            <a:ext cx="457200" cy="76200"/>
          </a:xfrm>
          <a:prstGeom prst="line">
            <a:avLst/>
          </a:prstGeom>
          <a:noFill/>
          <a:ln w="38100">
            <a:solidFill>
              <a:srgbClr val="F7020B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" name="Line 49"/>
          <p:cNvSpPr>
            <a:spLocks noChangeShapeType="1"/>
          </p:cNvSpPr>
          <p:nvPr/>
        </p:nvSpPr>
        <p:spPr bwMode="auto">
          <a:xfrm flipH="1" flipV="1">
            <a:off x="6210300" y="1679448"/>
            <a:ext cx="381000" cy="228600"/>
          </a:xfrm>
          <a:prstGeom prst="line">
            <a:avLst/>
          </a:prstGeom>
          <a:noFill/>
          <a:ln w="38100">
            <a:solidFill>
              <a:srgbClr val="F7020B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Line 50"/>
          <p:cNvSpPr>
            <a:spLocks noChangeShapeType="1"/>
          </p:cNvSpPr>
          <p:nvPr/>
        </p:nvSpPr>
        <p:spPr bwMode="auto">
          <a:xfrm flipH="1">
            <a:off x="6286500" y="2974848"/>
            <a:ext cx="533400" cy="304800"/>
          </a:xfrm>
          <a:prstGeom prst="line">
            <a:avLst/>
          </a:prstGeom>
          <a:noFill/>
          <a:ln w="38100">
            <a:solidFill>
              <a:srgbClr val="000BF7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Line 51"/>
          <p:cNvSpPr>
            <a:spLocks noChangeShapeType="1"/>
          </p:cNvSpPr>
          <p:nvPr/>
        </p:nvSpPr>
        <p:spPr bwMode="auto">
          <a:xfrm>
            <a:off x="6591300" y="1450848"/>
            <a:ext cx="381000" cy="152400"/>
          </a:xfrm>
          <a:prstGeom prst="line">
            <a:avLst/>
          </a:prstGeom>
          <a:noFill/>
          <a:ln w="38100">
            <a:solidFill>
              <a:srgbClr val="000BF7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3" name="Picture 1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00" y="4897159"/>
            <a:ext cx="906961" cy="68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テキスト ボックス 46"/>
          <p:cNvSpPr txBox="1">
            <a:spLocks noChangeArrowheads="1"/>
          </p:cNvSpPr>
          <p:nvPr/>
        </p:nvSpPr>
        <p:spPr bwMode="auto">
          <a:xfrm>
            <a:off x="98964" y="5225765"/>
            <a:ext cx="2919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Helvetica Neue"/>
                <a:cs typeface="Helvetica Neue"/>
              </a:rPr>
              <a:t>Replace beam pipes to suppress electron cloud (</a:t>
            </a:r>
            <a:r>
              <a:rPr lang="en-US" altLang="ja-JP" sz="1000" dirty="0" err="1" smtClean="0">
                <a:latin typeface="Helvetica Neue"/>
                <a:cs typeface="Helvetica Neue"/>
              </a:rPr>
              <a:t>TiN</a:t>
            </a:r>
            <a:r>
              <a:rPr lang="en-US" altLang="ja-JP" sz="1000" dirty="0">
                <a:latin typeface="Helvetica Neue"/>
                <a:cs typeface="Helvetica Neue"/>
              </a:rPr>
              <a:t>-coated beam pipe with </a:t>
            </a:r>
            <a:r>
              <a:rPr lang="en-US" altLang="ja-JP" sz="1000" dirty="0" smtClean="0">
                <a:latin typeface="Helvetica Neue"/>
                <a:cs typeface="Helvetica Neue"/>
              </a:rPr>
              <a:t>antechambers)</a:t>
            </a:r>
            <a:endParaRPr lang="en-US" altLang="ja-JP" sz="1000" dirty="0">
              <a:latin typeface="Helvetica Neue"/>
              <a:cs typeface="Helvetica Neue"/>
            </a:endParaRPr>
          </a:p>
        </p:txBody>
      </p:sp>
      <p:sp>
        <p:nvSpPr>
          <p:cNvPr id="35" name="テキスト ボックス 47"/>
          <p:cNvSpPr txBox="1">
            <a:spLocks noChangeArrowheads="1"/>
          </p:cNvSpPr>
          <p:nvPr/>
        </p:nvSpPr>
        <p:spPr bwMode="auto">
          <a:xfrm>
            <a:off x="79375" y="4603194"/>
            <a:ext cx="2438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Helvetica Neue"/>
                <a:cs typeface="Helvetica Neue"/>
              </a:rPr>
              <a:t>Redesign the </a:t>
            </a:r>
            <a:r>
              <a:rPr lang="en-US" altLang="ja-JP" sz="1000" dirty="0" smtClean="0">
                <a:latin typeface="Helvetica Neue"/>
                <a:cs typeface="Helvetica Neue"/>
              </a:rPr>
              <a:t>lattice </a:t>
            </a:r>
            <a:r>
              <a:rPr lang="en-US" altLang="ja-JP" sz="1000" dirty="0">
                <a:latin typeface="Helvetica Neue"/>
                <a:cs typeface="Helvetica Neue"/>
              </a:rPr>
              <a:t>to squeeze the </a:t>
            </a:r>
            <a:r>
              <a:rPr lang="en-US" altLang="ja-JP" sz="1000" dirty="0" err="1" smtClean="0">
                <a:latin typeface="Helvetica Neue"/>
                <a:cs typeface="Helvetica Neue"/>
              </a:rPr>
              <a:t>emittance</a:t>
            </a:r>
            <a:r>
              <a:rPr lang="en-US" altLang="ja-JP" sz="1000" dirty="0" smtClean="0">
                <a:latin typeface="Helvetica Neue"/>
                <a:cs typeface="Helvetica Neue"/>
              </a:rPr>
              <a:t> (replace short dipoles with longer ones, increase wiggler cycles)</a:t>
            </a:r>
            <a:endParaRPr lang="en-US" altLang="ja-JP" sz="1000" dirty="0">
              <a:latin typeface="Helvetica Neue"/>
              <a:cs typeface="Helvetica Neue"/>
            </a:endParaRPr>
          </a:p>
        </p:txBody>
      </p:sp>
      <p:sp>
        <p:nvSpPr>
          <p:cNvPr id="36" name="テキスト ボックス 48"/>
          <p:cNvSpPr txBox="1">
            <a:spLocks noChangeArrowheads="1"/>
          </p:cNvSpPr>
          <p:nvPr/>
        </p:nvSpPr>
        <p:spPr bwMode="auto">
          <a:xfrm>
            <a:off x="5636808" y="3378353"/>
            <a:ext cx="1912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000" dirty="0" smtClean="0">
                <a:latin typeface="Helvetica Neue"/>
                <a:cs typeface="Helvetica Neue"/>
              </a:rPr>
              <a:t>Reinforce </a:t>
            </a:r>
            <a:r>
              <a:rPr lang="en-US" altLang="ja-JP" sz="1000" dirty="0">
                <a:latin typeface="Helvetica Neue"/>
                <a:cs typeface="Helvetica Neue"/>
              </a:rPr>
              <a:t>RF systems for higher beam </a:t>
            </a:r>
            <a:r>
              <a:rPr lang="en-US" altLang="ja-JP" sz="1000" dirty="0" smtClean="0">
                <a:latin typeface="Helvetica Neue"/>
                <a:cs typeface="Helvetica Neue"/>
              </a:rPr>
              <a:t>currents</a:t>
            </a:r>
            <a:endParaRPr lang="en-US" altLang="ja-JP" sz="1000" dirty="0">
              <a:latin typeface="Helvetica Neue"/>
              <a:cs typeface="Helvetica Neue"/>
            </a:endParaRPr>
          </a:p>
        </p:txBody>
      </p:sp>
      <p:sp>
        <p:nvSpPr>
          <p:cNvPr id="37" name="テキスト ボックス 49"/>
          <p:cNvSpPr txBox="1">
            <a:spLocks noChangeArrowheads="1"/>
          </p:cNvSpPr>
          <p:nvPr/>
        </p:nvSpPr>
        <p:spPr bwMode="auto">
          <a:xfrm>
            <a:off x="5614059" y="4481775"/>
            <a:ext cx="1181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Helvetica Neue"/>
                <a:cs typeface="Helvetica Neue"/>
              </a:rPr>
              <a:t>New positron</a:t>
            </a:r>
            <a:r>
              <a:rPr lang="en-US" altLang="ja-JP" sz="1000" dirty="0" smtClean="0">
                <a:latin typeface="Helvetica Neue"/>
                <a:cs typeface="Helvetica Neue"/>
              </a:rPr>
              <a:t>  </a:t>
            </a:r>
            <a:r>
              <a:rPr lang="en-US" altLang="ja-JP" sz="1000" dirty="0">
                <a:latin typeface="Helvetica Neue"/>
                <a:cs typeface="Helvetica Neue"/>
              </a:rPr>
              <a:t>capture section</a:t>
            </a:r>
          </a:p>
        </p:txBody>
      </p:sp>
      <p:sp>
        <p:nvSpPr>
          <p:cNvPr id="38" name="テキスト ボックス 50"/>
          <p:cNvSpPr txBox="1">
            <a:spLocks noChangeArrowheads="1"/>
          </p:cNvSpPr>
          <p:nvPr/>
        </p:nvSpPr>
        <p:spPr bwMode="auto">
          <a:xfrm>
            <a:off x="7240588" y="1772816"/>
            <a:ext cx="1903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Helvetica Neue"/>
                <a:cs typeface="Helvetica Neue"/>
              </a:rPr>
              <a:t>New </a:t>
            </a:r>
            <a:r>
              <a:rPr lang="en-US" altLang="ja-JP" sz="1000" dirty="0" smtClean="0">
                <a:latin typeface="Helvetica Neue"/>
                <a:cs typeface="Helvetica Neue"/>
              </a:rPr>
              <a:t>superconducting final focusing magnets near the IP</a:t>
            </a:r>
            <a:endParaRPr lang="en-US" altLang="ja-JP" sz="1000" dirty="0">
              <a:latin typeface="Helvetica Neue"/>
              <a:cs typeface="Helvetica Neue"/>
            </a:endParaRPr>
          </a:p>
        </p:txBody>
      </p:sp>
      <p:sp>
        <p:nvSpPr>
          <p:cNvPr id="39" name="テキスト ボックス 51"/>
          <p:cNvSpPr txBox="1">
            <a:spLocks noChangeArrowheads="1"/>
          </p:cNvSpPr>
          <p:nvPr/>
        </p:nvSpPr>
        <p:spPr bwMode="auto">
          <a:xfrm>
            <a:off x="2843808" y="5337048"/>
            <a:ext cx="17955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Helvetica Neue"/>
                <a:cs typeface="Helvetica Neue"/>
              </a:rPr>
              <a:t>Low </a:t>
            </a:r>
            <a:r>
              <a:rPr lang="en-US" altLang="ja-JP" sz="1000" dirty="0" err="1">
                <a:latin typeface="Helvetica Neue"/>
                <a:cs typeface="Helvetica Neue"/>
              </a:rPr>
              <a:t>emittance</a:t>
            </a:r>
            <a:r>
              <a:rPr lang="en-US" altLang="ja-JP" sz="1000" dirty="0">
                <a:latin typeface="Helvetica Neue"/>
                <a:cs typeface="Helvetica Neue"/>
              </a:rPr>
              <a:t> </a:t>
            </a:r>
            <a:r>
              <a:rPr lang="en-US" altLang="ja-JP" sz="1000" dirty="0" smtClean="0">
                <a:latin typeface="Helvetica Neue"/>
                <a:cs typeface="Helvetica Neue"/>
              </a:rPr>
              <a:t>electron gun</a:t>
            </a:r>
            <a:endParaRPr lang="en-US" altLang="ja-JP" sz="1000" dirty="0">
              <a:latin typeface="Helvetica Neue"/>
              <a:cs typeface="Helvetica Neue"/>
            </a:endParaRPr>
          </a:p>
        </p:txBody>
      </p:sp>
      <p:grpSp>
        <p:nvGrpSpPr>
          <p:cNvPr id="2" name="図形グループ 71"/>
          <p:cNvGrpSpPr>
            <a:grpSpLocks/>
          </p:cNvGrpSpPr>
          <p:nvPr/>
        </p:nvGrpSpPr>
        <p:grpSpPr bwMode="auto">
          <a:xfrm>
            <a:off x="107504" y="3614015"/>
            <a:ext cx="2098954" cy="1111129"/>
            <a:chOff x="184906" y="2927590"/>
            <a:chExt cx="2404238" cy="1272404"/>
          </a:xfrm>
        </p:grpSpPr>
        <p:pic>
          <p:nvPicPr>
            <p:cNvPr id="41" name="図 67"/>
            <p:cNvPicPr>
              <a:picLocks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4906" y="3666554"/>
              <a:ext cx="2404238" cy="533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図 68"/>
            <p:cNvPicPr>
              <a:picLocks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1208" y="2927590"/>
              <a:ext cx="2362164" cy="51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下矢印 42"/>
            <p:cNvSpPr/>
            <p:nvPr/>
          </p:nvSpPr>
          <p:spPr>
            <a:xfrm>
              <a:off x="1211667" y="3443216"/>
              <a:ext cx="365000" cy="217355"/>
            </a:xfrm>
            <a:prstGeom prst="downArrow">
              <a:avLst/>
            </a:prstGeom>
            <a:solidFill>
              <a:srgbClr val="CCFF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2358079" y="94516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  <a:latin typeface="Osaka"/>
                <a:ea typeface="Osaka"/>
                <a:cs typeface="Osaka"/>
              </a:rPr>
              <a:t>KEKB to </a:t>
            </a:r>
            <a:r>
              <a:rPr kumimoji="1" lang="en-US" altLang="ja-JP" sz="3600" b="1" dirty="0" err="1" smtClean="0">
                <a:solidFill>
                  <a:srgbClr val="FF0000"/>
                </a:solidFill>
                <a:latin typeface="Osaka"/>
                <a:ea typeface="Osaka"/>
                <a:cs typeface="Osaka"/>
              </a:rPr>
              <a:t>SuperKEKB</a:t>
            </a:r>
            <a:endParaRPr kumimoji="1" lang="ja-JP" altLang="en-US" sz="3600" b="1" dirty="0">
              <a:solidFill>
                <a:srgbClr val="FF0000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45" name="テキスト ボックス 48"/>
          <p:cNvSpPr txBox="1">
            <a:spLocks noChangeArrowheads="1"/>
          </p:cNvSpPr>
          <p:nvPr/>
        </p:nvSpPr>
        <p:spPr bwMode="auto">
          <a:xfrm>
            <a:off x="5636808" y="3915506"/>
            <a:ext cx="15295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Helvetica Neue"/>
                <a:cs typeface="Helvetica Neue"/>
              </a:rPr>
              <a:t>Improve beam monitors and control system</a:t>
            </a:r>
            <a:endParaRPr lang="en-US" altLang="ja-JP" sz="1000" dirty="0">
              <a:latin typeface="Helvetica Neue"/>
              <a:cs typeface="Helvetica Neue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750" y="2205038"/>
            <a:ext cx="1455738" cy="11096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477000" y="5560828"/>
            <a:ext cx="2446338" cy="743324"/>
            <a:chOff x="0" y="35"/>
            <a:chExt cx="2192" cy="665"/>
          </a:xfrm>
        </p:grpSpPr>
        <p:grpSp>
          <p:nvGrpSpPr>
            <p:cNvPr id="40" name="Group 25"/>
            <p:cNvGrpSpPr>
              <a:grpSpLocks/>
            </p:cNvGrpSpPr>
            <p:nvPr/>
          </p:nvGrpSpPr>
          <p:grpSpPr bwMode="auto">
            <a:xfrm>
              <a:off x="0" y="77"/>
              <a:ext cx="2192" cy="555"/>
              <a:chOff x="0" y="0"/>
              <a:chExt cx="2192" cy="554"/>
            </a:xfrm>
          </p:grpSpPr>
          <p:sp>
            <p:nvSpPr>
              <p:cNvPr id="50" name="Rectangle 26"/>
              <p:cNvSpPr>
                <a:spLocks/>
              </p:cNvSpPr>
              <p:nvPr/>
            </p:nvSpPr>
            <p:spPr bwMode="auto">
              <a:xfrm>
                <a:off x="0" y="0"/>
                <a:ext cx="2192" cy="453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51" name="Picture 2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4" y="20"/>
                <a:ext cx="2047" cy="5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49" name="Oval 28"/>
            <p:cNvSpPr>
              <a:spLocks/>
            </p:cNvSpPr>
            <p:nvPr/>
          </p:nvSpPr>
          <p:spPr bwMode="auto">
            <a:xfrm>
              <a:off x="1218" y="35"/>
              <a:ext cx="557" cy="665"/>
            </a:xfrm>
            <a:prstGeom prst="ellipse">
              <a:avLst/>
            </a:prstGeom>
            <a:noFill/>
            <a:ln w="50800">
              <a:solidFill>
                <a:srgbClr val="FF05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6" name="スライド番号プレースホルダ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4"/>
          <p:cNvSpPr/>
          <p:nvPr/>
        </p:nvSpPr>
        <p:spPr>
          <a:xfrm>
            <a:off x="1633667" y="1854686"/>
            <a:ext cx="4016033" cy="4922336"/>
          </a:xfrm>
          <a:prstGeom prst="roundRect">
            <a:avLst/>
          </a:prstGeom>
          <a:solidFill>
            <a:srgbClr val="72E7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r>
              <a:rPr lang="en-US" altLang="ja-JP" sz="2000" dirty="0" err="1" smtClean="0">
                <a:solidFill>
                  <a:srgbClr val="0000FF"/>
                </a:solidFill>
                <a:latin typeface="Osaka"/>
                <a:ea typeface="Osaka"/>
                <a:cs typeface="Osaka"/>
              </a:rPr>
              <a:t>SuperKEKB</a:t>
            </a:r>
            <a:r>
              <a:rPr lang="en-US" altLang="ja-JP" sz="2000" dirty="0" smtClean="0">
                <a:solidFill>
                  <a:srgbClr val="0000FF"/>
                </a:solidFill>
                <a:latin typeface="Osaka"/>
                <a:ea typeface="Osaka"/>
                <a:cs typeface="Osaka"/>
              </a:rPr>
              <a:t> construction</a:t>
            </a:r>
            <a:endParaRPr kumimoji="1" lang="ja-JP" altLang="en-US" sz="2000" dirty="0">
              <a:solidFill>
                <a:srgbClr val="0000FF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5" name="正方形/長方形 47"/>
          <p:cNvSpPr/>
          <p:nvPr/>
        </p:nvSpPr>
        <p:spPr>
          <a:xfrm>
            <a:off x="-1" y="980539"/>
            <a:ext cx="1194991" cy="274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Calendar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6" name="正方形/長方形 48"/>
          <p:cNvSpPr/>
          <p:nvPr/>
        </p:nvSpPr>
        <p:spPr>
          <a:xfrm>
            <a:off x="11728" y="1277150"/>
            <a:ext cx="1420967" cy="274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Japan FY</a:t>
            </a:r>
            <a:endParaRPr kumimoji="1" lang="ja-JP" altLang="en-US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7" name="正方形/長方形 56"/>
          <p:cNvSpPr/>
          <p:nvPr/>
        </p:nvSpPr>
        <p:spPr>
          <a:xfrm>
            <a:off x="8582956" y="1279341"/>
            <a:ext cx="561044" cy="274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・・</a:t>
            </a:r>
            <a:endParaRPr kumimoji="1" lang="ja-JP" altLang="en-US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8" name="正方形/長方形 57"/>
          <p:cNvSpPr/>
          <p:nvPr/>
        </p:nvSpPr>
        <p:spPr>
          <a:xfrm>
            <a:off x="8339228" y="980539"/>
            <a:ext cx="804771" cy="2748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・・・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9" name="角丸四角形 3"/>
          <p:cNvSpPr/>
          <p:nvPr/>
        </p:nvSpPr>
        <p:spPr>
          <a:xfrm>
            <a:off x="297255" y="3287519"/>
            <a:ext cx="1336413" cy="843875"/>
          </a:xfrm>
          <a:prstGeom prst="roundRect">
            <a:avLst/>
          </a:prstGeom>
          <a:solidFill>
            <a:srgbClr val="BEFFB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KEKB</a:t>
            </a: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operation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11" name="右矢印 5"/>
          <p:cNvSpPr/>
          <p:nvPr/>
        </p:nvSpPr>
        <p:spPr>
          <a:xfrm>
            <a:off x="5649701" y="2579677"/>
            <a:ext cx="3494298" cy="2600152"/>
          </a:xfrm>
          <a:prstGeom prst="rightArrow">
            <a:avLst/>
          </a:prstGeom>
          <a:solidFill>
            <a:srgbClr val="71FF6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kumimoji="1" lang="en-US" altLang="ja-JP" sz="2000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SuperKEKB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 operation</a:t>
            </a:r>
            <a:endParaRPr kumimoji="1" lang="ja-JP" altLang="en-US" sz="20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12" name="右矢印 13"/>
          <p:cNvSpPr/>
          <p:nvPr/>
        </p:nvSpPr>
        <p:spPr>
          <a:xfrm>
            <a:off x="5435601" y="5701316"/>
            <a:ext cx="3708398" cy="935872"/>
          </a:xfrm>
          <a:prstGeom prst="rightArrow">
            <a:avLst/>
          </a:prstGeom>
          <a:solidFill>
            <a:srgbClr val="71FF6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Upgrade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Linac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 operation </a:t>
            </a: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for 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SuperKEKB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, PF, PF-AR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13" name="角丸四角形 14"/>
          <p:cNvSpPr/>
          <p:nvPr/>
        </p:nvSpPr>
        <p:spPr>
          <a:xfrm>
            <a:off x="300408" y="6039903"/>
            <a:ext cx="1336413" cy="260371"/>
          </a:xfrm>
          <a:prstGeom prst="roundRect">
            <a:avLst/>
          </a:prstGeom>
          <a:solidFill>
            <a:srgbClr val="BEFFB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Linac</a:t>
            </a:r>
            <a:endParaRPr kumimoji="1" lang="ja-JP" altLang="en-US" sz="12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cxnSp>
        <p:nvCxnSpPr>
          <p:cNvPr id="14" name="直線矢印コネクタ 17"/>
          <p:cNvCxnSpPr/>
          <p:nvPr/>
        </p:nvCxnSpPr>
        <p:spPr>
          <a:xfrm rot="5400000">
            <a:off x="5815423" y="3081664"/>
            <a:ext cx="57157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8"/>
          <p:cNvSpPr txBox="1"/>
          <p:nvPr/>
        </p:nvSpPr>
        <p:spPr>
          <a:xfrm>
            <a:off x="6101207" y="2847009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rgbClr val="0000FF"/>
                </a:solidFill>
                <a:latin typeface="Osaka"/>
                <a:ea typeface="Osaka"/>
                <a:cs typeface="Osaka"/>
              </a:rPr>
              <a:t>Belle II roll in</a:t>
            </a:r>
          </a:p>
          <a:p>
            <a:r>
              <a:rPr lang="en-US" altLang="ja-JP" sz="1000" dirty="0" smtClean="0">
                <a:solidFill>
                  <a:srgbClr val="0000FF"/>
                </a:solidFill>
                <a:latin typeface="Osaka"/>
                <a:ea typeface="Osaka"/>
                <a:cs typeface="Osaka"/>
              </a:rPr>
              <a:t>QCS install</a:t>
            </a:r>
            <a:endParaRPr kumimoji="1" lang="ja-JP" altLang="en-US" sz="1000" dirty="0">
              <a:solidFill>
                <a:srgbClr val="0000FF"/>
              </a:solidFill>
              <a:latin typeface="Osaka"/>
              <a:ea typeface="Osaka"/>
              <a:cs typeface="Osaka"/>
            </a:endParaRPr>
          </a:p>
        </p:txBody>
      </p:sp>
      <p:cxnSp>
        <p:nvCxnSpPr>
          <p:cNvPr id="16" name="直線コネクタ 45"/>
          <p:cNvCxnSpPr/>
          <p:nvPr/>
        </p:nvCxnSpPr>
        <p:spPr>
          <a:xfrm rot="16200000" flipV="1">
            <a:off x="1217836" y="4282813"/>
            <a:ext cx="4917811" cy="1"/>
          </a:xfrm>
          <a:prstGeom prst="line">
            <a:avLst/>
          </a:prstGeom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9"/>
          <p:cNvSpPr txBox="1"/>
          <p:nvPr/>
        </p:nvSpPr>
        <p:spPr>
          <a:xfrm>
            <a:off x="1783468" y="3054112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rgbClr val="0000FF"/>
                </a:solidFill>
                <a:latin typeface="Osaka"/>
                <a:ea typeface="Osaka"/>
                <a:cs typeface="Osaka"/>
              </a:rPr>
              <a:t>Belle roll out</a:t>
            </a:r>
            <a:endParaRPr kumimoji="1" lang="ja-JP" altLang="en-US" sz="1000" dirty="0">
              <a:solidFill>
                <a:srgbClr val="0000FF"/>
              </a:solidFill>
              <a:latin typeface="Osaka"/>
              <a:ea typeface="Osaka"/>
              <a:cs typeface="Osaka"/>
            </a:endParaRPr>
          </a:p>
        </p:txBody>
      </p:sp>
      <p:cxnSp>
        <p:nvCxnSpPr>
          <p:cNvPr id="18" name="直線矢印コネクタ 20"/>
          <p:cNvCxnSpPr/>
          <p:nvPr/>
        </p:nvCxnSpPr>
        <p:spPr>
          <a:xfrm rot="5400000" flipH="1" flipV="1">
            <a:off x="1496954" y="3054637"/>
            <a:ext cx="584193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23"/>
          <p:cNvSpPr/>
          <p:nvPr/>
        </p:nvSpPr>
        <p:spPr>
          <a:xfrm>
            <a:off x="1194991" y="988489"/>
            <a:ext cx="890942" cy="2748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2010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20" name="正方形/長方形 24"/>
          <p:cNvSpPr/>
          <p:nvPr/>
        </p:nvSpPr>
        <p:spPr>
          <a:xfrm>
            <a:off x="2085933" y="984514"/>
            <a:ext cx="890942" cy="274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2011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21" name="正方形/長方形 25"/>
          <p:cNvSpPr/>
          <p:nvPr/>
        </p:nvSpPr>
        <p:spPr>
          <a:xfrm>
            <a:off x="2976875" y="984514"/>
            <a:ext cx="890942" cy="2748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2012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22" name="正方形/長方形 26"/>
          <p:cNvSpPr/>
          <p:nvPr/>
        </p:nvSpPr>
        <p:spPr>
          <a:xfrm>
            <a:off x="3867817" y="980539"/>
            <a:ext cx="890942" cy="274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2013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23" name="正方形/長方形 27"/>
          <p:cNvSpPr/>
          <p:nvPr/>
        </p:nvSpPr>
        <p:spPr>
          <a:xfrm>
            <a:off x="4758759" y="980539"/>
            <a:ext cx="890942" cy="2748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2014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24" name="正方形/長方形 28"/>
          <p:cNvSpPr/>
          <p:nvPr/>
        </p:nvSpPr>
        <p:spPr>
          <a:xfrm>
            <a:off x="5649701" y="985031"/>
            <a:ext cx="890942" cy="274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2015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25" name="正方形/長方形 29"/>
          <p:cNvSpPr/>
          <p:nvPr/>
        </p:nvSpPr>
        <p:spPr>
          <a:xfrm>
            <a:off x="6540643" y="985031"/>
            <a:ext cx="890942" cy="2748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2016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26" name="正方形/長方形 30"/>
          <p:cNvSpPr/>
          <p:nvPr/>
        </p:nvSpPr>
        <p:spPr>
          <a:xfrm>
            <a:off x="7431585" y="989043"/>
            <a:ext cx="890942" cy="274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2017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27" name="正方形/長方形 31"/>
          <p:cNvSpPr/>
          <p:nvPr/>
        </p:nvSpPr>
        <p:spPr>
          <a:xfrm>
            <a:off x="1432695" y="1272565"/>
            <a:ext cx="890942" cy="274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2010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28" name="正方形/長方形 32"/>
          <p:cNvSpPr/>
          <p:nvPr/>
        </p:nvSpPr>
        <p:spPr>
          <a:xfrm>
            <a:off x="2323637" y="1278067"/>
            <a:ext cx="890942" cy="274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2011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29" name="正方形/長方形 33"/>
          <p:cNvSpPr/>
          <p:nvPr/>
        </p:nvSpPr>
        <p:spPr>
          <a:xfrm>
            <a:off x="3214579" y="1272565"/>
            <a:ext cx="890942" cy="274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2012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30" name="正方形/長方形 34"/>
          <p:cNvSpPr/>
          <p:nvPr/>
        </p:nvSpPr>
        <p:spPr>
          <a:xfrm>
            <a:off x="4105521" y="1274851"/>
            <a:ext cx="890942" cy="274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2013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31" name="正方形/長方形 35"/>
          <p:cNvSpPr/>
          <p:nvPr/>
        </p:nvSpPr>
        <p:spPr>
          <a:xfrm>
            <a:off x="4996463" y="1272565"/>
            <a:ext cx="890942" cy="274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2014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32" name="正方形/長方形 36"/>
          <p:cNvSpPr/>
          <p:nvPr/>
        </p:nvSpPr>
        <p:spPr>
          <a:xfrm>
            <a:off x="5887405" y="1277057"/>
            <a:ext cx="890942" cy="274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2015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33" name="正方形/長方形 37"/>
          <p:cNvSpPr/>
          <p:nvPr/>
        </p:nvSpPr>
        <p:spPr>
          <a:xfrm>
            <a:off x="6778347" y="1279542"/>
            <a:ext cx="890942" cy="274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2016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34" name="正方形/長方形 38"/>
          <p:cNvSpPr/>
          <p:nvPr/>
        </p:nvSpPr>
        <p:spPr>
          <a:xfrm>
            <a:off x="7669289" y="1275567"/>
            <a:ext cx="890942" cy="274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2017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cxnSp>
        <p:nvCxnSpPr>
          <p:cNvPr id="35" name="直線コネクタ 39"/>
          <p:cNvCxnSpPr/>
          <p:nvPr/>
        </p:nvCxnSpPr>
        <p:spPr>
          <a:xfrm>
            <a:off x="0" y="985822"/>
            <a:ext cx="9143999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40"/>
          <p:cNvCxnSpPr/>
          <p:nvPr/>
        </p:nvCxnSpPr>
        <p:spPr>
          <a:xfrm>
            <a:off x="0" y="1273694"/>
            <a:ext cx="9143999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41"/>
          <p:cNvCxnSpPr/>
          <p:nvPr/>
        </p:nvCxnSpPr>
        <p:spPr>
          <a:xfrm>
            <a:off x="-1" y="1561566"/>
            <a:ext cx="914400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角丸四角形 16"/>
          <p:cNvSpPr/>
          <p:nvPr/>
        </p:nvSpPr>
        <p:spPr>
          <a:xfrm>
            <a:off x="1788254" y="2581721"/>
            <a:ext cx="4307745" cy="288603"/>
          </a:xfrm>
          <a:prstGeom prst="roundRect">
            <a:avLst/>
          </a:prstGeom>
          <a:solidFill>
            <a:srgbClr val="FFFF9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Detector </a:t>
            </a:r>
            <a:r>
              <a:rPr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upgrade to Belle II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39" name="角丸四角形 6"/>
          <p:cNvSpPr/>
          <p:nvPr/>
        </p:nvSpPr>
        <p:spPr>
          <a:xfrm>
            <a:off x="1636821" y="3348223"/>
            <a:ext cx="2230996" cy="288603"/>
          </a:xfrm>
          <a:prstGeom prst="roundRect">
            <a:avLst/>
          </a:prstGeom>
          <a:solidFill>
            <a:srgbClr val="FFFF9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Dismantling 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KEKB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40" name="角丸四角形 7"/>
          <p:cNvSpPr/>
          <p:nvPr/>
        </p:nvSpPr>
        <p:spPr>
          <a:xfrm>
            <a:off x="1636821" y="3769200"/>
            <a:ext cx="3798780" cy="288603"/>
          </a:xfrm>
          <a:prstGeom prst="roundRect">
            <a:avLst/>
          </a:prstGeom>
          <a:solidFill>
            <a:srgbClr val="FFFF9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Fabrication and tests of ring components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41" name="角丸四角形 8"/>
          <p:cNvSpPr/>
          <p:nvPr/>
        </p:nvSpPr>
        <p:spPr>
          <a:xfrm>
            <a:off x="3438845" y="4182190"/>
            <a:ext cx="2210856" cy="288603"/>
          </a:xfrm>
          <a:prstGeom prst="roundRect">
            <a:avLst/>
          </a:prstGeom>
          <a:solidFill>
            <a:srgbClr val="FFFF9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Install and set up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42" name="角丸四角形 9"/>
          <p:cNvSpPr/>
          <p:nvPr/>
        </p:nvSpPr>
        <p:spPr>
          <a:xfrm>
            <a:off x="2874247" y="5468432"/>
            <a:ext cx="1129196" cy="288603"/>
          </a:xfrm>
          <a:prstGeom prst="roundRect">
            <a:avLst/>
          </a:prstGeom>
          <a:solidFill>
            <a:srgbClr val="FFFF9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DR tunnel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43" name="角丸四角形 10"/>
          <p:cNvSpPr/>
          <p:nvPr/>
        </p:nvSpPr>
        <p:spPr>
          <a:xfrm>
            <a:off x="3748628" y="5016031"/>
            <a:ext cx="1247835" cy="372414"/>
          </a:xfrm>
          <a:prstGeom prst="roundRect">
            <a:avLst/>
          </a:prstGeom>
          <a:solidFill>
            <a:srgbClr val="FFFF9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MR </a:t>
            </a:r>
            <a:r>
              <a:rPr lang="en-US" altLang="ja-JP" sz="12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&amp; 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DR buildings</a:t>
            </a:r>
            <a:endParaRPr kumimoji="1" lang="ja-JP" altLang="en-US" sz="12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44" name="角丸四角形 11"/>
          <p:cNvSpPr/>
          <p:nvPr/>
        </p:nvSpPr>
        <p:spPr>
          <a:xfrm>
            <a:off x="3676740" y="4558650"/>
            <a:ext cx="1564127" cy="399507"/>
          </a:xfrm>
          <a:prstGeom prst="roundRect">
            <a:avLst/>
          </a:prstGeom>
          <a:solidFill>
            <a:srgbClr val="FFFF9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Electricity and cooling facility</a:t>
            </a:r>
            <a:endParaRPr kumimoji="1" lang="ja-JP" altLang="en-US" sz="12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45" name="角丸四角形 12"/>
          <p:cNvSpPr/>
          <p:nvPr/>
        </p:nvSpPr>
        <p:spPr>
          <a:xfrm>
            <a:off x="1636821" y="6028513"/>
            <a:ext cx="3798780" cy="288603"/>
          </a:xfrm>
          <a:prstGeom prst="roundRect">
            <a:avLst/>
          </a:prstGeom>
          <a:solidFill>
            <a:srgbClr val="FFFF9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Linac</a:t>
            </a:r>
            <a:r>
              <a:rPr lang="en-US" altLang="ja-JP" sz="1400" dirty="0" smtClean="0">
                <a:solidFill>
                  <a:schemeClr val="tx1"/>
                </a:solidFill>
                <a:latin typeface="Osaka"/>
                <a:ea typeface="Osaka"/>
                <a:cs typeface="Osaka"/>
              </a:rPr>
              <a:t> upgrade / operation for PF&amp;PF-AR</a:t>
            </a:r>
            <a:endParaRPr kumimoji="1" lang="ja-JP" altLang="en-US" sz="1400" dirty="0">
              <a:solidFill>
                <a:schemeClr val="tx1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46" name="テキスト ボックス 51"/>
          <p:cNvSpPr txBox="1"/>
          <p:nvPr/>
        </p:nvSpPr>
        <p:spPr>
          <a:xfrm>
            <a:off x="3251396" y="1609635"/>
            <a:ext cx="842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rgbClr val="FF0000"/>
                </a:solidFill>
                <a:latin typeface="Osaka"/>
                <a:ea typeface="Osaka"/>
                <a:cs typeface="Osaka"/>
              </a:rPr>
              <a:t>Nov. 2012</a:t>
            </a:r>
            <a:endParaRPr kumimoji="1" lang="ja-JP" altLang="en-US" sz="1000" dirty="0">
              <a:solidFill>
                <a:srgbClr val="FF0000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47" name="テキスト ボックス 53"/>
          <p:cNvSpPr txBox="1"/>
          <p:nvPr/>
        </p:nvSpPr>
        <p:spPr>
          <a:xfrm>
            <a:off x="5240867" y="1614963"/>
            <a:ext cx="810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rgbClr val="FF0000"/>
                </a:solidFill>
                <a:latin typeface="Osaka"/>
                <a:ea typeface="Osaka"/>
                <a:cs typeface="Osaka"/>
              </a:rPr>
              <a:t>Jan. 2015</a:t>
            </a:r>
            <a:endParaRPr kumimoji="1" lang="ja-JP" altLang="en-US" sz="1000" dirty="0">
              <a:solidFill>
                <a:srgbClr val="FF0000"/>
              </a:solidFill>
              <a:latin typeface="Osaka"/>
              <a:ea typeface="Osaka"/>
              <a:cs typeface="Osaka"/>
            </a:endParaRPr>
          </a:p>
        </p:txBody>
      </p:sp>
      <p:cxnSp>
        <p:nvCxnSpPr>
          <p:cNvPr id="48" name="直線コネクタ 54"/>
          <p:cNvCxnSpPr/>
          <p:nvPr/>
        </p:nvCxnSpPr>
        <p:spPr>
          <a:xfrm rot="5400000" flipH="1" flipV="1">
            <a:off x="5389768" y="2104277"/>
            <a:ext cx="519862" cy="1"/>
          </a:xfrm>
          <a:prstGeom prst="line">
            <a:avLst/>
          </a:prstGeom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55"/>
          <p:cNvSpPr txBox="1"/>
          <p:nvPr/>
        </p:nvSpPr>
        <p:spPr>
          <a:xfrm>
            <a:off x="5855453" y="2349430"/>
            <a:ext cx="10943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rgbClr val="FF0000"/>
                </a:solidFill>
                <a:latin typeface="Osaka"/>
                <a:ea typeface="Osaka"/>
                <a:cs typeface="Osaka"/>
              </a:rPr>
              <a:t>summer 2015</a:t>
            </a:r>
            <a:endParaRPr kumimoji="1" lang="ja-JP" altLang="en-US" sz="1000" dirty="0">
              <a:solidFill>
                <a:srgbClr val="FF0000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50" name="スライド番号プレースホルダ 59"/>
          <p:cNvSpPr txBox="1">
            <a:spLocks/>
          </p:cNvSpPr>
          <p:nvPr/>
        </p:nvSpPr>
        <p:spPr bwMode="auto">
          <a:xfrm>
            <a:off x="8179781" y="6576886"/>
            <a:ext cx="718788" cy="25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E2F81-601E-B447-A2CF-B5EA96351142}" type="slidenum">
              <a:rPr kumimoji="0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971600" y="0"/>
            <a:ext cx="7128792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SuperKEKB</a:t>
            </a:r>
            <a:r>
              <a:rPr lang="en-US" sz="32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Schedule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5" name="図 5" descr="DSCN1063_reduc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36" y="2438696"/>
            <a:ext cx="4776788" cy="358259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7504" y="1258826"/>
            <a:ext cx="4652335" cy="946038"/>
            <a:chOff x="3592073" y="901672"/>
            <a:chExt cx="5250833" cy="1313126"/>
          </a:xfrm>
        </p:grpSpPr>
        <p:pic>
          <p:nvPicPr>
            <p:cNvPr id="7" name="図 243" descr="SKB-DR-layou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65739" r="1974" b="8899"/>
            <a:stretch>
              <a:fillRect/>
            </a:stretch>
          </p:blipFill>
          <p:spPr bwMode="auto">
            <a:xfrm rot="10800000">
              <a:off x="5874981" y="1092180"/>
              <a:ext cx="651874" cy="1122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41"/>
            <p:cNvSpPr>
              <a:spLocks noChangeArrowheads="1"/>
            </p:cNvSpPr>
            <p:nvPr/>
          </p:nvSpPr>
          <p:spPr bwMode="auto">
            <a:xfrm rot="10800000">
              <a:off x="5089543" y="962694"/>
              <a:ext cx="24215" cy="65866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FF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9" name="Rectangle 115"/>
            <p:cNvSpPr>
              <a:spLocks noChangeArrowheads="1"/>
            </p:cNvSpPr>
            <p:nvPr/>
          </p:nvSpPr>
          <p:spPr bwMode="auto">
            <a:xfrm rot="10800000">
              <a:off x="7050978" y="960757"/>
              <a:ext cx="45525" cy="65866"/>
            </a:xfrm>
            <a:prstGeom prst="rect">
              <a:avLst/>
            </a:prstGeom>
            <a:solidFill>
              <a:srgbClr val="00FFFF"/>
            </a:solidFill>
            <a:ln w="9360">
              <a:solidFill>
                <a:srgbClr val="00FF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10" name="Line 91"/>
            <p:cNvSpPr>
              <a:spLocks noChangeShapeType="1"/>
            </p:cNvSpPr>
            <p:nvPr/>
          </p:nvSpPr>
          <p:spPr bwMode="auto">
            <a:xfrm rot="10800000">
              <a:off x="3592073" y="994658"/>
              <a:ext cx="4832394" cy="969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 type="triangle" w="med" len="med"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+mn-lt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1" name="Rectangle 108"/>
            <p:cNvSpPr>
              <a:spLocks noChangeArrowheads="1"/>
            </p:cNvSpPr>
            <p:nvPr/>
          </p:nvSpPr>
          <p:spPr bwMode="auto">
            <a:xfrm rot="10800000">
              <a:off x="7841364" y="962694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12" name="Line 87"/>
            <p:cNvSpPr>
              <a:spLocks noChangeShapeType="1"/>
            </p:cNvSpPr>
            <p:nvPr/>
          </p:nvSpPr>
          <p:spPr bwMode="auto">
            <a:xfrm rot="10800000">
              <a:off x="7400646" y="1873186"/>
              <a:ext cx="1023820" cy="969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+mn-lt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3" name="AutoShape 88"/>
            <p:cNvSpPr>
              <a:spLocks/>
            </p:cNvSpPr>
            <p:nvPr/>
          </p:nvSpPr>
          <p:spPr bwMode="auto">
            <a:xfrm rot="10800000" flipH="1">
              <a:off x="7964377" y="995627"/>
              <a:ext cx="878529" cy="878528"/>
            </a:xfrm>
            <a:custGeom>
              <a:avLst/>
              <a:gdLst>
                <a:gd name="T0" fmla="*/ 719931 w 1439862"/>
                <a:gd name="T1" fmla="*/ 0 h 1439863"/>
                <a:gd name="T2" fmla="*/ 719931 w 1439862"/>
                <a:gd name="T3" fmla="*/ 719932 h 1439863"/>
                <a:gd name="T4" fmla="*/ 1439402 w 1439862"/>
                <a:gd name="T5" fmla="*/ 694206 h 1439863"/>
                <a:gd name="T6" fmla="*/ 719931 w 1439862"/>
                <a:gd name="T7" fmla="*/ 0 h 1439863"/>
                <a:gd name="T8" fmla="*/ 1439402 w 1439862"/>
                <a:gd name="T9" fmla="*/ 694206 h 143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439862" h="1439863" stroke="0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8"/>
                    <a:pt x="1439402" y="694206"/>
                  </a:cubicBezTo>
                  <a:lnTo>
                    <a:pt x="719931" y="719932"/>
                  </a:lnTo>
                  <a:close/>
                </a:path>
                <a:path w="1439862" h="1439863" fill="none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8"/>
                    <a:pt x="1439402" y="694206"/>
                  </a:cubicBezTo>
                </a:path>
              </a:pathLst>
            </a:custGeom>
            <a:noFill/>
            <a:ln w="25560">
              <a:solidFill>
                <a:srgbClr val="BBE0E3"/>
              </a:solidFill>
              <a:miter lim="800000"/>
              <a:headEnd/>
              <a:tailEnd type="triangle" w="med" len="med"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14" name="AutoShape 89"/>
            <p:cNvSpPr>
              <a:spLocks noChangeArrowheads="1"/>
            </p:cNvSpPr>
            <p:nvPr/>
          </p:nvSpPr>
          <p:spPr bwMode="auto">
            <a:xfrm rot="5400000" flipH="1">
              <a:off x="7962440" y="995627"/>
              <a:ext cx="878528" cy="878529"/>
            </a:xfrm>
            <a:custGeom>
              <a:avLst/>
              <a:gdLst>
                <a:gd name="T0" fmla="*/ 719931 w 1439863"/>
                <a:gd name="T1" fmla="*/ 0 h 1439862"/>
                <a:gd name="T2" fmla="*/ 719932 w 1439863"/>
                <a:gd name="T3" fmla="*/ 719931 h 1439862"/>
                <a:gd name="T4" fmla="*/ 1439403 w 1439863"/>
                <a:gd name="T5" fmla="*/ 694206 h 1439862"/>
                <a:gd name="T6" fmla="*/ 719931 w 1439863"/>
                <a:gd name="T7" fmla="*/ 0 h 1439862"/>
                <a:gd name="T8" fmla="*/ 1439403 w 1439863"/>
                <a:gd name="T9" fmla="*/ 694206 h 1439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439863" h="1439862" stroke="0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7"/>
                    <a:pt x="1439403" y="694204"/>
                  </a:cubicBezTo>
                  <a:lnTo>
                    <a:pt x="719932" y="719931"/>
                  </a:lnTo>
                  <a:close/>
                </a:path>
                <a:path w="1439863" h="1439862" fill="none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7"/>
                    <a:pt x="1439403" y="694204"/>
                  </a:cubicBezTo>
                </a:path>
              </a:pathLst>
            </a:cu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15" name="Line 90"/>
            <p:cNvSpPr>
              <a:spLocks noChangeShapeType="1"/>
            </p:cNvSpPr>
            <p:nvPr/>
          </p:nvSpPr>
          <p:spPr bwMode="auto">
            <a:xfrm rot="10800000">
              <a:off x="8841937" y="1431501"/>
              <a:ext cx="969" cy="37775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+mn-lt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6" name="AutoShape 92"/>
            <p:cNvSpPr>
              <a:spLocks noChangeArrowheads="1"/>
            </p:cNvSpPr>
            <p:nvPr/>
          </p:nvSpPr>
          <p:spPr bwMode="auto">
            <a:xfrm rot="10800000">
              <a:off x="7773561" y="1781169"/>
              <a:ext cx="650906" cy="185973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17" name="Rectangle 93"/>
            <p:cNvSpPr>
              <a:spLocks noChangeArrowheads="1"/>
            </p:cNvSpPr>
            <p:nvPr/>
          </p:nvSpPr>
          <p:spPr bwMode="auto">
            <a:xfrm rot="10800000">
              <a:off x="8331481" y="1841222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18" name="Rectangle 94"/>
            <p:cNvSpPr>
              <a:spLocks noChangeArrowheads="1"/>
            </p:cNvSpPr>
            <p:nvPr/>
          </p:nvSpPr>
          <p:spPr bwMode="auto">
            <a:xfrm rot="10800000">
              <a:off x="8261740" y="1841222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 rot="10800000">
              <a:off x="8192001" y="1841222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20" name="Rectangle 96"/>
            <p:cNvSpPr>
              <a:spLocks noChangeArrowheads="1"/>
            </p:cNvSpPr>
            <p:nvPr/>
          </p:nvSpPr>
          <p:spPr bwMode="auto">
            <a:xfrm rot="10800000">
              <a:off x="8122261" y="1841222"/>
              <a:ext cx="45525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21" name="Rectangle 97"/>
            <p:cNvSpPr>
              <a:spLocks noChangeArrowheads="1"/>
            </p:cNvSpPr>
            <p:nvPr/>
          </p:nvSpPr>
          <p:spPr bwMode="auto">
            <a:xfrm rot="10800000">
              <a:off x="8052520" y="1840254"/>
              <a:ext cx="45525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22" name="Rectangle 98"/>
            <p:cNvSpPr>
              <a:spLocks noChangeArrowheads="1"/>
            </p:cNvSpPr>
            <p:nvPr/>
          </p:nvSpPr>
          <p:spPr bwMode="auto">
            <a:xfrm rot="10800000">
              <a:off x="7981813" y="1841222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23" name="Rectangle 99"/>
            <p:cNvSpPr>
              <a:spLocks noChangeArrowheads="1"/>
            </p:cNvSpPr>
            <p:nvPr/>
          </p:nvSpPr>
          <p:spPr bwMode="auto">
            <a:xfrm rot="10800000">
              <a:off x="7912073" y="1840254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24" name="Rectangle 100"/>
            <p:cNvSpPr>
              <a:spLocks noChangeArrowheads="1"/>
            </p:cNvSpPr>
            <p:nvPr/>
          </p:nvSpPr>
          <p:spPr bwMode="auto">
            <a:xfrm rot="10800000">
              <a:off x="7842333" y="1840254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25" name="AutoShape 101"/>
            <p:cNvSpPr>
              <a:spLocks noChangeArrowheads="1"/>
            </p:cNvSpPr>
            <p:nvPr/>
          </p:nvSpPr>
          <p:spPr bwMode="auto">
            <a:xfrm rot="10800000">
              <a:off x="7727067" y="902641"/>
              <a:ext cx="696431" cy="185973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26" name="Rectangle 102"/>
            <p:cNvSpPr>
              <a:spLocks noChangeArrowheads="1"/>
            </p:cNvSpPr>
            <p:nvPr/>
          </p:nvSpPr>
          <p:spPr bwMode="auto">
            <a:xfrm rot="10800000">
              <a:off x="8331480" y="962694"/>
              <a:ext cx="45525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27" name="Rectangle 103"/>
            <p:cNvSpPr>
              <a:spLocks noChangeArrowheads="1"/>
            </p:cNvSpPr>
            <p:nvPr/>
          </p:nvSpPr>
          <p:spPr bwMode="auto">
            <a:xfrm rot="10800000">
              <a:off x="8260772" y="962694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28" name="Rectangle 104"/>
            <p:cNvSpPr>
              <a:spLocks noChangeArrowheads="1"/>
            </p:cNvSpPr>
            <p:nvPr/>
          </p:nvSpPr>
          <p:spPr bwMode="auto">
            <a:xfrm rot="10800000">
              <a:off x="8191032" y="962694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29" name="Rectangle 105"/>
            <p:cNvSpPr>
              <a:spLocks noChangeArrowheads="1"/>
            </p:cNvSpPr>
            <p:nvPr/>
          </p:nvSpPr>
          <p:spPr bwMode="auto">
            <a:xfrm rot="10800000">
              <a:off x="8121293" y="962694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30" name="Rectangle 106"/>
            <p:cNvSpPr>
              <a:spLocks noChangeArrowheads="1"/>
            </p:cNvSpPr>
            <p:nvPr/>
          </p:nvSpPr>
          <p:spPr bwMode="auto">
            <a:xfrm rot="10800000">
              <a:off x="8051552" y="961725"/>
              <a:ext cx="45524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31" name="Rectangle 107"/>
            <p:cNvSpPr>
              <a:spLocks noChangeArrowheads="1"/>
            </p:cNvSpPr>
            <p:nvPr/>
          </p:nvSpPr>
          <p:spPr bwMode="auto">
            <a:xfrm rot="10800000">
              <a:off x="7981812" y="962694"/>
              <a:ext cx="45524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32" name="Rectangle 108"/>
            <p:cNvSpPr>
              <a:spLocks noChangeArrowheads="1"/>
            </p:cNvSpPr>
            <p:nvPr/>
          </p:nvSpPr>
          <p:spPr bwMode="auto">
            <a:xfrm rot="10800000">
              <a:off x="7911104" y="961725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33" name="AutoShape 110"/>
            <p:cNvSpPr>
              <a:spLocks noChangeArrowheads="1"/>
            </p:cNvSpPr>
            <p:nvPr/>
          </p:nvSpPr>
          <p:spPr bwMode="auto">
            <a:xfrm rot="10800000">
              <a:off x="6983175" y="901672"/>
              <a:ext cx="650906" cy="185973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34" name="Rectangle 111"/>
            <p:cNvSpPr>
              <a:spLocks noChangeArrowheads="1"/>
            </p:cNvSpPr>
            <p:nvPr/>
          </p:nvSpPr>
          <p:spPr bwMode="auto">
            <a:xfrm rot="10800000">
              <a:off x="7541095" y="961725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35" name="Rectangle 112"/>
            <p:cNvSpPr>
              <a:spLocks noChangeArrowheads="1"/>
            </p:cNvSpPr>
            <p:nvPr/>
          </p:nvSpPr>
          <p:spPr bwMode="auto">
            <a:xfrm rot="10800000">
              <a:off x="7471355" y="961725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36" name="Rectangle 113"/>
            <p:cNvSpPr>
              <a:spLocks noChangeArrowheads="1"/>
            </p:cNvSpPr>
            <p:nvPr/>
          </p:nvSpPr>
          <p:spPr bwMode="auto">
            <a:xfrm rot="10800000">
              <a:off x="7401615" y="961725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37" name="Rectangle 114"/>
            <p:cNvSpPr>
              <a:spLocks noChangeArrowheads="1"/>
            </p:cNvSpPr>
            <p:nvPr/>
          </p:nvSpPr>
          <p:spPr bwMode="auto">
            <a:xfrm rot="10800000">
              <a:off x="7331875" y="961725"/>
              <a:ext cx="45525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38" name="Rectangle 115"/>
            <p:cNvSpPr>
              <a:spLocks noChangeArrowheads="1"/>
            </p:cNvSpPr>
            <p:nvPr/>
          </p:nvSpPr>
          <p:spPr bwMode="auto">
            <a:xfrm rot="10800000">
              <a:off x="7262135" y="960757"/>
              <a:ext cx="45525" cy="65866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39" name="Rectangle 116"/>
            <p:cNvSpPr>
              <a:spLocks noChangeArrowheads="1"/>
            </p:cNvSpPr>
            <p:nvPr/>
          </p:nvSpPr>
          <p:spPr bwMode="auto">
            <a:xfrm rot="10800000">
              <a:off x="7191427" y="961725"/>
              <a:ext cx="46493" cy="65866"/>
            </a:xfrm>
            <a:prstGeom prst="rect">
              <a:avLst/>
            </a:prstGeom>
            <a:solidFill>
              <a:srgbClr val="00FFFF"/>
            </a:solidFill>
            <a:ln w="9360">
              <a:solidFill>
                <a:srgbClr val="00FF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40" name="Rectangle 117"/>
            <p:cNvSpPr>
              <a:spLocks noChangeArrowheads="1"/>
            </p:cNvSpPr>
            <p:nvPr/>
          </p:nvSpPr>
          <p:spPr bwMode="auto">
            <a:xfrm rot="10800000">
              <a:off x="7121687" y="960757"/>
              <a:ext cx="46493" cy="65866"/>
            </a:xfrm>
            <a:prstGeom prst="rect">
              <a:avLst/>
            </a:prstGeom>
            <a:solidFill>
              <a:srgbClr val="00FFFF"/>
            </a:solidFill>
            <a:ln w="9360">
              <a:solidFill>
                <a:srgbClr val="00FF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41" name="AutoShape 119"/>
            <p:cNvSpPr>
              <a:spLocks noChangeArrowheads="1"/>
            </p:cNvSpPr>
            <p:nvPr/>
          </p:nvSpPr>
          <p:spPr bwMode="auto">
            <a:xfrm rot="10800000">
              <a:off x="6239283" y="901672"/>
              <a:ext cx="650906" cy="185973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42" name="Rectangle 120"/>
            <p:cNvSpPr>
              <a:spLocks noChangeArrowheads="1"/>
            </p:cNvSpPr>
            <p:nvPr/>
          </p:nvSpPr>
          <p:spPr bwMode="auto">
            <a:xfrm rot="10800000">
              <a:off x="6797203" y="961725"/>
              <a:ext cx="46493" cy="65866"/>
            </a:xfrm>
            <a:prstGeom prst="rect">
              <a:avLst/>
            </a:prstGeom>
            <a:solidFill>
              <a:schemeClr val="tx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43" name="Rectangle 121"/>
            <p:cNvSpPr>
              <a:spLocks noChangeArrowheads="1"/>
            </p:cNvSpPr>
            <p:nvPr/>
          </p:nvSpPr>
          <p:spPr bwMode="auto">
            <a:xfrm rot="10800000">
              <a:off x="6727463" y="961725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44" name="Rectangle 122"/>
            <p:cNvSpPr>
              <a:spLocks noChangeArrowheads="1"/>
            </p:cNvSpPr>
            <p:nvPr/>
          </p:nvSpPr>
          <p:spPr bwMode="auto">
            <a:xfrm rot="10800000">
              <a:off x="6657722" y="961725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45" name="Rectangle 123"/>
            <p:cNvSpPr>
              <a:spLocks noChangeArrowheads="1"/>
            </p:cNvSpPr>
            <p:nvPr/>
          </p:nvSpPr>
          <p:spPr bwMode="auto">
            <a:xfrm rot="10800000">
              <a:off x="6587982" y="961725"/>
              <a:ext cx="45525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46" name="Rectangle 124"/>
            <p:cNvSpPr>
              <a:spLocks noChangeArrowheads="1"/>
            </p:cNvSpPr>
            <p:nvPr/>
          </p:nvSpPr>
          <p:spPr bwMode="auto">
            <a:xfrm rot="10800000">
              <a:off x="6518243" y="960757"/>
              <a:ext cx="45525" cy="65866"/>
            </a:xfrm>
            <a:prstGeom prst="rect">
              <a:avLst/>
            </a:prstGeom>
            <a:solidFill>
              <a:srgbClr val="7F7F7F">
                <a:alpha val="29999"/>
              </a:srgbClr>
            </a:solidFill>
            <a:ln w="9525">
              <a:noFill/>
              <a:round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47" name="Rectangle 125"/>
            <p:cNvSpPr>
              <a:spLocks noChangeArrowheads="1"/>
            </p:cNvSpPr>
            <p:nvPr/>
          </p:nvSpPr>
          <p:spPr bwMode="auto">
            <a:xfrm rot="10800000">
              <a:off x="6447534" y="961725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48" name="Rectangle 126"/>
            <p:cNvSpPr>
              <a:spLocks noChangeArrowheads="1"/>
            </p:cNvSpPr>
            <p:nvPr/>
          </p:nvSpPr>
          <p:spPr bwMode="auto">
            <a:xfrm rot="10800000">
              <a:off x="6377795" y="960757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49" name="Rectangle 127"/>
            <p:cNvSpPr>
              <a:spLocks noChangeArrowheads="1"/>
            </p:cNvSpPr>
            <p:nvPr/>
          </p:nvSpPr>
          <p:spPr bwMode="auto">
            <a:xfrm rot="10800000">
              <a:off x="6308055" y="960757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50" name="AutoShape 128"/>
            <p:cNvSpPr>
              <a:spLocks noChangeArrowheads="1"/>
            </p:cNvSpPr>
            <p:nvPr/>
          </p:nvSpPr>
          <p:spPr bwMode="auto">
            <a:xfrm rot="10800000">
              <a:off x="5495390" y="901672"/>
              <a:ext cx="650906" cy="185973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51" name="Rectangle 130"/>
            <p:cNvSpPr>
              <a:spLocks noChangeArrowheads="1"/>
            </p:cNvSpPr>
            <p:nvPr/>
          </p:nvSpPr>
          <p:spPr bwMode="auto">
            <a:xfrm rot="10800000">
              <a:off x="5983571" y="961725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52" name="Rectangle 131"/>
            <p:cNvSpPr>
              <a:spLocks noChangeArrowheads="1"/>
            </p:cNvSpPr>
            <p:nvPr/>
          </p:nvSpPr>
          <p:spPr bwMode="auto">
            <a:xfrm rot="10800000">
              <a:off x="5913830" y="961725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53" name="Rectangle 132"/>
            <p:cNvSpPr>
              <a:spLocks noChangeArrowheads="1"/>
            </p:cNvSpPr>
            <p:nvPr/>
          </p:nvSpPr>
          <p:spPr bwMode="auto">
            <a:xfrm rot="10800000">
              <a:off x="5844090" y="961725"/>
              <a:ext cx="45525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54" name="Rectangle 133"/>
            <p:cNvSpPr>
              <a:spLocks noChangeArrowheads="1"/>
            </p:cNvSpPr>
            <p:nvPr/>
          </p:nvSpPr>
          <p:spPr bwMode="auto">
            <a:xfrm rot="10800000">
              <a:off x="5774351" y="960757"/>
              <a:ext cx="45525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55" name="Rectangle 134"/>
            <p:cNvSpPr>
              <a:spLocks noChangeArrowheads="1"/>
            </p:cNvSpPr>
            <p:nvPr/>
          </p:nvSpPr>
          <p:spPr bwMode="auto">
            <a:xfrm rot="10800000">
              <a:off x="5703642" y="961725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56" name="Rectangle 135"/>
            <p:cNvSpPr>
              <a:spLocks noChangeArrowheads="1"/>
            </p:cNvSpPr>
            <p:nvPr/>
          </p:nvSpPr>
          <p:spPr bwMode="auto">
            <a:xfrm rot="10800000">
              <a:off x="5633903" y="960757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57" name="Rectangle 136"/>
            <p:cNvSpPr>
              <a:spLocks noChangeArrowheads="1"/>
            </p:cNvSpPr>
            <p:nvPr/>
          </p:nvSpPr>
          <p:spPr bwMode="auto">
            <a:xfrm rot="10800000">
              <a:off x="5564163" y="960757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58" name="AutoShape 137"/>
            <p:cNvSpPr>
              <a:spLocks noChangeArrowheads="1"/>
            </p:cNvSpPr>
            <p:nvPr/>
          </p:nvSpPr>
          <p:spPr bwMode="auto">
            <a:xfrm rot="10800000">
              <a:off x="4751498" y="902641"/>
              <a:ext cx="650906" cy="185973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59" name="Rectangle 138"/>
            <p:cNvSpPr>
              <a:spLocks noChangeArrowheads="1"/>
            </p:cNvSpPr>
            <p:nvPr/>
          </p:nvSpPr>
          <p:spPr bwMode="auto">
            <a:xfrm rot="10800000">
              <a:off x="5309418" y="962694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60" name="Rectangle 139"/>
            <p:cNvSpPr>
              <a:spLocks noChangeArrowheads="1"/>
            </p:cNvSpPr>
            <p:nvPr/>
          </p:nvSpPr>
          <p:spPr bwMode="auto">
            <a:xfrm rot="10800000">
              <a:off x="5239678" y="962694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61" name="Rectangle 140"/>
            <p:cNvSpPr>
              <a:spLocks noChangeArrowheads="1"/>
            </p:cNvSpPr>
            <p:nvPr/>
          </p:nvSpPr>
          <p:spPr bwMode="auto">
            <a:xfrm rot="10800000">
              <a:off x="5169938" y="962694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62" name="Rectangle 141"/>
            <p:cNvSpPr>
              <a:spLocks noChangeArrowheads="1"/>
            </p:cNvSpPr>
            <p:nvPr/>
          </p:nvSpPr>
          <p:spPr bwMode="auto">
            <a:xfrm rot="10800000">
              <a:off x="5129256" y="962694"/>
              <a:ext cx="24216" cy="65866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FF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63" name="Rectangle 142"/>
            <p:cNvSpPr>
              <a:spLocks noChangeArrowheads="1"/>
            </p:cNvSpPr>
            <p:nvPr/>
          </p:nvSpPr>
          <p:spPr bwMode="auto">
            <a:xfrm rot="10800000">
              <a:off x="5030458" y="961725"/>
              <a:ext cx="45525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64" name="AutoShape 155"/>
            <p:cNvSpPr>
              <a:spLocks noChangeArrowheads="1"/>
            </p:cNvSpPr>
            <p:nvPr/>
          </p:nvSpPr>
          <p:spPr bwMode="auto">
            <a:xfrm rot="10800000">
              <a:off x="7307660" y="1780200"/>
              <a:ext cx="349668" cy="185973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65" name="Rectangle 156"/>
            <p:cNvSpPr>
              <a:spLocks noChangeArrowheads="1"/>
            </p:cNvSpPr>
            <p:nvPr/>
          </p:nvSpPr>
          <p:spPr bwMode="auto">
            <a:xfrm rot="10800000">
              <a:off x="7564341" y="1840254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66" name="Rectangle 157"/>
            <p:cNvSpPr>
              <a:spLocks noChangeArrowheads="1"/>
            </p:cNvSpPr>
            <p:nvPr/>
          </p:nvSpPr>
          <p:spPr bwMode="auto">
            <a:xfrm rot="10800000">
              <a:off x="7494602" y="1840254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67" name="Rectangle 158"/>
            <p:cNvSpPr>
              <a:spLocks noChangeArrowheads="1"/>
            </p:cNvSpPr>
            <p:nvPr/>
          </p:nvSpPr>
          <p:spPr bwMode="auto">
            <a:xfrm rot="10800000">
              <a:off x="7424862" y="1840254"/>
              <a:ext cx="45525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68" name="Rectangle 159"/>
            <p:cNvSpPr>
              <a:spLocks noChangeArrowheads="1"/>
            </p:cNvSpPr>
            <p:nvPr/>
          </p:nvSpPr>
          <p:spPr bwMode="auto">
            <a:xfrm rot="10800000">
              <a:off x="7367714" y="1840254"/>
              <a:ext cx="32933" cy="65866"/>
            </a:xfrm>
            <a:prstGeom prst="rect">
              <a:avLst/>
            </a:prstGeom>
            <a:solidFill>
              <a:srgbClr val="008000"/>
            </a:solidFill>
            <a:ln w="9360">
              <a:solidFill>
                <a:srgbClr val="008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69" name="Rectangle 168"/>
            <p:cNvSpPr>
              <a:spLocks noChangeArrowheads="1"/>
            </p:cNvSpPr>
            <p:nvPr/>
          </p:nvSpPr>
          <p:spPr bwMode="auto">
            <a:xfrm rot="10800000">
              <a:off x="7771624" y="962694"/>
              <a:ext cx="46493" cy="65866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70" name="Line 169"/>
            <p:cNvSpPr>
              <a:spLocks noChangeShapeType="1"/>
            </p:cNvSpPr>
            <p:nvPr/>
          </p:nvSpPr>
          <p:spPr bwMode="auto">
            <a:xfrm rot="10800000" flipV="1">
              <a:off x="6104647" y="992721"/>
              <a:ext cx="117201" cy="105579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+mn-lt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71" name="Line 176"/>
            <p:cNvSpPr>
              <a:spLocks noChangeShapeType="1"/>
            </p:cNvSpPr>
            <p:nvPr/>
          </p:nvSpPr>
          <p:spPr bwMode="auto">
            <a:xfrm rot="10800000">
              <a:off x="7386117" y="1873186"/>
              <a:ext cx="1152646" cy="969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72" name="AutoShape 177"/>
            <p:cNvSpPr>
              <a:spLocks/>
            </p:cNvSpPr>
            <p:nvPr/>
          </p:nvSpPr>
          <p:spPr bwMode="auto">
            <a:xfrm rot="10800000">
              <a:off x="8199749" y="1059555"/>
              <a:ext cx="636377" cy="763264"/>
            </a:xfrm>
            <a:custGeom>
              <a:avLst/>
              <a:gdLst>
                <a:gd name="T0" fmla="*/ 175447 w 1042988"/>
                <a:gd name="T1" fmla="*/ 1093403 h 1250950"/>
                <a:gd name="T2" fmla="*/ 521494 w 1042988"/>
                <a:gd name="T3" fmla="*/ 625475 h 1250950"/>
                <a:gd name="T4" fmla="*/ 71582 w 1042988"/>
                <a:gd name="T5" fmla="*/ 309201 h 1250950"/>
                <a:gd name="T6" fmla="*/ 0 w 1042988"/>
                <a:gd name="T7" fmla="*/ 309201 h 1250950"/>
                <a:gd name="T8" fmla="*/ 175447 w 1042988"/>
                <a:gd name="T9" fmla="*/ 1093403 h 1250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042988" h="1250950" stroke="0">
                  <a:moveTo>
                    <a:pt x="175447" y="1093403"/>
                  </a:moveTo>
                  <a:lnTo>
                    <a:pt x="175447" y="1093402"/>
                  </a:lnTo>
                  <a:cubicBezTo>
                    <a:pt x="63864" y="974696"/>
                    <a:pt x="0" y="804366"/>
                    <a:pt x="0" y="625475"/>
                  </a:cubicBezTo>
                  <a:cubicBezTo>
                    <a:pt x="0" y="514293"/>
                    <a:pt x="24708" y="405121"/>
                    <a:pt x="71582" y="309201"/>
                  </a:cubicBezTo>
                  <a:lnTo>
                    <a:pt x="521494" y="625475"/>
                  </a:lnTo>
                  <a:close/>
                </a:path>
                <a:path w="1042988" h="1250950" fill="none">
                  <a:moveTo>
                    <a:pt x="175447" y="1093403"/>
                  </a:moveTo>
                  <a:lnTo>
                    <a:pt x="175447" y="1093402"/>
                  </a:lnTo>
                  <a:cubicBezTo>
                    <a:pt x="63864" y="974696"/>
                    <a:pt x="0" y="804366"/>
                    <a:pt x="0" y="625475"/>
                  </a:cubicBezTo>
                  <a:cubicBezTo>
                    <a:pt x="0" y="514293"/>
                    <a:pt x="24708" y="405121"/>
                    <a:pt x="71582" y="309201"/>
                  </a:cubicBezTo>
                </a:path>
              </a:pathLst>
            </a:custGeom>
            <a:noFill/>
            <a:ln w="57023">
              <a:solidFill>
                <a:srgbClr val="31859C"/>
              </a:solidFill>
              <a:round/>
              <a:headEnd type="triangle" w="med" len="med"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  <a:cs typeface="Arial" charset="0"/>
              </a:endParaRPr>
            </a:p>
          </p:txBody>
        </p:sp>
        <p:sp>
          <p:nvSpPr>
            <p:cNvPr id="73" name="Line 179"/>
            <p:cNvSpPr>
              <a:spLocks noChangeShapeType="1"/>
            </p:cNvSpPr>
            <p:nvPr/>
          </p:nvSpPr>
          <p:spPr bwMode="auto">
            <a:xfrm rot="10800000" flipV="1">
              <a:off x="6205382" y="992721"/>
              <a:ext cx="1062565" cy="2906"/>
            </a:xfrm>
            <a:prstGeom prst="line">
              <a:avLst/>
            </a:prstGeom>
            <a:noFill/>
            <a:ln w="57240">
              <a:solidFill>
                <a:srgbClr val="FF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74" name="Line 178"/>
            <p:cNvSpPr>
              <a:spLocks noChangeShapeType="1"/>
            </p:cNvSpPr>
            <p:nvPr/>
          </p:nvSpPr>
          <p:spPr bwMode="auto">
            <a:xfrm rot="10800000">
              <a:off x="7296036" y="994658"/>
              <a:ext cx="1098404" cy="969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75" name="Line 180"/>
            <p:cNvSpPr>
              <a:spLocks noChangeShapeType="1"/>
            </p:cNvSpPr>
            <p:nvPr/>
          </p:nvSpPr>
          <p:spPr bwMode="auto">
            <a:xfrm rot="10800000">
              <a:off x="3925275" y="994658"/>
              <a:ext cx="2176466" cy="969"/>
            </a:xfrm>
            <a:prstGeom prst="line">
              <a:avLst/>
            </a:prstGeom>
            <a:noFill/>
            <a:ln w="57240">
              <a:solidFill>
                <a:srgbClr val="FF66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76" name="Line 191"/>
            <p:cNvSpPr>
              <a:spLocks noChangeShapeType="1"/>
            </p:cNvSpPr>
            <p:nvPr/>
          </p:nvSpPr>
          <p:spPr bwMode="auto">
            <a:xfrm rot="10800000" flipH="1" flipV="1">
              <a:off x="7390961" y="1807321"/>
              <a:ext cx="33901" cy="58117"/>
            </a:xfrm>
            <a:prstGeom prst="line">
              <a:avLst/>
            </a:prstGeom>
            <a:noFill/>
            <a:ln w="2844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77" name="円/楕円 93"/>
            <p:cNvSpPr/>
            <p:nvPr/>
          </p:nvSpPr>
          <p:spPr>
            <a:xfrm rot="10800000">
              <a:off x="7586620" y="925887"/>
              <a:ext cx="131731" cy="131731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78" name="テキスト ボックス 212"/>
            <p:cNvSpPr txBox="1">
              <a:spLocks noChangeArrowheads="1"/>
            </p:cNvSpPr>
            <p:nvPr/>
          </p:nvSpPr>
          <p:spPr bwMode="auto">
            <a:xfrm rot="10800000" flipV="1">
              <a:off x="4131376" y="1595085"/>
              <a:ext cx="1970263" cy="49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US" altLang="en-US" sz="1400" b="1" dirty="0" err="1" smtClean="0">
                  <a:solidFill>
                    <a:srgbClr val="FF0000"/>
                  </a:solidFill>
                  <a:latin typeface="Osaka"/>
                  <a:ea typeface="Osaka"/>
                  <a:cs typeface="Osaka"/>
                </a:rPr>
                <a:t>e</a:t>
              </a:r>
              <a:r>
                <a:rPr lang="en-US" altLang="en-US" sz="1400" b="1" dirty="0" smtClean="0">
                  <a:solidFill>
                    <a:srgbClr val="FF0000"/>
                  </a:solidFill>
                  <a:latin typeface="Osaka"/>
                  <a:ea typeface="Osaka"/>
                  <a:cs typeface="Osaka"/>
                </a:rPr>
                <a:t>+ Damping Ring</a:t>
              </a:r>
            </a:p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US" altLang="en-US" sz="1200" b="1" dirty="0" smtClean="0">
                  <a:solidFill>
                    <a:srgbClr val="FF0000"/>
                  </a:solidFill>
                  <a:latin typeface="Osaka"/>
                  <a:ea typeface="Osaka"/>
                  <a:cs typeface="Osaka"/>
                </a:rPr>
                <a:t>circumference 136m</a:t>
              </a:r>
              <a:endParaRPr lang="ja-JP" altLang="en-US" sz="1200" b="1" dirty="0">
                <a:solidFill>
                  <a:srgbClr val="FF0000"/>
                </a:solidFill>
                <a:latin typeface="Osaka"/>
                <a:ea typeface="Osaka"/>
                <a:cs typeface="Osaka"/>
              </a:endParaRPr>
            </a:p>
          </p:txBody>
        </p:sp>
        <p:sp>
          <p:nvSpPr>
            <p:cNvPr id="79" name="Line 1"/>
            <p:cNvSpPr>
              <a:spLocks noChangeShapeType="1"/>
            </p:cNvSpPr>
            <p:nvPr/>
          </p:nvSpPr>
          <p:spPr bwMode="auto">
            <a:xfrm rot="10800000" flipH="1" flipV="1">
              <a:off x="6080431" y="986910"/>
              <a:ext cx="117202" cy="111390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+mn-lt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80" name="円/楕円 103"/>
            <p:cNvSpPr/>
            <p:nvPr/>
          </p:nvSpPr>
          <p:spPr>
            <a:xfrm rot="10800000">
              <a:off x="7416145" y="925887"/>
              <a:ext cx="131731" cy="131731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81" name="Line 178"/>
            <p:cNvSpPr>
              <a:spLocks noChangeShapeType="1"/>
            </p:cNvSpPr>
            <p:nvPr/>
          </p:nvSpPr>
          <p:spPr bwMode="auto">
            <a:xfrm rot="10800000">
              <a:off x="3928181" y="955913"/>
              <a:ext cx="3301022" cy="0"/>
            </a:xfrm>
            <a:prstGeom prst="line">
              <a:avLst/>
            </a:prstGeom>
            <a:noFill/>
            <a:ln w="57023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82" name="アーチ 112"/>
            <p:cNvSpPr/>
            <p:nvPr/>
          </p:nvSpPr>
          <p:spPr>
            <a:xfrm>
              <a:off x="7212736" y="910389"/>
              <a:ext cx="153041" cy="141417"/>
            </a:xfrm>
            <a:prstGeom prst="blockArc">
              <a:avLst/>
            </a:prstGeom>
            <a:solidFill>
              <a:schemeClr val="accent5">
                <a:lumMod val="75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83" name="テキスト ボックス 212"/>
            <p:cNvSpPr txBox="1">
              <a:spLocks noChangeArrowheads="1"/>
            </p:cNvSpPr>
            <p:nvPr/>
          </p:nvSpPr>
          <p:spPr bwMode="auto">
            <a:xfrm rot="10800000" flipV="1">
              <a:off x="7000098" y="1159633"/>
              <a:ext cx="1636038" cy="27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ja-JP" sz="1400" b="1" dirty="0" smtClean="0">
                  <a:solidFill>
                    <a:srgbClr val="FF0000"/>
                  </a:solidFill>
                  <a:latin typeface="Osaka"/>
                  <a:ea typeface="Osaka"/>
                  <a:cs typeface="Osaka"/>
                </a:rPr>
                <a:t>Injector </a:t>
              </a:r>
              <a:r>
                <a:rPr lang="en-US" altLang="ja-JP" sz="1400" b="1" dirty="0" err="1" smtClean="0">
                  <a:solidFill>
                    <a:srgbClr val="FF0000"/>
                  </a:solidFill>
                  <a:latin typeface="Osaka"/>
                  <a:ea typeface="Osaka"/>
                  <a:cs typeface="Osaka"/>
                </a:rPr>
                <a:t>Linac</a:t>
              </a:r>
              <a:endParaRPr lang="ja-JP" altLang="en-US" sz="1400" b="1" dirty="0">
                <a:solidFill>
                  <a:srgbClr val="FF0000"/>
                </a:solidFill>
                <a:latin typeface="Osaka"/>
                <a:ea typeface="Osaka"/>
                <a:cs typeface="Osaka"/>
              </a:endParaRPr>
            </a:p>
          </p:txBody>
        </p:sp>
      </p:grpSp>
      <p:sp>
        <p:nvSpPr>
          <p:cNvPr id="84" name="Title 1"/>
          <p:cNvSpPr txBox="1">
            <a:spLocks/>
          </p:cNvSpPr>
          <p:nvPr/>
        </p:nvSpPr>
        <p:spPr>
          <a:xfrm>
            <a:off x="971600" y="224061"/>
            <a:ext cx="7128792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superKEKB</a:t>
            </a:r>
            <a:r>
              <a:rPr lang="en-US" sz="32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construction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2736304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正方形/長方形 10"/>
          <p:cNvSpPr/>
          <p:nvPr/>
        </p:nvSpPr>
        <p:spPr>
          <a:xfrm>
            <a:off x="5124783" y="3140968"/>
            <a:ext cx="4019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beam pipes after baking and </a:t>
            </a:r>
            <a:r>
              <a:rPr lang="en-US" altLang="ja-JP" sz="1400" dirty="0" err="1" smtClean="0"/>
              <a:t>TiN</a:t>
            </a:r>
            <a:r>
              <a:rPr lang="en-US" altLang="ja-JP" sz="1400" dirty="0" smtClean="0"/>
              <a:t> coating. They are temporary stocked  until moved to tunnel </a:t>
            </a:r>
            <a:endParaRPr lang="ja-JP" altLang="en-US" sz="1400" dirty="0"/>
          </a:p>
        </p:txBody>
      </p:sp>
      <p:pic>
        <p:nvPicPr>
          <p:cNvPr id="87" name="図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3751495"/>
            <a:ext cx="3059832" cy="2269793"/>
          </a:xfrm>
          <a:prstGeom prst="rect">
            <a:avLst/>
          </a:prstGeom>
        </p:spPr>
      </p:pic>
      <p:sp>
        <p:nvSpPr>
          <p:cNvPr id="88" name="正方形/長方形 10"/>
          <p:cNvSpPr/>
          <p:nvPr/>
        </p:nvSpPr>
        <p:spPr>
          <a:xfrm>
            <a:off x="5148064" y="6074132"/>
            <a:ext cx="4019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/>
              <a:t>100 new bending pipes are installed </a:t>
            </a:r>
            <a:endParaRPr lang="ja-JP" altLang="en-US" sz="1400" dirty="0"/>
          </a:p>
        </p:txBody>
      </p:sp>
      <p:sp>
        <p:nvSpPr>
          <p:cNvPr id="89" name="正方形/長方形 10"/>
          <p:cNvSpPr/>
          <p:nvPr/>
        </p:nvSpPr>
        <p:spPr>
          <a:xfrm>
            <a:off x="467544" y="6073551"/>
            <a:ext cx="4019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/>
              <a:t>Tunnel construction for new bending ring </a:t>
            </a:r>
            <a:endParaRPr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" y="980728"/>
            <a:ext cx="7686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5949280"/>
            <a:ext cx="843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on the upgrade/replacement of various sub detectors has started</a:t>
            </a:r>
          </a:p>
          <a:p>
            <a:r>
              <a:rPr lang="en-US" dirty="0" smtClean="0"/>
              <a:t>Belle has been lifted and prepared for a rotation into the new position with respect to KEKB</a:t>
            </a:r>
            <a:endParaRPr lang="en-US" dirty="0"/>
          </a:p>
        </p:txBody>
      </p:sp>
      <p:sp>
        <p:nvSpPr>
          <p:cNvPr id="5" name="テキスト ボックス 43"/>
          <p:cNvSpPr txBox="1"/>
          <p:nvPr/>
        </p:nvSpPr>
        <p:spPr>
          <a:xfrm>
            <a:off x="2358079" y="94516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  <a:latin typeface="Osaka"/>
                <a:ea typeface="Osaka"/>
                <a:cs typeface="Osaka"/>
              </a:rPr>
              <a:t>Belle II upgrade</a:t>
            </a:r>
            <a:endParaRPr kumimoji="1" lang="ja-JP" altLang="en-US" sz="3600" b="1" dirty="0">
              <a:solidFill>
                <a:srgbClr val="FF0000"/>
              </a:solidFill>
              <a:latin typeface="Osaka"/>
              <a:ea typeface="Osaka"/>
              <a:cs typeface="Osak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359568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37084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" name="Text Box 28"/>
          <p:cNvSpPr txBox="1">
            <a:spLocks noChangeArrowheads="1"/>
          </p:cNvSpPr>
          <p:nvPr/>
        </p:nvSpPr>
        <p:spPr bwMode="auto">
          <a:xfrm>
            <a:off x="4820327" y="3656057"/>
            <a:ext cx="3280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Significant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improvement</a:t>
            </a:r>
            <a:r>
              <a:rPr lang="de-DE" sz="1200" dirty="0">
                <a:solidFill>
                  <a:srgbClr val="0000FF"/>
                </a:solidFill>
              </a:rPr>
              <a:t> in z-vertex </a:t>
            </a:r>
            <a:r>
              <a:rPr lang="de-DE" sz="1200" dirty="0" err="1">
                <a:solidFill>
                  <a:srgbClr val="0000FF"/>
                </a:solidFill>
              </a:rPr>
              <a:t>resolution</a:t>
            </a:r>
            <a:endParaRPr lang="de-DE" sz="1200" dirty="0">
              <a:solidFill>
                <a:srgbClr val="0000FF"/>
              </a:solidFill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751017" y="1844824"/>
            <a:ext cx="5489570" cy="1200150"/>
            <a:chOff x="2245" y="856"/>
            <a:chExt cx="3458" cy="756"/>
          </a:xfrm>
        </p:grpSpPr>
        <p:sp>
          <p:nvSpPr>
            <p:cNvPr id="1154" name="Text Box 29"/>
            <p:cNvSpPr txBox="1">
              <a:spLocks noChangeArrowheads="1"/>
            </p:cNvSpPr>
            <p:nvPr/>
          </p:nvSpPr>
          <p:spPr bwMode="auto">
            <a:xfrm>
              <a:off x="2368" y="856"/>
              <a:ext cx="333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smtClean="0"/>
                <a:t>PXD: 2 </a:t>
              </a:r>
              <a:r>
                <a:rPr lang="de-DE" dirty="0"/>
                <a:t>layer Si pixel detector  (DEPFET technology)</a:t>
              </a:r>
              <a:br>
                <a:rPr lang="de-DE" dirty="0"/>
              </a:br>
              <a:r>
                <a:rPr lang="de-DE" sz="1400" dirty="0"/>
                <a:t>(R = </a:t>
              </a:r>
              <a:r>
                <a:rPr lang="de-DE" sz="1400" dirty="0" smtClean="0"/>
                <a:t>1.4, </a:t>
              </a:r>
              <a:r>
                <a:rPr lang="de-DE" sz="1400" dirty="0"/>
                <a:t>2.2 cm)                   </a:t>
              </a:r>
              <a:endParaRPr lang="de-DE" sz="1400" dirty="0" smtClean="0"/>
            </a:p>
            <a:p>
              <a:r>
                <a:rPr lang="de-DE" sz="1400" dirty="0" smtClean="0"/>
                <a:t>monolithic </a:t>
              </a:r>
              <a:r>
                <a:rPr lang="de-DE" sz="1400" dirty="0"/>
                <a:t>sensor </a:t>
              </a:r>
            </a:p>
            <a:p>
              <a:r>
                <a:rPr lang="de-DE" sz="1400" dirty="0"/>
                <a:t>thickness </a:t>
              </a:r>
              <a:r>
                <a:rPr lang="de-DE" sz="1400" dirty="0" smtClean="0"/>
                <a:t>75 </a:t>
              </a:r>
              <a:r>
                <a:rPr lang="de-DE" sz="1400" dirty="0"/>
                <a:t>µm (!), </a:t>
              </a:r>
              <a:endParaRPr lang="de-DE" sz="1400" dirty="0" smtClean="0"/>
            </a:p>
            <a:p>
              <a:r>
                <a:rPr lang="de-DE" sz="1400" dirty="0" smtClean="0"/>
                <a:t>pixel </a:t>
              </a:r>
              <a:r>
                <a:rPr lang="de-DE" sz="1400" dirty="0"/>
                <a:t>size </a:t>
              </a:r>
              <a:r>
                <a:rPr lang="de-DE" sz="1400" dirty="0" smtClean="0"/>
                <a:t>50 </a:t>
              </a:r>
              <a:r>
                <a:rPr lang="de-DE" sz="1400" dirty="0"/>
                <a:t>x </a:t>
              </a:r>
              <a:r>
                <a:rPr lang="de-DE" sz="1400" dirty="0" smtClean="0"/>
                <a:t>55 </a:t>
              </a:r>
              <a:r>
                <a:rPr lang="de-DE" sz="1400" dirty="0"/>
                <a:t>µm² </a:t>
              </a:r>
              <a:r>
                <a:rPr lang="de-DE" sz="1400" dirty="0" smtClean="0"/>
                <a:t>to  50 x 85µm² (depending on layer and z)</a:t>
              </a:r>
            </a:p>
          </p:txBody>
        </p:sp>
        <p:sp>
          <p:nvSpPr>
            <p:cNvPr id="1155" name="Oval 30"/>
            <p:cNvSpPr>
              <a:spLocks noChangeArrowheads="1"/>
            </p:cNvSpPr>
            <p:nvPr/>
          </p:nvSpPr>
          <p:spPr bwMode="auto">
            <a:xfrm>
              <a:off x="2245" y="935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756373" y="1052736"/>
            <a:ext cx="3798889" cy="554038"/>
            <a:chOff x="2245" y="1321"/>
            <a:chExt cx="2393" cy="349"/>
          </a:xfrm>
        </p:grpSpPr>
        <p:sp>
          <p:nvSpPr>
            <p:cNvPr id="1152" name="Oval 31"/>
            <p:cNvSpPr>
              <a:spLocks noChangeArrowheads="1"/>
            </p:cNvSpPr>
            <p:nvPr/>
          </p:nvSpPr>
          <p:spPr bwMode="auto">
            <a:xfrm>
              <a:off x="2245" y="138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3" name="Text Box 33"/>
            <p:cNvSpPr txBox="1">
              <a:spLocks noChangeArrowheads="1"/>
            </p:cNvSpPr>
            <p:nvPr/>
          </p:nvSpPr>
          <p:spPr bwMode="auto">
            <a:xfrm>
              <a:off x="2381" y="1321"/>
              <a:ext cx="2257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smtClean="0"/>
                <a:t>SVD: 4 </a:t>
              </a:r>
              <a:r>
                <a:rPr lang="de-DE" dirty="0"/>
                <a:t>layer Si strip detector (DSSD)</a:t>
              </a:r>
              <a:br>
                <a:rPr lang="de-DE" dirty="0"/>
              </a:br>
              <a:r>
                <a:rPr lang="de-DE" sz="1400" dirty="0"/>
                <a:t>(R = 3.8, 8.0, 11.5, 14.0 cm)</a:t>
              </a:r>
              <a:endParaRPr lang="de-DE" dirty="0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3977010" y="3924126"/>
            <a:ext cx="4843462" cy="2889250"/>
            <a:chOff x="2608" y="2387"/>
            <a:chExt cx="3051" cy="1820"/>
          </a:xfrm>
        </p:grpSpPr>
        <p:sp>
          <p:nvSpPr>
            <p:cNvPr id="1132" name="テキスト ボックス 12"/>
            <p:cNvSpPr txBox="1">
              <a:spLocks noChangeArrowheads="1"/>
            </p:cNvSpPr>
            <p:nvPr/>
          </p:nvSpPr>
          <p:spPr bwMode="auto">
            <a:xfrm>
              <a:off x="5132" y="3566"/>
              <a:ext cx="5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3366FF"/>
                  </a:solidFill>
                  <a:latin typeface="Arial Black" pitchFamily="34" charset="0"/>
                </a:rPr>
                <a:t>15</a:t>
              </a:r>
              <a:r>
                <a:rPr lang="en-US" altLang="ja-JP" i="1">
                  <a:solidFill>
                    <a:srgbClr val="3366FF"/>
                  </a:solidFill>
                  <a:latin typeface="Symbol" pitchFamily="18" charset="2"/>
                </a:rPr>
                <a:t>m</a:t>
              </a:r>
              <a:r>
                <a:rPr lang="en-US" altLang="ja-JP" i="1">
                  <a:solidFill>
                    <a:srgbClr val="3366FF"/>
                  </a:solidFill>
                  <a:latin typeface="Arial" charset="0"/>
                  <a:cs typeface="Arial" charset="0"/>
                </a:rPr>
                <a:t>m</a:t>
              </a:r>
              <a:endParaRPr lang="ja-JP" altLang="en-US" i="1">
                <a:solidFill>
                  <a:srgbClr val="3366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3" name="テキスト ボックス 13"/>
            <p:cNvSpPr txBox="1">
              <a:spLocks noChangeArrowheads="1"/>
            </p:cNvSpPr>
            <p:nvPr/>
          </p:nvSpPr>
          <p:spPr bwMode="auto">
            <a:xfrm>
              <a:off x="5148" y="3290"/>
              <a:ext cx="5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FF33CC"/>
                  </a:solidFill>
                  <a:latin typeface="Arial Black" pitchFamily="34" charset="0"/>
                </a:rPr>
                <a:t>30</a:t>
              </a:r>
              <a:r>
                <a:rPr lang="en-US" altLang="ja-JP" i="1">
                  <a:solidFill>
                    <a:srgbClr val="FF33CC"/>
                  </a:solidFill>
                  <a:latin typeface="Symbol" pitchFamily="18" charset="2"/>
                </a:rPr>
                <a:t>m</a:t>
              </a:r>
              <a:r>
                <a:rPr lang="en-US" altLang="ja-JP" i="1">
                  <a:solidFill>
                    <a:srgbClr val="FF33CC"/>
                  </a:solidFill>
                  <a:latin typeface="Arial" charset="0"/>
                  <a:cs typeface="Arial" charset="0"/>
                </a:rPr>
                <a:t>m</a:t>
              </a:r>
              <a:endParaRPr lang="ja-JP" altLang="en-US" i="1">
                <a:solidFill>
                  <a:srgbClr val="FF33CC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2608" y="2387"/>
              <a:ext cx="2645" cy="1820"/>
              <a:chOff x="2576" y="2387"/>
              <a:chExt cx="2645" cy="1820"/>
            </a:xfrm>
          </p:grpSpPr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3097" y="2387"/>
                <a:ext cx="2084" cy="1452"/>
                <a:chOff x="1111" y="2432"/>
                <a:chExt cx="2084" cy="1452"/>
              </a:xfrm>
            </p:grpSpPr>
            <p:pic>
              <p:nvPicPr>
                <p:cNvPr id="1149" name="Picture 3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111" y="2432"/>
                  <a:ext cx="2084" cy="1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50" name="テキスト ボックス 9"/>
                <p:cNvSpPr txBox="1">
                  <a:spLocks noChangeArrowheads="1"/>
                </p:cNvSpPr>
                <p:nvPr/>
              </p:nvSpPr>
              <p:spPr bwMode="auto">
                <a:xfrm>
                  <a:off x="1837" y="2931"/>
                  <a:ext cx="51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i="1">
                      <a:solidFill>
                        <a:srgbClr val="FF33CC"/>
                      </a:solidFill>
                      <a:latin typeface="Arial Black" pitchFamily="34" charset="0"/>
                    </a:rPr>
                    <a:t>Belle</a:t>
                  </a:r>
                  <a:endParaRPr lang="ja-JP" altLang="en-US" i="1">
                    <a:solidFill>
                      <a:srgbClr val="FF33CC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151" name="テキスト ボックス 20"/>
                <p:cNvSpPr txBox="1">
                  <a:spLocks noChangeArrowheads="1"/>
                </p:cNvSpPr>
                <p:nvPr/>
              </p:nvSpPr>
              <p:spPr bwMode="auto">
                <a:xfrm>
                  <a:off x="2204" y="3475"/>
                  <a:ext cx="67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i="1">
                      <a:solidFill>
                        <a:srgbClr val="3366FF"/>
                      </a:solidFill>
                      <a:latin typeface="Arial Black" pitchFamily="34" charset="0"/>
                    </a:rPr>
                    <a:t>Belle</a:t>
                  </a:r>
                  <a:r>
                    <a:rPr lang="ja-JP" altLang="en-US" i="1">
                      <a:solidFill>
                        <a:srgbClr val="3366FF"/>
                      </a:solidFill>
                      <a:latin typeface="Arial Black" pitchFamily="34" charset="0"/>
                    </a:rPr>
                    <a:t> </a:t>
                  </a:r>
                  <a:r>
                    <a:rPr lang="en-US" altLang="ja-JP" i="1">
                      <a:solidFill>
                        <a:srgbClr val="3366FF"/>
                      </a:solidFill>
                      <a:latin typeface="Arial Black" pitchFamily="34" charset="0"/>
                    </a:rPr>
                    <a:t>II</a:t>
                  </a:r>
                  <a:endParaRPr lang="ja-JP" altLang="en-US" i="1">
                    <a:solidFill>
                      <a:srgbClr val="3366FF"/>
                    </a:solidFill>
                    <a:latin typeface="Arial Black" pitchFamily="34" charset="0"/>
                  </a:endParaRPr>
                </a:p>
              </p:txBody>
            </p:sp>
          </p:grpSp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3006" y="3813"/>
                <a:ext cx="2215" cy="394"/>
                <a:chOff x="3006" y="3813"/>
                <a:chExt cx="2215" cy="394"/>
              </a:xfrm>
            </p:grpSpPr>
            <p:sp>
              <p:nvSpPr>
                <p:cNvPr id="1142" name="テキスト ボックス 18"/>
                <p:cNvSpPr txBox="1">
                  <a:spLocks noChangeArrowheads="1"/>
                </p:cNvSpPr>
                <p:nvPr/>
              </p:nvSpPr>
              <p:spPr bwMode="auto">
                <a:xfrm>
                  <a:off x="3606" y="3995"/>
                  <a:ext cx="1099" cy="21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600" b="1" i="1">
                      <a:latin typeface="Arial" charset="0"/>
                      <a:cs typeface="Arial" charset="0"/>
                    </a:rPr>
                    <a:t>p</a:t>
                  </a:r>
                  <a:r>
                    <a:rPr lang="en-US" altLang="ja-JP" sz="1600" b="1" i="1">
                      <a:latin typeface="Symbol" pitchFamily="18" charset="2"/>
                    </a:rPr>
                    <a:t>b</a:t>
                  </a:r>
                  <a:r>
                    <a:rPr lang="en-US" altLang="ja-JP" sz="1600" b="1" i="1">
                      <a:latin typeface="Arial" charset="0"/>
                      <a:cs typeface="Arial" charset="0"/>
                    </a:rPr>
                    <a:t>sin(</a:t>
                  </a:r>
                  <a:r>
                    <a:rPr lang="en-US" altLang="ja-JP" sz="1600" b="1" i="1">
                      <a:latin typeface="Symbol" pitchFamily="18" charset="2"/>
                    </a:rPr>
                    <a:t>q</a:t>
                  </a:r>
                  <a:r>
                    <a:rPr lang="en-US" altLang="ja-JP" sz="1600" b="1" i="1">
                      <a:latin typeface="Arial" charset="0"/>
                      <a:cs typeface="Arial" charset="0"/>
                    </a:rPr>
                    <a:t>)</a:t>
                  </a:r>
                  <a:r>
                    <a:rPr lang="en-US" altLang="ja-JP" sz="1100" b="1">
                      <a:latin typeface="Arial" charset="0"/>
                    </a:rPr>
                    <a:t>  </a:t>
                  </a:r>
                  <a:r>
                    <a:rPr lang="en-US" altLang="ja-JP" sz="1600" b="1">
                      <a:latin typeface="Arial" charset="0"/>
                    </a:rPr>
                    <a:t>[GeV/c]</a:t>
                  </a:r>
                  <a:endParaRPr lang="ja-JP" altLang="en-US" sz="1600" b="1">
                    <a:latin typeface="Arial" charset="0"/>
                  </a:endParaRPr>
                </a:p>
              </p:txBody>
            </p:sp>
            <p:sp>
              <p:nvSpPr>
                <p:cNvPr id="1143" name="テキスト ボックス 10"/>
                <p:cNvSpPr txBox="1">
                  <a:spLocks noChangeArrowheads="1"/>
                </p:cNvSpPr>
                <p:nvPr/>
              </p:nvSpPr>
              <p:spPr bwMode="auto">
                <a:xfrm>
                  <a:off x="3339" y="3813"/>
                  <a:ext cx="33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0.4</a:t>
                  </a:r>
                  <a:endParaRPr lang="ja-JP" altLang="en-US"/>
                </a:p>
              </p:txBody>
            </p:sp>
            <p:sp>
              <p:nvSpPr>
                <p:cNvPr id="1144" name="テキスト ボックス 11"/>
                <p:cNvSpPr txBox="1">
                  <a:spLocks noChangeArrowheads="1"/>
                </p:cNvSpPr>
                <p:nvPr/>
              </p:nvSpPr>
              <p:spPr bwMode="auto">
                <a:xfrm>
                  <a:off x="4888" y="3813"/>
                  <a:ext cx="33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2.0</a:t>
                  </a:r>
                  <a:endParaRPr lang="ja-JP" altLang="en-US"/>
                </a:p>
              </p:txBody>
            </p:sp>
            <p:sp>
              <p:nvSpPr>
                <p:cNvPr id="1145" name="テキスト ボックス 17"/>
                <p:cNvSpPr txBox="1">
                  <a:spLocks noChangeArrowheads="1"/>
                </p:cNvSpPr>
                <p:nvPr/>
              </p:nvSpPr>
              <p:spPr bwMode="auto">
                <a:xfrm>
                  <a:off x="3006" y="3813"/>
                  <a:ext cx="20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0</a:t>
                  </a:r>
                  <a:endParaRPr lang="ja-JP" altLang="en-US"/>
                </a:p>
              </p:txBody>
            </p:sp>
            <p:sp>
              <p:nvSpPr>
                <p:cNvPr id="1146" name="テキスト ボックス 10"/>
                <p:cNvSpPr txBox="1">
                  <a:spLocks noChangeArrowheads="1"/>
                </p:cNvSpPr>
                <p:nvPr/>
              </p:nvSpPr>
              <p:spPr bwMode="auto">
                <a:xfrm>
                  <a:off x="3738" y="3813"/>
                  <a:ext cx="33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0.8</a:t>
                  </a:r>
                  <a:endParaRPr lang="ja-JP" altLang="en-US"/>
                </a:p>
              </p:txBody>
            </p:sp>
            <p:sp>
              <p:nvSpPr>
                <p:cNvPr id="1147" name="テキスト ボックス 11"/>
                <p:cNvSpPr txBox="1">
                  <a:spLocks noChangeArrowheads="1"/>
                </p:cNvSpPr>
                <p:nvPr/>
              </p:nvSpPr>
              <p:spPr bwMode="auto">
                <a:xfrm>
                  <a:off x="4117" y="3813"/>
                  <a:ext cx="33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1.2</a:t>
                  </a:r>
                  <a:endParaRPr lang="ja-JP" altLang="en-US"/>
                </a:p>
              </p:txBody>
            </p:sp>
            <p:sp>
              <p:nvSpPr>
                <p:cNvPr id="1148" name="テキスト ボックス 11"/>
                <p:cNvSpPr txBox="1">
                  <a:spLocks noChangeArrowheads="1"/>
                </p:cNvSpPr>
                <p:nvPr/>
              </p:nvSpPr>
              <p:spPr bwMode="auto">
                <a:xfrm>
                  <a:off x="4489" y="3813"/>
                  <a:ext cx="33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1.6</a:t>
                  </a:r>
                  <a:endParaRPr lang="ja-JP" altLang="en-US"/>
                </a:p>
              </p:txBody>
            </p:sp>
          </p:grpSp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2576" y="2432"/>
                <a:ext cx="576" cy="1259"/>
                <a:chOff x="2530" y="2432"/>
                <a:chExt cx="576" cy="1259"/>
              </a:xfrm>
            </p:grpSpPr>
            <p:sp>
              <p:nvSpPr>
                <p:cNvPr id="113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685" y="2852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/>
                    <a:t>100</a:t>
                  </a:r>
                </a:p>
              </p:txBody>
            </p:sp>
            <p:sp>
              <p:nvSpPr>
                <p:cNvPr id="113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780" y="3460"/>
                  <a:ext cx="2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/>
                    <a:t>20</a:t>
                  </a:r>
                </a:p>
              </p:txBody>
            </p:sp>
            <p:sp>
              <p:nvSpPr>
                <p:cNvPr id="114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673" y="3131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>
                      <a:latin typeface="Arial Black" pitchFamily="34" charset="0"/>
                    </a:rPr>
                    <a:t>  </a:t>
                  </a:r>
                  <a:r>
                    <a:rPr lang="de-DE"/>
                    <a:t>50</a:t>
                  </a:r>
                </a:p>
              </p:txBody>
            </p:sp>
            <p:sp>
              <p:nvSpPr>
                <p:cNvPr id="114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530" y="2432"/>
                  <a:ext cx="5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2000" b="1">
                      <a:latin typeface="Arial" charset="0"/>
                      <a:cs typeface="Arial" charset="0"/>
                    </a:rPr>
                    <a:t>σ</a:t>
                  </a:r>
                  <a:r>
                    <a:rPr lang="de-DE" sz="2000" b="1">
                      <a:latin typeface="Arial" charset="0"/>
                      <a:cs typeface="Arial" charset="0"/>
                    </a:rPr>
                    <a:t> </a:t>
                  </a:r>
                  <a:r>
                    <a:rPr lang="de-DE" b="1">
                      <a:latin typeface="Arial" charset="0"/>
                      <a:cs typeface="Arial" charset="0"/>
                    </a:rPr>
                    <a:t>[µm]</a:t>
                  </a:r>
                  <a:endParaRPr lang="el-GR" b="1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1100" name="Line 61"/>
          <p:cNvSpPr>
            <a:spLocks noChangeShapeType="1"/>
          </p:cNvSpPr>
          <p:nvPr/>
        </p:nvSpPr>
        <p:spPr bwMode="auto">
          <a:xfrm>
            <a:off x="2267744" y="4509120"/>
            <a:ext cx="72008" cy="21602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02" name="Text Box 59"/>
          <p:cNvSpPr txBox="1">
            <a:spLocks noChangeArrowheads="1"/>
          </p:cNvSpPr>
          <p:nvPr/>
        </p:nvSpPr>
        <p:spPr bwMode="auto">
          <a:xfrm>
            <a:off x="1907704" y="4221088"/>
            <a:ext cx="64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PXD</a:t>
            </a:r>
          </a:p>
        </p:txBody>
      </p:sp>
      <p:sp>
        <p:nvSpPr>
          <p:cNvPr id="1109" name="Text Box 81"/>
          <p:cNvSpPr txBox="1">
            <a:spLocks noChangeArrowheads="1"/>
          </p:cNvSpPr>
          <p:nvPr/>
        </p:nvSpPr>
        <p:spPr bwMode="auto">
          <a:xfrm>
            <a:off x="6804025" y="3962400"/>
            <a:ext cx="12573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PXD+SVD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51020" y="260648"/>
            <a:ext cx="611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 Rounded MT Bold" pitchFamily="34" charset="0"/>
              </a:rPr>
              <a:t>Silicon Tracking System @ Belle II</a:t>
            </a:r>
            <a:endParaRPr lang="de-DE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4" name="Line 61"/>
          <p:cNvSpPr>
            <a:spLocks noChangeShapeType="1"/>
          </p:cNvSpPr>
          <p:nvPr/>
        </p:nvSpPr>
        <p:spPr bwMode="auto">
          <a:xfrm flipH="1" flipV="1">
            <a:off x="1907704" y="2852936"/>
            <a:ext cx="288032" cy="12241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7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757492" y="6572968"/>
            <a:ext cx="363538" cy="236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54615C-216B-4055-9C4E-4186CF5696BA}" type="slidenum">
              <a:rPr lang="de-DE" sz="1000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e-DE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3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820</Words>
  <Application>Microsoft Office PowerPoint</Application>
  <PresentationFormat>On-screen Show (4:3)</PresentationFormat>
  <Paragraphs>286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2_Standarddesign</vt:lpstr>
      <vt:lpstr>Equation</vt:lpstr>
      <vt:lpstr>Belle &amp; Belle II</vt:lpstr>
      <vt:lpstr>Analysis of Belle Data</vt:lpstr>
      <vt:lpstr>Analysis of f2</vt:lpstr>
      <vt:lpstr>Analysis of f2</vt:lpstr>
      <vt:lpstr>Slide 5</vt:lpstr>
      <vt:lpstr>Slide 6</vt:lpstr>
      <vt:lpstr>Slide 7</vt:lpstr>
      <vt:lpstr>Slide 8</vt:lpstr>
      <vt:lpstr>Slide 9</vt:lpstr>
      <vt:lpstr>Slide 10</vt:lpstr>
      <vt:lpstr>PXD Schedule</vt:lpstr>
      <vt:lpstr>DEPFET Production</vt:lpstr>
      <vt:lpstr>Injection Noise &amp; Gating</vt:lpstr>
      <vt:lpstr>Verification with laser &amp; beam</vt:lpstr>
      <vt:lpstr>Support &amp; Services</vt:lpstr>
      <vt:lpstr>Cooling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2012-12-17T14:23:56Z</dcterms:created>
  <dcterms:modified xsi:type="dcterms:W3CDTF">2012-12-17T14:31:25Z</dcterms:modified>
</cp:coreProperties>
</file>