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  <p:sldMasterId id="2147483706" r:id="rId4"/>
    <p:sldMasterId id="2147483708" r:id="rId5"/>
    <p:sldMasterId id="2147483714" r:id="rId6"/>
    <p:sldMasterId id="2147483727" r:id="rId7"/>
    <p:sldMasterId id="2147483739" r:id="rId8"/>
    <p:sldMasterId id="2147483751" r:id="rId9"/>
  </p:sldMasterIdLst>
  <p:notesMasterIdLst>
    <p:notesMasterId r:id="rId42"/>
  </p:notesMasterIdLst>
  <p:sldIdLst>
    <p:sldId id="449" r:id="rId10"/>
    <p:sldId id="270" r:id="rId11"/>
    <p:sldId id="310" r:id="rId12"/>
    <p:sldId id="415" r:id="rId13"/>
    <p:sldId id="497" r:id="rId14"/>
    <p:sldId id="491" r:id="rId15"/>
    <p:sldId id="417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99" r:id="rId24"/>
    <p:sldId id="502" r:id="rId25"/>
    <p:sldId id="507" r:id="rId26"/>
    <p:sldId id="508" r:id="rId27"/>
    <p:sldId id="511" r:id="rId28"/>
    <p:sldId id="512" r:id="rId29"/>
    <p:sldId id="517" r:id="rId30"/>
    <p:sldId id="532" r:id="rId31"/>
    <p:sldId id="513" r:id="rId32"/>
    <p:sldId id="516" r:id="rId33"/>
    <p:sldId id="493" r:id="rId34"/>
    <p:sldId id="492" r:id="rId35"/>
    <p:sldId id="494" r:id="rId36"/>
    <p:sldId id="495" r:id="rId37"/>
    <p:sldId id="496" r:id="rId38"/>
    <p:sldId id="529" r:id="rId39"/>
    <p:sldId id="518" r:id="rId40"/>
    <p:sldId id="443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86377" autoAdjust="0"/>
  </p:normalViewPr>
  <p:slideViewPr>
    <p:cSldViewPr>
      <p:cViewPr>
        <p:scale>
          <a:sx n="100" d="100"/>
          <a:sy n="100" d="100"/>
        </p:scale>
        <p:origin x="-61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09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BFBA1-D9AE-4B9E-A00E-2F3C0B9D4B4C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1E9E9-12A8-40FD-A457-78C4BE2B09BC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F1FC3-843A-4D78-AFB7-614DE8B31314}" type="slidenum">
              <a:rPr lang="en-US" smtClean="0">
                <a:latin typeface="Arial" charset="0"/>
                <a:cs typeface="Arial" charset="0"/>
              </a:rPr>
              <a:pPr/>
              <a:t>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F678EA-6982-482A-AB13-C074FF3D128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2F53A-8A5F-416F-8047-19BB64DE49A4}" type="slidenum">
              <a:rPr lang="en-US"/>
              <a:pPr/>
              <a:t>26</a:t>
            </a:fld>
            <a:endParaRPr lang="en-US"/>
          </a:p>
        </p:txBody>
      </p:sp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B460353-4671-4410-AB72-B2B70A284D95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8" tIns="45715" rIns="91428" bIns="45715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66906-2829-4B52-8517-DE22D9FE7786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BC1AF3-5502-4934-8E45-0C257571D010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20D465-236A-4B2F-9E28-E219F23195B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E8395-84FC-44EE-BD06-1AF270FFEC8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characterization procedure I developed were tested on a 12-fold segmented MINIBALL detector.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To characterize such crystal, one needs to know first of all how much mirror charge is induced in each of these</a:t>
            </a:r>
          </a:p>
          <a:p>
            <a:pPr eaLnBrk="1" hangingPunct="1"/>
            <a:r>
              <a:rPr lang="en-US" smtClean="0"/>
              <a:t>Electrodes when a unit of charge is placed at a specific point in the detector.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information is provided by the Weighting potentials.</a:t>
            </a:r>
          </a:p>
          <a:p>
            <a:pPr eaLnBrk="1" hangingPunct="1"/>
            <a:r>
              <a:rPr lang="en-US" smtClean="0"/>
              <a:t>The weigting potential for “this” segment is show here for a true coaxial detector.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These potentials can be calculated as solution of the Laplace equation,</a:t>
            </a:r>
          </a:p>
          <a:p>
            <a:pPr eaLnBrk="1" hangingPunct="1"/>
            <a:r>
              <a:rPr lang="en-US" smtClean="0"/>
              <a:t>With the boundary conditions that they have to be 1 at “this” electrode and 0 at all the other electrodes.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How to calculate the Weighting potentials is well described in litterature, so I will not disscuss this further.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E61BD-0EDE-43C9-B917-D21C370EC12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Here you see a comparison between the electron mobility and the hole mobility:</a:t>
            </a:r>
          </a:p>
          <a:p>
            <a:pPr eaLnBrk="1" hangingPunct="1"/>
            <a:r>
              <a:rPr lang="en-US" smtClean="0"/>
              <a:t>What is plotted is a three dimensional version of the illustration given earlier (remember introduction).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radial components are mainly slower for the electrons in the 111 direction, </a:t>
            </a:r>
          </a:p>
          <a:p>
            <a:pPr eaLnBrk="1" hangingPunct="1"/>
            <a:r>
              <a:rPr lang="en-US" smtClean="0"/>
              <a:t>while for the holes, the radial component is mainly larger along the 100 direction.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As proven earlier, along symmetry axis, the tangential component is zero.</a:t>
            </a:r>
          </a:p>
          <a:p>
            <a:pPr eaLnBrk="1" hangingPunct="1"/>
            <a:r>
              <a:rPr lang="en-US" smtClean="0"/>
              <a:t>Idem to the longitudinal anisotropy, the tangential anisotropy is again most pronounced near the 111 direction for the electrons,</a:t>
            </a:r>
          </a:p>
          <a:p>
            <a:pPr eaLnBrk="1" hangingPunct="1"/>
            <a:r>
              <a:rPr lang="en-US" smtClean="0"/>
              <a:t>And near the 100 directions for the holes.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803BB-AEB0-4AFE-8E0D-B5590059FA7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631B9-FEB0-4B44-8506-AB7269F402B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EFC2D0-FD53-43CE-ABCC-AB3390A9705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1404A-B706-4F9F-8148-24A41D1EF0E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1404A-B706-4F9F-8148-24A41D1EF0E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400E37-B7F5-4340-9652-DBF2FFE670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574009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18125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31858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325058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97226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597330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230977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7955412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106454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2044085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83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83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025352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53578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000125"/>
            <a:ext cx="4038600" cy="53578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500813"/>
            <a:ext cx="2133600" cy="2206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86063" y="6553200"/>
            <a:ext cx="3581400" cy="128588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021071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AA58-FDD9-4A7D-BBDD-CA7FEDF1D279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9E579-FCB1-43D7-B960-DE34B70151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63730-C3DD-46EA-87FA-BF7BD042173A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36106-2AC5-4EFA-B607-C4736D8F5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3C55-73F7-434F-9BD3-2279D28EA903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13B3-1B5E-4A62-A5CF-5FDA402FD8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5C266-CC8A-4B58-B43E-690A2CB84E9F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C59B-B790-46D0-865D-A93F22D551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5D527-EA1C-4BC5-AF7B-05B4678E302B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A1FDF-130A-413D-A427-212CEF9484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E9941-A6BE-43A0-87D4-EDF70AE53C04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C9FDF-C140-46CB-BB0A-FF7A7D16A5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4418F-40CE-4A32-86E0-44512E646941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C5A9-0055-430F-A578-662DECF55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3A4AB-C519-48DA-9FB5-59BC903A90A8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3F84-12A9-4F6E-BD29-330801250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0A2E0-D322-4808-A778-DDE49F842F9A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0FA6-C21D-439B-A0C7-5296C289E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AB96-075B-470F-99EC-4A6475D12A01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9EE5-D278-4A2B-8273-7EACD9BEB4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147B-9B12-4924-B883-6C4250FB3239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ED488-1304-4669-AC9F-41CF6AC8B8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02B54-A848-4FB9-BB75-277FD8818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2309776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27AD-2C9A-4090-9043-7784F0EA223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833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833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53578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000125"/>
            <a:ext cx="4038600" cy="53578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123E9-8F12-46B6-8A9B-E98E3AFA1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3E277-F625-4D9A-BDB9-2417D2CAF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B821-1E08-4A83-9581-F56C3EEE4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2FB5D-9CA9-45BE-98F1-94255977F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D3B3D-90C3-4361-B57E-9A509E83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A5805-0D7B-451B-8B6A-3DD063B9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36BC0-C2A1-4A3C-BDEA-E9CB8AA89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6FBF-8DEE-4340-B85B-5E24E8BAB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B144-C79E-4AC0-A58A-E9867570D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5601-58FD-4396-9B31-4ACA2DE29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AA1A9-A2E5-444F-8462-BAF5E77C5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F3486-CDFD-40C2-A3E1-F10154B2E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7BC1-D4F5-4B99-8640-2770598A8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C7A5C-28D4-4F56-86E3-46426FC1E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C8FCC-A70C-4C6D-8FF5-6933C6E94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EFCC-F95B-483C-AEFC-04ED09BF4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1CE9B-55E9-41FF-B2D9-23A8AB39D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933D-747B-40FD-9C7D-C5204D421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6E333-8975-4EA6-849E-5BE87B978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325A9-C2D1-4B6F-B0D5-8B7839AF8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C5DC6-9000-4C12-AD26-AEA401B40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88CDD-346E-4656-835D-4B0E06BF4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400E37-B7F5-4340-9652-DBF2FFE670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6F20DCB5-502A-4E33-A244-DDB0D47A00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EC94C2-CAF9-4311-A4BC-971DD9E657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28625" y="857250"/>
            <a:ext cx="82867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0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270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86063" y="6553200"/>
            <a:ext cx="3581400" cy="1285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r>
              <a:rPr lang="de-DE" smtClean="0"/>
              <a:t>Bruyneel - Schleching 2011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FB32C-4030-4D9F-9A5E-00819D35A957}" type="datetimeFigureOut">
              <a:rPr lang="en-US"/>
              <a:pPr>
                <a:defRPr/>
              </a:pPr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D2A2DD-74A0-4598-A0AB-85175FE9B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0B26BDB-22A4-4452-9290-4F734216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0" r:id="rId2"/>
    <p:sldLayoutId id="214748371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1BB4934-85A8-4B03-AF93-5AB4DFA991C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28625" y="857250"/>
            <a:ext cx="82867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it-IT"/>
              <a:t>20/05/2010</a:t>
            </a:r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86063" y="6553200"/>
            <a:ext cx="3581400" cy="1285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GB"/>
              <a:t>Bruyneel - Germanium Workshop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28396BD-DD80-4552-8368-9047A6706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9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9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9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D01E2FA-3FB8-46A0-8746-9471A4BAA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BD22C-66B6-4D41-8090-2A9022E90540}" type="datetimeFigureOut">
              <a:rPr lang="it-IT" smtClean="0"/>
              <a:pPr/>
              <a:t>10/04/2013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1ECB-65D6-4CDB-8848-5E6120339EB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://linkinghub.elsevier.com/retrieve/pii/S0168900206015166" TargetMode="External"/><Relationship Id="rId4" Type="http://schemas.openxmlformats.org/officeDocument/2006/relationships/hyperlink" Target="http://linkinghub.elsevier.com/retrieve/pii/S016890020601517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8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hyperlink" Target="../2008-09-SIF-Genova/A180-4Pw1.wrl" TargetMode="Externa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lum bright="60000" contrast="-70000"/>
          </a:blip>
          <a:srcRect t="13492" r="12788"/>
          <a:stretch>
            <a:fillRect/>
          </a:stretch>
        </p:blipFill>
        <p:spPr bwMode="auto">
          <a:xfrm>
            <a:off x="4425392" y="-5063"/>
            <a:ext cx="4717251" cy="4716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9" name="Text Box 12"/>
          <p:cNvSpPr txBox="1">
            <a:spLocks noChangeArrowheads="1"/>
          </p:cNvSpPr>
          <p:nvPr/>
        </p:nvSpPr>
        <p:spPr bwMode="auto">
          <a:xfrm>
            <a:off x="813445" y="642918"/>
            <a:ext cx="7330455" cy="6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272" tIns="43637" rIns="87272" bIns="43637">
            <a:spAutoFit/>
          </a:bodyPr>
          <a:lstStyle/>
          <a:p>
            <a:pPr algn="ctr" defTabSz="872436"/>
            <a:r>
              <a:rPr lang="de-DE" sz="4000" b="1" i="1" dirty="0" smtClean="0">
                <a:solidFill>
                  <a:schemeClr val="accent2"/>
                </a:solidFill>
                <a:latin typeface="Tahoma" pitchFamily="34" charset="0"/>
              </a:rPr>
              <a:t>Pulse Shape Analysis </a:t>
            </a:r>
          </a:p>
          <a:p>
            <a:pPr algn="ctr" defTabSz="872436"/>
            <a:r>
              <a:rPr lang="de-DE" sz="4000" b="1" i="1" dirty="0" err="1" smtClean="0">
                <a:solidFill>
                  <a:schemeClr val="accent2"/>
                </a:solidFill>
                <a:latin typeface="Tahoma" pitchFamily="34" charset="0"/>
              </a:rPr>
              <a:t>for</a:t>
            </a:r>
            <a:r>
              <a:rPr lang="de-DE" sz="4000" b="1" i="1" dirty="0" smtClean="0">
                <a:solidFill>
                  <a:schemeClr val="accent2"/>
                </a:solidFill>
                <a:latin typeface="Tahoma" pitchFamily="34" charset="0"/>
              </a:rPr>
              <a:t> AGATA </a:t>
            </a:r>
          </a:p>
          <a:p>
            <a:pPr algn="ctr" defTabSz="872436"/>
            <a:endParaRPr lang="de-DE" sz="2800" dirty="0" smtClean="0">
              <a:latin typeface="Tahoma" pitchFamily="34" charset="0"/>
            </a:endParaRPr>
          </a:p>
          <a:p>
            <a:pPr lvl="2" defTabSz="872436">
              <a:buFont typeface="Arial" pitchFamily="34" charset="0"/>
              <a:buChar char="•"/>
            </a:pPr>
            <a:r>
              <a:rPr lang="de-DE" sz="2800" dirty="0" smtClean="0">
                <a:latin typeface="Tahoma" pitchFamily="34" charset="0"/>
              </a:rPr>
              <a:t> </a:t>
            </a:r>
            <a:r>
              <a:rPr lang="de-DE" sz="2800" dirty="0" err="1" smtClean="0">
                <a:latin typeface="Tahoma" pitchFamily="34" charset="0"/>
              </a:rPr>
              <a:t>short</a:t>
            </a:r>
            <a:r>
              <a:rPr lang="de-DE" sz="2800" dirty="0" smtClean="0">
                <a:latin typeface="Tahoma" pitchFamily="34" charset="0"/>
              </a:rPr>
              <a:t> </a:t>
            </a:r>
            <a:r>
              <a:rPr lang="de-DE" sz="2800" dirty="0" err="1" smtClean="0">
                <a:latin typeface="Tahoma" pitchFamily="34" charset="0"/>
              </a:rPr>
              <a:t>introduction</a:t>
            </a:r>
            <a:r>
              <a:rPr lang="de-DE" sz="2800" dirty="0" smtClean="0">
                <a:latin typeface="Tahoma" pitchFamily="34" charset="0"/>
              </a:rPr>
              <a:t> AGATA</a:t>
            </a:r>
            <a:endParaRPr lang="de-DE" sz="2800" dirty="0">
              <a:latin typeface="Tahoma" pitchFamily="34" charset="0"/>
            </a:endParaRPr>
          </a:p>
          <a:p>
            <a:pPr lvl="2" defTabSz="872436">
              <a:buFont typeface="Arial" pitchFamily="34" charset="0"/>
              <a:buChar char="•"/>
            </a:pPr>
            <a:r>
              <a:rPr lang="de-DE" sz="2800" dirty="0" smtClean="0">
                <a:latin typeface="Tahoma" pitchFamily="34" charset="0"/>
              </a:rPr>
              <a:t> </a:t>
            </a:r>
            <a:r>
              <a:rPr lang="de-DE" sz="2800" dirty="0" smtClean="0">
                <a:latin typeface="Symbol" pitchFamily="18" charset="2"/>
              </a:rPr>
              <a:t>g</a:t>
            </a:r>
            <a:r>
              <a:rPr lang="de-DE" sz="2800" dirty="0" smtClean="0">
                <a:latin typeface="Tahoma" pitchFamily="34" charset="0"/>
              </a:rPr>
              <a:t>-ray tracking </a:t>
            </a:r>
            <a:r>
              <a:rPr lang="de-DE" sz="2800" dirty="0" err="1" smtClean="0">
                <a:latin typeface="Tahoma" pitchFamily="34" charset="0"/>
              </a:rPr>
              <a:t>ingredients</a:t>
            </a:r>
            <a:r>
              <a:rPr lang="de-DE" sz="2800" dirty="0" smtClean="0">
                <a:latin typeface="Tahoma" pitchFamily="34" charset="0"/>
              </a:rPr>
              <a:t> </a:t>
            </a:r>
            <a:endParaRPr lang="de-DE" sz="2800" i="1" dirty="0" smtClean="0">
              <a:solidFill>
                <a:srgbClr val="000000"/>
              </a:solidFill>
              <a:latin typeface="Tahoma" pitchFamily="34" charset="0"/>
            </a:endParaRPr>
          </a:p>
          <a:p>
            <a:pPr lvl="2" defTabSz="872436"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0000"/>
                </a:solidFill>
                <a:latin typeface="Tahoma" pitchFamily="34" charset="0"/>
              </a:rPr>
              <a:t> pulse </a:t>
            </a:r>
            <a:r>
              <a:rPr lang="de-DE" sz="2800" dirty="0" err="1" smtClean="0">
                <a:solidFill>
                  <a:srgbClr val="000000"/>
                </a:solidFill>
                <a:latin typeface="Tahoma" pitchFamily="34" charset="0"/>
              </a:rPr>
              <a:t>shape</a:t>
            </a:r>
            <a:r>
              <a:rPr lang="de-DE" sz="28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800" dirty="0" err="1" smtClean="0">
                <a:solidFill>
                  <a:srgbClr val="000000"/>
                </a:solidFill>
                <a:latin typeface="Tahoma" pitchFamily="34" charset="0"/>
              </a:rPr>
              <a:t>analysis</a:t>
            </a:r>
            <a:endParaRPr lang="de-DE" sz="1000" i="1" dirty="0">
              <a:latin typeface="Tahoma" pitchFamily="34" charset="0"/>
            </a:endParaRPr>
          </a:p>
          <a:p>
            <a:pPr lvl="2" defTabSz="872436">
              <a:buFont typeface="Arial" pitchFamily="34" charset="0"/>
              <a:buChar char="•"/>
            </a:pPr>
            <a:r>
              <a:rPr lang="de-DE" sz="2800" dirty="0" smtClean="0">
                <a:latin typeface="Tahoma" pitchFamily="34" charset="0"/>
              </a:rPr>
              <a:t> </a:t>
            </a:r>
            <a:r>
              <a:rPr lang="de-DE" sz="2800" dirty="0" err="1" smtClean="0">
                <a:latin typeface="Tahoma" pitchFamily="34" charset="0"/>
              </a:rPr>
              <a:t>first</a:t>
            </a:r>
            <a:r>
              <a:rPr lang="de-DE" sz="2800" dirty="0" smtClean="0">
                <a:latin typeface="Tahoma" pitchFamily="34" charset="0"/>
              </a:rPr>
              <a:t> </a:t>
            </a:r>
            <a:r>
              <a:rPr lang="de-DE" sz="2800" dirty="0" err="1" smtClean="0">
                <a:latin typeface="Tahoma" pitchFamily="34" charset="0"/>
              </a:rPr>
              <a:t>results</a:t>
            </a:r>
            <a:endParaRPr lang="de-DE" sz="2800" dirty="0" smtClean="0">
              <a:latin typeface="Tahoma" pitchFamily="34" charset="0"/>
            </a:endParaRPr>
          </a:p>
          <a:p>
            <a:pPr defTabSz="872436"/>
            <a:endParaRPr lang="de-DE" sz="2800" i="1" dirty="0" smtClean="0">
              <a:latin typeface="Tahoma" pitchFamily="34" charset="0"/>
            </a:endParaRPr>
          </a:p>
          <a:p>
            <a:pPr algn="ctr" defTabSz="872436"/>
            <a:r>
              <a:rPr lang="de-DE" sz="2100" i="1" dirty="0" smtClean="0">
                <a:latin typeface="Tahoma" pitchFamily="34" charset="0"/>
              </a:rPr>
              <a:t>Peter Reiter</a:t>
            </a:r>
          </a:p>
          <a:p>
            <a:pPr algn="ctr" defTabSz="872436"/>
            <a:r>
              <a:rPr lang="de-DE" sz="2100" i="1" dirty="0" smtClean="0">
                <a:latin typeface="Tahoma" pitchFamily="34" charset="0"/>
              </a:rPr>
              <a:t>IKP, University </a:t>
            </a:r>
            <a:r>
              <a:rPr lang="de-DE" sz="2100" i="1" dirty="0" err="1" smtClean="0">
                <a:latin typeface="Tahoma" pitchFamily="34" charset="0"/>
              </a:rPr>
              <a:t>of</a:t>
            </a:r>
            <a:r>
              <a:rPr lang="de-DE" sz="2100" i="1" dirty="0" smtClean="0">
                <a:latin typeface="Tahoma" pitchFamily="34" charset="0"/>
              </a:rPr>
              <a:t> Cologne</a:t>
            </a:r>
          </a:p>
          <a:p>
            <a:pPr algn="ctr" defTabSz="872436"/>
            <a:endParaRPr lang="de-DE" sz="2100" i="1" dirty="0" smtClean="0">
              <a:latin typeface="Tahoma" pitchFamily="34" charset="0"/>
            </a:endParaRPr>
          </a:p>
          <a:p>
            <a:pPr algn="ctr" defTabSz="872436"/>
            <a:endParaRPr lang="en-US" dirty="0" smtClean="0">
              <a:latin typeface="Tahoma" pitchFamily="34" charset="0"/>
            </a:endParaRPr>
          </a:p>
          <a:p>
            <a:pPr algn="ctr" defTabSz="872436"/>
            <a:r>
              <a:rPr lang="en-US" dirty="0" smtClean="0">
                <a:latin typeface="Tahoma" pitchFamily="34" charset="0"/>
              </a:rPr>
              <a:t>“</a:t>
            </a:r>
            <a:r>
              <a:rPr lang="en-US" sz="2000" dirty="0" smtClean="0">
                <a:latin typeface="Tahoma" pitchFamily="34" charset="0"/>
              </a:rPr>
              <a:t>Symposium of the Sino-</a:t>
            </a:r>
            <a:r>
              <a:rPr lang="en-US" sz="2000" dirty="0" err="1" smtClean="0">
                <a:latin typeface="Tahoma" pitchFamily="34" charset="0"/>
              </a:rPr>
              <a:t>german</a:t>
            </a:r>
            <a:r>
              <a:rPr lang="en-US" sz="2000" dirty="0" smtClean="0">
                <a:latin typeface="Tahoma" pitchFamily="34" charset="0"/>
              </a:rPr>
              <a:t> GDT Cooperation</a:t>
            </a:r>
            <a:r>
              <a:rPr lang="en-US" dirty="0" smtClean="0">
                <a:latin typeface="Tahoma" pitchFamily="34" charset="0"/>
              </a:rPr>
              <a:t>"</a:t>
            </a:r>
          </a:p>
          <a:p>
            <a:pPr algn="ctr" defTabSz="872436"/>
            <a:r>
              <a:rPr lang="en-US" dirty="0" smtClean="0">
                <a:latin typeface="Tahoma" pitchFamily="34" charset="0"/>
              </a:rPr>
              <a:t>April 8-12, 2013</a:t>
            </a:r>
          </a:p>
          <a:p>
            <a:pPr algn="ctr" defTabSz="872436"/>
            <a:r>
              <a:rPr lang="en-US" dirty="0" err="1" smtClean="0">
                <a:latin typeface="Tahoma" pitchFamily="34" charset="0"/>
              </a:rPr>
              <a:t>Tübingen</a:t>
            </a:r>
            <a:r>
              <a:rPr lang="en-US" dirty="0" smtClean="0">
                <a:latin typeface="Tahoma" pitchFamily="34" charset="0"/>
              </a:rPr>
              <a:t>, Germany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693858"/>
            <a:ext cx="9144000" cy="164143"/>
            <a:chOff x="0" y="4649"/>
            <a:chExt cx="6736" cy="114"/>
          </a:xfrm>
        </p:grpSpPr>
        <p:sp>
          <p:nvSpPr>
            <p:cNvPr id="14345" name="Rectangle 16"/>
            <p:cNvSpPr>
              <a:spLocks noChangeArrowheads="1"/>
            </p:cNvSpPr>
            <p:nvPr/>
          </p:nvSpPr>
          <p:spPr bwMode="auto">
            <a:xfrm>
              <a:off x="0" y="4649"/>
              <a:ext cx="6736" cy="11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0000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cxnSp>
          <p:nvCxnSpPr>
            <p:cNvPr id="14346" name="AutoShape 17"/>
            <p:cNvCxnSpPr>
              <a:cxnSpLocks noChangeShapeType="1"/>
            </p:cNvCxnSpPr>
            <p:nvPr/>
          </p:nvCxnSpPr>
          <p:spPr bwMode="auto">
            <a:xfrm>
              <a:off x="0" y="4649"/>
              <a:ext cx="6735" cy="1"/>
            </a:xfrm>
            <a:prstGeom prst="straightConnector1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/>
            </a:ln>
          </p:spPr>
        </p:cxnSp>
      </p:grp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87" y="5726279"/>
            <a:ext cx="944808" cy="944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FF"/>
                </a:solidFill>
              </a:rPr>
              <a:t>Pulse Shape Analysis concept</a:t>
            </a:r>
          </a:p>
        </p:txBody>
      </p:sp>
      <p:pic>
        <p:nvPicPr>
          <p:cNvPr id="59395" name="Picture 3" descr="p10p15p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6443663" y="5949950"/>
            <a:ext cx="2851150" cy="64452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16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59417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18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19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20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21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22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3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4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5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6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7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8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9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0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1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9432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9433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4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59435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59436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37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38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39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40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41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59442" name="Oval 50"/>
          <p:cNvSpPr>
            <a:spLocks noChangeAspect="1" noChangeArrowheads="1"/>
          </p:cNvSpPr>
          <p:nvPr/>
        </p:nvSpPr>
        <p:spPr bwMode="auto">
          <a:xfrm>
            <a:off x="7888288" y="4733925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9443" name="AutoShape 51"/>
          <p:cNvSpPr>
            <a:spLocks noChangeArrowheads="1"/>
          </p:cNvSpPr>
          <p:nvPr/>
        </p:nvSpPr>
        <p:spPr bwMode="auto">
          <a:xfrm>
            <a:off x="8027988" y="461962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44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15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59445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46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47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59448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00FF"/>
                </a:solidFill>
              </a:rPr>
              <a:t>Pulse Shape Analysis concept</a:t>
            </a:r>
          </a:p>
        </p:txBody>
      </p:sp>
      <p:pic>
        <p:nvPicPr>
          <p:cNvPr id="60419" name="Picture 3" descr="p10p20p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6443663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0440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60441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42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43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44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45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46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7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8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9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0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1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2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3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4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5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0456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0457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8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60459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60460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1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2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3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4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5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60466" name="Oval 50"/>
          <p:cNvSpPr>
            <a:spLocks noChangeAspect="1" noChangeArrowheads="1"/>
          </p:cNvSpPr>
          <p:nvPr/>
        </p:nvSpPr>
        <p:spPr bwMode="auto">
          <a:xfrm>
            <a:off x="7888288" y="4581525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0467" name="AutoShape 51"/>
          <p:cNvSpPr>
            <a:spLocks noChangeArrowheads="1"/>
          </p:cNvSpPr>
          <p:nvPr/>
        </p:nvSpPr>
        <p:spPr bwMode="auto">
          <a:xfrm>
            <a:off x="8027988" y="4465638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0468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20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60469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70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71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60472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FF"/>
                </a:solidFill>
              </a:rPr>
              <a:t>Pulse Shape Analysis concept</a:t>
            </a:r>
          </a:p>
        </p:txBody>
      </p:sp>
      <p:pic>
        <p:nvPicPr>
          <p:cNvPr id="61443" name="Picture 3" descr="p10p25p46"/>
          <p:cNvPicPr>
            <a:picLocks noChangeAspect="1" noChangeArrowheads="1"/>
          </p:cNvPicPr>
          <p:nvPr/>
        </p:nvPicPr>
        <p:blipFill>
          <a:blip r:embed="rId2" cstate="print"/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6443663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464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61465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6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7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8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9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70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1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2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3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4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5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6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7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8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9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480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481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82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61483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61484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85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86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87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88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89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61490" name="Oval 50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1491" name="AutoShape 51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492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25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61493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94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95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61496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FF"/>
                </a:solidFill>
              </a:rPr>
              <a:t>Pulse Shape Analysis concept</a:t>
            </a:r>
          </a:p>
        </p:txBody>
      </p:sp>
      <p:pic>
        <p:nvPicPr>
          <p:cNvPr id="62467" name="Picture 3" descr="p10p30p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6443663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488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62489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90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91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92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93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94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5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6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7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8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9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0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1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2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3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2504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2505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6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62507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62508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09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10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11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12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13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62514" name="Oval 50"/>
          <p:cNvSpPr>
            <a:spLocks noChangeAspect="1" noChangeArrowheads="1"/>
          </p:cNvSpPr>
          <p:nvPr/>
        </p:nvSpPr>
        <p:spPr bwMode="auto">
          <a:xfrm>
            <a:off x="7888288" y="4305300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2515" name="AutoShape 51"/>
          <p:cNvSpPr>
            <a:spLocks noChangeArrowheads="1"/>
          </p:cNvSpPr>
          <p:nvPr/>
        </p:nvSpPr>
        <p:spPr bwMode="auto">
          <a:xfrm>
            <a:off x="8027988" y="4202113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516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30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62517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8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9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62520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77050" y="1557338"/>
            <a:ext cx="2189163" cy="2232025"/>
          </a:xfrm>
          <a:prstGeom prst="rect">
            <a:avLst/>
          </a:prstGeom>
          <a:solidFill>
            <a:srgbClr val="F2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Arial" pitchFamily="34" charset="0"/>
              </a:rPr>
              <a:t>Result of </a:t>
            </a:r>
            <a:br>
              <a:rPr lang="en-US" sz="2800" b="1">
                <a:solidFill>
                  <a:schemeClr val="bg1"/>
                </a:solidFill>
                <a:latin typeface="Arial" pitchFamily="34" charset="0"/>
              </a:rPr>
            </a:br>
            <a:r>
              <a:rPr lang="en-US" sz="2800" b="1" i="1">
                <a:solidFill>
                  <a:schemeClr val="bg1"/>
                </a:solidFill>
                <a:latin typeface="Arial" pitchFamily="34" charset="0"/>
              </a:rPr>
              <a:t>Grid Search</a:t>
            </a:r>
            <a:br>
              <a:rPr lang="en-US" sz="2800" b="1" i="1">
                <a:solidFill>
                  <a:schemeClr val="bg1"/>
                </a:solidFill>
                <a:latin typeface="Arial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itchFamily="34" charset="0"/>
              </a:rPr>
              <a:t>Algorithm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FF"/>
                </a:solidFill>
              </a:rPr>
              <a:t>Pulse Shape Analysis concept</a:t>
            </a:r>
          </a:p>
        </p:txBody>
      </p:sp>
      <p:pic>
        <p:nvPicPr>
          <p:cNvPr id="63492" name="Picture 4" descr="p10p25p46"/>
          <p:cNvPicPr>
            <a:picLocks noChangeAspect="1" noChangeArrowheads="1"/>
          </p:cNvPicPr>
          <p:nvPr/>
        </p:nvPicPr>
        <p:blipFill>
          <a:blip r:embed="rId2" cstate="print"/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6443663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3513" name="Text Box 25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63514" name="Text Box 26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15" name="Text Box 27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16" name="Text Box 28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17" name="Text Box 29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18" name="Text Box 30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519" name="Line 31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0" name="Line 32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1" name="Line 33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2" name="Line 34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3" name="Line 35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4" name="Line 36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5" name="Line 37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6" name="Line 38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7" name="Line 39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8" name="Line 40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3529" name="Line 41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3530" name="Line 42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31" name="Text Box 43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63532" name="Text Box 44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63533" name="Oval 45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34" name="Oval 46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35" name="Oval 47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36" name="Oval 48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37" name="Oval 49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38" name="Text Box 50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63539" name="Oval 51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3541" name="Text Box 54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25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63542" name="Line 55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43" name="Line 56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44" name="Text Box 57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63545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4787"/>
          </a:xfrm>
          <a:solidFill>
            <a:schemeClr val="bg1"/>
          </a:solidFill>
        </p:spPr>
        <p:txBody>
          <a:bodyPr/>
          <a:lstStyle/>
          <a:p>
            <a:r>
              <a:rPr lang="en-US" sz="4000" smtClean="0"/>
              <a:t>How to simulate detectors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4343400" y="990600"/>
            <a:ext cx="4343400" cy="2347913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US" sz="2800" u="sng">
                <a:latin typeface="Tahoma" pitchFamily="34" charset="0"/>
              </a:rPr>
              <a:t>Requirements:</a:t>
            </a: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>
                <a:latin typeface="Tahoma" pitchFamily="34" charset="0"/>
              </a:rPr>
              <a:t>Weighting potentials</a:t>
            </a: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>
                <a:latin typeface="Tahoma" pitchFamily="34" charset="0"/>
              </a:rPr>
              <a:t>Electrical field </a:t>
            </a:r>
            <a:r>
              <a:rPr lang="en-US" sz="2000">
                <a:latin typeface="Tahoma" pitchFamily="34" charset="0"/>
                <a:sym typeface="Symbol" pitchFamily="18" charset="2"/>
              </a:rPr>
              <a:t> space charge</a:t>
            </a: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>
                <a:latin typeface="Tahoma" pitchFamily="34" charset="0"/>
              </a:rPr>
              <a:t>Anisotropic Mobility </a:t>
            </a: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>
                <a:latin typeface="Tahoma" pitchFamily="34" charset="0"/>
              </a:rPr>
              <a:t>Response of electronics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3050" y="2273300"/>
            <a:ext cx="636905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25450" y="2003425"/>
            <a:ext cx="5441950" cy="4321175"/>
            <a:chOff x="268" y="1262"/>
            <a:chExt cx="3428" cy="2722"/>
          </a:xfrm>
        </p:grpSpPr>
        <p:sp>
          <p:nvSpPr>
            <p:cNvPr id="17418" name="Text Box 9"/>
            <p:cNvSpPr txBox="1">
              <a:spLocks noChangeArrowheads="1"/>
            </p:cNvSpPr>
            <p:nvPr/>
          </p:nvSpPr>
          <p:spPr bwMode="auto">
            <a:xfrm>
              <a:off x="268" y="1262"/>
              <a:ext cx="2084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Tahoma" pitchFamily="34" charset="0"/>
                </a:rPr>
                <a:t>Weighting potential </a:t>
              </a:r>
            </a:p>
            <a:p>
              <a:pPr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Tahoma" pitchFamily="34" charset="0"/>
                </a:rPr>
                <a:t>for this segment</a:t>
              </a:r>
            </a:p>
          </p:txBody>
        </p:sp>
        <p:sp>
          <p:nvSpPr>
            <p:cNvPr id="17419" name="Line 10"/>
            <p:cNvSpPr>
              <a:spLocks noChangeShapeType="1"/>
            </p:cNvSpPr>
            <p:nvPr/>
          </p:nvSpPr>
          <p:spPr bwMode="auto">
            <a:xfrm>
              <a:off x="480" y="1680"/>
              <a:ext cx="528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11"/>
            <p:cNvSpPr>
              <a:spLocks noChangeShapeType="1"/>
            </p:cNvSpPr>
            <p:nvPr/>
          </p:nvSpPr>
          <p:spPr bwMode="auto">
            <a:xfrm flipV="1">
              <a:off x="336" y="1680"/>
              <a:ext cx="12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Text Box 12"/>
            <p:cNvSpPr txBox="1">
              <a:spLocks noChangeArrowheads="1"/>
            </p:cNvSpPr>
            <p:nvPr/>
          </p:nvSpPr>
          <p:spPr bwMode="auto">
            <a:xfrm>
              <a:off x="288" y="3648"/>
              <a:ext cx="2254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Tahoma" pitchFamily="34" charset="0"/>
                </a:rPr>
                <a:t>Solution to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b="1" u="sng">
                  <a:solidFill>
                    <a:srgbClr val="000000"/>
                  </a:solidFill>
                  <a:latin typeface="Tahoma" pitchFamily="34" charset="0"/>
                </a:rPr>
                <a:t>Laplace equation</a:t>
              </a: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2234" y="3590"/>
              <a:ext cx="1462" cy="394"/>
              <a:chOff x="1994" y="979"/>
              <a:chExt cx="1462" cy="394"/>
            </a:xfrm>
          </p:grpSpPr>
          <p:sp>
            <p:nvSpPr>
              <p:cNvPr id="17423" name="Line 14"/>
              <p:cNvSpPr>
                <a:spLocks noChangeShapeType="1"/>
              </p:cNvSpPr>
              <p:nvPr/>
            </p:nvSpPr>
            <p:spPr bwMode="auto">
              <a:xfrm>
                <a:off x="1994" y="1094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4" name="Line 15"/>
              <p:cNvSpPr>
                <a:spLocks noChangeShapeType="1"/>
              </p:cNvSpPr>
              <p:nvPr/>
            </p:nvSpPr>
            <p:spPr bwMode="auto">
              <a:xfrm>
                <a:off x="1994" y="1200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5" name="Line 16"/>
              <p:cNvSpPr>
                <a:spLocks noChangeShapeType="1"/>
              </p:cNvSpPr>
              <p:nvPr/>
            </p:nvSpPr>
            <p:spPr bwMode="auto">
              <a:xfrm>
                <a:off x="1994" y="1311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6" name="Text Box 17"/>
              <p:cNvSpPr txBox="1">
                <a:spLocks noChangeArrowheads="1"/>
              </p:cNvSpPr>
              <p:nvPr/>
            </p:nvSpPr>
            <p:spPr bwMode="auto">
              <a:xfrm>
                <a:off x="2447" y="979"/>
                <a:ext cx="8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10 … 90%</a:t>
                </a:r>
              </a:p>
            </p:txBody>
          </p:sp>
          <p:sp>
            <p:nvSpPr>
              <p:cNvPr id="17427" name="Text Box 18"/>
              <p:cNvSpPr txBox="1">
                <a:spLocks noChangeArrowheads="1"/>
              </p:cNvSpPr>
              <p:nvPr/>
            </p:nvSpPr>
            <p:spPr bwMode="auto">
              <a:xfrm>
                <a:off x="2447" y="1075"/>
                <a:ext cx="8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FF0000"/>
                    </a:solidFill>
                  </a:rPr>
                  <a:t>1   … 9%</a:t>
                </a:r>
              </a:p>
            </p:txBody>
          </p:sp>
          <p:sp>
            <p:nvSpPr>
              <p:cNvPr id="17428" name="Text Box 19"/>
              <p:cNvSpPr txBox="1">
                <a:spLocks noChangeArrowheads="1"/>
              </p:cNvSpPr>
              <p:nvPr/>
            </p:nvSpPr>
            <p:spPr bwMode="auto">
              <a:xfrm>
                <a:off x="2447" y="1200"/>
                <a:ext cx="100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0000FF"/>
                    </a:solidFill>
                  </a:rPr>
                  <a:t>0.1 … 0.9%</a:t>
                </a:r>
              </a:p>
            </p:txBody>
          </p:sp>
        </p:grpSp>
      </p:grpSp>
      <p:sp>
        <p:nvSpPr>
          <p:cNvPr id="17416" name="Rectangle 25"/>
          <p:cNvSpPr>
            <a:spLocks noChangeArrowheads="1"/>
          </p:cNvSpPr>
          <p:nvPr/>
        </p:nvSpPr>
        <p:spPr bwMode="auto">
          <a:xfrm>
            <a:off x="6019800" y="5651500"/>
            <a:ext cx="276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4"/>
              </a:rPr>
              <a:t>B. Bruyneel NIMA 569 (2006) 774-789</a:t>
            </a:r>
            <a:endParaRPr lang="en-US" sz="1200"/>
          </a:p>
        </p:txBody>
      </p:sp>
      <p:sp>
        <p:nvSpPr>
          <p:cNvPr id="17417" name="Rectangle 26"/>
          <p:cNvSpPr>
            <a:spLocks noChangeArrowheads="1"/>
          </p:cNvSpPr>
          <p:nvPr/>
        </p:nvSpPr>
        <p:spPr bwMode="auto">
          <a:xfrm>
            <a:off x="6019800" y="5410200"/>
            <a:ext cx="276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>
                <a:hlinkClick r:id="rId5"/>
              </a:rPr>
              <a:t>B. Bruyneel NIMA 569 (2006) 764-773</a:t>
            </a:r>
            <a:endParaRPr 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457200" y="381000"/>
            <a:ext cx="847251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FF00"/>
                </a:solidFill>
                <a:latin typeface="Calibri" pitchFamily="34" charset="0"/>
              </a:rPr>
              <a:t>Anisotropic charge carrier mobility</a:t>
            </a:r>
            <a:endParaRPr lang="en-US" sz="4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66267" name="Text Box 27"/>
          <p:cNvSpPr txBox="1">
            <a:spLocks noChangeArrowheads="1"/>
          </p:cNvSpPr>
          <p:nvPr/>
        </p:nvSpPr>
        <p:spPr bwMode="auto">
          <a:xfrm>
            <a:off x="215900" y="1114425"/>
            <a:ext cx="5832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Electrons and holes have different longitudinal and tangential velocity anisotropy components.  </a:t>
            </a:r>
          </a:p>
        </p:txBody>
      </p:sp>
      <p:sp>
        <p:nvSpPr>
          <p:cNvPr id="3077" name="Text Box 57"/>
          <p:cNvSpPr txBox="1">
            <a:spLocks noChangeArrowheads="1"/>
          </p:cNvSpPr>
          <p:nvPr/>
        </p:nvSpPr>
        <p:spPr bwMode="auto">
          <a:xfrm>
            <a:off x="5943600" y="1752600"/>
            <a:ext cx="2819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Tahoma" pitchFamily="34" charset="0"/>
              </a:rPr>
              <a:t>Electrons </a:t>
            </a:r>
            <a:r>
              <a:rPr lang="en-US" sz="1600" dirty="0" err="1">
                <a:latin typeface="Tahoma" pitchFamily="34" charset="0"/>
              </a:rPr>
              <a:t>v</a:t>
            </a:r>
            <a:r>
              <a:rPr lang="en-US" sz="1600" baseline="-25000" dirty="0" err="1">
                <a:latin typeface="Tahoma" pitchFamily="34" charset="0"/>
              </a:rPr>
              <a:t>r</a:t>
            </a:r>
            <a:r>
              <a:rPr lang="en-US" sz="1600" dirty="0">
                <a:latin typeface="Tahoma" pitchFamily="34" charset="0"/>
              </a:rPr>
              <a:t> mainly slower near [111</a:t>
            </a:r>
            <a:r>
              <a:rPr lang="en-US" sz="1600" dirty="0" smtClean="0">
                <a:latin typeface="Tahoma" pitchFamily="34" charset="0"/>
              </a:rPr>
              <a:t>]</a:t>
            </a:r>
            <a:endParaRPr lang="en-US" sz="1600" dirty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Tahoma" pitchFamily="34" charset="0"/>
              </a:rPr>
              <a:t> Holes </a:t>
            </a:r>
            <a:r>
              <a:rPr lang="en-US" sz="1600" dirty="0" err="1">
                <a:latin typeface="Tahoma" pitchFamily="34" charset="0"/>
              </a:rPr>
              <a:t>v</a:t>
            </a:r>
            <a:r>
              <a:rPr lang="en-US" sz="1600" baseline="-25000" dirty="0" err="1">
                <a:latin typeface="Tahoma" pitchFamily="34" charset="0"/>
              </a:rPr>
              <a:t>r</a:t>
            </a:r>
            <a:r>
              <a:rPr lang="en-US" sz="1600" dirty="0">
                <a:latin typeface="Tahoma" pitchFamily="34" charset="0"/>
              </a:rPr>
              <a:t> mainly faster near [100]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Tahoma" pitchFamily="34" charset="0"/>
              </a:rPr>
              <a:t>Tangential components 0 along symmetry axes and largest near same directions of largest </a:t>
            </a:r>
            <a:r>
              <a:rPr lang="en-US" sz="1600" dirty="0" err="1">
                <a:latin typeface="Tahoma" pitchFamily="34" charset="0"/>
              </a:rPr>
              <a:t>v</a:t>
            </a:r>
            <a:r>
              <a:rPr lang="en-US" sz="1600" baseline="-25000" dirty="0" err="1">
                <a:latin typeface="Tahoma" pitchFamily="34" charset="0"/>
              </a:rPr>
              <a:t>r</a:t>
            </a:r>
            <a:r>
              <a:rPr lang="en-US" sz="1600" dirty="0">
                <a:latin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</a:rPr>
              <a:t>differences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1600" dirty="0" smtClean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latin typeface="Tahoma" pitchFamily="34" charset="0"/>
              </a:rPr>
              <a:t> see talk by I. </a:t>
            </a:r>
            <a:r>
              <a:rPr lang="en-US" sz="1600" dirty="0" err="1" smtClean="0">
                <a:latin typeface="Tahoma" pitchFamily="34" charset="0"/>
              </a:rPr>
              <a:t>Abt</a:t>
            </a:r>
            <a:r>
              <a:rPr lang="en-US" sz="1600" dirty="0" smtClean="0">
                <a:latin typeface="Tahoma" pitchFamily="34" charset="0"/>
              </a:rPr>
              <a:t> </a:t>
            </a:r>
            <a:endParaRPr lang="en-US" sz="1600" dirty="0">
              <a:latin typeface="Tahoma" pitchFamily="34" charset="0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33388" y="1752600"/>
            <a:ext cx="5586412" cy="5041900"/>
            <a:chOff x="757" y="2286"/>
            <a:chExt cx="2012" cy="1816"/>
          </a:xfrm>
        </p:grpSpPr>
        <p:graphicFrame>
          <p:nvGraphicFramePr>
            <p:cNvPr id="3074" name="Object 85"/>
            <p:cNvGraphicFramePr>
              <a:graphicFrameLocks/>
            </p:cNvGraphicFramePr>
            <p:nvPr/>
          </p:nvGraphicFramePr>
          <p:xfrm>
            <a:off x="790" y="2367"/>
            <a:ext cx="1701" cy="1703"/>
          </p:xfrm>
          <a:graphic>
            <a:graphicData uri="http://schemas.openxmlformats.org/presentationml/2006/ole">
              <p:oleObj spid="_x0000_s412674" name="Chart" r:id="rId4" imgW="5896051" imgH="6172132" progId="Excel.Sheet.8">
                <p:embed/>
              </p:oleObj>
            </a:graphicData>
          </a:graphic>
        </p:graphicFrame>
        <p:sp>
          <p:nvSpPr>
            <p:cNvPr id="3080" name="Text Box 86"/>
            <p:cNvSpPr txBox="1">
              <a:spLocks noChangeArrowheads="1"/>
            </p:cNvSpPr>
            <p:nvPr/>
          </p:nvSpPr>
          <p:spPr bwMode="auto">
            <a:xfrm>
              <a:off x="2407" y="2942"/>
              <a:ext cx="36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31838">
                <a:spcBef>
                  <a:spcPct val="50000"/>
                </a:spcBef>
              </a:pPr>
              <a:r>
                <a:rPr lang="en-US" sz="1400" b="1">
                  <a:solidFill>
                    <a:srgbClr val="FF0000"/>
                  </a:solidFill>
                </a:rPr>
                <a:t>&lt;100&gt;</a:t>
              </a:r>
            </a:p>
          </p:txBody>
        </p:sp>
        <p:sp>
          <p:nvSpPr>
            <p:cNvPr id="3081" name="Text Box 87"/>
            <p:cNvSpPr txBox="1">
              <a:spLocks noChangeArrowheads="1"/>
            </p:cNvSpPr>
            <p:nvPr/>
          </p:nvSpPr>
          <p:spPr bwMode="auto">
            <a:xfrm>
              <a:off x="1208" y="2286"/>
              <a:ext cx="369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31838">
                <a:spcBef>
                  <a:spcPct val="50000"/>
                </a:spcBef>
              </a:pPr>
              <a:r>
                <a:rPr lang="en-US" sz="1400" b="1">
                  <a:solidFill>
                    <a:srgbClr val="FF0000"/>
                  </a:solidFill>
                </a:rPr>
                <a:t>&lt;100&gt;</a:t>
              </a:r>
            </a:p>
          </p:txBody>
        </p:sp>
        <p:sp>
          <p:nvSpPr>
            <p:cNvPr id="3082" name="Text Box 88"/>
            <p:cNvSpPr txBox="1">
              <a:spLocks noChangeArrowheads="1"/>
            </p:cNvSpPr>
            <p:nvPr/>
          </p:nvSpPr>
          <p:spPr bwMode="auto">
            <a:xfrm>
              <a:off x="2407" y="3695"/>
              <a:ext cx="36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31838">
                <a:spcBef>
                  <a:spcPct val="50000"/>
                </a:spcBef>
              </a:pPr>
              <a:r>
                <a:rPr lang="en-US" sz="1400" b="1">
                  <a:solidFill>
                    <a:srgbClr val="00CC00"/>
                  </a:solidFill>
                </a:rPr>
                <a:t>&lt;110&gt;</a:t>
              </a:r>
            </a:p>
          </p:txBody>
        </p:sp>
        <p:sp>
          <p:nvSpPr>
            <p:cNvPr id="3083" name="Text Box 89"/>
            <p:cNvSpPr txBox="1">
              <a:spLocks noChangeArrowheads="1"/>
            </p:cNvSpPr>
            <p:nvPr/>
          </p:nvSpPr>
          <p:spPr bwMode="auto">
            <a:xfrm>
              <a:off x="1953" y="2288"/>
              <a:ext cx="398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31838">
                <a:spcBef>
                  <a:spcPct val="50000"/>
                </a:spcBef>
              </a:pPr>
              <a:r>
                <a:rPr lang="en-US" sz="1400" b="1">
                  <a:solidFill>
                    <a:srgbClr val="00CC00"/>
                  </a:solidFill>
                </a:rPr>
                <a:t>&lt;110&gt;</a:t>
              </a:r>
            </a:p>
          </p:txBody>
        </p:sp>
        <p:sp>
          <p:nvSpPr>
            <p:cNvPr id="3084" name="Line 90"/>
            <p:cNvSpPr>
              <a:spLocks noChangeShapeType="1"/>
            </p:cNvSpPr>
            <p:nvPr/>
          </p:nvSpPr>
          <p:spPr bwMode="auto">
            <a:xfrm flipH="1">
              <a:off x="757" y="3058"/>
              <a:ext cx="1767" cy="31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Line 91"/>
            <p:cNvSpPr>
              <a:spLocks noChangeShapeType="1"/>
            </p:cNvSpPr>
            <p:nvPr/>
          </p:nvSpPr>
          <p:spPr bwMode="auto">
            <a:xfrm flipH="1" flipV="1">
              <a:off x="1485" y="2325"/>
              <a:ext cx="307" cy="177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Line 92"/>
            <p:cNvSpPr>
              <a:spLocks noChangeShapeType="1"/>
            </p:cNvSpPr>
            <p:nvPr/>
          </p:nvSpPr>
          <p:spPr bwMode="auto">
            <a:xfrm flipV="1">
              <a:off x="1023" y="2329"/>
              <a:ext cx="1230" cy="1769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Line 93"/>
            <p:cNvSpPr>
              <a:spLocks noChangeShapeType="1"/>
            </p:cNvSpPr>
            <p:nvPr/>
          </p:nvSpPr>
          <p:spPr bwMode="auto">
            <a:xfrm flipH="1" flipV="1">
              <a:off x="757" y="2589"/>
              <a:ext cx="1767" cy="1255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1" name="Text Box 94"/>
          <p:cNvSpPr txBox="1">
            <a:spLocks noChangeArrowheads="1"/>
          </p:cNvSpPr>
          <p:nvPr/>
        </p:nvSpPr>
        <p:spPr bwMode="auto">
          <a:xfrm>
            <a:off x="533400" y="1981200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hole trajectories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0386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400kBq Am source +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Lead Collimator: </a:t>
            </a:r>
            <a:r>
              <a:rPr lang="en-US" sz="1600" dirty="0">
                <a:sym typeface="Symbol" pitchFamily="18" charset="2"/>
              </a:rPr>
              <a:t></a:t>
            </a:r>
            <a:r>
              <a:rPr lang="en-US" sz="1600" dirty="0"/>
              <a:t> 1.5mm X 1cm</a:t>
            </a:r>
            <a:endParaRPr lang="en-US" sz="1600" dirty="0">
              <a:sym typeface="Symbol" pitchFamily="18" charset="2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Front Scan at </a:t>
            </a:r>
            <a:r>
              <a:rPr lang="en-US" sz="1600" dirty="0">
                <a:sym typeface="Symbol" pitchFamily="18" charset="2"/>
              </a:rPr>
              <a:t></a:t>
            </a:r>
            <a:r>
              <a:rPr lang="en-US" sz="1600" dirty="0"/>
              <a:t> 4.7cm: </a:t>
            </a:r>
            <a:r>
              <a:rPr lang="en-US" sz="1600" dirty="0">
                <a:sym typeface="Symbol" pitchFamily="18" charset="2"/>
              </a:rPr>
              <a:t>300 </a:t>
            </a:r>
            <a:r>
              <a:rPr lang="en-US" sz="1600" dirty="0" err="1">
                <a:sym typeface="Symbol" pitchFamily="18" charset="2"/>
              </a:rPr>
              <a:t>cts</a:t>
            </a:r>
            <a:r>
              <a:rPr lang="en-US" sz="1600" dirty="0">
                <a:sym typeface="Symbol" pitchFamily="18" charset="2"/>
              </a:rPr>
              <a:t>/s</a:t>
            </a:r>
            <a:r>
              <a:rPr lang="en-US" sz="1600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 err="1"/>
              <a:t>Fitfunction</a:t>
            </a:r>
            <a:r>
              <a:rPr lang="en-US" sz="1600" dirty="0"/>
              <a:t> </a:t>
            </a:r>
            <a:r>
              <a:rPr lang="en-US" sz="1600" b="1" dirty="0" err="1"/>
              <a:t>Risetime</a:t>
            </a:r>
            <a:r>
              <a:rPr lang="en-US" sz="1600" b="1" dirty="0"/>
              <a:t>(</a:t>
            </a:r>
            <a:r>
              <a:rPr lang="en-US" sz="1600" b="1" dirty="0">
                <a:sym typeface="Symbol" pitchFamily="18" charset="2"/>
              </a:rPr>
              <a:t>)</a:t>
            </a:r>
            <a:r>
              <a:rPr lang="en-US" sz="1600" dirty="0">
                <a:sym typeface="Symbol" pitchFamily="18" charset="2"/>
              </a:rPr>
              <a:t> =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ym typeface="Symbol" pitchFamily="18" charset="2"/>
              </a:rPr>
              <a:t>A.[1+R</a:t>
            </a:r>
            <a:r>
              <a:rPr lang="en-US" sz="1600" baseline="-25000" dirty="0">
                <a:sym typeface="Symbol" pitchFamily="18" charset="2"/>
              </a:rPr>
              <a:t>4</a:t>
            </a:r>
            <a:r>
              <a:rPr lang="en-US" sz="1600" dirty="0">
                <a:sym typeface="Symbol" pitchFamily="18" charset="2"/>
              </a:rPr>
              <a:t>cos(- </a:t>
            </a:r>
            <a:r>
              <a:rPr lang="en-US" sz="1600" baseline="-25000" dirty="0">
                <a:sym typeface="Symbol" pitchFamily="18" charset="2"/>
              </a:rPr>
              <a:t>4</a:t>
            </a:r>
            <a:r>
              <a:rPr lang="en-US" sz="1600" dirty="0">
                <a:sym typeface="Symbol" pitchFamily="18" charset="2"/>
              </a:rPr>
              <a:t>)].[1+R</a:t>
            </a:r>
            <a:r>
              <a:rPr lang="en-US" sz="1600" baseline="-25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cos(- </a:t>
            </a:r>
            <a:r>
              <a:rPr lang="en-US" sz="1600" baseline="-25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)]</a:t>
            </a:r>
          </a:p>
        </p:txBody>
      </p:sp>
      <p:pic>
        <p:nvPicPr>
          <p:cNvPr id="22533" name="Picture 5" descr="DSC01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38306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 descr="DSC01317"/>
          <p:cNvPicPr>
            <a:picLocks noChangeAspect="1" noChangeArrowheads="1"/>
          </p:cNvPicPr>
          <p:nvPr/>
        </p:nvPicPr>
        <p:blipFill>
          <a:blip r:embed="rId4" cstate="print"/>
          <a:srcRect l="19737" t="2632" r="5920" b="2632"/>
          <a:stretch>
            <a:fillRect/>
          </a:stretch>
        </p:blipFill>
        <p:spPr bwMode="auto">
          <a:xfrm>
            <a:off x="7620000" y="152400"/>
            <a:ext cx="137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68788" y="3276600"/>
            <a:ext cx="4722812" cy="3352800"/>
            <a:chOff x="2689" y="2064"/>
            <a:chExt cx="2975" cy="2112"/>
          </a:xfrm>
        </p:grpSpPr>
        <p:pic>
          <p:nvPicPr>
            <p:cNvPr id="22537" name="Picture 2" descr="OU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2064"/>
              <a:ext cx="2592" cy="1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 Box 6"/>
            <p:cNvSpPr txBox="1">
              <a:spLocks noChangeArrowheads="1"/>
            </p:cNvSpPr>
            <p:nvPr/>
          </p:nvSpPr>
          <p:spPr bwMode="auto">
            <a:xfrm rot="-5400000">
              <a:off x="2259" y="2829"/>
              <a:ext cx="10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Risetime [ns]</a:t>
              </a:r>
            </a:p>
          </p:txBody>
        </p:sp>
        <p:sp>
          <p:nvSpPr>
            <p:cNvPr id="22539" name="Rectangle 7"/>
            <p:cNvSpPr>
              <a:spLocks noChangeArrowheads="1"/>
            </p:cNvSpPr>
            <p:nvPr/>
          </p:nvSpPr>
          <p:spPr bwMode="auto">
            <a:xfrm>
              <a:off x="5184" y="3984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ym typeface="Symbol" pitchFamily="18" charset="2"/>
                </a:rPr>
                <a:t> []</a:t>
              </a:r>
            </a:p>
          </p:txBody>
        </p:sp>
      </p:grpSp>
      <p:sp>
        <p:nvSpPr>
          <p:cNvPr id="22536" name="Rectang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511175"/>
          </a:xfrm>
        </p:spPr>
        <p:txBody>
          <a:bodyPr/>
          <a:lstStyle/>
          <a:p>
            <a:r>
              <a:rPr lang="en-US" sz="4000" dirty="0" smtClean="0"/>
              <a:t>Crystal orientation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3588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Crystal orientation</a:t>
            </a:r>
          </a:p>
        </p:txBody>
      </p:sp>
      <p:pic>
        <p:nvPicPr>
          <p:cNvPr id="23555" name="Picture 12" descr="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188" y="534988"/>
            <a:ext cx="2741612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3" descr="1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9188" y="534988"/>
            <a:ext cx="2741612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4" descr="1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34988"/>
            <a:ext cx="2741613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5"/>
          <p:cNvSpPr txBox="1">
            <a:spLocks noChangeArrowheads="1"/>
          </p:cNvSpPr>
          <p:nvPr/>
        </p:nvSpPr>
        <p:spPr bwMode="auto">
          <a:xfrm>
            <a:off x="152400" y="1311275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ATC1</a:t>
            </a:r>
          </a:p>
        </p:txBody>
      </p:sp>
      <p:pic>
        <p:nvPicPr>
          <p:cNvPr id="23559" name="Picture 16" descr="2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6188" y="2590800"/>
            <a:ext cx="27416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7" descr="2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9188" y="2590800"/>
            <a:ext cx="27416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8" descr="2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188" y="2592388"/>
            <a:ext cx="2741612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19"/>
          <p:cNvSpPr txBox="1">
            <a:spLocks noChangeArrowheads="1"/>
          </p:cNvSpPr>
          <p:nvPr/>
        </p:nvSpPr>
        <p:spPr bwMode="auto">
          <a:xfrm>
            <a:off x="152400" y="33528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ATC2</a:t>
            </a:r>
          </a:p>
        </p:txBody>
      </p:sp>
      <p:pic>
        <p:nvPicPr>
          <p:cNvPr id="23563" name="Picture 20" descr="4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648200"/>
            <a:ext cx="2741613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21" descr="4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4648200"/>
            <a:ext cx="2741613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22" descr="4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4648200"/>
            <a:ext cx="2741613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23"/>
          <p:cNvSpPr txBox="1">
            <a:spLocks noChangeArrowheads="1"/>
          </p:cNvSpPr>
          <p:nvPr/>
        </p:nvSpPr>
        <p:spPr bwMode="auto">
          <a:xfrm>
            <a:off x="152400" y="5410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ATC4</a:t>
            </a:r>
          </a:p>
        </p:txBody>
      </p:sp>
      <p:sp>
        <p:nvSpPr>
          <p:cNvPr id="23567" name="Text Box 24"/>
          <p:cNvSpPr txBox="1">
            <a:spLocks noChangeArrowheads="1"/>
          </p:cNvSpPr>
          <p:nvPr/>
        </p:nvSpPr>
        <p:spPr bwMode="auto">
          <a:xfrm>
            <a:off x="2057400" y="230188"/>
            <a:ext cx="678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   R			 G			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Electronics &amp; Response</a:t>
            </a:r>
          </a:p>
        </p:txBody>
      </p:sp>
      <p:pic>
        <p:nvPicPr>
          <p:cNvPr id="26629" name="Picture 6" descr="DSC01050"/>
          <p:cNvPicPr>
            <a:picLocks noChangeAspect="1" noChangeArrowheads="1"/>
          </p:cNvPicPr>
          <p:nvPr/>
        </p:nvPicPr>
        <p:blipFill>
          <a:blip r:embed="rId3" cstate="print"/>
          <a:srcRect l="15790" r="7895"/>
          <a:stretch>
            <a:fillRect/>
          </a:stretch>
        </p:blipFill>
        <p:spPr bwMode="auto">
          <a:xfrm>
            <a:off x="533400" y="3402013"/>
            <a:ext cx="29718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DSC01320"/>
          <p:cNvPicPr>
            <a:picLocks noChangeAspect="1" noChangeArrowheads="1"/>
          </p:cNvPicPr>
          <p:nvPr/>
        </p:nvPicPr>
        <p:blipFill>
          <a:blip r:embed="rId4" cstate="print"/>
          <a:srcRect l="1973" r="3947" b="5263"/>
          <a:stretch>
            <a:fillRect/>
          </a:stretch>
        </p:blipFill>
        <p:spPr bwMode="auto">
          <a:xfrm>
            <a:off x="533400" y="1066800"/>
            <a:ext cx="30003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4" descr="tekpg502fro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066800"/>
            <a:ext cx="15367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3657600" y="2803525"/>
            <a:ext cx="1524000" cy="549275"/>
          </a:xfrm>
          <a:prstGeom prst="rect">
            <a:avLst/>
          </a:prstGeom>
          <a:solidFill>
            <a:srgbClr val="FF9999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Rectangular wave</a:t>
            </a:r>
          </a:p>
          <a:p>
            <a:pPr algn="ctr">
              <a:spcBef>
                <a:spcPct val="50000"/>
              </a:spcBef>
            </a:pPr>
            <a:r>
              <a:rPr lang="en-US" sz="1200" b="1"/>
              <a:t>1ns rise time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5334000" y="1066800"/>
            <a:ext cx="3810000" cy="2170113"/>
          </a:xfrm>
          <a:prstGeom prst="rect">
            <a:avLst/>
          </a:prstGeom>
          <a:solidFill>
            <a:srgbClr val="4F81BD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Preamps 30-35ns rise time</a:t>
            </a:r>
          </a:p>
          <a:p>
            <a:pPr>
              <a:spcBef>
                <a:spcPct val="50000"/>
              </a:spcBef>
            </a:pPr>
            <a:endParaRPr lang="en-US" sz="16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Core  - built in progr. pulser ~ 60ns</a:t>
            </a:r>
          </a:p>
          <a:p>
            <a:pPr>
              <a:spcBef>
                <a:spcPct val="50000"/>
              </a:spcBef>
            </a:pPr>
            <a:r>
              <a:rPr lang="en-US" sz="1600"/>
              <a:t>           - bypass for fast 1ns pulser</a:t>
            </a:r>
          </a:p>
          <a:p>
            <a:pPr>
              <a:spcBef>
                <a:spcPct val="50000"/>
              </a:spcBef>
            </a:pPr>
            <a:endParaRPr lang="en-US" sz="16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Segment pulser input (non-standard)</a:t>
            </a:r>
          </a:p>
        </p:txBody>
      </p:sp>
      <p:sp>
        <p:nvSpPr>
          <p:cNvPr id="26634" name="AutoShape 13"/>
          <p:cNvSpPr>
            <a:spLocks noChangeArrowheads="1"/>
          </p:cNvSpPr>
          <p:nvPr/>
        </p:nvSpPr>
        <p:spPr bwMode="auto">
          <a:xfrm flipH="1">
            <a:off x="3352800" y="5562600"/>
            <a:ext cx="533400" cy="381000"/>
          </a:xfrm>
          <a:prstGeom prst="chevron">
            <a:avLst>
              <a:gd name="adj" fmla="val 35000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In</a:t>
            </a:r>
          </a:p>
          <a:p>
            <a:pPr algn="ctr"/>
            <a:r>
              <a:rPr lang="en-US" sz="1400"/>
              <a:t>seg</a:t>
            </a:r>
          </a:p>
        </p:txBody>
      </p:sp>
      <p:sp>
        <p:nvSpPr>
          <p:cNvPr id="26635" name="AutoShape 14"/>
          <p:cNvSpPr>
            <a:spLocks noChangeArrowheads="1"/>
          </p:cNvSpPr>
          <p:nvPr/>
        </p:nvSpPr>
        <p:spPr bwMode="auto">
          <a:xfrm flipH="1">
            <a:off x="1905000" y="2819400"/>
            <a:ext cx="533400" cy="381000"/>
          </a:xfrm>
          <a:prstGeom prst="chevron">
            <a:avLst>
              <a:gd name="adj" fmla="val 35000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In</a:t>
            </a:r>
          </a:p>
          <a:p>
            <a:pPr algn="ctr"/>
            <a:r>
              <a:rPr lang="en-US" sz="1400"/>
              <a:t>core</a:t>
            </a:r>
          </a:p>
        </p:txBody>
      </p:sp>
      <p:pic>
        <p:nvPicPr>
          <p:cNvPr id="26636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505200"/>
            <a:ext cx="45085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324600" y="5638800"/>
            <a:ext cx="251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Responses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Capacities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Time – alignment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"/>
          <p:cNvPicPr>
            <a:picLocks noChangeAspect="1" noChangeArrowheads="1"/>
          </p:cNvPicPr>
          <p:nvPr/>
        </p:nvPicPr>
        <p:blipFill>
          <a:blip r:embed="rId2" cstate="print"/>
          <a:srcRect b="5098"/>
          <a:stretch>
            <a:fillRect/>
          </a:stretch>
        </p:blipFill>
        <p:spPr bwMode="auto">
          <a:xfrm>
            <a:off x="1147763" y="955675"/>
            <a:ext cx="6654800" cy="5673725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2275" y="228600"/>
            <a:ext cx="44338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16025" y="71414"/>
            <a:ext cx="8820471" cy="1076086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0000FF"/>
                </a:solidFill>
              </a:rPr>
              <a:t>How to improve </a:t>
            </a:r>
            <a:r>
              <a:rPr lang="en-GB" sz="4000" dirty="0" smtClean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GB" sz="4000" dirty="0" smtClean="0">
                <a:solidFill>
                  <a:srgbClr val="0000FF"/>
                </a:solidFill>
              </a:rPr>
              <a:t>-detection systems</a:t>
            </a:r>
            <a:br>
              <a:rPr lang="en-GB" sz="4000" dirty="0" smtClean="0">
                <a:solidFill>
                  <a:srgbClr val="0000FF"/>
                </a:solidFill>
              </a:rPr>
            </a:br>
            <a:r>
              <a:rPr lang="en-GB" sz="4000" dirty="0" smtClean="0">
                <a:solidFill>
                  <a:srgbClr val="0000FF"/>
                </a:solidFill>
                <a:sym typeface="Wingdings" pitchFamily="2" charset="2"/>
              </a:rPr>
              <a:t> </a:t>
            </a:r>
            <a:r>
              <a:rPr lang="en-GB" sz="4000" dirty="0" smtClean="0">
                <a:solidFill>
                  <a:srgbClr val="0000FF"/>
                </a:solidFill>
              </a:rPr>
              <a:t>Idea </a:t>
            </a:r>
            <a:r>
              <a:rPr lang="en-GB" sz="4000" dirty="0">
                <a:solidFill>
                  <a:srgbClr val="0000FF"/>
                </a:solidFill>
              </a:rPr>
              <a:t>of </a:t>
            </a:r>
            <a:r>
              <a:rPr lang="en-GB" sz="4000" dirty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GB" sz="4000" dirty="0">
                <a:solidFill>
                  <a:srgbClr val="0000FF"/>
                </a:solidFill>
              </a:rPr>
              <a:t>-ray tracking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0238" y="1614488"/>
            <a:ext cx="1876425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32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2000" b="1" baseline="-25000" dirty="0" err="1">
                <a:solidFill>
                  <a:srgbClr val="FF0000"/>
                </a:solidFill>
              </a:rPr>
              <a:t>ph</a:t>
            </a:r>
            <a:r>
              <a:rPr lang="en-GB" sz="2000" b="1" dirty="0">
                <a:solidFill>
                  <a:srgbClr val="FF0000"/>
                </a:solidFill>
              </a:rPr>
              <a:t>	~ 10%</a:t>
            </a:r>
          </a:p>
          <a:p>
            <a:pPr eaLnBrk="0" hangingPunct="0">
              <a:lnSpc>
                <a:spcPct val="120000"/>
              </a:lnSpc>
            </a:pPr>
            <a:r>
              <a:rPr lang="en-GB" sz="2000" b="1" dirty="0" err="1"/>
              <a:t>N</a:t>
            </a:r>
            <a:r>
              <a:rPr lang="en-GB" sz="2000" b="1" baseline="-25000" dirty="0" err="1"/>
              <a:t>det</a:t>
            </a:r>
            <a:r>
              <a:rPr lang="en-GB" sz="2000" b="1" dirty="0"/>
              <a:t>	~ 100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096000" y="3200400"/>
            <a:ext cx="2427288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/>
              <a:t>too many detectors</a:t>
            </a:r>
          </a:p>
          <a:p>
            <a:pPr eaLnBrk="0" hangingPunct="0"/>
            <a:r>
              <a:rPr lang="en-GB" sz="2000"/>
              <a:t>are needed to avoid</a:t>
            </a:r>
          </a:p>
          <a:p>
            <a:pPr eaLnBrk="0" hangingPunct="0">
              <a:lnSpc>
                <a:spcPct val="90000"/>
              </a:lnSpc>
            </a:pPr>
            <a:r>
              <a:rPr lang="en-GB" sz="2000"/>
              <a:t>summing effects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096000" y="4648200"/>
            <a:ext cx="2641600" cy="17367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GB" sz="2000"/>
              <a:t> </a:t>
            </a:r>
            <a:r>
              <a:rPr lang="en-GB" sz="2000" u="sng"/>
              <a:t>Combination of: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GB" sz="2000"/>
              <a:t>segmented detectors</a:t>
            </a:r>
          </a:p>
          <a:p>
            <a:pPr eaLnBrk="0" hangingPunct="0">
              <a:buFontTx/>
              <a:buChar char="•"/>
            </a:pPr>
            <a:r>
              <a:rPr lang="en-GB" sz="2000"/>
              <a:t>digital electronics</a:t>
            </a:r>
          </a:p>
          <a:p>
            <a:pPr eaLnBrk="0" hangingPunct="0">
              <a:buFontTx/>
              <a:buChar char="•"/>
            </a:pPr>
            <a:r>
              <a:rPr lang="en-GB" sz="2000"/>
              <a:t>pulse processing</a:t>
            </a:r>
          </a:p>
          <a:p>
            <a:pPr eaLnBrk="0" hangingPunct="0">
              <a:buFontTx/>
              <a:buChar char="•"/>
            </a:pPr>
            <a:r>
              <a:rPr lang="en-GB" sz="2000"/>
              <a:t>tracking the </a:t>
            </a:r>
            <a:r>
              <a:rPr lang="en-GB" sz="2000">
                <a:latin typeface="Symbol" pitchFamily="18" charset="2"/>
              </a:rPr>
              <a:t>g</a:t>
            </a:r>
            <a:r>
              <a:rPr lang="en-GB" sz="2000"/>
              <a:t>-rays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50863" y="1143000"/>
            <a:ext cx="3900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u="sng">
                <a:solidFill>
                  <a:schemeClr val="accent2"/>
                </a:solidFill>
              </a:rPr>
              <a:t>Compton Shielded Ge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50863" y="2895600"/>
            <a:ext cx="1963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u="sng">
                <a:solidFill>
                  <a:schemeClr val="accent2"/>
                </a:solidFill>
              </a:rPr>
              <a:t>Ge Sphere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50863" y="4648200"/>
            <a:ext cx="3270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u="sng">
                <a:solidFill>
                  <a:schemeClr val="accent2"/>
                </a:solidFill>
              </a:rPr>
              <a:t>Ge Tracking Array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19125" y="3367088"/>
            <a:ext cx="1824038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b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2000" b="1" baseline="-25000">
                <a:solidFill>
                  <a:srgbClr val="FF0000"/>
                </a:solidFill>
              </a:rPr>
              <a:t>ph</a:t>
            </a:r>
            <a:r>
              <a:rPr lang="en-GB" sz="2000" b="1">
                <a:solidFill>
                  <a:srgbClr val="FF0000"/>
                </a:solidFill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GB" sz="2000" b="1"/>
              <a:t>N</a:t>
            </a:r>
            <a:r>
              <a:rPr lang="en-GB" sz="2000" b="1" baseline="-25000"/>
              <a:t>det</a:t>
            </a:r>
            <a:r>
              <a:rPr lang="en-GB" sz="2000" b="1"/>
              <a:t> 	~ </a:t>
            </a:r>
            <a:r>
              <a:rPr lang="en-GB" b="1"/>
              <a:t>1000</a:t>
            </a:r>
            <a:endParaRPr lang="en-GB" sz="1600">
              <a:solidFill>
                <a:schemeClr val="accent2"/>
              </a:solidFill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003550" y="2352675"/>
            <a:ext cx="1093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latin typeface="Symbol" pitchFamily="18" charset="2"/>
              </a:rPr>
              <a:t>q</a:t>
            </a:r>
            <a:r>
              <a:rPr lang="en-GB" sz="2800">
                <a:latin typeface="Symbol" pitchFamily="18" charset="2"/>
              </a:rPr>
              <a:t> </a:t>
            </a:r>
            <a:r>
              <a:rPr lang="en-GB" sz="2800"/>
              <a:t>~ 8º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924175" y="4024313"/>
            <a:ext cx="1093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latin typeface="Symbol" pitchFamily="18" charset="2"/>
              </a:rPr>
              <a:t>q</a:t>
            </a:r>
            <a:r>
              <a:rPr lang="en-GB" sz="2800">
                <a:latin typeface="Symbol" pitchFamily="18" charset="2"/>
              </a:rPr>
              <a:t> </a:t>
            </a:r>
            <a:r>
              <a:rPr lang="en-GB" sz="2800"/>
              <a:t>~ 3º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984500" y="5980113"/>
            <a:ext cx="1093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>
                <a:latin typeface="Symbol" pitchFamily="18" charset="2"/>
              </a:rPr>
              <a:t>q</a:t>
            </a:r>
            <a:r>
              <a:rPr lang="en-GB" sz="2800">
                <a:latin typeface="Symbol" pitchFamily="18" charset="2"/>
              </a:rPr>
              <a:t> </a:t>
            </a:r>
            <a:r>
              <a:rPr lang="en-GB" sz="2800"/>
              <a:t>~ 1º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096000" y="1422400"/>
            <a:ext cx="2495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/>
              <a:t>large opening angle </a:t>
            </a:r>
            <a:r>
              <a:rPr lang="en-GB" sz="2000">
                <a:sym typeface="Wingdings" pitchFamily="2" charset="2"/>
              </a:rPr>
              <a:t>means</a:t>
            </a:r>
            <a:r>
              <a:rPr lang="en-GB" sz="2000"/>
              <a:t> poor energy resolution at high recoil velocity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39763" y="2520950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 ~40%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671513" y="5253038"/>
            <a:ext cx="214153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000" b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2000" b="1" baseline="-25000">
                <a:solidFill>
                  <a:srgbClr val="FF0000"/>
                </a:solidFill>
              </a:rPr>
              <a:t>ph</a:t>
            </a:r>
            <a:r>
              <a:rPr lang="en-GB" sz="2000" b="1">
                <a:solidFill>
                  <a:srgbClr val="FF0000"/>
                </a:solidFill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GB" sz="2000" b="1"/>
              <a:t>N</a:t>
            </a:r>
            <a:r>
              <a:rPr lang="en-GB" sz="2000" b="1" baseline="-25000"/>
              <a:t>det</a:t>
            </a:r>
            <a:r>
              <a:rPr lang="en-GB" sz="2000" b="1"/>
              <a:t> 	~ 100</a:t>
            </a:r>
            <a:endParaRPr lang="en-GB" sz="2000">
              <a:solidFill>
                <a:schemeClr val="accent2"/>
              </a:solidFill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71513" y="5995988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 ~80%</a:t>
            </a:r>
            <a:endParaRPr lang="en-GB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5" descr="Response0"/>
          <p:cNvPicPr>
            <a:picLocks noChangeAspect="1" noChangeArrowheads="1"/>
          </p:cNvPicPr>
          <p:nvPr/>
        </p:nvPicPr>
        <p:blipFill>
          <a:blip r:embed="rId3" cstate="print"/>
          <a:srcRect l="31339" t="19124"/>
          <a:stretch>
            <a:fillRect/>
          </a:stretch>
        </p:blipFill>
        <p:spPr bwMode="auto">
          <a:xfrm>
            <a:off x="444500" y="914400"/>
            <a:ext cx="48133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Response function</a:t>
            </a:r>
          </a:p>
        </p:txBody>
      </p:sp>
      <p:pic>
        <p:nvPicPr>
          <p:cNvPr id="27654" name="Picture 4" descr="Respon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679575"/>
            <a:ext cx="4872038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90963" y="2667000"/>
            <a:ext cx="5253037" cy="3886200"/>
            <a:chOff x="2451" y="1680"/>
            <a:chExt cx="3309" cy="2448"/>
          </a:xfrm>
        </p:grpSpPr>
        <p:pic>
          <p:nvPicPr>
            <p:cNvPr id="27660" name="Picture 3" descr="Respons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1" y="1680"/>
              <a:ext cx="3069" cy="2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Text Box 6"/>
            <p:cNvSpPr txBox="1">
              <a:spLocks noChangeArrowheads="1"/>
            </p:cNvSpPr>
            <p:nvPr/>
          </p:nvSpPr>
          <p:spPr bwMode="auto">
            <a:xfrm>
              <a:off x="4944" y="3936"/>
              <a:ext cx="8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Time [ns]</a:t>
              </a:r>
            </a:p>
          </p:txBody>
        </p:sp>
      </p:grp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5486400" y="1066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Raw data (10 ns/sample)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6934200" y="1808163"/>
            <a:ext cx="22098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/>
              <a:t>Averaged data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/>
              <a:t>(2ns/sample)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/>
              <a:t>Avg. T</a:t>
            </a:r>
            <a:r>
              <a:rPr lang="en-US" baseline="-25000"/>
              <a:t>10-90</a:t>
            </a:r>
            <a:r>
              <a:rPr lang="en-US"/>
              <a:t> = 43ns</a:t>
            </a: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6019800" y="3505200"/>
            <a:ext cx="2133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Derivative of</a:t>
            </a:r>
          </a:p>
          <a:p>
            <a:pPr>
              <a:spcBef>
                <a:spcPct val="50000"/>
              </a:spcBef>
            </a:pPr>
            <a:r>
              <a:rPr lang="en-US"/>
              <a:t>Averaged data</a:t>
            </a:r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457200" y="5486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…Averaging = Convolution…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Cross talk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524263" cy="442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3"/>
          <p:cNvSpPr txBox="1"/>
          <p:nvPr/>
        </p:nvSpPr>
        <p:spPr>
          <a:xfrm>
            <a:off x="1600199" y="5334000"/>
            <a:ext cx="6762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No </a:t>
            </a:r>
            <a:r>
              <a:rPr lang="fr-FR" dirty="0" err="1" smtClean="0"/>
              <a:t>crosstalk</a:t>
            </a:r>
            <a:r>
              <a:rPr lang="fr-FR" dirty="0" smtClean="0"/>
              <a:t>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detectors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Within</a:t>
            </a:r>
            <a:r>
              <a:rPr lang="fr-FR" dirty="0" smtClean="0"/>
              <a:t> one detector, the </a:t>
            </a:r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 err="1" smtClean="0"/>
              <a:t>crosstalk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Online cross talk correction </a:t>
            </a:r>
            <a:r>
              <a:rPr lang="fr-FR" dirty="0" err="1" smtClean="0"/>
              <a:t>implemented</a:t>
            </a:r>
            <a:endParaRPr lang="fr-FR" dirty="0"/>
          </a:p>
        </p:txBody>
      </p:sp>
      <p:sp>
        <p:nvSpPr>
          <p:cNvPr id="6" name="Rectangle 1"/>
          <p:cNvSpPr/>
          <p:nvPr/>
        </p:nvSpPr>
        <p:spPr>
          <a:xfrm>
            <a:off x="5606188" y="6478809"/>
            <a:ext cx="3394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B. </a:t>
            </a:r>
            <a:r>
              <a:rPr lang="fr-FR" sz="1400" i="1" dirty="0" err="1"/>
              <a:t>Bruyneel</a:t>
            </a:r>
            <a:r>
              <a:rPr lang="fr-FR" sz="1400" i="1" dirty="0"/>
              <a:t> et al., NIM A 599 (2009) 196</a:t>
            </a:r>
            <a:endParaRPr lang="fr-FR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chemeClr val="accent1"/>
                </a:solidFill>
              </a:rPr>
              <a:t>  Simulated Signals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7475" y="836613"/>
            <a:ext cx="6486525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422275" y="877888"/>
            <a:ext cx="3508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Signals after folding with the preamplifier response function and the analog filter functions (some smearing)</a:t>
            </a:r>
          </a:p>
          <a:p>
            <a:r>
              <a:rPr lang="en-US" sz="2000" dirty="0"/>
              <a:t>Full signal for each point in the detector.</a:t>
            </a:r>
          </a:p>
        </p:txBody>
      </p:sp>
      <p:sp>
        <p:nvSpPr>
          <p:cNvPr id="17415" name="Oval 5"/>
          <p:cNvSpPr>
            <a:spLocks noChangeArrowheads="1"/>
          </p:cNvSpPr>
          <p:nvPr/>
        </p:nvSpPr>
        <p:spPr bwMode="auto">
          <a:xfrm>
            <a:off x="695325" y="3019425"/>
            <a:ext cx="95250" cy="88900"/>
          </a:xfrm>
          <a:prstGeom prst="ellipse">
            <a:avLst/>
          </a:prstGeom>
          <a:solidFill>
            <a:srgbClr val="CA213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1069975" y="2894013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experiment</a:t>
            </a:r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>
            <a:off x="600075" y="3733800"/>
            <a:ext cx="4286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>
            <a:off x="590550" y="4219575"/>
            <a:ext cx="400050" cy="0"/>
          </a:xfrm>
          <a:prstGeom prst="line">
            <a:avLst/>
          </a:prstGeom>
          <a:noFill/>
          <a:ln w="38100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1298575" y="355123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Set A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1298575" y="4113213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Set B</a:t>
            </a:r>
          </a:p>
        </p:txBody>
      </p:sp>
      <p:sp>
        <p:nvSpPr>
          <p:cNvPr id="17421" name="Text Box 11"/>
          <p:cNvSpPr txBox="1">
            <a:spLocks noChangeArrowheads="1"/>
          </p:cNvSpPr>
          <p:nvPr/>
        </p:nvSpPr>
        <p:spPr bwMode="auto">
          <a:xfrm>
            <a:off x="454025" y="4697413"/>
            <a:ext cx="2076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Parameters from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233470"/>
            <a:ext cx="1371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lvl="0"/>
            <a:r>
              <a:rPr lang="en-US" sz="4000" dirty="0" smtClean="0"/>
              <a:t>PSA Codes within AGATA </a:t>
            </a:r>
          </a:p>
        </p:txBody>
      </p:sp>
      <p:sp>
        <p:nvSpPr>
          <p:cNvPr id="19493" name="Text Box 14"/>
          <p:cNvSpPr txBox="1">
            <a:spLocks noChangeArrowheads="1"/>
          </p:cNvSpPr>
          <p:nvPr/>
        </p:nvSpPr>
        <p:spPr bwMode="auto">
          <a:xfrm>
            <a:off x="757265" y="606426"/>
            <a:ext cx="7815263" cy="410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endParaRPr lang="en-US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Search </a:t>
            </a:r>
            <a:r>
              <a:rPr lang="en-US" dirty="0" smtClean="0"/>
              <a:t>Routines</a:t>
            </a:r>
            <a:endParaRPr lang="en-US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dirty="0"/>
              <a:t>	-  Adaptive Grid Search (A. </a:t>
            </a:r>
            <a:r>
              <a:rPr lang="en-US" dirty="0" err="1"/>
              <a:t>Venturelli</a:t>
            </a:r>
            <a:r>
              <a:rPr lang="en-US" dirty="0"/>
              <a:t>, INFN Padova)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dirty="0"/>
              <a:t>	-  Particle Swarm Optimization (M. </a:t>
            </a:r>
            <a:r>
              <a:rPr lang="en-US" dirty="0" err="1"/>
              <a:t>Schlarb</a:t>
            </a:r>
            <a:r>
              <a:rPr lang="en-US" dirty="0"/>
              <a:t>, TU Munich)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Decomposition strategy for multiple interactions: 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dirty="0"/>
              <a:t>	-  assuming maximum 1 hit per segment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dirty="0"/>
              <a:t>	-  segments influenced by multiple hits excluded</a:t>
            </a:r>
          </a:p>
          <a:p>
            <a:pPr marL="342900" indent="-342900"/>
            <a:endParaRPr lang="en-US" b="1" u="sng" dirty="0"/>
          </a:p>
          <a:p>
            <a:pPr marL="342900" indent="-342900">
              <a:lnSpc>
                <a:spcPct val="10000"/>
              </a:lnSpc>
              <a:spcBef>
                <a:spcPct val="50000"/>
              </a:spcBef>
            </a:pPr>
            <a:r>
              <a:rPr lang="en-US" dirty="0"/>
              <a:t>                                </a:t>
            </a:r>
          </a:p>
          <a:p>
            <a:pPr marL="342900" indent="-342900">
              <a:lnSpc>
                <a:spcPct val="10000"/>
              </a:lnSpc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  <p:sp>
        <p:nvSpPr>
          <p:cNvPr id="19463" name="AutoShape 24"/>
          <p:cNvSpPr>
            <a:spLocks noChangeArrowheads="1"/>
          </p:cNvSpPr>
          <p:nvPr/>
        </p:nvSpPr>
        <p:spPr bwMode="auto">
          <a:xfrm>
            <a:off x="71406" y="1500174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00" dirty="0"/>
              <a:t>implemented</a:t>
            </a:r>
          </a:p>
        </p:txBody>
      </p:sp>
      <p:graphicFrame>
        <p:nvGraphicFramePr>
          <p:cNvPr id="165977" name="Group 89"/>
          <p:cNvGraphicFramePr>
            <a:graphicFrameLocks noGrp="1"/>
          </p:cNvGraphicFramePr>
          <p:nvPr/>
        </p:nvGraphicFramePr>
        <p:xfrm>
          <a:off x="6934216" y="3286130"/>
          <a:ext cx="1295400" cy="1000126"/>
        </p:xfrm>
        <a:graphic>
          <a:graphicData uri="http://schemas.openxmlformats.org/drawingml/2006/table">
            <a:tbl>
              <a:tblPr/>
              <a:tblGrid>
                <a:gridCol w="323850"/>
                <a:gridCol w="285750"/>
                <a:gridCol w="361950"/>
                <a:gridCol w="323850"/>
              </a:tblGrid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19491" name="Text Box 90"/>
          <p:cNvSpPr txBox="1">
            <a:spLocks noChangeArrowheads="1"/>
          </p:cNvSpPr>
          <p:nvPr/>
        </p:nvSpPr>
        <p:spPr bwMode="auto">
          <a:xfrm>
            <a:off x="6858016" y="928670"/>
            <a:ext cx="190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A. Grid search:</a:t>
            </a:r>
          </a:p>
        </p:txBody>
      </p:sp>
      <p:sp>
        <p:nvSpPr>
          <p:cNvPr id="19492" name="Text Box 91"/>
          <p:cNvSpPr txBox="1">
            <a:spLocks noChangeArrowheads="1"/>
          </p:cNvSpPr>
          <p:nvPr/>
        </p:nvSpPr>
        <p:spPr bwMode="auto">
          <a:xfrm>
            <a:off x="6858016" y="2905130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A. Grid search: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8214" y="4347047"/>
            <a:ext cx="7620000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</a:pPr>
            <a:endParaRPr lang="en-US" b="1" u="sng" dirty="0"/>
          </a:p>
          <a:p>
            <a:pPr marL="342900" indent="-342900">
              <a:lnSpc>
                <a:spcPct val="110000"/>
              </a:lnSpc>
            </a:pPr>
            <a:r>
              <a:rPr lang="en-US" b="1" u="sng" dirty="0"/>
              <a:t>Other PSA schemes</a:t>
            </a:r>
            <a:endParaRPr lang="en-US" u="sng" dirty="0"/>
          </a:p>
          <a:p>
            <a:pPr marL="342900" indent="-342900">
              <a:lnSpc>
                <a:spcPct val="110000"/>
              </a:lnSpc>
              <a:buFontTx/>
              <a:buChar char="•"/>
            </a:pPr>
            <a:r>
              <a:rPr lang="en-US" dirty="0"/>
              <a:t>Matrix method   (A. </a:t>
            </a:r>
            <a:r>
              <a:rPr lang="en-US" dirty="0" err="1"/>
              <a:t>Olariu</a:t>
            </a:r>
            <a:r>
              <a:rPr lang="en-US" dirty="0"/>
              <a:t>, P. </a:t>
            </a:r>
            <a:r>
              <a:rPr lang="en-US" dirty="0" err="1"/>
              <a:t>Desesquelles</a:t>
            </a:r>
            <a:r>
              <a:rPr lang="en-US" dirty="0"/>
              <a:t>, CSNSM Orsay)</a:t>
            </a:r>
          </a:p>
          <a:p>
            <a:pPr marL="342900" indent="-342900">
              <a:lnSpc>
                <a:spcPct val="110000"/>
              </a:lnSpc>
            </a:pPr>
            <a:endParaRPr lang="en-US" b="1" u="sng" dirty="0"/>
          </a:p>
          <a:p>
            <a:pPr marL="342900" indent="-342900">
              <a:lnSpc>
                <a:spcPct val="110000"/>
              </a:lnSpc>
            </a:pPr>
            <a:endParaRPr lang="en-US" b="1" u="sng" dirty="0"/>
          </a:p>
          <a:p>
            <a:pPr marL="342900" indent="-342900">
              <a:lnSpc>
                <a:spcPct val="110000"/>
              </a:lnSpc>
            </a:pPr>
            <a:r>
              <a:rPr lang="en-US" b="1" u="sng" dirty="0"/>
              <a:t>Partial PSA information</a:t>
            </a:r>
            <a:endParaRPr lang="en-US" dirty="0"/>
          </a:p>
          <a:p>
            <a:pPr marL="342900" indent="-342900">
              <a:lnSpc>
                <a:spcPct val="110000"/>
              </a:lnSpc>
              <a:buFontTx/>
              <a:buChar char="•"/>
            </a:pPr>
            <a:r>
              <a:rPr lang="en-US" dirty="0"/>
              <a:t>Recursive </a:t>
            </a:r>
            <a:r>
              <a:rPr lang="en-US" dirty="0" err="1"/>
              <a:t>Substraction</a:t>
            </a:r>
            <a:r>
              <a:rPr lang="en-US" dirty="0"/>
              <a:t> algorithm (Fabio </a:t>
            </a:r>
            <a:r>
              <a:rPr lang="en-US" dirty="0" err="1"/>
              <a:t>Crespi</a:t>
            </a:r>
            <a:r>
              <a:rPr lang="en-US" dirty="0"/>
              <a:t>, INFN Milan ) </a:t>
            </a: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024214" y="5305326"/>
            <a:ext cx="2311400" cy="366713"/>
            <a:chOff x="3456" y="3600"/>
            <a:chExt cx="1456" cy="231"/>
          </a:xfrm>
        </p:grpSpPr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4135" y="3641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4471" y="364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3456" y="3600"/>
              <a:ext cx="14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[library] . [x] = [event]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238125" y="1111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z="1800" b="1">
              <a:solidFill>
                <a:srgbClr val="009900"/>
              </a:solidFill>
              <a:latin typeface="Arial" pitchFamily="34" charset="0"/>
            </a:endParaRPr>
          </a:p>
        </p:txBody>
      </p:sp>
      <p:graphicFrame>
        <p:nvGraphicFramePr>
          <p:cNvPr id="448516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16770" name="Equation" r:id="rId3" imgW="0" imgH="0" progId="">
              <p:embed/>
            </p:oleObj>
          </a:graphicData>
        </a:graphic>
      </p:graphicFrame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441325" y="222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z="1800">
              <a:latin typeface="Arial" pitchFamily="34" charset="0"/>
            </a:endParaRPr>
          </a:p>
        </p:txBody>
      </p:sp>
      <p:graphicFrame>
        <p:nvGraphicFramePr>
          <p:cNvPr id="448518" name="Rectangle 6"/>
          <p:cNvGraphicFramePr>
            <a:graphicFrameLocks/>
          </p:cNvGraphicFramePr>
          <p:nvPr/>
        </p:nvGraphicFramePr>
        <p:xfrm>
          <a:off x="885825" y="4527550"/>
          <a:ext cx="4295775" cy="2330450"/>
        </p:xfrm>
        <a:graphic>
          <a:graphicData uri="http://schemas.openxmlformats.org/presentationml/2006/ole">
            <p:oleObj spid="_x0000_s416771" name="Equation" r:id="rId4" imgW="0" imgH="0" progId="">
              <p:embed/>
            </p:oleObj>
          </a:graphicData>
        </a:graphic>
      </p:graphicFrame>
      <p:sp>
        <p:nvSpPr>
          <p:cNvPr id="448519" name="Rectangle 7"/>
          <p:cNvSpPr>
            <a:spLocks noChangeArrowheads="1"/>
          </p:cNvSpPr>
          <p:nvPr/>
        </p:nvSpPr>
        <p:spPr bwMode="auto">
          <a:xfrm>
            <a:off x="6499225" y="23415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endParaRPr lang="en-GB" sz="2000">
              <a:latin typeface="Arial" pitchFamily="34" charset="0"/>
            </a:endParaRPr>
          </a:p>
        </p:txBody>
      </p:sp>
      <p:sp>
        <p:nvSpPr>
          <p:cNvPr id="448520" name="Text Box 8"/>
          <p:cNvSpPr txBox="1">
            <a:spLocks noChangeArrowheads="1"/>
          </p:cNvSpPr>
          <p:nvPr/>
        </p:nvSpPr>
        <p:spPr bwMode="auto">
          <a:xfrm>
            <a:off x="195263" y="919163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de-DE">
              <a:latin typeface="Arial" pitchFamily="34" charset="0"/>
            </a:endParaRPr>
          </a:p>
          <a:p>
            <a:pPr eaLnBrk="1" hangingPunct="1"/>
            <a:endParaRPr lang="de-DE">
              <a:latin typeface="Arial" pitchFamily="34" charset="0"/>
            </a:endParaRPr>
          </a:p>
        </p:txBody>
      </p:sp>
      <p:sp>
        <p:nvSpPr>
          <p:cNvPr id="448521" name="Text Box 9"/>
          <p:cNvSpPr txBox="1">
            <a:spLocks noChangeArrowheads="1"/>
          </p:cNvSpPr>
          <p:nvPr/>
        </p:nvSpPr>
        <p:spPr bwMode="auto">
          <a:xfrm>
            <a:off x="379413" y="9763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z="2000">
              <a:latin typeface="Arial" pitchFamily="34" charset="0"/>
            </a:endParaRPr>
          </a:p>
        </p:txBody>
      </p:sp>
      <p:sp>
        <p:nvSpPr>
          <p:cNvPr id="448522" name="Rectangle 10"/>
          <p:cNvSpPr>
            <a:spLocks noChangeArrowheads="1"/>
          </p:cNvSpPr>
          <p:nvPr/>
        </p:nvSpPr>
        <p:spPr bwMode="auto">
          <a:xfrm>
            <a:off x="6437313" y="4689475"/>
            <a:ext cx="15716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endParaRPr lang="en-GB">
              <a:latin typeface="Arial" pitchFamily="34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428628" y="1986971"/>
          <a:ext cx="7929586" cy="4788350"/>
        </p:xfrm>
        <a:graphic>
          <a:graphicData uri="http://schemas.openxmlformats.org/drawingml/2006/table">
            <a:tbl>
              <a:tblPr/>
              <a:tblGrid>
                <a:gridCol w="2357455"/>
                <a:gridCol w="1571636"/>
                <a:gridCol w="1285884"/>
                <a:gridCol w="1285884"/>
                <a:gridCol w="1428727"/>
              </a:tblGrid>
              <a:tr h="253223">
                <a:tc>
                  <a:txBody>
                    <a:bodyPr/>
                    <a:lstStyle/>
                    <a:p>
                      <a:r>
                        <a:rPr lang="de-DE" sz="1800" b="1" dirty="0" err="1"/>
                        <a:t>Algorithm</a:t>
                      </a:r>
                      <a:endParaRPr lang="de-DE" sz="18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800" b="1" dirty="0"/>
                        <a:t>Single </a:t>
                      </a:r>
                      <a:r>
                        <a:rPr lang="de-DE" sz="1800" b="1" dirty="0" err="1"/>
                        <a:t>interaction</a:t>
                      </a:r>
                      <a:endParaRPr lang="de-DE" sz="18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800" b="1" dirty="0"/>
                        <a:t>Multiple </a:t>
                      </a:r>
                      <a:r>
                        <a:rPr lang="de-DE" sz="1800" b="1" dirty="0" err="1"/>
                        <a:t>interactions</a:t>
                      </a:r>
                      <a:endParaRPr lang="de-DE" sz="18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7247">
                <a:tc>
                  <a:txBody>
                    <a:bodyPr/>
                    <a:lstStyle/>
                    <a:p>
                      <a:endParaRPr lang="de-DE" sz="1400" b="1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CPU time (norm/GS)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Resolution </a:t>
                      </a:r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(</a:t>
                      </a:r>
                      <a:r>
                        <a:rPr lang="de-DE" sz="1400" b="1" dirty="0"/>
                        <a:t>mm)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CPU time (norm/PS)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Resolution </a:t>
                      </a:r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(</a:t>
                      </a:r>
                      <a:r>
                        <a:rPr lang="de-DE" sz="1400" b="1" dirty="0"/>
                        <a:t>mm)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91987">
                <a:tc>
                  <a:txBody>
                    <a:bodyPr/>
                    <a:lstStyle/>
                    <a:p>
                      <a:r>
                        <a:rPr lang="de-DE" sz="2400" b="1" dirty="0" err="1">
                          <a:solidFill>
                            <a:srgbClr val="C00000"/>
                          </a:solidFill>
                        </a:rPr>
                        <a:t>Grid</a:t>
                      </a:r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2400" b="1" dirty="0" err="1">
                          <a:solidFill>
                            <a:srgbClr val="C00000"/>
                          </a:solidFill>
                        </a:rPr>
                        <a:t>search</a:t>
                      </a:r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2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de-DE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–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de-DE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14372">
                <a:tc>
                  <a:txBody>
                    <a:bodyPr/>
                    <a:lstStyle/>
                    <a:p>
                      <a:r>
                        <a:rPr lang="de-DE" sz="1400" b="1" dirty="0"/>
                        <a:t>Extensive GS 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2.7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6×10</a:t>
                      </a:r>
                      <a:r>
                        <a:rPr lang="de-DE" sz="2000" b="1" baseline="30000" dirty="0"/>
                        <a:t>4</a:t>
                      </a:r>
                      <a:endParaRPr lang="de-DE" sz="20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/>
                        <a:t>4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91987">
                <a:tc>
                  <a:txBody>
                    <a:bodyPr/>
                    <a:lstStyle/>
                    <a:p>
                      <a:r>
                        <a:rPr lang="de-DE" sz="2400" b="1" dirty="0" err="1">
                          <a:solidFill>
                            <a:srgbClr val="C00000"/>
                          </a:solidFill>
                        </a:rPr>
                        <a:t>Particle</a:t>
                      </a:r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2400" b="1" dirty="0" err="1">
                          <a:solidFill>
                            <a:srgbClr val="C00000"/>
                          </a:solidFill>
                        </a:rPr>
                        <a:t>swarm</a:t>
                      </a:r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2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de-DE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0.1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509583">
                <a:tc>
                  <a:txBody>
                    <a:bodyPr/>
                    <a:lstStyle/>
                    <a:p>
                      <a:r>
                        <a:rPr lang="en-US" sz="1400" b="1" dirty="0"/>
                        <a:t>Matrix method </a:t>
                      </a:r>
                      <a:endParaRPr lang="en-US" sz="1400" b="1" dirty="0" smtClean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6.7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2.4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10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10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91987"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Genetic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algorithm</a:t>
                      </a:r>
                      <a:r>
                        <a:rPr lang="de-DE" sz="1400" b="1" dirty="0"/>
                        <a:t> 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330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1.9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2×10</a:t>
                      </a:r>
                      <a:r>
                        <a:rPr lang="de-DE" sz="2000" b="1" baseline="30000" dirty="0"/>
                        <a:t>2</a:t>
                      </a:r>
                      <a:endParaRPr lang="de-DE" sz="20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8.1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14372">
                <a:tc>
                  <a:txBody>
                    <a:bodyPr/>
                    <a:lstStyle/>
                    <a:p>
                      <a:r>
                        <a:rPr lang="de-DE" sz="1400" b="1" dirty="0"/>
                        <a:t>Binary </a:t>
                      </a:r>
                      <a:r>
                        <a:rPr lang="de-DE" sz="1400" b="1" dirty="0" err="1"/>
                        <a:t>search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0.06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adapted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adapted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627179">
                <a:tc>
                  <a:txBody>
                    <a:bodyPr/>
                    <a:lstStyle/>
                    <a:p>
                      <a:r>
                        <a:rPr lang="en-US" sz="1400" b="1" dirty="0"/>
                        <a:t>Recursive subtraction 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evaluated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 smtClean="0"/>
                        <a:t>3</a:t>
                      </a:r>
                      <a:endParaRPr lang="de-DE" sz="20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/>
                        <a:t>Not evaluated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 smtClean="0"/>
                        <a:t>5</a:t>
                      </a:r>
                      <a:endParaRPr lang="de-DE" sz="20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391987">
                <a:tc>
                  <a:txBody>
                    <a:bodyPr/>
                    <a:lstStyle/>
                    <a:p>
                      <a:r>
                        <a:rPr lang="de-DE" sz="1400" b="1" dirty="0" err="1"/>
                        <a:t>Neural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network</a:t>
                      </a:r>
                      <a:r>
                        <a:rPr lang="de-DE" sz="1400" b="1" dirty="0"/>
                        <a:t> 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2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1.5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/>
                        <a:t>Not adapted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adapted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  <a:tr h="589547">
                <a:tc>
                  <a:txBody>
                    <a:bodyPr/>
                    <a:lstStyle/>
                    <a:p>
                      <a:r>
                        <a:rPr lang="de-DE" sz="1400" b="1"/>
                        <a:t>Wavelets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evaluated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2.3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/>
                        <a:t>Not adapted</a:t>
                      </a:r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Not </a:t>
                      </a:r>
                      <a:r>
                        <a:rPr lang="de-DE" sz="1400" b="1" dirty="0" err="1"/>
                        <a:t>adapted</a:t>
                      </a:r>
                      <a:endParaRPr lang="de-DE" sz="1400" b="1" dirty="0"/>
                    </a:p>
                  </a:txBody>
                  <a:tcPr marL="39077" marR="39077" marT="19538" marB="195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0" y="15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57290" y="605363"/>
            <a:ext cx="6572633" cy="1323439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tests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using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simulated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data</a:t>
            </a:r>
            <a:r>
              <a:rPr lang="de-DE" sz="16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performance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is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quoted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r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elative to the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grid-search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algorithm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for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single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interactions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endParaRPr lang="de-DE" sz="16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relative</a:t>
            </a:r>
            <a:r>
              <a:rPr kumimoji="0" lang="de-DE" sz="1600" b="0" i="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to the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particle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swarm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algorithm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for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multiple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interactions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position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resolution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: FWHM </a:t>
            </a:r>
            <a:r>
              <a:rPr kumimoji="0" lang="de-DE" sz="1600" b="0" i="0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values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2"/>
          <p:cNvSpPr>
            <a:spLocks noGrp="1"/>
          </p:cNvSpPr>
          <p:nvPr>
            <p:ph type="title"/>
          </p:nvPr>
        </p:nvSpPr>
        <p:spPr bwMode="auto">
          <a:xfrm>
            <a:off x="0" y="-24"/>
            <a:ext cx="9144000" cy="65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4F81BD"/>
                </a:solidFill>
                <a:latin typeface="Calibri"/>
              </a:rPr>
              <a:t>Performance of different PSA algorithms 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lvl="0" eaLnBrk="1" hangingPunct="1"/>
            <a:r>
              <a:rPr lang="en-US" dirty="0"/>
              <a:t>AGATA </a:t>
            </a:r>
            <a:r>
              <a:rPr lang="en-US" dirty="0" smtClean="0"/>
              <a:t>signal decomposition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429" t="21902" r="722" b="9869"/>
          <a:stretch>
            <a:fillRect/>
          </a:stretch>
        </p:blipFill>
        <p:spPr bwMode="auto">
          <a:xfrm>
            <a:off x="387350" y="5351463"/>
            <a:ext cx="837565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9563" y="785794"/>
            <a:ext cx="8450262" cy="2193925"/>
            <a:chOff x="310326" y="853555"/>
            <a:chExt cx="8450026" cy="219444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666" t="32265" r="1250" b="12909"/>
            <a:stretch>
              <a:fillRect/>
            </a:stretch>
          </p:blipFill>
          <p:spPr bwMode="auto">
            <a:xfrm>
              <a:off x="310326" y="853555"/>
              <a:ext cx="8440193" cy="112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056" t="33797" r="1163" b="12486"/>
            <a:stretch>
              <a:fillRect/>
            </a:stretch>
          </p:blipFill>
          <p:spPr bwMode="auto">
            <a:xfrm>
              <a:off x="346841" y="1949418"/>
              <a:ext cx="8413511" cy="1098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8613" y="3162300"/>
            <a:ext cx="8455025" cy="2209800"/>
            <a:chOff x="328550" y="3162300"/>
            <a:chExt cx="8455553" cy="220980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2699" t="32443" r="1215" b="13934"/>
            <a:stretch>
              <a:fillRect/>
            </a:stretch>
          </p:blipFill>
          <p:spPr bwMode="auto">
            <a:xfrm>
              <a:off x="334076" y="3162300"/>
              <a:ext cx="8440189" cy="1096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l="2612" t="33223" r="1128" b="12439"/>
            <a:stretch>
              <a:fillRect/>
            </a:stretch>
          </p:blipFill>
          <p:spPr bwMode="auto">
            <a:xfrm>
              <a:off x="328550" y="4260850"/>
              <a:ext cx="8455553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42844" y="2933700"/>
            <a:ext cx="8614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0033CC"/>
                </a:solidFill>
              </a:rPr>
              <a:t>     A                   B                   </a:t>
            </a:r>
            <a:r>
              <a:rPr lang="it-IT" sz="1600" dirty="0" smtClean="0">
                <a:solidFill>
                  <a:srgbClr val="0033CC"/>
                </a:solidFill>
              </a:rPr>
              <a:t>   </a:t>
            </a:r>
            <a:r>
              <a:rPr lang="it-IT" sz="1600" dirty="0">
                <a:solidFill>
                  <a:srgbClr val="0033CC"/>
                </a:solidFill>
              </a:rPr>
              <a:t>C                  </a:t>
            </a:r>
            <a:r>
              <a:rPr lang="it-IT" sz="1600" dirty="0" smtClean="0">
                <a:solidFill>
                  <a:srgbClr val="0033CC"/>
                </a:solidFill>
              </a:rPr>
              <a:t>   </a:t>
            </a:r>
            <a:r>
              <a:rPr lang="it-IT" sz="1600" dirty="0">
                <a:solidFill>
                  <a:srgbClr val="0033CC"/>
                </a:solidFill>
              </a:rPr>
              <a:t>D                     </a:t>
            </a:r>
            <a:r>
              <a:rPr lang="it-IT" sz="1600" dirty="0" smtClean="0">
                <a:solidFill>
                  <a:srgbClr val="0033CC"/>
                </a:solidFill>
              </a:rPr>
              <a:t>E                     F                   CC</a:t>
            </a:r>
            <a:endParaRPr lang="it-IT" sz="1600" dirty="0">
              <a:solidFill>
                <a:srgbClr val="0033CC"/>
              </a:solidFill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143000" y="952500"/>
            <a:ext cx="501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</a:t>
            </a:r>
            <a:r>
              <a:rPr lang="it-IT" sz="20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it-IT" sz="2000">
                <a:solidFill>
                  <a:srgbClr val="FF0000"/>
                </a:solidFill>
              </a:rPr>
              <a:t> = 1172 keV               net-charge in A1 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143000" y="3238500"/>
            <a:ext cx="610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</a:t>
            </a:r>
            <a:r>
              <a:rPr lang="it-IT" sz="20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it-IT" sz="2000">
                <a:solidFill>
                  <a:srgbClr val="FF0000"/>
                </a:solidFill>
              </a:rPr>
              <a:t> = 1332 keV               net-charge in C3, E1, E3 </a:t>
            </a:r>
          </a:p>
        </p:txBody>
      </p:sp>
    </p:spTree>
    <p:extLst>
      <p:ext uri="{BB962C8B-B14F-4D97-AF65-F5344CB8AC3E}">
        <p14:creationId xmlns:p14="http://schemas.microsoft.com/office/powerpoint/2010/main" xmlns="" val="4539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 dirty="0"/>
              <a:t>AGATA online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876800" y="5638800"/>
            <a:ext cx="3810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 &lt;</a:t>
            </a:r>
            <a:r>
              <a:rPr lang="en-US" sz="1600" dirty="0" smtClean="0"/>
              <a:t> 4 mm FWHM </a:t>
            </a:r>
            <a:r>
              <a:rPr lang="en-US" sz="1600" dirty="0"/>
              <a:t>resolution </a:t>
            </a:r>
            <a:r>
              <a:rPr lang="en-US" sz="1600" dirty="0" smtClean="0"/>
              <a:t>obtained</a:t>
            </a:r>
            <a:endParaRPr lang="en-US" sz="16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psa</a:t>
            </a:r>
            <a:r>
              <a:rPr lang="en-US" sz="1600" dirty="0"/>
              <a:t> online at rates &gt; </a:t>
            </a:r>
            <a:r>
              <a:rPr lang="en-US" sz="1600" dirty="0" smtClean="0"/>
              <a:t>5kHz per crystal </a:t>
            </a:r>
            <a:endParaRPr lang="en-US" sz="1600" dirty="0"/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6481" name="Object 1"/>
          <p:cNvGraphicFramePr>
            <a:graphicFrameLocks noChangeAspect="1"/>
          </p:cNvGraphicFramePr>
          <p:nvPr/>
        </p:nvGraphicFramePr>
        <p:xfrm>
          <a:off x="-1" y="1857388"/>
          <a:ext cx="4718807" cy="3857628"/>
        </p:xfrm>
        <a:graphic>
          <a:graphicData uri="http://schemas.openxmlformats.org/presentationml/2006/ole">
            <p:oleObj spid="_x0000_s406530" r:id="rId4" imgW="14630400" imgH="7315200" progId="">
              <p:embed/>
            </p:oleObj>
          </a:graphicData>
        </a:graphic>
      </p:graphicFrame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6483" name="Object 3"/>
          <p:cNvGraphicFramePr>
            <a:graphicFrameLocks noChangeAspect="1"/>
          </p:cNvGraphicFramePr>
          <p:nvPr/>
        </p:nvGraphicFramePr>
        <p:xfrm>
          <a:off x="5143504" y="1928801"/>
          <a:ext cx="3714776" cy="3551847"/>
        </p:xfrm>
        <a:graphic>
          <a:graphicData uri="http://schemas.openxmlformats.org/presentationml/2006/ole">
            <p:oleObj spid="_x0000_s406531" r:id="rId5" imgW="22860000" imgH="219456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00108"/>
            <a:ext cx="5643602" cy="413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4143372" y="3071810"/>
            <a:ext cx="330358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Uncorrected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>
                <a:solidFill>
                  <a:srgbClr val="FF0000"/>
                </a:solidFill>
              </a:rPr>
              <a:t>Doppler-corrected </a:t>
            </a:r>
            <a:r>
              <a:rPr lang="en-US" sz="1400" dirty="0">
                <a:solidFill>
                  <a:srgbClr val="FF0000"/>
                </a:solidFill>
              </a:rPr>
              <a:t>(Ca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rgbClr val="0000FF"/>
                </a:solidFill>
              </a:rPr>
              <a:t>Doppler-corrected </a:t>
            </a:r>
            <a:r>
              <a:rPr lang="en-US" sz="1400" dirty="0">
                <a:solidFill>
                  <a:srgbClr val="0000FF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Pb</a:t>
            </a:r>
            <a:r>
              <a:rPr lang="en-US" sz="1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3643306" y="1290095"/>
            <a:ext cx="371477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/>
              <a:t>- </a:t>
            </a:r>
            <a:r>
              <a:rPr lang="en-US" sz="1800" dirty="0" smtClean="0"/>
              <a:t>Line shape without BGO</a:t>
            </a:r>
            <a:endParaRPr lang="en-US" sz="2000" dirty="0" smtClean="0"/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/>
              <a:t>- </a:t>
            </a:r>
            <a:r>
              <a:rPr lang="en-US" sz="1800" dirty="0" smtClean="0"/>
              <a:t>energy resolution </a:t>
            </a:r>
            <a:r>
              <a:rPr lang="en-US" sz="1800" dirty="0" smtClean="0">
                <a:latin typeface="Symbol" pitchFamily="18" charset="2"/>
              </a:rPr>
              <a:t>D</a:t>
            </a:r>
            <a:r>
              <a:rPr lang="en-US" sz="1800" dirty="0" smtClean="0"/>
              <a:t>E = 4.9 KeV                corresponds to        </a:t>
            </a:r>
            <a:r>
              <a:rPr lang="en-US" sz="1800" dirty="0" err="1" smtClean="0">
                <a:latin typeface="Symbol" pitchFamily="18" charset="2"/>
              </a:rPr>
              <a:t>D</a:t>
            </a:r>
            <a:r>
              <a:rPr lang="en-US" sz="1800" dirty="0" err="1" smtClean="0"/>
              <a:t>x</a:t>
            </a:r>
            <a:r>
              <a:rPr lang="en-US" sz="1800" dirty="0" smtClean="0"/>
              <a:t> &lt; 4 mm </a:t>
            </a:r>
            <a:endParaRPr lang="en-US" sz="2000" dirty="0"/>
          </a:p>
        </p:txBody>
      </p:sp>
      <p:sp>
        <p:nvSpPr>
          <p:cNvPr id="34824" name="Textfeld 7"/>
          <p:cNvSpPr txBox="1">
            <a:spLocks noChangeArrowheads="1"/>
          </p:cNvSpPr>
          <p:nvPr/>
        </p:nvSpPr>
        <p:spPr bwMode="auto">
          <a:xfrm>
            <a:off x="7429520" y="1279517"/>
            <a:ext cx="12207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dirty="0"/>
              <a:t>1524,7 keV</a:t>
            </a:r>
          </a:p>
          <a:p>
            <a:pPr eaLnBrk="1" hangingPunct="1"/>
            <a:r>
              <a:rPr lang="en-GB" sz="1600" dirty="0">
                <a:solidFill>
                  <a:srgbClr val="000000"/>
                </a:solidFill>
              </a:rPr>
              <a:t>2</a:t>
            </a:r>
            <a:r>
              <a:rPr lang="en-GB" sz="1600" baseline="30000" dirty="0">
                <a:solidFill>
                  <a:srgbClr val="000000"/>
                </a:solidFill>
              </a:rPr>
              <a:t>+</a:t>
            </a:r>
            <a:r>
              <a:rPr lang="en-GB" sz="1600" dirty="0">
                <a:solidFill>
                  <a:srgbClr val="000000"/>
                </a:solidFill>
              </a:rPr>
              <a:t> - 0</a:t>
            </a:r>
            <a:r>
              <a:rPr lang="en-GB" sz="1600" baseline="30000" dirty="0">
                <a:solidFill>
                  <a:srgbClr val="000000"/>
                </a:solidFill>
              </a:rPr>
              <a:t>+</a:t>
            </a:r>
          </a:p>
          <a:p>
            <a:pPr eaLnBrk="1" hangingPunct="1"/>
            <a:endParaRPr lang="de-DE" sz="1600" dirty="0"/>
          </a:p>
          <a:p>
            <a:pPr eaLnBrk="1" hangingPunct="1"/>
            <a:endParaRPr lang="de-DE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eaLnBrk="1" hangingPunct="1"/>
            <a:r>
              <a:rPr lang="en-US" dirty="0"/>
              <a:t>AGATA </a:t>
            </a:r>
            <a:r>
              <a:rPr lang="en-US" dirty="0" smtClean="0"/>
              <a:t>position resolution</a:t>
            </a:r>
            <a:endParaRPr lang="en-US" dirty="0"/>
          </a:p>
        </p:txBody>
      </p:sp>
      <p:pic>
        <p:nvPicPr>
          <p:cNvPr id="8" name="Picture 4" descr="DSC00789"/>
          <p:cNvPicPr>
            <a:picLocks noChangeAspect="1" noChangeArrowheads="1"/>
          </p:cNvPicPr>
          <p:nvPr/>
        </p:nvPicPr>
        <p:blipFill>
          <a:blip r:embed="rId4" cstate="print"/>
          <a:srcRect r="22620"/>
          <a:stretch>
            <a:fillRect/>
          </a:stretch>
        </p:blipFill>
        <p:spPr bwMode="auto">
          <a:xfrm>
            <a:off x="142875" y="2808306"/>
            <a:ext cx="26289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022744"/>
            <a:ext cx="262890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2844" y="1214422"/>
            <a:ext cx="27860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aseline="30000" dirty="0" smtClean="0"/>
              <a:t>42</a:t>
            </a:r>
            <a:r>
              <a:rPr lang="en-US" sz="1800" dirty="0" smtClean="0"/>
              <a:t>Ca@170MeV + </a:t>
            </a:r>
            <a:r>
              <a:rPr lang="en-US" sz="1800" baseline="30000" dirty="0" smtClean="0"/>
              <a:t>208</a:t>
            </a:r>
            <a:r>
              <a:rPr lang="en-US" sz="1800" dirty="0" smtClean="0"/>
              <a:t>Pb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Kinematical coincidences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Position sensitive MCP</a:t>
            </a:r>
          </a:p>
        </p:txBody>
      </p:sp>
      <p:sp>
        <p:nvSpPr>
          <p:cNvPr id="13" name="ZoneTexte 4"/>
          <p:cNvSpPr txBox="1"/>
          <p:nvPr/>
        </p:nvSpPr>
        <p:spPr>
          <a:xfrm>
            <a:off x="3000364" y="5143512"/>
            <a:ext cx="61436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AGATA position </a:t>
            </a:r>
            <a:r>
              <a:rPr lang="fr-FR" sz="2000" b="1" dirty="0" err="1" smtClean="0">
                <a:solidFill>
                  <a:schemeClr val="tx2"/>
                </a:solidFill>
              </a:rPr>
              <a:t>resolution</a:t>
            </a:r>
            <a:endParaRPr lang="fr-FR" sz="2000" b="1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sz="2400" dirty="0" err="1" smtClean="0">
                <a:solidFill>
                  <a:schemeClr val="tx2"/>
                </a:solidFill>
              </a:rPr>
              <a:t>x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fr-FR" sz="1200" dirty="0" smtClean="0">
                <a:solidFill>
                  <a:schemeClr val="tx2"/>
                </a:solidFill>
              </a:rPr>
              <a:t>FWHM</a:t>
            </a:r>
            <a:r>
              <a:rPr lang="fr-FR" dirty="0" smtClean="0">
                <a:solidFill>
                  <a:schemeClr val="tx2"/>
                </a:solidFill>
              </a:rPr>
              <a:t> 	</a:t>
            </a:r>
            <a:r>
              <a:rPr lang="fr-FR" dirty="0" err="1" smtClean="0">
                <a:solidFill>
                  <a:schemeClr val="tx2"/>
                </a:solidFill>
              </a:rPr>
              <a:t>Method</a:t>
            </a:r>
            <a:endParaRPr lang="fr-FR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5.2 mm </a:t>
            </a:r>
            <a:r>
              <a:rPr lang="fr-FR" dirty="0" smtClean="0">
                <a:solidFill>
                  <a:schemeClr val="tx2"/>
                </a:solidFill>
              </a:rPr>
              <a:t>	Doppler corr. </a:t>
            </a:r>
            <a:r>
              <a:rPr lang="fr-FR" dirty="0" err="1" smtClean="0">
                <a:solidFill>
                  <a:schemeClr val="tx2"/>
                </a:solidFill>
              </a:rPr>
              <a:t>meas</a:t>
            </a:r>
            <a:r>
              <a:rPr lang="fr-FR" sz="1600" dirty="0" smtClean="0">
                <a:solidFill>
                  <a:schemeClr val="tx2"/>
                </a:solidFill>
              </a:rPr>
              <a:t>.      </a:t>
            </a:r>
            <a:r>
              <a:rPr lang="fr-FR" sz="1400" i="1" dirty="0" smtClean="0">
                <a:solidFill>
                  <a:schemeClr val="tx2"/>
                </a:solidFill>
              </a:rPr>
              <a:t>F. </a:t>
            </a:r>
            <a:r>
              <a:rPr lang="fr-FR" sz="1400" i="1" dirty="0" err="1" smtClean="0">
                <a:solidFill>
                  <a:schemeClr val="tx2"/>
                </a:solidFill>
              </a:rPr>
              <a:t>Recchia</a:t>
            </a:r>
            <a:r>
              <a:rPr lang="fr-FR" sz="1400" i="1" dirty="0" smtClean="0">
                <a:solidFill>
                  <a:schemeClr val="tx2"/>
                </a:solidFill>
              </a:rPr>
              <a:t> et al. NIM A (2009)</a:t>
            </a:r>
            <a:endParaRPr lang="fr-FR" i="1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4.0 mm</a:t>
            </a:r>
            <a:r>
              <a:rPr lang="fr-FR" dirty="0" smtClean="0">
                <a:solidFill>
                  <a:schemeClr val="tx2"/>
                </a:solidFill>
              </a:rPr>
              <a:t>	Doppler corr. </a:t>
            </a:r>
            <a:r>
              <a:rPr lang="fr-FR" dirty="0" err="1" smtClean="0">
                <a:solidFill>
                  <a:schemeClr val="tx2"/>
                </a:solidFill>
              </a:rPr>
              <a:t>meas</a:t>
            </a:r>
            <a:r>
              <a:rPr lang="fr-FR" dirty="0" smtClean="0">
                <a:solidFill>
                  <a:schemeClr val="tx2"/>
                </a:solidFill>
              </a:rPr>
              <a:t>      </a:t>
            </a:r>
            <a:r>
              <a:rPr lang="fr-FR" sz="1400" i="1" dirty="0" smtClean="0">
                <a:solidFill>
                  <a:schemeClr val="tx2"/>
                </a:solidFill>
              </a:rPr>
              <a:t>P</a:t>
            </a:r>
            <a:r>
              <a:rPr lang="fr-FR" sz="1400" i="1" dirty="0">
                <a:solidFill>
                  <a:schemeClr val="tx2"/>
                </a:solidFill>
              </a:rPr>
              <a:t>.-A. </a:t>
            </a:r>
            <a:r>
              <a:rPr lang="fr-FR" sz="1400" i="1" dirty="0" err="1" smtClean="0">
                <a:solidFill>
                  <a:schemeClr val="tx2"/>
                </a:solidFill>
              </a:rPr>
              <a:t>Söderström</a:t>
            </a:r>
            <a:r>
              <a:rPr lang="fr-FR" sz="1400" i="1" dirty="0" smtClean="0">
                <a:solidFill>
                  <a:schemeClr val="tx2"/>
                </a:solidFill>
              </a:rPr>
              <a:t> et al. NIM A (2011) </a:t>
            </a:r>
            <a:endParaRPr lang="fr-FR" i="1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3.5 mm</a:t>
            </a:r>
            <a:r>
              <a:rPr lang="fr-FR" dirty="0" smtClean="0">
                <a:solidFill>
                  <a:schemeClr val="tx2"/>
                </a:solidFill>
              </a:rPr>
              <a:t>	511keV source </a:t>
            </a:r>
            <a:r>
              <a:rPr lang="fr-FR" dirty="0" err="1" smtClean="0">
                <a:solidFill>
                  <a:schemeClr val="tx2"/>
                </a:solidFill>
              </a:rPr>
              <a:t>meas</a:t>
            </a:r>
            <a:r>
              <a:rPr lang="fr-FR" dirty="0" smtClean="0">
                <a:solidFill>
                  <a:schemeClr val="tx2"/>
                </a:solidFill>
              </a:rPr>
              <a:t>   </a:t>
            </a:r>
            <a:r>
              <a:rPr lang="fr-FR" sz="1400" i="1" dirty="0" err="1" smtClean="0">
                <a:solidFill>
                  <a:schemeClr val="tx2"/>
                </a:solidFill>
              </a:rPr>
              <a:t>M.Schlarb</a:t>
            </a:r>
            <a:r>
              <a:rPr lang="fr-FR" sz="1400" i="1" dirty="0" smtClean="0">
                <a:solidFill>
                  <a:schemeClr val="tx2"/>
                </a:solidFill>
              </a:rPr>
              <a:t>, et al. EPJA (2011) </a:t>
            </a:r>
            <a:endParaRPr lang="fr-FR" sz="1600" i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9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71" t="9524" r="5155"/>
          <a:stretch/>
        </p:blipFill>
        <p:spPr>
          <a:xfrm>
            <a:off x="1643042" y="492480"/>
            <a:ext cx="5251946" cy="732900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3714744" y="595611"/>
            <a:ext cx="5214974" cy="904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30000" dirty="0">
                <a:cs typeface="+mn-cs"/>
              </a:rPr>
              <a:t>241</a:t>
            </a:r>
            <a:r>
              <a:rPr lang="en-US" dirty="0">
                <a:cs typeface="+mn-cs"/>
              </a:rPr>
              <a:t>AmBe + Fe </a:t>
            </a:r>
            <a:r>
              <a:rPr lang="en-US" dirty="0" smtClean="0">
                <a:cs typeface="+mn-cs"/>
              </a:rPr>
              <a:t>source </a:t>
            </a:r>
            <a:r>
              <a:rPr lang="en-US" dirty="0" smtClean="0">
                <a:ea typeface="DejaVu Sans" pitchFamily="2"/>
                <a:cs typeface="DejaVu Sans" pitchFamily="2"/>
              </a:rPr>
              <a:t>to </a:t>
            </a:r>
            <a:r>
              <a:rPr lang="en-US" dirty="0">
                <a:ea typeface="DejaVu Sans" pitchFamily="2"/>
                <a:cs typeface="DejaVu Sans" pitchFamily="2"/>
              </a:rPr>
              <a:t>monitor gain </a:t>
            </a:r>
            <a:r>
              <a:rPr lang="en-US" dirty="0" smtClean="0">
                <a:ea typeface="DejaVu Sans" pitchFamily="2"/>
                <a:cs typeface="DejaVu Sans" pitchFamily="2"/>
              </a:rPr>
              <a:t>instabilities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a typeface="DejaVu Sans" pitchFamily="2"/>
                <a:cs typeface="DejaVu Sans" pitchFamily="2"/>
              </a:rPr>
              <a:t>- </a:t>
            </a:r>
            <a:r>
              <a:rPr lang="en-US" dirty="0" smtClean="0">
                <a:latin typeface="Symbol" pitchFamily="18" charset="2"/>
                <a:ea typeface="DejaVu Sans" pitchFamily="2"/>
                <a:cs typeface="DejaVu Sans" pitchFamily="2"/>
              </a:rPr>
              <a:t>D</a:t>
            </a:r>
            <a:r>
              <a:rPr lang="en-US" dirty="0" smtClean="0">
                <a:ea typeface="DejaVu Sans" pitchFamily="2"/>
                <a:cs typeface="DejaVu Sans" pitchFamily="2"/>
              </a:rPr>
              <a:t>E/E=8</a:t>
            </a:r>
            <a:r>
              <a:rPr lang="en-US" dirty="0" smtClean="0">
                <a:ea typeface="DejaVu Sans" pitchFamily="2"/>
                <a:cs typeface="DejaVu Sans" pitchFamily="2"/>
                <a:sym typeface="Symbol"/>
              </a:rPr>
              <a:t></a:t>
            </a:r>
            <a:r>
              <a:rPr lang="en-US" dirty="0" smtClean="0">
                <a:ea typeface="DejaVu Sans" pitchFamily="2"/>
                <a:cs typeface="DejaVu Sans" pitchFamily="2"/>
              </a:rPr>
              <a:t>10</a:t>
            </a:r>
            <a:r>
              <a:rPr lang="en-US" baseline="30000" dirty="0" smtClean="0">
                <a:ea typeface="DejaVu Sans" pitchFamily="2"/>
                <a:cs typeface="DejaVu Sans" pitchFamily="2"/>
              </a:rPr>
              <a:t>-4</a:t>
            </a:r>
            <a:r>
              <a:rPr lang="en-US" dirty="0" smtClean="0">
                <a:ea typeface="DejaVu Sans" pitchFamily="2"/>
                <a:cs typeface="DejaVu Sans" pitchFamily="2"/>
              </a:rPr>
              <a:t>  at 7.6 MeV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- no gain fluctuation (within 3‰), stable detectors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9388" y="500042"/>
            <a:ext cx="6121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5720" y="0"/>
            <a:ext cx="53646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 smtClean="0">
                <a:solidFill>
                  <a:srgbClr val="0070C0"/>
                </a:solidFill>
                <a:cs typeface="+mn-cs"/>
              </a:rPr>
              <a:t>AGATA high </a:t>
            </a:r>
            <a:r>
              <a:rPr lang="it-IT" sz="2400" b="1" i="1" dirty="0" err="1" smtClean="0">
                <a:solidFill>
                  <a:srgbClr val="0070C0"/>
                </a:solidFill>
                <a:latin typeface="Symbol" pitchFamily="18" charset="2"/>
              </a:rPr>
              <a:t>g</a:t>
            </a:r>
            <a:r>
              <a:rPr lang="it-IT" sz="2400" b="1" i="1" dirty="0" err="1" smtClean="0">
                <a:solidFill>
                  <a:srgbClr val="0070C0"/>
                </a:solidFill>
                <a:cs typeface="+mn-cs"/>
              </a:rPr>
              <a:t>-ray</a:t>
            </a:r>
            <a:r>
              <a:rPr lang="it-IT" sz="2400" b="1" i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it-IT" sz="2400" b="1" i="1" dirty="0" err="1" smtClean="0">
                <a:solidFill>
                  <a:srgbClr val="0070C0"/>
                </a:solidFill>
                <a:cs typeface="+mn-cs"/>
              </a:rPr>
              <a:t>energy</a:t>
            </a:r>
            <a:r>
              <a:rPr lang="it-IT" sz="2400" b="1" i="1" dirty="0" smtClean="0">
                <a:solidFill>
                  <a:srgbClr val="0070C0"/>
                </a:solidFill>
                <a:cs typeface="+mn-cs"/>
              </a:rPr>
              <a:t> detection </a:t>
            </a:r>
            <a:endParaRPr lang="en-US" sz="2400" b="1" i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60925" y="2633664"/>
            <a:ext cx="503238" cy="108108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79" t="41597" r="4672"/>
          <a:stretch/>
        </p:blipFill>
        <p:spPr>
          <a:xfrm>
            <a:off x="5829732" y="1814936"/>
            <a:ext cx="1838612" cy="204269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5364163" y="2784471"/>
            <a:ext cx="922349" cy="389737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/>
          <p:cNvPicPr>
            <a:picLocks/>
          </p:cNvPicPr>
          <p:nvPr/>
        </p:nvPicPr>
        <p:blipFill>
          <a:blip r:embed="rId3" cstate="print">
            <a:grayscl/>
            <a:biLevel thresh="50000"/>
          </a:blip>
          <a:srcRect l="5141" t="63708" r="1160" b="34209"/>
          <a:stretch>
            <a:fillRect/>
          </a:stretch>
        </p:blipFill>
        <p:spPr bwMode="auto">
          <a:xfrm>
            <a:off x="1096932" y="5088553"/>
            <a:ext cx="78867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14"/>
          <p:cNvSpPr txBox="1">
            <a:spLocks noChangeArrowheads="1"/>
          </p:cNvSpPr>
          <p:nvPr/>
        </p:nvSpPr>
        <p:spPr bwMode="auto">
          <a:xfrm>
            <a:off x="8780432" y="4977428"/>
            <a:ext cx="277812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chemeClr val="bg1"/>
                </a:solidFill>
              </a:rPr>
              <a:t>E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2292" name="TextBox 90"/>
          <p:cNvSpPr txBox="1">
            <a:spLocks noChangeArrowheads="1"/>
          </p:cNvSpPr>
          <p:nvPr/>
        </p:nvSpPr>
        <p:spPr bwMode="auto">
          <a:xfrm>
            <a:off x="2120869" y="5069503"/>
            <a:ext cx="38417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5600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2293" name="TextBox 92"/>
          <p:cNvSpPr txBox="1">
            <a:spLocks noChangeArrowheads="1"/>
          </p:cNvSpPr>
          <p:nvPr/>
        </p:nvSpPr>
        <p:spPr bwMode="auto">
          <a:xfrm>
            <a:off x="3297207" y="5085378"/>
            <a:ext cx="382587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6000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2294" name="TextBox 93"/>
          <p:cNvSpPr txBox="1">
            <a:spLocks noChangeArrowheads="1"/>
          </p:cNvSpPr>
          <p:nvPr/>
        </p:nvSpPr>
        <p:spPr bwMode="auto">
          <a:xfrm>
            <a:off x="4521169" y="5085378"/>
            <a:ext cx="38417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6400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2295" name="TextBox 95"/>
          <p:cNvSpPr txBox="1">
            <a:spLocks noChangeArrowheads="1"/>
          </p:cNvSpPr>
          <p:nvPr/>
        </p:nvSpPr>
        <p:spPr bwMode="auto">
          <a:xfrm>
            <a:off x="5749894" y="5085378"/>
            <a:ext cx="38417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6800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2296" name="TextBox 96"/>
          <p:cNvSpPr txBox="1">
            <a:spLocks noChangeArrowheads="1"/>
          </p:cNvSpPr>
          <p:nvPr/>
        </p:nvSpPr>
        <p:spPr bwMode="auto">
          <a:xfrm>
            <a:off x="6934169" y="5085378"/>
            <a:ext cx="38417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7200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2297" name="TextBox 98"/>
          <p:cNvSpPr txBox="1">
            <a:spLocks noChangeArrowheads="1"/>
          </p:cNvSpPr>
          <p:nvPr/>
        </p:nvSpPr>
        <p:spPr bwMode="auto">
          <a:xfrm>
            <a:off x="8193057" y="5085378"/>
            <a:ext cx="38417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00" b="1">
                <a:solidFill>
                  <a:schemeClr val="bg1"/>
                </a:solidFill>
              </a:rPr>
              <a:t>7600</a:t>
            </a:r>
            <a:endParaRPr lang="en-US" sz="700" b="1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3" y="5069230"/>
            <a:ext cx="1474470" cy="200310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2299" name="Picture 1"/>
          <p:cNvPicPr>
            <a:picLocks noChangeAspect="1"/>
          </p:cNvPicPr>
          <p:nvPr/>
        </p:nvPicPr>
        <p:blipFill>
          <a:blip r:embed="rId5" cstate="print"/>
          <a:srcRect l="1215" t="9229" b="4607"/>
          <a:stretch>
            <a:fillRect/>
          </a:stretch>
        </p:blipFill>
        <p:spPr bwMode="auto">
          <a:xfrm>
            <a:off x="1095344" y="1165841"/>
            <a:ext cx="7883525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019144" y="1111866"/>
            <a:ext cx="0" cy="2219325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15"/>
          <p:cNvSpPr txBox="1">
            <a:spLocks noChangeArrowheads="1"/>
          </p:cNvSpPr>
          <p:nvPr/>
        </p:nvSpPr>
        <p:spPr bwMode="auto">
          <a:xfrm>
            <a:off x="142844" y="854691"/>
            <a:ext cx="911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/>
              <a:t>θ</a:t>
            </a:r>
            <a:r>
              <a:rPr lang="it-IT" sz="1600" b="1"/>
              <a:t> [deg]</a:t>
            </a:r>
            <a:endParaRPr lang="en-US" sz="1600" b="1"/>
          </a:p>
        </p:txBody>
      </p:sp>
      <p:sp>
        <p:nvSpPr>
          <p:cNvPr id="3" name="Oval 2"/>
          <p:cNvSpPr/>
          <p:nvPr/>
        </p:nvSpPr>
        <p:spPr>
          <a:xfrm>
            <a:off x="5302219" y="3804266"/>
            <a:ext cx="1079500" cy="12620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110132" y="4828203"/>
            <a:ext cx="300037" cy="2968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4733894" y="6044228"/>
            <a:ext cx="684213" cy="41275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5" name="TextBox 34"/>
          <p:cNvSpPr txBox="1">
            <a:spLocks noChangeArrowheads="1"/>
          </p:cNvSpPr>
          <p:nvPr/>
        </p:nvSpPr>
        <p:spPr bwMode="auto">
          <a:xfrm>
            <a:off x="5418107" y="6364903"/>
            <a:ext cx="2055812" cy="338138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</a:rPr>
              <a:t>fusion-evaporation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6" name="TextBox 35"/>
          <p:cNvSpPr txBox="1">
            <a:spLocks noChangeArrowheads="1"/>
          </p:cNvSpPr>
          <p:nvPr/>
        </p:nvSpPr>
        <p:spPr bwMode="auto">
          <a:xfrm>
            <a:off x="590519" y="5429866"/>
            <a:ext cx="1806575" cy="338137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</a:rPr>
              <a:t>nucleon-transfer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71569" y="5993428"/>
            <a:ext cx="107950" cy="10795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38" name="Oval 37"/>
          <p:cNvSpPr/>
          <p:nvPr/>
        </p:nvSpPr>
        <p:spPr>
          <a:xfrm>
            <a:off x="1439832" y="5947391"/>
            <a:ext cx="107950" cy="107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12309" name="TextBox 38"/>
          <p:cNvSpPr txBox="1">
            <a:spLocks noChangeArrowheads="1"/>
          </p:cNvSpPr>
          <p:nvPr/>
        </p:nvSpPr>
        <p:spPr bwMode="auto">
          <a:xfrm>
            <a:off x="1335057" y="6066453"/>
            <a:ext cx="400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2</a:t>
            </a:r>
            <a:r>
              <a:rPr lang="it-IT" sz="1600"/>
              <a:t>H</a:t>
            </a:r>
            <a:endParaRPr lang="en-US" sz="1600"/>
          </a:p>
        </p:txBody>
      </p:sp>
      <p:sp>
        <p:nvSpPr>
          <p:cNvPr id="40" name="Oval 39"/>
          <p:cNvSpPr/>
          <p:nvPr/>
        </p:nvSpPr>
        <p:spPr>
          <a:xfrm>
            <a:off x="311119" y="5785466"/>
            <a:ext cx="431800" cy="4318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11" name="TextBox 40"/>
          <p:cNvSpPr txBox="1">
            <a:spLocks noChangeArrowheads="1"/>
          </p:cNvSpPr>
          <p:nvPr/>
        </p:nvSpPr>
        <p:spPr bwMode="auto">
          <a:xfrm>
            <a:off x="255557" y="5850553"/>
            <a:ext cx="487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14</a:t>
            </a:r>
            <a:r>
              <a:rPr lang="it-IT" sz="1600"/>
              <a:t>N</a:t>
            </a:r>
            <a:endParaRPr lang="en-US" sz="160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760382" y="6047403"/>
            <a:ext cx="4968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623982" y="5947391"/>
            <a:ext cx="647700" cy="68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327244" y="5706091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15" name="TextBox 47"/>
          <p:cNvSpPr txBox="1">
            <a:spLocks noChangeArrowheads="1"/>
          </p:cNvSpPr>
          <p:nvPr/>
        </p:nvSpPr>
        <p:spPr bwMode="auto">
          <a:xfrm>
            <a:off x="2271682" y="5771178"/>
            <a:ext cx="5127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15</a:t>
            </a:r>
            <a:r>
              <a:rPr lang="it-IT" sz="1600"/>
              <a:t>O</a:t>
            </a:r>
            <a:endParaRPr lang="en-US" sz="160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643032" y="6087091"/>
            <a:ext cx="341312" cy="3397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995457" y="6372841"/>
            <a:ext cx="107950" cy="107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12318" name="TextBox 53"/>
          <p:cNvSpPr txBox="1">
            <a:spLocks noChangeArrowheads="1"/>
          </p:cNvSpPr>
          <p:nvPr/>
        </p:nvSpPr>
        <p:spPr bwMode="auto">
          <a:xfrm>
            <a:off x="2055782" y="6282353"/>
            <a:ext cx="288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n</a:t>
            </a:r>
            <a:endParaRPr lang="en-US" sz="1200"/>
          </a:p>
        </p:txBody>
      </p:sp>
      <p:sp>
        <p:nvSpPr>
          <p:cNvPr id="67" name="Oval 66"/>
          <p:cNvSpPr/>
          <p:nvPr/>
        </p:nvSpPr>
        <p:spPr>
          <a:xfrm>
            <a:off x="6592857" y="5955328"/>
            <a:ext cx="107950" cy="10795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68" name="Oval 67"/>
          <p:cNvSpPr/>
          <p:nvPr/>
        </p:nvSpPr>
        <p:spPr>
          <a:xfrm>
            <a:off x="6661119" y="5907703"/>
            <a:ext cx="107950" cy="107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12321" name="TextBox 68"/>
          <p:cNvSpPr txBox="1">
            <a:spLocks noChangeArrowheads="1"/>
          </p:cNvSpPr>
          <p:nvPr/>
        </p:nvSpPr>
        <p:spPr bwMode="auto">
          <a:xfrm>
            <a:off x="6556344" y="6026766"/>
            <a:ext cx="400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2</a:t>
            </a:r>
            <a:r>
              <a:rPr lang="it-IT" sz="1600"/>
              <a:t>H</a:t>
            </a:r>
            <a:endParaRPr lang="en-US" sz="1600"/>
          </a:p>
        </p:txBody>
      </p:sp>
      <p:sp>
        <p:nvSpPr>
          <p:cNvPr id="70" name="Oval 69"/>
          <p:cNvSpPr/>
          <p:nvPr/>
        </p:nvSpPr>
        <p:spPr>
          <a:xfrm>
            <a:off x="5532407" y="5745778"/>
            <a:ext cx="431800" cy="4318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23" name="TextBox 70"/>
          <p:cNvSpPr txBox="1">
            <a:spLocks noChangeArrowheads="1"/>
          </p:cNvSpPr>
          <p:nvPr/>
        </p:nvSpPr>
        <p:spPr bwMode="auto">
          <a:xfrm>
            <a:off x="5476844" y="5810866"/>
            <a:ext cx="487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14</a:t>
            </a:r>
            <a:r>
              <a:rPr lang="it-IT" sz="1600"/>
              <a:t>N</a:t>
            </a:r>
            <a:endParaRPr lang="en-US" sz="160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981669" y="6007716"/>
            <a:ext cx="4968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800819" y="5998191"/>
            <a:ext cx="2492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7156419" y="5799753"/>
            <a:ext cx="433388" cy="4318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27" name="TextBox 75"/>
          <p:cNvSpPr txBox="1">
            <a:spLocks noChangeArrowheads="1"/>
          </p:cNvSpPr>
          <p:nvPr/>
        </p:nvSpPr>
        <p:spPr bwMode="auto">
          <a:xfrm>
            <a:off x="7100857" y="5864841"/>
            <a:ext cx="51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16</a:t>
            </a:r>
            <a:r>
              <a:rPr lang="it-IT" sz="1600"/>
              <a:t>O</a:t>
            </a:r>
            <a:endParaRPr lang="en-US" sz="160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7643782" y="5998191"/>
            <a:ext cx="249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023194" y="5785466"/>
            <a:ext cx="433388" cy="43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30" name="TextBox 78"/>
          <p:cNvSpPr txBox="1">
            <a:spLocks noChangeArrowheads="1"/>
          </p:cNvSpPr>
          <p:nvPr/>
        </p:nvSpPr>
        <p:spPr bwMode="auto">
          <a:xfrm>
            <a:off x="7967632" y="5850553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aseline="30000"/>
              <a:t>15</a:t>
            </a:r>
            <a:r>
              <a:rPr lang="it-IT" sz="1600"/>
              <a:t>O</a:t>
            </a:r>
            <a:endParaRPr lang="en-US" sz="1600"/>
          </a:p>
        </p:txBody>
      </p:sp>
      <p:cxnSp>
        <p:nvCxnSpPr>
          <p:cNvPr id="82" name="Straight Arrow Connector 81"/>
          <p:cNvCxnSpPr/>
          <p:nvPr/>
        </p:nvCxnSpPr>
        <p:spPr>
          <a:xfrm flipH="1" flipV="1">
            <a:off x="7767607" y="5504478"/>
            <a:ext cx="255587" cy="2667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8" idx="0"/>
          </p:cNvCxnSpPr>
          <p:nvPr/>
        </p:nvCxnSpPr>
        <p:spPr>
          <a:xfrm flipV="1">
            <a:off x="8240682" y="5412403"/>
            <a:ext cx="96837" cy="3730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8447057" y="5672753"/>
            <a:ext cx="365125" cy="214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8" idx="3"/>
          </p:cNvCxnSpPr>
          <p:nvPr/>
        </p:nvCxnSpPr>
        <p:spPr>
          <a:xfrm flipH="1">
            <a:off x="7902544" y="6155353"/>
            <a:ext cx="184150" cy="3937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8354982" y="6202978"/>
            <a:ext cx="295275" cy="3190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8481982" y="6082328"/>
            <a:ext cx="411162" cy="1000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8688357" y="6012478"/>
            <a:ext cx="107950" cy="107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</p:txBody>
      </p:sp>
      <p:sp>
        <p:nvSpPr>
          <p:cNvPr id="12338" name="TextBox 98"/>
          <p:cNvSpPr txBox="1">
            <a:spLocks noChangeArrowheads="1"/>
          </p:cNvSpPr>
          <p:nvPr/>
        </p:nvSpPr>
        <p:spPr bwMode="auto">
          <a:xfrm>
            <a:off x="8748682" y="5921991"/>
            <a:ext cx="288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n</a:t>
            </a:r>
            <a:endParaRPr lang="en-US" sz="1200"/>
          </a:p>
        </p:txBody>
      </p:sp>
      <p:sp>
        <p:nvSpPr>
          <p:cNvPr id="12339" name="TextBox 16"/>
          <p:cNvSpPr txBox="1">
            <a:spLocks noChangeArrowheads="1"/>
          </p:cNvSpPr>
          <p:nvPr/>
        </p:nvSpPr>
        <p:spPr bwMode="auto">
          <a:xfrm>
            <a:off x="569882" y="3005753"/>
            <a:ext cx="487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175</a:t>
            </a:r>
            <a:endParaRPr lang="en-US" sz="1400" b="1"/>
          </a:p>
        </p:txBody>
      </p:sp>
      <p:sp>
        <p:nvSpPr>
          <p:cNvPr id="12340" name="TextBox 68"/>
          <p:cNvSpPr txBox="1">
            <a:spLocks noChangeArrowheads="1"/>
          </p:cNvSpPr>
          <p:nvPr/>
        </p:nvSpPr>
        <p:spPr bwMode="auto">
          <a:xfrm>
            <a:off x="560357" y="2562841"/>
            <a:ext cx="487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169</a:t>
            </a:r>
            <a:endParaRPr lang="en-US" sz="1400" b="1"/>
          </a:p>
        </p:txBody>
      </p:sp>
      <p:sp>
        <p:nvSpPr>
          <p:cNvPr id="12341" name="TextBox 70"/>
          <p:cNvSpPr txBox="1">
            <a:spLocks noChangeArrowheads="1"/>
          </p:cNvSpPr>
          <p:nvPr/>
        </p:nvSpPr>
        <p:spPr bwMode="auto">
          <a:xfrm>
            <a:off x="569882" y="2073891"/>
            <a:ext cx="487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163</a:t>
            </a:r>
            <a:endParaRPr lang="en-US" sz="1400" b="1"/>
          </a:p>
        </p:txBody>
      </p:sp>
      <p:sp>
        <p:nvSpPr>
          <p:cNvPr id="12342" name="TextBox 73"/>
          <p:cNvSpPr txBox="1">
            <a:spLocks noChangeArrowheads="1"/>
          </p:cNvSpPr>
          <p:nvPr/>
        </p:nvSpPr>
        <p:spPr bwMode="auto">
          <a:xfrm>
            <a:off x="569882" y="1626216"/>
            <a:ext cx="487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157</a:t>
            </a:r>
            <a:endParaRPr lang="en-US" sz="1400" b="1"/>
          </a:p>
        </p:txBody>
      </p:sp>
      <p:sp>
        <p:nvSpPr>
          <p:cNvPr id="12343" name="TextBox 75"/>
          <p:cNvSpPr txBox="1">
            <a:spLocks noChangeArrowheads="1"/>
          </p:cNvSpPr>
          <p:nvPr/>
        </p:nvSpPr>
        <p:spPr bwMode="auto">
          <a:xfrm>
            <a:off x="574644" y="1180128"/>
            <a:ext cx="487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151</a:t>
            </a:r>
          </a:p>
        </p:txBody>
      </p:sp>
      <p:sp>
        <p:nvSpPr>
          <p:cNvPr id="29" name="Oval 28"/>
          <p:cNvSpPr/>
          <p:nvPr/>
        </p:nvSpPr>
        <p:spPr>
          <a:xfrm>
            <a:off x="3640107" y="5285403"/>
            <a:ext cx="1638300" cy="1517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08507" y="5066328"/>
            <a:ext cx="360362" cy="3460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306" idx="3"/>
          </p:cNvCxnSpPr>
          <p:nvPr/>
        </p:nvCxnSpPr>
        <p:spPr>
          <a:xfrm>
            <a:off x="2397094" y="5598141"/>
            <a:ext cx="2038350" cy="21113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7" name="TextBox 16"/>
          <p:cNvSpPr txBox="1">
            <a:spLocks noChangeArrowheads="1"/>
          </p:cNvSpPr>
          <p:nvPr/>
        </p:nvSpPr>
        <p:spPr bwMode="auto">
          <a:xfrm>
            <a:off x="1443007" y="3331191"/>
            <a:ext cx="673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baseline="30000">
                <a:solidFill>
                  <a:schemeClr val="bg1"/>
                </a:solidFill>
              </a:rPr>
              <a:t>15</a:t>
            </a:r>
            <a:r>
              <a:rPr lang="it-IT" sz="2400" b="1">
                <a:solidFill>
                  <a:schemeClr val="bg1"/>
                </a:solidFill>
              </a:rPr>
              <a:t>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358" name="TextBox 17"/>
          <p:cNvSpPr txBox="1">
            <a:spLocks noChangeArrowheads="1"/>
          </p:cNvSpPr>
          <p:nvPr/>
        </p:nvSpPr>
        <p:spPr bwMode="auto">
          <a:xfrm>
            <a:off x="1533494" y="3693141"/>
            <a:ext cx="642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baseline="30000">
                <a:solidFill>
                  <a:schemeClr val="bg1"/>
                </a:solidFill>
              </a:rPr>
              <a:t>15</a:t>
            </a:r>
            <a:r>
              <a:rPr lang="it-IT" sz="2400" b="1">
                <a:solidFill>
                  <a:schemeClr val="bg1"/>
                </a:solidFill>
              </a:rPr>
              <a:t>N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359" name="TextBox 18"/>
          <p:cNvSpPr txBox="1">
            <a:spLocks noChangeArrowheads="1"/>
          </p:cNvSpPr>
          <p:nvPr/>
        </p:nvSpPr>
        <p:spPr bwMode="auto">
          <a:xfrm>
            <a:off x="7778719" y="4277341"/>
            <a:ext cx="93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source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360" name="TextBox 19"/>
          <p:cNvSpPr txBox="1">
            <a:spLocks noChangeArrowheads="1"/>
          </p:cNvSpPr>
          <p:nvPr/>
        </p:nvSpPr>
        <p:spPr bwMode="auto">
          <a:xfrm>
            <a:off x="7032594" y="3916978"/>
            <a:ext cx="64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baseline="30000">
                <a:solidFill>
                  <a:schemeClr val="bg1"/>
                </a:solidFill>
              </a:rPr>
              <a:t>15</a:t>
            </a:r>
            <a:r>
              <a:rPr lang="it-IT" sz="2400" b="1">
                <a:solidFill>
                  <a:schemeClr val="bg1"/>
                </a:solidFill>
              </a:rPr>
              <a:t>N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361" name="TextBox 24"/>
          <p:cNvSpPr txBox="1">
            <a:spLocks noChangeArrowheads="1"/>
          </p:cNvSpPr>
          <p:nvPr/>
        </p:nvSpPr>
        <p:spPr bwMode="auto">
          <a:xfrm>
            <a:off x="4786314" y="3786190"/>
            <a:ext cx="674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baseline="30000" dirty="0">
                <a:solidFill>
                  <a:schemeClr val="bg1"/>
                </a:solidFill>
              </a:rPr>
              <a:t>15</a:t>
            </a:r>
            <a:r>
              <a:rPr lang="it-IT" sz="2400" b="1" dirty="0">
                <a:solidFill>
                  <a:schemeClr val="bg1"/>
                </a:solidFill>
              </a:rPr>
              <a:t>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8" name="Rectangle 5"/>
          <p:cNvSpPr txBox="1">
            <a:spLocks noChangeArrowheads="1"/>
          </p:cNvSpPr>
          <p:nvPr/>
        </p:nvSpPr>
        <p:spPr>
          <a:xfrm>
            <a:off x="214282" y="142852"/>
            <a:ext cx="8678893" cy="6794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Lifetime of the 6.792MeV state in </a:t>
            </a:r>
            <a:r>
              <a:rPr kumimoji="0" lang="en-US" sz="3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15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O  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4065493" y="3357562"/>
            <a:ext cx="353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AGATA  DSAM line shape sensitivity</a:t>
            </a:r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2"/>
          <p:cNvSpPr>
            <a:spLocks/>
          </p:cNvSpPr>
          <p:nvPr/>
        </p:nvSpPr>
        <p:spPr bwMode="auto">
          <a:xfrm>
            <a:off x="1295400" y="1071563"/>
            <a:ext cx="6348413" cy="5164137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7 h 3264"/>
              <a:gd name="T4" fmla="*/ 2147483647 w 3984"/>
              <a:gd name="T5" fmla="*/ 2147483647 h 3264"/>
              <a:gd name="T6" fmla="*/ 2147483647 w 3984"/>
              <a:gd name="T7" fmla="*/ 2147483647 h 3264"/>
              <a:gd name="T8" fmla="*/ 2147483647 w 3984"/>
              <a:gd name="T9" fmla="*/ 2147483647 h 3264"/>
              <a:gd name="T10" fmla="*/ 2147483647 w 3984"/>
              <a:gd name="T11" fmla="*/ 2147483647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sz="2400">
              <a:latin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7463"/>
            <a:ext cx="8858250" cy="762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0000FF"/>
                </a:solidFill>
                <a:cs typeface="Arial" charset="0"/>
              </a:rPr>
              <a:t>Gamma-Ray Tracking Paradigm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117475" y="1571625"/>
            <a:ext cx="2397125" cy="584775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Large Volume Segmented Germanium Detectors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75013" y="1887539"/>
            <a:ext cx="2447925" cy="1446213"/>
            <a:chOff x="2018" y="1110"/>
            <a:chExt cx="1542" cy="911"/>
          </a:xfrm>
        </p:grpSpPr>
        <p:sp>
          <p:nvSpPr>
            <p:cNvPr id="38969" name="Text Box 15"/>
            <p:cNvSpPr txBox="1">
              <a:spLocks noChangeArrowheads="1"/>
            </p:cNvSpPr>
            <p:nvPr/>
          </p:nvSpPr>
          <p:spPr bwMode="auto">
            <a:xfrm>
              <a:off x="2018" y="1110"/>
              <a:ext cx="1542" cy="911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solidFill>
                    <a:srgbClr val="FF0000"/>
                  </a:solidFill>
                </a:rPr>
                <a:t>Identification of hits inside the crystal</a:t>
              </a:r>
            </a:p>
            <a:p>
              <a:pPr algn="ctr"/>
              <a:endParaRPr lang="en-GB" sz="2800" b="1"/>
            </a:p>
            <a:p>
              <a:pPr algn="ctr"/>
              <a:endParaRPr lang="en-GB" sz="2800" b="1"/>
            </a:p>
          </p:txBody>
        </p:sp>
        <p:sp>
          <p:nvSpPr>
            <p:cNvPr id="38970" name="Text Box 16"/>
            <p:cNvSpPr txBox="1">
              <a:spLocks noChangeArrowheads="1"/>
            </p:cNvSpPr>
            <p:nvPr/>
          </p:nvSpPr>
          <p:spPr bwMode="auto">
            <a:xfrm>
              <a:off x="2357" y="1527"/>
              <a:ext cx="989" cy="291"/>
            </a:xfrm>
            <a:prstGeom prst="rect">
              <a:avLst/>
            </a:prstGeom>
            <a:solidFill>
              <a:srgbClr val="DDDDDD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>
                  <a:latin typeface="Arial" charset="0"/>
                </a:rPr>
                <a:t>(x,y,z,E,t)</a:t>
              </a:r>
              <a:r>
                <a:rPr lang="en-GB" sz="2400" b="1" baseline="-25000">
                  <a:latin typeface="Arial" charset="0"/>
                </a:rPr>
                <a:t>i</a:t>
              </a:r>
            </a:p>
          </p:txBody>
        </p:sp>
      </p:grpSp>
      <p:sp>
        <p:nvSpPr>
          <p:cNvPr id="38918" name="Text Box 17"/>
          <p:cNvSpPr txBox="1">
            <a:spLocks noChangeArrowheads="1"/>
          </p:cNvSpPr>
          <p:nvPr/>
        </p:nvSpPr>
        <p:spPr bwMode="auto">
          <a:xfrm>
            <a:off x="6134100" y="2192338"/>
            <a:ext cx="2951163" cy="646331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Reconstruction of individual gammas from the hits</a:t>
            </a:r>
          </a:p>
        </p:txBody>
      </p:sp>
      <p:pic>
        <p:nvPicPr>
          <p:cNvPr id="38919" name="Picture 18" descr="TrackingGamm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725" y="3830638"/>
            <a:ext cx="3019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19"/>
          <p:cNvSpPr txBox="1">
            <a:spLocks noChangeArrowheads="1"/>
          </p:cNvSpPr>
          <p:nvPr/>
        </p:nvSpPr>
        <p:spPr bwMode="auto">
          <a:xfrm>
            <a:off x="198438" y="4927600"/>
            <a:ext cx="2300287" cy="369332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Digital electronics</a:t>
            </a:r>
          </a:p>
        </p:txBody>
      </p:sp>
      <p:sp>
        <p:nvSpPr>
          <p:cNvPr id="38921" name="AutoShape 26"/>
          <p:cNvSpPr>
            <a:spLocks noChangeArrowheads="1"/>
          </p:cNvSpPr>
          <p:nvPr/>
        </p:nvSpPr>
        <p:spPr bwMode="auto">
          <a:xfrm flipV="1">
            <a:off x="6959600" y="5235575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2400">
              <a:latin typeface="Arial" charset="0"/>
            </a:endParaRPr>
          </a:p>
        </p:txBody>
      </p:sp>
      <p:sp>
        <p:nvSpPr>
          <p:cNvPr id="38922" name="Text Box 27"/>
          <p:cNvSpPr txBox="1">
            <a:spLocks noChangeArrowheads="1"/>
          </p:cNvSpPr>
          <p:nvPr/>
        </p:nvSpPr>
        <p:spPr bwMode="auto">
          <a:xfrm>
            <a:off x="6108700" y="6040438"/>
            <a:ext cx="3000375" cy="708025"/>
          </a:xfrm>
          <a:prstGeom prst="rect">
            <a:avLst/>
          </a:prstGeom>
          <a:solidFill>
            <a:srgbClr val="FFFF00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0000FF"/>
                </a:solidFill>
              </a:rPr>
              <a:t>Energy and direction of the gamma rays</a:t>
            </a:r>
            <a:endParaRPr lang="en-GB" sz="2000" b="1">
              <a:solidFill>
                <a:srgbClr val="0000FF"/>
              </a:solidFill>
              <a:latin typeface="Symbol" pitchFamily="18" charset="2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0" y="2667000"/>
            <a:ext cx="2895600" cy="1493838"/>
            <a:chOff x="0" y="1680"/>
            <a:chExt cx="1824" cy="941"/>
          </a:xfrm>
        </p:grpSpPr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0" y="1680"/>
              <a:ext cx="1824" cy="871"/>
              <a:chOff x="0" y="1680"/>
              <a:chExt cx="1824" cy="871"/>
            </a:xfrm>
          </p:grpSpPr>
          <p:sp>
            <p:nvSpPr>
              <p:cNvPr id="38953" name="Line 8"/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54" name="Line 9"/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55" name="Line 10"/>
              <p:cNvSpPr>
                <a:spLocks noChangeShapeType="1"/>
              </p:cNvSpPr>
              <p:nvPr/>
            </p:nvSpPr>
            <p:spPr bwMode="auto">
              <a:xfrm rot="16200000" flipH="1">
                <a:off x="512" y="2139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56" name="Text Box 11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7" y="1758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0000FF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57" name="Text Box 12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9" y="1845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58" name="Text Box 13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1" y="1970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59" name="Text Box 14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7" y="2137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pic>
            <p:nvPicPr>
              <p:cNvPr id="38960" name="Picture 4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680"/>
                <a:ext cx="1824" cy="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61" name="Freeform 34"/>
              <p:cNvSpPr>
                <a:spLocks/>
              </p:cNvSpPr>
              <p:nvPr/>
            </p:nvSpPr>
            <p:spPr bwMode="auto">
              <a:xfrm rot="17306097" flipV="1">
                <a:off x="363" y="1976"/>
                <a:ext cx="362" cy="675"/>
              </a:xfrm>
              <a:custGeom>
                <a:avLst/>
                <a:gdLst>
                  <a:gd name="T0" fmla="*/ 3 w 427"/>
                  <a:gd name="T1" fmla="*/ 1794 h 650"/>
                  <a:gd name="T2" fmla="*/ 3 w 427"/>
                  <a:gd name="T3" fmla="*/ 1777 h 650"/>
                  <a:gd name="T4" fmla="*/ 3 w 427"/>
                  <a:gd name="T5" fmla="*/ 1718 h 650"/>
                  <a:gd name="T6" fmla="*/ 3 w 427"/>
                  <a:gd name="T7" fmla="*/ 1716 h 650"/>
                  <a:gd name="T8" fmla="*/ 3 w 427"/>
                  <a:gd name="T9" fmla="*/ 1683 h 650"/>
                  <a:gd name="T10" fmla="*/ 3 w 427"/>
                  <a:gd name="T11" fmla="*/ 1628 h 650"/>
                  <a:gd name="T12" fmla="*/ 3 w 427"/>
                  <a:gd name="T13" fmla="*/ 1622 h 650"/>
                  <a:gd name="T14" fmla="*/ 3 w 427"/>
                  <a:gd name="T15" fmla="*/ 1602 h 650"/>
                  <a:gd name="T16" fmla="*/ 3 w 427"/>
                  <a:gd name="T17" fmla="*/ 1543 h 650"/>
                  <a:gd name="T18" fmla="*/ 3 w 427"/>
                  <a:gd name="T19" fmla="*/ 1541 h 650"/>
                  <a:gd name="T20" fmla="*/ 3 w 427"/>
                  <a:gd name="T21" fmla="*/ 1528 h 650"/>
                  <a:gd name="T22" fmla="*/ 3 w 427"/>
                  <a:gd name="T23" fmla="*/ 1460 h 650"/>
                  <a:gd name="T24" fmla="*/ 3 w 427"/>
                  <a:gd name="T25" fmla="*/ 1454 h 650"/>
                  <a:gd name="T26" fmla="*/ 3 w 427"/>
                  <a:gd name="T27" fmla="*/ 1431 h 650"/>
                  <a:gd name="T28" fmla="*/ 3 w 427"/>
                  <a:gd name="T29" fmla="*/ 1376 h 650"/>
                  <a:gd name="T30" fmla="*/ 3 w 427"/>
                  <a:gd name="T31" fmla="*/ 1373 h 650"/>
                  <a:gd name="T32" fmla="*/ 3 w 427"/>
                  <a:gd name="T33" fmla="*/ 1341 h 650"/>
                  <a:gd name="T34" fmla="*/ 3 w 427"/>
                  <a:gd name="T35" fmla="*/ 1287 h 650"/>
                  <a:gd name="T36" fmla="*/ 3 w 427"/>
                  <a:gd name="T37" fmla="*/ 1281 h 650"/>
                  <a:gd name="T38" fmla="*/ 3 w 427"/>
                  <a:gd name="T39" fmla="*/ 1264 h 650"/>
                  <a:gd name="T40" fmla="*/ 3 w 427"/>
                  <a:gd name="T41" fmla="*/ 1199 h 650"/>
                  <a:gd name="T42" fmla="*/ 3 w 427"/>
                  <a:gd name="T43" fmla="*/ 1197 h 650"/>
                  <a:gd name="T44" fmla="*/ 3 w 427"/>
                  <a:gd name="T45" fmla="*/ 1182 h 650"/>
                  <a:gd name="T46" fmla="*/ 3 w 427"/>
                  <a:gd name="T47" fmla="*/ 1123 h 650"/>
                  <a:gd name="T48" fmla="*/ 3 w 427"/>
                  <a:gd name="T49" fmla="*/ 1105 h 650"/>
                  <a:gd name="T50" fmla="*/ 3 w 427"/>
                  <a:gd name="T51" fmla="*/ 1096 h 650"/>
                  <a:gd name="T52" fmla="*/ 3 w 427"/>
                  <a:gd name="T53" fmla="*/ 1029 h 650"/>
                  <a:gd name="T54" fmla="*/ 3 w 427"/>
                  <a:gd name="T55" fmla="*/ 1025 h 650"/>
                  <a:gd name="T56" fmla="*/ 3 w 427"/>
                  <a:gd name="T57" fmla="*/ 1015 h 650"/>
                  <a:gd name="T58" fmla="*/ 3 w 427"/>
                  <a:gd name="T59" fmla="*/ 944 h 650"/>
                  <a:gd name="T60" fmla="*/ 3 w 427"/>
                  <a:gd name="T61" fmla="*/ 943 h 650"/>
                  <a:gd name="T62" fmla="*/ 3 w 427"/>
                  <a:gd name="T63" fmla="*/ 919 h 650"/>
                  <a:gd name="T64" fmla="*/ 3 w 427"/>
                  <a:gd name="T65" fmla="*/ 858 h 650"/>
                  <a:gd name="T66" fmla="*/ 3 w 427"/>
                  <a:gd name="T67" fmla="*/ 853 h 650"/>
                  <a:gd name="T68" fmla="*/ 3 w 427"/>
                  <a:gd name="T69" fmla="*/ 826 h 650"/>
                  <a:gd name="T70" fmla="*/ 3 w 427"/>
                  <a:gd name="T71" fmla="*/ 769 h 650"/>
                  <a:gd name="T72" fmla="*/ 3 w 427"/>
                  <a:gd name="T73" fmla="*/ 762 h 650"/>
                  <a:gd name="T74" fmla="*/ 3 w 427"/>
                  <a:gd name="T75" fmla="*/ 731 h 650"/>
                  <a:gd name="T76" fmla="*/ 3 w 427"/>
                  <a:gd name="T77" fmla="*/ 681 h 650"/>
                  <a:gd name="T78" fmla="*/ 3 w 427"/>
                  <a:gd name="T79" fmla="*/ 678 h 650"/>
                  <a:gd name="T80" fmla="*/ 3 w 427"/>
                  <a:gd name="T81" fmla="*/ 645 h 650"/>
                  <a:gd name="T82" fmla="*/ 3 w 427"/>
                  <a:gd name="T83" fmla="*/ 599 h 650"/>
                  <a:gd name="T84" fmla="*/ 3 w 427"/>
                  <a:gd name="T85" fmla="*/ 595 h 650"/>
                  <a:gd name="T86" fmla="*/ 3 w 427"/>
                  <a:gd name="T87" fmla="*/ 543 h 650"/>
                  <a:gd name="T88" fmla="*/ 3 w 427"/>
                  <a:gd name="T89" fmla="*/ 514 h 650"/>
                  <a:gd name="T90" fmla="*/ 3 w 427"/>
                  <a:gd name="T91" fmla="*/ 504 h 650"/>
                  <a:gd name="T92" fmla="*/ 3 w 427"/>
                  <a:gd name="T93" fmla="*/ 447 h 650"/>
                  <a:gd name="T94" fmla="*/ 3 w 427"/>
                  <a:gd name="T95" fmla="*/ 427 h 650"/>
                  <a:gd name="T96" fmla="*/ 3 w 427"/>
                  <a:gd name="T97" fmla="*/ 424 h 650"/>
                  <a:gd name="T98" fmla="*/ 3 w 427"/>
                  <a:gd name="T99" fmla="*/ 364 h 650"/>
                  <a:gd name="T100" fmla="*/ 3 w 427"/>
                  <a:gd name="T101" fmla="*/ 341 h 650"/>
                  <a:gd name="T102" fmla="*/ 4 w 427"/>
                  <a:gd name="T103" fmla="*/ 339 h 650"/>
                  <a:gd name="T104" fmla="*/ 4 w 427"/>
                  <a:gd name="T105" fmla="*/ 272 h 650"/>
                  <a:gd name="T106" fmla="*/ 4 w 427"/>
                  <a:gd name="T107" fmla="*/ 259 h 650"/>
                  <a:gd name="T108" fmla="*/ 4 w 427"/>
                  <a:gd name="T109" fmla="*/ 246 h 650"/>
                  <a:gd name="T110" fmla="*/ 4 w 427"/>
                  <a:gd name="T111" fmla="*/ 189 h 650"/>
                  <a:gd name="T112" fmla="*/ 4 w 427"/>
                  <a:gd name="T113" fmla="*/ 177 h 650"/>
                  <a:gd name="T114" fmla="*/ 4 w 427"/>
                  <a:gd name="T115" fmla="*/ 158 h 650"/>
                  <a:gd name="T116" fmla="*/ 4 w 427"/>
                  <a:gd name="T117" fmla="*/ 104 h 650"/>
                  <a:gd name="T118" fmla="*/ 4 w 427"/>
                  <a:gd name="T119" fmla="*/ 89 h 650"/>
                  <a:gd name="T120" fmla="*/ 5 w 427"/>
                  <a:gd name="T121" fmla="*/ 71 h 650"/>
                  <a:gd name="T122" fmla="*/ 5 w 427"/>
                  <a:gd name="T123" fmla="*/ 6 h 650"/>
                  <a:gd name="T124" fmla="*/ 5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it-IT" sz="2400">
                  <a:latin typeface="Arial" charset="0"/>
                </a:endParaRPr>
              </a:p>
            </p:txBody>
          </p:sp>
          <p:sp>
            <p:nvSpPr>
              <p:cNvPr id="38962" name="Line 35"/>
              <p:cNvSpPr>
                <a:spLocks noChangeShapeType="1"/>
              </p:cNvSpPr>
              <p:nvPr/>
            </p:nvSpPr>
            <p:spPr bwMode="auto">
              <a:xfrm rot="11906097" flipV="1">
                <a:off x="988" y="1832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63" name="Line 36"/>
              <p:cNvSpPr>
                <a:spLocks noChangeShapeType="1"/>
              </p:cNvSpPr>
              <p:nvPr/>
            </p:nvSpPr>
            <p:spPr bwMode="auto">
              <a:xfrm rot="-9693903" flipH="1" flipV="1">
                <a:off x="1103" y="1868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64" name="Line 37"/>
              <p:cNvSpPr>
                <a:spLocks noChangeShapeType="1"/>
              </p:cNvSpPr>
              <p:nvPr/>
            </p:nvSpPr>
            <p:spPr bwMode="auto">
              <a:xfrm rot="11906097" flipH="1">
                <a:off x="1171" y="2124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65" name="Text Box 38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FF00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66" name="Text Box 39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67" name="Text Box 40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38968" name="Text Box 41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</p:grpSp>
        <p:sp>
          <p:nvSpPr>
            <p:cNvPr id="38951" name="Line 44"/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52" name="Text Box 45"/>
            <p:cNvSpPr txBox="1">
              <a:spLocks noChangeArrowheads="1"/>
            </p:cNvSpPr>
            <p:nvPr/>
          </p:nvSpPr>
          <p:spPr bwMode="auto">
            <a:xfrm>
              <a:off x="144" y="2256"/>
              <a:ext cx="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3200" b="1">
                  <a:latin typeface="Symbol" pitchFamily="18" charset="2"/>
                </a:rPr>
                <a:t>g</a:t>
              </a:r>
            </a:p>
          </p:txBody>
        </p:sp>
      </p:grpSp>
      <p:pic>
        <p:nvPicPr>
          <p:cNvPr id="389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733425"/>
            <a:ext cx="22828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3111500" y="4711700"/>
            <a:ext cx="2774950" cy="1943100"/>
            <a:chOff x="2744" y="663"/>
            <a:chExt cx="1912" cy="1377"/>
          </a:xfrm>
        </p:grpSpPr>
        <p:pic>
          <p:nvPicPr>
            <p:cNvPr id="38927" name="Picture 37" descr="p10p25p46"/>
            <p:cNvPicPr>
              <a:picLocks noChangeAspect="1" noChangeArrowheads="1"/>
            </p:cNvPicPr>
            <p:nvPr/>
          </p:nvPicPr>
          <p:blipFill>
            <a:blip r:embed="rId5" cstate="print"/>
            <a:srcRect l="3305" t="1907" r="3305"/>
            <a:stretch>
              <a:fillRect/>
            </a:stretch>
          </p:blipFill>
          <p:spPr bwMode="auto">
            <a:xfrm>
              <a:off x="2744" y="663"/>
              <a:ext cx="1905" cy="1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Line 38"/>
            <p:cNvSpPr>
              <a:spLocks noChangeAspect="1" noChangeShapeType="1"/>
            </p:cNvSpPr>
            <p:nvPr/>
          </p:nvSpPr>
          <p:spPr bwMode="auto">
            <a:xfrm>
              <a:off x="2744" y="996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29" name="Line 39"/>
            <p:cNvSpPr>
              <a:spLocks noChangeAspect="1" noChangeShapeType="1"/>
            </p:cNvSpPr>
            <p:nvPr/>
          </p:nvSpPr>
          <p:spPr bwMode="auto">
            <a:xfrm>
              <a:off x="2744" y="1328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0" name="Line 40"/>
            <p:cNvSpPr>
              <a:spLocks noChangeAspect="1" noChangeShapeType="1"/>
            </p:cNvSpPr>
            <p:nvPr/>
          </p:nvSpPr>
          <p:spPr bwMode="auto">
            <a:xfrm>
              <a:off x="2744" y="1660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1" name="Line 41"/>
            <p:cNvSpPr>
              <a:spLocks noChangeAspect="1" noChangeShapeType="1"/>
            </p:cNvSpPr>
            <p:nvPr/>
          </p:nvSpPr>
          <p:spPr bwMode="auto">
            <a:xfrm>
              <a:off x="2744" y="2015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2" name="Line 42"/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3" name="Line 43"/>
            <p:cNvSpPr>
              <a:spLocks noChangeAspect="1" noChangeShapeType="1"/>
            </p:cNvSpPr>
            <p:nvPr/>
          </p:nvSpPr>
          <p:spPr bwMode="auto">
            <a:xfrm>
              <a:off x="3386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4" name="Line 44"/>
            <p:cNvSpPr>
              <a:spLocks noChangeAspect="1" noChangeShapeType="1"/>
            </p:cNvSpPr>
            <p:nvPr/>
          </p:nvSpPr>
          <p:spPr bwMode="auto">
            <a:xfrm>
              <a:off x="4020" y="663"/>
              <a:ext cx="0" cy="99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5" name="Line 45"/>
            <p:cNvSpPr>
              <a:spLocks noChangeAspect="1" noChangeShapeType="1"/>
            </p:cNvSpPr>
            <p:nvPr/>
          </p:nvSpPr>
          <p:spPr bwMode="auto">
            <a:xfrm>
              <a:off x="4649" y="663"/>
              <a:ext cx="0" cy="136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6" name="Line 46"/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37" name="Text Box 47"/>
            <p:cNvSpPr txBox="1">
              <a:spLocks noChangeAspect="1" noChangeArrowheads="1"/>
            </p:cNvSpPr>
            <p:nvPr/>
          </p:nvSpPr>
          <p:spPr bwMode="auto">
            <a:xfrm>
              <a:off x="3824" y="996"/>
              <a:ext cx="204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B4</a:t>
              </a:r>
            </a:p>
          </p:txBody>
        </p:sp>
        <p:sp>
          <p:nvSpPr>
            <p:cNvPr id="38938" name="Text Box 48"/>
            <p:cNvSpPr txBox="1">
              <a:spLocks noChangeAspect="1" noChangeArrowheads="1"/>
            </p:cNvSpPr>
            <p:nvPr/>
          </p:nvSpPr>
          <p:spPr bwMode="auto">
            <a:xfrm>
              <a:off x="4451" y="996"/>
              <a:ext cx="205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B5</a:t>
              </a:r>
            </a:p>
          </p:txBody>
        </p:sp>
        <p:sp>
          <p:nvSpPr>
            <p:cNvPr id="38939" name="Text Box 49"/>
            <p:cNvSpPr txBox="1">
              <a:spLocks noChangeAspect="1" noChangeArrowheads="1"/>
            </p:cNvSpPr>
            <p:nvPr/>
          </p:nvSpPr>
          <p:spPr bwMode="auto">
            <a:xfrm>
              <a:off x="3196" y="996"/>
              <a:ext cx="204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B3</a:t>
              </a:r>
            </a:p>
          </p:txBody>
        </p:sp>
        <p:sp>
          <p:nvSpPr>
            <p:cNvPr id="38940" name="Text Box 50"/>
            <p:cNvSpPr txBox="1">
              <a:spLocks noChangeAspect="1" noChangeArrowheads="1"/>
            </p:cNvSpPr>
            <p:nvPr/>
          </p:nvSpPr>
          <p:spPr bwMode="auto">
            <a:xfrm>
              <a:off x="3824" y="1326"/>
              <a:ext cx="204" cy="140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C4</a:t>
              </a:r>
            </a:p>
          </p:txBody>
        </p:sp>
        <p:sp>
          <p:nvSpPr>
            <p:cNvPr id="38941" name="Text Box 51"/>
            <p:cNvSpPr txBox="1">
              <a:spLocks noChangeAspect="1" noChangeArrowheads="1"/>
            </p:cNvSpPr>
            <p:nvPr/>
          </p:nvSpPr>
          <p:spPr bwMode="auto">
            <a:xfrm>
              <a:off x="4451" y="1326"/>
              <a:ext cx="205" cy="140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C5</a:t>
              </a:r>
            </a:p>
          </p:txBody>
        </p:sp>
        <p:sp>
          <p:nvSpPr>
            <p:cNvPr id="38942" name="Text Box 52"/>
            <p:cNvSpPr txBox="1">
              <a:spLocks noChangeAspect="1" noChangeArrowheads="1"/>
            </p:cNvSpPr>
            <p:nvPr/>
          </p:nvSpPr>
          <p:spPr bwMode="auto">
            <a:xfrm>
              <a:off x="3196" y="1326"/>
              <a:ext cx="204" cy="140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C3</a:t>
              </a:r>
            </a:p>
          </p:txBody>
        </p:sp>
        <p:sp>
          <p:nvSpPr>
            <p:cNvPr id="38943" name="Text Box 53"/>
            <p:cNvSpPr txBox="1">
              <a:spLocks noChangeAspect="1" noChangeArrowheads="1"/>
            </p:cNvSpPr>
            <p:nvPr/>
          </p:nvSpPr>
          <p:spPr bwMode="auto">
            <a:xfrm>
              <a:off x="3090" y="1899"/>
              <a:ext cx="303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CORE</a:t>
              </a:r>
            </a:p>
          </p:txBody>
        </p:sp>
        <p:sp>
          <p:nvSpPr>
            <p:cNvPr id="38944" name="Text Box 54"/>
            <p:cNvSpPr txBox="1">
              <a:spLocks noChangeAspect="1" noChangeArrowheads="1"/>
            </p:cNvSpPr>
            <p:nvPr/>
          </p:nvSpPr>
          <p:spPr bwMode="auto">
            <a:xfrm>
              <a:off x="3824" y="663"/>
              <a:ext cx="204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A4</a:t>
              </a:r>
            </a:p>
          </p:txBody>
        </p:sp>
        <p:sp>
          <p:nvSpPr>
            <p:cNvPr id="38945" name="Text Box 55"/>
            <p:cNvSpPr txBox="1">
              <a:spLocks noChangeAspect="1" noChangeArrowheads="1"/>
            </p:cNvSpPr>
            <p:nvPr/>
          </p:nvSpPr>
          <p:spPr bwMode="auto">
            <a:xfrm>
              <a:off x="4451" y="663"/>
              <a:ext cx="205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A5</a:t>
              </a:r>
            </a:p>
          </p:txBody>
        </p:sp>
        <p:sp>
          <p:nvSpPr>
            <p:cNvPr id="38946" name="Text Box 56"/>
            <p:cNvSpPr txBox="1">
              <a:spLocks noChangeAspect="1" noChangeArrowheads="1"/>
            </p:cNvSpPr>
            <p:nvPr/>
          </p:nvSpPr>
          <p:spPr bwMode="auto">
            <a:xfrm>
              <a:off x="3196" y="663"/>
              <a:ext cx="204" cy="141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chemeClr val="bg1"/>
                  </a:solidFill>
                  <a:latin typeface="Arial" charset="0"/>
                </a:rPr>
                <a:t>A3</a:t>
              </a:r>
            </a:p>
          </p:txBody>
        </p:sp>
        <p:sp>
          <p:nvSpPr>
            <p:cNvPr id="38947" name="Line 57"/>
            <p:cNvSpPr>
              <a:spLocks noChangeAspect="1" noChangeShapeType="1"/>
            </p:cNvSpPr>
            <p:nvPr/>
          </p:nvSpPr>
          <p:spPr bwMode="auto">
            <a:xfrm>
              <a:off x="3631" y="1812"/>
              <a:ext cx="15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48" name="Line 58"/>
            <p:cNvSpPr>
              <a:spLocks noChangeAspect="1" noChangeShapeType="1"/>
            </p:cNvSpPr>
            <p:nvPr/>
          </p:nvSpPr>
          <p:spPr bwMode="auto">
            <a:xfrm>
              <a:off x="3631" y="1906"/>
              <a:ext cx="15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949" name="Text Box 59"/>
            <p:cNvSpPr txBox="1">
              <a:spLocks noChangeAspect="1" noChangeArrowheads="1"/>
            </p:cNvSpPr>
            <p:nvPr/>
          </p:nvSpPr>
          <p:spPr bwMode="auto">
            <a:xfrm>
              <a:off x="3785" y="1706"/>
              <a:ext cx="728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measured</a:t>
              </a:r>
              <a:br>
                <a:rPr lang="en-US" sz="1200"/>
              </a:br>
              <a:r>
                <a:rPr lang="en-US" sz="1200">
                  <a:solidFill>
                    <a:srgbClr val="FF0000"/>
                  </a:solidFill>
                </a:rPr>
                <a:t>calculated</a:t>
              </a:r>
            </a:p>
          </p:txBody>
        </p:sp>
      </p:grpSp>
      <p:sp>
        <p:nvSpPr>
          <p:cNvPr id="38926" name="Text Box 5"/>
          <p:cNvSpPr txBox="1">
            <a:spLocks noChangeArrowheads="1"/>
          </p:cNvSpPr>
          <p:nvPr/>
        </p:nvSpPr>
        <p:spPr bwMode="auto">
          <a:xfrm>
            <a:off x="3035300" y="3694113"/>
            <a:ext cx="3246851" cy="369332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1"/>
              <a:t>Decomposition of signal shapes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7" descr="logoAg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1142976" cy="151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1 Título"/>
          <p:cNvSpPr>
            <a:spLocks noGrp="1"/>
          </p:cNvSpPr>
          <p:nvPr>
            <p:ph type="title"/>
          </p:nvPr>
        </p:nvSpPr>
        <p:spPr>
          <a:xfrm>
            <a:off x="1400178" y="44450"/>
            <a:ext cx="502921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80900" name="14 CuadroTexto"/>
          <p:cNvSpPr txBox="1">
            <a:spLocks noChangeArrowheads="1"/>
          </p:cNvSpPr>
          <p:nvPr/>
        </p:nvSpPr>
        <p:spPr bwMode="auto">
          <a:xfrm>
            <a:off x="928662" y="1608600"/>
            <a:ext cx="78581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AGATA components:  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highly segmented HPGe Detectors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digitizer &amp; front-end electronics 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Pulse shape analysis &amp; </a:t>
            </a:r>
            <a:r>
              <a:rPr lang="en-US" sz="28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-ray tracking  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Position sensitive </a:t>
            </a:r>
            <a:r>
              <a:rPr lang="en-US" sz="28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-ray detection: </a:t>
            </a:r>
            <a:r>
              <a:rPr lang="en-US" sz="28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x~3-4 mm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Experimental campaigns ongoing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613232"/>
            <a:ext cx="4643470" cy="624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308" y="714356"/>
            <a:ext cx="4643724" cy="613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214282" y="142852"/>
            <a:ext cx="8678893" cy="7143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1438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4F81BD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38138"/>
            <a:ext cx="7772400" cy="72866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6"/>
                </a:solidFill>
              </a:rPr>
              <a:t>The AGATA </a:t>
            </a:r>
            <a:r>
              <a:rPr lang="en-GB" dirty="0" smtClean="0">
                <a:solidFill>
                  <a:schemeClr val="accent6"/>
                </a:solidFill>
                <a:cs typeface="Times New Roman" pitchFamily="18" charset="0"/>
              </a:rPr>
              <a:t>Collaboration</a:t>
            </a:r>
            <a:br>
              <a:rPr lang="en-GB" dirty="0" smtClean="0">
                <a:solidFill>
                  <a:schemeClr val="accent6"/>
                </a:solidFill>
                <a:cs typeface="Times New Roman" pitchFamily="18" charset="0"/>
              </a:rPr>
            </a:br>
            <a:endParaRPr lang="en-GB" sz="2000" dirty="0" smtClean="0">
              <a:solidFill>
                <a:schemeClr val="accent6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013" y="1752600"/>
            <a:ext cx="9043987" cy="4876800"/>
          </a:xfrm>
          <a:noFill/>
        </p:spPr>
        <p:txBody>
          <a:bodyPr/>
          <a:lstStyle/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Bulgaria: 	</a:t>
            </a:r>
            <a:r>
              <a:rPr lang="de-DE" sz="1800" dirty="0" smtClean="0">
                <a:solidFill>
                  <a:schemeClr val="accent6"/>
                </a:solidFill>
              </a:rPr>
              <a:t>Univ. Sofia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Denmark:  	NBI Copenhagen</a:t>
            </a: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Finland: 	Univ.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Jyv</a:t>
            </a:r>
            <a:r>
              <a:rPr lang="en-GB" sz="1800" dirty="0" err="1" smtClean="0">
                <a:solidFill>
                  <a:schemeClr val="accent6"/>
                </a:solidFill>
              </a:rPr>
              <a:t>ä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skyl</a:t>
            </a:r>
            <a:r>
              <a:rPr lang="en-GB" sz="1800" dirty="0" err="1" smtClean="0">
                <a:solidFill>
                  <a:schemeClr val="accent6"/>
                </a:solidFill>
              </a:rPr>
              <a:t>ä</a:t>
            </a:r>
            <a:endParaRPr lang="en-GB" sz="1800" dirty="0" smtClean="0">
              <a:solidFill>
                <a:schemeClr val="accent6"/>
              </a:solidFill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France: 	GANIL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Caen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IPN Lyon, CSNSM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Orsay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IPN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Orsay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</a:t>
            </a:r>
            <a:b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</a:b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		CEA-DSM-DAPNIA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Saclay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IPHC Strasbourg, LPSC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Grenoble</a:t>
            </a:r>
            <a:endParaRPr lang="en-GB" sz="1800" dirty="0" smtClean="0">
              <a:solidFill>
                <a:schemeClr val="accent6"/>
              </a:solidFill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Germany: 	</a:t>
            </a:r>
            <a:r>
              <a:rPr lang="de-DE" sz="1800" dirty="0" smtClean="0">
                <a:solidFill>
                  <a:schemeClr val="accent6"/>
                </a:solidFill>
                <a:cs typeface="Times New Roman" pitchFamily="18" charset="0"/>
              </a:rPr>
              <a:t>GSI Darmstadt, TU Darmstadt, Univ. zu Köln, TU München</a:t>
            </a:r>
            <a:endParaRPr lang="en-GB" sz="1800" dirty="0" smtClean="0">
              <a:solidFill>
                <a:schemeClr val="accent6"/>
              </a:solidFill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Hungary:  	ATOMKI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Debrecen</a:t>
            </a:r>
            <a:endParaRPr lang="en-GB" sz="1800" dirty="0" smtClean="0">
              <a:solidFill>
                <a:schemeClr val="accent6"/>
              </a:solidFill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Italy: 		 INFN-LNL, INFN and Univ.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Padova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Milano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Firenze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Genova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</a:t>
            </a:r>
            <a:r>
              <a:rPr lang="en-GB" sz="1800" smtClean="0">
                <a:solidFill>
                  <a:schemeClr val="accent6"/>
                </a:solidFill>
                <a:cs typeface="Times New Roman" pitchFamily="18" charset="0"/>
              </a:rPr>
              <a:t>Napoli </a:t>
            </a:r>
            <a:endParaRPr lang="en-GB" sz="1800" dirty="0" smtClean="0">
              <a:solidFill>
                <a:schemeClr val="accent6"/>
              </a:solidFill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Poland: 	NINP and IFJ Krakow, SINS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Swierk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HIL &amp; IEP Warsaw</a:t>
            </a: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Romania: 	NIPNE &amp; PU Bucharest</a:t>
            </a: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Sweden: 	</a:t>
            </a:r>
            <a:r>
              <a:rPr lang="en-US" sz="1800" dirty="0" smtClean="0">
                <a:solidFill>
                  <a:schemeClr val="accent6"/>
                </a:solidFill>
              </a:rPr>
              <a:t>Univ. </a:t>
            </a:r>
            <a:r>
              <a:rPr lang="en-US" sz="1800" dirty="0" err="1" smtClean="0">
                <a:solidFill>
                  <a:schemeClr val="accent6"/>
                </a:solidFill>
              </a:rPr>
              <a:t>Göteborg</a:t>
            </a:r>
            <a:r>
              <a:rPr lang="en-US" sz="1800" dirty="0" smtClean="0">
                <a:solidFill>
                  <a:schemeClr val="accent6"/>
                </a:solidFill>
              </a:rPr>
              <a:t>, Lund Univ., KTH Stockholm, Uppsala Univ.</a:t>
            </a:r>
            <a:endParaRPr lang="en-GB" sz="1800" dirty="0" smtClean="0">
              <a:solidFill>
                <a:schemeClr val="accent6"/>
              </a:solidFill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Turkey:	Univ. Ankara, Univ. Istanbul, Technical Univ. Istanbul</a:t>
            </a: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UK: 		Univ. Brighton, CLRC </a:t>
            </a:r>
            <a:r>
              <a:rPr lang="en-GB" sz="1800" dirty="0" err="1" smtClean="0">
                <a:solidFill>
                  <a:schemeClr val="accent6"/>
                </a:solidFill>
                <a:cs typeface="Times New Roman" pitchFamily="18" charset="0"/>
              </a:rPr>
              <a:t>Daresbury</a:t>
            </a: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, Univ. Edinburgh, Univ. Liverpool, </a:t>
            </a:r>
            <a:b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</a:b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		Univ. Manchester, Univ. West of Scotland, Univ. Surrey, Univ. York</a:t>
            </a:r>
          </a:p>
          <a:p>
            <a:pPr defTabSz="682625" eaLnBrk="1" hangingPunct="1">
              <a:buFontTx/>
              <a:buNone/>
            </a:pPr>
            <a:r>
              <a:rPr lang="en-GB" sz="1800" dirty="0" smtClean="0">
                <a:solidFill>
                  <a:schemeClr val="accent6"/>
                </a:solidFill>
                <a:cs typeface="Times New Roman" pitchFamily="18" charset="0"/>
              </a:rPr>
              <a:t>Spain: 	IFIC Valencia, IEM-CSIC Madrid, LRI Univ. Salamanca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4" y="1314450"/>
            <a:ext cx="8094663" cy="334963"/>
            <a:chOff x="391" y="909"/>
            <a:chExt cx="5099" cy="211"/>
          </a:xfrm>
        </p:grpSpPr>
        <p:pic>
          <p:nvPicPr>
            <p:cNvPr id="81930" name="Picture 5" descr="Bulgaria_s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1" name="Picture 6" descr="Denmark_s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2" name="Picture 7" descr="Finland_s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3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3" name="Picture 8" descr="France_s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0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4" name="Picture 9" descr="Germany_s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6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5" name="Picture 10" descr="Italy_s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6" name="Picture 11" descr="Poland_s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7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7" name="Picture 12" descr="Romania_s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63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8" name="Picture 13" descr="Sweden_sh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0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9" name="Picture 14" descr="Union_Jack_sh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4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0" name="Picture 15" descr="hu-t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73" y="909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1" name="Picture 16" descr="tu-t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36" y="909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25" name="Picture 17" descr="logoAgata"/>
          <p:cNvPicPr>
            <a:picLocks noChangeAspect="1" noChangeArrowheads="1"/>
          </p:cNvPicPr>
          <p:nvPr/>
        </p:nvPicPr>
        <p:blipFill>
          <a:blip r:embed="rId14" cstate="print"/>
          <a:srcRect l="9920" t="10983" r="11336" b="11676"/>
          <a:stretch>
            <a:fillRect/>
          </a:stretch>
        </p:blipFill>
        <p:spPr bwMode="auto">
          <a:xfrm>
            <a:off x="49213" y="34925"/>
            <a:ext cx="765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18"/>
          <p:cNvPicPr>
            <a:picLocks noChangeAspect="1" noChangeArrowheads="1"/>
          </p:cNvPicPr>
          <p:nvPr/>
        </p:nvPicPr>
        <p:blipFill>
          <a:blip r:embed="rId15" cstate="print">
            <a:lum bright="30000"/>
          </a:blip>
          <a:srcRect l="1996" t="6155" r="3104" b="1862"/>
          <a:stretch>
            <a:fillRect/>
          </a:stretch>
        </p:blipFill>
        <p:spPr bwMode="auto">
          <a:xfrm>
            <a:off x="8058150" y="17463"/>
            <a:ext cx="108585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18 CuadroTexto"/>
          <p:cNvSpPr txBox="1">
            <a:spLocks noChangeArrowheads="1"/>
          </p:cNvSpPr>
          <p:nvPr/>
        </p:nvSpPr>
        <p:spPr bwMode="auto">
          <a:xfrm>
            <a:off x="6143625" y="1785938"/>
            <a:ext cx="2571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13 </a:t>
            </a:r>
            <a:r>
              <a:rPr lang="en-US" sz="2400" b="1" dirty="0">
                <a:solidFill>
                  <a:srgbClr val="FF0000"/>
                </a:solidFill>
              </a:rPr>
              <a:t>Countries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&gt;40 Institutions</a:t>
            </a:r>
          </a:p>
        </p:txBody>
      </p:sp>
      <p:pic>
        <p:nvPicPr>
          <p:cNvPr id="8192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64559" y="1333485"/>
            <a:ext cx="493721" cy="32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501775"/>
            <a:ext cx="36163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14282" y="5357826"/>
            <a:ext cx="692948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000" dirty="0" smtClean="0"/>
              <a:t>New </a:t>
            </a:r>
            <a:r>
              <a:rPr lang="en-GB" sz="2000" dirty="0" smtClean="0">
                <a:latin typeface="Symbol" pitchFamily="18" charset="2"/>
              </a:rPr>
              <a:t>g</a:t>
            </a:r>
            <a:r>
              <a:rPr lang="en-GB" sz="2000" dirty="0" smtClean="0"/>
              <a:t>-ray detection method</a:t>
            </a:r>
          </a:p>
          <a:p>
            <a:pPr algn="l">
              <a:lnSpc>
                <a:spcPct val="130000"/>
              </a:lnSpc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/>
              <a:t>6660 high-resolution digital electronics channels  </a:t>
            </a:r>
          </a:p>
          <a:p>
            <a:pPr algn="l">
              <a:lnSpc>
                <a:spcPct val="130000"/>
              </a:lnSpc>
              <a:buFont typeface="Arial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 Coupling to ancillary detectors for added selectivity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214810" y="1785926"/>
            <a:ext cx="4732338" cy="2955925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06388" eaLnBrk="0" hangingPunct="0">
              <a:buFont typeface="Symbol" pitchFamily="18" charset="2"/>
              <a:buNone/>
            </a:pPr>
            <a:r>
              <a:rPr lang="en-GB" sz="2000" b="1" dirty="0"/>
              <a:t>180</a:t>
            </a:r>
            <a:r>
              <a:rPr lang="en-GB" sz="2000" dirty="0"/>
              <a:t> hexagonal crystals	</a:t>
            </a:r>
            <a:r>
              <a:rPr lang="en-GB" sz="2000" dirty="0">
                <a:solidFill>
                  <a:schemeClr val="accent2"/>
                </a:solidFill>
              </a:rPr>
              <a:t>3 shapes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/>
              <a:t>  60 triple-clusters 			</a:t>
            </a:r>
            <a:r>
              <a:rPr lang="en-GB" sz="2000" dirty="0">
                <a:solidFill>
                  <a:schemeClr val="accent2"/>
                </a:solidFill>
              </a:rPr>
              <a:t>all equal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/>
              <a:t>Inner radius (Ge)			  23.5 cm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>
                <a:solidFill>
                  <a:schemeClr val="accent2"/>
                </a:solidFill>
              </a:rPr>
              <a:t>Amount of germanium	 362 kg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/>
              <a:t>Solid angle coverage		   82 %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/>
              <a:t>36-fold segmentation     6480 segments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/>
              <a:t>Singles rate					 ~50 kHz</a:t>
            </a:r>
          </a:p>
          <a:p>
            <a:pPr defTabSz="306388" eaLnBrk="0" hangingPunct="0">
              <a:lnSpc>
                <a:spcPct val="130000"/>
              </a:lnSpc>
              <a:buFont typeface="Symbol" pitchFamily="18" charset="2"/>
              <a:buNone/>
            </a:pPr>
            <a:r>
              <a:rPr lang="en-GB" sz="2000" dirty="0">
                <a:solidFill>
                  <a:schemeClr val="accent2"/>
                </a:solidFill>
              </a:rPr>
              <a:t>Efficiency:  	43% (M</a:t>
            </a:r>
            <a:r>
              <a:rPr lang="en-GB" sz="2000" baseline="-25000" dirty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GB" sz="2000" dirty="0">
                <a:solidFill>
                  <a:schemeClr val="accent2"/>
                </a:solidFill>
              </a:rPr>
              <a:t>=1) 	28% (M</a:t>
            </a:r>
            <a:r>
              <a:rPr lang="en-GB" sz="2000" baseline="-25000" dirty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GB" sz="2000" dirty="0">
                <a:solidFill>
                  <a:schemeClr val="accent2"/>
                </a:solidFill>
              </a:rPr>
              <a:t>=30)</a:t>
            </a:r>
          </a:p>
          <a:p>
            <a:pPr defTabSz="306388" eaLnBrk="0" hangingPunct="0">
              <a:buFont typeface="Symbol" pitchFamily="18" charset="2"/>
              <a:buNone/>
            </a:pPr>
            <a:r>
              <a:rPr lang="en-GB" sz="2000" dirty="0">
                <a:solidFill>
                  <a:schemeClr val="accent2"/>
                </a:solidFill>
              </a:rPr>
              <a:t>Peak/Total:	58% (M</a:t>
            </a:r>
            <a:r>
              <a:rPr lang="en-GB" sz="2000" baseline="-25000" dirty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GB" sz="2000" dirty="0">
                <a:solidFill>
                  <a:schemeClr val="accent2"/>
                </a:solidFill>
              </a:rPr>
              <a:t>=1) 	49% (M</a:t>
            </a:r>
            <a:r>
              <a:rPr lang="en-GB" sz="2000" baseline="-25000" dirty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GB" sz="2000" dirty="0">
                <a:solidFill>
                  <a:schemeClr val="accent2"/>
                </a:solidFill>
              </a:rPr>
              <a:t>=30)</a:t>
            </a:r>
          </a:p>
        </p:txBody>
      </p:sp>
      <p:pic>
        <p:nvPicPr>
          <p:cNvPr id="723973" name="Picture 5" descr="JS-agata240805-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57298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5" y="23813"/>
            <a:ext cx="7696200" cy="1081087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Advanced GAmma Tracking Array</a:t>
            </a:r>
            <a:r>
              <a:rPr lang="en-GB" sz="3600" dirty="0" smtClean="0">
                <a:solidFill>
                  <a:schemeClr val="accent2"/>
                </a:solidFill>
              </a:rPr>
              <a:t/>
            </a:r>
            <a:br>
              <a:rPr lang="en-GB" sz="3600" dirty="0" smtClean="0">
                <a:solidFill>
                  <a:schemeClr val="accent2"/>
                </a:solidFill>
              </a:rPr>
            </a:br>
            <a:endParaRPr lang="en-GB" sz="1400" b="1" dirty="0" smtClean="0">
              <a:solidFill>
                <a:schemeClr val="accent2"/>
              </a:solidFill>
            </a:endParaRPr>
          </a:p>
        </p:txBody>
      </p:sp>
      <p:pic>
        <p:nvPicPr>
          <p:cNvPr id="47111" name="Picture 7" descr="logoAg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88"/>
            <a:ext cx="6699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8269288" y="0"/>
            <a:ext cx="8747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49225" y="952500"/>
            <a:ext cx="8815388" cy="334963"/>
            <a:chOff x="22" y="828"/>
            <a:chExt cx="5553" cy="211"/>
          </a:xfrm>
        </p:grpSpPr>
        <p:pic>
          <p:nvPicPr>
            <p:cNvPr id="47115" name="Picture 17" descr="Bulgaria_s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6" name="Picture 18" descr="Denmark_s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9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7" name="Picture 19" descr="Finland_s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97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20" descr="France_sh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35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21" descr="Germany_sh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73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0" name="Picture 22" descr="Italy_sh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30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1" name="Picture 23" descr="Poland_sh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68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2" name="Picture 24" descr="Romania_sh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06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3" name="Picture 25" descr="Sweden_sh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944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4" name="Picture 26" descr="Union_Jack_sh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801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5" name="Picture 27" descr="hu-t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11" y="828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6" name="Picture 28" descr="tu-t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382" y="828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7" name="Picture 35" descr="spain-fla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239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7082" y="4857760"/>
            <a:ext cx="1932636" cy="190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tripel_transparent_vaku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1063" y="0"/>
            <a:ext cx="12711113" cy="953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357188" y="142875"/>
            <a:ext cx="8429625" cy="642938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4400" dirty="0" smtClean="0">
                <a:solidFill>
                  <a:srgbClr val="FFFF66"/>
                </a:solidFill>
                <a:latin typeface="Calibri" pitchFamily="34" charset="0"/>
              </a:rPr>
              <a:t>Asymmetric AGATA </a:t>
            </a:r>
            <a:r>
              <a:rPr lang="en-GB" sz="4400" dirty="0">
                <a:solidFill>
                  <a:srgbClr val="FFFF66"/>
                </a:solidFill>
                <a:latin typeface="Calibri" pitchFamily="34" charset="0"/>
              </a:rPr>
              <a:t>Triple Cryostat</a:t>
            </a:r>
          </a:p>
        </p:txBody>
      </p:sp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5292725" y="1052513"/>
            <a:ext cx="3311525" cy="1512887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600">
                <a:solidFill>
                  <a:srgbClr val="FFFF66"/>
                </a:solidFill>
              </a:rPr>
              <a:t>Challenges: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600">
                <a:solidFill>
                  <a:srgbClr val="FFFF66"/>
                </a:solidFill>
              </a:rPr>
              <a:t>          - mechanical precision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600">
                <a:solidFill>
                  <a:srgbClr val="FFFF66"/>
                </a:solidFill>
              </a:rPr>
              <a:t>          - LN2 consumption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600">
                <a:solidFill>
                  <a:srgbClr val="FFFF66"/>
                </a:solidFill>
              </a:rPr>
              <a:t>          - microphonics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600">
                <a:solidFill>
                  <a:srgbClr val="FFFF66"/>
                </a:solidFill>
              </a:rPr>
              <a:t>          - noise, high frequencies</a:t>
            </a:r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250825" y="981075"/>
            <a:ext cx="4249738" cy="792163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800">
                <a:solidFill>
                  <a:srgbClr val="FFFF66"/>
                </a:solidFill>
              </a:rPr>
              <a:t>- integration of 111 high resolution 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800">
                <a:solidFill>
                  <a:srgbClr val="FFFF66"/>
                </a:solidFill>
              </a:rPr>
              <a:t>  spectroscopy channels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1800">
                <a:solidFill>
                  <a:srgbClr val="FFFF66"/>
                </a:solidFill>
              </a:rPr>
              <a:t>- cold FET technology for all signals</a:t>
            </a:r>
          </a:p>
        </p:txBody>
      </p:sp>
      <p:sp>
        <p:nvSpPr>
          <p:cNvPr id="8" name="Rectangle 8"/>
          <p:cNvSpPr/>
          <p:nvPr/>
        </p:nvSpPr>
        <p:spPr>
          <a:xfrm>
            <a:off x="5072066" y="6344687"/>
            <a:ext cx="4214842" cy="584775"/>
          </a:xfrm>
          <a:prstGeom prst="rect">
            <a:avLst/>
          </a:prstGeom>
          <a:solidFill>
            <a:srgbClr val="000000">
              <a:lumMod val="50000"/>
              <a:lumOff val="50000"/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-  A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Wiens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et 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. NIM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A 618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(2010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)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223–233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-  </a:t>
            </a: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</a:rPr>
              <a:t>D. Lersch et al. NIM A 640(2011) 133-138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AGATA: Digital Electronics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4356491"/>
            <a:ext cx="14830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100Mhz, </a:t>
            </a:r>
            <a:r>
              <a:rPr lang="fr-FR" sz="1600" dirty="0"/>
              <a:t>14 </a:t>
            </a:r>
            <a:r>
              <a:rPr lang="fr-FR" sz="1600" dirty="0" smtClean="0"/>
              <a:t>bit</a:t>
            </a:r>
            <a:r>
              <a:rPr lang="fr-FR" sz="1600" dirty="0"/>
              <a:t> </a:t>
            </a:r>
            <a:endParaRPr lang="fr-FR" sz="1600" dirty="0" smtClean="0"/>
          </a:p>
          <a:p>
            <a:r>
              <a:rPr lang="fr-FR" sz="1600" dirty="0" err="1" smtClean="0"/>
              <a:t>Synchronous</a:t>
            </a:r>
            <a:r>
              <a:rPr lang="fr-FR" sz="1600" dirty="0" smtClean="0"/>
              <a:t> &amp;</a:t>
            </a:r>
          </a:p>
          <a:p>
            <a:r>
              <a:rPr lang="fr-FR" sz="1600" dirty="0" err="1" smtClean="0"/>
              <a:t>continuous</a:t>
            </a: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2362200" y="4440823"/>
            <a:ext cx="1755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(7.6GB/s/</a:t>
            </a:r>
            <a:r>
              <a:rPr lang="fr-FR" dirty="0" err="1">
                <a:solidFill>
                  <a:srgbClr val="FF6600"/>
                </a:solidFill>
              </a:rPr>
              <a:t>crystal</a:t>
            </a:r>
            <a:r>
              <a:rPr lang="fr-FR" dirty="0">
                <a:solidFill>
                  <a:srgbClr val="FF6600"/>
                </a:solidFill>
              </a:rPr>
              <a:t>)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352800" y="4419600"/>
            <a:ext cx="609600" cy="0"/>
          </a:xfrm>
          <a:prstGeom prst="straightConnector1">
            <a:avLst/>
          </a:prstGeom>
          <a:ln w="317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4440823"/>
            <a:ext cx="191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(</a:t>
            </a:r>
            <a:r>
              <a:rPr lang="fr-FR" dirty="0" smtClean="0">
                <a:solidFill>
                  <a:srgbClr val="FF6600"/>
                </a:solidFill>
              </a:rPr>
              <a:t>10 </a:t>
            </a:r>
            <a:r>
              <a:rPr lang="fr-FR" dirty="0" err="1" smtClean="0">
                <a:solidFill>
                  <a:srgbClr val="FF6600"/>
                </a:solidFill>
              </a:rPr>
              <a:t>kB</a:t>
            </a:r>
            <a:r>
              <a:rPr lang="fr-FR" dirty="0" smtClean="0">
                <a:solidFill>
                  <a:srgbClr val="FF6600"/>
                </a:solidFill>
              </a:rPr>
              <a:t>/</a:t>
            </a:r>
            <a:r>
              <a:rPr lang="fr-FR" dirty="0" err="1" smtClean="0">
                <a:solidFill>
                  <a:srgbClr val="FF6600"/>
                </a:solidFill>
              </a:rPr>
              <a:t>evt</a:t>
            </a:r>
            <a:r>
              <a:rPr lang="fr-FR" dirty="0" smtClean="0">
                <a:solidFill>
                  <a:srgbClr val="FF6600"/>
                </a:solidFill>
              </a:rPr>
              <a:t>/</a:t>
            </a:r>
            <a:r>
              <a:rPr lang="fr-FR" dirty="0" err="1" smtClean="0">
                <a:solidFill>
                  <a:srgbClr val="FF6600"/>
                </a:solidFill>
              </a:rPr>
              <a:t>crystal</a:t>
            </a:r>
            <a:r>
              <a:rPr lang="fr-FR" dirty="0" smtClean="0">
                <a:solidFill>
                  <a:srgbClr val="FF6600"/>
                </a:solidFill>
              </a:rPr>
              <a:t>)</a:t>
            </a:r>
            <a:endParaRPr lang="fr-FR" dirty="0">
              <a:solidFill>
                <a:srgbClr val="FF66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72200" y="4419600"/>
            <a:ext cx="561906" cy="0"/>
          </a:xfrm>
          <a:prstGeom prst="straightConnector1">
            <a:avLst/>
          </a:prstGeom>
          <a:ln w="317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14800" y="4290536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Triggering</a:t>
            </a:r>
            <a:endParaRPr lang="fr-FR" sz="1600" dirty="0" smtClean="0"/>
          </a:p>
          <a:p>
            <a:r>
              <a:rPr lang="fr-FR" sz="1600" dirty="0" err="1" smtClean="0"/>
              <a:t>Energy</a:t>
            </a:r>
            <a:endParaRPr lang="fr-FR" sz="1600" dirty="0" smtClean="0"/>
          </a:p>
          <a:p>
            <a:r>
              <a:rPr lang="fr-FR" sz="1600" dirty="0" smtClean="0"/>
              <a:t>Trace capture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225581" y="4343400"/>
            <a:ext cx="2070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Preprocessing</a:t>
            </a:r>
            <a:endParaRPr lang="fr-FR" sz="1600" dirty="0" smtClean="0"/>
          </a:p>
          <a:p>
            <a:r>
              <a:rPr lang="fr-FR" sz="1600" dirty="0" smtClean="0"/>
              <a:t>PSA</a:t>
            </a:r>
          </a:p>
          <a:p>
            <a:r>
              <a:rPr lang="fr-FR" sz="1600" dirty="0" err="1" smtClean="0"/>
              <a:t>Tracking</a:t>
            </a:r>
            <a:endParaRPr lang="fr-FR" sz="1600" dirty="0"/>
          </a:p>
        </p:txBody>
      </p:sp>
      <p:sp>
        <p:nvSpPr>
          <p:cNvPr id="17" name="Ellipse 16"/>
          <p:cNvSpPr/>
          <p:nvPr/>
        </p:nvSpPr>
        <p:spPr>
          <a:xfrm>
            <a:off x="2928926" y="5562600"/>
            <a:ext cx="1338274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GTS</a:t>
            </a:r>
            <a:endParaRPr lang="fr-FR" sz="3600" dirty="0"/>
          </a:p>
        </p:txBody>
      </p:sp>
      <p:cxnSp>
        <p:nvCxnSpPr>
          <p:cNvPr id="20" name="Connecteur droit avec flèche 19"/>
          <p:cNvCxnSpPr>
            <a:stCxn id="17" idx="1"/>
          </p:cNvCxnSpPr>
          <p:nvPr/>
        </p:nvCxnSpPr>
        <p:spPr>
          <a:xfrm rot="16200000" flipV="1">
            <a:off x="2782494" y="5331774"/>
            <a:ext cx="568792" cy="11604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7" idx="7"/>
          </p:cNvCxnSpPr>
          <p:nvPr/>
        </p:nvCxnSpPr>
        <p:spPr>
          <a:xfrm rot="5400000" flipH="1" flipV="1">
            <a:off x="3922911" y="5253703"/>
            <a:ext cx="568792" cy="272186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83632" y="5620434"/>
            <a:ext cx="1619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/>
              <a:t>Clock</a:t>
            </a:r>
            <a:r>
              <a:rPr lang="fr-FR" sz="1600" dirty="0"/>
              <a:t> </a:t>
            </a:r>
            <a:r>
              <a:rPr lang="fr-FR" sz="1600" dirty="0" smtClean="0"/>
              <a:t>&amp;</a:t>
            </a:r>
          </a:p>
          <a:p>
            <a:r>
              <a:rPr lang="fr-FR" sz="1600" dirty="0" smtClean="0"/>
              <a:t>Trigger validation</a:t>
            </a:r>
            <a:endParaRPr lang="fr-FR" sz="1600" dirty="0"/>
          </a:p>
        </p:txBody>
      </p:sp>
      <p:pic>
        <p:nvPicPr>
          <p:cNvPr id="27" name="Picture 4" descr="CIMG1294"/>
          <p:cNvPicPr>
            <a:picLocks noChangeAspect="1" noChangeArrowheads="1"/>
          </p:cNvPicPr>
          <p:nvPr/>
        </p:nvPicPr>
        <p:blipFill>
          <a:blip r:embed="rId2" cstate="print"/>
          <a:srcRect l="4131" t="22549" r="60715"/>
          <a:stretch>
            <a:fillRect/>
          </a:stretch>
        </p:blipFill>
        <p:spPr bwMode="auto">
          <a:xfrm>
            <a:off x="533399" y="1463675"/>
            <a:ext cx="144938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CIMG1301"/>
          <p:cNvPicPr>
            <a:picLocks noChangeAspect="1" noChangeArrowheads="1"/>
          </p:cNvPicPr>
          <p:nvPr/>
        </p:nvPicPr>
        <p:blipFill>
          <a:blip r:embed="rId3" cstate="print"/>
          <a:srcRect l="14635"/>
          <a:stretch>
            <a:fillRect/>
          </a:stretch>
        </p:blipFill>
        <p:spPr bwMode="auto">
          <a:xfrm>
            <a:off x="1992312" y="1466850"/>
            <a:ext cx="159385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IMG1327"/>
          <p:cNvPicPr>
            <a:picLocks noChangeAspect="1" noChangeArrowheads="1"/>
          </p:cNvPicPr>
          <p:nvPr/>
        </p:nvPicPr>
        <p:blipFill>
          <a:blip r:embed="rId4" cstate="print"/>
          <a:srcRect l="2400" r="52254" b="2313"/>
          <a:stretch>
            <a:fillRect/>
          </a:stretch>
        </p:blipFill>
        <p:spPr bwMode="auto">
          <a:xfrm>
            <a:off x="4000499" y="1466850"/>
            <a:ext cx="21336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533399" y="896937"/>
            <a:ext cx="3009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Digitisers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experimental hall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3924300" y="896937"/>
            <a:ext cx="247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Digital proc. electronics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users area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 rot="-5400000">
            <a:off x="2537000" y="2701408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80 m long optical fibers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 rot="-5400000">
            <a:off x="5089700" y="2701408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20 m long optical fibers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 rot="-5400000">
            <a:off x="-950913" y="2817812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10 m long MDR cables</a:t>
            </a:r>
            <a:endParaRPr lang="it-IT" sz="1800" dirty="0">
              <a:solidFill>
                <a:srgbClr val="FF6600"/>
              </a:solidFill>
            </a:endParaRPr>
          </a:p>
        </p:txBody>
      </p:sp>
      <p:pic>
        <p:nvPicPr>
          <p:cNvPr id="35" name="Picture 5" descr="CIMG1337"/>
          <p:cNvPicPr>
            <a:picLocks noChangeAspect="1" noChangeArrowheads="1"/>
          </p:cNvPicPr>
          <p:nvPr/>
        </p:nvPicPr>
        <p:blipFill>
          <a:blip r:embed="rId5" cstate="print"/>
          <a:srcRect l="3572" r="1785"/>
          <a:stretch>
            <a:fillRect/>
          </a:stretch>
        </p:blipFill>
        <p:spPr bwMode="auto">
          <a:xfrm>
            <a:off x="6591299" y="1492250"/>
            <a:ext cx="20193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6476999" y="896937"/>
            <a:ext cx="2400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Computer farm 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computing room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7" name="TextBox 17"/>
          <p:cNvSpPr txBox="1">
            <a:spLocks noChangeArrowheads="1"/>
          </p:cNvSpPr>
          <p:nvPr/>
        </p:nvSpPr>
        <p:spPr bwMode="auto">
          <a:xfrm rot="-5400000">
            <a:off x="7521689" y="2688708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LAN to the disk servers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1866900" y="5493603"/>
            <a:ext cx="3009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Global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Triggering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System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03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/>
          </p:cNvSpPr>
          <p:nvPr/>
        </p:nvSpPr>
        <p:spPr>
          <a:xfrm>
            <a:off x="457200" y="152400"/>
            <a:ext cx="8229600" cy="511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r>
              <a:rPr lang="en-US" sz="4000" dirty="0" smtClean="0"/>
              <a:t>Performance: Energy resolution</a:t>
            </a:r>
            <a:endParaRPr lang="en-US" sz="4000" dirty="0"/>
          </a:p>
        </p:txBody>
      </p:sp>
      <p:grpSp>
        <p:nvGrpSpPr>
          <p:cNvPr id="2" name="Groupe 5"/>
          <p:cNvGrpSpPr/>
          <p:nvPr/>
        </p:nvGrpSpPr>
        <p:grpSpPr>
          <a:xfrm>
            <a:off x="7286824" y="5012635"/>
            <a:ext cx="1704776" cy="1828800"/>
            <a:chOff x="5799552" y="5012635"/>
            <a:chExt cx="1704776" cy="1828800"/>
          </a:xfrm>
        </p:grpSpPr>
        <p:pic>
          <p:nvPicPr>
            <p:cNvPr id="11" name="Picture 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221"/>
            <a:stretch>
              <a:fillRect/>
            </a:stretch>
          </p:blipFill>
          <p:spPr bwMode="auto">
            <a:xfrm>
              <a:off x="5799552" y="5012635"/>
              <a:ext cx="13970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 rot="16200000">
              <a:off x="6564024" y="5841496"/>
              <a:ext cx="157283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Segment </a:t>
              </a:r>
              <a:r>
                <a:rPr lang="fr-FR" sz="1400" dirty="0" err="1" smtClean="0"/>
                <a:t>labeling</a:t>
              </a:r>
              <a:endParaRPr lang="fr-FR" sz="14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2687" y="990600"/>
            <a:ext cx="5816398" cy="3810000"/>
            <a:chOff x="72687" y="990600"/>
            <a:chExt cx="5816398" cy="3810000"/>
          </a:xfrm>
        </p:grpSpPr>
        <p:pic>
          <p:nvPicPr>
            <p:cNvPr id="46592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90600"/>
              <a:ext cx="5812885" cy="354752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2">
                  <a:alpha val="40000"/>
                </a:schemeClr>
              </a:glow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72687" y="4431268"/>
              <a:ext cx="1298913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@ 60 </a:t>
              </a:r>
              <a:r>
                <a:rPr lang="fr-FR" dirty="0" err="1" smtClean="0"/>
                <a:t>keV</a:t>
              </a:r>
              <a:endParaRPr lang="fr-FR" dirty="0"/>
            </a:p>
          </p:txBody>
        </p:sp>
      </p:grpSp>
      <p:grpSp>
        <p:nvGrpSpPr>
          <p:cNvPr id="6" name="Groupe 1"/>
          <p:cNvGrpSpPr/>
          <p:nvPr/>
        </p:nvGrpSpPr>
        <p:grpSpPr>
          <a:xfrm>
            <a:off x="3657600" y="1447800"/>
            <a:ext cx="5371265" cy="3505200"/>
            <a:chOff x="3848935" y="1524000"/>
            <a:chExt cx="5371265" cy="35052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850" y="1524000"/>
              <a:ext cx="5369350" cy="3260838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3848935" y="4659868"/>
              <a:ext cx="156126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@ 1333 </a:t>
              </a:r>
              <a:r>
                <a:rPr lang="fr-FR" dirty="0" err="1" smtClean="0"/>
                <a:t>keV</a:t>
              </a:r>
              <a:endParaRPr lang="fr-FR" dirty="0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659515" y="5034444"/>
            <a:ext cx="3198485" cy="17473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400" b="1" dirty="0" smtClean="0">
                <a:solidFill>
                  <a:schemeClr val="tx1"/>
                </a:solidFill>
                <a:ea typeface="msmincho"/>
                <a:cs typeface="msmincho"/>
              </a:rPr>
              <a:t>Averages</a:t>
            </a:r>
            <a:r>
              <a:rPr lang="en-GB" sz="1400" dirty="0" smtClean="0">
                <a:solidFill>
                  <a:schemeClr val="tx1"/>
                </a:solidFill>
                <a:ea typeface="msmincho"/>
                <a:cs typeface="msmincho"/>
              </a:rPr>
              <a:t> of the segment </a:t>
            </a:r>
            <a:r>
              <a:rPr lang="en-GB" sz="1400" dirty="0">
                <a:solidFill>
                  <a:schemeClr val="tx1"/>
                </a:solidFill>
                <a:ea typeface="msmincho"/>
                <a:cs typeface="msmincho"/>
              </a:rPr>
              <a:t> </a:t>
            </a:r>
            <a:r>
              <a:rPr lang="en-GB" sz="1400" dirty="0" smtClean="0">
                <a:solidFill>
                  <a:schemeClr val="tx1"/>
                </a:solidFill>
                <a:ea typeface="msmincho"/>
                <a:cs typeface="msmincho"/>
              </a:rPr>
              <a:t>resolutions </a:t>
            </a:r>
          </a:p>
          <a:p>
            <a:pPr eaLnBrk="1" hangingPunct="1"/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Measured 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in Köln and </a:t>
            </a:r>
            <a:r>
              <a:rPr lang="en-GB" sz="1400" dirty="0" err="1" smtClean="0">
                <a:solidFill>
                  <a:srgbClr val="000000"/>
                </a:solidFill>
                <a:ea typeface="msmincho"/>
                <a:cs typeface="msmincho"/>
              </a:rPr>
              <a:t>Legnaro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 </a:t>
            </a:r>
          </a:p>
          <a:p>
            <a:pPr eaLnBrk="1" hangingPunct="1"/>
            <a:r>
              <a:rPr lang="de-DE" sz="1400" dirty="0" smtClean="0">
                <a:solidFill>
                  <a:schemeClr val="tx1"/>
                </a:solidFill>
              </a:rPr>
              <a:t>@ 1333 </a:t>
            </a:r>
            <a:r>
              <a:rPr lang="de-DE" sz="1400" dirty="0" err="1">
                <a:solidFill>
                  <a:schemeClr val="tx1"/>
                </a:solidFill>
              </a:rPr>
              <a:t>keV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:</a:t>
            </a:r>
            <a:endParaRPr lang="en-GB" sz="1400" dirty="0">
              <a:solidFill>
                <a:srgbClr val="000000"/>
              </a:solidFill>
            </a:endParaRPr>
          </a:p>
          <a:p>
            <a:pPr eaLnBrk="1" hangingPunct="1"/>
            <a:endParaRPr lang="en-GB" sz="1200" dirty="0" smtClean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	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	IKP 	        /   </a:t>
            </a:r>
            <a:r>
              <a:rPr lang="en-GB" sz="1400" dirty="0" err="1" smtClean="0">
                <a:solidFill>
                  <a:srgbClr val="000000"/>
                </a:solidFill>
                <a:ea typeface="msmincho"/>
                <a:cs typeface="msmincho"/>
              </a:rPr>
              <a:t>Legnaro</a:t>
            </a:r>
            <a:endParaRPr lang="en-GB" sz="1400" dirty="0" smtClean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A001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2,19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 /   2,00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endParaRPr lang="en-GB" sz="1400" dirty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B002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2,09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 /   1,98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endParaRPr lang="en-GB" sz="1400" dirty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C002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2,1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   /   1,94 </a:t>
            </a:r>
            <a:r>
              <a:rPr lang="en-GB" sz="1400" dirty="0" err="1">
                <a:solidFill>
                  <a:srgbClr val="000000"/>
                </a:solidFill>
                <a:ea typeface="msmincho"/>
                <a:cs typeface="msmincho"/>
              </a:rPr>
              <a:t>keV</a:t>
            </a:r>
            <a:endParaRPr lang="en-GB" sz="1400" dirty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endParaRPr lang="en-GB" sz="1400" dirty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    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5034444"/>
            <a:ext cx="3124199" cy="17473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400" b="1" dirty="0" smtClean="0">
                <a:solidFill>
                  <a:schemeClr val="tx1"/>
                </a:solidFill>
                <a:ea typeface="msmincho"/>
                <a:cs typeface="msmincho"/>
              </a:rPr>
              <a:t>Averages</a:t>
            </a:r>
            <a:r>
              <a:rPr lang="en-GB" sz="1400" dirty="0" smtClean="0">
                <a:solidFill>
                  <a:schemeClr val="tx1"/>
                </a:solidFill>
                <a:ea typeface="msmincho"/>
                <a:cs typeface="msmincho"/>
              </a:rPr>
              <a:t> of the segment </a:t>
            </a:r>
            <a:r>
              <a:rPr lang="en-GB" sz="1400" dirty="0">
                <a:solidFill>
                  <a:schemeClr val="tx1"/>
                </a:solidFill>
                <a:ea typeface="msmincho"/>
                <a:cs typeface="msmincho"/>
              </a:rPr>
              <a:t> </a:t>
            </a:r>
            <a:r>
              <a:rPr lang="en-GB" sz="1400" dirty="0" smtClean="0">
                <a:solidFill>
                  <a:schemeClr val="tx1"/>
                </a:solidFill>
                <a:ea typeface="msmincho"/>
                <a:cs typeface="msmincho"/>
              </a:rPr>
              <a:t>resolutions</a:t>
            </a:r>
          </a:p>
          <a:p>
            <a:pPr eaLnBrk="1" hangingPunct="1"/>
            <a:r>
              <a:rPr lang="de-DE" sz="1400" b="1" dirty="0">
                <a:solidFill>
                  <a:schemeClr val="tx1"/>
                </a:solidFill>
              </a:rPr>
              <a:t>@ 60 </a:t>
            </a:r>
            <a:r>
              <a:rPr lang="de-DE" sz="1400" b="1" dirty="0" err="1">
                <a:solidFill>
                  <a:schemeClr val="tx1"/>
                </a:solidFill>
              </a:rPr>
              <a:t>keV</a:t>
            </a:r>
            <a:r>
              <a:rPr lang="de-DE" sz="1400" b="1" dirty="0">
                <a:solidFill>
                  <a:schemeClr val="tx1"/>
                </a:solidFill>
              </a:rPr>
              <a:t> :</a:t>
            </a:r>
          </a:p>
          <a:p>
            <a:pPr eaLnBrk="1" hangingPunct="1"/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A001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</a:t>
            </a:r>
            <a:r>
              <a:rPr lang="de-DE" sz="1400" dirty="0" smtClean="0">
                <a:solidFill>
                  <a:schemeClr val="tx1"/>
                </a:solidFill>
              </a:rPr>
              <a:t>1011 </a:t>
            </a:r>
            <a:r>
              <a:rPr lang="de-DE" sz="1400" dirty="0">
                <a:solidFill>
                  <a:schemeClr val="tx1"/>
                </a:solidFill>
              </a:rPr>
              <a:t>+/- 53 </a:t>
            </a:r>
            <a:r>
              <a:rPr lang="de-DE" sz="1400" dirty="0" smtClean="0">
                <a:solidFill>
                  <a:schemeClr val="tx1"/>
                </a:solidFill>
              </a:rPr>
              <a:t>eV		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B002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</a:t>
            </a:r>
            <a:r>
              <a:rPr lang="de-DE" sz="1400" dirty="0" smtClean="0">
                <a:solidFill>
                  <a:schemeClr val="tx1"/>
                </a:solidFill>
              </a:rPr>
              <a:t>1039 </a:t>
            </a:r>
            <a:r>
              <a:rPr lang="de-DE" sz="1400" dirty="0">
                <a:solidFill>
                  <a:schemeClr val="tx1"/>
                </a:solidFill>
              </a:rPr>
              <a:t>+/- 70 </a:t>
            </a:r>
            <a:r>
              <a:rPr lang="de-DE" sz="1400" dirty="0" smtClean="0">
                <a:solidFill>
                  <a:schemeClr val="tx1"/>
                </a:solidFill>
              </a:rPr>
              <a:t>eV		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C002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: </a:t>
            </a:r>
            <a:r>
              <a:rPr lang="en-GB" sz="1400" dirty="0" smtClean="0">
                <a:solidFill>
                  <a:srgbClr val="000000"/>
                </a:solidFill>
                <a:ea typeface="msmincho"/>
                <a:cs typeface="msmincho"/>
              </a:rPr>
              <a:t>		</a:t>
            </a:r>
            <a:r>
              <a:rPr lang="de-DE" sz="1400" dirty="0" smtClean="0">
                <a:solidFill>
                  <a:schemeClr val="tx1"/>
                </a:solidFill>
              </a:rPr>
              <a:t>965 </a:t>
            </a:r>
            <a:r>
              <a:rPr lang="de-DE" sz="1400" dirty="0">
                <a:solidFill>
                  <a:schemeClr val="tx1"/>
                </a:solidFill>
              </a:rPr>
              <a:t>+/- 63 eV</a:t>
            </a:r>
            <a:endParaRPr lang="en-US" sz="1050" dirty="0">
              <a:solidFill>
                <a:schemeClr val="tx1"/>
              </a:solidFill>
            </a:endParaRPr>
          </a:p>
          <a:p>
            <a:pPr eaLnBrk="1" hangingPunct="1"/>
            <a:endParaRPr lang="en-GB" sz="1400" dirty="0">
              <a:solidFill>
                <a:srgbClr val="000000"/>
              </a:solidFill>
              <a:ea typeface="msmincho"/>
              <a:cs typeface="msmincho"/>
            </a:endParaRPr>
          </a:p>
          <a:p>
            <a:pPr eaLnBrk="1" hangingPunct="1"/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741593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5238"/>
            <a:ext cx="6189662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FF"/>
                </a:solidFill>
              </a:rPr>
              <a:t>Pulse Shape Analysis concept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57367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  <p:sp>
        <p:nvSpPr>
          <p:cNvPr id="57368" name="Line 52"/>
          <p:cNvSpPr>
            <a:spLocks noChangeShapeType="1"/>
          </p:cNvSpPr>
          <p:nvPr/>
        </p:nvSpPr>
        <p:spPr bwMode="auto">
          <a:xfrm>
            <a:off x="29210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69" name="Text Box 53"/>
          <p:cNvSpPr txBox="1">
            <a:spLocks noChangeArrowheads="1"/>
          </p:cNvSpPr>
          <p:nvPr/>
        </p:nvSpPr>
        <p:spPr bwMode="auto">
          <a:xfrm>
            <a:off x="34242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endParaRPr lang="en-US" sz="18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7370" name="Picture 33"/>
          <p:cNvPicPr>
            <a:picLocks noChangeAspect="1" noChangeArrowheads="1"/>
          </p:cNvPicPr>
          <p:nvPr/>
        </p:nvPicPr>
        <p:blipFill>
          <a:blip r:embed="rId3" cstate="print"/>
          <a:srcRect r="1221"/>
          <a:stretch>
            <a:fillRect/>
          </a:stretch>
        </p:blipFill>
        <p:spPr bwMode="auto">
          <a:xfrm rot="5400000">
            <a:off x="6126163" y="3871912"/>
            <a:ext cx="23447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10p10p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00FF"/>
                </a:solidFill>
              </a:rPr>
              <a:t>Pulse Shape Analysis concept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B4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B5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B3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C4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C5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C3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CORE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A4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A5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A3</a:t>
            </a: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6443663" y="5813425"/>
            <a:ext cx="2851150" cy="78105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8392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C4</a:t>
            </a:r>
          </a:p>
        </p:txBody>
      </p:sp>
      <p:sp>
        <p:nvSpPr>
          <p:cNvPr id="58393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94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95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96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97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</a:t>
            </a:r>
            <a:endParaRPr 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98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99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0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1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2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3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4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5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6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7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8408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8409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10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x</a:t>
            </a:r>
          </a:p>
        </p:txBody>
      </p:sp>
      <p:sp>
        <p:nvSpPr>
          <p:cNvPr id="58411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y</a:t>
            </a:r>
          </a:p>
        </p:txBody>
      </p:sp>
      <p:sp>
        <p:nvSpPr>
          <p:cNvPr id="58412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3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4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5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6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7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z = 46 mm</a:t>
            </a:r>
          </a:p>
        </p:txBody>
      </p:sp>
      <p:sp>
        <p:nvSpPr>
          <p:cNvPr id="58418" name="Oval 50"/>
          <p:cNvSpPr>
            <a:spLocks noChangeAspect="1" noChangeArrowheads="1"/>
          </p:cNvSpPr>
          <p:nvPr/>
        </p:nvSpPr>
        <p:spPr bwMode="auto">
          <a:xfrm>
            <a:off x="7891463" y="48752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>
              <a:latin typeface="Arial" pitchFamily="34" charset="0"/>
            </a:endParaRPr>
          </a:p>
        </p:txBody>
      </p:sp>
      <p:sp>
        <p:nvSpPr>
          <p:cNvPr id="58419" name="AutoShape 51"/>
          <p:cNvSpPr>
            <a:spLocks noChangeArrowheads="1"/>
          </p:cNvSpPr>
          <p:nvPr/>
        </p:nvSpPr>
        <p:spPr bwMode="auto">
          <a:xfrm>
            <a:off x="8027988" y="477837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8420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(10,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10</a:t>
            </a:r>
            <a:r>
              <a:rPr lang="en-US" sz="3200" b="1">
                <a:solidFill>
                  <a:schemeClr val="bg1"/>
                </a:solidFill>
                <a:latin typeface="Arial" pitchFamily="34" charset="0"/>
              </a:rPr>
              <a:t>,46)</a:t>
            </a:r>
          </a:p>
        </p:txBody>
      </p:sp>
      <p:sp>
        <p:nvSpPr>
          <p:cNvPr id="58421" name="Line 54"/>
          <p:cNvSpPr>
            <a:spLocks noChangeShapeType="1"/>
          </p:cNvSpPr>
          <p:nvPr/>
        </p:nvSpPr>
        <p:spPr bwMode="auto">
          <a:xfrm>
            <a:off x="29210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22" name="Line 55"/>
          <p:cNvSpPr>
            <a:spLocks noChangeShapeType="1"/>
          </p:cNvSpPr>
          <p:nvPr/>
        </p:nvSpPr>
        <p:spPr bwMode="auto">
          <a:xfrm>
            <a:off x="29210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23" name="Text Box 56"/>
          <p:cNvSpPr txBox="1">
            <a:spLocks noChangeArrowheads="1"/>
          </p:cNvSpPr>
          <p:nvPr/>
        </p:nvSpPr>
        <p:spPr bwMode="auto">
          <a:xfrm>
            <a:off x="34242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measured</a:t>
            </a:r>
            <a:br>
              <a:rPr lang="en-US" sz="1800" b="1">
                <a:latin typeface="Arial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calculated</a:t>
            </a:r>
          </a:p>
        </p:txBody>
      </p:sp>
      <p:sp>
        <p:nvSpPr>
          <p:cNvPr id="58424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791 keV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6_Custom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Custom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Custom Design">
  <a:themeElements>
    <a:clrScheme name="6_Custom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Custom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1563</Words>
  <Application>Microsoft Office PowerPoint</Application>
  <PresentationFormat>On-screen Show (4:3)</PresentationFormat>
  <Paragraphs>570</Paragraphs>
  <Slides>32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Office Theme</vt:lpstr>
      <vt:lpstr>6_Custom Design</vt:lpstr>
      <vt:lpstr>Custom Design</vt:lpstr>
      <vt:lpstr>8_Default Design</vt:lpstr>
      <vt:lpstr>Struttura predefinita</vt:lpstr>
      <vt:lpstr>7_Custom Design</vt:lpstr>
      <vt:lpstr>Textured</vt:lpstr>
      <vt:lpstr>1_Default Design</vt:lpstr>
      <vt:lpstr>1_Office Theme</vt:lpstr>
      <vt:lpstr>Chart</vt:lpstr>
      <vt:lpstr>Equation</vt:lpstr>
      <vt:lpstr>Slide 1</vt:lpstr>
      <vt:lpstr>How to improve g-detection systems  Idea of g-ray tracking</vt:lpstr>
      <vt:lpstr>Gamma-Ray Tracking Paradigm</vt:lpstr>
      <vt:lpstr>Advanced GAmma Tracking Array </vt:lpstr>
      <vt:lpstr>Slide 5</vt:lpstr>
      <vt:lpstr>Slide 6</vt:lpstr>
      <vt:lpstr>Slide 7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How to simulate detectors</vt:lpstr>
      <vt:lpstr>Slide 16</vt:lpstr>
      <vt:lpstr>Crystal orientation</vt:lpstr>
      <vt:lpstr>Crystal orientation</vt:lpstr>
      <vt:lpstr>Electronics &amp; Response</vt:lpstr>
      <vt:lpstr>Response function</vt:lpstr>
      <vt:lpstr>Cross talk</vt:lpstr>
      <vt:lpstr>  Simulated Signals</vt:lpstr>
      <vt:lpstr>PSA Codes within AGATA </vt:lpstr>
      <vt:lpstr>Performance of different PSA algorithms </vt:lpstr>
      <vt:lpstr>AGATA signal decomposition</vt:lpstr>
      <vt:lpstr>AGATA online</vt:lpstr>
      <vt:lpstr>AGATA position resolution</vt:lpstr>
      <vt:lpstr>Slide 28</vt:lpstr>
      <vt:lpstr>Slide 29</vt:lpstr>
      <vt:lpstr>Summary</vt:lpstr>
      <vt:lpstr>Acknowledgements</vt:lpstr>
      <vt:lpstr>The AGATA Collaboration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Gamma Tracking Arrays  Dino Bazzacco (INFN Padova)</dc:title>
  <dc:creator>bazzacco</dc:creator>
  <cp:lastModifiedBy>Gäste</cp:lastModifiedBy>
  <cp:revision>375</cp:revision>
  <dcterms:created xsi:type="dcterms:W3CDTF">2011-07-20T06:03:10Z</dcterms:created>
  <dcterms:modified xsi:type="dcterms:W3CDTF">2013-04-10T14:22:29Z</dcterms:modified>
</cp:coreProperties>
</file>