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57"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46D41-A5B1-42DC-AD62-7DB925588732}" type="datetimeFigureOut">
              <a:rPr lang="zh-CN" altLang="en-US" smtClean="0"/>
              <a:t>2013/4/3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C3F90-5B29-4651-8054-9BC8CAA99E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working</a:t>
            </a:r>
            <a:r>
              <a:rPr lang="en-US" altLang="zh-CN" baseline="0" dirty="0" smtClean="0"/>
              <a:t> principle of a germanium detector system is well known and formulated. It can be fully simulated. No need to consider how to cool it down. Zero background, electronic noise and infinite band width can be easily achieved. Don’t do real experiment, just simulation. You will be very happy. Guaranteed!</a:t>
            </a:r>
            <a:endParaRPr lang="zh-CN" altLang="en-US" dirty="0"/>
          </a:p>
        </p:txBody>
      </p:sp>
      <p:sp>
        <p:nvSpPr>
          <p:cNvPr id="4" name="灯片编号占位符 3"/>
          <p:cNvSpPr>
            <a:spLocks noGrp="1"/>
          </p:cNvSpPr>
          <p:nvPr>
            <p:ph type="sldNum" sz="quarter" idx="10"/>
          </p:nvPr>
        </p:nvSpPr>
        <p:spPr/>
        <p:txBody>
          <a:bodyPr/>
          <a:lstStyle/>
          <a:p>
            <a:fld id="{69AC3F90-5B29-4651-8054-9BC8CAA99E13}"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2013/4/2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l"/>
            <a:r>
              <a:rPr lang="en-US" altLang="zh-CN" dirty="0" smtClean="0"/>
              <a:t>What </a:t>
            </a:r>
            <a:r>
              <a:rPr lang="en-US" altLang="zh-CN" dirty="0" smtClean="0"/>
              <a:t>you need to design a detector:   </a:t>
            </a:r>
            <a:r>
              <a:rPr lang="en-US" altLang="zh-CN" dirty="0" smtClean="0"/>
              <a:t>Principle </a:t>
            </a:r>
            <a:r>
              <a:rPr lang="en-US" altLang="zh-CN" dirty="0" smtClean="0"/>
              <a:t>of </a:t>
            </a:r>
            <a:r>
              <a:rPr lang="en-US" altLang="zh-CN" dirty="0" smtClean="0"/>
              <a:t>Field Calculation and Pulse </a:t>
            </a:r>
            <a:r>
              <a:rPr lang="en-US" altLang="zh-CN" dirty="0" smtClean="0"/>
              <a:t>Shape </a:t>
            </a:r>
            <a:r>
              <a:rPr lang="en-US" altLang="zh-CN" dirty="0" smtClean="0"/>
              <a:t>Simulation</a:t>
            </a:r>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p:txBody>
          <a:bodyPr/>
          <a:lstStyle/>
          <a:p>
            <a:r>
              <a:rPr lang="en-US" altLang="zh-CN" dirty="0" smtClean="0"/>
              <a:t>Jing </a:t>
            </a:r>
            <a:r>
              <a:rPr lang="en-US" altLang="zh-CN" dirty="0" smtClean="0"/>
              <a:t>Liu</a:t>
            </a:r>
          </a:p>
          <a:p>
            <a:r>
              <a:rPr lang="en-US" altLang="zh-CN" dirty="0" smtClean="0"/>
              <a:t>Kavli IPMU, University of Tokyo</a:t>
            </a:r>
          </a:p>
          <a:p>
            <a:r>
              <a:rPr lang="en-US" altLang="zh-CN" dirty="0" smtClean="0"/>
              <a:t>8 Apr. 2013, </a:t>
            </a:r>
            <a:r>
              <a:rPr lang="en-US" altLang="zh-CN" dirty="0" err="1" smtClean="0"/>
              <a:t>Tuebingen</a:t>
            </a:r>
            <a:endParaRPr lang="en-US" altLang="zh-CN"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Drift trajectory</a:t>
            </a:r>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323528" y="2060848"/>
            <a:ext cx="8677275" cy="44386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6084168" y="0"/>
            <a:ext cx="2638425" cy="1828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Pulses</a:t>
            </a:r>
            <a:endParaRPr lang="zh-CN" altLang="en-US" dirty="0"/>
          </a:p>
        </p:txBody>
      </p:sp>
      <p:pic>
        <p:nvPicPr>
          <p:cNvPr id="10242" name="Picture 2"/>
          <p:cNvPicPr>
            <a:picLocks noChangeAspect="1" noChangeArrowheads="1"/>
          </p:cNvPicPr>
          <p:nvPr/>
        </p:nvPicPr>
        <p:blipFill>
          <a:blip r:embed="rId2" cstate="print"/>
          <a:srcRect/>
          <a:stretch>
            <a:fillRect/>
          </a:stretch>
        </p:blipFill>
        <p:spPr bwMode="auto">
          <a:xfrm>
            <a:off x="2699792" y="1484784"/>
            <a:ext cx="5724525" cy="4600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lstStyle/>
          <a:p>
            <a:r>
              <a:rPr lang="en-US" altLang="zh-CN" dirty="0" err="1" smtClean="0"/>
              <a:t>Ramo’s</a:t>
            </a:r>
            <a:r>
              <a:rPr lang="en-US" altLang="zh-CN" dirty="0" smtClean="0"/>
              <a:t> theory</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251520" y="2852936"/>
            <a:ext cx="8629650" cy="382905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043608" y="1340768"/>
            <a:ext cx="3400425" cy="1238250"/>
          </a:xfrm>
          <a:prstGeom prst="rect">
            <a:avLst/>
          </a:prstGeom>
          <a:noFill/>
          <a:ln w="9525">
            <a:noFill/>
            <a:miter lim="800000"/>
            <a:headEnd/>
            <a:tailEnd/>
          </a:ln>
        </p:spPr>
      </p:pic>
      <p:sp>
        <p:nvSpPr>
          <p:cNvPr id="5" name="矩形 4"/>
          <p:cNvSpPr/>
          <p:nvPr/>
        </p:nvSpPr>
        <p:spPr>
          <a:xfrm>
            <a:off x="4283968" y="332656"/>
            <a:ext cx="4104456" cy="923330"/>
          </a:xfrm>
          <a:prstGeom prst="rect">
            <a:avLst/>
          </a:prstGeom>
        </p:spPr>
        <p:txBody>
          <a:bodyPr wrap="square">
            <a:spAutoFit/>
          </a:bodyPr>
          <a:lstStyle/>
          <a:p>
            <a:r>
              <a:rPr lang="en-US" altLang="zh-CN" i="1" dirty="0" smtClean="0"/>
              <a:t>Induced charge is proportional to the </a:t>
            </a:r>
            <a:r>
              <a:rPr lang="en-US" altLang="zh-CN" i="1" dirty="0" smtClean="0">
                <a:solidFill>
                  <a:srgbClr val="FF0000"/>
                </a:solidFill>
              </a:rPr>
              <a:t>Weighting Potential </a:t>
            </a:r>
            <a:r>
              <a:rPr lang="en-US" altLang="zh-CN" i="1" dirty="0" smtClean="0"/>
              <a:t>seen by charge </a:t>
            </a:r>
            <a:r>
              <a:rPr lang="en-US" altLang="zh-CN" i="1" dirty="0" smtClean="0"/>
              <a:t>carriers along </a:t>
            </a:r>
            <a:r>
              <a:rPr lang="en-US" altLang="zh-CN" i="1" dirty="0" smtClean="0"/>
              <a:t>their trajectories</a:t>
            </a:r>
            <a:endParaRPr lang="zh-CN" altLang="en-US" dirty="0"/>
          </a:p>
        </p:txBody>
      </p:sp>
      <p:cxnSp>
        <p:nvCxnSpPr>
          <p:cNvPr id="7" name="直接连接符 6"/>
          <p:cNvCxnSpPr/>
          <p:nvPr/>
        </p:nvCxnSpPr>
        <p:spPr>
          <a:xfrm rot="5400000">
            <a:off x="3563888" y="836712"/>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48064" y="1556792"/>
            <a:ext cx="3779911" cy="923330"/>
          </a:xfrm>
          <a:prstGeom prst="rect">
            <a:avLst/>
          </a:prstGeom>
          <a:noFill/>
          <a:ln>
            <a:solidFill>
              <a:srgbClr val="0070C0"/>
            </a:solidFill>
          </a:ln>
        </p:spPr>
        <p:txBody>
          <a:bodyPr wrap="square" rtlCol="0">
            <a:spAutoFit/>
          </a:bodyPr>
          <a:lstStyle/>
          <a:p>
            <a:r>
              <a:rPr lang="en-US" altLang="zh-CN" dirty="0" smtClean="0">
                <a:solidFill>
                  <a:srgbClr val="FF0000"/>
                </a:solidFill>
              </a:rPr>
              <a:t>Weighting potential </a:t>
            </a:r>
            <a:r>
              <a:rPr lang="en-US" altLang="zh-CN" dirty="0" smtClean="0"/>
              <a:t>equals unity on the considered electrode and zero on all other electrodes</a:t>
            </a:r>
            <a:endParaRPr lang="zh-CN" altLang="en-US" dirty="0"/>
          </a:p>
        </p:txBody>
      </p:sp>
      <p:cxnSp>
        <p:nvCxnSpPr>
          <p:cNvPr id="10" name="形状 9"/>
          <p:cNvCxnSpPr>
            <a:stCxn id="13" idx="4"/>
            <a:endCxn id="8" idx="2"/>
          </p:cNvCxnSpPr>
          <p:nvPr/>
        </p:nvCxnSpPr>
        <p:spPr>
          <a:xfrm rot="5400000" flipH="1" flipV="1">
            <a:off x="4376465" y="47365"/>
            <a:ext cx="228798" cy="5094312"/>
          </a:xfrm>
          <a:prstGeom prst="bentConnector3">
            <a:avLst>
              <a:gd name="adj1" fmla="val -51806"/>
            </a:avLst>
          </a:prstGeom>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619672" y="1988840"/>
            <a:ext cx="64807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Electronic effects</a:t>
            </a:r>
            <a:endParaRPr lang="zh-CN" altLang="en-US" dirty="0"/>
          </a:p>
        </p:txBody>
      </p:sp>
      <p:pic>
        <p:nvPicPr>
          <p:cNvPr id="12290" name="Picture 2"/>
          <p:cNvPicPr>
            <a:picLocks noChangeAspect="1" noChangeArrowheads="1"/>
          </p:cNvPicPr>
          <p:nvPr/>
        </p:nvPicPr>
        <p:blipFill>
          <a:blip r:embed="rId2" cstate="print"/>
          <a:srcRect/>
          <a:stretch>
            <a:fillRect/>
          </a:stretch>
        </p:blipFill>
        <p:spPr bwMode="auto">
          <a:xfrm>
            <a:off x="2699792" y="1052736"/>
            <a:ext cx="5829300" cy="4267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3314" name="Picture 2"/>
          <p:cNvPicPr>
            <a:picLocks noChangeAspect="1" noChangeArrowheads="1"/>
          </p:cNvPicPr>
          <p:nvPr/>
        </p:nvPicPr>
        <p:blipFill>
          <a:blip r:embed="rId2" cstate="print"/>
          <a:srcRect/>
          <a:stretch>
            <a:fillRect/>
          </a:stretch>
        </p:blipFill>
        <p:spPr bwMode="auto">
          <a:xfrm>
            <a:off x="1609725" y="138113"/>
            <a:ext cx="5924550" cy="65817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Verification</a:t>
            </a:r>
            <a:endParaRPr lang="zh-CN" altLang="en-US" dirty="0"/>
          </a:p>
        </p:txBody>
      </p:sp>
      <p:pic>
        <p:nvPicPr>
          <p:cNvPr id="14338" name="Picture 2"/>
          <p:cNvPicPr>
            <a:picLocks noChangeAspect="1" noChangeArrowheads="1"/>
          </p:cNvPicPr>
          <p:nvPr/>
        </p:nvPicPr>
        <p:blipFill>
          <a:blip r:embed="rId2" cstate="print"/>
          <a:srcRect/>
          <a:stretch>
            <a:fillRect/>
          </a:stretch>
        </p:blipFill>
        <p:spPr bwMode="auto">
          <a:xfrm>
            <a:off x="179512" y="1772816"/>
            <a:ext cx="8763000" cy="4133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Input parameters</a:t>
            </a:r>
            <a:endParaRPr lang="zh-CN" altLang="en-US" dirty="0"/>
          </a:p>
        </p:txBody>
      </p:sp>
      <p:sp>
        <p:nvSpPr>
          <p:cNvPr id="4" name="内容占位符 3"/>
          <p:cNvSpPr>
            <a:spLocks noGrp="1"/>
          </p:cNvSpPr>
          <p:nvPr>
            <p:ph idx="1"/>
          </p:nvPr>
        </p:nvSpPr>
        <p:spPr/>
        <p:txBody>
          <a:bodyPr>
            <a:normAutofit/>
          </a:bodyPr>
          <a:lstStyle/>
          <a:p>
            <a:r>
              <a:rPr lang="en-US" altLang="zh-CN" dirty="0" smtClean="0"/>
              <a:t>Discrepancy between data and simulation is mainly caused by input parameters</a:t>
            </a:r>
          </a:p>
          <a:p>
            <a:pPr lvl="1"/>
            <a:r>
              <a:rPr lang="en-US" altLang="zh-CN" dirty="0" smtClean="0"/>
              <a:t>Geometry and material</a:t>
            </a:r>
          </a:p>
          <a:p>
            <a:pPr lvl="1"/>
            <a:r>
              <a:rPr lang="en-US" altLang="zh-CN" dirty="0" smtClean="0"/>
              <a:t>Impurity</a:t>
            </a:r>
          </a:p>
          <a:p>
            <a:pPr lvl="1"/>
            <a:r>
              <a:rPr lang="en-US" altLang="zh-CN" dirty="0" smtClean="0"/>
              <a:t>Mobility along 100 and 111</a:t>
            </a:r>
          </a:p>
          <a:p>
            <a:pPr lvl="1"/>
            <a:r>
              <a:rPr lang="en-US" altLang="zh-CN" dirty="0" smtClean="0"/>
              <a:t>Modeling of electronics</a:t>
            </a:r>
          </a:p>
          <a:p>
            <a:r>
              <a:rPr lang="en-US" altLang="zh-CN" dirty="0" smtClean="0"/>
              <a:t>It is possible to establish a good simulation package, but it takes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applications</a:t>
            </a:r>
            <a:endParaRPr lang="zh-CN" altLang="en-US" dirty="0"/>
          </a:p>
        </p:txBody>
      </p:sp>
      <p:sp>
        <p:nvSpPr>
          <p:cNvPr id="3" name="文本占位符 2"/>
          <p:cNvSpPr>
            <a:spLocks noGrp="1"/>
          </p:cNvSpPr>
          <p:nvPr>
            <p:ph type="body" idx="1"/>
          </p:nvPr>
        </p:nvSpPr>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Determine crystal orientation</a:t>
            </a:r>
            <a:endParaRPr lang="zh-CN" altLang="en-US" dirty="0"/>
          </a:p>
        </p:txBody>
      </p:sp>
      <p:pic>
        <p:nvPicPr>
          <p:cNvPr id="6" name="Picture 2"/>
          <p:cNvPicPr>
            <a:picLocks noChangeAspect="1" noChangeArrowheads="1"/>
          </p:cNvPicPr>
          <p:nvPr/>
        </p:nvPicPr>
        <p:blipFill>
          <a:blip r:embed="rId2" cstate="print"/>
          <a:srcRect t="6489" r="51039"/>
          <a:stretch>
            <a:fillRect/>
          </a:stretch>
        </p:blipFill>
        <p:spPr bwMode="auto">
          <a:xfrm>
            <a:off x="323528" y="2348880"/>
            <a:ext cx="4248472" cy="4150618"/>
          </a:xfrm>
          <a:prstGeom prst="rect">
            <a:avLst/>
          </a:prstGeom>
          <a:noFill/>
          <a:ln w="9525">
            <a:noFill/>
            <a:miter lim="800000"/>
            <a:headEnd/>
            <a:tailEnd/>
          </a:ln>
        </p:spPr>
      </p:pic>
      <p:pic>
        <p:nvPicPr>
          <p:cNvPr id="7" name="Picture 20" descr="Siegfried_top_view"/>
          <p:cNvPicPr>
            <a:picLocks noChangeAspect="1" noChangeArrowheads="1"/>
          </p:cNvPicPr>
          <p:nvPr/>
        </p:nvPicPr>
        <p:blipFill>
          <a:blip r:embed="rId3" cstate="print"/>
          <a:srcRect/>
          <a:stretch>
            <a:fillRect/>
          </a:stretch>
        </p:blipFill>
        <p:spPr bwMode="auto">
          <a:xfrm>
            <a:off x="5436096" y="3429000"/>
            <a:ext cx="2762250" cy="2757488"/>
          </a:xfrm>
          <a:prstGeom prst="rect">
            <a:avLst/>
          </a:prstGeom>
          <a:noFill/>
        </p:spPr>
      </p:pic>
      <p:sp>
        <p:nvSpPr>
          <p:cNvPr id="8" name="TextBox 7"/>
          <p:cNvSpPr txBox="1"/>
          <p:nvPr/>
        </p:nvSpPr>
        <p:spPr>
          <a:xfrm>
            <a:off x="5292080" y="1916832"/>
            <a:ext cx="3384376" cy="1200329"/>
          </a:xfrm>
          <a:prstGeom prst="rect">
            <a:avLst/>
          </a:prstGeom>
          <a:noFill/>
        </p:spPr>
        <p:txBody>
          <a:bodyPr wrap="square" rtlCol="0">
            <a:spAutoFit/>
          </a:bodyPr>
          <a:lstStyle/>
          <a:p>
            <a:r>
              <a:rPr lang="en-US" altLang="zh-CN" dirty="0" smtClean="0"/>
              <a:t>Number of pulses recorded in segments should be different even if hits are homogeneously distributed:</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ccdat"/>
          <p:cNvPicPr>
            <a:picLocks noChangeAspect="1" noChangeArrowheads="1"/>
          </p:cNvPicPr>
          <p:nvPr/>
        </p:nvPicPr>
        <p:blipFill>
          <a:blip r:embed="rId2" cstate="print"/>
          <a:srcRect l="5144" t="9873" r="9046" b="5238"/>
          <a:stretch>
            <a:fillRect/>
          </a:stretch>
        </p:blipFill>
        <p:spPr bwMode="auto">
          <a:xfrm>
            <a:off x="1043608" y="1844824"/>
            <a:ext cx="5688632" cy="3816424"/>
          </a:xfrm>
          <a:prstGeom prst="rect">
            <a:avLst/>
          </a:prstGeom>
          <a:noFill/>
        </p:spPr>
      </p:pic>
      <p:sp>
        <p:nvSpPr>
          <p:cNvPr id="13375" name="Rectangle 63"/>
          <p:cNvSpPr>
            <a:spLocks noChangeArrowheads="1"/>
          </p:cNvSpPr>
          <p:nvPr/>
        </p:nvSpPr>
        <p:spPr bwMode="auto">
          <a:xfrm>
            <a:off x="7564760" y="1849016"/>
            <a:ext cx="1066800" cy="1524000"/>
          </a:xfrm>
          <a:prstGeom prst="rect">
            <a:avLst/>
          </a:prstGeom>
          <a:noFill/>
          <a:ln w="9525">
            <a:solidFill>
              <a:schemeClr val="tx1"/>
            </a:solidFill>
            <a:miter lim="800000"/>
            <a:headEnd/>
            <a:tailEnd/>
          </a:ln>
          <a:effectLst/>
        </p:spPr>
        <p:txBody>
          <a:bodyPr wrap="none" anchor="ctr"/>
          <a:lstStyle/>
          <a:p>
            <a:endParaRPr lang="zh-CN" altLang="en-US"/>
          </a:p>
        </p:txBody>
      </p:sp>
      <p:sp>
        <p:nvSpPr>
          <p:cNvPr id="13376" name="Rectangle 64"/>
          <p:cNvSpPr>
            <a:spLocks noChangeArrowheads="1"/>
          </p:cNvSpPr>
          <p:nvPr/>
        </p:nvSpPr>
        <p:spPr bwMode="auto">
          <a:xfrm>
            <a:off x="7929885" y="2836441"/>
            <a:ext cx="381000" cy="457200"/>
          </a:xfrm>
          <a:prstGeom prst="rect">
            <a:avLst/>
          </a:prstGeom>
          <a:solidFill>
            <a:schemeClr val="bg2"/>
          </a:solidFill>
          <a:ln w="9525">
            <a:solidFill>
              <a:schemeClr val="tx1"/>
            </a:solidFill>
            <a:miter lim="800000"/>
            <a:headEnd/>
            <a:tailEnd/>
          </a:ln>
          <a:effectLst/>
        </p:spPr>
        <p:txBody>
          <a:bodyPr wrap="none" anchor="ctr"/>
          <a:lstStyle/>
          <a:p>
            <a:endParaRPr lang="zh-CN" altLang="en-US"/>
          </a:p>
        </p:txBody>
      </p:sp>
      <p:sp>
        <p:nvSpPr>
          <p:cNvPr id="13377" name="Rectangle 65"/>
          <p:cNvSpPr>
            <a:spLocks noChangeArrowheads="1"/>
          </p:cNvSpPr>
          <p:nvPr/>
        </p:nvSpPr>
        <p:spPr bwMode="auto">
          <a:xfrm>
            <a:off x="8021960" y="1239416"/>
            <a:ext cx="152400" cy="60960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13378" name="Oval 66"/>
          <p:cNvSpPr>
            <a:spLocks noChangeArrowheads="1"/>
          </p:cNvSpPr>
          <p:nvPr/>
        </p:nvSpPr>
        <p:spPr bwMode="auto">
          <a:xfrm>
            <a:off x="8066410" y="1163216"/>
            <a:ext cx="76200" cy="76200"/>
          </a:xfrm>
          <a:prstGeom prst="ellipse">
            <a:avLst/>
          </a:prstGeom>
          <a:solidFill>
            <a:srgbClr val="CC3300"/>
          </a:solidFill>
          <a:ln w="9525">
            <a:solidFill>
              <a:schemeClr val="tx1"/>
            </a:solidFill>
            <a:round/>
            <a:headEnd/>
            <a:tailEnd/>
          </a:ln>
          <a:effectLst/>
        </p:spPr>
        <p:txBody>
          <a:bodyPr wrap="none" anchor="ctr"/>
          <a:lstStyle/>
          <a:p>
            <a:endParaRPr lang="zh-CN" altLang="en-US"/>
          </a:p>
        </p:txBody>
      </p:sp>
      <p:sp>
        <p:nvSpPr>
          <p:cNvPr id="13379" name="Line 67"/>
          <p:cNvSpPr>
            <a:spLocks noChangeShapeType="1"/>
          </p:cNvSpPr>
          <p:nvPr/>
        </p:nvSpPr>
        <p:spPr bwMode="auto">
          <a:xfrm flipH="1">
            <a:off x="7945760" y="1239416"/>
            <a:ext cx="152400" cy="1524000"/>
          </a:xfrm>
          <a:prstGeom prst="line">
            <a:avLst/>
          </a:prstGeom>
          <a:noFill/>
          <a:ln w="9525">
            <a:solidFill>
              <a:schemeClr val="tx1"/>
            </a:solidFill>
            <a:round/>
            <a:headEnd/>
            <a:tailEnd type="triangle" w="med" len="med"/>
          </a:ln>
          <a:effectLst/>
        </p:spPr>
        <p:txBody>
          <a:bodyPr/>
          <a:lstStyle/>
          <a:p>
            <a:endParaRPr lang="zh-CN" altLang="en-US"/>
          </a:p>
        </p:txBody>
      </p:sp>
      <p:sp>
        <p:nvSpPr>
          <p:cNvPr id="13380" name="Line 68"/>
          <p:cNvSpPr>
            <a:spLocks noChangeShapeType="1"/>
          </p:cNvSpPr>
          <p:nvPr/>
        </p:nvSpPr>
        <p:spPr bwMode="auto">
          <a:xfrm>
            <a:off x="8098160" y="1239416"/>
            <a:ext cx="228600" cy="1524000"/>
          </a:xfrm>
          <a:prstGeom prst="line">
            <a:avLst/>
          </a:prstGeom>
          <a:noFill/>
          <a:ln w="9525">
            <a:solidFill>
              <a:schemeClr val="tx1"/>
            </a:solidFill>
            <a:round/>
            <a:headEnd/>
            <a:tailEnd type="triangle" w="med" len="med"/>
          </a:ln>
          <a:effectLst/>
        </p:spPr>
        <p:txBody>
          <a:bodyPr/>
          <a:lstStyle/>
          <a:p>
            <a:endParaRPr lang="zh-CN" altLang="en-US"/>
          </a:p>
        </p:txBody>
      </p:sp>
      <p:sp>
        <p:nvSpPr>
          <p:cNvPr id="13381" name="Text Box 69"/>
          <p:cNvSpPr txBox="1">
            <a:spLocks noChangeArrowheads="1"/>
          </p:cNvSpPr>
          <p:nvPr/>
        </p:nvSpPr>
        <p:spPr bwMode="auto">
          <a:xfrm>
            <a:off x="7259960" y="1315616"/>
            <a:ext cx="742950" cy="366713"/>
          </a:xfrm>
          <a:prstGeom prst="rect">
            <a:avLst/>
          </a:prstGeom>
          <a:noFill/>
          <a:ln w="9525">
            <a:noFill/>
            <a:miter lim="800000"/>
            <a:headEnd/>
            <a:tailEnd/>
          </a:ln>
          <a:effectLst/>
        </p:spPr>
        <p:txBody>
          <a:bodyPr wrap="none">
            <a:spAutoFit/>
          </a:bodyPr>
          <a:lstStyle/>
          <a:p>
            <a:r>
              <a:rPr lang="de-DE" altLang="zh-CN" i="0"/>
              <a:t>10cm</a:t>
            </a:r>
            <a:endParaRPr lang="en-US" altLang="zh-CN" i="0"/>
          </a:p>
        </p:txBody>
      </p:sp>
      <p:sp>
        <p:nvSpPr>
          <p:cNvPr id="13" name="TextBox 12"/>
          <p:cNvSpPr txBox="1"/>
          <p:nvPr/>
        </p:nvSpPr>
        <p:spPr>
          <a:xfrm>
            <a:off x="7884368" y="908720"/>
            <a:ext cx="587020" cy="369332"/>
          </a:xfrm>
          <a:prstGeom prst="rect">
            <a:avLst/>
          </a:prstGeom>
          <a:noFill/>
        </p:spPr>
        <p:txBody>
          <a:bodyPr wrap="none" rtlCol="0">
            <a:spAutoFit/>
          </a:bodyPr>
          <a:lstStyle/>
          <a:p>
            <a:r>
              <a:rPr lang="en-US" altLang="zh-CN" baseline="30000" dirty="0" smtClean="0"/>
              <a:t>60</a:t>
            </a:r>
            <a:r>
              <a:rPr lang="en-US" altLang="zh-CN" dirty="0" smtClean="0"/>
              <a:t>Co</a:t>
            </a:r>
            <a:endParaRPr lang="zh-CN" altLang="en-US" dirty="0"/>
          </a:p>
        </p:txBody>
      </p:sp>
      <p:sp>
        <p:nvSpPr>
          <p:cNvPr id="14" name="TextBox 13"/>
          <p:cNvSpPr txBox="1"/>
          <p:nvPr/>
        </p:nvSpPr>
        <p:spPr>
          <a:xfrm>
            <a:off x="7884368" y="2852936"/>
            <a:ext cx="445956" cy="369332"/>
          </a:xfrm>
          <a:prstGeom prst="rect">
            <a:avLst/>
          </a:prstGeom>
          <a:noFill/>
        </p:spPr>
        <p:txBody>
          <a:bodyPr wrap="none" rtlCol="0">
            <a:spAutoFit/>
          </a:bodyPr>
          <a:lstStyle/>
          <a:p>
            <a:r>
              <a:rPr lang="en-US" altLang="zh-CN" dirty="0" err="1" smtClean="0"/>
              <a:t>Ge</a:t>
            </a:r>
            <a:endParaRPr lang="zh-CN" altLang="en-US" dirty="0"/>
          </a:p>
        </p:txBody>
      </p:sp>
      <p:sp>
        <p:nvSpPr>
          <p:cNvPr id="15" name="TextBox 14"/>
          <p:cNvSpPr txBox="1"/>
          <p:nvPr/>
        </p:nvSpPr>
        <p:spPr>
          <a:xfrm rot="16200000">
            <a:off x="6688517" y="2392603"/>
            <a:ext cx="1320874" cy="369332"/>
          </a:xfrm>
          <a:prstGeom prst="rect">
            <a:avLst/>
          </a:prstGeom>
          <a:noFill/>
        </p:spPr>
        <p:txBody>
          <a:bodyPr wrap="none" rtlCol="0">
            <a:spAutoFit/>
          </a:bodyPr>
          <a:lstStyle/>
          <a:p>
            <a:r>
              <a:rPr lang="en-US" altLang="zh-CN" dirty="0" smtClean="0"/>
              <a:t>Vacuum can</a:t>
            </a:r>
            <a:endParaRPr lang="zh-CN" altLang="en-US" dirty="0"/>
          </a:p>
        </p:txBody>
      </p:sp>
      <p:pic>
        <p:nvPicPr>
          <p:cNvPr id="15362" name="Picture 2"/>
          <p:cNvPicPr>
            <a:picLocks noChangeAspect="1" noChangeArrowheads="1"/>
          </p:cNvPicPr>
          <p:nvPr/>
        </p:nvPicPr>
        <p:blipFill>
          <a:blip r:embed="rId3" cstate="print"/>
          <a:srcRect/>
          <a:stretch>
            <a:fillRect/>
          </a:stretch>
        </p:blipFill>
        <p:spPr bwMode="auto">
          <a:xfrm>
            <a:off x="7420297" y="4149080"/>
            <a:ext cx="1400175" cy="1609725"/>
          </a:xfrm>
          <a:prstGeom prst="rect">
            <a:avLst/>
          </a:prstGeom>
          <a:noFill/>
          <a:ln w="9525">
            <a:noFill/>
            <a:miter lim="800000"/>
            <a:headEnd/>
            <a:tailEnd/>
          </a:ln>
        </p:spPr>
      </p:pic>
      <p:cxnSp>
        <p:nvCxnSpPr>
          <p:cNvPr id="18" name="直接箭头连接符 17"/>
          <p:cNvCxnSpPr>
            <a:stCxn id="14" idx="2"/>
            <a:endCxn id="15362" idx="0"/>
          </p:cNvCxnSpPr>
          <p:nvPr/>
        </p:nvCxnSpPr>
        <p:spPr>
          <a:xfrm rot="16200000" flipH="1">
            <a:off x="7650459" y="3679154"/>
            <a:ext cx="926812" cy="13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04048" y="2708920"/>
            <a:ext cx="1029064" cy="369332"/>
          </a:xfrm>
          <a:prstGeom prst="rect">
            <a:avLst/>
          </a:prstGeom>
          <a:noFill/>
        </p:spPr>
        <p:txBody>
          <a:bodyPr wrap="none" rtlCol="0">
            <a:spAutoFit/>
          </a:bodyPr>
          <a:lstStyle/>
          <a:p>
            <a:r>
              <a:rPr lang="en-US" altLang="zh-CN" dirty="0" smtClean="0"/>
              <a:t>Top layer</a:t>
            </a:r>
            <a:endParaRPr lang="zh-CN" altLang="en-US" dirty="0"/>
          </a:p>
        </p:txBody>
      </p:sp>
      <p:sp>
        <p:nvSpPr>
          <p:cNvPr id="23" name="TextBox 22"/>
          <p:cNvSpPr txBox="1"/>
          <p:nvPr/>
        </p:nvSpPr>
        <p:spPr>
          <a:xfrm>
            <a:off x="3419872" y="3707740"/>
            <a:ext cx="1355756" cy="369332"/>
          </a:xfrm>
          <a:prstGeom prst="rect">
            <a:avLst/>
          </a:prstGeom>
          <a:noFill/>
        </p:spPr>
        <p:txBody>
          <a:bodyPr wrap="none" rtlCol="0">
            <a:spAutoFit/>
          </a:bodyPr>
          <a:lstStyle/>
          <a:p>
            <a:r>
              <a:rPr lang="en-US" altLang="zh-CN" dirty="0" smtClean="0"/>
              <a:t>Middle layer</a:t>
            </a:r>
            <a:endParaRPr lang="zh-CN" altLang="en-US" dirty="0"/>
          </a:p>
        </p:txBody>
      </p:sp>
      <p:sp>
        <p:nvSpPr>
          <p:cNvPr id="24" name="TextBox 23"/>
          <p:cNvSpPr txBox="1"/>
          <p:nvPr/>
        </p:nvSpPr>
        <p:spPr>
          <a:xfrm>
            <a:off x="1742736" y="4211796"/>
            <a:ext cx="1395126" cy="369332"/>
          </a:xfrm>
          <a:prstGeom prst="rect">
            <a:avLst/>
          </a:prstGeom>
          <a:noFill/>
        </p:spPr>
        <p:txBody>
          <a:bodyPr wrap="none" rtlCol="0">
            <a:spAutoFit/>
          </a:bodyPr>
          <a:lstStyle/>
          <a:p>
            <a:r>
              <a:rPr lang="en-US" altLang="zh-CN" dirty="0" smtClean="0"/>
              <a:t>Bottom layer</a:t>
            </a:r>
            <a:endParaRPr lang="zh-CN" altLang="en-US" dirty="0"/>
          </a:p>
        </p:txBody>
      </p:sp>
      <p:sp>
        <p:nvSpPr>
          <p:cNvPr id="25" name="TextBox 24"/>
          <p:cNvSpPr txBox="1"/>
          <p:nvPr/>
        </p:nvSpPr>
        <p:spPr>
          <a:xfrm rot="16200000">
            <a:off x="-504865" y="3249282"/>
            <a:ext cx="2746201" cy="369332"/>
          </a:xfrm>
          <a:prstGeom prst="rect">
            <a:avLst/>
          </a:prstGeom>
          <a:noFill/>
        </p:spPr>
        <p:txBody>
          <a:bodyPr wrap="none" rtlCol="0">
            <a:spAutoFit/>
          </a:bodyPr>
          <a:lstStyle/>
          <a:p>
            <a:r>
              <a:rPr lang="en-US" altLang="zh-CN" dirty="0" smtClean="0"/>
              <a:t>Number of recorded pulses</a:t>
            </a:r>
            <a:endParaRPr lang="zh-CN" altLang="en-US" dirty="0"/>
          </a:p>
        </p:txBody>
      </p:sp>
      <p:sp>
        <p:nvSpPr>
          <p:cNvPr id="26" name="TextBox 25"/>
          <p:cNvSpPr txBox="1"/>
          <p:nvPr/>
        </p:nvSpPr>
        <p:spPr>
          <a:xfrm>
            <a:off x="3059832" y="5661248"/>
            <a:ext cx="1264577" cy="369332"/>
          </a:xfrm>
          <a:prstGeom prst="rect">
            <a:avLst/>
          </a:prstGeom>
          <a:noFill/>
        </p:spPr>
        <p:txBody>
          <a:bodyPr wrap="none" rtlCol="0">
            <a:spAutoFit/>
          </a:bodyPr>
          <a:lstStyle/>
          <a:p>
            <a:r>
              <a:rPr lang="en-US" altLang="zh-CN" dirty="0" smtClean="0"/>
              <a:t>Segment ID</a:t>
            </a:r>
            <a:endParaRPr lang="zh-CN" altLang="en-US" dirty="0"/>
          </a:p>
        </p:txBody>
      </p:sp>
      <p:sp>
        <p:nvSpPr>
          <p:cNvPr id="28" name="标题 27"/>
          <p:cNvSpPr>
            <a:spLocks noGrp="1"/>
          </p:cNvSpPr>
          <p:nvPr>
            <p:ph type="title"/>
          </p:nvPr>
        </p:nvSpPr>
        <p:spPr/>
        <p:txBody>
          <a:bodyPr/>
          <a:lstStyle/>
          <a:p>
            <a:r>
              <a:rPr lang="en-US" altLang="zh-CN" dirty="0" smtClean="0"/>
              <a:t>Experiment</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Geant4</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3475806" y="1412776"/>
            <a:ext cx="5200650" cy="2962275"/>
          </a:xfrm>
          <a:prstGeom prst="rect">
            <a:avLst/>
          </a:prstGeom>
          <a:noFill/>
          <a:ln w="9525">
            <a:noFill/>
            <a:miter lim="800000"/>
            <a:headEnd/>
            <a:tailEnd/>
          </a:ln>
        </p:spPr>
      </p:pic>
      <p:sp>
        <p:nvSpPr>
          <p:cNvPr id="4" name="TextBox 3"/>
          <p:cNvSpPr txBox="1"/>
          <p:nvPr/>
        </p:nvSpPr>
        <p:spPr>
          <a:xfrm>
            <a:off x="1547664" y="1124744"/>
            <a:ext cx="2689006" cy="369332"/>
          </a:xfrm>
          <a:prstGeom prst="rect">
            <a:avLst/>
          </a:prstGeom>
          <a:noFill/>
        </p:spPr>
        <p:txBody>
          <a:bodyPr wrap="none" rtlCol="0">
            <a:spAutoFit/>
          </a:bodyPr>
          <a:lstStyle/>
          <a:p>
            <a:r>
              <a:rPr lang="en-US" altLang="zh-CN" dirty="0" smtClean="0"/>
              <a:t>Please refer to </a:t>
            </a:r>
            <a:r>
              <a:rPr lang="en-US" altLang="zh-CN" dirty="0" err="1" smtClean="0"/>
              <a:t>Xiang’s</a:t>
            </a:r>
            <a:r>
              <a:rPr lang="en-US" altLang="zh-CN" dirty="0" smtClean="0"/>
              <a:t> talk</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 </a:t>
            </a:r>
            <a:endParaRPr lang="zh-CN" altLang="en-US" dirty="0"/>
          </a:p>
        </p:txBody>
      </p:sp>
      <p:pic>
        <p:nvPicPr>
          <p:cNvPr id="16386" name="Picture 2"/>
          <p:cNvPicPr>
            <a:picLocks noChangeAspect="1" noChangeArrowheads="1"/>
          </p:cNvPicPr>
          <p:nvPr/>
        </p:nvPicPr>
        <p:blipFill>
          <a:blip r:embed="rId2" cstate="print"/>
          <a:srcRect l="37938"/>
          <a:stretch>
            <a:fillRect/>
          </a:stretch>
        </p:blipFill>
        <p:spPr bwMode="auto">
          <a:xfrm>
            <a:off x="3707904" y="2348880"/>
            <a:ext cx="5017094" cy="4106069"/>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683568" y="3789040"/>
            <a:ext cx="2876550" cy="2209800"/>
          </a:xfrm>
          <a:prstGeom prst="rect">
            <a:avLst/>
          </a:prstGeom>
          <a:noFill/>
          <a:ln w="9525">
            <a:noFill/>
            <a:miter lim="800000"/>
            <a:headEnd/>
            <a:tailEnd/>
          </a:ln>
        </p:spPr>
      </p:pic>
      <p:sp>
        <p:nvSpPr>
          <p:cNvPr id="5" name="矩形 4"/>
          <p:cNvSpPr/>
          <p:nvPr/>
        </p:nvSpPr>
        <p:spPr>
          <a:xfrm>
            <a:off x="539552" y="2204864"/>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88" name="Picture 4"/>
          <p:cNvPicPr>
            <a:picLocks noChangeAspect="1" noChangeArrowheads="1"/>
          </p:cNvPicPr>
          <p:nvPr/>
        </p:nvPicPr>
        <p:blipFill>
          <a:blip r:embed="rId4" cstate="print"/>
          <a:srcRect/>
          <a:stretch>
            <a:fillRect/>
          </a:stretch>
        </p:blipFill>
        <p:spPr bwMode="auto">
          <a:xfrm>
            <a:off x="1115616" y="1556792"/>
            <a:ext cx="3848100" cy="514350"/>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5436096" y="260648"/>
            <a:ext cx="3543300" cy="600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229600" cy="1143000"/>
          </a:xfrm>
        </p:spPr>
        <p:txBody>
          <a:bodyPr/>
          <a:lstStyle/>
          <a:p>
            <a:r>
              <a:rPr lang="en-US" altLang="zh-CN" dirty="0" smtClean="0"/>
              <a:t>Determine rise time</a:t>
            </a:r>
            <a:endParaRPr lang="zh-CN" altLang="en-US" dirty="0"/>
          </a:p>
        </p:txBody>
      </p:sp>
      <p:pic>
        <p:nvPicPr>
          <p:cNvPr id="17410" name="Picture 2"/>
          <p:cNvPicPr>
            <a:picLocks noChangeAspect="1" noChangeArrowheads="1"/>
          </p:cNvPicPr>
          <p:nvPr/>
        </p:nvPicPr>
        <p:blipFill>
          <a:blip r:embed="rId2" cstate="print"/>
          <a:srcRect/>
          <a:stretch>
            <a:fillRect/>
          </a:stretch>
        </p:blipFill>
        <p:spPr bwMode="auto">
          <a:xfrm>
            <a:off x="4644008" y="1124744"/>
            <a:ext cx="3963913" cy="2910441"/>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611560" y="4149080"/>
            <a:ext cx="7959615" cy="2376264"/>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4572000" y="0"/>
            <a:ext cx="4572000" cy="657225"/>
          </a:xfrm>
          <a:prstGeom prst="rect">
            <a:avLst/>
          </a:prstGeom>
          <a:noFill/>
          <a:ln w="9525">
            <a:noFill/>
            <a:miter lim="800000"/>
            <a:headEnd/>
            <a:tailEnd/>
          </a:ln>
        </p:spPr>
      </p:pic>
      <p:sp>
        <p:nvSpPr>
          <p:cNvPr id="6" name="TextBox 5"/>
          <p:cNvSpPr txBox="1"/>
          <p:nvPr/>
        </p:nvSpPr>
        <p:spPr>
          <a:xfrm>
            <a:off x="7236296" y="5085184"/>
            <a:ext cx="795411" cy="369332"/>
          </a:xfrm>
          <a:prstGeom prst="rect">
            <a:avLst/>
          </a:prstGeom>
          <a:noFill/>
        </p:spPr>
        <p:txBody>
          <a:bodyPr wrap="none" rtlCol="0">
            <a:spAutoFit/>
          </a:bodyPr>
          <a:lstStyle/>
          <a:p>
            <a:r>
              <a:rPr lang="en-US" altLang="zh-CN" dirty="0" smtClean="0"/>
              <a:t>Bad fit</a:t>
            </a:r>
            <a:endParaRPr lang="zh-CN" altLang="en-US" dirty="0"/>
          </a:p>
        </p:txBody>
      </p:sp>
      <p:sp>
        <p:nvSpPr>
          <p:cNvPr id="7" name="TextBox 6"/>
          <p:cNvSpPr txBox="1"/>
          <p:nvPr/>
        </p:nvSpPr>
        <p:spPr>
          <a:xfrm>
            <a:off x="2915816" y="5085184"/>
            <a:ext cx="949299" cy="369332"/>
          </a:xfrm>
          <a:prstGeom prst="rect">
            <a:avLst/>
          </a:prstGeom>
          <a:noFill/>
        </p:spPr>
        <p:txBody>
          <a:bodyPr wrap="none" rtlCol="0">
            <a:spAutoFit/>
          </a:bodyPr>
          <a:lstStyle/>
          <a:p>
            <a:r>
              <a:rPr lang="en-US" altLang="zh-CN" dirty="0" smtClean="0"/>
              <a:t>Good fit</a:t>
            </a:r>
            <a:endParaRPr lang="zh-CN" altLang="en-US" dirty="0"/>
          </a:p>
        </p:txBody>
      </p:sp>
      <p:sp>
        <p:nvSpPr>
          <p:cNvPr id="8" name="TextBox 7"/>
          <p:cNvSpPr txBox="1"/>
          <p:nvPr/>
        </p:nvSpPr>
        <p:spPr>
          <a:xfrm>
            <a:off x="611561" y="1772816"/>
            <a:ext cx="3600400" cy="2031325"/>
          </a:xfrm>
          <a:prstGeom prst="rect">
            <a:avLst/>
          </a:prstGeom>
          <a:noFill/>
        </p:spPr>
        <p:txBody>
          <a:bodyPr wrap="square" rtlCol="0">
            <a:spAutoFit/>
          </a:bodyPr>
          <a:lstStyle/>
          <a:p>
            <a:r>
              <a:rPr lang="en-US" altLang="zh-CN" dirty="0" smtClean="0"/>
              <a:t>Noise of a real pulse prevent precise measurement of the rise time.</a:t>
            </a:r>
          </a:p>
          <a:p>
            <a:endParaRPr lang="en-US" altLang="zh-CN" dirty="0" smtClean="0"/>
          </a:p>
          <a:p>
            <a:r>
              <a:rPr lang="en-US" altLang="zh-CN" dirty="0" smtClean="0"/>
              <a:t>This can be overcome if a simulated pulse is fitted to a real one with its time scale as a free parameter,</a:t>
            </a:r>
            <a:r>
              <a:rPr lang="zh-CN" altLang="en-US" dirty="0" smtClean="0"/>
              <a:t> </a:t>
            </a:r>
            <a:r>
              <a:rPr lang="en-US" altLang="zh-CN" dirty="0" smtClean="0"/>
              <a:t>since all information is used: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Develop event selection</a:t>
            </a:r>
            <a:r>
              <a:rPr lang="en-US" altLang="zh-CN" dirty="0" smtClean="0"/>
              <a:t> </a:t>
            </a:r>
            <a:r>
              <a:rPr lang="en-US" altLang="zh-CN" dirty="0" smtClean="0"/>
              <a:t>method</a:t>
            </a:r>
            <a:endParaRPr lang="zh-CN" altLang="en-US" dirty="0"/>
          </a:p>
        </p:txBody>
      </p:sp>
      <p:pic>
        <p:nvPicPr>
          <p:cNvPr id="18434" name="Picture 2"/>
          <p:cNvPicPr>
            <a:picLocks noChangeAspect="1" noChangeArrowheads="1"/>
          </p:cNvPicPr>
          <p:nvPr/>
        </p:nvPicPr>
        <p:blipFill>
          <a:blip r:embed="rId2" cstate="print"/>
          <a:srcRect/>
          <a:stretch>
            <a:fillRect/>
          </a:stretch>
        </p:blipFill>
        <p:spPr bwMode="auto">
          <a:xfrm>
            <a:off x="323528" y="1772816"/>
            <a:ext cx="8458200" cy="4648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Estimate </a:t>
            </a:r>
            <a:r>
              <a:rPr lang="en-US" altLang="zh-CN" dirty="0" smtClean="0"/>
              <a:t>efficiency</a:t>
            </a:r>
            <a:endParaRPr lang="zh-CN" altLang="en-US" dirty="0"/>
          </a:p>
        </p:txBody>
      </p:sp>
      <p:pic>
        <p:nvPicPr>
          <p:cNvPr id="19458" name="Picture 2"/>
          <p:cNvPicPr>
            <a:picLocks noChangeAspect="1" noChangeArrowheads="1"/>
          </p:cNvPicPr>
          <p:nvPr/>
        </p:nvPicPr>
        <p:blipFill>
          <a:blip r:embed="rId2" cstate="print"/>
          <a:srcRect/>
          <a:stretch>
            <a:fillRect/>
          </a:stretch>
        </p:blipFill>
        <p:spPr bwMode="auto">
          <a:xfrm>
            <a:off x="251520" y="1916832"/>
            <a:ext cx="8686800" cy="4267200"/>
          </a:xfrm>
          <a:prstGeom prst="rect">
            <a:avLst/>
          </a:prstGeom>
          <a:noFill/>
          <a:ln w="9525">
            <a:noFill/>
            <a:miter lim="800000"/>
            <a:headEnd/>
            <a:tailEnd/>
          </a:ln>
        </p:spPr>
      </p:pic>
      <p:sp>
        <p:nvSpPr>
          <p:cNvPr id="4" name="矩形 3"/>
          <p:cNvSpPr/>
          <p:nvPr/>
        </p:nvSpPr>
        <p:spPr>
          <a:xfrm>
            <a:off x="4932040" y="2132856"/>
            <a:ext cx="2016224" cy="369332"/>
          </a:xfrm>
          <a:prstGeom prst="rect">
            <a:avLst/>
          </a:prstGeom>
        </p:spPr>
        <p:txBody>
          <a:bodyPr wrap="square">
            <a:spAutoFit/>
          </a:bodyPr>
          <a:lstStyle/>
          <a:p>
            <a:r>
              <a:rPr lang="en-US" altLang="zh-CN" baseline="30000" dirty="0" smtClean="0"/>
              <a:t>228</a:t>
            </a:r>
            <a:r>
              <a:rPr lang="en-US" altLang="zh-CN" dirty="0" smtClean="0"/>
              <a:t>Th with </a:t>
            </a:r>
            <a:r>
              <a:rPr lang="en-US" altLang="zh-CN" dirty="0" err="1" smtClean="0"/>
              <a:t>BEGe</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New design</a:t>
            </a:r>
            <a:endParaRPr lang="zh-CN" altLang="en-US" dirty="0"/>
          </a:p>
        </p:txBody>
      </p:sp>
      <p:pic>
        <p:nvPicPr>
          <p:cNvPr id="20482" name="Picture 2"/>
          <p:cNvPicPr>
            <a:picLocks noChangeAspect="1" noChangeArrowheads="1"/>
          </p:cNvPicPr>
          <p:nvPr/>
        </p:nvPicPr>
        <p:blipFill>
          <a:blip r:embed="rId2" cstate="print"/>
          <a:srcRect/>
          <a:stretch>
            <a:fillRect/>
          </a:stretch>
        </p:blipFill>
        <p:spPr bwMode="auto">
          <a:xfrm>
            <a:off x="1331640" y="1556792"/>
            <a:ext cx="6574308" cy="4652464"/>
          </a:xfrm>
          <a:prstGeom prst="rect">
            <a:avLst/>
          </a:prstGeom>
          <a:noFill/>
          <a:ln w="9525">
            <a:noFill/>
            <a:miter lim="800000"/>
            <a:headEnd/>
            <a:tailEnd/>
          </a:ln>
        </p:spPr>
      </p:pic>
      <p:sp>
        <p:nvSpPr>
          <p:cNvPr id="4" name="TextBox 3"/>
          <p:cNvSpPr txBox="1"/>
          <p:nvPr/>
        </p:nvSpPr>
        <p:spPr>
          <a:xfrm>
            <a:off x="5004048" y="332656"/>
            <a:ext cx="3793731" cy="369332"/>
          </a:xfrm>
          <a:prstGeom prst="rect">
            <a:avLst/>
          </a:prstGeom>
          <a:noFill/>
        </p:spPr>
        <p:txBody>
          <a:bodyPr wrap="none" rtlCol="0">
            <a:spAutoFit/>
          </a:bodyPr>
          <a:lstStyle/>
          <a:p>
            <a:r>
              <a:rPr lang="en-US" altLang="zh-CN" dirty="0" smtClean="0"/>
              <a:t>Please refer to David and </a:t>
            </a:r>
            <a:r>
              <a:rPr lang="en-US" altLang="zh-CN" dirty="0" err="1" smtClean="0"/>
              <a:t>Burcin’s</a:t>
            </a:r>
            <a:r>
              <a:rPr lang="en-US" altLang="zh-CN" dirty="0" smtClean="0"/>
              <a:t> talks</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normAutofit fontScale="62500" lnSpcReduction="20000"/>
          </a:bodyPr>
          <a:lstStyle/>
          <a:p>
            <a:r>
              <a:rPr lang="en-US" altLang="zh-CN" dirty="0" smtClean="0"/>
              <a:t>Simulation processes</a:t>
            </a:r>
          </a:p>
          <a:p>
            <a:pPr lvl="1"/>
            <a:r>
              <a:rPr lang="en-US" altLang="zh-CN" dirty="0" smtClean="0"/>
              <a:t>Geant4 simulation</a:t>
            </a:r>
            <a:endParaRPr lang="en-US" altLang="zh-CN" dirty="0" smtClean="0"/>
          </a:p>
          <a:p>
            <a:pPr lvl="1"/>
            <a:r>
              <a:rPr lang="en-US" altLang="zh-CN" dirty="0" smtClean="0"/>
              <a:t>Field calculation</a:t>
            </a:r>
          </a:p>
          <a:p>
            <a:pPr lvl="1"/>
            <a:r>
              <a:rPr lang="en-US" altLang="zh-CN" dirty="0" smtClean="0"/>
              <a:t>Drift calculation</a:t>
            </a:r>
          </a:p>
          <a:p>
            <a:pPr lvl="1"/>
            <a:r>
              <a:rPr lang="en-US" altLang="zh-CN" dirty="0" smtClean="0"/>
              <a:t>Weighting field</a:t>
            </a:r>
          </a:p>
          <a:p>
            <a:pPr lvl="1"/>
            <a:r>
              <a:rPr lang="en-US" altLang="zh-CN" dirty="0" smtClean="0"/>
              <a:t>Electronics effect</a:t>
            </a:r>
          </a:p>
          <a:p>
            <a:r>
              <a:rPr lang="en-US" altLang="zh-CN" dirty="0" smtClean="0"/>
              <a:t>Verification	</a:t>
            </a:r>
          </a:p>
          <a:p>
            <a:pPr lvl="1"/>
            <a:r>
              <a:rPr lang="en-US" altLang="zh-CN" dirty="0" smtClean="0"/>
              <a:t>Compare to dedicated measurement</a:t>
            </a:r>
          </a:p>
          <a:p>
            <a:pPr lvl="1"/>
            <a:r>
              <a:rPr lang="en-US" altLang="zh-CN" dirty="0" smtClean="0"/>
              <a:t>Tune input parameters</a:t>
            </a:r>
          </a:p>
          <a:p>
            <a:r>
              <a:rPr lang="en-US" altLang="zh-CN" dirty="0" smtClean="0"/>
              <a:t>Applications</a:t>
            </a:r>
          </a:p>
          <a:p>
            <a:pPr lvl="1"/>
            <a:r>
              <a:rPr lang="en-US" altLang="zh-CN" dirty="0" smtClean="0"/>
              <a:t>Determine crystal orientation</a:t>
            </a:r>
          </a:p>
          <a:p>
            <a:pPr lvl="1"/>
            <a:r>
              <a:rPr lang="en-US" altLang="zh-CN" dirty="0" smtClean="0"/>
              <a:t>Determine rise time</a:t>
            </a:r>
          </a:p>
          <a:p>
            <a:pPr lvl="1"/>
            <a:r>
              <a:rPr lang="en-US" altLang="zh-CN" dirty="0" smtClean="0"/>
              <a:t>Investigate event selection method and estimate its efficiency</a:t>
            </a:r>
          </a:p>
          <a:p>
            <a:pPr lvl="1"/>
            <a:r>
              <a:rPr lang="en-US" altLang="zh-CN" dirty="0" smtClean="0"/>
              <a:t>Design new detectors</a:t>
            </a:r>
          </a:p>
          <a:p>
            <a:pPr lvl="1"/>
            <a:r>
              <a:rPr lang="en-US" altLang="zh-CN" dirty="0" smtClean="0"/>
              <a:t>Many more…</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Spatial resolution</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2051720" y="1556792"/>
            <a:ext cx="5029200" cy="4686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Static electric field</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3491880" y="1556792"/>
            <a:ext cx="5038725" cy="4333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Poisson’s equation</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467544" y="1268760"/>
            <a:ext cx="8324850" cy="5248275"/>
          </a:xfrm>
          <a:prstGeom prst="rect">
            <a:avLst/>
          </a:prstGeom>
          <a:noFill/>
          <a:ln w="9525">
            <a:noFill/>
            <a:miter lim="800000"/>
            <a:headEnd/>
            <a:tailEnd/>
          </a:ln>
        </p:spPr>
      </p:pic>
      <p:sp>
        <p:nvSpPr>
          <p:cNvPr id="4" name="矩形 3"/>
          <p:cNvSpPr/>
          <p:nvPr/>
        </p:nvSpPr>
        <p:spPr>
          <a:xfrm>
            <a:off x="1259632" y="1268760"/>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300192" y="260648"/>
            <a:ext cx="2642005" cy="369332"/>
          </a:xfrm>
          <a:prstGeom prst="rect">
            <a:avLst/>
          </a:prstGeom>
          <a:noFill/>
        </p:spPr>
        <p:txBody>
          <a:bodyPr wrap="none" rtlCol="0">
            <a:spAutoFit/>
          </a:bodyPr>
          <a:lstStyle/>
          <a:p>
            <a:r>
              <a:rPr lang="en-US" altLang="zh-CN" dirty="0" smtClean="0"/>
              <a:t>Please refer to </a:t>
            </a:r>
            <a:r>
              <a:rPr lang="en-US" altLang="zh-CN" dirty="0" err="1" smtClean="0"/>
              <a:t>Burcin</a:t>
            </a:r>
            <a:r>
              <a:rPr lang="en-US" altLang="zh-CN" dirty="0" smtClean="0"/>
              <a:t>’ talk</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Impurity</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403648" y="1340768"/>
            <a:ext cx="6686550" cy="5153025"/>
          </a:xfrm>
          <a:prstGeom prst="rect">
            <a:avLst/>
          </a:prstGeom>
          <a:noFill/>
          <a:ln w="9525">
            <a:noFill/>
            <a:miter lim="800000"/>
            <a:headEnd/>
            <a:tailEnd/>
          </a:ln>
        </p:spPr>
      </p:pic>
      <p:sp>
        <p:nvSpPr>
          <p:cNvPr id="4" name="TextBox 3"/>
          <p:cNvSpPr txBox="1"/>
          <p:nvPr/>
        </p:nvSpPr>
        <p:spPr>
          <a:xfrm>
            <a:off x="6516216" y="332656"/>
            <a:ext cx="2402068" cy="369332"/>
          </a:xfrm>
          <a:prstGeom prst="rect">
            <a:avLst/>
          </a:prstGeom>
          <a:noFill/>
        </p:spPr>
        <p:txBody>
          <a:bodyPr wrap="none" rtlCol="0">
            <a:spAutoFit/>
          </a:bodyPr>
          <a:lstStyle/>
          <a:p>
            <a:r>
              <a:rPr lang="en-US" altLang="zh-CN" dirty="0" smtClean="0"/>
              <a:t>Please refer to Iris’s talk</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Drift of charge carriers</a:t>
            </a: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2915816" y="1340768"/>
            <a:ext cx="5143500" cy="4191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r>
              <a:rPr lang="en-US" altLang="zh-CN" dirty="0" smtClean="0"/>
              <a:t>Crystal structure</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539552" y="1052736"/>
            <a:ext cx="7972425" cy="5524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Drift velocity</a:t>
            </a:r>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467544" y="1412776"/>
            <a:ext cx="8239125" cy="50101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320</Words>
  <Application>Microsoft Office PowerPoint</Application>
  <PresentationFormat>全屏显示(4:3)</PresentationFormat>
  <Paragraphs>72</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What you need to design a detector:   Principle of Field Calculation and Pulse Shape Simulation </vt:lpstr>
      <vt:lpstr>Geant4</vt:lpstr>
      <vt:lpstr>Spatial resolution</vt:lpstr>
      <vt:lpstr>Static electric field</vt:lpstr>
      <vt:lpstr>Poisson’s equation</vt:lpstr>
      <vt:lpstr>Impurity</vt:lpstr>
      <vt:lpstr>Drift of charge carriers</vt:lpstr>
      <vt:lpstr>Crystal structure</vt:lpstr>
      <vt:lpstr>Drift velocity</vt:lpstr>
      <vt:lpstr>Drift trajectory</vt:lpstr>
      <vt:lpstr>Pulses</vt:lpstr>
      <vt:lpstr>Ramo’s theory</vt:lpstr>
      <vt:lpstr>Electronic effects</vt:lpstr>
      <vt:lpstr>幻灯片 14</vt:lpstr>
      <vt:lpstr>Verification</vt:lpstr>
      <vt:lpstr>Input parameters</vt:lpstr>
      <vt:lpstr>applications</vt:lpstr>
      <vt:lpstr>Determine crystal orientation</vt:lpstr>
      <vt:lpstr>Experiment</vt:lpstr>
      <vt:lpstr>Result </vt:lpstr>
      <vt:lpstr>Determine rise time</vt:lpstr>
      <vt:lpstr>Develop event selection method</vt:lpstr>
      <vt:lpstr>Estimate efficiency</vt:lpstr>
      <vt:lpstr>New design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design a detector:   Principles of Field Calculations and Pulse Shape Simulations </dc:title>
  <dc:creator>jingliu</dc:creator>
  <cp:lastModifiedBy>jingliu</cp:lastModifiedBy>
  <cp:revision>4</cp:revision>
  <dcterms:created xsi:type="dcterms:W3CDTF">2013-04-02T08:41:54Z</dcterms:created>
  <dcterms:modified xsi:type="dcterms:W3CDTF">2013-04-03T03:37:38Z</dcterms:modified>
</cp:coreProperties>
</file>