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7" r:id="rId2"/>
  </p:sldMasterIdLst>
  <p:notesMasterIdLst>
    <p:notesMasterId r:id="rId28"/>
  </p:notesMasterIdLst>
  <p:sldIdLst>
    <p:sldId id="258" r:id="rId3"/>
    <p:sldId id="355" r:id="rId4"/>
    <p:sldId id="360" r:id="rId5"/>
    <p:sldId id="361" r:id="rId6"/>
    <p:sldId id="362" r:id="rId7"/>
    <p:sldId id="363" r:id="rId8"/>
    <p:sldId id="364" r:id="rId9"/>
    <p:sldId id="356" r:id="rId10"/>
    <p:sldId id="369" r:id="rId11"/>
    <p:sldId id="370" r:id="rId12"/>
    <p:sldId id="372" r:id="rId13"/>
    <p:sldId id="373" r:id="rId14"/>
    <p:sldId id="374" r:id="rId15"/>
    <p:sldId id="375" r:id="rId16"/>
    <p:sldId id="376" r:id="rId17"/>
    <p:sldId id="365" r:id="rId18"/>
    <p:sldId id="366" r:id="rId19"/>
    <p:sldId id="367" r:id="rId20"/>
    <p:sldId id="368" r:id="rId21"/>
    <p:sldId id="357" r:id="rId22"/>
    <p:sldId id="371" r:id="rId23"/>
    <p:sldId id="377" r:id="rId24"/>
    <p:sldId id="358" r:id="rId25"/>
    <p:sldId id="354" r:id="rId26"/>
    <p:sldId id="378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76583" autoAdjust="0"/>
  </p:normalViewPr>
  <p:slideViewPr>
    <p:cSldViewPr>
      <p:cViewPr>
        <p:scale>
          <a:sx n="75" d="100"/>
          <a:sy n="75" d="100"/>
        </p:scale>
        <p:origin x="-906" y="114"/>
      </p:cViewPr>
      <p:guideLst>
        <p:guide orient="horz" pos="2143"/>
        <p:guide pos="2868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FEB666-750C-4039-9D57-D8966A8438FC}" type="datetimeFigureOut">
              <a:rPr lang="zh-CN" altLang="en-US"/>
              <a:pPr>
                <a:defRPr/>
              </a:pPr>
              <a:t>2013/4/9</a:t>
            </a:fld>
            <a:endParaRPr lang="zh-CN" altLang="en-US"/>
          </a:p>
        </p:txBody>
      </p:sp>
      <p:sp>
        <p:nvSpPr>
          <p:cNvPr id="1024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A028D9-52E5-4882-A66F-7B6E911EB1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894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028D9-52E5-4882-A66F-7B6E911EB129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05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028D9-52E5-4882-A66F-7B6E911EB129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457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028D9-52E5-4882-A66F-7B6E911EB129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129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028D9-52E5-4882-A66F-7B6E911EB129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93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028D9-52E5-4882-A66F-7B6E911EB129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614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028D9-52E5-4882-A66F-7B6E911EB129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61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028D9-52E5-4882-A66F-7B6E911EB129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59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35F96F6-9A13-462A-956F-DEBEAFD5C649}" type="slidenum">
              <a:rPr lang="zh-CN" altLang="en-US" smtClean="0"/>
              <a:pPr eaLnBrk="1" hangingPunct="1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35F96F6-9A13-462A-956F-DEBEAFD5C649}" type="slidenum">
              <a:rPr lang="zh-CN" altLang="en-US" smtClean="0"/>
              <a:pPr eaLnBrk="1" hangingPunct="1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028D9-52E5-4882-A66F-7B6E911EB129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1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028D9-52E5-4882-A66F-7B6E911EB129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60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 smtClean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028D9-52E5-4882-A66F-7B6E911EB129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3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028D9-52E5-4882-A66F-7B6E911EB129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46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028D9-52E5-4882-A66F-7B6E911EB129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54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DB54-8482-4B10-845D-96B84E2CE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1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45588-767A-4985-BBE9-86F50D88B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609600"/>
            <a:ext cx="2047875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91225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45456-EDB3-4DB2-B697-6C7C37BE0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4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5878-00F6-407E-88A9-A0FFE72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5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F85E-ED8F-41E4-901E-3B8746466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04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7C724-3CA7-4D8F-83DB-0A2729A42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6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97FA3-8172-4521-89EB-F7B149367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3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5E2A-AA23-4709-9A45-4DF4AB9AD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14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7B5AA-EBAE-485F-B5FC-5A50D9C78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10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386D3-C635-4C9B-808E-326EBD439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05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BFBCE-C9D1-4E54-AF66-3CAA870F5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9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A8440-35B1-43F5-9954-410C5E259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2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A35E-FCAD-453E-AA2F-B8474B9C6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5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FD607-CB50-44AE-B22A-6A9DB8D88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609600"/>
            <a:ext cx="2047875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91225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9012-E8ED-4FB9-9E89-5838FDF22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6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2CAF-D098-474F-BAE2-442636375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991B-5B42-45AF-BBBD-CC9616C9D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E2D8-2CF6-4AC7-8F80-DA73C50A5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BD55E-4CF8-4BE3-8DB9-7277D4046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AE759-7177-4477-9C17-41D8C0667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0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67FDC-5A46-4E9D-93F7-5C0FE9114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4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E22E3-8882-4844-966C-3C4D173AB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3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0" y="0"/>
          <a:ext cx="9144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14" imgW="13003175" imgH="2577778" progId="">
                  <p:embed/>
                </p:oleObj>
              </mc:Choice>
              <mc:Fallback>
                <p:oleObj r:id="rId14" imgW="13003175" imgH="2577778" progId="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945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819150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461125"/>
            <a:ext cx="1752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47700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25E3605D-B4E0-44EF-8E43-4A16E2A01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6400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688" y="6477000"/>
            <a:ext cx="1905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2" name="Picture 84" descr="p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"/>
            <a:ext cx="14509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819150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6400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381000"/>
            <a:ext cx="2297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54400" y="63087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C8D9D971-62C2-4290-B609-26EFDB65B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124200" y="1419225"/>
            <a:ext cx="6172200" cy="1362075"/>
          </a:xfrm>
        </p:spPr>
        <p:txBody>
          <a:bodyPr/>
          <a:lstStyle/>
          <a:p>
            <a:pPr algn="ctr" eaLnBrk="1" hangingPunct="1"/>
            <a:r>
              <a:rPr lang="en-US" altLang="zh-CN" sz="4000" dirty="0" smtClean="0">
                <a:ea typeface="宋体" pitchFamily="2" charset="-122"/>
              </a:rPr>
              <a:t>The Liquid Argon Test Facility in THU</a:t>
            </a:r>
            <a:endParaRPr lang="zh-CN" altLang="en-US" sz="4000" dirty="0" smtClean="0">
              <a:ea typeface="宋体" pitchFamily="2" charset="-122"/>
            </a:endParaRPr>
          </a:p>
        </p:txBody>
      </p:sp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3923929" y="3143250"/>
            <a:ext cx="4825156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 err="1" smtClean="0">
                <a:latin typeface="宋体" pitchFamily="2" charset="-122"/>
                <a:cs typeface="Tahoma" pitchFamily="34" charset="0"/>
              </a:rPr>
              <a:t>Qinghao</a:t>
            </a:r>
            <a:r>
              <a:rPr lang="en-US" altLang="zh-CN" sz="2800" b="1" dirty="0" smtClean="0">
                <a:latin typeface="宋体" pitchFamily="2" charset="-122"/>
                <a:cs typeface="Tahoma" pitchFamily="34" charset="0"/>
              </a:rPr>
              <a:t> Chen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latin typeface="宋体" pitchFamily="2" charset="-122"/>
                <a:cs typeface="Tahoma" pitchFamily="34" charset="0"/>
              </a:rPr>
              <a:t>Tsinghua Univ.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atin typeface="宋体" pitchFamily="2" charset="-122"/>
                <a:cs typeface="Tahoma" pitchFamily="34" charset="0"/>
              </a:rPr>
              <a:t>CDEX c</a:t>
            </a:r>
            <a:r>
              <a:rPr lang="en-US" sz="2800" b="1" dirty="0" smtClean="0">
                <a:latin typeface="宋体" pitchFamily="2" charset="-122"/>
                <a:cs typeface="Tahoma" pitchFamily="34" charset="0"/>
              </a:rPr>
              <a:t>ollaboration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b="1" dirty="0">
              <a:latin typeface="宋体" pitchFamily="2" charset="-122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latin typeface="宋体" pitchFamily="2" charset="-122"/>
                <a:cs typeface="Tahoma" pitchFamily="34" charset="0"/>
              </a:rPr>
              <a:t>@</a:t>
            </a:r>
            <a:r>
              <a:rPr lang="en-US" altLang="zh-CN" sz="2800" dirty="0" err="1"/>
              <a:t>Universitaet</a:t>
            </a:r>
            <a:r>
              <a:rPr lang="en-US" altLang="zh-CN" sz="2800" dirty="0"/>
              <a:t> </a:t>
            </a:r>
            <a:r>
              <a:rPr lang="en-US" altLang="zh-CN" sz="2800" dirty="0" err="1" smtClean="0"/>
              <a:t>Tuebingen</a:t>
            </a:r>
            <a:endParaRPr lang="en-US" altLang="zh-CN" sz="2800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800" dirty="0"/>
              <a:t>April 9</a:t>
            </a:r>
            <a:r>
              <a:rPr lang="en-US" altLang="zh-CN" sz="2800" dirty="0" smtClean="0"/>
              <a:t>, </a:t>
            </a:r>
            <a:r>
              <a:rPr lang="en-US" altLang="zh-CN" sz="2800" dirty="0"/>
              <a:t>2013</a:t>
            </a:r>
            <a:r>
              <a:rPr lang="en-US" altLang="zh-CN" sz="2800" dirty="0" smtClean="0"/>
              <a:t> </a:t>
            </a:r>
            <a:endParaRPr lang="en-US" sz="2800" b="1" dirty="0">
              <a:latin typeface="宋体" pitchFamily="2" charset="-122"/>
              <a:cs typeface="Tahoma" pitchFamily="3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533400" y="476672"/>
            <a:ext cx="6400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zh-CN" sz="1600" kern="0" dirty="0">
                <a:solidFill>
                  <a:schemeClr val="bg1">
                    <a:lumMod val="65000"/>
                  </a:schemeClr>
                </a:solidFill>
                <a:ea typeface="宋体" pitchFamily="2" charset="-122"/>
              </a:rPr>
              <a:t>Development of High Purity Germanium Detector Techniques</a:t>
            </a:r>
          </a:p>
          <a:p>
            <a:r>
              <a:rPr lang="en-US" altLang="zh-CN" sz="1600" kern="0" dirty="0">
                <a:solidFill>
                  <a:schemeClr val="bg1">
                    <a:lumMod val="65000"/>
                  </a:schemeClr>
                </a:solidFill>
                <a:ea typeface="宋体" pitchFamily="2" charset="-122"/>
              </a:rPr>
              <a:t>for Applications in Fundamental </a:t>
            </a:r>
            <a:r>
              <a:rPr lang="en-US" altLang="zh-CN" sz="1600" kern="0" dirty="0" smtClean="0">
                <a:solidFill>
                  <a:schemeClr val="bg1">
                    <a:lumMod val="65000"/>
                  </a:schemeClr>
                </a:solidFill>
                <a:ea typeface="宋体" pitchFamily="2" charset="-122"/>
              </a:rPr>
              <a:t>Research</a:t>
            </a:r>
            <a:endParaRPr lang="zh-CN" altLang="en-US" sz="1600" kern="0" dirty="0" smtClean="0">
              <a:solidFill>
                <a:schemeClr val="bg1">
                  <a:lumMod val="65000"/>
                </a:schemeClr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err="1" smtClean="0">
                <a:ea typeface="宋体" pitchFamily="2" charset="-122"/>
              </a:rPr>
              <a:t>LAr</a:t>
            </a:r>
            <a:r>
              <a:rPr lang="en-US" altLang="zh-CN" dirty="0" smtClean="0">
                <a:ea typeface="宋体" pitchFamily="2" charset="-122"/>
              </a:rPr>
              <a:t> System</a:t>
            </a:r>
            <a:endParaRPr lang="zh-CN" altLang="en-US" dirty="0" smtClean="0">
              <a:ea typeface="宋体" pitchFamily="2" charset="-122"/>
            </a:endParaRPr>
          </a:p>
        </p:txBody>
      </p:sp>
      <p:pic>
        <p:nvPicPr>
          <p:cNvPr id="2052" name="Picture 4" descr="D:\kuaipan\research\液氩实验\20130408-实验装置示意图\EN装置示意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3299"/>
            <a:ext cx="7560841" cy="55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TPB evaporation system</a:t>
            </a:r>
            <a:endParaRPr lang="zh-CN" altLang="en-US" dirty="0" smtClean="0">
              <a:ea typeface="宋体" pitchFamily="2" charset="-122"/>
            </a:endParaRPr>
          </a:p>
        </p:txBody>
      </p:sp>
      <p:pic>
        <p:nvPicPr>
          <p:cNvPr id="4099" name="Picture 3" descr="D:\kuaipan\我的照片\[MobilePhoto]\IMG_20130328_1058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07449"/>
            <a:ext cx="4290762" cy="572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3995936" y="2996952"/>
            <a:ext cx="180020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707904" y="4329100"/>
            <a:ext cx="2088232" cy="3960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6136" y="2766119"/>
            <a:ext cx="1083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Teflon</a:t>
            </a:r>
            <a:endParaRPr lang="zh-CN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4065457"/>
            <a:ext cx="2348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Teflon cylinder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47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TPB evaporation system</a:t>
            </a:r>
            <a:endParaRPr lang="zh-CN" altLang="en-US" dirty="0" smtClean="0">
              <a:ea typeface="宋体" pitchFamily="2" charset="-122"/>
            </a:endParaRPr>
          </a:p>
        </p:txBody>
      </p:sp>
      <p:pic>
        <p:nvPicPr>
          <p:cNvPr id="5123" name="Picture 3" descr="D:\kuaipan\我的照片\[MobilePhoto]\IMG_20130328_1059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877" y="1410569"/>
            <a:ext cx="6819700" cy="51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2627784" y="3933056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>
            <a:stCxn id="2" idx="6"/>
          </p:cNvCxnSpPr>
          <p:nvPr/>
        </p:nvCxnSpPr>
        <p:spPr>
          <a:xfrm flipV="1">
            <a:off x="3851920" y="3461938"/>
            <a:ext cx="3312368" cy="759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64288" y="32311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TPB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57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TPB evaporation system</a:t>
            </a:r>
            <a:endParaRPr lang="zh-CN" altLang="en-US" dirty="0" smtClean="0">
              <a:ea typeface="宋体" pitchFamily="2" charset="-122"/>
            </a:endParaRPr>
          </a:p>
        </p:txBody>
      </p:sp>
      <p:pic>
        <p:nvPicPr>
          <p:cNvPr id="6146" name="Picture 2" descr="D:\kuaipan\我的照片\[MobilePhoto]\IMG_20130329_10434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980729"/>
            <a:ext cx="4399060" cy="5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>
            <a:endCxn id="7" idx="1"/>
          </p:cNvCxnSpPr>
          <p:nvPr/>
        </p:nvCxnSpPr>
        <p:spPr>
          <a:xfrm flipV="1">
            <a:off x="2964754" y="3076365"/>
            <a:ext cx="2614692" cy="3960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864854" y="4005064"/>
            <a:ext cx="1723751" cy="362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/>
          <p:nvPr/>
        </p:nvSpPr>
        <p:spPr>
          <a:xfrm>
            <a:off x="5579446" y="284553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400" b="1" dirty="0" smtClean="0"/>
              <a:t>PMT</a:t>
            </a:r>
            <a:endParaRPr lang="zh-CN" altLang="en-US" sz="2400" b="1" dirty="0"/>
          </a:p>
        </p:txBody>
      </p:sp>
      <p:sp>
        <p:nvSpPr>
          <p:cNvPr id="8" name="TextBox 14"/>
          <p:cNvSpPr txBox="1"/>
          <p:nvPr/>
        </p:nvSpPr>
        <p:spPr>
          <a:xfrm>
            <a:off x="5588605" y="4103770"/>
            <a:ext cx="1083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400" b="1" dirty="0" smtClean="0"/>
              <a:t>Teflon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56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TPB</a:t>
            </a:r>
            <a:r>
              <a:rPr lang="zh-CN" altLang="en-US" dirty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Coating</a:t>
            </a:r>
            <a:endParaRPr lang="zh-CN" altLang="en-US" dirty="0" smtClean="0">
              <a:ea typeface="宋体" pitchFamily="2" charset="-122"/>
            </a:endParaRPr>
          </a:p>
        </p:txBody>
      </p:sp>
      <p:pic>
        <p:nvPicPr>
          <p:cNvPr id="7170" name="Picture 2" descr="D:\kuaipan\我的照片\[MobilePhoto]\IMG_20130329_11152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156" y="1157511"/>
            <a:ext cx="4241900" cy="56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2627784" y="3861048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stCxn id="5" idx="6"/>
            <a:endCxn id="7" idx="1"/>
          </p:cNvCxnSpPr>
          <p:nvPr/>
        </p:nvCxnSpPr>
        <p:spPr>
          <a:xfrm flipV="1">
            <a:off x="3563888" y="3846240"/>
            <a:ext cx="2408203" cy="230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72091" y="3615407"/>
            <a:ext cx="299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Small glass pieces</a:t>
            </a:r>
            <a:endParaRPr lang="zh-CN" altLang="en-US" sz="2400" b="1" dirty="0"/>
          </a:p>
        </p:txBody>
      </p:sp>
      <p:sp>
        <p:nvSpPr>
          <p:cNvPr id="9" name="椭圆 8"/>
          <p:cNvSpPr/>
          <p:nvPr/>
        </p:nvSpPr>
        <p:spPr>
          <a:xfrm>
            <a:off x="2283786" y="4780256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>
            <a:stCxn id="9" idx="6"/>
            <a:endCxn id="7" idx="1"/>
          </p:cNvCxnSpPr>
          <p:nvPr/>
        </p:nvCxnSpPr>
        <p:spPr>
          <a:xfrm flipV="1">
            <a:off x="3219890" y="3846240"/>
            <a:ext cx="2752201" cy="115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1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TPB</a:t>
            </a:r>
            <a:r>
              <a:rPr lang="zh-CN" altLang="en-US" dirty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Coating</a:t>
            </a:r>
            <a:endParaRPr lang="zh-CN" altLang="en-US" dirty="0" smtClean="0">
              <a:ea typeface="宋体" pitchFamily="2" charset="-122"/>
            </a:endParaRPr>
          </a:p>
        </p:txBody>
      </p:sp>
      <p:pic>
        <p:nvPicPr>
          <p:cNvPr id="8194" name="Picture 2" descr="D:\kuaipan\我的照片\[MobilePhoto]\IMG_20130329_18075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18" y="1611313"/>
            <a:ext cx="6284382" cy="4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1547664" y="2968479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stCxn id="5" idx="6"/>
            <a:endCxn id="7" idx="1"/>
          </p:cNvCxnSpPr>
          <p:nvPr/>
        </p:nvCxnSpPr>
        <p:spPr>
          <a:xfrm>
            <a:off x="2195736" y="3184503"/>
            <a:ext cx="410445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00192" y="3169694"/>
            <a:ext cx="291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Small glass pieces</a:t>
            </a:r>
            <a:endParaRPr lang="zh-CN" altLang="en-US" sz="2400" b="1" dirty="0"/>
          </a:p>
        </p:txBody>
      </p:sp>
      <p:sp>
        <p:nvSpPr>
          <p:cNvPr id="8" name="椭圆 7"/>
          <p:cNvSpPr/>
          <p:nvPr/>
        </p:nvSpPr>
        <p:spPr>
          <a:xfrm>
            <a:off x="4283968" y="3473678"/>
            <a:ext cx="560310" cy="747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stCxn id="8" idx="6"/>
            <a:endCxn id="7" idx="1"/>
          </p:cNvCxnSpPr>
          <p:nvPr/>
        </p:nvCxnSpPr>
        <p:spPr>
          <a:xfrm flipV="1">
            <a:off x="4844278" y="3400527"/>
            <a:ext cx="1455914" cy="4468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6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System Installation</a:t>
            </a:r>
            <a:endParaRPr lang="zh-CN" altLang="en-US" dirty="0" smtClean="0">
              <a:ea typeface="宋体" pitchFamily="2" charset="-122"/>
            </a:endParaRPr>
          </a:p>
        </p:txBody>
      </p:sp>
      <p:pic>
        <p:nvPicPr>
          <p:cNvPr id="10242" name="Picture 2" descr="D:\kuaipan\我的照片\[MobilePhoto]\IMG_20130329_1747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94" y="1101544"/>
            <a:ext cx="4177190" cy="556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kuaipan\我的照片\[MobilePhoto]\IMG_20130329_175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52128"/>
            <a:ext cx="413792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System Installation</a:t>
            </a:r>
            <a:endParaRPr lang="zh-CN" altLang="en-US" dirty="0" smtClean="0">
              <a:ea typeface="宋体" pitchFamily="2" charset="-122"/>
            </a:endParaRPr>
          </a:p>
        </p:txBody>
      </p:sp>
      <p:pic>
        <p:nvPicPr>
          <p:cNvPr id="11266" name="Picture 2" descr="D:\kuaipan\我的照片\[MobilePhoto]\IMG_20130401_15403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9" y="1107449"/>
            <a:ext cx="4290762" cy="572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System Installation</a:t>
            </a:r>
            <a:endParaRPr lang="zh-CN" altLang="en-US" dirty="0" smtClean="0">
              <a:ea typeface="宋体" pitchFamily="2" charset="-122"/>
            </a:endParaRPr>
          </a:p>
        </p:txBody>
      </p:sp>
      <p:pic>
        <p:nvPicPr>
          <p:cNvPr id="12290" name="Picture 2" descr="D:\kuaipan\我的照片\[MobilePhoto]\IMG_20130401_1616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07449"/>
            <a:ext cx="4290762" cy="572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>
            <a:endCxn id="6" idx="1"/>
          </p:cNvCxnSpPr>
          <p:nvPr/>
        </p:nvCxnSpPr>
        <p:spPr>
          <a:xfrm>
            <a:off x="2483768" y="1412776"/>
            <a:ext cx="2880320" cy="1631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64088" y="2628637"/>
            <a:ext cx="3211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Plastic scintillator </a:t>
            </a:r>
            <a:r>
              <a:rPr lang="zh-CN" altLang="en-US" sz="2400" b="1" dirty="0" smtClean="0"/>
              <a:t>：</a:t>
            </a:r>
            <a:endParaRPr lang="en-US" altLang="zh-CN" sz="2400" b="1" dirty="0" smtClean="0"/>
          </a:p>
          <a:p>
            <a:r>
              <a:rPr lang="en-US" altLang="zh-CN" sz="2400" b="1" dirty="0"/>
              <a:t>to tag cosmic rays</a:t>
            </a:r>
            <a:endParaRPr lang="zh-CN" altLang="en-US" sz="2400" b="1" dirty="0"/>
          </a:p>
        </p:txBody>
      </p:sp>
      <p:cxnSp>
        <p:nvCxnSpPr>
          <p:cNvPr id="9" name="直接连接符 8"/>
          <p:cNvCxnSpPr>
            <a:endCxn id="6" idx="1"/>
          </p:cNvCxnSpPr>
          <p:nvPr/>
        </p:nvCxnSpPr>
        <p:spPr>
          <a:xfrm flipV="1">
            <a:off x="2483768" y="3044136"/>
            <a:ext cx="2880320" cy="340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内容占位符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355" y="3861048"/>
            <a:ext cx="3896949" cy="29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System Installation</a:t>
            </a:r>
            <a:endParaRPr lang="zh-CN" altLang="en-US" dirty="0" smtClean="0">
              <a:ea typeface="宋体" pitchFamily="2" charset="-122"/>
            </a:endParaRPr>
          </a:p>
        </p:txBody>
      </p:sp>
      <p:pic>
        <p:nvPicPr>
          <p:cNvPr id="2050" name="Picture 2" descr="D:\kuaipan\research\液氩实验\20130408-实验装置示意图\WP_000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8740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Outline</a:t>
            </a:r>
            <a:endParaRPr lang="zh-CN" altLang="en-US" dirty="0" smtClean="0">
              <a:ea typeface="宋体" pitchFamily="2" charset="-122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057400" y="1989138"/>
            <a:ext cx="5545139" cy="555625"/>
            <a:chOff x="0" y="0"/>
            <a:chExt cx="3493" cy="350"/>
          </a:xfrm>
        </p:grpSpPr>
        <p:sp>
          <p:nvSpPr>
            <p:cNvPr id="4120" name="Line 65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1" name="Rectangle 64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693F1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4122" name="Text Box 66"/>
            <p:cNvSpPr txBox="1">
              <a:spLocks noChangeArrowheads="1"/>
            </p:cNvSpPr>
            <p:nvPr/>
          </p:nvSpPr>
          <p:spPr bwMode="auto">
            <a:xfrm>
              <a:off x="521" y="42"/>
              <a:ext cx="29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 smtClean="0"/>
                <a:t>Liquid Argon Detector in CDEX</a:t>
              </a:r>
              <a:endParaRPr lang="en-US" altLang="zh-CN" sz="2400" b="1" dirty="0"/>
            </a:p>
          </p:txBody>
        </p:sp>
        <p:sp>
          <p:nvSpPr>
            <p:cNvPr id="4123" name="Text Box 67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2057400" y="2925763"/>
            <a:ext cx="5094288" cy="555625"/>
            <a:chOff x="0" y="0"/>
            <a:chExt cx="3209" cy="350"/>
          </a:xfrm>
        </p:grpSpPr>
        <p:sp>
          <p:nvSpPr>
            <p:cNvPr id="4116" name="Line 70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7" name="Rectangle 69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475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4118" name="Text Box 71"/>
            <p:cNvSpPr txBox="1">
              <a:spLocks noChangeArrowheads="1"/>
            </p:cNvSpPr>
            <p:nvPr/>
          </p:nvSpPr>
          <p:spPr bwMode="auto">
            <a:xfrm>
              <a:off x="521" y="42"/>
              <a:ext cx="24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/>
                <a:t>Liquid Argon Test Facility</a:t>
              </a:r>
            </a:p>
          </p:txBody>
        </p:sp>
        <p:sp>
          <p:nvSpPr>
            <p:cNvPr id="4119" name="Text Box 72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125" name="Group 13"/>
          <p:cNvGrpSpPr>
            <a:grpSpLocks/>
          </p:cNvGrpSpPr>
          <p:nvPr/>
        </p:nvGrpSpPr>
        <p:grpSpPr bwMode="auto">
          <a:xfrm>
            <a:off x="2057400" y="3894138"/>
            <a:ext cx="5767388" cy="555625"/>
            <a:chOff x="0" y="0"/>
            <a:chExt cx="3633" cy="350"/>
          </a:xfrm>
        </p:grpSpPr>
        <p:sp>
          <p:nvSpPr>
            <p:cNvPr id="4112" name="Line 75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3" name="Rectangle 74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693F1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4114" name="Text Box 76"/>
            <p:cNvSpPr txBox="1">
              <a:spLocks noChangeArrowheads="1"/>
            </p:cNvSpPr>
            <p:nvPr/>
          </p:nvSpPr>
          <p:spPr bwMode="auto">
            <a:xfrm>
              <a:off x="521" y="42"/>
              <a:ext cx="31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/>
                <a:t>Preliminary experimental results</a:t>
              </a:r>
            </a:p>
          </p:txBody>
        </p:sp>
        <p:sp>
          <p:nvSpPr>
            <p:cNvPr id="4115" name="Text Box 77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126" name="Group 18"/>
          <p:cNvGrpSpPr>
            <a:grpSpLocks/>
          </p:cNvGrpSpPr>
          <p:nvPr/>
        </p:nvGrpSpPr>
        <p:grpSpPr bwMode="auto">
          <a:xfrm>
            <a:off x="2057400" y="4830763"/>
            <a:ext cx="5094288" cy="555625"/>
            <a:chOff x="0" y="0"/>
            <a:chExt cx="3209" cy="350"/>
          </a:xfrm>
        </p:grpSpPr>
        <p:sp>
          <p:nvSpPr>
            <p:cNvPr id="4108" name="Line 80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9" name="Rectangle 79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475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4110" name="Text Box 81"/>
            <p:cNvSpPr txBox="1">
              <a:spLocks noChangeArrowheads="1"/>
            </p:cNvSpPr>
            <p:nvPr/>
          </p:nvSpPr>
          <p:spPr bwMode="auto">
            <a:xfrm>
              <a:off x="521" y="42"/>
              <a:ext cx="24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 smtClean="0"/>
                <a:t>Future Work</a:t>
              </a:r>
              <a:endParaRPr lang="en-US" altLang="zh-CN" sz="2400" b="1" dirty="0"/>
            </a:p>
          </p:txBody>
        </p:sp>
        <p:sp>
          <p:nvSpPr>
            <p:cNvPr id="4111" name="Text Box 82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Outline</a:t>
            </a:r>
            <a:endParaRPr lang="zh-CN" altLang="en-US" dirty="0" smtClean="0">
              <a:ea typeface="宋体" pitchFamily="2" charset="-122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057400" y="1989138"/>
            <a:ext cx="5545138" cy="555625"/>
            <a:chOff x="0" y="0"/>
            <a:chExt cx="3493" cy="350"/>
          </a:xfrm>
        </p:grpSpPr>
        <p:sp>
          <p:nvSpPr>
            <p:cNvPr id="6168" name="Line 65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Rectangle 64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693F1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6170" name="Text Box 66"/>
            <p:cNvSpPr txBox="1">
              <a:spLocks noChangeArrowheads="1"/>
            </p:cNvSpPr>
            <p:nvPr/>
          </p:nvSpPr>
          <p:spPr bwMode="auto">
            <a:xfrm>
              <a:off x="521" y="42"/>
              <a:ext cx="29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/>
                <a:t>Liquid Argon Detector in CDEX</a:t>
              </a:r>
            </a:p>
          </p:txBody>
        </p:sp>
        <p:sp>
          <p:nvSpPr>
            <p:cNvPr id="6171" name="Text Box 67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2057400" y="2925763"/>
            <a:ext cx="5094288" cy="555625"/>
            <a:chOff x="0" y="0"/>
            <a:chExt cx="3209" cy="350"/>
          </a:xfrm>
        </p:grpSpPr>
        <p:sp>
          <p:nvSpPr>
            <p:cNvPr id="6164" name="Line 70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Rectangle 69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475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6166" name="Text Box 71"/>
            <p:cNvSpPr txBox="1">
              <a:spLocks noChangeArrowheads="1"/>
            </p:cNvSpPr>
            <p:nvPr/>
          </p:nvSpPr>
          <p:spPr bwMode="auto">
            <a:xfrm>
              <a:off x="521" y="42"/>
              <a:ext cx="24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/>
                <a:t>Liquid Argon Test Facility</a:t>
              </a:r>
            </a:p>
          </p:txBody>
        </p:sp>
        <p:sp>
          <p:nvSpPr>
            <p:cNvPr id="6167" name="Text Box 72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149" name="Group 13"/>
          <p:cNvGrpSpPr>
            <a:grpSpLocks/>
          </p:cNvGrpSpPr>
          <p:nvPr/>
        </p:nvGrpSpPr>
        <p:grpSpPr bwMode="auto">
          <a:xfrm>
            <a:off x="2057400" y="3894138"/>
            <a:ext cx="5767388" cy="555625"/>
            <a:chOff x="0" y="0"/>
            <a:chExt cx="3633" cy="350"/>
          </a:xfrm>
        </p:grpSpPr>
        <p:sp>
          <p:nvSpPr>
            <p:cNvPr id="6160" name="Line 75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Rectangle 74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693F1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6162" name="Text Box 76"/>
            <p:cNvSpPr txBox="1">
              <a:spLocks noChangeArrowheads="1"/>
            </p:cNvSpPr>
            <p:nvPr/>
          </p:nvSpPr>
          <p:spPr bwMode="auto">
            <a:xfrm>
              <a:off x="521" y="42"/>
              <a:ext cx="31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/>
                <a:t>Preliminary experimental results</a:t>
              </a:r>
            </a:p>
          </p:txBody>
        </p:sp>
        <p:sp>
          <p:nvSpPr>
            <p:cNvPr id="6163" name="Text Box 77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126" name="Group 18"/>
          <p:cNvGrpSpPr>
            <a:grpSpLocks/>
          </p:cNvGrpSpPr>
          <p:nvPr/>
        </p:nvGrpSpPr>
        <p:grpSpPr bwMode="auto">
          <a:xfrm>
            <a:off x="2057400" y="4830763"/>
            <a:ext cx="5094288" cy="555625"/>
            <a:chOff x="0" y="0"/>
            <a:chExt cx="3209" cy="350"/>
          </a:xfrm>
        </p:grpSpPr>
        <p:sp>
          <p:nvSpPr>
            <p:cNvPr id="6156" name="Line 80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7" name="Rectangle 79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475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6158" name="Text Box 81"/>
            <p:cNvSpPr txBox="1">
              <a:spLocks noChangeArrowheads="1"/>
            </p:cNvSpPr>
            <p:nvPr/>
          </p:nvSpPr>
          <p:spPr bwMode="auto">
            <a:xfrm>
              <a:off x="521" y="42"/>
              <a:ext cx="22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 smtClean="0"/>
                <a:t>Future </a:t>
              </a:r>
              <a:r>
                <a:rPr lang="en-US" altLang="zh-CN" sz="2400" b="1" dirty="0"/>
                <a:t>Work</a:t>
              </a:r>
            </a:p>
          </p:txBody>
        </p:sp>
        <p:sp>
          <p:nvSpPr>
            <p:cNvPr id="6159" name="Text Box 82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Pulse Shape in </a:t>
            </a:r>
            <a:r>
              <a:rPr lang="en-US" altLang="zh-CN" dirty="0" err="1" smtClean="0"/>
              <a:t>GAr</a:t>
            </a:r>
            <a:endParaRPr lang="zh-CN" altLang="en-US" dirty="0"/>
          </a:p>
        </p:txBody>
      </p:sp>
      <p:pic>
        <p:nvPicPr>
          <p:cNvPr id="14338" name="Picture 2" descr="D:\kuaipan\我的照片\[MobilePhoto]\IMG_20130402_095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284382" cy="4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3"/>
          <p:cNvSpPr txBox="1">
            <a:spLocks/>
          </p:cNvSpPr>
          <p:nvPr/>
        </p:nvSpPr>
        <p:spPr bwMode="auto">
          <a:xfrm>
            <a:off x="2411760" y="6165305"/>
            <a:ext cx="375056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kern="0" dirty="0" smtClean="0"/>
              <a:t>快慢成分较为明显！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1535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The Pulse Shape before/after Purified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9219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zh-CN" altLang="en-US" dirty="0" smtClean="0"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r="1260"/>
          <a:stretch/>
        </p:blipFill>
        <p:spPr bwMode="auto">
          <a:xfrm>
            <a:off x="0" y="1823253"/>
            <a:ext cx="9095742" cy="39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Outline</a:t>
            </a:r>
            <a:endParaRPr lang="zh-CN" altLang="en-US" dirty="0" smtClean="0">
              <a:ea typeface="宋体" pitchFamily="2" charset="-122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057400" y="1989138"/>
            <a:ext cx="5545138" cy="555625"/>
            <a:chOff x="0" y="0"/>
            <a:chExt cx="3493" cy="350"/>
          </a:xfrm>
        </p:grpSpPr>
        <p:sp>
          <p:nvSpPr>
            <p:cNvPr id="7192" name="Line 65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3" name="Rectangle 64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693F1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7194" name="Text Box 66"/>
            <p:cNvSpPr txBox="1">
              <a:spLocks noChangeArrowheads="1"/>
            </p:cNvSpPr>
            <p:nvPr/>
          </p:nvSpPr>
          <p:spPr bwMode="auto">
            <a:xfrm>
              <a:off x="521" y="42"/>
              <a:ext cx="29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/>
                <a:t>Liquid Argon Detector in CDEX</a:t>
              </a:r>
            </a:p>
          </p:txBody>
        </p:sp>
        <p:sp>
          <p:nvSpPr>
            <p:cNvPr id="7195" name="Text Box 67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2057400" y="2925763"/>
            <a:ext cx="5094288" cy="555625"/>
            <a:chOff x="0" y="0"/>
            <a:chExt cx="3209" cy="350"/>
          </a:xfrm>
        </p:grpSpPr>
        <p:sp>
          <p:nvSpPr>
            <p:cNvPr id="7188" name="Line 70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9" name="Rectangle 69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475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7190" name="Text Box 71"/>
            <p:cNvSpPr txBox="1">
              <a:spLocks noChangeArrowheads="1"/>
            </p:cNvSpPr>
            <p:nvPr/>
          </p:nvSpPr>
          <p:spPr bwMode="auto">
            <a:xfrm>
              <a:off x="521" y="42"/>
              <a:ext cx="24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/>
                <a:t>Liquid Argon Test Facility</a:t>
              </a:r>
            </a:p>
          </p:txBody>
        </p:sp>
        <p:sp>
          <p:nvSpPr>
            <p:cNvPr id="7191" name="Text Box 72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125" name="Group 13"/>
          <p:cNvGrpSpPr>
            <a:grpSpLocks/>
          </p:cNvGrpSpPr>
          <p:nvPr/>
        </p:nvGrpSpPr>
        <p:grpSpPr bwMode="auto">
          <a:xfrm>
            <a:off x="2057400" y="3894138"/>
            <a:ext cx="5767388" cy="555625"/>
            <a:chOff x="0" y="0"/>
            <a:chExt cx="3633" cy="350"/>
          </a:xfrm>
        </p:grpSpPr>
        <p:sp>
          <p:nvSpPr>
            <p:cNvPr id="7184" name="Line 75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5" name="Rectangle 74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693F1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7186" name="Text Box 76"/>
            <p:cNvSpPr txBox="1">
              <a:spLocks noChangeArrowheads="1"/>
            </p:cNvSpPr>
            <p:nvPr/>
          </p:nvSpPr>
          <p:spPr bwMode="auto">
            <a:xfrm>
              <a:off x="521" y="42"/>
              <a:ext cx="31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/>
                <a:t>Preliminary experimental results</a:t>
              </a:r>
            </a:p>
          </p:txBody>
        </p:sp>
        <p:sp>
          <p:nvSpPr>
            <p:cNvPr id="7187" name="Text Box 77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174" name="Group 18"/>
          <p:cNvGrpSpPr>
            <a:grpSpLocks/>
          </p:cNvGrpSpPr>
          <p:nvPr/>
        </p:nvGrpSpPr>
        <p:grpSpPr bwMode="auto">
          <a:xfrm>
            <a:off x="2057400" y="4830763"/>
            <a:ext cx="5094288" cy="555625"/>
            <a:chOff x="0" y="0"/>
            <a:chExt cx="3209" cy="350"/>
          </a:xfrm>
        </p:grpSpPr>
        <p:sp>
          <p:nvSpPr>
            <p:cNvPr id="7180" name="Line 80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1" name="Rectangle 79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475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7182" name="Text Box 81"/>
            <p:cNvSpPr txBox="1">
              <a:spLocks noChangeArrowheads="1"/>
            </p:cNvSpPr>
            <p:nvPr/>
          </p:nvSpPr>
          <p:spPr bwMode="auto">
            <a:xfrm>
              <a:off x="521" y="42"/>
              <a:ext cx="20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 smtClean="0"/>
                <a:t>Future </a:t>
              </a:r>
              <a:r>
                <a:rPr lang="en-US" altLang="zh-CN" sz="2400" b="1" dirty="0"/>
                <a:t>Work</a:t>
              </a:r>
            </a:p>
          </p:txBody>
        </p:sp>
        <p:sp>
          <p:nvSpPr>
            <p:cNvPr id="7183" name="Text Box 82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Future </a:t>
            </a:r>
            <a:r>
              <a:rPr lang="en-US" altLang="zh-CN" dirty="0" smtClean="0"/>
              <a:t>Work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9219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Get the pulse shapes in: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Unpurified </a:t>
            </a:r>
            <a:r>
              <a:rPr lang="en-US" altLang="zh-CN" sz="2400" dirty="0" err="1" smtClean="0">
                <a:ea typeface="宋体" pitchFamily="2" charset="-122"/>
              </a:rPr>
              <a:t>GAr</a:t>
            </a:r>
            <a:endParaRPr lang="en-US" altLang="zh-CN" sz="2400" dirty="0" smtClean="0">
              <a:ea typeface="宋体" pitchFamily="2" charset="-122"/>
            </a:endParaRPr>
          </a:p>
          <a:p>
            <a:pPr lvl="1"/>
            <a:r>
              <a:rPr lang="en-US" altLang="zh-CN" sz="2400" dirty="0">
                <a:ea typeface="宋体" pitchFamily="2" charset="-122"/>
              </a:rPr>
              <a:t>P</a:t>
            </a:r>
            <a:r>
              <a:rPr lang="en-US" altLang="zh-CN" sz="2400" dirty="0" smtClean="0">
                <a:ea typeface="宋体" pitchFamily="2" charset="-122"/>
              </a:rPr>
              <a:t>urified </a:t>
            </a:r>
            <a:r>
              <a:rPr lang="en-US" altLang="zh-CN" sz="2400" dirty="0" err="1">
                <a:ea typeface="宋体" pitchFamily="2" charset="-122"/>
              </a:rPr>
              <a:t>GAr</a:t>
            </a:r>
            <a:endParaRPr lang="zh-CN" altLang="en-US" sz="2400" dirty="0">
              <a:ea typeface="宋体" pitchFamily="2" charset="-122"/>
            </a:endParaRPr>
          </a:p>
          <a:p>
            <a:pPr lvl="1"/>
            <a:r>
              <a:rPr lang="en-US" altLang="zh-CN" sz="2400" dirty="0">
                <a:ea typeface="宋体" pitchFamily="2" charset="-122"/>
              </a:rPr>
              <a:t>Unpurified </a:t>
            </a:r>
            <a:r>
              <a:rPr lang="en-US" altLang="zh-CN" sz="2400" dirty="0" err="1" smtClean="0">
                <a:ea typeface="宋体" pitchFamily="2" charset="-122"/>
              </a:rPr>
              <a:t>LAr</a:t>
            </a:r>
            <a:endParaRPr lang="en-US" altLang="zh-CN" sz="2400" dirty="0">
              <a:ea typeface="宋体" pitchFamily="2" charset="-122"/>
            </a:endParaRPr>
          </a:p>
          <a:p>
            <a:pPr lvl="1"/>
            <a:r>
              <a:rPr lang="en-US" altLang="zh-CN" sz="2400" dirty="0">
                <a:ea typeface="宋体" pitchFamily="2" charset="-122"/>
              </a:rPr>
              <a:t>Purified </a:t>
            </a:r>
            <a:r>
              <a:rPr lang="en-US" altLang="zh-CN" sz="2400" dirty="0" err="1" smtClean="0">
                <a:ea typeface="宋体" pitchFamily="2" charset="-122"/>
              </a:rPr>
              <a:t>LAr</a:t>
            </a:r>
            <a:endParaRPr lang="zh-CN" altLang="en-US" sz="2400" dirty="0">
              <a:ea typeface="宋体" pitchFamily="2" charset="-122"/>
            </a:endParaRPr>
          </a:p>
          <a:p>
            <a:pPr marL="457200" lvl="1" indent="0">
              <a:buNone/>
            </a:pPr>
            <a:endParaRPr lang="zh-CN" altLang="en-US" sz="24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4400" dirty="0" smtClean="0"/>
          </a:p>
          <a:p>
            <a:pPr marL="0" indent="0">
              <a:buNone/>
            </a:pPr>
            <a:endParaRPr lang="en-US" altLang="zh-CN" sz="4400" dirty="0"/>
          </a:p>
          <a:p>
            <a:pPr marL="0" indent="0">
              <a:buNone/>
            </a:pPr>
            <a:r>
              <a:rPr lang="en-US" altLang="zh-CN" sz="4400" dirty="0" smtClean="0"/>
              <a:t>		THANK YOU!!!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7459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998663"/>
            <a:ext cx="28130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c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06600"/>
            <a:ext cx="3049588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79512" y="5949950"/>
            <a:ext cx="87129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000"/>
              </a:lnSpc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ton-scale </a:t>
            </a:r>
            <a:r>
              <a:rPr lang="en-US" altLang="zh-CN" sz="2800" b="1" dirty="0" err="1">
                <a:solidFill>
                  <a:srgbClr val="FF0000"/>
                </a:solidFill>
                <a:latin typeface="+mj-ea"/>
                <a:ea typeface="+mj-ea"/>
              </a:rPr>
              <a:t>LAr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800" b="1" dirty="0">
                <a:latin typeface="+mj-ea"/>
                <a:ea typeface="+mj-ea"/>
              </a:rPr>
              <a:t>as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+mj-ea"/>
                <a:ea typeface="+mj-ea"/>
              </a:rPr>
              <a:t>anti-Compton detector 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of </a:t>
            </a:r>
            <a:r>
              <a:rPr lang="en-US" altLang="zh-CN" sz="2800" b="1" dirty="0" smtClean="0">
                <a:solidFill>
                  <a:srgbClr val="E703E7"/>
                </a:solidFill>
                <a:latin typeface="+mj-ea"/>
                <a:ea typeface="+mj-ea"/>
              </a:rPr>
              <a:t>ULE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800" b="1" dirty="0" err="1">
                <a:solidFill>
                  <a:srgbClr val="E703E7"/>
                </a:solidFill>
                <a:latin typeface="+mj-ea"/>
                <a:ea typeface="+mj-ea"/>
              </a:rPr>
              <a:t>HPGe</a:t>
            </a:r>
            <a:r>
              <a:rPr lang="en-US" altLang="zh-CN" sz="2800" b="1" dirty="0">
                <a:solidFill>
                  <a:srgbClr val="E703E7"/>
                </a:solidFill>
                <a:latin typeface="+mj-ea"/>
                <a:ea typeface="+mj-ea"/>
              </a:rPr>
              <a:t> array 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in WIMPs direct 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detection 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</a:rPr>
              <a:t>@ </a:t>
            </a:r>
            <a:r>
              <a:rPr lang="en-US" altLang="zh-CN" sz="2800" b="1" dirty="0">
                <a:solidFill>
                  <a:srgbClr val="0000FF"/>
                </a:solidFill>
                <a:latin typeface="+mj-ea"/>
              </a:rPr>
              <a:t>CJPL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245" name="标题 1"/>
          <p:cNvSpPr txBox="1">
            <a:spLocks/>
          </p:cNvSpPr>
          <p:nvPr/>
        </p:nvSpPr>
        <p:spPr bwMode="auto">
          <a:xfrm>
            <a:off x="533400" y="609600"/>
            <a:ext cx="6400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r>
              <a:rPr lang="en-US" altLang="zh-CN" sz="2400" b="1" dirty="0" smtClean="0">
                <a:solidFill>
                  <a:schemeClr val="tx2"/>
                </a:solidFill>
              </a:rPr>
              <a:t>CDEX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395288" y="1557338"/>
            <a:ext cx="6107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/>
              <a:t>CDEX</a:t>
            </a:r>
            <a:r>
              <a:rPr lang="zh-CN" altLang="en-US" sz="2400" b="1" dirty="0"/>
              <a:t>（</a:t>
            </a:r>
            <a:r>
              <a:rPr lang="en-US" altLang="zh-CN" sz="2400" b="1" dirty="0"/>
              <a:t>China Dark matter </a:t>
            </a:r>
            <a:r>
              <a:rPr lang="en-US" altLang="zh-CN" sz="2400" b="1" dirty="0" err="1"/>
              <a:t>EXperiment</a:t>
            </a:r>
            <a:r>
              <a:rPr lang="zh-CN" altLang="en-US" sz="2400" b="1" dirty="0" smtClean="0"/>
              <a:t>）</a:t>
            </a:r>
            <a:endParaRPr lang="zh-CN" alt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881316"/>
      </p:ext>
    </p:extLst>
  </p:cSld>
  <p:clrMapOvr>
    <a:masterClrMapping/>
  </p:clrMapOvr>
  <p:transition spd="slow" advTm="491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c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5" y="1300807"/>
            <a:ext cx="3668563" cy="44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标题 1"/>
          <p:cNvSpPr txBox="1">
            <a:spLocks/>
          </p:cNvSpPr>
          <p:nvPr/>
        </p:nvSpPr>
        <p:spPr bwMode="auto">
          <a:xfrm>
            <a:off x="533400" y="609600"/>
            <a:ext cx="6400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r>
              <a:rPr lang="en-US" altLang="zh-CN" sz="2400" b="1" dirty="0">
                <a:solidFill>
                  <a:schemeClr val="tx2"/>
                </a:solidFill>
              </a:rPr>
              <a:t>The function of liquid argon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635896" y="1556792"/>
            <a:ext cx="5539441" cy="3168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altLang="zh-CN" kern="0" dirty="0" smtClean="0">
              <a:ea typeface="宋体" pitchFamily="2" charset="-122"/>
            </a:endParaRPr>
          </a:p>
          <a:p>
            <a:r>
              <a:rPr lang="en-US" altLang="zh-CN" sz="2800" kern="0" dirty="0" smtClean="0">
                <a:ea typeface="宋体" pitchFamily="2" charset="-122"/>
              </a:rPr>
              <a:t>Keep </a:t>
            </a:r>
            <a:r>
              <a:rPr lang="en-US" altLang="zh-CN" sz="2800" kern="0" dirty="0" err="1" smtClean="0">
                <a:ea typeface="宋体" pitchFamily="2" charset="-122"/>
              </a:rPr>
              <a:t>Ge</a:t>
            </a:r>
            <a:r>
              <a:rPr lang="en-US" altLang="zh-CN" sz="2800" kern="0" dirty="0">
                <a:ea typeface="宋体" pitchFamily="2" charset="-122"/>
              </a:rPr>
              <a:t> in a low temperature</a:t>
            </a:r>
            <a:endParaRPr lang="en-US" altLang="zh-CN" sz="2800" kern="0" dirty="0" smtClean="0">
              <a:ea typeface="宋体" pitchFamily="2" charset="-122"/>
            </a:endParaRPr>
          </a:p>
          <a:p>
            <a:endParaRPr lang="en-US" altLang="zh-CN" sz="2800" kern="0" dirty="0" smtClean="0">
              <a:ea typeface="宋体" pitchFamily="2" charset="-122"/>
            </a:endParaRPr>
          </a:p>
          <a:p>
            <a:r>
              <a:rPr lang="en-US" altLang="zh-CN" sz="2800" kern="0" dirty="0" smtClean="0">
                <a:ea typeface="宋体" pitchFamily="2" charset="-122"/>
              </a:rPr>
              <a:t>Anti-Compton</a:t>
            </a:r>
          </a:p>
          <a:p>
            <a:endParaRPr lang="en-US" altLang="zh-CN" sz="2800" kern="0" dirty="0" smtClean="0">
              <a:ea typeface="宋体" pitchFamily="2" charset="-122"/>
            </a:endParaRPr>
          </a:p>
          <a:p>
            <a:r>
              <a:rPr lang="en-US" altLang="zh-CN" sz="2800" kern="0" dirty="0">
                <a:ea typeface="宋体" pitchFamily="2" charset="-122"/>
              </a:rPr>
              <a:t>Passive shielding</a:t>
            </a:r>
            <a:endParaRPr lang="zh-CN" altLang="en-US" sz="2800" kern="0" dirty="0" smtClean="0"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118938"/>
      </p:ext>
    </p:extLst>
  </p:cSld>
  <p:clrMapOvr>
    <a:masterClrMapping/>
  </p:clrMapOvr>
  <p:transition spd="slow" advTm="491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Advantages of </a:t>
            </a:r>
            <a:r>
              <a:rPr lang="en-US" altLang="zh-CN" dirty="0" err="1" smtClean="0">
                <a:ea typeface="宋体" pitchFamily="2" charset="-122"/>
              </a:rPr>
              <a:t>LAr</a:t>
            </a:r>
            <a:r>
              <a:rPr lang="en-US" altLang="zh-CN" dirty="0" smtClean="0">
                <a:ea typeface="宋体" pitchFamily="2" charset="-122"/>
              </a:rPr>
              <a:t> Detector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Good </a:t>
            </a:r>
            <a:r>
              <a:rPr lang="en-US" altLang="zh-CN" sz="2800" dirty="0">
                <a:ea typeface="宋体" pitchFamily="2" charset="-122"/>
              </a:rPr>
              <a:t>stopping </a:t>
            </a:r>
            <a:r>
              <a:rPr lang="en-US" altLang="zh-CN" sz="2800" dirty="0" smtClean="0">
                <a:ea typeface="宋体" pitchFamily="2" charset="-122"/>
              </a:rPr>
              <a:t>power</a:t>
            </a:r>
          </a:p>
          <a:p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800" dirty="0" smtClean="0">
                <a:ea typeface="宋体" pitchFamily="2" charset="-122"/>
              </a:rPr>
              <a:t>High scintillation </a:t>
            </a:r>
            <a:r>
              <a:rPr lang="en-US" altLang="zh-CN" sz="2800" dirty="0">
                <a:ea typeface="宋体" pitchFamily="2" charset="-122"/>
              </a:rPr>
              <a:t>yield </a:t>
            </a:r>
            <a:r>
              <a:rPr lang="en-US" altLang="zh-CN" sz="2800" dirty="0" smtClean="0">
                <a:ea typeface="宋体" pitchFamily="2" charset="-122"/>
              </a:rPr>
              <a:t>(</a:t>
            </a:r>
            <a:r>
              <a:rPr lang="en-US" altLang="zh-CN" sz="2800" dirty="0" smtClean="0">
                <a:solidFill>
                  <a:srgbClr val="FF0000"/>
                </a:solidFill>
                <a:ea typeface="宋体" pitchFamily="2" charset="-122"/>
              </a:rPr>
              <a:t>40000photons/MeV)</a:t>
            </a:r>
          </a:p>
          <a:p>
            <a:endParaRPr lang="zh-CN" altLang="zh-CN" sz="2800" dirty="0" smtClean="0">
              <a:ea typeface="宋体" pitchFamily="2" charset="-122"/>
            </a:endParaRPr>
          </a:p>
          <a:p>
            <a:r>
              <a:rPr lang="en-US" altLang="zh-CN" sz="2800" dirty="0" smtClean="0">
                <a:ea typeface="宋体" pitchFamily="2" charset="-122"/>
              </a:rPr>
              <a:t>Excellent particle </a:t>
            </a:r>
            <a:r>
              <a:rPr lang="en-US" altLang="zh-CN" sz="2800" dirty="0">
                <a:ea typeface="宋体" pitchFamily="2" charset="-122"/>
              </a:rPr>
              <a:t>identification </a:t>
            </a:r>
            <a:r>
              <a:rPr lang="en-US" altLang="zh-CN" sz="2800" dirty="0" smtClean="0">
                <a:ea typeface="宋体" pitchFamily="2" charset="-122"/>
              </a:rPr>
              <a:t>capability</a:t>
            </a:r>
          </a:p>
          <a:p>
            <a:endParaRPr lang="zh-CN" altLang="zh-CN" sz="2800" dirty="0" smtClean="0">
              <a:ea typeface="宋体" pitchFamily="2" charset="-122"/>
            </a:endParaRPr>
          </a:p>
          <a:p>
            <a:r>
              <a:rPr lang="en-US" altLang="zh-CN" sz="2800" dirty="0">
                <a:ea typeface="宋体" pitchFamily="2" charset="-122"/>
              </a:rPr>
              <a:t>transparent </a:t>
            </a:r>
            <a:r>
              <a:rPr lang="en-US" altLang="zh-CN" sz="2800" dirty="0" smtClean="0">
                <a:ea typeface="宋体" pitchFamily="2" charset="-122"/>
              </a:rPr>
              <a:t>to their </a:t>
            </a:r>
            <a:r>
              <a:rPr lang="en-US" altLang="zh-CN" sz="2800" dirty="0">
                <a:ea typeface="宋体" pitchFamily="2" charset="-122"/>
              </a:rPr>
              <a:t>own scintillation </a:t>
            </a:r>
            <a:r>
              <a:rPr lang="en-US" altLang="zh-CN" sz="2800" dirty="0" smtClean="0">
                <a:ea typeface="宋体" pitchFamily="2" charset="-122"/>
              </a:rPr>
              <a:t>light</a:t>
            </a:r>
            <a:endParaRPr lang="zh-CN" altLang="en-US" sz="28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48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50825" y="5138738"/>
            <a:ext cx="374173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b="1" dirty="0">
                <a:latin typeface="+mn-ea"/>
                <a:ea typeface="+mn-ea"/>
              </a:rPr>
              <a:t>（</a:t>
            </a:r>
            <a:r>
              <a:rPr lang="en-US" altLang="zh-CN" sz="2000" b="1" dirty="0">
                <a:latin typeface="+mn-ea"/>
                <a:ea typeface="+mn-ea"/>
              </a:rPr>
              <a:t>1</a:t>
            </a:r>
            <a:r>
              <a:rPr lang="zh-CN" altLang="en-US" sz="2000" b="1" dirty="0" smtClean="0">
                <a:latin typeface="+mn-ea"/>
                <a:ea typeface="+mn-ea"/>
              </a:rPr>
              <a:t>）</a:t>
            </a:r>
            <a:r>
              <a:rPr lang="en-US" altLang="zh-CN" sz="2000" b="1" dirty="0" smtClean="0">
                <a:latin typeface="+mn-ea"/>
                <a:ea typeface="+mn-ea"/>
              </a:rPr>
              <a:t>Excitation -&gt; </a:t>
            </a:r>
            <a:r>
              <a:rPr lang="en-US" altLang="zh-CN" sz="2000" b="1" dirty="0" smtClean="0">
                <a:latin typeface="+mn-ea"/>
              </a:rPr>
              <a:t>decay</a:t>
            </a:r>
            <a:endParaRPr lang="en-US" altLang="zh-CN" sz="2000" b="1" dirty="0">
              <a:latin typeface="+mn-ea"/>
            </a:endParaRPr>
          </a:p>
          <a:p>
            <a:pPr eaLnBrk="0" hangingPunct="0">
              <a:defRPr/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 smtClean="0">
                <a:latin typeface="+mn-ea"/>
              </a:rPr>
              <a:t>）</a:t>
            </a:r>
            <a:r>
              <a:rPr lang="en-US" altLang="zh-CN" sz="2000" b="1" dirty="0" smtClean="0">
                <a:latin typeface="+mn-ea"/>
              </a:rPr>
              <a:t>Ionization</a:t>
            </a:r>
          </a:p>
          <a:p>
            <a:pPr eaLnBrk="0" hangingPunct="0">
              <a:defRPr/>
            </a:pPr>
            <a:r>
              <a:rPr lang="en-US" altLang="zh-CN" sz="2000" b="1" dirty="0" smtClean="0">
                <a:latin typeface="+mn-ea"/>
              </a:rPr>
              <a:t>          -&gt; neutralized </a:t>
            </a:r>
            <a:r>
              <a:rPr lang="en-US" altLang="zh-CN" sz="2000" b="1" dirty="0">
                <a:latin typeface="+mn-ea"/>
              </a:rPr>
              <a:t>by </a:t>
            </a:r>
            <a:endParaRPr lang="en-US" altLang="zh-CN" sz="2000" b="1" dirty="0" smtClean="0">
              <a:latin typeface="+mn-ea"/>
            </a:endParaRPr>
          </a:p>
          <a:p>
            <a:pPr eaLnBrk="0" hangingPunct="0">
              <a:defRPr/>
            </a:pPr>
            <a:r>
              <a:rPr lang="en-US" altLang="zh-CN" sz="2000" b="1" dirty="0">
                <a:latin typeface="+mn-ea"/>
              </a:rPr>
              <a:t>	</a:t>
            </a:r>
            <a:r>
              <a:rPr lang="en-US" altLang="zh-CN" sz="2000" b="1" dirty="0" smtClean="0">
                <a:latin typeface="+mn-ea"/>
              </a:rPr>
              <a:t>thermalized electrons</a:t>
            </a:r>
          </a:p>
          <a:p>
            <a:pPr eaLnBrk="0" hangingPunct="0">
              <a:defRPr/>
            </a:pPr>
            <a:r>
              <a:rPr lang="en-US" altLang="zh-CN" sz="2000" b="1" dirty="0" smtClean="0">
                <a:latin typeface="+mn-ea"/>
              </a:rPr>
              <a:t>          -&gt; decay</a:t>
            </a:r>
            <a:endParaRPr lang="zh-CN" altLang="en-US" sz="2000" b="1" dirty="0">
              <a:latin typeface="+mn-ea"/>
            </a:endParaRPr>
          </a:p>
        </p:txBody>
      </p:sp>
      <p:pic>
        <p:nvPicPr>
          <p:cNvPr id="6" name="内容占位符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3887788" cy="2327275"/>
          </a:xfrm>
        </p:spPr>
      </p:pic>
      <p:sp>
        <p:nvSpPr>
          <p:cNvPr id="7" name="矩形 6"/>
          <p:cNvSpPr/>
          <p:nvPr/>
        </p:nvSpPr>
        <p:spPr>
          <a:xfrm>
            <a:off x="4356100" y="4443413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three nearly degenerate spin states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4910138"/>
            <a:ext cx="1943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5759474"/>
            <a:ext cx="6175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443662" y="4937125"/>
            <a:ext cx="2700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latin typeface="+mn-ea"/>
                <a:ea typeface="+mn-ea"/>
              </a:rPr>
              <a:t>Fast component: </a:t>
            </a:r>
            <a:r>
              <a:rPr lang="en-US" altLang="zh-CN" sz="2400" dirty="0" smtClean="0">
                <a:latin typeface="+mn-ea"/>
              </a:rPr>
              <a:t>4ns</a:t>
            </a:r>
            <a:r>
              <a:rPr lang="en-US" altLang="zh-CN" sz="2400" dirty="0" smtClean="0">
                <a:latin typeface="Arial" pitchFamily="34" charset="0"/>
              </a:rPr>
              <a:t> </a:t>
            </a:r>
            <a:r>
              <a:rPr lang="en-US" altLang="zh-CN" sz="2400" dirty="0">
                <a:latin typeface="Arial" pitchFamily="34" charset="0"/>
              </a:rPr>
              <a:t>~ </a:t>
            </a:r>
            <a:r>
              <a:rPr lang="en-US" altLang="zh-CN" sz="2400" dirty="0">
                <a:latin typeface="+mn-ea"/>
              </a:rPr>
              <a:t>7ns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62239" y="5745187"/>
            <a:ext cx="27462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latin typeface="+mn-ea"/>
                <a:ea typeface="+mn-ea"/>
              </a:rPr>
              <a:t>Slow component:</a:t>
            </a:r>
          </a:p>
          <a:p>
            <a:pPr eaLnBrk="0" hangingPunct="0">
              <a:defRPr/>
            </a:pPr>
            <a:r>
              <a:rPr lang="en-US" altLang="zh-CN" sz="2400" dirty="0" smtClean="0">
                <a:latin typeface="+mn-ea"/>
              </a:rPr>
              <a:t>1100ns</a:t>
            </a:r>
            <a:r>
              <a:rPr lang="en-US" altLang="zh-CN" sz="2400" dirty="0" smtClean="0">
                <a:latin typeface="Arial" pitchFamily="34" charset="0"/>
              </a:rPr>
              <a:t> </a:t>
            </a:r>
            <a:r>
              <a:rPr lang="en-US" altLang="zh-CN" sz="2400" dirty="0">
                <a:latin typeface="Arial" pitchFamily="34" charset="0"/>
              </a:rPr>
              <a:t>~ </a:t>
            </a:r>
            <a:r>
              <a:rPr lang="en-US" altLang="zh-CN" sz="2400" dirty="0">
                <a:latin typeface="+mn-ea"/>
              </a:rPr>
              <a:t>1600ns</a:t>
            </a:r>
            <a:endParaRPr lang="zh-CN" altLang="en-US" sz="2400" b="1" dirty="0">
              <a:latin typeface="+mn-ea"/>
              <a:ea typeface="+mn-ea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557338"/>
            <a:ext cx="4387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332288"/>
            <a:ext cx="34131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3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293688" y="6477000"/>
            <a:ext cx="1905000" cy="2619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fld id="{A4ED38B3-E778-46FF-96C4-27104F4593B3}" type="slidenum">
              <a:rPr lang="zh-CN" altLang="en-US" smtClean="0">
                <a:solidFill>
                  <a:srgbClr val="003366"/>
                </a:solidFill>
              </a:rPr>
              <a:pPr algn="l" eaLnBrk="1" hangingPunct="1"/>
              <a:t>6</a:t>
            </a:fld>
            <a:endParaRPr lang="zh-CN" altLang="en-US" dirty="0" smtClean="0">
              <a:solidFill>
                <a:srgbClr val="003366"/>
              </a:solidFill>
            </a:endParaRP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91459" y="1916832"/>
            <a:ext cx="1361270" cy="36933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8205" name="标题 1"/>
          <p:cNvSpPr txBox="1">
            <a:spLocks/>
          </p:cNvSpPr>
          <p:nvPr/>
        </p:nvSpPr>
        <p:spPr bwMode="auto">
          <a:xfrm>
            <a:off x="533400" y="609600"/>
            <a:ext cx="6400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r>
              <a:rPr lang="en-US" altLang="zh-CN" sz="2400" b="1" dirty="0">
                <a:solidFill>
                  <a:schemeClr val="tx2"/>
                </a:solidFill>
              </a:rPr>
              <a:t>scintillation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light of </a:t>
            </a:r>
            <a:r>
              <a:rPr lang="en-US" altLang="zh-CN" sz="2400" b="1" dirty="0" err="1" smtClean="0">
                <a:solidFill>
                  <a:schemeClr val="tx2"/>
                </a:solidFill>
              </a:rPr>
              <a:t>Ar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What’s more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Purification of </a:t>
            </a:r>
            <a:r>
              <a:rPr lang="en-US" altLang="zh-CN" sz="2800" dirty="0" err="1" smtClean="0">
                <a:ea typeface="宋体" pitchFamily="2" charset="-122"/>
              </a:rPr>
              <a:t>Ar</a:t>
            </a:r>
            <a:endParaRPr lang="zh-CN" altLang="en-US" sz="2800" dirty="0" smtClean="0">
              <a:ea typeface="宋体" pitchFamily="2" charset="-122"/>
            </a:endParaRPr>
          </a:p>
          <a:p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800" dirty="0">
                <a:ea typeface="宋体" pitchFamily="2" charset="-122"/>
              </a:rPr>
              <a:t>The detection of EUV </a:t>
            </a:r>
            <a:r>
              <a:rPr lang="en-US" altLang="zh-CN" sz="2800" dirty="0" smtClean="0">
                <a:ea typeface="宋体" pitchFamily="2" charset="-122"/>
              </a:rPr>
              <a:t>photons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Wavelength shifter(WLS</a:t>
            </a:r>
            <a:r>
              <a:rPr lang="en-US" altLang="zh-CN" sz="2400" dirty="0">
                <a:ea typeface="宋体" pitchFamily="2" charset="-122"/>
              </a:rPr>
              <a:t>):</a:t>
            </a:r>
            <a:r>
              <a:rPr lang="en-US" altLang="zh-CN" sz="2400" dirty="0" smtClean="0">
                <a:ea typeface="宋体" pitchFamily="2" charset="-122"/>
              </a:rPr>
              <a:t>TPB(</a:t>
            </a:r>
            <a:r>
              <a:rPr lang="en-US" altLang="zh-CN" sz="2400" dirty="0" err="1" smtClean="0">
                <a:ea typeface="宋体" pitchFamily="2" charset="-122"/>
              </a:rPr>
              <a:t>tetraphenyl</a:t>
            </a:r>
            <a:r>
              <a:rPr lang="en-US" altLang="zh-CN" sz="2400" dirty="0" smtClean="0">
                <a:ea typeface="宋体" pitchFamily="2" charset="-122"/>
              </a:rPr>
              <a:t> butadiene</a:t>
            </a:r>
            <a:r>
              <a:rPr lang="en-US" altLang="zh-CN" sz="2400" dirty="0">
                <a:ea typeface="宋体" pitchFamily="2" charset="-122"/>
              </a:rPr>
              <a:t>)</a:t>
            </a:r>
            <a:endParaRPr lang="en-US" altLang="zh-CN" sz="24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4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Outline</a:t>
            </a:r>
            <a:endParaRPr lang="zh-CN" altLang="en-US" dirty="0" smtClean="0">
              <a:ea typeface="宋体" pitchFamily="2" charset="-122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057400" y="1989138"/>
            <a:ext cx="5545138" cy="555625"/>
            <a:chOff x="0" y="0"/>
            <a:chExt cx="3493" cy="350"/>
          </a:xfrm>
        </p:grpSpPr>
        <p:sp>
          <p:nvSpPr>
            <p:cNvPr id="5144" name="Line 65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5" name="Rectangle 64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693F1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5146" name="Text Box 66"/>
            <p:cNvSpPr txBox="1">
              <a:spLocks noChangeArrowheads="1"/>
            </p:cNvSpPr>
            <p:nvPr/>
          </p:nvSpPr>
          <p:spPr bwMode="auto">
            <a:xfrm>
              <a:off x="521" y="42"/>
              <a:ext cx="29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/>
                <a:t>Liquid Argon Detector in CDEX</a:t>
              </a:r>
            </a:p>
          </p:txBody>
        </p:sp>
        <p:sp>
          <p:nvSpPr>
            <p:cNvPr id="5147" name="Text Box 67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2057400" y="2925763"/>
            <a:ext cx="5094288" cy="555625"/>
            <a:chOff x="0" y="0"/>
            <a:chExt cx="3209" cy="350"/>
          </a:xfrm>
        </p:grpSpPr>
        <p:sp>
          <p:nvSpPr>
            <p:cNvPr id="5140" name="Line 70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1" name="Rectangle 69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475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5142" name="Text Box 71"/>
            <p:cNvSpPr txBox="1">
              <a:spLocks noChangeArrowheads="1"/>
            </p:cNvSpPr>
            <p:nvPr/>
          </p:nvSpPr>
          <p:spPr bwMode="auto">
            <a:xfrm>
              <a:off x="521" y="42"/>
              <a:ext cx="24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/>
                <a:t>Liquid Argon Test Facility</a:t>
              </a:r>
            </a:p>
          </p:txBody>
        </p:sp>
        <p:sp>
          <p:nvSpPr>
            <p:cNvPr id="5143" name="Text Box 72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125" name="Group 13"/>
          <p:cNvGrpSpPr>
            <a:grpSpLocks/>
          </p:cNvGrpSpPr>
          <p:nvPr/>
        </p:nvGrpSpPr>
        <p:grpSpPr bwMode="auto">
          <a:xfrm>
            <a:off x="2057400" y="3894138"/>
            <a:ext cx="5767388" cy="555625"/>
            <a:chOff x="0" y="0"/>
            <a:chExt cx="3633" cy="350"/>
          </a:xfrm>
        </p:grpSpPr>
        <p:sp>
          <p:nvSpPr>
            <p:cNvPr id="5136" name="Line 75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7" name="Rectangle 74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693F1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5138" name="Text Box 76"/>
            <p:cNvSpPr txBox="1">
              <a:spLocks noChangeArrowheads="1"/>
            </p:cNvSpPr>
            <p:nvPr/>
          </p:nvSpPr>
          <p:spPr bwMode="auto">
            <a:xfrm>
              <a:off x="521" y="42"/>
              <a:ext cx="31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/>
                <a:t>Preliminary experimental results</a:t>
              </a:r>
            </a:p>
          </p:txBody>
        </p:sp>
        <p:sp>
          <p:nvSpPr>
            <p:cNvPr id="5139" name="Text Box 77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126" name="Group 18"/>
          <p:cNvGrpSpPr>
            <a:grpSpLocks/>
          </p:cNvGrpSpPr>
          <p:nvPr/>
        </p:nvGrpSpPr>
        <p:grpSpPr bwMode="auto">
          <a:xfrm>
            <a:off x="2057400" y="4830763"/>
            <a:ext cx="5094288" cy="555625"/>
            <a:chOff x="0" y="0"/>
            <a:chExt cx="3209" cy="350"/>
          </a:xfrm>
        </p:grpSpPr>
        <p:sp>
          <p:nvSpPr>
            <p:cNvPr id="5132" name="Line 80"/>
            <p:cNvSpPr>
              <a:spLocks noChangeShapeType="1"/>
            </p:cNvSpPr>
            <p:nvPr/>
          </p:nvSpPr>
          <p:spPr bwMode="auto">
            <a:xfrm>
              <a:off x="185" y="35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3" name="Rectangle 79"/>
            <p:cNvSpPr>
              <a:spLocks noChangeArrowheads="1"/>
            </p:cNvSpPr>
            <p:nvPr/>
          </p:nvSpPr>
          <p:spPr bwMode="auto">
            <a:xfrm rot="3419336">
              <a:off x="13" y="-13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475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5134" name="Text Box 81"/>
            <p:cNvSpPr txBox="1">
              <a:spLocks noChangeArrowheads="1"/>
            </p:cNvSpPr>
            <p:nvPr/>
          </p:nvSpPr>
          <p:spPr bwMode="auto">
            <a:xfrm>
              <a:off x="521" y="42"/>
              <a:ext cx="23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 smtClean="0"/>
                <a:t>Future </a:t>
              </a:r>
              <a:r>
                <a:rPr lang="en-US" altLang="zh-CN" sz="2400" b="1" dirty="0"/>
                <a:t>Work</a:t>
              </a:r>
            </a:p>
          </p:txBody>
        </p:sp>
        <p:sp>
          <p:nvSpPr>
            <p:cNvPr id="5135" name="Text Box 82"/>
            <p:cNvSpPr txBox="1">
              <a:spLocks noChangeArrowheads="1"/>
            </p:cNvSpPr>
            <p:nvPr/>
          </p:nvSpPr>
          <p:spPr bwMode="auto">
            <a:xfrm>
              <a:off x="62" y="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4" dur="indefinite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The Liquid </a:t>
            </a:r>
            <a:r>
              <a:rPr lang="en-US" altLang="zh-CN" dirty="0" smtClean="0">
                <a:ea typeface="宋体" pitchFamily="2" charset="-122"/>
              </a:rPr>
              <a:t>Nitrogen Cooling System</a:t>
            </a:r>
            <a:endParaRPr lang="zh-CN" altLang="en-US" dirty="0" smtClean="0">
              <a:ea typeface="宋体" pitchFamily="2" charset="-122"/>
            </a:endParaRPr>
          </a:p>
        </p:txBody>
      </p:sp>
      <p:pic>
        <p:nvPicPr>
          <p:cNvPr id="28675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938" y="1077913"/>
            <a:ext cx="6702425" cy="5780087"/>
          </a:xfrm>
        </p:spPr>
      </p:pic>
      <p:cxnSp>
        <p:nvCxnSpPr>
          <p:cNvPr id="4" name="直接连接符 3"/>
          <p:cNvCxnSpPr>
            <a:endCxn id="5" idx="2"/>
          </p:cNvCxnSpPr>
          <p:nvPr/>
        </p:nvCxnSpPr>
        <p:spPr>
          <a:xfrm flipH="1" flipV="1">
            <a:off x="1112493" y="3170585"/>
            <a:ext cx="1269950" cy="1698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114766" y="2708920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Liquid Nitrogen</a:t>
            </a:r>
            <a:endParaRPr lang="zh-CN" altLang="en-US" sz="2400" b="1" dirty="0"/>
          </a:p>
        </p:txBody>
      </p:sp>
      <p:cxnSp>
        <p:nvCxnSpPr>
          <p:cNvPr id="8" name="直接连接符 7"/>
          <p:cNvCxnSpPr>
            <a:endCxn id="9" idx="2"/>
          </p:cNvCxnSpPr>
          <p:nvPr/>
        </p:nvCxnSpPr>
        <p:spPr>
          <a:xfrm flipV="1">
            <a:off x="5940152" y="3566148"/>
            <a:ext cx="1548201" cy="16985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43410" y="3104483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/>
              <a:t>LAr</a:t>
            </a:r>
            <a:r>
              <a:rPr lang="en-US" altLang="zh-CN" sz="2400" b="1" dirty="0" smtClean="0"/>
              <a:t> &amp; </a:t>
            </a:r>
            <a:r>
              <a:rPr lang="en-US" altLang="zh-CN" sz="2400" b="1" dirty="0" err="1" smtClean="0"/>
              <a:t>GAr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536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"/>
</p:tagLst>
</file>

<file path=ppt/theme/theme1.xml><?xml version="1.0" encoding="utf-8"?>
<a:theme xmlns:a="http://schemas.openxmlformats.org/drawingml/2006/main" name="199TGp_cube_light_v2">
  <a:themeElements>
    <a:clrScheme name="199TGp_cube_light_v2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199TGp_cube_ligh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9TGp_cube_light_v2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9TGp_cube_light_v2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9TGp_cube_light_v2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99TGp_cube_light_v2">
  <a:themeElements>
    <a:clrScheme name="1_199TGp_cube_light_v2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1_199TGp_cube_ligh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99TGp_cube_light_v2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99TGp_cube_light_v2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99TGp_cube_light_v2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Pages>0</Pages>
  <Words>318</Words>
  <Characters>0</Characters>
  <Application>Microsoft Office PowerPoint</Application>
  <DocSecurity>0</DocSecurity>
  <PresentationFormat>全屏显示(4:3)</PresentationFormat>
  <Lines>0</Lines>
  <Paragraphs>128</Paragraphs>
  <Slides>25</Slides>
  <Notes>14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199TGp_cube_light_v2</vt:lpstr>
      <vt:lpstr>1_199TGp_cube_light_v2</vt:lpstr>
      <vt:lpstr>The Liquid Argon Test Facility in THU</vt:lpstr>
      <vt:lpstr>Outline</vt:lpstr>
      <vt:lpstr>PowerPoint 演示文稿</vt:lpstr>
      <vt:lpstr>PowerPoint 演示文稿</vt:lpstr>
      <vt:lpstr>Advantages of LAr Detector</vt:lpstr>
      <vt:lpstr>PowerPoint 演示文稿</vt:lpstr>
      <vt:lpstr>What’s more</vt:lpstr>
      <vt:lpstr>Outline</vt:lpstr>
      <vt:lpstr>The Liquid Nitrogen Cooling System</vt:lpstr>
      <vt:lpstr>LAr System</vt:lpstr>
      <vt:lpstr>TPB evaporation system</vt:lpstr>
      <vt:lpstr>TPB evaporation system</vt:lpstr>
      <vt:lpstr>TPB evaporation system</vt:lpstr>
      <vt:lpstr>TPB Coating</vt:lpstr>
      <vt:lpstr>TPB Coating</vt:lpstr>
      <vt:lpstr>System Installation</vt:lpstr>
      <vt:lpstr>System Installation</vt:lpstr>
      <vt:lpstr>System Installation</vt:lpstr>
      <vt:lpstr>System Installation</vt:lpstr>
      <vt:lpstr>Outline</vt:lpstr>
      <vt:lpstr>The Pulse Shape in GAr</vt:lpstr>
      <vt:lpstr>The Pulse Shape before/after Purified</vt:lpstr>
      <vt:lpstr>Outline</vt:lpstr>
      <vt:lpstr>Future Work</vt:lpstr>
      <vt:lpstr>PowerPoint 演示文稿</vt:lpstr>
    </vt:vector>
  </TitlesOfParts>
  <Company>THU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Victor</dc:creator>
  <cp:lastModifiedBy>Chen Qinghao</cp:lastModifiedBy>
  <cp:revision>204</cp:revision>
  <cp:lastPrinted>1899-12-30T00:00:00Z</cp:lastPrinted>
  <dcterms:created xsi:type="dcterms:W3CDTF">2011-04-11T05:51:51Z</dcterms:created>
  <dcterms:modified xsi:type="dcterms:W3CDTF">2013-04-09T07:39:58Z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2052-8.1.0.3238</vt:lpwstr>
  </property>
</Properties>
</file>