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sldIdLst>
    <p:sldId id="565" r:id="rId2"/>
    <p:sldId id="562" r:id="rId3"/>
    <p:sldId id="560" r:id="rId4"/>
    <p:sldId id="561" r:id="rId5"/>
    <p:sldId id="563" r:id="rId6"/>
    <p:sldId id="564" r:id="rId7"/>
    <p:sldId id="566" r:id="rId8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3300"/>
    <a:srgbClr val="00CC99"/>
    <a:srgbClr val="FF6600"/>
    <a:srgbClr val="3399FF"/>
    <a:srgbClr val="FF0000"/>
    <a:srgbClr val="FF5050"/>
    <a:srgbClr val="FFFF71"/>
    <a:srgbClr val="3333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9" autoAdjust="0"/>
    <p:restoredTop sz="99492" autoAdjust="0"/>
  </p:normalViewPr>
  <p:slideViewPr>
    <p:cSldViewPr>
      <p:cViewPr>
        <p:scale>
          <a:sx n="80" d="100"/>
          <a:sy n="80" d="100"/>
        </p:scale>
        <p:origin x="-11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70" y="-102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-Arbeitsblat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yVal>
            <c:numRef>
              <c:f>Ablauf!$G$20:$G$79</c:f>
              <c:numCache>
                <c:formatCode>General</c:formatCode>
                <c:ptCount val="60"/>
                <c:pt idx="0">
                  <c:v>0</c:v>
                </c:pt>
                <c:pt idx="1">
                  <c:v>7</c:v>
                </c:pt>
                <c:pt idx="2">
                  <c:v>14</c:v>
                </c:pt>
                <c:pt idx="3">
                  <c:v>25</c:v>
                </c:pt>
                <c:pt idx="4">
                  <c:v>25</c:v>
                </c:pt>
                <c:pt idx="5">
                  <c:v>29</c:v>
                </c:pt>
                <c:pt idx="6">
                  <c:v>29</c:v>
                </c:pt>
                <c:pt idx="7">
                  <c:v>30</c:v>
                </c:pt>
                <c:pt idx="8">
                  <c:v>31</c:v>
                </c:pt>
                <c:pt idx="9">
                  <c:v>52</c:v>
                </c:pt>
                <c:pt idx="10">
                  <c:v>60</c:v>
                </c:pt>
                <c:pt idx="11">
                  <c:v>76</c:v>
                </c:pt>
                <c:pt idx="12">
                  <c:v>79</c:v>
                </c:pt>
                <c:pt idx="13">
                  <c:v>81</c:v>
                </c:pt>
                <c:pt idx="14">
                  <c:v>88</c:v>
                </c:pt>
                <c:pt idx="15">
                  <c:v>93</c:v>
                </c:pt>
                <c:pt idx="16">
                  <c:v>95</c:v>
                </c:pt>
                <c:pt idx="17">
                  <c:v>101</c:v>
                </c:pt>
                <c:pt idx="18">
                  <c:v>109</c:v>
                </c:pt>
                <c:pt idx="19">
                  <c:v>112</c:v>
                </c:pt>
                <c:pt idx="20">
                  <c:v>113</c:v>
                </c:pt>
                <c:pt idx="21">
                  <c:v>114</c:v>
                </c:pt>
                <c:pt idx="22">
                  <c:v>119</c:v>
                </c:pt>
                <c:pt idx="23">
                  <c:v>123</c:v>
                </c:pt>
                <c:pt idx="24">
                  <c:v>129</c:v>
                </c:pt>
                <c:pt idx="25">
                  <c:v>133</c:v>
                </c:pt>
                <c:pt idx="26">
                  <c:v>137</c:v>
                </c:pt>
                <c:pt idx="27">
                  <c:v>137</c:v>
                </c:pt>
                <c:pt idx="28">
                  <c:v>141</c:v>
                </c:pt>
                <c:pt idx="29">
                  <c:v>142</c:v>
                </c:pt>
                <c:pt idx="30">
                  <c:v>143</c:v>
                </c:pt>
                <c:pt idx="31">
                  <c:v>148</c:v>
                </c:pt>
                <c:pt idx="32">
                  <c:v>148</c:v>
                </c:pt>
                <c:pt idx="33">
                  <c:v>150</c:v>
                </c:pt>
                <c:pt idx="34">
                  <c:v>151</c:v>
                </c:pt>
                <c:pt idx="35">
                  <c:v>151</c:v>
                </c:pt>
                <c:pt idx="36">
                  <c:v>156</c:v>
                </c:pt>
                <c:pt idx="37">
                  <c:v>160</c:v>
                </c:pt>
                <c:pt idx="38">
                  <c:v>165</c:v>
                </c:pt>
                <c:pt idx="39">
                  <c:v>185</c:v>
                </c:pt>
                <c:pt idx="40">
                  <c:v>189</c:v>
                </c:pt>
                <c:pt idx="41">
                  <c:v>207</c:v>
                </c:pt>
                <c:pt idx="42">
                  <c:v>211</c:v>
                </c:pt>
                <c:pt idx="43">
                  <c:v>212</c:v>
                </c:pt>
                <c:pt idx="44">
                  <c:v>214</c:v>
                </c:pt>
                <c:pt idx="45">
                  <c:v>218</c:v>
                </c:pt>
                <c:pt idx="46">
                  <c:v>221</c:v>
                </c:pt>
                <c:pt idx="47">
                  <c:v>227</c:v>
                </c:pt>
                <c:pt idx="48">
                  <c:v>232</c:v>
                </c:pt>
                <c:pt idx="49">
                  <c:v>233</c:v>
                </c:pt>
                <c:pt idx="50">
                  <c:v>234</c:v>
                </c:pt>
                <c:pt idx="51">
                  <c:v>235</c:v>
                </c:pt>
                <c:pt idx="52">
                  <c:v>237</c:v>
                </c:pt>
                <c:pt idx="53">
                  <c:v>239</c:v>
                </c:pt>
                <c:pt idx="54">
                  <c:v>242</c:v>
                </c:pt>
                <c:pt idx="55">
                  <c:v>246</c:v>
                </c:pt>
                <c:pt idx="56">
                  <c:v>247</c:v>
                </c:pt>
                <c:pt idx="57">
                  <c:v>248</c:v>
                </c:pt>
                <c:pt idx="58">
                  <c:v>262</c:v>
                </c:pt>
                <c:pt idx="59">
                  <c:v>305</c:v>
                </c:pt>
              </c:numCache>
            </c:numRef>
          </c:yVal>
          <c:smooth val="0"/>
        </c:ser>
        <c:ser>
          <c:idx val="1"/>
          <c:order val="1"/>
          <c:xVal>
            <c:strRef>
              <c:f>Ablauf!$B$20:$B$39</c:f>
              <c:strCache>
                <c:ptCount val="20"/>
                <c:pt idx="0">
                  <c:v>Feuchte Oxidation, fox2-950, 90nm, davor DCE-clean, evtl. trocken in MPI1-4</c:v>
                </c:pt>
                <c:pt idx="1">
                  <c:v>Litho ALIP neu, justiert auf vergra. ALIB, MA-IR, p-Seite</c:v>
                </c:pt>
                <c:pt idx="2">
                  <c:v>Litho ALIN neu + DWL-Wafernummern, MA-VR auf ALIP</c:v>
                </c:pt>
                <c:pt idx="3">
                  <c:v>Th. Oxid durchätzen, beidseitig</c:v>
                </c:pt>
                <c:pt idx="4">
                  <c:v>2. Implantation ND0N, P 500 keV, 1E11 cm-2, n-Seite, unmaskiert</c:v>
                </c:pt>
                <c:pt idx="5">
                  <c:v>LPCVD-Nitrid1, 20 nm</c:v>
                </c:pt>
                <c:pt idx="6">
                  <c:v>LPCVD-Poly1, 550°C, 600 nm</c:v>
                </c:pt>
                <c:pt idx="7">
                  <c:v>LPCVD-LTO1, 105nm</c:v>
                </c:pt>
                <c:pt idx="8">
                  <c:v>3. Implantation Poly1, n-Seite, P 140keV, 8E15cm-2</c:v>
                </c:pt>
                <c:pt idx="9">
                  <c:v>Rekristallisation, EANN-900, 1h</c:v>
                </c:pt>
                <c:pt idx="10">
                  <c:v>2. Lithographie PO1N, justiert auf ALIN</c:v>
                </c:pt>
                <c:pt idx="11">
                  <c:v>Strukturierung LTO1 n-Seite, SEZ</c:v>
                </c:pt>
                <c:pt idx="12">
                  <c:v>Strukturierung Poly1 n-Seite, SEZ, defreckle (30% + 30sek defreckle)</c:v>
                </c:pt>
                <c:pt idx="13">
                  <c:v>LTO1 beidseitig abätzen, SEZ</c:v>
                </c:pt>
                <c:pt idx="14">
                  <c:v>Oxidation Poly1, FOX2-900, 215nm</c:v>
                </c:pt>
                <c:pt idx="15">
                  <c:v>Oxinitridschicht entfernen, 2 min HF-Dip</c:v>
                </c:pt>
                <c:pt idx="16">
                  <c:v>Nitrid1 durchätzen, n-Seite</c:v>
                </c:pt>
                <c:pt idx="17">
                  <c:v>3. Lithographie PSHN</c:v>
                </c:pt>
                <c:pt idx="18">
                  <c:v>4. P-Kanal Implantation, 30keV, 1.5E12 cm-2, Dualmode, Tilt 7°, Twist 100°</c:v>
                </c:pt>
                <c:pt idx="19">
                  <c:v>4. Lithographie PDPN</c:v>
                </c:pt>
              </c:strCache>
            </c:strRef>
          </c:xVal>
          <c:yVal>
            <c:numRef>
              <c:f>Ablauf!$M$20:$M$39</c:f>
              <c:numCache>
                <c:formatCode>General</c:formatCode>
                <c:ptCount val="20"/>
                <c:pt idx="0">
                  <c:v>0</c:v>
                </c:pt>
                <c:pt idx="1">
                  <c:v>29</c:v>
                </c:pt>
                <c:pt idx="2">
                  <c:v>43</c:v>
                </c:pt>
                <c:pt idx="3">
                  <c:v>50</c:v>
                </c:pt>
                <c:pt idx="4">
                  <c:v>54</c:v>
                </c:pt>
                <c:pt idx="5">
                  <c:v>55</c:v>
                </c:pt>
                <c:pt idx="6">
                  <c:v>57</c:v>
                </c:pt>
                <c:pt idx="7">
                  <c:v>60</c:v>
                </c:pt>
                <c:pt idx="8">
                  <c:v>61</c:v>
                </c:pt>
                <c:pt idx="9">
                  <c:v>62</c:v>
                </c:pt>
                <c:pt idx="10">
                  <c:v>78</c:v>
                </c:pt>
                <c:pt idx="11">
                  <c:v>85</c:v>
                </c:pt>
                <c:pt idx="12">
                  <c:v>87</c:v>
                </c:pt>
                <c:pt idx="13">
                  <c:v>88</c:v>
                </c:pt>
                <c:pt idx="14">
                  <c:v>89</c:v>
                </c:pt>
                <c:pt idx="15">
                  <c:v>90</c:v>
                </c:pt>
                <c:pt idx="16">
                  <c:v>91</c:v>
                </c:pt>
                <c:pt idx="17">
                  <c:v>99</c:v>
                </c:pt>
                <c:pt idx="18">
                  <c:v>102</c:v>
                </c:pt>
                <c:pt idx="19">
                  <c:v>117</c:v>
                </c:pt>
              </c:numCache>
            </c:numRef>
          </c:yVal>
          <c:smooth val="0"/>
        </c:ser>
        <c:ser>
          <c:idx val="2"/>
          <c:order val="2"/>
          <c:xVal>
            <c:numRef>
              <c:f>Ablauf!$A$20:$A$33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xVal>
          <c:yVal>
            <c:numRef>
              <c:f>Ablauf!$S$20:$S$33</c:f>
              <c:numCache>
                <c:formatCode>General</c:formatCode>
                <c:ptCount val="14"/>
                <c:pt idx="0">
                  <c:v>0</c:v>
                </c:pt>
                <c:pt idx="1">
                  <c:v>29</c:v>
                </c:pt>
                <c:pt idx="2">
                  <c:v>43</c:v>
                </c:pt>
                <c:pt idx="3">
                  <c:v>50</c:v>
                </c:pt>
                <c:pt idx="4">
                  <c:v>54</c:v>
                </c:pt>
                <c:pt idx="5">
                  <c:v>55</c:v>
                </c:pt>
                <c:pt idx="6">
                  <c:v>57</c:v>
                </c:pt>
                <c:pt idx="7">
                  <c:v>60</c:v>
                </c:pt>
                <c:pt idx="8">
                  <c:v>61</c:v>
                </c:pt>
                <c:pt idx="9">
                  <c:v>62</c:v>
                </c:pt>
                <c:pt idx="10">
                  <c:v>102</c:v>
                </c:pt>
                <c:pt idx="11">
                  <c:v>106</c:v>
                </c:pt>
                <c:pt idx="12">
                  <c:v>109</c:v>
                </c:pt>
                <c:pt idx="13">
                  <c:v>114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778752"/>
        <c:axId val="60801024"/>
      </c:scatterChart>
      <c:valAx>
        <c:axId val="60778752"/>
        <c:scaling>
          <c:orientation val="minMax"/>
        </c:scaling>
        <c:delete val="0"/>
        <c:axPos val="b"/>
        <c:majorTickMark val="out"/>
        <c:minorTickMark val="none"/>
        <c:tickLblPos val="nextTo"/>
        <c:crossAx val="60801024"/>
        <c:crosses val="autoZero"/>
        <c:crossBetween val="midCat"/>
      </c:valAx>
      <c:valAx>
        <c:axId val="60801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077875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0.85763</cdr:x>
      <cdr:y>0.93027</cdr:y>
    </cdr:from>
    <cdr:to>
      <cdr:x>0.97875</cdr:x>
      <cdr:y>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6984776" y="4248472"/>
          <a:ext cx="986408" cy="3184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DE" sz="1100" dirty="0" err="1" smtClean="0"/>
            <a:t>Steps</a:t>
          </a:r>
          <a:endParaRPr lang="de-DE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C64FE3-6EEA-43CE-BADA-756C43F34E7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8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101013" y="0"/>
            <a:ext cx="1042987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depfet_logo_v5_hex_layout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827088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7200800" cy="8286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5FF78-044D-41DA-9A54-A86A756EFE1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101013" y="0"/>
            <a:ext cx="1042987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depfet_logo_v5_hex_layout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827088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86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FF29F-412A-4CCD-969A-6823A2E3362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04250" y="6597650"/>
            <a:ext cx="539750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5FF78-044D-41DA-9A54-A86A756EFE1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981075"/>
            <a:ext cx="91440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				</a:t>
            </a:r>
          </a:p>
        </p:txBody>
      </p:sp>
      <p:sp>
        <p:nvSpPr>
          <p:cNvPr id="1362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4250" y="6597650"/>
            <a:ext cx="5397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accent2"/>
                </a:solidFill>
                <a:cs typeface="+mn-cs"/>
              </a:defRPr>
            </a:lvl1pPr>
          </a:lstStyle>
          <a:p>
            <a:pPr>
              <a:defRPr/>
            </a:pPr>
            <a:fld id="{5FD4E496-7071-41B1-8C53-D6F54F329778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pic>
        <p:nvPicPr>
          <p:cNvPr id="1029" name="Picture 6"/>
          <p:cNvPicPr>
            <a:picLocks noChangeAspect="1" noChangeArrowheads="1"/>
          </p:cNvPicPr>
          <p:nvPr userDrawn="1"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8101013" y="0"/>
            <a:ext cx="10429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6" descr="depfet_logo_v5_hex_layout"/>
          <p:cNvPicPr>
            <a:picLocks noChangeAspect="1" noChangeArrowheads="1"/>
          </p:cNvPicPr>
          <p:nvPr userDrawn="1"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0" y="0"/>
            <a:ext cx="827088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0" y="908050"/>
            <a:ext cx="9144000" cy="0"/>
          </a:xfrm>
          <a:prstGeom prst="line">
            <a:avLst/>
          </a:prstGeom>
          <a:ln w="571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0" y="6577607"/>
            <a:ext cx="1845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Ringberg</a:t>
            </a:r>
            <a:r>
              <a:rPr lang="en-US" sz="1400" baseline="0" dirty="0" smtClean="0"/>
              <a:t>, June 2013</a:t>
            </a:r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30000"/>
        </a:lnSpc>
        <a:spcBef>
          <a:spcPct val="2000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30000"/>
        </a:lnSpc>
        <a:spcBef>
          <a:spcPct val="20000"/>
        </a:spcBef>
        <a:spcAft>
          <a:spcPct val="20000"/>
        </a:spcAft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30000"/>
        </a:lnSpc>
        <a:spcBef>
          <a:spcPct val="20000"/>
        </a:spcBef>
        <a:spcAft>
          <a:spcPct val="2000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Schedule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6FF29F-412A-4CCD-969A-6823A2E3362E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50" y="980728"/>
            <a:ext cx="9338678" cy="3893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827584" y="5229200"/>
            <a:ext cx="718658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 </a:t>
            </a:r>
            <a:r>
              <a:rPr lang="en-GB" dirty="0" smtClean="0"/>
              <a:t>far</a:t>
            </a:r>
            <a:r>
              <a:rPr lang="de-DE" dirty="0" smtClean="0"/>
              <a:t>: </a:t>
            </a:r>
            <a:r>
              <a:rPr lang="en-GB" dirty="0" smtClean="0"/>
              <a:t>academic exercise to check if all makes sense</a:t>
            </a:r>
          </a:p>
          <a:p>
            <a:r>
              <a:rPr lang="en-GB" dirty="0" smtClean="0"/>
              <a:t>Now: have to convert to a real production schedule with realistic delivery time</a:t>
            </a:r>
          </a:p>
          <a:p>
            <a:r>
              <a:rPr lang="en-GB" dirty="0" smtClean="0"/>
              <a:t>Need your input</a:t>
            </a:r>
            <a:r>
              <a:rPr lang="de-DE" dirty="0" smtClean="0"/>
              <a:t>!</a:t>
            </a:r>
          </a:p>
          <a:p>
            <a:r>
              <a:rPr lang="en-GB" dirty="0" smtClean="0"/>
              <a:t>Don‘t forget details! (cables &amp; connectors &amp; assembly &amp; testing </a:t>
            </a:r>
            <a:r>
              <a:rPr lang="de-DE" dirty="0" smtClean="0"/>
              <a:t>&amp; </a:t>
            </a:r>
            <a:r>
              <a:rPr lang="en-GB" dirty="0" smtClean="0"/>
              <a:t>labelling</a:t>
            </a:r>
            <a:r>
              <a:rPr lang="de-DE" dirty="0" smtClean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6362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Milestones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6FF29F-412A-4CCD-969A-6823A2E3362E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33" y="908720"/>
            <a:ext cx="3578454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3059832" y="1124744"/>
            <a:ext cx="3744416" cy="288032"/>
          </a:xfrm>
          <a:prstGeom prst="rect">
            <a:avLst/>
          </a:prstGeom>
          <a:solidFill>
            <a:srgbClr val="00CC99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3059832" y="1412776"/>
            <a:ext cx="3744416" cy="288032"/>
          </a:xfrm>
          <a:prstGeom prst="rect">
            <a:avLst/>
          </a:prstGeom>
          <a:solidFill>
            <a:srgbClr val="00CC99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3059832" y="2996952"/>
            <a:ext cx="3744416" cy="288032"/>
          </a:xfrm>
          <a:prstGeom prst="rect">
            <a:avLst/>
          </a:prstGeom>
          <a:solidFill>
            <a:srgbClr val="00CC99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3059832" y="1772816"/>
            <a:ext cx="3744416" cy="288032"/>
          </a:xfrm>
          <a:prstGeom prst="rect">
            <a:avLst/>
          </a:prstGeom>
          <a:solidFill>
            <a:srgbClr val="FF33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3059832" y="2060848"/>
            <a:ext cx="3744416" cy="288032"/>
          </a:xfrm>
          <a:prstGeom prst="rect">
            <a:avLst/>
          </a:prstGeom>
          <a:solidFill>
            <a:srgbClr val="FF33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3059832" y="3284984"/>
            <a:ext cx="3744416" cy="288032"/>
          </a:xfrm>
          <a:prstGeom prst="rect">
            <a:avLst/>
          </a:prstGeom>
          <a:solidFill>
            <a:srgbClr val="FF33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3059832" y="2348880"/>
            <a:ext cx="3744416" cy="288032"/>
          </a:xfrm>
          <a:prstGeom prst="rect">
            <a:avLst/>
          </a:prstGeom>
          <a:solidFill>
            <a:srgbClr val="00CC99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4" name="Gerade Verbindung 13"/>
          <p:cNvCxnSpPr/>
          <p:nvPr/>
        </p:nvCxnSpPr>
        <p:spPr>
          <a:xfrm>
            <a:off x="6084168" y="2852936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6377401" y="2735342"/>
            <a:ext cx="4988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 smtClean="0"/>
              <a:t>2013</a:t>
            </a:r>
            <a:endParaRPr lang="de-DE" sz="1050" dirty="0"/>
          </a:p>
        </p:txBody>
      </p:sp>
      <p:sp>
        <p:nvSpPr>
          <p:cNvPr id="16" name="Textfeld 15"/>
          <p:cNvSpPr txBox="1"/>
          <p:nvPr/>
        </p:nvSpPr>
        <p:spPr>
          <a:xfrm>
            <a:off x="179513" y="1412776"/>
            <a:ext cx="32403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Extracted from schedule</a:t>
            </a:r>
          </a:p>
          <a:p>
            <a:r>
              <a:rPr lang="en-GB" dirty="0" smtClean="0"/>
              <a:t>Given to 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Technical coordinator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BPAC</a:t>
            </a:r>
          </a:p>
          <a:p>
            <a:endParaRPr lang="en-GB" dirty="0"/>
          </a:p>
          <a:p>
            <a:r>
              <a:rPr lang="en-GB" dirty="0" smtClean="0"/>
              <a:t>Some delays</a:t>
            </a:r>
          </a:p>
          <a:p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 smtClean="0"/>
              <a:t>mech. And </a:t>
            </a:r>
            <a:r>
              <a:rPr lang="en-GB" dirty="0" err="1" smtClean="0"/>
              <a:t>therm</a:t>
            </a:r>
            <a:r>
              <a:rPr lang="en-GB" dirty="0" smtClean="0"/>
              <a:t> </a:t>
            </a:r>
            <a:r>
              <a:rPr lang="en-GB" dirty="0" err="1" smtClean="0"/>
              <a:t>mockup</a:t>
            </a:r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EMCM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PXD6 module</a:t>
            </a:r>
          </a:p>
          <a:p>
            <a:endParaRPr lang="en-GB" dirty="0"/>
          </a:p>
          <a:p>
            <a:r>
              <a:rPr lang="en-GB" dirty="0" smtClean="0"/>
              <a:t>Especially the EMCM has an impact on the overall schedule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789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Milestones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95FF78-044D-41DA-9A54-A86A756EFE10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1" b="4926"/>
          <a:stretch/>
        </p:blipFill>
        <p:spPr bwMode="auto">
          <a:xfrm>
            <a:off x="1101959" y="5301208"/>
            <a:ext cx="6134337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4" t="2" r="354" b="71611"/>
          <a:stretch/>
        </p:blipFill>
        <p:spPr bwMode="auto">
          <a:xfrm>
            <a:off x="1088571" y="1522580"/>
            <a:ext cx="6134337" cy="1422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28" b="21249"/>
          <a:stretch/>
        </p:blipFill>
        <p:spPr bwMode="auto">
          <a:xfrm>
            <a:off x="1101959" y="2924944"/>
            <a:ext cx="6134337" cy="2371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071"/>
          <a:stretch/>
        </p:blipFill>
        <p:spPr bwMode="auto">
          <a:xfrm>
            <a:off x="1115616" y="5501816"/>
            <a:ext cx="6134337" cy="447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1088571" y="4869160"/>
            <a:ext cx="6161382" cy="216024"/>
          </a:xfrm>
          <a:prstGeom prst="rect">
            <a:avLst/>
          </a:prstGeom>
          <a:solidFill>
            <a:srgbClr val="66CC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1043608" y="5517232"/>
            <a:ext cx="6161382" cy="216024"/>
          </a:xfrm>
          <a:prstGeom prst="rect">
            <a:avLst/>
          </a:prstGeom>
          <a:solidFill>
            <a:srgbClr val="66CC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1043608" y="5733256"/>
            <a:ext cx="6161382" cy="216024"/>
          </a:xfrm>
          <a:prstGeom prst="rect">
            <a:avLst/>
          </a:prstGeom>
          <a:solidFill>
            <a:srgbClr val="66CC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385299" y="1052736"/>
            <a:ext cx="5880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Many more milestones extracted from the MS project schedule</a:t>
            </a:r>
            <a:endParaRPr lang="en-GB" dirty="0"/>
          </a:p>
        </p:txBody>
      </p:sp>
      <p:sp>
        <p:nvSpPr>
          <p:cNvPr id="11" name="Textfeld 10"/>
          <p:cNvSpPr txBox="1"/>
          <p:nvPr/>
        </p:nvSpPr>
        <p:spPr>
          <a:xfrm>
            <a:off x="7308304" y="1844824"/>
            <a:ext cx="18448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Blue: </a:t>
            </a:r>
          </a:p>
          <a:p>
            <a:r>
              <a:rPr lang="en-GB" dirty="0" smtClean="0"/>
              <a:t>Official milestones</a:t>
            </a:r>
            <a:endParaRPr lang="en-GB" dirty="0"/>
          </a:p>
        </p:txBody>
      </p:sp>
      <p:sp>
        <p:nvSpPr>
          <p:cNvPr id="13" name="Rechteck 12"/>
          <p:cNvSpPr/>
          <p:nvPr/>
        </p:nvSpPr>
        <p:spPr>
          <a:xfrm>
            <a:off x="7308304" y="1844824"/>
            <a:ext cx="1844864" cy="571197"/>
          </a:xfrm>
          <a:prstGeom prst="rect">
            <a:avLst/>
          </a:prstGeom>
          <a:solidFill>
            <a:srgbClr val="66CC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780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Milestones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6FF29F-412A-4CCD-969A-6823A2E3362E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89"/>
          <a:stretch/>
        </p:blipFill>
        <p:spPr bwMode="auto">
          <a:xfrm>
            <a:off x="1475656" y="1021550"/>
            <a:ext cx="5845819" cy="388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00"/>
          <a:stretch/>
        </p:blipFill>
        <p:spPr bwMode="auto">
          <a:xfrm>
            <a:off x="1462485" y="1268760"/>
            <a:ext cx="5845819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24" b="-1"/>
          <a:stretch/>
        </p:blipFill>
        <p:spPr bwMode="auto">
          <a:xfrm>
            <a:off x="1462485" y="1700808"/>
            <a:ext cx="5845819" cy="4234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eck 4"/>
          <p:cNvSpPr/>
          <p:nvPr/>
        </p:nvSpPr>
        <p:spPr>
          <a:xfrm>
            <a:off x="1218930" y="1268760"/>
            <a:ext cx="6161382" cy="216024"/>
          </a:xfrm>
          <a:prstGeom prst="rect">
            <a:avLst/>
          </a:prstGeom>
          <a:solidFill>
            <a:srgbClr val="66CC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1218930" y="1700808"/>
            <a:ext cx="6161382" cy="216024"/>
          </a:xfrm>
          <a:prstGeom prst="rect">
            <a:avLst/>
          </a:prstGeom>
          <a:solidFill>
            <a:srgbClr val="66CC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1218930" y="3933056"/>
            <a:ext cx="6161382" cy="216024"/>
          </a:xfrm>
          <a:prstGeom prst="rect">
            <a:avLst/>
          </a:prstGeom>
          <a:solidFill>
            <a:srgbClr val="66CC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1218930" y="2708920"/>
            <a:ext cx="6161382" cy="216024"/>
          </a:xfrm>
          <a:prstGeom prst="rect">
            <a:avLst/>
          </a:prstGeom>
          <a:solidFill>
            <a:srgbClr val="66CC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218930" y="1052736"/>
            <a:ext cx="6161382" cy="216024"/>
          </a:xfrm>
          <a:prstGeom prst="rect">
            <a:avLst/>
          </a:prstGeom>
          <a:solidFill>
            <a:srgbClr val="66CC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1218930" y="3140968"/>
            <a:ext cx="6161382" cy="216024"/>
          </a:xfrm>
          <a:prstGeom prst="rect">
            <a:avLst/>
          </a:prstGeom>
          <a:solidFill>
            <a:srgbClr val="66CC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1218930" y="2924944"/>
            <a:ext cx="6161382" cy="216024"/>
          </a:xfrm>
          <a:prstGeom prst="rect">
            <a:avLst/>
          </a:prstGeom>
          <a:solidFill>
            <a:srgbClr val="66CC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1218930" y="3356992"/>
            <a:ext cx="6161382" cy="216024"/>
          </a:xfrm>
          <a:prstGeom prst="rect">
            <a:avLst/>
          </a:prstGeom>
          <a:solidFill>
            <a:srgbClr val="66CC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Rechteck 14"/>
          <p:cNvSpPr/>
          <p:nvPr/>
        </p:nvSpPr>
        <p:spPr>
          <a:xfrm>
            <a:off x="1218930" y="3573016"/>
            <a:ext cx="6161382" cy="216024"/>
          </a:xfrm>
          <a:prstGeom prst="rect">
            <a:avLst/>
          </a:prstGeom>
          <a:solidFill>
            <a:srgbClr val="66CC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>
            <a:off x="1218930" y="4149080"/>
            <a:ext cx="6161382" cy="216024"/>
          </a:xfrm>
          <a:prstGeom prst="rect">
            <a:avLst/>
          </a:prstGeom>
          <a:solidFill>
            <a:srgbClr val="66CC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>
            <a:off x="1218930" y="3789040"/>
            <a:ext cx="6161382" cy="216024"/>
          </a:xfrm>
          <a:prstGeom prst="rect">
            <a:avLst/>
          </a:prstGeom>
          <a:solidFill>
            <a:srgbClr val="66CC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Rechteck 17"/>
          <p:cNvSpPr/>
          <p:nvPr/>
        </p:nvSpPr>
        <p:spPr>
          <a:xfrm>
            <a:off x="1218930" y="4581128"/>
            <a:ext cx="6161382" cy="216024"/>
          </a:xfrm>
          <a:prstGeom prst="rect">
            <a:avLst/>
          </a:prstGeom>
          <a:solidFill>
            <a:srgbClr val="66CC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Rechteck 18"/>
          <p:cNvSpPr/>
          <p:nvPr/>
        </p:nvSpPr>
        <p:spPr>
          <a:xfrm>
            <a:off x="1218930" y="4365104"/>
            <a:ext cx="6161382" cy="216024"/>
          </a:xfrm>
          <a:prstGeom prst="rect">
            <a:avLst/>
          </a:prstGeom>
          <a:solidFill>
            <a:srgbClr val="66CC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Rechteck 19"/>
          <p:cNvSpPr/>
          <p:nvPr/>
        </p:nvSpPr>
        <p:spPr>
          <a:xfrm>
            <a:off x="1218930" y="4941168"/>
            <a:ext cx="6161382" cy="216024"/>
          </a:xfrm>
          <a:prstGeom prst="rect">
            <a:avLst/>
          </a:prstGeom>
          <a:solidFill>
            <a:srgbClr val="66CC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1218930" y="5229200"/>
            <a:ext cx="6161382" cy="216024"/>
          </a:xfrm>
          <a:prstGeom prst="rect">
            <a:avLst/>
          </a:prstGeom>
          <a:solidFill>
            <a:srgbClr val="66CC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076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PXD9 </a:t>
            </a:r>
            <a:r>
              <a:rPr lang="de-DE" dirty="0" err="1" smtClean="0"/>
              <a:t>Production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6FF29F-412A-4CCD-969A-6823A2E3362E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7" t="25246" r="5362" b="9819"/>
          <a:stretch/>
        </p:blipFill>
        <p:spPr bwMode="auto">
          <a:xfrm>
            <a:off x="0" y="908720"/>
            <a:ext cx="9044345" cy="3789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822819" y="4869160"/>
            <a:ext cx="71641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PXD9 batch one production faster than planned (300d/360, actually 250/360)</a:t>
            </a:r>
          </a:p>
          <a:p>
            <a:r>
              <a:rPr lang="en-GB" dirty="0" smtClean="0"/>
              <a:t>Wait for EMCM test </a:t>
            </a:r>
            <a:r>
              <a:rPr lang="en-GB" dirty="0" err="1" smtClean="0"/>
              <a:t>befor</a:t>
            </a:r>
            <a:r>
              <a:rPr lang="en-GB" dirty="0" smtClean="0"/>
              <a:t> start of metal layer processing: 8.7.2013</a:t>
            </a:r>
          </a:p>
          <a:p>
            <a:r>
              <a:rPr lang="en-GB" dirty="0" smtClean="0"/>
              <a:t>However: EMCM will not be ready till then + time to test!</a:t>
            </a:r>
          </a:p>
          <a:p>
            <a:r>
              <a:rPr lang="en-GB" dirty="0" smtClean="0"/>
              <a:t>Hope: production will also be faster</a:t>
            </a:r>
          </a:p>
          <a:p>
            <a:r>
              <a:rPr lang="en-GB" dirty="0" smtClean="0"/>
              <a:t>First modules ready 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439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PXD9 </a:t>
            </a:r>
            <a:r>
              <a:rPr lang="de-DE" dirty="0" err="1" smtClean="0"/>
              <a:t>Production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6FF29F-412A-4CCD-969A-6823A2E3362E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622704"/>
              </p:ext>
            </p:extLst>
          </p:nvPr>
        </p:nvGraphicFramePr>
        <p:xfrm>
          <a:off x="539552" y="1412776"/>
          <a:ext cx="8144272" cy="4566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5496" y="1548081"/>
            <a:ext cx="10150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Calender</a:t>
            </a:r>
            <a:endParaRPr lang="de-DE" dirty="0" smtClean="0"/>
          </a:p>
          <a:p>
            <a:r>
              <a:rPr lang="de-DE" dirty="0" smtClean="0"/>
              <a:t>Days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571599" y="6021288"/>
            <a:ext cx="53046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Batch 2: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phase</a:t>
            </a:r>
            <a:r>
              <a:rPr lang="de-DE" dirty="0" smtClean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finished</a:t>
            </a:r>
            <a:r>
              <a:rPr lang="de-DE" dirty="0" smtClean="0"/>
              <a:t> </a:t>
            </a:r>
            <a:r>
              <a:rPr lang="de-DE" dirty="0" err="1" smtClean="0"/>
              <a:t>till</a:t>
            </a:r>
            <a:r>
              <a:rPr lang="de-DE" dirty="0" smtClean="0"/>
              <a:t> </a:t>
            </a:r>
            <a:r>
              <a:rPr lang="de-DE" dirty="0" err="1" smtClean="0"/>
              <a:t>December</a:t>
            </a:r>
            <a:r>
              <a:rPr lang="de-DE" dirty="0" smtClean="0"/>
              <a:t> 2013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7495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Conclusions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6FF29F-412A-4CCD-969A-6823A2E3362E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4" name="Textfeld 3"/>
          <p:cNvSpPr txBox="1"/>
          <p:nvPr/>
        </p:nvSpPr>
        <p:spPr>
          <a:xfrm>
            <a:off x="755576" y="1412776"/>
            <a:ext cx="7587333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Progress</a:t>
            </a:r>
            <a:r>
              <a:rPr lang="en-GB" dirty="0" smtClean="0"/>
              <a:t>:	</a:t>
            </a:r>
          </a:p>
          <a:p>
            <a:r>
              <a:rPr lang="en-GB" dirty="0"/>
              <a:t>	</a:t>
            </a:r>
            <a:r>
              <a:rPr lang="en-GB" dirty="0" smtClean="0"/>
              <a:t>Test beam: complete readout chain (DCD-DHP-DHH-</a:t>
            </a:r>
            <a:r>
              <a:rPr lang="en-GB" dirty="0" err="1" smtClean="0"/>
              <a:t>Onsen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 smtClean="0"/>
              <a:t>	DESY: RVC works!</a:t>
            </a:r>
          </a:p>
          <a:p>
            <a:endParaRPr lang="en-GB" dirty="0"/>
          </a:p>
          <a:p>
            <a:endParaRPr lang="en-GB" b="1" dirty="0" smtClean="0"/>
          </a:p>
          <a:p>
            <a:r>
              <a:rPr lang="en-GB" b="1" dirty="0" smtClean="0"/>
              <a:t>Things to worry:</a:t>
            </a:r>
          </a:p>
          <a:p>
            <a:endParaRPr lang="en-GB" dirty="0"/>
          </a:p>
          <a:p>
            <a:r>
              <a:rPr lang="en-GB" dirty="0" smtClean="0"/>
              <a:t>	EMCM: already delays the sensor production (though, we learned a lot)</a:t>
            </a:r>
          </a:p>
          <a:p>
            <a:r>
              <a:rPr lang="en-GB" dirty="0"/>
              <a:t>	</a:t>
            </a:r>
            <a:r>
              <a:rPr lang="en-GB" dirty="0" smtClean="0"/>
              <a:t>=&gt; speedy testing!</a:t>
            </a:r>
          </a:p>
          <a:p>
            <a:endParaRPr lang="en-GB" dirty="0"/>
          </a:p>
          <a:p>
            <a:r>
              <a:rPr lang="en-GB" dirty="0" smtClean="0"/>
              <a:t>	DCD: submission of a new chip, which is of course much better</a:t>
            </a:r>
          </a:p>
          <a:p>
            <a:r>
              <a:rPr lang="en-GB" dirty="0"/>
              <a:t>	</a:t>
            </a:r>
            <a:r>
              <a:rPr lang="en-GB" dirty="0" smtClean="0"/>
              <a:t>Do we have time for sufficient testing and a 2</a:t>
            </a:r>
            <a:r>
              <a:rPr lang="en-GB" baseline="30000" dirty="0" smtClean="0"/>
              <a:t>nd</a:t>
            </a:r>
            <a:r>
              <a:rPr lang="en-GB" dirty="0" smtClean="0"/>
              <a:t> iteration?</a:t>
            </a:r>
          </a:p>
          <a:p>
            <a:endParaRPr lang="en-GB" dirty="0"/>
          </a:p>
          <a:p>
            <a:r>
              <a:rPr lang="en-GB" dirty="0" smtClean="0"/>
              <a:t>	Alternative installation procedure: very tight schedule!</a:t>
            </a:r>
          </a:p>
          <a:p>
            <a:endParaRPr lang="en-GB" dirty="0"/>
          </a:p>
          <a:p>
            <a:r>
              <a:rPr lang="en-GB" dirty="0" smtClean="0"/>
              <a:t>	Thermal </a:t>
            </a:r>
            <a:r>
              <a:rPr lang="en-GB" dirty="0" err="1" smtClean="0"/>
              <a:t>Mockup</a:t>
            </a:r>
            <a:r>
              <a:rPr lang="en-GB" dirty="0" smtClean="0"/>
              <a:t>: stalled due to work on RVC, MARCO still unreliable</a:t>
            </a:r>
          </a:p>
          <a:p>
            <a:endParaRPr lang="en-GB" dirty="0"/>
          </a:p>
          <a:p>
            <a:r>
              <a:rPr lang="en-GB" dirty="0" smtClean="0"/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706924"/>
      </p:ext>
    </p:extLst>
  </p:cSld>
  <p:clrMapOvr>
    <a:masterClrMapping/>
  </p:clrMapOvr>
</p:sld>
</file>

<file path=ppt/theme/theme1.xml><?xml version="1.0" encoding="utf-8"?>
<a:theme xmlns:a="http://schemas.openxmlformats.org/drawingml/2006/main" name="2_Standarddesign">
  <a:themeElements>
    <a:clrScheme name="2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Standarddesign">
      <a:majorFont>
        <a:latin typeface="Arial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169</Words>
  <Application>Microsoft Office PowerPoint</Application>
  <PresentationFormat>Bildschirmpräsentation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2_Standarddesign</vt:lpstr>
      <vt:lpstr>Schedule</vt:lpstr>
      <vt:lpstr>Milestones</vt:lpstr>
      <vt:lpstr>Milestones</vt:lpstr>
      <vt:lpstr>Milestones</vt:lpstr>
      <vt:lpstr>PXD9 Production</vt:lpstr>
      <vt:lpstr>PXD9 Production</vt:lpstr>
      <vt:lpstr>Conclusions</vt:lpstr>
    </vt:vector>
  </TitlesOfParts>
  <Company>hll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moser</dc:creator>
  <cp:lastModifiedBy>Hans-Günther Moser</cp:lastModifiedBy>
  <cp:revision>589</cp:revision>
  <dcterms:created xsi:type="dcterms:W3CDTF">2006-06-22T07:15:02Z</dcterms:created>
  <dcterms:modified xsi:type="dcterms:W3CDTF">2013-06-15T06:50:13Z</dcterms:modified>
</cp:coreProperties>
</file>