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6" r:id="rId3"/>
    <p:sldId id="497" r:id="rId4"/>
    <p:sldId id="490" r:id="rId5"/>
    <p:sldId id="492" r:id="rId6"/>
    <p:sldId id="498" r:id="rId7"/>
    <p:sldId id="488" r:id="rId8"/>
    <p:sldId id="483" r:id="rId9"/>
    <p:sldId id="484" r:id="rId10"/>
    <p:sldId id="485" r:id="rId11"/>
    <p:sldId id="486" r:id="rId12"/>
    <p:sldId id="487" r:id="rId13"/>
    <p:sldId id="493" r:id="rId14"/>
    <p:sldId id="491" r:id="rId15"/>
    <p:sldId id="495" r:id="rId16"/>
    <p:sldId id="489" r:id="rId17"/>
    <p:sldId id="499" r:id="rId18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9900"/>
    <a:srgbClr val="66FFFF"/>
    <a:srgbClr val="FF0000"/>
    <a:srgbClr val="FFFF66"/>
    <a:srgbClr val="66FF33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0" autoAdjust="0"/>
    <p:restoredTop sz="99661" autoAdjust="0"/>
  </p:normalViewPr>
  <p:slideViewPr>
    <p:cSldViewPr>
      <p:cViewPr varScale="1">
        <p:scale>
          <a:sx n="79" d="100"/>
          <a:sy n="79" d="100"/>
        </p:scale>
        <p:origin x="-28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CDC43F-C4C9-4219-BA06-524C66C677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9B84E9-5243-48EA-AE4C-6E82BE099E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7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B77DBC7-9F9C-4E37-94B5-AAB69C8752C1}" type="slidenum">
              <a:rPr lang="de-DE" smtClean="0">
                <a:latin typeface="Times New Roman" pitchFamily="18" charset="0"/>
              </a:rPr>
              <a:pPr eaLnBrk="1" hangingPunct="1"/>
              <a:t>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577850" y="838200"/>
            <a:ext cx="8915400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6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B6DA-A492-4D9F-B5AD-22FCEF2A41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25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40588" y="152400"/>
            <a:ext cx="2249487" cy="6229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8950" y="152400"/>
            <a:ext cx="6599238" cy="6229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3E64-3E4E-4FAC-AD4A-C922BB98F2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6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1F3A-7414-4BF7-9250-DC71E9D7D3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48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E25-60A0-4203-A417-79E24A962B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7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8950" y="1066800"/>
            <a:ext cx="4424363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5713" y="1066800"/>
            <a:ext cx="4424362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1BA4-7F1C-4289-BD10-2AFCB5652F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F2CB-1382-47CD-ADF6-96198C5C93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90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C231-566E-4EC2-9B64-B274E845A8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2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A0AD-2EAE-4FFF-9504-A9293FCBA7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92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0FC8-1FA6-45E0-89D8-EBB62F7831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9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F9B5-93D8-4FEC-BA06-70FAB499B3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066800"/>
            <a:ext cx="90011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" y="6453188"/>
            <a:ext cx="73279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3950" y="6453188"/>
            <a:ext cx="2063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5C66547-5FE8-4AEE-809F-BA2F9DD9DD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15925" y="838200"/>
            <a:ext cx="9077325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59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42950" y="1773238"/>
            <a:ext cx="8420100" cy="182721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Test beam </a:t>
            </a:r>
            <a:r>
              <a:rPr lang="en-US" dirty="0" smtClean="0"/>
              <a:t>preparations</a:t>
            </a:r>
            <a:endParaRPr lang="en-GB" b="0" dirty="0" smtClean="0"/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42950" y="2997200"/>
            <a:ext cx="8420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1600" dirty="0"/>
              <a:t>Florian </a:t>
            </a:r>
            <a:r>
              <a:rPr lang="en-GB" sz="1600" dirty="0" err="1" smtClean="0"/>
              <a:t>Lütticke</a:t>
            </a:r>
            <a:r>
              <a:rPr lang="en-GB" sz="1600" dirty="0" smtClean="0"/>
              <a:t>, Mikhail </a:t>
            </a:r>
            <a:r>
              <a:rPr lang="en-GB" sz="1600" dirty="0" err="1" smtClean="0"/>
              <a:t>Lemarenko</a:t>
            </a:r>
            <a:r>
              <a:rPr lang="en-GB" sz="1600" dirty="0" smtClean="0"/>
              <a:t>, </a:t>
            </a:r>
            <a:r>
              <a:rPr lang="en-GB" sz="1600" dirty="0"/>
              <a:t>Carlos </a:t>
            </a:r>
            <a:r>
              <a:rPr lang="en-GB" sz="1600" dirty="0" smtClean="0"/>
              <a:t>Marinas </a:t>
            </a:r>
            <a:endParaRPr lang="en-GB" sz="1600" dirty="0"/>
          </a:p>
          <a:p>
            <a:pPr algn="ctr"/>
            <a:r>
              <a:rPr lang="en-GB" sz="1600" i="1" dirty="0"/>
              <a:t>University of Bonn </a:t>
            </a:r>
            <a:r>
              <a:rPr lang="en-GB" sz="1600" dirty="0"/>
              <a:t>(</a:t>
            </a:r>
            <a:r>
              <a:rPr lang="en-GB" sz="1600" dirty="0" err="1"/>
              <a:t>Prof.</a:t>
            </a:r>
            <a:r>
              <a:rPr lang="en-GB" sz="1600" dirty="0"/>
              <a:t> Norbert </a:t>
            </a:r>
            <a:r>
              <a:rPr lang="en-GB" sz="1600" dirty="0" err="1"/>
              <a:t>Wermes</a:t>
            </a:r>
            <a:r>
              <a:rPr lang="en-GB" sz="1600" dirty="0"/>
              <a:t>)</a:t>
            </a:r>
            <a:endParaRPr lang="en-GB" sz="1600" i="1" dirty="0"/>
          </a:p>
        </p:txBody>
      </p:sp>
      <p:sp>
        <p:nvSpPr>
          <p:cNvPr id="3076" name="10 CuadroTexto"/>
          <p:cNvSpPr txBox="1">
            <a:spLocks noChangeArrowheads="1"/>
          </p:cNvSpPr>
          <p:nvPr/>
        </p:nvSpPr>
        <p:spPr bwMode="auto">
          <a:xfrm>
            <a:off x="200025" y="6524625"/>
            <a:ext cx="9505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/>
              <a:t>DEPFET workshop </a:t>
            </a:r>
            <a:r>
              <a:rPr lang="en-US" dirty="0" err="1"/>
              <a:t>Ringberg</a:t>
            </a:r>
            <a:r>
              <a:rPr lang="en-US" dirty="0"/>
              <a:t> (June 12-15, 2013, </a:t>
            </a:r>
            <a:r>
              <a:rPr lang="en-US" dirty="0" err="1"/>
              <a:t>Ringberg</a:t>
            </a:r>
            <a:r>
              <a:rPr lang="en-US" dirty="0"/>
              <a:t>)</a:t>
            </a:r>
            <a:endParaRPr lang="es-ES" dirty="0"/>
          </a:p>
        </p:txBody>
      </p:sp>
      <p:pic>
        <p:nvPicPr>
          <p:cNvPr id="307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824413"/>
            <a:ext cx="827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824413"/>
            <a:ext cx="1330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824413"/>
            <a:ext cx="2990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(III) – Mapping at </a:t>
            </a:r>
            <a:r>
              <a:rPr lang="en-US" dirty="0" err="1" smtClean="0"/>
              <a:t>wirebonds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29" y="982424"/>
            <a:ext cx="10760663" cy="61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963337" y="2307557"/>
            <a:ext cx="7600835" cy="609600"/>
            <a:chOff x="731040" y="76200"/>
            <a:chExt cx="7600835" cy="609600"/>
          </a:xfrm>
        </p:grpSpPr>
        <p:sp>
          <p:nvSpPr>
            <p:cNvPr id="15" name="Rechteck 14"/>
            <p:cNvSpPr/>
            <p:nvPr/>
          </p:nvSpPr>
          <p:spPr>
            <a:xfrm>
              <a:off x="2614164" y="76200"/>
              <a:ext cx="3843783" cy="6096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31040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48751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857759" y="3268424"/>
            <a:ext cx="7600835" cy="609600"/>
            <a:chOff x="731040" y="76200"/>
            <a:chExt cx="7600835" cy="609600"/>
          </a:xfrm>
        </p:grpSpPr>
        <p:sp>
          <p:nvSpPr>
            <p:cNvPr id="19" name="Rechteck 18"/>
            <p:cNvSpPr/>
            <p:nvPr/>
          </p:nvSpPr>
          <p:spPr>
            <a:xfrm>
              <a:off x="2614164" y="76200"/>
              <a:ext cx="3843783" cy="6096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31040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448751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010159" y="4221696"/>
            <a:ext cx="7600835" cy="609600"/>
            <a:chOff x="731040" y="76200"/>
            <a:chExt cx="7600835" cy="609600"/>
          </a:xfrm>
        </p:grpSpPr>
        <p:sp>
          <p:nvSpPr>
            <p:cNvPr id="23" name="Rechteck 22"/>
            <p:cNvSpPr/>
            <p:nvPr/>
          </p:nvSpPr>
          <p:spPr>
            <a:xfrm>
              <a:off x="2614164" y="76200"/>
              <a:ext cx="3843783" cy="6096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31040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448751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04581" y="5182563"/>
            <a:ext cx="7600835" cy="609600"/>
            <a:chOff x="731040" y="76200"/>
            <a:chExt cx="7600835" cy="609600"/>
          </a:xfrm>
        </p:grpSpPr>
        <p:sp>
          <p:nvSpPr>
            <p:cNvPr id="27" name="Rechteck 26"/>
            <p:cNvSpPr/>
            <p:nvPr/>
          </p:nvSpPr>
          <p:spPr>
            <a:xfrm>
              <a:off x="2614164" y="76200"/>
              <a:ext cx="3843783" cy="6096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31040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448751" y="76200"/>
              <a:ext cx="1883124" cy="609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8390682" y="2349260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31" name="Textfeld 30"/>
          <p:cNvSpPr txBox="1"/>
          <p:nvPr/>
        </p:nvSpPr>
        <p:spPr>
          <a:xfrm>
            <a:off x="8414488" y="4263399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16</a:t>
            </a:r>
            <a:endParaRPr lang="de-DE" sz="900" dirty="0"/>
          </a:p>
        </p:txBody>
      </p:sp>
      <p:sp>
        <p:nvSpPr>
          <p:cNvPr id="32" name="Textfeld 31"/>
          <p:cNvSpPr txBox="1"/>
          <p:nvPr/>
        </p:nvSpPr>
        <p:spPr>
          <a:xfrm>
            <a:off x="8276378" y="3344624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33" name="Textfeld 32"/>
          <p:cNvSpPr txBox="1"/>
          <p:nvPr/>
        </p:nvSpPr>
        <p:spPr>
          <a:xfrm>
            <a:off x="8276378" y="5247049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16</a:t>
            </a:r>
            <a:endParaRPr lang="de-DE" sz="900" dirty="0"/>
          </a:p>
        </p:txBody>
      </p:sp>
      <p:sp>
        <p:nvSpPr>
          <p:cNvPr id="34" name="Textfeld 33"/>
          <p:cNvSpPr txBox="1"/>
          <p:nvPr/>
        </p:nvSpPr>
        <p:spPr>
          <a:xfrm>
            <a:off x="816208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35" name="Textfeld 34"/>
          <p:cNvSpPr txBox="1"/>
          <p:nvPr/>
        </p:nvSpPr>
        <p:spPr>
          <a:xfrm>
            <a:off x="818588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17</a:t>
            </a:r>
            <a:endParaRPr lang="de-DE" sz="900" dirty="0"/>
          </a:p>
        </p:txBody>
      </p:sp>
      <p:sp>
        <p:nvSpPr>
          <p:cNvPr id="36" name="Textfeld 35"/>
          <p:cNvSpPr txBox="1"/>
          <p:nvPr/>
        </p:nvSpPr>
        <p:spPr>
          <a:xfrm>
            <a:off x="804777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37" name="Textfeld 36"/>
          <p:cNvSpPr txBox="1"/>
          <p:nvPr/>
        </p:nvSpPr>
        <p:spPr>
          <a:xfrm>
            <a:off x="804777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17</a:t>
            </a:r>
            <a:endParaRPr lang="de-DE" sz="900" dirty="0"/>
          </a:p>
        </p:txBody>
      </p:sp>
      <p:sp>
        <p:nvSpPr>
          <p:cNvPr id="38" name="Textfeld 37"/>
          <p:cNvSpPr txBox="1"/>
          <p:nvPr/>
        </p:nvSpPr>
        <p:spPr>
          <a:xfrm>
            <a:off x="7671541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3</a:t>
            </a:r>
            <a:endParaRPr lang="de-DE" sz="900" dirty="0"/>
          </a:p>
        </p:txBody>
      </p:sp>
      <p:sp>
        <p:nvSpPr>
          <p:cNvPr id="39" name="Textfeld 38"/>
          <p:cNvSpPr txBox="1"/>
          <p:nvPr/>
        </p:nvSpPr>
        <p:spPr>
          <a:xfrm>
            <a:off x="7695347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19</a:t>
            </a:r>
            <a:endParaRPr lang="de-DE" sz="900" dirty="0"/>
          </a:p>
        </p:txBody>
      </p:sp>
      <p:sp>
        <p:nvSpPr>
          <p:cNvPr id="40" name="Textfeld 39"/>
          <p:cNvSpPr txBox="1"/>
          <p:nvPr/>
        </p:nvSpPr>
        <p:spPr>
          <a:xfrm>
            <a:off x="7557237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3</a:t>
            </a:r>
            <a:endParaRPr lang="de-DE" sz="900" dirty="0"/>
          </a:p>
        </p:txBody>
      </p:sp>
      <p:sp>
        <p:nvSpPr>
          <p:cNvPr id="41" name="Textfeld 40"/>
          <p:cNvSpPr txBox="1"/>
          <p:nvPr/>
        </p:nvSpPr>
        <p:spPr>
          <a:xfrm>
            <a:off x="7557237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19</a:t>
            </a:r>
            <a:endParaRPr lang="de-DE" sz="900" dirty="0"/>
          </a:p>
        </p:txBody>
      </p:sp>
      <p:sp>
        <p:nvSpPr>
          <p:cNvPr id="42" name="Textfeld 41"/>
          <p:cNvSpPr txBox="1"/>
          <p:nvPr/>
        </p:nvSpPr>
        <p:spPr>
          <a:xfrm>
            <a:off x="6966697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6</a:t>
            </a:r>
            <a:endParaRPr lang="de-DE" sz="900" dirty="0"/>
          </a:p>
        </p:txBody>
      </p:sp>
      <p:sp>
        <p:nvSpPr>
          <p:cNvPr id="43" name="Textfeld 42"/>
          <p:cNvSpPr txBox="1"/>
          <p:nvPr/>
        </p:nvSpPr>
        <p:spPr>
          <a:xfrm>
            <a:off x="6990503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22</a:t>
            </a:r>
            <a:endParaRPr lang="de-DE" sz="900" dirty="0"/>
          </a:p>
        </p:txBody>
      </p:sp>
      <p:sp>
        <p:nvSpPr>
          <p:cNvPr id="44" name="Textfeld 43"/>
          <p:cNvSpPr txBox="1"/>
          <p:nvPr/>
        </p:nvSpPr>
        <p:spPr>
          <a:xfrm>
            <a:off x="6852393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6</a:t>
            </a:r>
            <a:endParaRPr lang="de-DE" sz="900" dirty="0"/>
          </a:p>
        </p:txBody>
      </p:sp>
      <p:sp>
        <p:nvSpPr>
          <p:cNvPr id="45" name="Textfeld 44"/>
          <p:cNvSpPr txBox="1"/>
          <p:nvPr/>
        </p:nvSpPr>
        <p:spPr>
          <a:xfrm>
            <a:off x="6852393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22</a:t>
            </a:r>
            <a:endParaRPr lang="de-DE" sz="900" dirty="0"/>
          </a:p>
        </p:txBody>
      </p:sp>
      <p:sp>
        <p:nvSpPr>
          <p:cNvPr id="46" name="Textfeld 45"/>
          <p:cNvSpPr txBox="1"/>
          <p:nvPr/>
        </p:nvSpPr>
        <p:spPr>
          <a:xfrm>
            <a:off x="671428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7</a:t>
            </a:r>
            <a:endParaRPr lang="de-DE" sz="900" dirty="0"/>
          </a:p>
        </p:txBody>
      </p:sp>
      <p:sp>
        <p:nvSpPr>
          <p:cNvPr id="47" name="Textfeld 46"/>
          <p:cNvSpPr txBox="1"/>
          <p:nvPr/>
        </p:nvSpPr>
        <p:spPr>
          <a:xfrm>
            <a:off x="673808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23</a:t>
            </a:r>
            <a:endParaRPr lang="de-DE" sz="900" dirty="0"/>
          </a:p>
        </p:txBody>
      </p:sp>
      <p:sp>
        <p:nvSpPr>
          <p:cNvPr id="48" name="Textfeld 47"/>
          <p:cNvSpPr txBox="1"/>
          <p:nvPr/>
        </p:nvSpPr>
        <p:spPr>
          <a:xfrm>
            <a:off x="659997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7</a:t>
            </a:r>
            <a:endParaRPr lang="de-DE" sz="900" dirty="0"/>
          </a:p>
        </p:txBody>
      </p:sp>
      <p:sp>
        <p:nvSpPr>
          <p:cNvPr id="49" name="Textfeld 48"/>
          <p:cNvSpPr txBox="1"/>
          <p:nvPr/>
        </p:nvSpPr>
        <p:spPr>
          <a:xfrm>
            <a:off x="659997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23</a:t>
            </a:r>
            <a:endParaRPr lang="de-DE" sz="900" dirty="0"/>
          </a:p>
        </p:txBody>
      </p:sp>
      <p:sp>
        <p:nvSpPr>
          <p:cNvPr id="50" name="Textfeld 49"/>
          <p:cNvSpPr txBox="1"/>
          <p:nvPr/>
        </p:nvSpPr>
        <p:spPr>
          <a:xfrm>
            <a:off x="648568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15</a:t>
            </a:r>
            <a:endParaRPr lang="de-DE" sz="900" dirty="0"/>
          </a:p>
        </p:txBody>
      </p:sp>
      <p:sp>
        <p:nvSpPr>
          <p:cNvPr id="51" name="Textfeld 50"/>
          <p:cNvSpPr txBox="1"/>
          <p:nvPr/>
        </p:nvSpPr>
        <p:spPr>
          <a:xfrm>
            <a:off x="650948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13</a:t>
            </a:r>
            <a:endParaRPr lang="de-DE" sz="900" dirty="0"/>
          </a:p>
        </p:txBody>
      </p:sp>
      <p:sp>
        <p:nvSpPr>
          <p:cNvPr id="52" name="Textfeld 51"/>
          <p:cNvSpPr txBox="1"/>
          <p:nvPr/>
        </p:nvSpPr>
        <p:spPr>
          <a:xfrm>
            <a:off x="637137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11</a:t>
            </a:r>
            <a:endParaRPr lang="de-DE" sz="900" dirty="0"/>
          </a:p>
        </p:txBody>
      </p:sp>
      <p:sp>
        <p:nvSpPr>
          <p:cNvPr id="53" name="Textfeld 52"/>
          <p:cNvSpPr txBox="1"/>
          <p:nvPr/>
        </p:nvSpPr>
        <p:spPr>
          <a:xfrm>
            <a:off x="637137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/>
              <a:t>9</a:t>
            </a:r>
            <a:endParaRPr lang="de-DE" sz="900" dirty="0"/>
          </a:p>
        </p:txBody>
      </p:sp>
      <p:sp>
        <p:nvSpPr>
          <p:cNvPr id="54" name="Textfeld 53"/>
          <p:cNvSpPr txBox="1"/>
          <p:nvPr/>
        </p:nvSpPr>
        <p:spPr>
          <a:xfrm>
            <a:off x="625708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8</a:t>
            </a:r>
            <a:endParaRPr lang="de-DE" sz="900" dirty="0"/>
          </a:p>
        </p:txBody>
      </p:sp>
      <p:sp>
        <p:nvSpPr>
          <p:cNvPr id="55" name="Textfeld 54"/>
          <p:cNvSpPr txBox="1"/>
          <p:nvPr/>
        </p:nvSpPr>
        <p:spPr>
          <a:xfrm>
            <a:off x="628088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10</a:t>
            </a:r>
            <a:endParaRPr lang="de-DE" sz="900" dirty="0"/>
          </a:p>
        </p:txBody>
      </p:sp>
      <p:sp>
        <p:nvSpPr>
          <p:cNvPr id="56" name="Textfeld 55"/>
          <p:cNvSpPr txBox="1"/>
          <p:nvPr/>
        </p:nvSpPr>
        <p:spPr>
          <a:xfrm>
            <a:off x="614277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12</a:t>
            </a:r>
            <a:endParaRPr lang="de-DE" sz="900" dirty="0"/>
          </a:p>
        </p:txBody>
      </p:sp>
      <p:sp>
        <p:nvSpPr>
          <p:cNvPr id="57" name="Textfeld 56"/>
          <p:cNvSpPr txBox="1"/>
          <p:nvPr/>
        </p:nvSpPr>
        <p:spPr>
          <a:xfrm>
            <a:off x="614277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14</a:t>
            </a:r>
            <a:endParaRPr lang="de-DE" sz="900" dirty="0"/>
          </a:p>
        </p:txBody>
      </p:sp>
      <p:sp>
        <p:nvSpPr>
          <p:cNvPr id="58" name="Textfeld 57"/>
          <p:cNvSpPr txBox="1"/>
          <p:nvPr/>
        </p:nvSpPr>
        <p:spPr>
          <a:xfrm>
            <a:off x="5985623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59" name="Textfeld 58"/>
          <p:cNvSpPr txBox="1"/>
          <p:nvPr/>
        </p:nvSpPr>
        <p:spPr>
          <a:xfrm>
            <a:off x="6009429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29</a:t>
            </a:r>
            <a:endParaRPr lang="de-DE" sz="900" dirty="0"/>
          </a:p>
        </p:txBody>
      </p:sp>
      <p:sp>
        <p:nvSpPr>
          <p:cNvPr id="60" name="Textfeld 59"/>
          <p:cNvSpPr txBox="1"/>
          <p:nvPr/>
        </p:nvSpPr>
        <p:spPr>
          <a:xfrm>
            <a:off x="5871319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27</a:t>
            </a:r>
            <a:endParaRPr lang="de-DE" sz="900" dirty="0"/>
          </a:p>
        </p:txBody>
      </p:sp>
      <p:sp>
        <p:nvSpPr>
          <p:cNvPr id="61" name="Textfeld 60"/>
          <p:cNvSpPr txBox="1"/>
          <p:nvPr/>
        </p:nvSpPr>
        <p:spPr>
          <a:xfrm>
            <a:off x="5871319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25</a:t>
            </a:r>
            <a:endParaRPr lang="de-DE" sz="900" dirty="0"/>
          </a:p>
        </p:txBody>
      </p:sp>
      <p:sp>
        <p:nvSpPr>
          <p:cNvPr id="62" name="Textfeld 61"/>
          <p:cNvSpPr txBox="1"/>
          <p:nvPr/>
        </p:nvSpPr>
        <p:spPr>
          <a:xfrm>
            <a:off x="5757023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24</a:t>
            </a:r>
            <a:endParaRPr lang="de-DE" sz="900" dirty="0"/>
          </a:p>
        </p:txBody>
      </p:sp>
      <p:sp>
        <p:nvSpPr>
          <p:cNvPr id="63" name="Textfeld 62"/>
          <p:cNvSpPr txBox="1"/>
          <p:nvPr/>
        </p:nvSpPr>
        <p:spPr>
          <a:xfrm>
            <a:off x="5780829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26</a:t>
            </a:r>
            <a:endParaRPr lang="de-DE" sz="900" dirty="0"/>
          </a:p>
        </p:txBody>
      </p:sp>
      <p:sp>
        <p:nvSpPr>
          <p:cNvPr id="64" name="Textfeld 63"/>
          <p:cNvSpPr txBox="1"/>
          <p:nvPr/>
        </p:nvSpPr>
        <p:spPr>
          <a:xfrm>
            <a:off x="5642719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28</a:t>
            </a:r>
            <a:endParaRPr lang="de-DE" sz="900" dirty="0"/>
          </a:p>
        </p:txBody>
      </p:sp>
      <p:sp>
        <p:nvSpPr>
          <p:cNvPr id="65" name="Textfeld 64"/>
          <p:cNvSpPr txBox="1"/>
          <p:nvPr/>
        </p:nvSpPr>
        <p:spPr>
          <a:xfrm>
            <a:off x="5642719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A2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66" name="Textfeld 65"/>
          <p:cNvSpPr txBox="1"/>
          <p:nvPr/>
        </p:nvSpPr>
        <p:spPr>
          <a:xfrm>
            <a:off x="8390673" y="2640158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P0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67" name="Textfeld 66"/>
          <p:cNvSpPr txBox="1"/>
          <p:nvPr/>
        </p:nvSpPr>
        <p:spPr>
          <a:xfrm>
            <a:off x="8414479" y="4554297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P2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68" name="Textfeld 67"/>
          <p:cNvSpPr txBox="1"/>
          <p:nvPr/>
        </p:nvSpPr>
        <p:spPr>
          <a:xfrm>
            <a:off x="8276369" y="3635522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P1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69" name="Textfeld 68"/>
          <p:cNvSpPr txBox="1"/>
          <p:nvPr/>
        </p:nvSpPr>
        <p:spPr>
          <a:xfrm>
            <a:off x="8276369" y="5537947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P3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70" name="Textfeld 69"/>
          <p:cNvSpPr txBox="1"/>
          <p:nvPr/>
        </p:nvSpPr>
        <p:spPr>
          <a:xfrm>
            <a:off x="8166838" y="2644922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P0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71" name="Textfeld 70"/>
          <p:cNvSpPr txBox="1"/>
          <p:nvPr/>
        </p:nvSpPr>
        <p:spPr>
          <a:xfrm>
            <a:off x="8185879" y="4559061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P2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72" name="Textfeld 71"/>
          <p:cNvSpPr txBox="1"/>
          <p:nvPr/>
        </p:nvSpPr>
        <p:spPr>
          <a:xfrm>
            <a:off x="8047769" y="3640286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P1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73" name="Textfeld 72"/>
          <p:cNvSpPr txBox="1"/>
          <p:nvPr/>
        </p:nvSpPr>
        <p:spPr>
          <a:xfrm>
            <a:off x="8047769" y="5542711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P3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74" name="Textfeld 73"/>
          <p:cNvSpPr txBox="1"/>
          <p:nvPr/>
        </p:nvSpPr>
        <p:spPr>
          <a:xfrm>
            <a:off x="1227882" y="2644535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P0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75" name="Textfeld 74"/>
          <p:cNvSpPr txBox="1"/>
          <p:nvPr/>
        </p:nvSpPr>
        <p:spPr>
          <a:xfrm>
            <a:off x="1251688" y="4558674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P2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76" name="Textfeld 75"/>
          <p:cNvSpPr txBox="1"/>
          <p:nvPr/>
        </p:nvSpPr>
        <p:spPr>
          <a:xfrm>
            <a:off x="1113578" y="3639899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P1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77" name="Textfeld 76"/>
          <p:cNvSpPr txBox="1"/>
          <p:nvPr/>
        </p:nvSpPr>
        <p:spPr>
          <a:xfrm>
            <a:off x="1113578" y="5542324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P3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78" name="Textfeld 77"/>
          <p:cNvSpPr txBox="1"/>
          <p:nvPr/>
        </p:nvSpPr>
        <p:spPr>
          <a:xfrm>
            <a:off x="1004047" y="2649299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P0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79" name="Textfeld 78"/>
          <p:cNvSpPr txBox="1"/>
          <p:nvPr/>
        </p:nvSpPr>
        <p:spPr>
          <a:xfrm>
            <a:off x="1023088" y="4563438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P2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80" name="Textfeld 79"/>
          <p:cNvSpPr txBox="1"/>
          <p:nvPr/>
        </p:nvSpPr>
        <p:spPr>
          <a:xfrm>
            <a:off x="884978" y="3644663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P1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81" name="Textfeld 80"/>
          <p:cNvSpPr txBox="1"/>
          <p:nvPr/>
        </p:nvSpPr>
        <p:spPr>
          <a:xfrm>
            <a:off x="884978" y="5547088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P3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82" name="Textfeld 81"/>
          <p:cNvSpPr txBox="1"/>
          <p:nvPr/>
        </p:nvSpPr>
        <p:spPr>
          <a:xfrm>
            <a:off x="3617701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15</a:t>
            </a:r>
            <a:endParaRPr lang="de-DE" sz="900" dirty="0"/>
          </a:p>
        </p:txBody>
      </p:sp>
      <p:sp>
        <p:nvSpPr>
          <p:cNvPr id="83" name="Textfeld 82"/>
          <p:cNvSpPr txBox="1"/>
          <p:nvPr/>
        </p:nvSpPr>
        <p:spPr>
          <a:xfrm>
            <a:off x="3641507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13</a:t>
            </a:r>
            <a:endParaRPr lang="de-DE" sz="900" dirty="0"/>
          </a:p>
        </p:txBody>
      </p:sp>
      <p:sp>
        <p:nvSpPr>
          <p:cNvPr id="84" name="Textfeld 83"/>
          <p:cNvSpPr txBox="1"/>
          <p:nvPr/>
        </p:nvSpPr>
        <p:spPr>
          <a:xfrm>
            <a:off x="3503397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11</a:t>
            </a:r>
            <a:endParaRPr lang="de-DE" sz="900" dirty="0"/>
          </a:p>
        </p:txBody>
      </p:sp>
      <p:sp>
        <p:nvSpPr>
          <p:cNvPr id="85" name="Textfeld 84"/>
          <p:cNvSpPr txBox="1"/>
          <p:nvPr/>
        </p:nvSpPr>
        <p:spPr>
          <a:xfrm>
            <a:off x="3503397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/>
              <a:t>9</a:t>
            </a:r>
            <a:endParaRPr lang="de-DE" sz="900" dirty="0"/>
          </a:p>
        </p:txBody>
      </p:sp>
      <p:sp>
        <p:nvSpPr>
          <p:cNvPr id="86" name="Textfeld 85"/>
          <p:cNvSpPr txBox="1"/>
          <p:nvPr/>
        </p:nvSpPr>
        <p:spPr>
          <a:xfrm>
            <a:off x="3389101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8</a:t>
            </a:r>
            <a:endParaRPr lang="de-DE" sz="900" dirty="0"/>
          </a:p>
        </p:txBody>
      </p:sp>
      <p:sp>
        <p:nvSpPr>
          <p:cNvPr id="87" name="Textfeld 86"/>
          <p:cNvSpPr txBox="1"/>
          <p:nvPr/>
        </p:nvSpPr>
        <p:spPr>
          <a:xfrm>
            <a:off x="3412907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10</a:t>
            </a:r>
            <a:endParaRPr lang="de-DE" sz="900" dirty="0"/>
          </a:p>
        </p:txBody>
      </p:sp>
      <p:sp>
        <p:nvSpPr>
          <p:cNvPr id="88" name="Textfeld 87"/>
          <p:cNvSpPr txBox="1"/>
          <p:nvPr/>
        </p:nvSpPr>
        <p:spPr>
          <a:xfrm>
            <a:off x="3274797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12</a:t>
            </a:r>
            <a:endParaRPr lang="de-DE" sz="900" dirty="0"/>
          </a:p>
        </p:txBody>
      </p:sp>
      <p:sp>
        <p:nvSpPr>
          <p:cNvPr id="89" name="Textfeld 88"/>
          <p:cNvSpPr txBox="1"/>
          <p:nvPr/>
        </p:nvSpPr>
        <p:spPr>
          <a:xfrm>
            <a:off x="3274797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14</a:t>
            </a:r>
            <a:endParaRPr lang="de-DE" sz="900" dirty="0"/>
          </a:p>
        </p:txBody>
      </p:sp>
      <p:sp>
        <p:nvSpPr>
          <p:cNvPr id="90" name="Textfeld 89"/>
          <p:cNvSpPr txBox="1"/>
          <p:nvPr/>
        </p:nvSpPr>
        <p:spPr>
          <a:xfrm>
            <a:off x="3095724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31</a:t>
            </a:r>
            <a:endParaRPr lang="de-DE" sz="900" dirty="0"/>
          </a:p>
        </p:txBody>
      </p:sp>
      <p:sp>
        <p:nvSpPr>
          <p:cNvPr id="91" name="Textfeld 90"/>
          <p:cNvSpPr txBox="1"/>
          <p:nvPr/>
        </p:nvSpPr>
        <p:spPr>
          <a:xfrm>
            <a:off x="314144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29</a:t>
            </a:r>
            <a:endParaRPr lang="de-DE" sz="900" dirty="0"/>
          </a:p>
        </p:txBody>
      </p:sp>
      <p:sp>
        <p:nvSpPr>
          <p:cNvPr id="92" name="Textfeld 91"/>
          <p:cNvSpPr txBox="1"/>
          <p:nvPr/>
        </p:nvSpPr>
        <p:spPr>
          <a:xfrm>
            <a:off x="300333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27</a:t>
            </a:r>
            <a:endParaRPr lang="de-DE" sz="900" dirty="0"/>
          </a:p>
        </p:txBody>
      </p:sp>
      <p:sp>
        <p:nvSpPr>
          <p:cNvPr id="93" name="Textfeld 92"/>
          <p:cNvSpPr txBox="1"/>
          <p:nvPr/>
        </p:nvSpPr>
        <p:spPr>
          <a:xfrm>
            <a:off x="300333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25</a:t>
            </a:r>
            <a:endParaRPr lang="de-DE" sz="900" dirty="0"/>
          </a:p>
        </p:txBody>
      </p:sp>
      <p:sp>
        <p:nvSpPr>
          <p:cNvPr id="94" name="Textfeld 93"/>
          <p:cNvSpPr txBox="1"/>
          <p:nvPr/>
        </p:nvSpPr>
        <p:spPr>
          <a:xfrm>
            <a:off x="288904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24</a:t>
            </a:r>
            <a:endParaRPr lang="de-DE" sz="900" dirty="0"/>
          </a:p>
        </p:txBody>
      </p:sp>
      <p:sp>
        <p:nvSpPr>
          <p:cNvPr id="95" name="Textfeld 94"/>
          <p:cNvSpPr txBox="1"/>
          <p:nvPr/>
        </p:nvSpPr>
        <p:spPr>
          <a:xfrm>
            <a:off x="291284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26</a:t>
            </a:r>
            <a:endParaRPr lang="de-DE" sz="900" dirty="0"/>
          </a:p>
        </p:txBody>
      </p:sp>
      <p:sp>
        <p:nvSpPr>
          <p:cNvPr id="96" name="Textfeld 95"/>
          <p:cNvSpPr txBox="1"/>
          <p:nvPr/>
        </p:nvSpPr>
        <p:spPr>
          <a:xfrm>
            <a:off x="277473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28</a:t>
            </a:r>
            <a:endParaRPr lang="de-DE" sz="900" dirty="0"/>
          </a:p>
        </p:txBody>
      </p:sp>
      <p:sp>
        <p:nvSpPr>
          <p:cNvPr id="97" name="Textfeld 96"/>
          <p:cNvSpPr txBox="1"/>
          <p:nvPr/>
        </p:nvSpPr>
        <p:spPr>
          <a:xfrm>
            <a:off x="277473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30</a:t>
            </a:r>
            <a:endParaRPr lang="de-DE" sz="900" dirty="0"/>
          </a:p>
        </p:txBody>
      </p:sp>
      <p:sp>
        <p:nvSpPr>
          <p:cNvPr id="98" name="Textfeld 97"/>
          <p:cNvSpPr txBox="1"/>
          <p:nvPr/>
        </p:nvSpPr>
        <p:spPr>
          <a:xfrm>
            <a:off x="2675682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99" name="Textfeld 98"/>
          <p:cNvSpPr txBox="1"/>
          <p:nvPr/>
        </p:nvSpPr>
        <p:spPr>
          <a:xfrm>
            <a:off x="2699488" y="4268163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16</a:t>
            </a:r>
            <a:endParaRPr lang="de-DE" sz="900" dirty="0"/>
          </a:p>
        </p:txBody>
      </p:sp>
      <p:sp>
        <p:nvSpPr>
          <p:cNvPr id="100" name="Textfeld 99"/>
          <p:cNvSpPr txBox="1"/>
          <p:nvPr/>
        </p:nvSpPr>
        <p:spPr>
          <a:xfrm>
            <a:off x="2561378" y="3349388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0</a:t>
            </a:r>
            <a:endParaRPr lang="de-DE" sz="9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2561378" y="5251813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16</a:t>
            </a:r>
            <a:endParaRPr lang="de-DE" sz="900" dirty="0"/>
          </a:p>
        </p:txBody>
      </p:sp>
      <p:sp>
        <p:nvSpPr>
          <p:cNvPr id="102" name="Textfeld 101"/>
          <p:cNvSpPr txBox="1"/>
          <p:nvPr/>
        </p:nvSpPr>
        <p:spPr>
          <a:xfrm>
            <a:off x="2447082" y="2358788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2470888" y="4272927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17</a:t>
            </a:r>
            <a:endParaRPr lang="de-DE" sz="9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2332778" y="3354152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1</a:t>
            </a:r>
            <a:endParaRPr lang="de-DE" sz="9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2332778" y="5256577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 17</a:t>
            </a:r>
            <a:endParaRPr lang="de-DE" sz="900" dirty="0"/>
          </a:p>
        </p:txBody>
      </p:sp>
      <p:sp>
        <p:nvSpPr>
          <p:cNvPr id="106" name="Textfeld 105"/>
          <p:cNvSpPr txBox="1"/>
          <p:nvPr/>
        </p:nvSpPr>
        <p:spPr>
          <a:xfrm>
            <a:off x="1251697" y="2358788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6</a:t>
            </a:r>
            <a:endParaRPr lang="de-DE" sz="900" dirty="0"/>
          </a:p>
        </p:txBody>
      </p:sp>
      <p:sp>
        <p:nvSpPr>
          <p:cNvPr id="107" name="Textfeld 106"/>
          <p:cNvSpPr txBox="1"/>
          <p:nvPr/>
        </p:nvSpPr>
        <p:spPr>
          <a:xfrm>
            <a:off x="1275503" y="4272927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22</a:t>
            </a:r>
            <a:endParaRPr lang="de-DE" sz="900" dirty="0"/>
          </a:p>
        </p:txBody>
      </p:sp>
      <p:sp>
        <p:nvSpPr>
          <p:cNvPr id="108" name="Textfeld 107"/>
          <p:cNvSpPr txBox="1"/>
          <p:nvPr/>
        </p:nvSpPr>
        <p:spPr>
          <a:xfrm>
            <a:off x="1137393" y="3354152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6</a:t>
            </a:r>
            <a:endParaRPr lang="de-DE" sz="900" dirty="0"/>
          </a:p>
        </p:txBody>
      </p:sp>
      <p:sp>
        <p:nvSpPr>
          <p:cNvPr id="109" name="Textfeld 108"/>
          <p:cNvSpPr txBox="1"/>
          <p:nvPr/>
        </p:nvSpPr>
        <p:spPr>
          <a:xfrm>
            <a:off x="1137393" y="5256577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22</a:t>
            </a:r>
            <a:endParaRPr lang="de-DE" sz="9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999282" y="2358788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7</a:t>
            </a:r>
            <a:endParaRPr lang="de-DE" sz="900" dirty="0"/>
          </a:p>
        </p:txBody>
      </p:sp>
      <p:sp>
        <p:nvSpPr>
          <p:cNvPr id="111" name="Textfeld 110"/>
          <p:cNvSpPr txBox="1"/>
          <p:nvPr/>
        </p:nvSpPr>
        <p:spPr>
          <a:xfrm>
            <a:off x="1023088" y="4272927"/>
            <a:ext cx="14287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23</a:t>
            </a:r>
            <a:endParaRPr lang="de-DE" sz="9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884978" y="3354152"/>
            <a:ext cx="161925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7</a:t>
            </a:r>
            <a:endParaRPr lang="de-DE" sz="9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884978" y="5256577"/>
            <a:ext cx="13811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A5</a:t>
            </a:r>
          </a:p>
          <a:p>
            <a:r>
              <a:rPr lang="en-US" sz="900" dirty="0" smtClean="0"/>
              <a:t>23</a:t>
            </a:r>
            <a:endParaRPr lang="de-DE" sz="9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3856778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A4</a:t>
            </a:r>
          </a:p>
          <a:p>
            <a:r>
              <a:rPr lang="en-US" sz="900" dirty="0" smtClean="0"/>
              <a:t>24</a:t>
            </a:r>
            <a:endParaRPr lang="de-DE" sz="9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5533178" y="2354024"/>
            <a:ext cx="152400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A3</a:t>
            </a:r>
          </a:p>
          <a:p>
            <a:r>
              <a:rPr lang="en-US" sz="900" dirty="0" smtClean="0"/>
              <a:t>15</a:t>
            </a:r>
            <a:endParaRPr lang="de-DE" sz="900" dirty="0"/>
          </a:p>
        </p:txBody>
      </p:sp>
      <p:sp>
        <p:nvSpPr>
          <p:cNvPr id="116" name="Textfeld 115"/>
          <p:cNvSpPr txBox="1"/>
          <p:nvPr/>
        </p:nvSpPr>
        <p:spPr>
          <a:xfrm>
            <a:off x="1106433" y="971948"/>
            <a:ext cx="728424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 smtClean="0"/>
              <a:t>Wirebonds</a:t>
            </a:r>
            <a:r>
              <a:rPr lang="en-US" sz="2400" dirty="0" smtClean="0"/>
              <a:t> to the DEPFET Matrix</a:t>
            </a:r>
            <a:endParaRPr lang="de-DE" sz="2400" dirty="0"/>
          </a:p>
        </p:txBody>
      </p:sp>
      <p:sp>
        <p:nvSpPr>
          <p:cNvPr id="117" name="Textfeld 116"/>
          <p:cNvSpPr txBox="1"/>
          <p:nvPr/>
        </p:nvSpPr>
        <p:spPr>
          <a:xfrm>
            <a:off x="1113578" y="6099492"/>
            <a:ext cx="728424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/>
              <a:t>Lines to DCD</a:t>
            </a:r>
            <a:endParaRPr lang="de-DE" sz="2400" dirty="0"/>
          </a:p>
        </p:txBody>
      </p:sp>
      <p:sp>
        <p:nvSpPr>
          <p:cNvPr id="118" name="Pfeil nach oben 117"/>
          <p:cNvSpPr/>
          <p:nvPr/>
        </p:nvSpPr>
        <p:spPr>
          <a:xfrm>
            <a:off x="8518853" y="1119584"/>
            <a:ext cx="685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8382394" y="219686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8146658" y="2196860"/>
            <a:ext cx="152400" cy="1524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8390673" y="4106624"/>
            <a:ext cx="152400" cy="1524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8136678" y="4104649"/>
            <a:ext cx="152400" cy="1524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1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(IV) – Drain lines to Pixels</a:t>
            </a:r>
            <a:endParaRPr lang="de-DE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08720"/>
            <a:ext cx="8686800" cy="61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eck 41"/>
          <p:cNvSpPr/>
          <p:nvPr/>
        </p:nvSpPr>
        <p:spPr>
          <a:xfrm>
            <a:off x="1021904" y="939844"/>
            <a:ext cx="1524000" cy="3313331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174304" y="93984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Wirebond</a:t>
            </a:r>
            <a:r>
              <a:rPr lang="en-US" dirty="0" smtClean="0"/>
              <a:t> adaptor</a:t>
            </a:r>
            <a:endParaRPr lang="de-DE" dirty="0"/>
          </a:p>
        </p:txBody>
      </p:sp>
      <p:sp>
        <p:nvSpPr>
          <p:cNvPr id="44" name="Pfeil nach rechts 43"/>
          <p:cNvSpPr/>
          <p:nvPr/>
        </p:nvSpPr>
        <p:spPr>
          <a:xfrm>
            <a:off x="2164904" y="4329376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2317304" y="3075474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997307" y="3075474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2028825" y="2271976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2317304" y="2271976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2926904" y="3043502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2926904" y="2240004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31704" y="3033976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3263222" y="2230478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4517580" y="2722033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374704" y="2722033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4374704" y="2538676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4517580" y="2535131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5254179" y="2729176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5111303" y="2729176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5111303" y="2545819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5254179" y="2542274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5974904" y="2729176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5832028" y="2729176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5832028" y="2545819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5974904" y="2542274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6708330" y="2731928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565454" y="2731928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6565454" y="2548571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708330" y="2545026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7425880" y="2729176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7283004" y="2729176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7283004" y="2545819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425880" y="2542274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8175180" y="2729176"/>
            <a:ext cx="76200" cy="76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8032304" y="2729176"/>
            <a:ext cx="76200" cy="762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8032304" y="2545819"/>
            <a:ext cx="76200" cy="762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8175180" y="2542274"/>
            <a:ext cx="76200" cy="7974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(V) – Results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02553"/>
              </p:ext>
            </p:extLst>
          </p:nvPr>
        </p:nvGraphicFramePr>
        <p:xfrm>
          <a:off x="2499966" y="899194"/>
          <a:ext cx="2386468" cy="5407564"/>
        </p:xfrm>
        <a:graphic>
          <a:graphicData uri="http://schemas.openxmlformats.org/drawingml/2006/table">
            <a:tbl>
              <a:tblPr/>
              <a:tblGrid>
                <a:gridCol w="205380"/>
                <a:gridCol w="253540"/>
                <a:gridCol w="302217"/>
                <a:gridCol w="140292"/>
                <a:gridCol w="213508"/>
                <a:gridCol w="267292"/>
                <a:gridCol w="236538"/>
                <a:gridCol w="293573"/>
                <a:gridCol w="206836"/>
                <a:gridCol w="267292"/>
              </a:tblGrid>
              <a:tr h="1329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BondPad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Matrix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Drain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67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Inhaltsplatzhalt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51636"/>
              </p:ext>
            </p:extLst>
          </p:nvPr>
        </p:nvGraphicFramePr>
        <p:xfrm>
          <a:off x="56456" y="899194"/>
          <a:ext cx="2385012" cy="5407564"/>
        </p:xfrm>
        <a:graphic>
          <a:graphicData uri="http://schemas.openxmlformats.org/drawingml/2006/table">
            <a:tbl>
              <a:tblPr/>
              <a:tblGrid>
                <a:gridCol w="205380"/>
                <a:gridCol w="253540"/>
                <a:gridCol w="302217"/>
                <a:gridCol w="140292"/>
                <a:gridCol w="213508"/>
                <a:gridCol w="267292"/>
                <a:gridCol w="236538"/>
                <a:gridCol w="293573"/>
                <a:gridCol w="205380"/>
                <a:gridCol w="267292"/>
              </a:tblGrid>
              <a:tr h="1329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BondPad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Matrix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Drain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67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39513"/>
              </p:ext>
            </p:extLst>
          </p:nvPr>
        </p:nvGraphicFramePr>
        <p:xfrm>
          <a:off x="4938259" y="901756"/>
          <a:ext cx="2515973" cy="5407564"/>
        </p:xfrm>
        <a:graphic>
          <a:graphicData uri="http://schemas.openxmlformats.org/drawingml/2006/table">
            <a:tbl>
              <a:tblPr/>
              <a:tblGrid>
                <a:gridCol w="266885"/>
                <a:gridCol w="253540"/>
                <a:gridCol w="280229"/>
                <a:gridCol w="140292"/>
                <a:gridCol w="213508"/>
                <a:gridCol w="320262"/>
                <a:gridCol w="273556"/>
                <a:gridCol w="293573"/>
                <a:gridCol w="206836"/>
                <a:gridCol w="267292"/>
              </a:tblGrid>
              <a:tr h="1329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BondPad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Matrix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Drain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67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12229"/>
              </p:ext>
            </p:extLst>
          </p:nvPr>
        </p:nvGraphicFramePr>
        <p:xfrm>
          <a:off x="7513538" y="900904"/>
          <a:ext cx="2364480" cy="5407564"/>
        </p:xfrm>
        <a:graphic>
          <a:graphicData uri="http://schemas.openxmlformats.org/drawingml/2006/table">
            <a:tbl>
              <a:tblPr/>
              <a:tblGrid>
                <a:gridCol w="205380"/>
                <a:gridCol w="253540"/>
                <a:gridCol w="280229"/>
                <a:gridCol w="140292"/>
                <a:gridCol w="213508"/>
                <a:gridCol w="267292"/>
                <a:gridCol w="236538"/>
                <a:gridCol w="293573"/>
                <a:gridCol w="206836"/>
                <a:gridCol w="267292"/>
              </a:tblGrid>
              <a:tr h="1329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BondPad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Matrix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Drain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67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6646" marR="6646" marT="6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88504" y="638132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You got 30 seconds to remember everything. There will be a test!</a:t>
            </a:r>
            <a:endParaRPr 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88950" y="1046729"/>
            <a:ext cx="9001125" cy="11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Move </a:t>
            </a:r>
            <a:r>
              <a:rPr lang="en-US" dirty="0" smtClean="0"/>
              <a:t>Laser spot </a:t>
            </a:r>
            <a:r>
              <a:rPr lang="en-US" dirty="0" smtClean="0"/>
              <a:t>over Matrix. At every position take measurements, which pixel was hit. Plot reconstructed position vs. real laser Position.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Mapping (VI) – Test </a:t>
            </a:r>
            <a:r>
              <a:rPr lang="de-DE" dirty="0" err="1" smtClean="0"/>
              <a:t>with</a:t>
            </a:r>
            <a:r>
              <a:rPr lang="de-DE" dirty="0" smtClean="0"/>
              <a:t> Laser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2050" name="Picture 2" descr="E:\LaserRowCorr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1" y="2296691"/>
            <a:ext cx="5194301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LaserColumnCorr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60" y="2296690"/>
            <a:ext cx="5194300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872" y="2207651"/>
            <a:ext cx="3599954" cy="56903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Laser </a:t>
            </a:r>
            <a:r>
              <a:rPr lang="de-DE" dirty="0" err="1"/>
              <a:t>p</a:t>
            </a:r>
            <a:r>
              <a:rPr lang="de-DE" dirty="0" err="1" smtClean="0"/>
              <a:t>osition</a:t>
            </a:r>
            <a:r>
              <a:rPr lang="de-DE" dirty="0" smtClean="0"/>
              <a:t> vs. </a:t>
            </a:r>
            <a:r>
              <a:rPr lang="de-DE" dirty="0" err="1" smtClean="0"/>
              <a:t>row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745534" y="2204864"/>
            <a:ext cx="3599954" cy="5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dirty="0" smtClean="0"/>
              <a:t>Laser </a:t>
            </a:r>
            <a:r>
              <a:rPr lang="de-DE" dirty="0" err="1" smtClean="0"/>
              <a:t>position</a:t>
            </a:r>
            <a:r>
              <a:rPr lang="de-DE" dirty="0" smtClean="0"/>
              <a:t> vs. </a:t>
            </a:r>
            <a:r>
              <a:rPr lang="de-DE" dirty="0" err="1" smtClean="0"/>
              <a:t>column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ourceDACPi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73" y="2889274"/>
            <a:ext cx="4183477" cy="31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 Optimization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Voltages + DACs</a:t>
            </a:r>
          </a:p>
          <a:p>
            <a:r>
              <a:rPr lang="en-US" dirty="0" smtClean="0"/>
              <a:t>Timing between DHP and DCD</a:t>
            </a:r>
          </a:p>
          <a:p>
            <a:r>
              <a:rPr lang="en-US" dirty="0" smtClean="0"/>
              <a:t>Optimal sampling point</a:t>
            </a:r>
          </a:p>
          <a:p>
            <a:endParaRPr lang="en-US" dirty="0"/>
          </a:p>
          <a:p>
            <a:pPr lvl="1"/>
            <a:r>
              <a:rPr lang="en-US" dirty="0" smtClean="0"/>
              <a:t>Same procedure as every year.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6" name="Picture 2" descr="D:\LinuxFolder\SamplingVaryENC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8" y="2852936"/>
            <a:ext cx="498400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:\LinuxFolder\DCDMeasurements\H4.1.12_320MHZ\Plots\AmpLow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509"/>
          <a:stretch/>
        </p:blipFill>
        <p:spPr bwMode="auto">
          <a:xfrm>
            <a:off x="6107712" y="908721"/>
            <a:ext cx="38710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Dry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DHP </a:t>
            </a:r>
            <a:r>
              <a:rPr lang="de-DE" dirty="0" err="1" smtClean="0"/>
              <a:t>hands</a:t>
            </a:r>
            <a:r>
              <a:rPr lang="de-DE" dirty="0" smtClean="0"/>
              <a:t> on Session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9001125" cy="5530552"/>
          </a:xfrm>
        </p:spPr>
        <p:txBody>
          <a:bodyPr/>
          <a:lstStyle/>
          <a:p>
            <a:r>
              <a:rPr lang="en-US" dirty="0" smtClean="0"/>
              <a:t>DHP Hands on Session in Bonn</a:t>
            </a:r>
          </a:p>
          <a:p>
            <a:pPr lvl="1"/>
            <a:r>
              <a:rPr lang="en-US" dirty="0" smtClean="0"/>
              <a:t>Two weeks before test beam, 2-3 days</a:t>
            </a:r>
          </a:p>
          <a:p>
            <a:pPr lvl="1"/>
            <a:r>
              <a:rPr lang="en-US" dirty="0" smtClean="0"/>
              <a:t>Topics:</a:t>
            </a:r>
          </a:p>
          <a:p>
            <a:pPr lvl="2"/>
            <a:r>
              <a:rPr lang="en-US" dirty="0" smtClean="0"/>
              <a:t>Setup of Bonn DAQ Software &amp; important commands</a:t>
            </a:r>
          </a:p>
          <a:p>
            <a:pPr lvl="2"/>
            <a:r>
              <a:rPr lang="en-US" dirty="0" smtClean="0"/>
              <a:t>Data Formats &amp; how to read them</a:t>
            </a:r>
          </a:p>
          <a:p>
            <a:pPr lvl="2"/>
            <a:r>
              <a:rPr lang="en-US" dirty="0" smtClean="0"/>
              <a:t>Powering Hybrid 5 &amp; configuring it</a:t>
            </a:r>
          </a:p>
          <a:p>
            <a:pPr lvl="2"/>
            <a:r>
              <a:rPr lang="en-US" dirty="0" smtClean="0"/>
              <a:t>Running Hybrid 5</a:t>
            </a:r>
          </a:p>
          <a:p>
            <a:pPr lvl="1"/>
            <a:r>
              <a:rPr lang="en-US" dirty="0" smtClean="0"/>
              <a:t>Participants: Benjamin, Paola, Felix, </a:t>
            </a:r>
            <a:r>
              <a:rPr lang="en-US" dirty="0" err="1" smtClean="0"/>
              <a:t>Tadeas</a:t>
            </a:r>
            <a:r>
              <a:rPr lang="en-US" dirty="0" smtClean="0"/>
              <a:t>, </a:t>
            </a:r>
            <a:r>
              <a:rPr lang="en-US" dirty="0" err="1" smtClean="0"/>
              <a:t>Marca</a:t>
            </a:r>
            <a:r>
              <a:rPr lang="en-US" dirty="0" smtClean="0"/>
              <a:t>, Ulf</a:t>
            </a:r>
          </a:p>
          <a:p>
            <a:r>
              <a:rPr lang="de-DE" dirty="0"/>
              <a:t>Dry </a:t>
            </a:r>
            <a:r>
              <a:rPr lang="de-DE" dirty="0" err="1"/>
              <a:t>test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en-US" dirty="0" smtClean="0"/>
              <a:t>One week before test beam, 2-3 days, 2 other dry runs even before that.</a:t>
            </a:r>
          </a:p>
          <a:p>
            <a:pPr lvl="1"/>
            <a:r>
              <a:rPr lang="en-US" dirty="0" smtClean="0"/>
              <a:t>Topics:</a:t>
            </a:r>
          </a:p>
          <a:p>
            <a:pPr lvl="2"/>
            <a:r>
              <a:rPr lang="en-US" dirty="0" smtClean="0"/>
              <a:t>Connection between ONSEN and DHH</a:t>
            </a:r>
          </a:p>
          <a:p>
            <a:pPr lvl="2"/>
            <a:r>
              <a:rPr lang="en-US" dirty="0" smtClean="0"/>
              <a:t>Connection between ONSEN and readout PC</a:t>
            </a:r>
          </a:p>
          <a:p>
            <a:pPr lvl="2"/>
            <a:r>
              <a:rPr lang="en-US" dirty="0" smtClean="0"/>
              <a:t>Data flow from ONSEN data generator to Bonn DAQ and to EUDAQ</a:t>
            </a:r>
          </a:p>
          <a:p>
            <a:pPr lvl="2"/>
            <a:r>
              <a:rPr lang="en-US" dirty="0" smtClean="0"/>
              <a:t>Connection between DHP and DHH</a:t>
            </a:r>
          </a:p>
          <a:p>
            <a:pPr lvl="2"/>
            <a:r>
              <a:rPr lang="en-US" dirty="0" smtClean="0"/>
              <a:t>Configuring DHP over DHH JTAG.</a:t>
            </a:r>
          </a:p>
          <a:p>
            <a:pPr lvl="1"/>
            <a:r>
              <a:rPr lang="en-US" dirty="0" smtClean="0"/>
              <a:t>Participants: </a:t>
            </a:r>
            <a:r>
              <a:rPr lang="en-US" dirty="0" err="1" smtClean="0"/>
              <a:t>Sören</a:t>
            </a:r>
            <a:r>
              <a:rPr lang="en-US" dirty="0" smtClean="0"/>
              <a:t>, David, Thomas, </a:t>
            </a:r>
            <a:r>
              <a:rPr lang="en-US" dirty="0" err="1" smtClean="0"/>
              <a:t>Björn</a:t>
            </a:r>
            <a:r>
              <a:rPr lang="en-US" dirty="0" smtClean="0"/>
              <a:t>, </a:t>
            </a:r>
            <a:r>
              <a:rPr lang="en-US" dirty="0" err="1" smtClean="0"/>
              <a:t>Dima</a:t>
            </a:r>
            <a:r>
              <a:rPr lang="en-US" dirty="0" smtClean="0"/>
              <a:t>, Igor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much more…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Mechanics</a:t>
            </a:r>
            <a:endParaRPr lang="en-US" dirty="0" smtClean="0"/>
          </a:p>
          <a:p>
            <a:r>
              <a:rPr lang="en-US" dirty="0"/>
              <a:t>Hybrid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Cooling</a:t>
            </a:r>
          </a:p>
          <a:p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Planning</a:t>
            </a:r>
            <a:endParaRPr lang="en-US" dirty="0" smtClean="0"/>
          </a:p>
          <a:p>
            <a:pPr lvl="1"/>
            <a:r>
              <a:rPr lang="en-US" dirty="0" smtClean="0"/>
              <a:t>Packing</a:t>
            </a:r>
          </a:p>
          <a:p>
            <a:pPr lvl="1"/>
            <a:r>
              <a:rPr lang="en-US" dirty="0" smtClean="0"/>
              <a:t>Setup</a:t>
            </a:r>
          </a:p>
          <a:p>
            <a:r>
              <a:rPr lang="en-US" dirty="0" smtClean="0"/>
              <a:t>Checked pedestal stability</a:t>
            </a:r>
          </a:p>
          <a:p>
            <a:pPr marL="457200" lvl="1" indent="0">
              <a:buNone/>
            </a:pPr>
            <a:r>
              <a:rPr lang="en-US" dirty="0" smtClean="0"/>
              <a:t>Result: </a:t>
            </a:r>
            <a:r>
              <a:rPr lang="en-US" dirty="0" smtClean="0"/>
              <a:t>Stable </a:t>
            </a:r>
            <a:r>
              <a:rPr lang="en-US" dirty="0" smtClean="0"/>
              <a:t>on hour scale</a:t>
            </a:r>
            <a:endParaRPr lang="en-US" dirty="0" smtClean="0"/>
          </a:p>
          <a:p>
            <a:r>
              <a:rPr lang="en-US" dirty="0"/>
              <a:t>Sensor Characterization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Picture 4" descr="https://lh3.googleusercontent.com/YBH0HWBYZ_RLa1NCRp8-Q1rQBk385ME6AWII_9wH6wsDdBq8W5SDKEkS7mVOsRQfgKOIyN2II3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t="25834" r="837" b="22047"/>
          <a:stretch/>
        </p:blipFill>
        <p:spPr bwMode="auto">
          <a:xfrm>
            <a:off x="6650954" y="980728"/>
            <a:ext cx="3126581" cy="21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35" b="16968"/>
          <a:stretch/>
        </p:blipFill>
        <p:spPr>
          <a:xfrm>
            <a:off x="3054689" y="920920"/>
            <a:ext cx="3384000" cy="2340000"/>
          </a:xfrm>
          <a:prstGeom prst="rect">
            <a:avLst/>
          </a:prstGeom>
        </p:spPr>
      </p:pic>
      <p:pic>
        <p:nvPicPr>
          <p:cNvPr id="7" name="Picture 2" descr="https://lh3.googleusercontent.com/dBS1PIKe5vtmIVE0-REQJr78BaBzdRumvKpQPKD0l20yHnGZ7N3i0hdD1Jsz3O0HuPEafz7js4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10869"/>
          <a:stretch/>
        </p:blipFill>
        <p:spPr bwMode="auto">
          <a:xfrm>
            <a:off x="3915310" y="3281049"/>
            <a:ext cx="5780076" cy="31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14 Conector recto"/>
          <p:cNvCxnSpPr/>
          <p:nvPr/>
        </p:nvCxnSpPr>
        <p:spPr>
          <a:xfrm flipV="1">
            <a:off x="5623148" y="3987389"/>
            <a:ext cx="1027806" cy="7541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6 Conector recto"/>
          <p:cNvCxnSpPr/>
          <p:nvPr/>
        </p:nvCxnSpPr>
        <p:spPr>
          <a:xfrm flipV="1">
            <a:off x="5817849" y="5805264"/>
            <a:ext cx="1511415" cy="231297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8 Conector recto"/>
          <p:cNvCxnSpPr/>
          <p:nvPr/>
        </p:nvCxnSpPr>
        <p:spPr>
          <a:xfrm>
            <a:off x="6681192" y="3987389"/>
            <a:ext cx="675332" cy="1848493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0 Conector recto"/>
          <p:cNvCxnSpPr/>
          <p:nvPr/>
        </p:nvCxnSpPr>
        <p:spPr>
          <a:xfrm>
            <a:off x="5601072" y="4081879"/>
            <a:ext cx="211385" cy="2011417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3 CuadroTexto"/>
          <p:cNvSpPr txBox="1"/>
          <p:nvPr/>
        </p:nvSpPr>
        <p:spPr>
          <a:xfrm>
            <a:off x="7356524" y="5087587"/>
            <a:ext cx="177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accent3"/>
                </a:solidFill>
              </a:rPr>
              <a:t>Cooling block on the back side of the PCB and thermal </a:t>
            </a:r>
            <a:r>
              <a:rPr lang="en-US" sz="1800" b="1" dirty="0" err="1" smtClean="0">
                <a:solidFill>
                  <a:schemeClr val="accent3"/>
                </a:solidFill>
              </a:rPr>
              <a:t>vias</a:t>
            </a:r>
            <a:endParaRPr lang="en-US" sz="1800" b="1" dirty="0" smtClean="0">
              <a:solidFill>
                <a:schemeClr val="accent3"/>
              </a:solidFill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4263930" y="4231222"/>
            <a:ext cx="12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accent3"/>
                </a:solidFill>
              </a:rPr>
              <a:t>DCDBv2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4" name="6 CuadroTexto"/>
          <p:cNvSpPr txBox="1"/>
          <p:nvPr/>
        </p:nvSpPr>
        <p:spPr>
          <a:xfrm>
            <a:off x="6897081" y="4050064"/>
            <a:ext cx="12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accent3"/>
                </a:solidFill>
              </a:rPr>
              <a:t>DHP0.2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7 Conector recto de flecha"/>
          <p:cNvCxnSpPr/>
          <p:nvPr/>
        </p:nvCxnSpPr>
        <p:spPr>
          <a:xfrm flipH="1">
            <a:off x="6437824" y="4231222"/>
            <a:ext cx="675416" cy="478810"/>
          </a:xfrm>
          <a:prstGeom prst="straightConnector1">
            <a:avLst/>
          </a:prstGeom>
          <a:ln w="25400">
            <a:solidFill>
              <a:schemeClr val="accent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2 Conector recto de flecha"/>
          <p:cNvCxnSpPr/>
          <p:nvPr/>
        </p:nvCxnSpPr>
        <p:spPr>
          <a:xfrm>
            <a:off x="5457056" y="4437112"/>
            <a:ext cx="581852" cy="288032"/>
          </a:xfrm>
          <a:prstGeom prst="straightConnector1">
            <a:avLst/>
          </a:prstGeom>
          <a:ln w="25400">
            <a:solidFill>
              <a:schemeClr val="accent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842250" y="6453188"/>
            <a:ext cx="2063750" cy="252412"/>
          </a:xfrm>
        </p:spPr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Goal: </a:t>
            </a:r>
            <a:r>
              <a:rPr lang="de-DE" dirty="0" smtClean="0"/>
              <a:t>Test beam </a:t>
            </a:r>
            <a:r>
              <a:rPr lang="de-DE" dirty="0" smtClean="0"/>
              <a:t>in May </a:t>
            </a:r>
            <a:r>
              <a:rPr lang="de-DE" dirty="0" err="1" smtClean="0"/>
              <a:t>at</a:t>
            </a:r>
            <a:r>
              <a:rPr lang="de-DE" dirty="0" smtClean="0"/>
              <a:t> DESY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9001125" cy="5602560"/>
          </a:xfrm>
        </p:spPr>
        <p:txBody>
          <a:bodyPr/>
          <a:lstStyle/>
          <a:p>
            <a:r>
              <a:rPr lang="de-DE" dirty="0" smtClean="0"/>
              <a:t>System Integration </a:t>
            </a:r>
            <a:r>
              <a:rPr lang="de-DE" dirty="0" err="1" smtClean="0"/>
              <a:t>test</a:t>
            </a:r>
            <a:endParaRPr lang="de-DE" dirty="0" smtClean="0"/>
          </a:p>
          <a:p>
            <a:r>
              <a:rPr lang="de-DE" dirty="0" smtClean="0"/>
              <a:t>Primary </a:t>
            </a:r>
            <a:r>
              <a:rPr lang="de-DE" dirty="0" err="1" smtClean="0"/>
              <a:t>goal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  DEPFET -&gt; DCD -&gt; DHP -&gt; DHH -&gt; ONSEN -&gt; PC</a:t>
            </a:r>
          </a:p>
          <a:p>
            <a:pPr lvl="1"/>
            <a:r>
              <a:rPr lang="de-DE" dirty="0" smtClean="0"/>
              <a:t>Slow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DHH</a:t>
            </a:r>
          </a:p>
          <a:p>
            <a:pPr lvl="1"/>
            <a:r>
              <a:rPr lang="de-DE" dirty="0" smtClean="0"/>
              <a:t>Task </a:t>
            </a:r>
            <a:r>
              <a:rPr lang="de-DE" dirty="0" err="1" smtClean="0"/>
              <a:t>force</a:t>
            </a:r>
            <a:r>
              <a:rPr lang="de-DE" dirty="0" smtClean="0"/>
              <a:t>: </a:t>
            </a:r>
            <a:r>
              <a:rPr lang="de-DE" dirty="0" smtClean="0"/>
              <a:t>Gießen</a:t>
            </a:r>
            <a:r>
              <a:rPr lang="de-DE" dirty="0" smtClean="0"/>
              <a:t>, </a:t>
            </a:r>
            <a:r>
              <a:rPr lang="de-DE" dirty="0" smtClean="0"/>
              <a:t>TUM, </a:t>
            </a:r>
            <a:r>
              <a:rPr lang="de-DE" dirty="0" smtClean="0"/>
              <a:t>Bonn</a:t>
            </a:r>
          </a:p>
          <a:p>
            <a:r>
              <a:rPr lang="de-DE" dirty="0" smtClean="0"/>
              <a:t>Backup </a:t>
            </a:r>
            <a:r>
              <a:rPr lang="de-DE" dirty="0" smtClean="0"/>
              <a:t>plan:</a:t>
            </a:r>
            <a:endParaRPr lang="de-DE" dirty="0" smtClean="0"/>
          </a:p>
          <a:p>
            <a:pPr lvl="1"/>
            <a:r>
              <a:rPr lang="de-DE" dirty="0" smtClean="0"/>
              <a:t>Zero </a:t>
            </a:r>
            <a:r>
              <a:rPr lang="de-DE" dirty="0" err="1" smtClean="0"/>
              <a:t>suppressed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 DEPFET -&gt; DCD -&gt; DHP -&gt; </a:t>
            </a:r>
            <a:r>
              <a:rPr lang="de-DE" dirty="0" err="1" smtClean="0"/>
              <a:t>DHHe</a:t>
            </a:r>
            <a:r>
              <a:rPr lang="de-DE" dirty="0" smtClean="0"/>
              <a:t>(</a:t>
            </a:r>
            <a:r>
              <a:rPr lang="de-DE" dirty="0" err="1" smtClean="0"/>
              <a:t>mulator</a:t>
            </a:r>
            <a:r>
              <a:rPr lang="de-DE" dirty="0" smtClean="0"/>
              <a:t>) -&gt; PC</a:t>
            </a:r>
            <a:endParaRPr lang="de-DE" dirty="0" smtClean="0"/>
          </a:p>
          <a:p>
            <a:pPr lvl="1"/>
            <a:r>
              <a:rPr lang="de-DE" dirty="0" smtClean="0"/>
              <a:t>Slow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DHHe</a:t>
            </a:r>
            <a:endParaRPr lang="de-DE" dirty="0" smtClean="0"/>
          </a:p>
          <a:p>
            <a:pPr lvl="1"/>
            <a:r>
              <a:rPr lang="de-DE" dirty="0" smtClean="0"/>
              <a:t>Lab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smtClean="0"/>
              <a:t>PC </a:t>
            </a:r>
            <a:r>
              <a:rPr lang="de-DE" dirty="0" err="1" smtClean="0"/>
              <a:t>means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Producer -&gt; Bonn-EVB -&gt; Bonn-EUDAQ-Producer -&gt; EUDAQ-EVB </a:t>
            </a:r>
          </a:p>
          <a:p>
            <a:pPr lvl="1"/>
            <a:r>
              <a:rPr lang="de-DE" dirty="0" smtClean="0"/>
              <a:t>Producer -&gt; Bonn-EVB -&gt; Online Monitor</a:t>
            </a:r>
          </a:p>
          <a:p>
            <a:pPr lvl="1"/>
            <a:r>
              <a:rPr lang="de-DE" dirty="0"/>
              <a:t>Producer -&gt; Bonn-EVB -&gt; Bonn-EUDAQ-Producer -&gt; </a:t>
            </a:r>
            <a:r>
              <a:rPr lang="de-DE" dirty="0" smtClean="0"/>
              <a:t>EUDAQ-EVB -&gt; </a:t>
            </a:r>
            <a:r>
              <a:rPr lang="de-DE" dirty="0" smtClean="0"/>
              <a:t>EUDAQ-Monitor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971829"/>
            <a:ext cx="4104456" cy="20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my_win\DEPFET\pics\Hybrid_5\test_setup_chip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759" y="3356992"/>
            <a:ext cx="4262785" cy="2304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Tasks: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498426"/>
            <a:ext cx="9001125" cy="5314950"/>
          </a:xfrm>
        </p:spPr>
        <p:txBody>
          <a:bodyPr/>
          <a:lstStyle/>
          <a:p>
            <a:r>
              <a:rPr lang="en-US" dirty="0" smtClean="0"/>
              <a:t>Develop Hardware platform and get the DHP working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Develop Software necessary</a:t>
            </a:r>
          </a:p>
          <a:p>
            <a:r>
              <a:rPr lang="en-US" dirty="0" smtClean="0"/>
              <a:t>Testing.</a:t>
            </a:r>
          </a:p>
          <a:p>
            <a:r>
              <a:rPr lang="en-US" dirty="0" smtClean="0"/>
              <a:t>Update existing DAQ Software</a:t>
            </a:r>
          </a:p>
          <a:p>
            <a:r>
              <a:rPr lang="en-US" dirty="0" smtClean="0"/>
              <a:t>Testing..</a:t>
            </a:r>
          </a:p>
          <a:p>
            <a:r>
              <a:rPr lang="en-US" dirty="0" smtClean="0"/>
              <a:t>Correct mapping from matrix to DHP</a:t>
            </a:r>
          </a:p>
          <a:p>
            <a:r>
              <a:rPr lang="en-US" dirty="0" smtClean="0"/>
              <a:t>Testing…</a:t>
            </a:r>
          </a:p>
          <a:p>
            <a:r>
              <a:rPr lang="en-US" dirty="0" smtClean="0"/>
              <a:t>Optimize System components, including the DEPFET and DCD</a:t>
            </a:r>
          </a:p>
          <a:p>
            <a:r>
              <a:rPr lang="en-US" dirty="0" smtClean="0"/>
              <a:t>Implement additional features (for testing)</a:t>
            </a:r>
          </a:p>
          <a:p>
            <a:r>
              <a:rPr lang="en-US" dirty="0" smtClean="0"/>
              <a:t>Testing….</a:t>
            </a:r>
            <a:endParaRPr lang="en-US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etticke\Pictures\ProgramCode.pn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5117" y="1108289"/>
            <a:ext cx="6522339" cy="52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DHHe</a:t>
            </a:r>
            <a:r>
              <a:rPr lang="en-US" dirty="0" smtClean="0"/>
              <a:t> Control, </a:t>
            </a:r>
            <a:r>
              <a:rPr lang="en-US" dirty="0" smtClean="0"/>
              <a:t>MATLAB scripts &amp; </a:t>
            </a:r>
            <a:r>
              <a:rPr lang="en-US" dirty="0" err="1" smtClean="0"/>
              <a:t>DHHe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066800"/>
            <a:ext cx="8712968" cy="560256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Config_GUI</a:t>
            </a:r>
            <a:r>
              <a:rPr lang="en-US" dirty="0"/>
              <a:t> </a:t>
            </a:r>
            <a:r>
              <a:rPr lang="en-US" dirty="0" smtClean="0"/>
              <a:t>software to configure DCD and DHP over JTAG, configure </a:t>
            </a:r>
            <a:r>
              <a:rPr lang="en-US" dirty="0" err="1" smtClean="0"/>
              <a:t>DHHe</a:t>
            </a:r>
            <a:r>
              <a:rPr lang="en-US" dirty="0" smtClean="0"/>
              <a:t>, upload Pedestals, mask Pixels etc.</a:t>
            </a:r>
          </a:p>
          <a:p>
            <a:r>
              <a:rPr lang="en-US" dirty="0" smtClean="0"/>
              <a:t>Development of MATLAB scripts to generate </a:t>
            </a:r>
            <a:r>
              <a:rPr lang="en-US" dirty="0" smtClean="0"/>
              <a:t>test frames and calculate pedestals</a:t>
            </a:r>
            <a:endParaRPr lang="en-US" dirty="0" smtClean="0"/>
          </a:p>
          <a:p>
            <a:r>
              <a:rPr lang="en-US" dirty="0" smtClean="0"/>
              <a:t>Development of </a:t>
            </a:r>
            <a:r>
              <a:rPr lang="en-US" dirty="0" err="1"/>
              <a:t>fileReader</a:t>
            </a:r>
            <a:r>
              <a:rPr lang="en-US" dirty="0"/>
              <a:t> class and MATLAB plugin for “easy” access to DEPFET data </a:t>
            </a:r>
            <a:r>
              <a:rPr lang="en-US" dirty="0" smtClean="0"/>
              <a:t>files</a:t>
            </a:r>
          </a:p>
          <a:p>
            <a:endParaRPr lang="en-US" dirty="0"/>
          </a:p>
          <a:p>
            <a:r>
              <a:rPr lang="en-US" dirty="0" smtClean="0"/>
              <a:t>Development of automated routines for testing the DHP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Softcore</a:t>
            </a:r>
            <a:r>
              <a:rPr lang="en-US" dirty="0" smtClean="0"/>
              <a:t> inside </a:t>
            </a:r>
            <a:r>
              <a:rPr lang="en-US" dirty="0" err="1" smtClean="0"/>
              <a:t>DHHe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upload of pedestals</a:t>
            </a:r>
          </a:p>
          <a:p>
            <a:pPr lvl="1"/>
            <a:r>
              <a:rPr lang="en-US" dirty="0" smtClean="0"/>
              <a:t>Fast scan of all DCD channels</a:t>
            </a:r>
          </a:p>
          <a:p>
            <a:r>
              <a:rPr lang="en-US" dirty="0" smtClean="0"/>
              <a:t>Implemented and tested trigger engine for communication with EUDAQ TLU</a:t>
            </a:r>
          </a:p>
          <a:p>
            <a:pPr lvl="1"/>
            <a:r>
              <a:rPr lang="en-US" dirty="0" smtClean="0"/>
              <a:t>Variable </a:t>
            </a:r>
            <a:r>
              <a:rPr lang="en-US" dirty="0" smtClean="0"/>
              <a:t>Trigger length</a:t>
            </a:r>
            <a:r>
              <a:rPr lang="en-US" dirty="0" smtClean="0"/>
              <a:t>, </a:t>
            </a:r>
            <a:r>
              <a:rPr lang="en-US" dirty="0" smtClean="0"/>
              <a:t>settable delays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3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DHP Functionality </a:t>
            </a:r>
            <a:r>
              <a:rPr lang="en-US" dirty="0" smtClean="0"/>
              <a:t>tests &amp; Optimizations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 tests</a:t>
            </a:r>
          </a:p>
          <a:p>
            <a:pPr lvl="1"/>
            <a:r>
              <a:rPr lang="en-US" dirty="0" smtClean="0"/>
              <a:t>High speed link</a:t>
            </a:r>
          </a:p>
          <a:p>
            <a:pPr lvl="1"/>
            <a:r>
              <a:rPr lang="en-US" dirty="0" smtClean="0"/>
              <a:t>Communication with DCD @ different clock speeds</a:t>
            </a:r>
          </a:p>
          <a:p>
            <a:pPr lvl="1"/>
            <a:r>
              <a:rPr lang="en-US" dirty="0" smtClean="0"/>
              <a:t>Data processing (transmission losses with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pre-programmed test frames)</a:t>
            </a:r>
          </a:p>
          <a:p>
            <a:pPr lvl="1"/>
            <a:r>
              <a:rPr lang="en-US" dirty="0" smtClean="0"/>
              <a:t>Configuration of DCD via JTAG</a:t>
            </a:r>
          </a:p>
          <a:p>
            <a:r>
              <a:rPr lang="en-US" dirty="0" smtClean="0"/>
              <a:t>Switcher output sequences</a:t>
            </a:r>
          </a:p>
          <a:p>
            <a:r>
              <a:rPr lang="en-US" dirty="0" smtClean="0"/>
              <a:t>Optimized timings for Signals between DHP and DCD, same for </a:t>
            </a:r>
            <a:r>
              <a:rPr lang="en-US" dirty="0" err="1" smtClean="0"/>
              <a:t>DHHe</a:t>
            </a:r>
            <a:r>
              <a:rPr lang="en-US" dirty="0" smtClean="0"/>
              <a:t> to DHP</a:t>
            </a:r>
          </a:p>
          <a:p>
            <a:r>
              <a:rPr lang="en-US" dirty="0" smtClean="0"/>
              <a:t>Optimized timings </a:t>
            </a:r>
            <a:r>
              <a:rPr lang="en-US" dirty="0" smtClean="0"/>
              <a:t>to trigger the </a:t>
            </a:r>
            <a:r>
              <a:rPr lang="en-US" dirty="0" smtClean="0"/>
              <a:t>Systems with the TLU</a:t>
            </a:r>
          </a:p>
          <a:p>
            <a:pPr lvl="1"/>
            <a:r>
              <a:rPr lang="en-US" dirty="0" smtClean="0"/>
              <a:t>Triggered laser and readout at the same time</a:t>
            </a:r>
          </a:p>
          <a:p>
            <a:pPr lvl="1"/>
            <a:r>
              <a:rPr lang="en-US" dirty="0" smtClean="0"/>
              <a:t>Optimized timings to get all laser pulses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026" name="Picture 2" descr="E:\tek0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4457" r="265" b="48240"/>
          <a:stretch/>
        </p:blipFill>
        <p:spPr bwMode="auto">
          <a:xfrm>
            <a:off x="972492" y="4869160"/>
            <a:ext cx="3980508" cy="18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886464"/>
            <a:ext cx="3024336" cy="17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836712"/>
            <a:ext cx="3270699" cy="248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 rot="16200000">
            <a:off x="5790827" y="1316931"/>
            <a:ext cx="129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600"/>
              <a:t>Data loss, %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8409681" y="3162871"/>
            <a:ext cx="1439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/>
              <a:t>Occupancy, %</a:t>
            </a:r>
          </a:p>
        </p:txBody>
      </p:sp>
    </p:spTree>
    <p:extLst>
      <p:ext uri="{BB962C8B-B14F-4D97-AF65-F5344CB8AC3E}">
        <p14:creationId xmlns:p14="http://schemas.microsoft.com/office/powerpoint/2010/main" val="27584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etticke\Pictures\ProgramCode.pn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5117" y="1108289"/>
            <a:ext cx="6522339" cy="52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066800"/>
            <a:ext cx="8496498" cy="560256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Development of a new generic producer plugin for our DAQ software</a:t>
            </a:r>
          </a:p>
          <a:p>
            <a:pPr lvl="1"/>
            <a:r>
              <a:rPr lang="en-US" dirty="0" smtClean="0"/>
              <a:t>Multithreaded approach</a:t>
            </a:r>
          </a:p>
          <a:p>
            <a:pPr lvl="1"/>
            <a:r>
              <a:rPr lang="en-US" dirty="0" smtClean="0"/>
              <a:t>Control thread </a:t>
            </a:r>
            <a:r>
              <a:rPr lang="en-US" dirty="0" smtClean="0"/>
              <a:t>and connection to/from the DAQ are handled in generic way.</a:t>
            </a:r>
          </a:p>
          <a:p>
            <a:pPr lvl="1"/>
            <a:r>
              <a:rPr lang="en-US" dirty="0" smtClean="0"/>
              <a:t>Only data receiving thread needs to be rewritten for different devices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DHHe</a:t>
            </a:r>
            <a:r>
              <a:rPr lang="en-US" dirty="0" smtClean="0"/>
              <a:t> producer plugin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DHHe</a:t>
            </a:r>
            <a:r>
              <a:rPr lang="en-US" dirty="0" smtClean="0"/>
              <a:t> random generator plugin for testing the data flow</a:t>
            </a:r>
          </a:p>
          <a:p>
            <a:r>
              <a:rPr lang="en-US" dirty="0" smtClean="0"/>
              <a:t>ONSEN </a:t>
            </a:r>
            <a:r>
              <a:rPr lang="en-US" dirty="0" smtClean="0"/>
              <a:t>producer and ONSEN </a:t>
            </a:r>
            <a:r>
              <a:rPr lang="en-US" dirty="0"/>
              <a:t>generator (</a:t>
            </a:r>
            <a:r>
              <a:rPr lang="en-US" dirty="0" err="1" smtClean="0"/>
              <a:t>Gießen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Implemented  and tested </a:t>
            </a:r>
            <a:r>
              <a:rPr lang="en-US" dirty="0" err="1" smtClean="0"/>
              <a:t>DHHe</a:t>
            </a:r>
            <a:r>
              <a:rPr lang="en-US" dirty="0" smtClean="0"/>
              <a:t> and ONSEN data handling into the DAQ Software and into EUDAQ</a:t>
            </a:r>
          </a:p>
          <a:p>
            <a:r>
              <a:rPr lang="en-US" dirty="0" err="1" smtClean="0"/>
              <a:t>DHHe</a:t>
            </a:r>
            <a:r>
              <a:rPr lang="en-US" dirty="0" smtClean="0"/>
              <a:t> Producer plugin and our DAQ are able to write about 100k frames/sec to disc, if frames are small (1-5 pix </a:t>
            </a:r>
            <a:r>
              <a:rPr lang="en-US" dirty="0" smtClean="0"/>
              <a:t>firing)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much more, including incredible many </a:t>
            </a:r>
            <a:r>
              <a:rPr lang="en-US" dirty="0" smtClean="0"/>
              <a:t>bug fixes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DAQ Software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2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uetticke\Pictures\ProgramCode.pn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5117" y="1108289"/>
            <a:ext cx="6522339" cy="52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Online Monitor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066800"/>
            <a:ext cx="8496944" cy="560256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Implemented </a:t>
            </a:r>
            <a:r>
              <a:rPr lang="en-US" dirty="0" err="1" smtClean="0"/>
              <a:t>DHHe</a:t>
            </a:r>
            <a:r>
              <a:rPr lang="en-US" dirty="0" smtClean="0"/>
              <a:t> and ONSEN data interpreter into our </a:t>
            </a:r>
            <a:r>
              <a:rPr lang="en-US" dirty="0" err="1" smtClean="0"/>
              <a:t>OnlineMonitor</a:t>
            </a:r>
            <a:endParaRPr lang="en-US" dirty="0" smtClean="0"/>
          </a:p>
          <a:p>
            <a:r>
              <a:rPr lang="en-US" dirty="0" smtClean="0"/>
              <a:t>Implemented </a:t>
            </a:r>
            <a:r>
              <a:rPr lang="en-US" dirty="0" err="1" smtClean="0"/>
              <a:t>DHHe</a:t>
            </a:r>
            <a:r>
              <a:rPr lang="en-US" dirty="0" smtClean="0"/>
              <a:t> and ONSEN data interpreter into EUDAQ together with Benjamin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3074" name="Picture 2" descr="E:\TB2013-H5.1-nice_2Del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92" y="2383169"/>
            <a:ext cx="5527360" cy="4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B2013-H5.1-FirstL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4" y="2383170"/>
            <a:ext cx="5327472" cy="4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156596"/>
            <a:ext cx="5496859" cy="32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LinuxFolder\MappingDCDColum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2" y="881635"/>
            <a:ext cx="3093471" cy="25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(I) – DCD-DHP </a:t>
            </a:r>
            <a:r>
              <a:rPr lang="en-US" dirty="0" smtClean="0"/>
              <a:t>Synchronization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DHP Coordinates received</a:t>
            </a:r>
          </a:p>
          <a:p>
            <a:r>
              <a:rPr lang="en-US" dirty="0" smtClean="0"/>
              <a:t>Mapping DHP-&gt; DCD (synchronize Data!)</a:t>
            </a:r>
          </a:p>
          <a:p>
            <a:r>
              <a:rPr lang="en-US" dirty="0" smtClean="0"/>
              <a:t>Mapping DCD-&gt; </a:t>
            </a:r>
            <a:r>
              <a:rPr lang="en-US" dirty="0" err="1" smtClean="0"/>
              <a:t>BondPads</a:t>
            </a:r>
            <a:endParaRPr lang="en-US" dirty="0" smtClean="0"/>
          </a:p>
          <a:p>
            <a:r>
              <a:rPr lang="en-US" dirty="0" err="1" smtClean="0"/>
              <a:t>BondPads</a:t>
            </a:r>
            <a:r>
              <a:rPr lang="en-US" dirty="0" smtClean="0"/>
              <a:t>-&gt;</a:t>
            </a:r>
            <a:r>
              <a:rPr lang="en-US" dirty="0" err="1" smtClean="0"/>
              <a:t>MatrixPads</a:t>
            </a:r>
            <a:endParaRPr lang="en-US" dirty="0" smtClean="0"/>
          </a:p>
          <a:p>
            <a:r>
              <a:rPr lang="en-US" dirty="0" err="1" smtClean="0"/>
              <a:t>MatrixPads</a:t>
            </a:r>
            <a:r>
              <a:rPr lang="en-US" dirty="0" smtClean="0"/>
              <a:t>-&gt;Drains-&gt;Pixel location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Delay Setting Row2_sync_DCD_Delay</a:t>
            </a:r>
          </a:p>
          <a:p>
            <a:pPr marL="457200" lvl="1" indent="0">
              <a:buNone/>
            </a:pPr>
            <a:r>
              <a:rPr lang="en-US" sz="1600" dirty="0" smtClean="0"/>
              <a:t>Steers point where DHP expects first byte </a:t>
            </a:r>
          </a:p>
          <a:p>
            <a:pPr marL="457200" lvl="1" indent="0">
              <a:buNone/>
            </a:pPr>
            <a:r>
              <a:rPr lang="en-US" sz="1600" dirty="0" smtClean="0"/>
              <a:t>from DCD Byte D&lt;0&gt; has to be at the beginning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40400" y="298725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to direction of matrix, is located at the switcher side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4176" y="3033417"/>
            <a:ext cx="1066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Switcher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486076" y="3448916"/>
            <a:ext cx="1143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DEPFET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705524" y="3448148"/>
            <a:ext cx="1447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DCD/DHP</a:t>
            </a:r>
            <a:endParaRPr lang="de-DE" sz="2400" dirty="0"/>
          </a:p>
        </p:txBody>
      </p:sp>
      <p:sp>
        <p:nvSpPr>
          <p:cNvPr id="5" name="Pfeil nach links 4"/>
          <p:cNvSpPr/>
          <p:nvPr/>
        </p:nvSpPr>
        <p:spPr>
          <a:xfrm>
            <a:off x="1705524" y="2924944"/>
            <a:ext cx="838200" cy="586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>
            <a:off x="5189708" y="3538523"/>
            <a:ext cx="720080" cy="483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249670" y="4022342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306709" y="4056120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7363000" y="4022588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198634" y="4056632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8265187" y="4086476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326304" y="4083301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388222" y="4083297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8450926" y="4086477"/>
            <a:ext cx="45719" cy="4571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347162" y="5383178"/>
            <a:ext cx="34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Straight digital data path -&gt;</a:t>
            </a:r>
          </a:p>
          <a:p>
            <a:r>
              <a:rPr lang="en-US" sz="1800" dirty="0" smtClean="0"/>
              <a:t>no Mapping, only synchronization</a:t>
            </a:r>
            <a:endParaRPr lang="de-DE" sz="1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" y="5085184"/>
            <a:ext cx="6166450" cy="18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(II) – DCDB Adapter </a:t>
            </a:r>
            <a:r>
              <a:rPr lang="en-US" dirty="0" err="1" smtClean="0"/>
              <a:t>Fanout</a:t>
            </a:r>
            <a:endParaRPr lang="de-DE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91544"/>
            <a:ext cx="9267825" cy="52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28"/>
          <p:cNvSpPr/>
          <p:nvPr/>
        </p:nvSpPr>
        <p:spPr>
          <a:xfrm>
            <a:off x="5342048" y="2896972"/>
            <a:ext cx="1905000" cy="218077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7247049" y="2896972"/>
            <a:ext cx="1905000" cy="218077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links 30"/>
          <p:cNvSpPr/>
          <p:nvPr/>
        </p:nvSpPr>
        <p:spPr>
          <a:xfrm>
            <a:off x="770048" y="893862"/>
            <a:ext cx="1066800" cy="709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8999648" y="3020344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8756534" y="2918744"/>
            <a:ext cx="152400" cy="1524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8999648" y="3303373"/>
            <a:ext cx="152400" cy="1524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8756534" y="3169115"/>
            <a:ext cx="152400" cy="1524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541448" y="1724944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541448" y="1877344"/>
            <a:ext cx="152400" cy="1524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1630019" y="1724944"/>
            <a:ext cx="152400" cy="1524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608248" y="1877344"/>
            <a:ext cx="152400" cy="152400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3001392" y="1039143"/>
            <a:ext cx="1905000" cy="50723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265848" y="1039144"/>
            <a:ext cx="1905000" cy="50723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132248" y="11270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Mapping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5389220" y="112701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Mapping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FET Meeting Aachen 130207">
  <a:themeElements>
    <a:clrScheme name="DEPFET Meeting Aachen 1302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PFET Meeting Aachen 1302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FET Meeting Aachen 1302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FET Meeting Aachen 1302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 Meeting Aachen 130207</Template>
  <TotalTime>0</TotalTime>
  <Words>2389</Words>
  <Application>Microsoft Office PowerPoint</Application>
  <PresentationFormat>A4-Papier (210x297 mm)</PresentationFormat>
  <Paragraphs>1671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DEPFET Meeting Aachen 130207</vt:lpstr>
      <vt:lpstr>Test beam preparations</vt:lpstr>
      <vt:lpstr>Goal: Test beam in May at DESY</vt:lpstr>
      <vt:lpstr>Tasks: get that system working!</vt:lpstr>
      <vt:lpstr>DHHe Control, MATLAB scripts &amp; DHHe</vt:lpstr>
      <vt:lpstr>DHP Functionality tests &amp; Optimizations</vt:lpstr>
      <vt:lpstr>Development of DAQ Software</vt:lpstr>
      <vt:lpstr>Development of Online Monitor</vt:lpstr>
      <vt:lpstr>Mapping (I) – DCD-DHP Synchronization</vt:lpstr>
      <vt:lpstr>Mapping (II) – DCDB Adapter Fanout</vt:lpstr>
      <vt:lpstr>Mapping (III) – Mapping at wirebonds</vt:lpstr>
      <vt:lpstr>Mapping (IV) – Drain lines to Pixels</vt:lpstr>
      <vt:lpstr>Mapping (V) – Results </vt:lpstr>
      <vt:lpstr>Mapping (VI) – Test with Laser</vt:lpstr>
      <vt:lpstr>DCD Optimization</vt:lpstr>
      <vt:lpstr>Dry test and DHP hands on Session</vt:lpstr>
      <vt:lpstr>And much more…</vt:lpstr>
      <vt:lpstr>Thank you for your attention</vt:lpstr>
    </vt:vector>
  </TitlesOfParts>
  <Company>SILAB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PXD6-A05 Matrix Characterisations  and Status of the Irradiation Experiments at ELSA</dc:title>
  <dc:creator>Florian Lütticke</dc:creator>
  <cp:lastModifiedBy>Florian Lütticke</cp:lastModifiedBy>
  <cp:revision>637</cp:revision>
  <dcterms:created xsi:type="dcterms:W3CDTF">2008-09-04T15:30:33Z</dcterms:created>
  <dcterms:modified xsi:type="dcterms:W3CDTF">2013-06-13T21:04:45Z</dcterms:modified>
</cp:coreProperties>
</file>