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718" r:id="rId2"/>
    <p:sldId id="691" r:id="rId3"/>
    <p:sldId id="732" r:id="rId4"/>
    <p:sldId id="733" r:id="rId5"/>
    <p:sldId id="744" r:id="rId6"/>
    <p:sldId id="735" r:id="rId7"/>
    <p:sldId id="740" r:id="rId8"/>
    <p:sldId id="730" r:id="rId9"/>
    <p:sldId id="731" r:id="rId10"/>
    <p:sldId id="746" r:id="rId11"/>
    <p:sldId id="747" r:id="rId12"/>
    <p:sldId id="741" r:id="rId13"/>
    <p:sldId id="748" r:id="rId14"/>
    <p:sldId id="749" r:id="rId15"/>
    <p:sldId id="742" r:id="rId16"/>
    <p:sldId id="745" r:id="rId17"/>
    <p:sldId id="736" r:id="rId18"/>
    <p:sldId id="737" r:id="rId19"/>
    <p:sldId id="738" r:id="rId20"/>
    <p:sldId id="739" r:id="rId2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BD8"/>
    <a:srgbClr val="7CA6B1"/>
    <a:srgbClr val="F75309"/>
    <a:srgbClr val="7CA6A6"/>
    <a:srgbClr val="D9D9D9"/>
    <a:srgbClr val="66FF66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9558" autoAdjust="0"/>
  </p:normalViewPr>
  <p:slideViewPr>
    <p:cSldViewPr snapToGrid="0">
      <p:cViewPr varScale="1">
        <p:scale>
          <a:sx n="90" d="100"/>
          <a:sy n="90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2919"/>
        <p:guide pos="220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33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19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487706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26" name="Picture 2" descr="D:\Laci\web-pages-Outreach\MPG_HL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69" y="157722"/>
            <a:ext cx="1226504" cy="8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Laci\2-PROJECTS\Belle-II\E-MCM\Bilder\diced\IMG_08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24"/>
          <a:stretch/>
        </p:blipFill>
        <p:spPr bwMode="auto">
          <a:xfrm>
            <a:off x="-1" y="-1"/>
            <a:ext cx="93690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969677" y="1670572"/>
            <a:ext cx="5429692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Lessons learned from </a:t>
            </a:r>
            <a:r>
              <a:rPr lang="en-US" sz="2800" b="1" dirty="0" smtClean="0"/>
              <a:t>EMCMs</a:t>
            </a:r>
          </a:p>
          <a:p>
            <a:pPr algn="ctr"/>
            <a:r>
              <a:rPr lang="en-US" sz="2800" b="1" dirty="0" smtClean="0"/>
              <a:t> 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assembly status - </a:t>
            </a:r>
            <a:r>
              <a:rPr lang="en-US" sz="2800" b="1" dirty="0"/>
              <a:t>next steps</a:t>
            </a:r>
            <a:endParaRPr lang="de-DE" sz="28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EMCM-2 layout changes II – DCD fan-in</a:t>
            </a:r>
            <a:endParaRPr lang="en-US" sz="1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23014" y="607119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pic>
        <p:nvPicPr>
          <p:cNvPr id="4098" name="Picture 2" descr="D:\Laci\1-Conferences-Talks\DEPFET-MEETINGS\2013-06-Ringberg\talk\fanou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43" y="4008472"/>
            <a:ext cx="4295754" cy="22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Laci\1-Conferences-Talks\DEPFET-MEETINGS\2013-06-Ringberg\talk\fanou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2" y="1181230"/>
            <a:ext cx="4180491" cy="22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5019198" y="1608431"/>
            <a:ext cx="37313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de-DE" dirty="0"/>
              <a:t>Old: </a:t>
            </a:r>
            <a:r>
              <a:rPr lang="de-DE" dirty="0" err="1"/>
              <a:t>interleaved</a:t>
            </a:r>
            <a:r>
              <a:rPr lang="de-DE" dirty="0"/>
              <a:t> </a:t>
            </a:r>
            <a:r>
              <a:rPr lang="de-DE" dirty="0" smtClean="0"/>
              <a:t> Al1/Al2 </a:t>
            </a:r>
            <a:r>
              <a:rPr lang="de-DE" dirty="0" err="1"/>
              <a:t>fanin</a:t>
            </a:r>
            <a:endParaRPr lang="de-DE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 smtClean="0"/>
              <a:t> </a:t>
            </a:r>
            <a:endParaRPr lang="de-DE" sz="1800" dirty="0"/>
          </a:p>
          <a:p>
            <a:r>
              <a:rPr lang="de-DE" sz="1800" dirty="0"/>
              <a:t>   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14792" y="4050246"/>
            <a:ext cx="3074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New DCD fan-in: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smtClean="0"/>
              <a:t>al2n </a:t>
            </a:r>
            <a:r>
              <a:rPr lang="de-DE" dirty="0" err="1"/>
              <a:t>lines</a:t>
            </a:r>
            <a:endParaRPr lang="de-DE" dirty="0"/>
          </a:p>
          <a:p>
            <a:endParaRPr lang="de-DE" dirty="0"/>
          </a:p>
          <a:p>
            <a:r>
              <a:rPr lang="de-DE" dirty="0"/>
              <a:t>On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punch-through</a:t>
            </a:r>
            <a:endParaRPr lang="de-DE" dirty="0"/>
          </a:p>
          <a:p>
            <a:r>
              <a:rPr lang="de-DE" dirty="0"/>
              <a:t>Bias </a:t>
            </a:r>
            <a:r>
              <a:rPr lang="de-DE" dirty="0" err="1"/>
              <a:t>structure</a:t>
            </a:r>
            <a:r>
              <a:rPr lang="de-DE" dirty="0"/>
              <a:t> (-80V)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thicker</a:t>
            </a:r>
            <a:r>
              <a:rPr lang="de-DE" dirty="0"/>
              <a:t> </a:t>
            </a:r>
            <a:r>
              <a:rPr lang="de-DE" dirty="0" err="1"/>
              <a:t>insulator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Al2</a:t>
            </a:r>
          </a:p>
          <a:p>
            <a:endParaRPr lang="de-DE" dirty="0"/>
          </a:p>
          <a:p>
            <a:r>
              <a:rPr lang="de-DE" dirty="0"/>
              <a:t> -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crossings</a:t>
            </a:r>
            <a:endParaRPr lang="de-DE" dirty="0"/>
          </a:p>
          <a:p>
            <a:r>
              <a:rPr lang="de-DE" dirty="0"/>
              <a:t>-  </a:t>
            </a:r>
            <a:r>
              <a:rPr lang="de-DE" dirty="0" err="1"/>
              <a:t>slightly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pitch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EMCM-2 layout changes III</a:t>
            </a:r>
            <a:endParaRPr lang="en-US" sz="1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23014" y="607119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pic>
        <p:nvPicPr>
          <p:cNvPr id="11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6" y="963206"/>
            <a:ext cx="41433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7" y="3518085"/>
            <a:ext cx="41417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5105026" y="1307045"/>
            <a:ext cx="3875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:- al1/al2/</a:t>
            </a:r>
            <a:r>
              <a:rPr lang="de-DE" dirty="0" err="1" smtClean="0"/>
              <a:t>Cu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r>
              <a:rPr lang="de-DE" dirty="0" smtClean="0"/>
              <a:t>:- 20µm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topo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Reasons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dirty="0" smtClean="0"/>
              <a:t>:- non-optimal BCB </a:t>
            </a:r>
            <a:r>
              <a:rPr lang="de-DE" dirty="0" err="1" smtClean="0"/>
              <a:t>lithography</a:t>
            </a:r>
            <a:endParaRPr lang="de-DE" dirty="0" smtClean="0"/>
          </a:p>
          <a:p>
            <a:r>
              <a:rPr lang="de-DE" dirty="0" smtClean="0"/>
              <a:t>:- co2n on top </a:t>
            </a:r>
            <a:r>
              <a:rPr lang="de-DE" dirty="0" err="1" smtClean="0"/>
              <a:t>of</a:t>
            </a:r>
            <a:r>
              <a:rPr lang="de-DE" dirty="0" smtClean="0"/>
              <a:t> co3n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err="1" smtClean="0"/>
              <a:t>stray</a:t>
            </a:r>
            <a:r>
              <a:rPr lang="de-DE" dirty="0" smtClean="0"/>
              <a:t> light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23014" y="4468459"/>
            <a:ext cx="38750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dirty="0" err="1" smtClean="0"/>
              <a:t>Changes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dirty="0" smtClean="0"/>
              <a:t>:- </a:t>
            </a:r>
            <a:r>
              <a:rPr lang="de-DE" dirty="0" err="1" smtClean="0"/>
              <a:t>bigger</a:t>
            </a:r>
            <a:r>
              <a:rPr lang="de-DE" dirty="0" smtClean="0"/>
              <a:t> co3n </a:t>
            </a:r>
            <a:r>
              <a:rPr lang="de-DE" dirty="0" err="1" smtClean="0"/>
              <a:t>contacts</a:t>
            </a:r>
            <a:endParaRPr lang="de-DE" dirty="0" smtClean="0"/>
          </a:p>
          <a:p>
            <a:r>
              <a:rPr lang="de-DE" dirty="0" smtClean="0"/>
              <a:t>:-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overlay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co3n </a:t>
            </a:r>
            <a:r>
              <a:rPr lang="de-DE" dirty="0" err="1" smtClean="0"/>
              <a:t>and</a:t>
            </a:r>
            <a:r>
              <a:rPr lang="de-DE" dirty="0" smtClean="0"/>
              <a:t> co2n</a:t>
            </a:r>
          </a:p>
          <a:p>
            <a:r>
              <a:rPr lang="de-DE" dirty="0" smtClean="0"/>
              <a:t>:- </a:t>
            </a:r>
            <a:r>
              <a:rPr lang="de-DE" dirty="0" err="1" smtClean="0"/>
              <a:t>optimized</a:t>
            </a:r>
            <a:r>
              <a:rPr lang="de-DE" dirty="0" smtClean="0"/>
              <a:t> BCB </a:t>
            </a:r>
            <a:r>
              <a:rPr lang="de-DE" dirty="0" err="1" smtClean="0"/>
              <a:t>exp</a:t>
            </a:r>
            <a:r>
              <a:rPr lang="de-DE" dirty="0" smtClean="0"/>
              <a:t>./</a:t>
            </a:r>
            <a:r>
              <a:rPr lang="de-DE" dirty="0" err="1" smtClean="0"/>
              <a:t>dev</a:t>
            </a:r>
            <a:r>
              <a:rPr lang="de-DE" dirty="0" smtClean="0"/>
              <a:t>. 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topo</a:t>
            </a:r>
            <a:r>
              <a:rPr lang="de-DE" dirty="0" smtClean="0"/>
              <a:t>.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2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status in summary</a:t>
            </a:r>
            <a:endParaRPr lang="en-US" dirty="0" smtClean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4444" y="1211633"/>
            <a:ext cx="8341284" cy="45193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</a:t>
            </a:r>
            <a:r>
              <a:rPr lang="en-US" dirty="0" smtClean="0"/>
              <a:t>two productions, many technological issues already found and understood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testing on bare substrate level was real </a:t>
            </a:r>
            <a:r>
              <a:rPr lang="en-US" dirty="0" smtClean="0"/>
              <a:t>challenge</a:t>
            </a:r>
            <a:r>
              <a:rPr lang="en-US" dirty="0" smtClean="0"/>
              <a:t>, now under control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from 10 EMCMs of the ZMI-5 test, 3 are usable and ready for FC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</a:t>
            </a:r>
            <a:r>
              <a:rPr lang="en-US" dirty="0" smtClean="0"/>
              <a:t>EMCM-2 batch started, now already at Al2 deposition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expect to be ready for probe needle testing in ~4 weeks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What are the next steps for the 3 EMCMs from ZMI-5?</a:t>
            </a:r>
            <a:endParaRPr lang="en-US" sz="18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 </a:t>
            </a: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next steps – Flip chip</a:t>
            </a:r>
            <a:endParaRPr lang="en-US" dirty="0" smtClean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4444" y="1211633"/>
            <a:ext cx="8341284" cy="31158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</a:t>
            </a:r>
            <a:r>
              <a:rPr lang="en-US" dirty="0" smtClean="0"/>
              <a:t>FC of DCDs/DHPs/SWB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original intention was to assemble 3 EMCMs only with one DCD/DHP/SWB branch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looking at the probe needle results </a:t>
            </a:r>
            <a:r>
              <a:rPr lang="en-US" b="1" dirty="0" smtClean="0"/>
              <a:t>one fully populated EMCM </a:t>
            </a:r>
            <a:r>
              <a:rPr lang="en-US" dirty="0" smtClean="0"/>
              <a:t>would be possible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:- should we go for it??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IZM Berlin is prepared to do the FC, as soon as we are ready …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processing time at IZM 2 weeks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IZM uses flux and reflow in separate oven, have experience with “our” copper from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Bonn DHP/DCD bump adapter assembly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 </a:t>
            </a: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next steps – passives, R and C</a:t>
            </a:r>
            <a:endParaRPr lang="en-US" dirty="0" smtClean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4444" y="1211633"/>
            <a:ext cx="8341284" cy="31158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~50 0201 decoupling caps, ~20 01005 termination resistors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very small footprint of components (~220µm</a:t>
            </a:r>
            <a:r>
              <a:rPr lang="en-US" baseline="-25000" dirty="0" smtClean="0">
                <a:sym typeface="Wingdings"/>
              </a:rPr>
              <a:t></a:t>
            </a:r>
            <a:r>
              <a:rPr lang="en-US" dirty="0" smtClean="0"/>
              <a:t>)!!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	:- need for accurate dispensing of very fine solder paste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:- placement and soldering of passives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</a:t>
            </a:r>
            <a:r>
              <a:rPr lang="en-US" dirty="0" smtClean="0"/>
              <a:t>IZM does not have the equipment for this (dispenser with fine needles)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can be and will be done at </a:t>
            </a:r>
            <a:r>
              <a:rPr lang="en-US" dirty="0" err="1" smtClean="0"/>
              <a:t>Finetech</a:t>
            </a:r>
            <a:r>
              <a:rPr lang="en-US" dirty="0" smtClean="0"/>
              <a:t> in Berlin after FC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actual processing time hard to estimate, first trials to start in parallel to FC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 </a:t>
            </a: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2" name="Picture 2" descr="D:\Laci\1-Conferences-Talks\DEPFET-MEETINGS\2013-06-Ringberg\talk\EMCM-pass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3838353"/>
            <a:ext cx="8554027" cy="23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Laci\1-Conferences-Talks\DEPFET-MEETINGS\2013-06-Ringberg\talk\passives footpri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2" r="15761"/>
          <a:stretch/>
        </p:blipFill>
        <p:spPr bwMode="auto">
          <a:xfrm>
            <a:off x="6195966" y="1334743"/>
            <a:ext cx="2872806" cy="13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</a:t>
            </a:r>
            <a:r>
              <a:rPr lang="en-US" dirty="0" smtClean="0"/>
              <a:t>Flip Chip…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pic>
        <p:nvPicPr>
          <p:cNvPr id="8" name="Picture 3" descr="Still_2012-04-26_102916_N0025"/>
          <p:cNvPicPr>
            <a:picLocks noChangeAspect="1" noChangeArrowheads="1"/>
          </p:cNvPicPr>
          <p:nvPr/>
        </p:nvPicPr>
        <p:blipFill>
          <a:blip r:embed="rId2" cstate="print"/>
          <a:srcRect t="12100"/>
          <a:stretch>
            <a:fillRect/>
          </a:stretch>
        </p:blipFill>
        <p:spPr bwMode="auto">
          <a:xfrm>
            <a:off x="443575" y="4081044"/>
            <a:ext cx="2909791" cy="20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99878" y="3263518"/>
            <a:ext cx="2356979" cy="6490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200" dirty="0" smtClean="0"/>
              <a:t>:- </a:t>
            </a:r>
            <a:r>
              <a:rPr lang="de-DE" sz="1200" dirty="0" err="1" smtClean="0"/>
              <a:t>Kapton</a:t>
            </a:r>
            <a:r>
              <a:rPr lang="de-DE" sz="1200" dirty="0" smtClean="0"/>
              <a:t> </a:t>
            </a:r>
            <a:r>
              <a:rPr lang="de-DE" sz="1200" dirty="0" err="1" smtClean="0"/>
              <a:t>attachment</a:t>
            </a:r>
            <a:r>
              <a:rPr lang="de-DE" sz="1200" dirty="0" smtClean="0"/>
              <a:t> (</a:t>
            </a:r>
            <a:r>
              <a:rPr lang="de-DE" sz="1200" dirty="0" err="1" smtClean="0"/>
              <a:t>soldering</a:t>
            </a:r>
            <a:r>
              <a:rPr lang="de-DE" sz="1200" dirty="0" smtClean="0"/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200" dirty="0" smtClean="0"/>
              <a:t>:- </a:t>
            </a:r>
            <a:r>
              <a:rPr lang="de-DE" sz="1200" dirty="0" err="1" smtClean="0"/>
              <a:t>Wire</a:t>
            </a:r>
            <a:r>
              <a:rPr lang="de-DE" sz="1200" dirty="0" smtClean="0"/>
              <a:t> </a:t>
            </a:r>
            <a:r>
              <a:rPr lang="de-DE" sz="1200" dirty="0" err="1" smtClean="0"/>
              <a:t>Bonding</a:t>
            </a:r>
            <a:r>
              <a:rPr lang="de-DE" sz="1200" dirty="0" smtClean="0"/>
              <a:t> </a:t>
            </a:r>
            <a:r>
              <a:rPr lang="de-DE" sz="1200" dirty="0" err="1" smtClean="0"/>
              <a:t>at</a:t>
            </a:r>
            <a:r>
              <a:rPr lang="de-DE" sz="1200" dirty="0" smtClean="0"/>
              <a:t> MPI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35872" y="1133321"/>
            <a:ext cx="2356979" cy="6490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200" dirty="0" smtClean="0"/>
              <a:t>:- </a:t>
            </a:r>
            <a:r>
              <a:rPr lang="de-DE" sz="1200" dirty="0" err="1" smtClean="0"/>
              <a:t>Assembly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test</a:t>
            </a:r>
            <a:r>
              <a:rPr lang="de-DE" sz="1200" dirty="0" smtClean="0"/>
              <a:t> </a:t>
            </a:r>
            <a:r>
              <a:rPr lang="de-DE" sz="1200" dirty="0" err="1" smtClean="0"/>
              <a:t>jig</a:t>
            </a:r>
            <a:r>
              <a:rPr lang="de-DE" sz="1200" dirty="0" smtClean="0"/>
              <a:t> (MPI)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200" dirty="0" smtClean="0"/>
              <a:t>:-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</a:t>
            </a:r>
            <a:r>
              <a:rPr lang="de-DE" sz="1200" dirty="0" err="1" smtClean="0"/>
              <a:t>test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evaluation</a:t>
            </a:r>
            <a:endParaRPr lang="de-DE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3" y="997290"/>
            <a:ext cx="2684097" cy="200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24"/>
          <p:cNvSpPr txBox="1"/>
          <p:nvPr/>
        </p:nvSpPr>
        <p:spPr>
          <a:xfrm rot="16200000">
            <a:off x="393598" y="1850769"/>
            <a:ext cx="914400" cy="3018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000" dirty="0" smtClean="0"/>
              <a:t>DGND</a:t>
            </a:r>
          </a:p>
        </p:txBody>
      </p:sp>
      <p:sp>
        <p:nvSpPr>
          <p:cNvPr id="17" name="TextBox 23"/>
          <p:cNvSpPr txBox="1"/>
          <p:nvPr/>
        </p:nvSpPr>
        <p:spPr>
          <a:xfrm rot="16200000">
            <a:off x="682300" y="1861786"/>
            <a:ext cx="914400" cy="3018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000" dirty="0" smtClean="0"/>
              <a:t>AGND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1441271" y="2013738"/>
            <a:ext cx="914400" cy="3018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000" dirty="0" smtClean="0"/>
              <a:t>DCD AVDD</a:t>
            </a:r>
          </a:p>
        </p:txBody>
      </p:sp>
      <p:sp>
        <p:nvSpPr>
          <p:cNvPr id="19" name="TextBox 21"/>
          <p:cNvSpPr txBox="1"/>
          <p:nvPr/>
        </p:nvSpPr>
        <p:spPr>
          <a:xfrm rot="16200000">
            <a:off x="2217183" y="1862819"/>
            <a:ext cx="914400" cy="3018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000" dirty="0" smtClean="0"/>
              <a:t>DCD </a:t>
            </a:r>
            <a:r>
              <a:rPr lang="en-US" sz="1000" dirty="0" err="1" smtClean="0"/>
              <a:t>Amplow</a:t>
            </a:r>
            <a:endParaRPr lang="en-US" sz="1000" dirty="0" smtClean="0"/>
          </a:p>
        </p:txBody>
      </p:sp>
      <p:pic>
        <p:nvPicPr>
          <p:cNvPr id="6147" name="Picture 3" descr="D:\Laci\1-Conferences-Talks\DEPFET-MEETINGS\2013-06-Ringberg\talk\IMG_5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6" r="1"/>
          <a:stretch/>
        </p:blipFill>
        <p:spPr bwMode="auto">
          <a:xfrm rot="5400000">
            <a:off x="4180512" y="1663894"/>
            <a:ext cx="4455914" cy="48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In Summary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992" y="2056949"/>
            <a:ext cx="8443929" cy="33018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Aft>
                <a:spcPts val="100"/>
              </a:spcAft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dirty="0" smtClean="0"/>
              <a:t>already the production and  first needle testing of the EMCMs lead to some changes and improvements</a:t>
            </a:r>
            <a:endParaRPr lang="en-US" dirty="0" smtClean="0"/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EMCM-2</a:t>
            </a:r>
            <a:endParaRPr lang="en-US" dirty="0"/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endParaRPr lang="en-US" dirty="0"/>
          </a:p>
          <a:p>
            <a:pPr>
              <a:spcAft>
                <a:spcPts val="100"/>
              </a:spcAft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dirty="0" smtClean="0"/>
              <a:t>FC and passives attachment scheduled at IZM and </a:t>
            </a:r>
            <a:r>
              <a:rPr lang="en-US" dirty="0" err="1" smtClean="0"/>
              <a:t>Finetech</a:t>
            </a:r>
            <a:endParaRPr lang="en-US" dirty="0" smtClean="0"/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FC at CNM/VLC still in optimization phase </a:t>
            </a:r>
            <a:r>
              <a:rPr lang="en-US" dirty="0" smtClean="0">
                <a:sym typeface="Wingdings" pitchFamily="2" charset="2"/>
              </a:rPr>
              <a:t> Daniel’s talk</a:t>
            </a:r>
            <a:endParaRPr lang="en-US" dirty="0" smtClean="0"/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placement of the passives is critical</a:t>
            </a:r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err="1" smtClean="0"/>
              <a:t>Finetech</a:t>
            </a:r>
            <a:r>
              <a:rPr lang="en-US" dirty="0" smtClean="0"/>
              <a:t> said, they can do it, remains to be shown</a:t>
            </a:r>
            <a:endParaRPr lang="en-US" dirty="0" smtClean="0"/>
          </a:p>
          <a:p>
            <a:pPr lvl="1">
              <a:spcAft>
                <a:spcPts val="100"/>
              </a:spcAft>
            </a:pPr>
            <a:r>
              <a:rPr lang="en-US" dirty="0" smtClean="0"/>
              <a:t> </a:t>
            </a:r>
          </a:p>
          <a:p>
            <a:pPr>
              <a:spcAft>
                <a:spcPts val="100"/>
              </a:spcAft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dirty="0" err="1" smtClean="0"/>
              <a:t>Kapton</a:t>
            </a:r>
            <a:r>
              <a:rPr lang="en-US" dirty="0" smtClean="0"/>
              <a:t> attachment at MPI</a:t>
            </a:r>
            <a:endParaRPr lang="en-US" dirty="0" smtClean="0"/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prepared, ready to start</a:t>
            </a:r>
          </a:p>
          <a:p>
            <a:pPr marL="742950" lvl="1" indent="-285750">
              <a:spcAft>
                <a:spcPts val="1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we are bit short on </a:t>
            </a:r>
            <a:r>
              <a:rPr lang="en-US" dirty="0" err="1" smtClean="0"/>
              <a:t>kapton</a:t>
            </a:r>
            <a:r>
              <a:rPr lang="en-US" dirty="0" smtClean="0"/>
              <a:t> cables, new production is running 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62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results – shorts to substrate</a:t>
            </a:r>
            <a:endParaRPr lang="en-US" dirty="0"/>
          </a:p>
        </p:txBody>
      </p:sp>
      <p:pic>
        <p:nvPicPr>
          <p:cNvPr id="3078" name="Picture 6" descr="D:\Laci\2-PROJECTS\Belle-II\E-MCM\layout\cu1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Laci\2-PROJECTS\Belle-II\E-MCM\layout\co3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Laci\2-PROJECTS\Belle-II\E-MCM\layout\co1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Laci\2-PROJECTS\Belle-II\E-MCM\layout\al1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 flipV="1">
            <a:off x="4880344" y="3944679"/>
            <a:ext cx="0" cy="1796902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672973" y="3944679"/>
            <a:ext cx="1655557" cy="58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Oxidize substrate</a:t>
            </a:r>
          </a:p>
          <a:p>
            <a:r>
              <a:rPr lang="en-US" dirty="0" smtClean="0"/>
              <a:t>Sputter 1µm 1</a:t>
            </a:r>
            <a:r>
              <a:rPr lang="en-US" baseline="30000" dirty="0" smtClean="0"/>
              <a:t>st</a:t>
            </a:r>
            <a:r>
              <a:rPr lang="en-US" dirty="0" smtClean="0"/>
              <a:t> 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9" name="Picture 3" descr="D:\Laci\1-Conferences-Talks\Belle-II\2013-03-KEK\EMCM-cut-triple-metal-al1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1" y="1225410"/>
            <a:ext cx="7649495" cy="17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results – shorts to substrate</a:t>
            </a:r>
            <a:endParaRPr lang="en-US" dirty="0"/>
          </a:p>
        </p:txBody>
      </p:sp>
      <p:pic>
        <p:nvPicPr>
          <p:cNvPr id="3078" name="Picture 6" descr="D:\Laci\2-PROJECTS\Belle-II\E-MCM\layout\cu1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Laci\2-PROJECTS\Belle-II\E-MCM\layout\co3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Laci\2-PROJECTS\Belle-II\E-MCM\layout\co1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 flipV="1">
            <a:off x="4880344" y="3944679"/>
            <a:ext cx="0" cy="1796902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672973" y="3944679"/>
            <a:ext cx="1921371" cy="58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Deposited 2 µm ILD</a:t>
            </a:r>
          </a:p>
          <a:p>
            <a:r>
              <a:rPr lang="en-US" dirty="0" smtClean="0"/>
              <a:t>Etch contact to 1</a:t>
            </a:r>
            <a:r>
              <a:rPr lang="en-US" baseline="30000" dirty="0" smtClean="0"/>
              <a:t>st</a:t>
            </a:r>
            <a:r>
              <a:rPr lang="en-US" dirty="0" smtClean="0"/>
              <a:t> Al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 descr="D:\Laci\1-Conferences-Talks\Belle-II\2013-03-KEK\EMCM-cut-triple-metal-al1n-co2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3" y="1171673"/>
            <a:ext cx="7818547" cy="18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results – shorts to substrate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pic>
        <p:nvPicPr>
          <p:cNvPr id="3078" name="Picture 6" descr="D:\Laci\2-PROJECTS\Belle-II\E-MCM\layout\cu1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Laci\2-PROJECTS\Belle-II\E-MCM\layout\co3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 flipV="1">
            <a:off x="4880344" y="3944679"/>
            <a:ext cx="0" cy="1796902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672973" y="3944678"/>
            <a:ext cx="2102125" cy="744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Sputter 1µm 2</a:t>
            </a:r>
            <a:r>
              <a:rPr lang="en-US" baseline="30000" dirty="0" smtClean="0"/>
              <a:t>nd</a:t>
            </a:r>
            <a:r>
              <a:rPr lang="en-US" dirty="0" smtClean="0"/>
              <a:t> Al</a:t>
            </a:r>
          </a:p>
          <a:p>
            <a:r>
              <a:rPr lang="en-US" dirty="0" smtClean="0"/>
              <a:t>Deposit 3µm ILD2</a:t>
            </a:r>
          </a:p>
          <a:p>
            <a:r>
              <a:rPr lang="en-US" dirty="0" smtClean="0"/>
              <a:t>Contact to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0" name="Picture 2" descr="D:\Laci\1-Conferences-Talks\Belle-II\2013-03-KEK\EMCM-cut-triple-metal-al1n-al2n-co3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8" y="1211633"/>
            <a:ext cx="7949515" cy="18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 bit of history</a:t>
            </a:r>
            <a:endParaRPr lang="en-US" sz="1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52459" y="4061052"/>
            <a:ext cx="4204800" cy="25257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b="1" dirty="0" smtClean="0">
                <a:sym typeface="Wingdings" pitchFamily="2" charset="2"/>
              </a:rPr>
              <a:t>“test-EMCM-1” </a:t>
            </a:r>
          </a:p>
          <a:p>
            <a:endParaRPr lang="en-US" dirty="0">
              <a:sym typeface="Wingdings" pitchFamily="2" charset="2"/>
            </a:endParaRP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Produce first electrically active modules for system tests</a:t>
            </a:r>
          </a:p>
          <a:p>
            <a:pPr marL="171450" indent="-171450">
              <a:buFont typeface="Tahoma" pitchFamily="34" charset="0"/>
              <a:buChar char="»"/>
            </a:pP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Use “standard” double-</a:t>
            </a:r>
            <a:r>
              <a:rPr lang="en-US" sz="1200" dirty="0" err="1" smtClean="0">
                <a:sym typeface="Wingdings" pitchFamily="2" charset="2"/>
              </a:rPr>
              <a:t>Alu</a:t>
            </a:r>
            <a:r>
              <a:rPr lang="en-US" sz="1200" dirty="0" smtClean="0">
                <a:sym typeface="Wingdings" pitchFamily="2" charset="2"/>
              </a:rPr>
              <a:t> system, 5 wafers 1</a:t>
            </a:r>
            <a:r>
              <a:rPr lang="en-US" sz="1200" baseline="30000" dirty="0" smtClean="0">
                <a:sym typeface="Wingdings" pitchFamily="2" charset="2"/>
              </a:rPr>
              <a:t>st</a:t>
            </a:r>
            <a:r>
              <a:rPr lang="en-US" sz="1200" dirty="0" smtClean="0">
                <a:sym typeface="Wingdings" pitchFamily="2" charset="2"/>
              </a:rPr>
              <a:t> batch </a:t>
            </a:r>
          </a:p>
          <a:p>
            <a:pPr marL="628650" lvl="1" indent="-171450">
              <a:buFont typeface="Wingdings 3" pitchFamily="18" charset="2"/>
              <a:buChar char="9"/>
            </a:pPr>
            <a:r>
              <a:rPr lang="en-US" sz="1200" dirty="0" smtClean="0">
                <a:sym typeface="Wingdings" pitchFamily="2" charset="2"/>
              </a:rPr>
              <a:t>ILD: thick LTO, 2µm</a:t>
            </a:r>
          </a:p>
          <a:p>
            <a:pPr marL="628650" lvl="1" indent="-171450">
              <a:buFont typeface="Wingdings 3" pitchFamily="18" charset="2"/>
              <a:buChar char="9"/>
            </a:pPr>
            <a:r>
              <a:rPr lang="en-US" sz="1200" dirty="0" smtClean="0">
                <a:sym typeface="Wingdings" pitchFamily="2" charset="2"/>
              </a:rPr>
              <a:t>Plan to make it on SOI</a:t>
            </a:r>
          </a:p>
          <a:p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Less test structures, but 7 EMCMs per wafer</a:t>
            </a: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Production on “fast” track on R&amp;D line</a:t>
            </a: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Full triple metal (2 Al+1 Cu) immediately</a:t>
            </a: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Finished Sept. 2012</a:t>
            </a:r>
          </a:p>
          <a:p>
            <a:endParaRPr lang="en-US" sz="1200" dirty="0">
              <a:sym typeface="Wingdings" pitchFamily="2" charset="2"/>
            </a:endParaRPr>
          </a:p>
        </p:txBody>
      </p:sp>
      <p:pic>
        <p:nvPicPr>
          <p:cNvPr id="1026" name="Picture 2" descr="D:\Laci\1-Conferences-Talks\Belle-II\2013-03-KEK\test-emcm-waf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r="20137"/>
          <a:stretch/>
        </p:blipFill>
        <p:spPr bwMode="auto">
          <a:xfrm>
            <a:off x="1142390" y="1099750"/>
            <a:ext cx="2824938" cy="28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aci\1-Conferences-Talks\Belle-II\2013-03-KEK\test-zmi-waf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r="20386"/>
          <a:stretch/>
        </p:blipFill>
        <p:spPr bwMode="auto">
          <a:xfrm>
            <a:off x="5277600" y="1167250"/>
            <a:ext cx="2848919" cy="28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864987" y="1078600"/>
            <a:ext cx="1760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Two test projects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45196" y="4061052"/>
            <a:ext cx="4204800" cy="24219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b="1" dirty="0" smtClean="0"/>
              <a:t>“test-ZMI-5” </a:t>
            </a:r>
          </a:p>
          <a:p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Optimize double-</a:t>
            </a:r>
            <a:r>
              <a:rPr lang="en-US" sz="1200" dirty="0" err="1" smtClean="0">
                <a:sym typeface="Wingdings" pitchFamily="2" charset="2"/>
              </a:rPr>
              <a:t>Alu</a:t>
            </a:r>
            <a:r>
              <a:rPr lang="en-US" sz="1200" dirty="0" smtClean="0">
                <a:sym typeface="Wingdings" pitchFamily="2" charset="2"/>
              </a:rPr>
              <a:t> system</a:t>
            </a:r>
          </a:p>
          <a:p>
            <a:pPr marL="171450" indent="-171450">
              <a:buFont typeface="Tahoma" pitchFamily="34" charset="0"/>
              <a:buChar char="»"/>
            </a:pP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>
                <a:sym typeface="Wingdings" pitchFamily="2" charset="2"/>
              </a:rPr>
              <a:t>6</a:t>
            </a:r>
            <a:r>
              <a:rPr lang="en-US" sz="1200" dirty="0" smtClean="0">
                <a:sym typeface="Wingdings" pitchFamily="2" charset="2"/>
              </a:rPr>
              <a:t> wafers with various inter-level dielectrics</a:t>
            </a:r>
          </a:p>
          <a:p>
            <a:pPr marL="628650" lvl="1" indent="-171450">
              <a:buFont typeface="Wingdings 3" pitchFamily="18" charset="2"/>
              <a:buChar char="9"/>
            </a:pPr>
            <a:r>
              <a:rPr lang="en-US" sz="1200" dirty="0" smtClean="0">
                <a:sym typeface="Wingdings" pitchFamily="2" charset="2"/>
              </a:rPr>
              <a:t>low temp. oxide with different thicknesses</a:t>
            </a:r>
          </a:p>
          <a:p>
            <a:pPr marL="628650" lvl="1" indent="-171450">
              <a:buFont typeface="Wingdings 3" pitchFamily="18" charset="2"/>
              <a:buChar char="9"/>
            </a:pPr>
            <a:r>
              <a:rPr lang="en-US" sz="1200" dirty="0" smtClean="0">
                <a:sym typeface="Wingdings" pitchFamily="2" charset="2"/>
              </a:rPr>
              <a:t>new Al</a:t>
            </a:r>
            <a:r>
              <a:rPr lang="en-US" sz="1200" baseline="-25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O</a:t>
            </a:r>
            <a:r>
              <a:rPr lang="en-US" sz="1200" baseline="-25000" dirty="0" smtClean="0">
                <a:sym typeface="Wingdings" pitchFamily="2" charset="2"/>
              </a:rPr>
              <a:t>3 </a:t>
            </a:r>
            <a:r>
              <a:rPr lang="en-US" sz="1200" dirty="0" smtClean="0">
                <a:sym typeface="Wingdings" pitchFamily="2" charset="2"/>
              </a:rPr>
              <a:t>Isolation</a:t>
            </a:r>
            <a:r>
              <a:rPr lang="en-US" sz="1200" baseline="-25000" dirty="0" smtClean="0">
                <a:sym typeface="Wingdings" pitchFamily="2" charset="2"/>
              </a:rPr>
              <a:t> </a:t>
            </a:r>
          </a:p>
          <a:p>
            <a:pPr marL="628650" lvl="1" indent="-171450">
              <a:buFont typeface="Wingdings 3" pitchFamily="18" charset="2"/>
              <a:buChar char="9"/>
            </a:pPr>
            <a:r>
              <a:rPr lang="en-US" sz="1200" baseline="-25000" dirty="0" smtClean="0">
                <a:sym typeface="Wingdings" pitchFamily="2" charset="2"/>
              </a:rPr>
              <a:t>…</a:t>
            </a:r>
          </a:p>
          <a:p>
            <a:pPr lvl="1"/>
            <a:endParaRPr lang="en-US" sz="1200" baseline="-25000" dirty="0" smtClean="0">
              <a:sym typeface="Wingdings" pitchFamily="2" charset="2"/>
            </a:endParaRP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Many test structures, </a:t>
            </a:r>
            <a:r>
              <a:rPr lang="en-US" sz="1200" dirty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 EMCMs per Wafer</a:t>
            </a: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Production on main process line</a:t>
            </a: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After double-</a:t>
            </a:r>
            <a:r>
              <a:rPr lang="en-US" sz="1200" dirty="0" err="1" smtClean="0">
                <a:sym typeface="Wingdings" pitchFamily="2" charset="2"/>
              </a:rPr>
              <a:t>Alu</a:t>
            </a:r>
            <a:r>
              <a:rPr lang="en-US" sz="1200" dirty="0" smtClean="0">
                <a:sym typeface="Wingdings" pitchFamily="2" charset="2"/>
              </a:rPr>
              <a:t> qualification add Cu layer</a:t>
            </a:r>
          </a:p>
          <a:p>
            <a:pPr marL="171450" indent="-171450">
              <a:buFont typeface="Tahoma" pitchFamily="34" charset="0"/>
              <a:buChar char="»"/>
            </a:pPr>
            <a:r>
              <a:rPr lang="en-US" sz="1200" dirty="0" smtClean="0">
                <a:sym typeface="Wingdings" pitchFamily="2" charset="2"/>
              </a:rPr>
              <a:t>Finished double metal (including many tests) Feb. 2013</a:t>
            </a:r>
          </a:p>
          <a:p>
            <a:endParaRPr lang="en-US" sz="1200" dirty="0">
              <a:sym typeface="Wingdings" pitchFamily="2" charset="2"/>
            </a:endParaRPr>
          </a:p>
          <a:p>
            <a:endParaRPr lang="en-US" baseline="-25000" dirty="0">
              <a:sym typeface="Wingdings" pitchFamily="2" charset="2"/>
            </a:endParaRPr>
          </a:p>
          <a:p>
            <a:endParaRPr lang="en-US" sz="12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results – shorts to substrate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pic>
        <p:nvPicPr>
          <p:cNvPr id="3078" name="Picture 6" descr="D:\Laci\2-PROJECTS\Belle-II\E-MCM\layout\cu1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 flipV="1">
            <a:off x="4880344" y="3944679"/>
            <a:ext cx="0" cy="1796902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672973" y="3944679"/>
            <a:ext cx="1655557" cy="58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Deposit Cu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195" name="Picture 3" descr="D:\Laci\1-Conferences-Talks\Belle-II\2013-03-KEK\EMCM-cut-triple-metal-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5" y="1211633"/>
            <a:ext cx="8125269" cy="1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EMCM-1 </a:t>
            </a:r>
            <a:r>
              <a:rPr lang="en-US" dirty="0" smtClean="0"/>
              <a:t>results – test </a:t>
            </a:r>
            <a:r>
              <a:rPr lang="en-US" dirty="0" smtClean="0"/>
              <a:t>structures </a:t>
            </a:r>
            <a:r>
              <a:rPr lang="en-US" dirty="0" smtClean="0">
                <a:sym typeface="Wingdings" pitchFamily="2" charset="2"/>
              </a:rPr>
              <a:t>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lesson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8800" y="972000"/>
            <a:ext cx="8341284" cy="32810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Visual inspection: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:- 2 wafers show breaks in al1 and obvious problems with co2n etching (2µm ILD!!!) </a:t>
            </a:r>
            <a:r>
              <a:rPr lang="en-US" sz="1200" dirty="0" smtClean="0">
                <a:sym typeface="Wingdings" pitchFamily="2" charset="2"/>
              </a:rPr>
              <a:t> process dummies</a:t>
            </a: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:- 3 wafers visually okay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Measurements on test structures on these 3 wafers: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Cu layer: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ILD2 integrity (BCB) okay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contacts to al2 good down 10µm diameter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comb structures good down to 10 µm gap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Al2 layer: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contact to al1 good down to 5µm diameter, problems start at 3 µm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test structures show issues with climbing capability al2 over al1 </a:t>
            </a:r>
            <a:r>
              <a:rPr lang="en-US" sz="1200" dirty="0" smtClean="0">
                <a:solidFill>
                  <a:srgbClr val="FF0000"/>
                </a:solidFill>
                <a:sym typeface="Wingdings" pitchFamily="2" charset="2"/>
              </a:rPr>
              <a:t> possible discontinuities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>
              <a:sym typeface="Wingdings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ym typeface="Wingdings" pitchFamily="2" charset="2"/>
              </a:rPr>
              <a:t>Al1 layer	:- narrow gaps for drain lines </a:t>
            </a:r>
            <a:r>
              <a:rPr lang="en-US" sz="1200" dirty="0" smtClean="0">
                <a:solidFill>
                  <a:srgbClr val="FF0000"/>
                </a:solidFill>
                <a:sym typeface="Wingdings" pitchFamily="2" charset="2"/>
              </a:rPr>
              <a:t> possible shorts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pic>
        <p:nvPicPr>
          <p:cNvPr id="1026" name="Picture 2" descr="D:\Laci\2-PROJECTS\Belle-II\E-MCM\layout\drain-lin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8" t="12602" r="30644" b="43699"/>
          <a:stretch/>
        </p:blipFill>
        <p:spPr bwMode="auto">
          <a:xfrm>
            <a:off x="973490" y="4375172"/>
            <a:ext cx="2704087" cy="17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56667" y="6262374"/>
            <a:ext cx="2937734" cy="2977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Drain </a:t>
            </a:r>
            <a:r>
              <a:rPr lang="de-DE" sz="1000" dirty="0" err="1" smtClean="0"/>
              <a:t>lines</a:t>
            </a:r>
            <a:r>
              <a:rPr lang="de-DE" sz="1000" dirty="0" smtClean="0"/>
              <a:t>, al1-al2, </a:t>
            </a:r>
            <a:r>
              <a:rPr lang="de-DE" sz="1000" dirty="0" err="1" smtClean="0"/>
              <a:t>narrow</a:t>
            </a:r>
            <a:r>
              <a:rPr lang="de-DE" sz="1000" dirty="0" smtClean="0"/>
              <a:t> </a:t>
            </a:r>
            <a:r>
              <a:rPr lang="de-DE" sz="1000" dirty="0" err="1" smtClean="0"/>
              <a:t>gap</a:t>
            </a:r>
            <a:r>
              <a:rPr lang="de-DE" sz="1000" dirty="0" smtClean="0"/>
              <a:t> in al1 </a:t>
            </a:r>
            <a:r>
              <a:rPr lang="de-DE" sz="1000" dirty="0" smtClean="0">
                <a:sym typeface="Wingdings" pitchFamily="2" charset="2"/>
              </a:rPr>
              <a:t> </a:t>
            </a:r>
            <a:r>
              <a:rPr lang="de-DE" sz="1000" dirty="0" err="1" smtClean="0">
                <a:sym typeface="Wingdings" pitchFamily="2" charset="2"/>
              </a:rPr>
              <a:t>shorts</a:t>
            </a:r>
            <a:endParaRPr lang="de-DE" sz="1000" dirty="0" smtClean="0"/>
          </a:p>
        </p:txBody>
      </p:sp>
      <p:pic>
        <p:nvPicPr>
          <p:cNvPr id="1027" name="Picture 3" descr="D:\Laci\2-PROJECTS\Belle-II\E-MCM\layout\switcher-detai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6" y="4375172"/>
            <a:ext cx="3760123" cy="19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results – testing in the </a:t>
            </a:r>
            <a:r>
              <a:rPr lang="en-US" dirty="0" smtClean="0"/>
              <a:t>device </a:t>
            </a:r>
            <a:r>
              <a:rPr lang="en-US" dirty="0" smtClean="0">
                <a:sym typeface="Wingdings" pitchFamily="2" charset="2"/>
              </a:rPr>
              <a:t> 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Lesson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pic>
        <p:nvPicPr>
          <p:cNvPr id="4099" name="Picture 3" descr="D:\Laci\1-Conferences-Talks\Belle-II\2013-03-KEK\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" y="3785191"/>
            <a:ext cx="1797967" cy="26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8800" y="972000"/>
            <a:ext cx="8341284" cy="32810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Complex schematic and complex task: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 14 bump bonded ASICs – power, clock, JTAG, I/O…  about different 2000 nets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:-  test for shorts and breaks </a:t>
            </a:r>
            <a:r>
              <a:rPr lang="en-US" sz="1200" dirty="0" smtClean="0">
                <a:sym typeface="Wingdings" pitchFamily="2" charset="2"/>
              </a:rPr>
              <a:t> ~100k measurements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 define nets, extract coordinates, layout  schematic, generate test file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 find the right equipment manufacturer (“gray area” between PCB and ASIC testing)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….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ym typeface="Wingdings" pitchFamily="2" charset="2"/>
              </a:rPr>
              <a:t>Finally, Feb. 2013: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 ATG, a test equipment manufacturer succeeded to perform the first full tests on the EMCM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 two “flying needles”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 continuity checks: ~10% of the lines have breaks, mostly on not used signal and switcher lines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ym typeface="Wingdings" pitchFamily="2" charset="2"/>
              </a:rPr>
              <a:t>	</a:t>
            </a:r>
            <a:r>
              <a:rPr lang="en-US" sz="1200" dirty="0" smtClean="0">
                <a:sym typeface="Wingdings" pitchFamily="2" charset="2"/>
              </a:rPr>
              <a:t>:-  shorts between nets: almost all of the nets are shorted via the silicon bulk  diode characteristics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>
              <a:sym typeface="Wingdings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>
              <a:sym typeface="Wingdings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>
              <a:sym typeface="Wingdings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80" b="66664"/>
          <a:stretch/>
        </p:blipFill>
        <p:spPr bwMode="auto">
          <a:xfrm>
            <a:off x="1620753" y="3403472"/>
            <a:ext cx="1107319" cy="7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 r="10940" b="4507"/>
          <a:stretch/>
        </p:blipFill>
        <p:spPr>
          <a:xfrm>
            <a:off x="4465674" y="3500616"/>
            <a:ext cx="3976578" cy="307030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results – shorts to substrate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pic>
        <p:nvPicPr>
          <p:cNvPr id="4098" name="Picture 2" descr="D:\Laci\1-Conferences-Talks\Belle-II\2013-03-KEK\EMCM-cut-triple-m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3" y="1124762"/>
            <a:ext cx="8246875" cy="19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Laci\2-PROJECTS\Belle-II\E-MCM\layout\cu1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3191917"/>
            <a:ext cx="6362116" cy="32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 flipV="1">
            <a:off x="4880344" y="3944679"/>
            <a:ext cx="0" cy="1796902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the </a:t>
            </a:r>
            <a:r>
              <a:rPr lang="en-US" dirty="0" smtClean="0"/>
              <a:t>issue – 3</a:t>
            </a:r>
            <a:r>
              <a:rPr lang="en-US" baseline="30000" dirty="0" smtClean="0"/>
              <a:t>rd</a:t>
            </a:r>
            <a:r>
              <a:rPr lang="en-US" dirty="0" smtClean="0"/>
              <a:t>  Lesson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8800" y="1067694"/>
            <a:ext cx="8341284" cy="12311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:- problematic step is the contact etching to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Al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:- 1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ILD is too thick, contact holes too narrow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:- while etching the contact holes in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ILD, the base oxide is removed at the edges (only at edges ..!!!)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:- 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n-US" sz="1200" dirty="0" smtClean="0"/>
              <a:t>short </a:t>
            </a:r>
            <a:r>
              <a:rPr lang="en-US" sz="1200" dirty="0" err="1" smtClean="0"/>
              <a:t>Alu</a:t>
            </a:r>
            <a:r>
              <a:rPr lang="en-US" sz="1200" dirty="0" smtClean="0"/>
              <a:t> to bulk after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Al deposition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n-US" sz="1200" dirty="0" err="1" smtClean="0">
                <a:sym typeface="Wingdings" pitchFamily="2" charset="2"/>
              </a:rPr>
              <a:t>Schottky</a:t>
            </a:r>
            <a:r>
              <a:rPr lang="en-US" sz="1200" dirty="0" smtClean="0">
                <a:sym typeface="Wingdings" pitchFamily="2" charset="2"/>
              </a:rPr>
              <a:t> contact  diode characteristics</a:t>
            </a: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pic>
        <p:nvPicPr>
          <p:cNvPr id="2051" name="Picture 3" descr="D:\Laci\2-PROJECTS\Belle-II\E-MCM\layout\contact-al1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r="28800" b="15906"/>
          <a:stretch/>
        </p:blipFill>
        <p:spPr bwMode="auto">
          <a:xfrm>
            <a:off x="714408" y="2203172"/>
            <a:ext cx="4484913" cy="42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H="1">
            <a:off x="3583172" y="3774573"/>
            <a:ext cx="10633" cy="489097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3586711" y="4416070"/>
            <a:ext cx="5315" cy="538717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3471530" y="3508758"/>
            <a:ext cx="4628470" cy="3189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3 µm is to little for 2 µm of ILD </a:t>
            </a:r>
            <a:r>
              <a:rPr lang="en-US" dirty="0" smtClean="0"/>
              <a:t>thickness </a:t>
            </a:r>
          </a:p>
          <a:p>
            <a:r>
              <a:rPr lang="en-US" dirty="0" smtClean="0"/>
              <a:t>                              </a:t>
            </a:r>
            <a:r>
              <a:rPr lang="en-US" dirty="0" smtClean="0"/>
              <a:t>(~okay for 1 µm, but should be made safer)</a:t>
            </a:r>
            <a:endParaRPr lang="en-US" dirty="0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test-ZMI-5 … and more lessons </a:t>
            </a:r>
            <a:endParaRPr lang="en-US" dirty="0"/>
          </a:p>
        </p:txBody>
      </p:sp>
      <p:sp>
        <p:nvSpPr>
          <p:cNvPr id="11" name="TextBox 75"/>
          <p:cNvSpPr txBox="1"/>
          <p:nvPr/>
        </p:nvSpPr>
        <p:spPr>
          <a:xfrm>
            <a:off x="4695086" y="1211633"/>
            <a:ext cx="2317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EMCM Wafer with 7 modules/wafer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4444" y="1031986"/>
            <a:ext cx="8341284" cy="46416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there are no dedicated test structures for this problem!!</a:t>
            </a: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after spotting the problem in test-EMCM-1, spot checks done on all wafers from test-ZMI-5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b="1" dirty="0" smtClean="0"/>
              <a:t>:- all 6 wafers are good, no shorts to bulk!!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What is different?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</a:t>
            </a:r>
            <a:r>
              <a:rPr lang="en-US" b="1" dirty="0" smtClean="0"/>
              <a:t>thinner ILD2 </a:t>
            </a:r>
            <a:r>
              <a:rPr lang="en-US" dirty="0" smtClean="0"/>
              <a:t>(1µm instead of 2µm) </a:t>
            </a:r>
            <a:r>
              <a:rPr lang="en-US" dirty="0" smtClean="0">
                <a:sym typeface="Wingdings" pitchFamily="2" charset="2"/>
              </a:rPr>
              <a:t> less over-etching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:- </a:t>
            </a:r>
            <a:r>
              <a:rPr lang="en-US" b="1" dirty="0" smtClean="0">
                <a:sym typeface="Wingdings" pitchFamily="2" charset="2"/>
              </a:rPr>
              <a:t>base oxide is thicker</a:t>
            </a:r>
            <a:r>
              <a:rPr lang="en-US" dirty="0" smtClean="0">
                <a:sym typeface="Wingdings" pitchFamily="2" charset="2"/>
              </a:rPr>
              <a:t>: 200nm thermal + 400nm low temp. oxide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:- </a:t>
            </a:r>
            <a:r>
              <a:rPr lang="en-US" b="1" dirty="0" smtClean="0">
                <a:sym typeface="Wingdings" pitchFamily="2" charset="2"/>
              </a:rPr>
              <a:t>lithography on better equipment</a:t>
            </a:r>
            <a:r>
              <a:rPr lang="en-US" dirty="0" smtClean="0">
                <a:sym typeface="Wingdings" pitchFamily="2" charset="2"/>
              </a:rPr>
              <a:t>, better alignment …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</a:t>
            </a:r>
            <a:r>
              <a:rPr lang="en-US" dirty="0" smtClean="0"/>
              <a:t>finished, cut, ready for FC …   </a:t>
            </a:r>
            <a:r>
              <a:rPr lang="en-US" b="1" dirty="0" smtClean="0"/>
              <a:t>but: … see Christian’s talk</a:t>
            </a:r>
            <a:endParaRPr lang="en-US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:- 4</a:t>
            </a:r>
            <a:r>
              <a:rPr lang="en-US" baseline="30000" dirty="0" smtClean="0"/>
              <a:t>th</a:t>
            </a:r>
            <a:r>
              <a:rPr lang="en-US" dirty="0" smtClean="0"/>
              <a:t> lesson: al2 residues when Al2 directly on al1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:- 5</a:t>
            </a:r>
            <a:r>
              <a:rPr lang="en-US" baseline="30000" dirty="0" smtClean="0"/>
              <a:t>th</a:t>
            </a:r>
            <a:r>
              <a:rPr lang="en-US" dirty="0" smtClean="0"/>
              <a:t> lesson: possible BCB residues in al2/cu contact, if al1 below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:- 6</a:t>
            </a:r>
            <a:r>
              <a:rPr lang="en-US" baseline="30000" dirty="0" smtClean="0"/>
              <a:t>th</a:t>
            </a:r>
            <a:r>
              <a:rPr lang="en-US" dirty="0" smtClean="0"/>
              <a:t> lesson: wider BCB frame at laser dicing line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:- 7</a:t>
            </a:r>
            <a:r>
              <a:rPr lang="en-US" baseline="30000" dirty="0" smtClean="0"/>
              <a:t>th</a:t>
            </a:r>
            <a:r>
              <a:rPr lang="en-US" dirty="0" smtClean="0"/>
              <a:t> lesson: don’t use co1n for the EMCM … ;-) 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2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D:\Laci\2-PROJECTS\Belle-II\E-MCM\Bilder\diced\h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79" y="3139200"/>
            <a:ext cx="1900799" cy="17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92" y="4891463"/>
            <a:ext cx="2084064" cy="156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EMCM-1 + ZMI-5 +  lessons learned = EMCM-2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Ladislav Andricek, MPG Halbleiterlabor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195A-80B6-4608-834F-1F2C8018D99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t="14665" r="20886" b="11659"/>
          <a:stretch>
            <a:fillRect/>
          </a:stretch>
        </p:blipFill>
        <p:spPr bwMode="auto">
          <a:xfrm>
            <a:off x="5289528" y="1090208"/>
            <a:ext cx="3616872" cy="33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604800" y="1219808"/>
            <a:ext cx="4226400" cy="2948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:- 8 wafers, 7 EMCM each</a:t>
            </a:r>
          </a:p>
          <a:p>
            <a:endParaRPr lang="en-US" dirty="0" smtClean="0"/>
          </a:p>
          <a:p>
            <a:r>
              <a:rPr lang="de-DE" dirty="0" smtClean="0"/>
              <a:t>:- </a:t>
            </a:r>
            <a:r>
              <a:rPr lang="de-DE" dirty="0" err="1"/>
              <a:t>thick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oxide</a:t>
            </a:r>
            <a:r>
              <a:rPr lang="de-DE" dirty="0"/>
              <a:t> </a:t>
            </a:r>
          </a:p>
          <a:p>
            <a:r>
              <a:rPr lang="de-DE" dirty="0" smtClean="0"/>
              <a:t>:- </a:t>
            </a:r>
            <a:r>
              <a:rPr lang="de-DE" dirty="0" err="1"/>
              <a:t>metal</a:t>
            </a:r>
            <a:r>
              <a:rPr lang="de-DE" dirty="0"/>
              <a:t> 1 (</a:t>
            </a:r>
            <a:r>
              <a:rPr lang="de-DE" dirty="0" err="1"/>
              <a:t>alu</a:t>
            </a:r>
            <a:r>
              <a:rPr lang="de-DE" dirty="0"/>
              <a:t>)</a:t>
            </a:r>
          </a:p>
          <a:p>
            <a:r>
              <a:rPr lang="de-DE" dirty="0" smtClean="0"/>
              <a:t>:- </a:t>
            </a:r>
            <a:r>
              <a:rPr lang="de-DE" dirty="0" err="1"/>
              <a:t>interdielectric</a:t>
            </a:r>
            <a:r>
              <a:rPr lang="de-DE" dirty="0"/>
              <a:t>  (1µm </a:t>
            </a:r>
            <a:r>
              <a:rPr lang="de-DE" dirty="0" err="1"/>
              <a:t>oxide</a:t>
            </a:r>
            <a:r>
              <a:rPr lang="de-DE" dirty="0"/>
              <a:t>)</a:t>
            </a:r>
          </a:p>
          <a:p>
            <a:r>
              <a:rPr lang="de-DE" dirty="0" smtClean="0"/>
              <a:t>:- </a:t>
            </a:r>
            <a:r>
              <a:rPr lang="de-DE" dirty="0"/>
              <a:t>via 1 </a:t>
            </a:r>
          </a:p>
          <a:p>
            <a:r>
              <a:rPr lang="de-DE" dirty="0"/>
              <a:t>:</a:t>
            </a:r>
            <a:r>
              <a:rPr lang="de-DE" dirty="0" smtClean="0"/>
              <a:t>- </a:t>
            </a:r>
            <a:r>
              <a:rPr lang="de-DE" dirty="0" err="1"/>
              <a:t>metal</a:t>
            </a:r>
            <a:r>
              <a:rPr lang="de-DE" dirty="0"/>
              <a:t> 2 (</a:t>
            </a:r>
            <a:r>
              <a:rPr lang="de-DE" dirty="0" err="1"/>
              <a:t>alu</a:t>
            </a:r>
            <a:r>
              <a:rPr lang="de-DE" dirty="0"/>
              <a:t>) 	</a:t>
            </a: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 </a:t>
            </a:r>
            <a:r>
              <a:rPr lang="de-DE" dirty="0" err="1" smtClean="0">
                <a:sym typeface="Wingdings" pitchFamily="2" charset="2"/>
              </a:rPr>
              <a:t>this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week</a:t>
            </a:r>
            <a:endParaRPr lang="de-DE" dirty="0" smtClean="0"/>
          </a:p>
          <a:p>
            <a:r>
              <a:rPr lang="de-DE" dirty="0" smtClean="0"/>
              <a:t>:- </a:t>
            </a:r>
            <a:r>
              <a:rPr lang="de-DE" dirty="0" err="1"/>
              <a:t>interdielectric</a:t>
            </a:r>
            <a:r>
              <a:rPr lang="de-DE" dirty="0"/>
              <a:t> (3 µm BCB) </a:t>
            </a:r>
          </a:p>
          <a:p>
            <a:r>
              <a:rPr lang="de-DE" dirty="0" smtClean="0"/>
              <a:t>:- </a:t>
            </a:r>
            <a:r>
              <a:rPr lang="de-DE" dirty="0"/>
              <a:t>via 2</a:t>
            </a:r>
          </a:p>
          <a:p>
            <a:r>
              <a:rPr lang="de-DE" dirty="0" smtClean="0"/>
              <a:t>:- </a:t>
            </a:r>
            <a:r>
              <a:rPr lang="de-DE" dirty="0" err="1"/>
              <a:t>metal</a:t>
            </a:r>
            <a:r>
              <a:rPr lang="de-DE" dirty="0"/>
              <a:t> 3 </a:t>
            </a:r>
            <a:r>
              <a:rPr lang="de-DE" dirty="0" smtClean="0"/>
              <a:t>(4 µm </a:t>
            </a:r>
            <a:r>
              <a:rPr lang="de-DE" dirty="0" err="1" smtClean="0"/>
              <a:t>copper</a:t>
            </a:r>
            <a:r>
              <a:rPr lang="de-DE" dirty="0"/>
              <a:t>)</a:t>
            </a:r>
          </a:p>
          <a:p>
            <a:r>
              <a:rPr lang="de-DE" dirty="0" smtClean="0"/>
              <a:t>:- </a:t>
            </a:r>
            <a:r>
              <a:rPr lang="de-DE" dirty="0" err="1" smtClean="0"/>
              <a:t>solder</a:t>
            </a:r>
            <a:r>
              <a:rPr lang="de-DE" dirty="0" smtClean="0"/>
              <a:t>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dirty="0" smtClean="0"/>
              <a:t>(3 µm BCB)	</a:t>
            </a:r>
            <a:r>
              <a:rPr lang="de-DE" dirty="0" smtClean="0">
                <a:sym typeface="Wingdings" pitchFamily="2" charset="2"/>
              </a:rPr>
              <a:t> 2nd </a:t>
            </a:r>
            <a:r>
              <a:rPr lang="de-DE" dirty="0" err="1" smtClean="0">
                <a:sym typeface="Wingdings" pitchFamily="2" charset="2"/>
              </a:rPr>
              <a:t>week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July</a:t>
            </a:r>
            <a:endParaRPr lang="de-DE" dirty="0"/>
          </a:p>
          <a:p>
            <a:endParaRPr lang="en-US" dirty="0" smtClean="0"/>
          </a:p>
        </p:txBody>
      </p:sp>
      <p:pic>
        <p:nvPicPr>
          <p:cNvPr id="3074" name="Picture 2" descr="D:\Laci\2-PROJECTS\Belle-II\E-MCM\Schliffbilder\Schnittbilder-EMCM-1\x-section-n1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2" b="37866"/>
          <a:stretch/>
        </p:blipFill>
        <p:spPr bwMode="auto">
          <a:xfrm>
            <a:off x="700591" y="4572000"/>
            <a:ext cx="7739454" cy="18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6949106" y="5906386"/>
            <a:ext cx="1408083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EMCM-1 stack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Workhop, Ringberg, June 2013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EMCM-2 layout changes I – al2 support lines</a:t>
            </a:r>
            <a:endParaRPr lang="en-US" sz="1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23014" y="607119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sp>
        <p:nvSpPr>
          <p:cNvPr id="21" name="Textfeld 5"/>
          <p:cNvSpPr txBox="1">
            <a:spLocks noChangeArrowheads="1"/>
          </p:cNvSpPr>
          <p:nvPr/>
        </p:nvSpPr>
        <p:spPr bwMode="auto">
          <a:xfrm>
            <a:off x="5832475" y="1195388"/>
            <a:ext cx="29702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de-DE" sz="1800"/>
              <a:t>Old: switcher control lines</a:t>
            </a:r>
          </a:p>
          <a:p>
            <a:endParaRPr lang="de-DE" sz="1800"/>
          </a:p>
          <a:p>
            <a:r>
              <a:rPr lang="de-DE" sz="1800"/>
              <a:t>	4µm Al2 gap</a:t>
            </a:r>
          </a:p>
          <a:p>
            <a:endParaRPr lang="de-DE"/>
          </a:p>
        </p:txBody>
      </p:sp>
      <p:pic>
        <p:nvPicPr>
          <p:cNvPr id="23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20900" r="27490" b="42152"/>
          <a:stretch>
            <a:fillRect/>
          </a:stretch>
        </p:blipFill>
        <p:spPr bwMode="auto">
          <a:xfrm>
            <a:off x="474663" y="1181100"/>
            <a:ext cx="52673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27711" r="43268" b="46204"/>
          <a:stretch>
            <a:fillRect/>
          </a:stretch>
        </p:blipFill>
        <p:spPr bwMode="auto">
          <a:xfrm>
            <a:off x="4032250" y="3735388"/>
            <a:ext cx="4860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1106488" y="5180013"/>
            <a:ext cx="3016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de-DE" sz="1800"/>
              <a:t>New: switcher control lines</a:t>
            </a:r>
          </a:p>
          <a:p>
            <a:endParaRPr lang="de-DE" sz="1800"/>
          </a:p>
          <a:p>
            <a:r>
              <a:rPr lang="de-DE" sz="1800"/>
              <a:t>	8µm Al2 gap</a:t>
            </a: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1042</Words>
  <Application>Microsoft Office PowerPoint</Application>
  <PresentationFormat>Bildschirmpräsentation (4:3)</PresentationFormat>
  <Paragraphs>310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Default Design</vt:lpstr>
      <vt:lpstr>PowerPoint-Präsentation</vt:lpstr>
      <vt:lpstr>A bit of history</vt:lpstr>
      <vt:lpstr>EMCM-1 results – test structures  1st lesson</vt:lpstr>
      <vt:lpstr>EMCM results – testing in the device  2nd Lesson</vt:lpstr>
      <vt:lpstr>EMCM results – shorts to substrate</vt:lpstr>
      <vt:lpstr>Summarizing the issue – 3rd  Lesson</vt:lpstr>
      <vt:lpstr>test-ZMI-5 … and more lessons </vt:lpstr>
      <vt:lpstr>EMCM-1 + ZMI-5 +  lessons learned = EMCM-2</vt:lpstr>
      <vt:lpstr>EMCM-2 layout changes I – al2 support lines</vt:lpstr>
      <vt:lpstr>EMCM-2 layout changes II – DCD fan-in</vt:lpstr>
      <vt:lpstr>EMCM-2 layout changes III</vt:lpstr>
      <vt:lpstr>EMCM status in summary</vt:lpstr>
      <vt:lpstr>EMCM next steps – Flip chip</vt:lpstr>
      <vt:lpstr>EMCM next steps – passives, R and C</vt:lpstr>
      <vt:lpstr>After the Flip Chip…</vt:lpstr>
      <vt:lpstr>In Summary</vt:lpstr>
      <vt:lpstr>EMCM results – shorts to substrate</vt:lpstr>
      <vt:lpstr>EMCM results – shorts to substrate</vt:lpstr>
      <vt:lpstr>EMCM results – shorts to substrate</vt:lpstr>
      <vt:lpstr>EMCM results – shorts to substrate</vt:lpstr>
    </vt:vector>
  </TitlesOfParts>
  <Company>MPI 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1207</cp:revision>
  <cp:lastPrinted>2001-12-17T12:31:23Z</cp:lastPrinted>
  <dcterms:created xsi:type="dcterms:W3CDTF">2000-08-08T15:04:12Z</dcterms:created>
  <dcterms:modified xsi:type="dcterms:W3CDTF">2013-06-13T12:05:06Z</dcterms:modified>
</cp:coreProperties>
</file>