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5" r:id="rId3"/>
    <p:sldMasterId id="2147483709" r:id="rId4"/>
  </p:sldMasterIdLst>
  <p:notesMasterIdLst>
    <p:notesMasterId r:id="rId38"/>
  </p:notesMasterIdLst>
  <p:sldIdLst>
    <p:sldId id="265" r:id="rId5"/>
    <p:sldId id="343" r:id="rId6"/>
    <p:sldId id="257" r:id="rId7"/>
    <p:sldId id="258" r:id="rId8"/>
    <p:sldId id="259" r:id="rId9"/>
    <p:sldId id="261" r:id="rId10"/>
    <p:sldId id="262" r:id="rId11"/>
    <p:sldId id="263" r:id="rId12"/>
    <p:sldId id="293" r:id="rId13"/>
    <p:sldId id="295" r:id="rId14"/>
    <p:sldId id="296" r:id="rId15"/>
    <p:sldId id="299" r:id="rId16"/>
    <p:sldId id="335" r:id="rId17"/>
    <p:sldId id="337" r:id="rId18"/>
    <p:sldId id="341" r:id="rId19"/>
    <p:sldId id="330" r:id="rId20"/>
    <p:sldId id="331" r:id="rId21"/>
    <p:sldId id="332" r:id="rId22"/>
    <p:sldId id="320" r:id="rId23"/>
    <p:sldId id="327" r:id="rId24"/>
    <p:sldId id="328" r:id="rId25"/>
    <p:sldId id="329" r:id="rId26"/>
    <p:sldId id="321" r:id="rId27"/>
    <p:sldId id="322" r:id="rId28"/>
    <p:sldId id="323" r:id="rId29"/>
    <p:sldId id="324" r:id="rId30"/>
    <p:sldId id="325" r:id="rId31"/>
    <p:sldId id="326" r:id="rId32"/>
    <p:sldId id="317" r:id="rId33"/>
    <p:sldId id="319" r:id="rId34"/>
    <p:sldId id="315" r:id="rId35"/>
    <p:sldId id="316" r:id="rId36"/>
    <p:sldId id="264" r:id="rId37"/>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9291" autoAdjust="0"/>
  </p:normalViewPr>
  <p:slideViewPr>
    <p:cSldViewPr showGuides="1">
      <p:cViewPr>
        <p:scale>
          <a:sx n="90" d="100"/>
          <a:sy n="90" d="100"/>
        </p:scale>
        <p:origin x="-2032" y="-304"/>
      </p:cViewPr>
      <p:guideLst>
        <p:guide orient="horz" pos="2024"/>
        <p:guide pos="1338"/>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slide" Target="slides/slide33.xml"/><Relationship Id="rId38" Type="http://schemas.openxmlformats.org/officeDocument/2006/relationships/notesMaster" Target="notesMasters/notes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C84F001-9C12-4162-9659-EF4C7D030546}" type="datetimeFigureOut">
              <a:rPr kumimoji="1" lang="ja-JP" altLang="en-US" smtClean="0"/>
              <a:pPr/>
              <a:t>2013/06/13</a:t>
            </a:fld>
            <a:endParaRPr kumimoji="1"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37A705-F9AC-4279-B065-F614BBEA9A09}" type="slidenum">
              <a:rPr kumimoji="1" lang="ja-JP" altLang="en-US" smtClean="0"/>
              <a:pPr/>
              <a:t>‹#›</a:t>
            </a:fld>
            <a:endParaRPr kumimoji="1" lang="ja-JP" altLang="en-US"/>
          </a:p>
        </p:txBody>
      </p:sp>
    </p:spTree>
    <p:extLst>
      <p:ext uri="{BB962C8B-B14F-4D97-AF65-F5344CB8AC3E}">
        <p14:creationId xmlns:p14="http://schemas.microsoft.com/office/powerpoint/2010/main" val="29124846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D6541E-7746-40EA-9414-1AD63F9E0032}" type="slidenum">
              <a:rPr lang="en-US" altLang="ja-JP"/>
              <a:pPr/>
              <a:t>1</a:t>
            </a:fld>
            <a:endParaRPr lang="en-US" altLang="ja-JP"/>
          </a:p>
        </p:txBody>
      </p:sp>
      <p:sp>
        <p:nvSpPr>
          <p:cNvPr id="309250" name="Rectangle 2"/>
          <p:cNvSpPr>
            <a:spLocks noGrp="1" noRot="1" noChangeAspect="1" noChangeArrowheads="1" noTextEdit="1"/>
          </p:cNvSpPr>
          <p:nvPr>
            <p:ph type="sldImg"/>
          </p:nvPr>
        </p:nvSpPr>
        <p:spPr>
          <a:xfrm>
            <a:off x="1144588" y="685800"/>
            <a:ext cx="4572000" cy="3429000"/>
          </a:xfrm>
          <a:ln/>
        </p:spPr>
      </p:sp>
      <p:sp>
        <p:nvSpPr>
          <p:cNvPr id="309251" name="Rectangle 3"/>
          <p:cNvSpPr>
            <a:spLocks noGrp="1" noChangeArrowheads="1"/>
          </p:cNvSpPr>
          <p:nvPr>
            <p:ph type="body" idx="1"/>
          </p:nvPr>
        </p:nvSpPr>
        <p:spPr>
          <a:xfrm>
            <a:off x="685494" y="4341522"/>
            <a:ext cx="5487013" cy="4116005"/>
          </a:xfrm>
        </p:spPr>
        <p:txBody>
          <a:bodyPr/>
          <a:lstStyle/>
          <a:p>
            <a:endParaRPr lang="ja-JP" altLang="ja-JP" sz="13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smtClean="0"/>
              <a:t>タンパク質結晶構造解析のターゲットは、生命活動に重要な働きをもつ膜タンパク質や、リボソームに代表される超分子複合体へ移ってきている。これらのタンパク質は本質的に構造が不安定であるため結晶からの回折強度が微弱であり、分子量が巨大であるため回折点の間隔が非常に密となる。構造を高い分解能で正確に決定するためには、微弱な反射を測定可能な空間分解能の高い二次元検出器が必須である。一方、タンパク質溶液の小角散乱による時分割構造解析においては、試料の高速混合技術によりサブミリ秒オーダーの時間変化を追いかけることが可能となってきている。この時間領域には、酵素反応に伴う構造変化やタンパク質のフォールディングなど興味深い対象があり、より詳細な空間的・時間的構造を解明するためには、広いダイナミックレンジかつ高い位置分解能を持つ画像をマイクロ秒オーダーで読み出す検出器が求められる。</a:t>
            </a:r>
          </a:p>
          <a:p>
            <a:r>
              <a:rPr lang="ja-JP" altLang="ja-JP" dirty="0" smtClean="0"/>
              <a:t>　現在、タンパク質の結晶構造解析や溶液小角散乱に用いられている検出器としては、</a:t>
            </a:r>
            <a:r>
              <a:rPr lang="en-US" altLang="ja-JP" dirty="0" smtClean="0"/>
              <a:t>CCD</a:t>
            </a:r>
            <a:r>
              <a:rPr lang="ja-JP" altLang="ja-JP" dirty="0" smtClean="0"/>
              <a:t>検出器</a:t>
            </a:r>
            <a:r>
              <a:rPr lang="en-US" altLang="ja-JP" dirty="0" smtClean="0"/>
              <a:t>(Charge Coupled Device Image Sensor) </a:t>
            </a:r>
            <a:r>
              <a:rPr lang="ja-JP" altLang="ja-JP" dirty="0" smtClean="0"/>
              <a:t>が多用されている。しかし、</a:t>
            </a:r>
            <a:r>
              <a:rPr lang="en-US" altLang="ja-JP" dirty="0" smtClean="0"/>
              <a:t>CCD</a:t>
            </a:r>
            <a:r>
              <a:rPr lang="ja-JP" altLang="ja-JP" dirty="0" smtClean="0"/>
              <a:t>検出器を用いる場合は、広い受光面積を実現するために回折</a:t>
            </a:r>
            <a:r>
              <a:rPr lang="en-US" altLang="ja-JP" dirty="0" smtClean="0"/>
              <a:t>X</a:t>
            </a:r>
            <a:r>
              <a:rPr lang="ja-JP" altLang="ja-JP" dirty="0" smtClean="0"/>
              <a:t>線を薄い蛍光体層で可視光に変換し、光ファイバーを束ねて絞り込んだ光学系を経由して</a:t>
            </a:r>
            <a:r>
              <a:rPr lang="en-US" altLang="ja-JP" dirty="0" smtClean="0"/>
              <a:t>CCD</a:t>
            </a:r>
            <a:r>
              <a:rPr lang="ja-JP" altLang="ja-JP" dirty="0" smtClean="0"/>
              <a:t>チップに導く。そのため回折</a:t>
            </a:r>
            <a:r>
              <a:rPr lang="en-US" altLang="ja-JP" dirty="0" smtClean="0"/>
              <a:t>X</a:t>
            </a:r>
            <a:r>
              <a:rPr lang="ja-JP" altLang="ja-JP" dirty="0" smtClean="0"/>
              <a:t>線を直接観測できる検出器と比較して感度、位置分解能の上で不利である。また、電荷を溜め込む蓄積型のセンサーであるため、微弱な信号はノイズの影響を受けやすい。そこで最近では</a:t>
            </a:r>
            <a:r>
              <a:rPr lang="en-US" altLang="ja-JP" dirty="0" smtClean="0"/>
              <a:t>PILATUS(</a:t>
            </a:r>
            <a:r>
              <a:rPr lang="ja-JP" altLang="ja-JP" dirty="0" smtClean="0"/>
              <a:t>参考文献</a:t>
            </a:r>
            <a:r>
              <a:rPr lang="en-US" altLang="ja-JP" dirty="0" smtClean="0"/>
              <a:t>[1])</a:t>
            </a:r>
            <a:r>
              <a:rPr lang="ja-JP" altLang="ja-JP" dirty="0" smtClean="0"/>
              <a:t>に代表される、回折</a:t>
            </a:r>
            <a:r>
              <a:rPr lang="en-US" altLang="ja-JP" dirty="0" smtClean="0"/>
              <a:t>X</a:t>
            </a:r>
            <a:r>
              <a:rPr lang="ja-JP" altLang="ja-JP" dirty="0" smtClean="0"/>
              <a:t>線の直接観測が可能なフォトンカウンティング型の</a:t>
            </a:r>
            <a:r>
              <a:rPr lang="en-US" altLang="ja-JP" dirty="0" smtClean="0"/>
              <a:t>2</a:t>
            </a:r>
            <a:r>
              <a:rPr lang="ja-JP" altLang="ja-JP" dirty="0" smtClean="0"/>
              <a:t>次元イメージシリコン検出器が実用化され、実験に用いられ始めている。</a:t>
            </a:r>
            <a:endParaRPr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44DB83B9-1914-4657-9654-F062166AA419}" type="slidenum">
              <a:rPr kumimoji="1" lang="ja-JP" altLang="en-US" smtClean="0"/>
              <a:pPr/>
              <a:t>4</a:t>
            </a:fld>
            <a:endParaRPr kumimoji="1" lang="ja-JP" altLang="en-US"/>
          </a:p>
        </p:txBody>
      </p:sp>
    </p:spTree>
    <p:extLst>
      <p:ext uri="{BB962C8B-B14F-4D97-AF65-F5344CB8AC3E}">
        <p14:creationId xmlns:p14="http://schemas.microsoft.com/office/powerpoint/2010/main" val="2386619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lvl="1" defTabSz="914310">
              <a:defRPr/>
            </a:pPr>
            <a:r>
              <a:rPr lang="ja-JP" altLang="en-US" sz="1600" dirty="0" smtClean="0"/>
              <a:t>タンパク質結晶構造解析用に半円筒型に配列するための</a:t>
            </a:r>
            <a:r>
              <a:rPr lang="en-US" altLang="ja-JP" sz="1600" dirty="0" smtClean="0"/>
              <a:t>DEPFET</a:t>
            </a:r>
            <a:r>
              <a:rPr lang="ja-JP" altLang="en-US" sz="1600" dirty="0" smtClean="0"/>
              <a:t>センサーを</a:t>
            </a:r>
            <a:r>
              <a:rPr lang="en-US" altLang="ja-JP" sz="1600" dirty="0" smtClean="0"/>
              <a:t>20</a:t>
            </a:r>
            <a:r>
              <a:rPr lang="ja-JP" altLang="en-US" sz="1600" dirty="0" smtClean="0"/>
              <a:t>枚生産し、完成した新型</a:t>
            </a:r>
            <a:r>
              <a:rPr lang="en-US" altLang="ja-JP" sz="1600" dirty="0" smtClean="0"/>
              <a:t>DEPFET</a:t>
            </a:r>
            <a:r>
              <a:rPr lang="ja-JP" altLang="en-US" sz="1600" dirty="0" smtClean="0"/>
              <a:t>検出器を用いた高難度タンパク質の結晶構造解析および</a:t>
            </a:r>
            <a:r>
              <a:rPr lang="en-US" altLang="ja-JP" sz="1600" dirty="0" smtClean="0"/>
              <a:t>20</a:t>
            </a:r>
            <a:r>
              <a:rPr lang="ja-JP" altLang="en-US" sz="1600" dirty="0" smtClean="0"/>
              <a:t>μ</a:t>
            </a:r>
            <a:r>
              <a:rPr lang="en-US" altLang="ja-JP" sz="1600" dirty="0" smtClean="0"/>
              <a:t>s</a:t>
            </a:r>
            <a:r>
              <a:rPr lang="ja-JP" altLang="en-US" sz="1600" dirty="0" smtClean="0"/>
              <a:t>の時分割溶液散乱の観測技術の方法を確立する。</a:t>
            </a:r>
            <a:endParaRPr lang="en-US" altLang="ja-JP" sz="1600"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49D1F228-7675-4C5E-858A-0F0086A14CDA}" type="slidenum">
              <a:rPr kumimoji="1" lang="ja-JP" altLang="en-US" smtClean="0"/>
              <a:pPr/>
              <a:t>8</a:t>
            </a:fld>
            <a:endParaRPr kumimoji="1" lang="ja-JP" altLang="en-US"/>
          </a:p>
        </p:txBody>
      </p:sp>
    </p:spTree>
    <p:extLst>
      <p:ext uri="{BB962C8B-B14F-4D97-AF65-F5344CB8AC3E}">
        <p14:creationId xmlns:p14="http://schemas.microsoft.com/office/powerpoint/2010/main" val="219524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29F122DB-96B5-489A-9C07-DD2753A202E0}" type="slidenum">
              <a:rPr lang="en-US" altLang="ja-JP" smtClean="0">
                <a:solidFill>
                  <a:prstClr val="black"/>
                </a:solidFill>
              </a:rPr>
              <a:pPr/>
              <a:t>9</a:t>
            </a:fld>
            <a:endParaRPr lang="en-US" altLang="ja-JP" smtClean="0">
              <a:solidFill>
                <a:prstClr val="black"/>
              </a:solidFill>
            </a:endParaRPr>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p:spPr>
        <p:txBody>
          <a:bodyPr lIns="91413" tIns="45707" rIns="91413" bIns="45707"/>
          <a:lstStyle/>
          <a:p>
            <a:pPr eaLnBrk="1" hangingPunct="1">
              <a:spcBef>
                <a:spcPct val="0"/>
              </a:spcBef>
            </a:pPr>
            <a:endParaRPr lang="ja-JP" altLang="ja-JP" smtClean="0">
              <a:ea typeface="ＭＳ Ｐ明朝"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537CB7B2-301B-4EDE-AB9D-DB064BAAB2CB}" type="slidenum">
              <a:rPr lang="en-US" altLang="ja-JP" smtClean="0">
                <a:solidFill>
                  <a:prstClr val="black"/>
                </a:solidFill>
              </a:rPr>
              <a:pPr/>
              <a:t>12</a:t>
            </a:fld>
            <a:endParaRPr lang="en-US" altLang="ja-JP" smtClean="0">
              <a:solidFill>
                <a:prstClr val="black"/>
              </a:solidFill>
            </a:endParaRPr>
          </a:p>
        </p:txBody>
      </p:sp>
      <p:sp>
        <p:nvSpPr>
          <p:cNvPr id="24579" name="Rectangle 2"/>
          <p:cNvSpPr>
            <a:spLocks noGrp="1" noRot="1" noChangeAspect="1" noChangeArrowheads="1" noTextEdit="1"/>
          </p:cNvSpPr>
          <p:nvPr>
            <p:ph type="sldImg"/>
          </p:nvPr>
        </p:nvSpPr>
        <p:spPr>
          <a:xfrm>
            <a:off x="1144588" y="685800"/>
            <a:ext cx="4572000" cy="3429000"/>
          </a:xfrm>
          <a:ln/>
        </p:spPr>
      </p:sp>
      <p:sp>
        <p:nvSpPr>
          <p:cNvPr id="24580" name="Rectangle 3"/>
          <p:cNvSpPr>
            <a:spLocks noGrp="1" noChangeArrowheads="1"/>
          </p:cNvSpPr>
          <p:nvPr>
            <p:ph type="body" idx="1"/>
          </p:nvPr>
        </p:nvSpPr>
        <p:spPr>
          <a:xfrm>
            <a:off x="685316" y="4343216"/>
            <a:ext cx="5487370" cy="4115168"/>
          </a:xfrm>
          <a:noFill/>
          <a:ln/>
        </p:spPr>
        <p:txBody>
          <a:bodyPr/>
          <a:lstStyle/>
          <a:p>
            <a:pPr eaLnBrk="1" hangingPunct="1"/>
            <a:endParaRPr lang="ja-JP" altLang="ja-JP"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ECB3E2E-76D7-42BF-AFE5-691DE745EAAA}" type="slidenum">
              <a:rPr kumimoji="1" lang="ja-JP" altLang="en-US" smtClean="0"/>
              <a:pPr/>
              <a:t>17</a:t>
            </a:fld>
            <a:endParaRPr kumimoji="1" lang="ja-JP" altLang="en-US"/>
          </a:p>
        </p:txBody>
      </p:sp>
    </p:spTree>
    <p:extLst>
      <p:ext uri="{BB962C8B-B14F-4D97-AF65-F5344CB8AC3E}">
        <p14:creationId xmlns:p14="http://schemas.microsoft.com/office/powerpoint/2010/main" val="3820052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ECB3E2E-76D7-42BF-AFE5-691DE745EAAA}" type="slidenum">
              <a:rPr kumimoji="1" lang="ja-JP" altLang="en-US" smtClean="0"/>
              <a:t>23</a:t>
            </a:fld>
            <a:endParaRPr kumimoji="1" lang="ja-JP" altLang="en-US"/>
          </a:p>
        </p:txBody>
      </p:sp>
    </p:spTree>
    <p:extLst>
      <p:ext uri="{BB962C8B-B14F-4D97-AF65-F5344CB8AC3E}">
        <p14:creationId xmlns:p14="http://schemas.microsoft.com/office/powerpoint/2010/main" val="3506541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546CB5B3-3B1D-4D17-A5EB-54CC6E0C7ECF}" type="datetimeFigureOut">
              <a:rPr kumimoji="1" lang="ja-JP" altLang="en-US" smtClean="0"/>
              <a:pPr/>
              <a:t>2013/06/13</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34042FCD-C190-4B14-8169-607FB7CAD632}" type="slidenum">
              <a:rPr kumimoji="1" lang="ja-JP" altLang="en-US" smtClean="0"/>
              <a:pPr/>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546CB5B3-3B1D-4D17-A5EB-54CC6E0C7ECF}" type="datetimeFigureOut">
              <a:rPr kumimoji="1" lang="ja-JP" altLang="en-US" smtClean="0"/>
              <a:pPr/>
              <a:t>2013/06/13</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34042FCD-C190-4B14-8169-607FB7CAD632}" type="slidenum">
              <a:rPr kumimoji="1" lang="ja-JP" altLang="en-US" smtClean="0"/>
              <a:pPr/>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546CB5B3-3B1D-4D17-A5EB-54CC6E0C7ECF}" type="datetimeFigureOut">
              <a:rPr kumimoji="1" lang="ja-JP" altLang="en-US" smtClean="0"/>
              <a:pPr/>
              <a:t>2013/06/13</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34042FCD-C190-4B14-8169-607FB7CAD632}" type="slidenum">
              <a:rPr kumimoji="1" lang="ja-JP" altLang="en-US" smtClean="0"/>
              <a:pPr/>
              <a:t>‹#›</a:t>
            </a:fld>
            <a:endParaRPr kumimoji="1"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2013/06/13</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2013/06/13</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2013/06/13</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2013/06/13</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2013/06/13</a:t>
            </a:fld>
            <a:endParaRPr lang="ja-JP" altLang="en-US">
              <a:solidFill>
                <a:prstClr val="black">
                  <a:tint val="75000"/>
                </a:prstClr>
              </a:solidFill>
            </a:endParaRPr>
          </a:p>
        </p:txBody>
      </p:sp>
      <p:sp>
        <p:nvSpPr>
          <p:cNvPr id="8" name="フッター プレースホルダ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2013/06/13</a:t>
            </a:fld>
            <a:endParaRPr lang="ja-JP" altLang="en-US">
              <a:solidFill>
                <a:prstClr val="black">
                  <a:tint val="75000"/>
                </a:prstClr>
              </a:solidFill>
            </a:endParaRPr>
          </a:p>
        </p:txBody>
      </p:sp>
      <p:sp>
        <p:nvSpPr>
          <p:cNvPr id="4" name="フッター プレースホルダ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2013/06/13</a:t>
            </a:fld>
            <a:endParaRPr lang="ja-JP" altLang="en-US">
              <a:solidFill>
                <a:prstClr val="black">
                  <a:tint val="75000"/>
                </a:prstClr>
              </a:solidFill>
            </a:endParaRPr>
          </a:p>
        </p:txBody>
      </p:sp>
      <p:sp>
        <p:nvSpPr>
          <p:cNvPr id="3" name="フッター プレースホルダ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2013/06/13</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546CB5B3-3B1D-4D17-A5EB-54CC6E0C7ECF}" type="datetimeFigureOut">
              <a:rPr kumimoji="1" lang="ja-JP" altLang="en-US" smtClean="0"/>
              <a:pPr/>
              <a:t>2013/06/13</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34042FCD-C190-4B14-8169-607FB7CAD632}" type="slidenum">
              <a:rPr kumimoji="1" lang="ja-JP" altLang="en-US" smtClean="0"/>
              <a:pPr/>
              <a:t>‹#›</a:t>
            </a:fld>
            <a:endParaRPr kumimoji="1" lang="ja-JP"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2013/06/13</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2013/06/13</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2013/06/13</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685800" y="609600"/>
            <a:ext cx="7772400" cy="54864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prstClr val="black">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2B92159-7841-40AE-B6D0-DAC911CD4634}" type="slidenum">
              <a:rPr lang="en-US" altLang="ja-JP">
                <a:solidFill>
                  <a:prstClr val="black">
                    <a:tint val="75000"/>
                  </a:prstClr>
                </a:solidFill>
              </a:rPr>
              <a:pPr>
                <a:defRPr/>
              </a:pPr>
              <a:t>‹#›</a:t>
            </a:fld>
            <a:endParaRPr lang="en-US" altLang="ja-JP">
              <a:solidFill>
                <a:prstClr val="black">
                  <a:tint val="75000"/>
                </a:prstClr>
              </a:solidFill>
            </a:endParaRPr>
          </a:p>
        </p:txBody>
      </p:sp>
    </p:spTree>
  </p:cSld>
  <p:clrMapOvr>
    <a:masterClrMapping/>
  </p:clrMapOvr>
  <p:transition xmlns:p14="http://schemas.microsoft.com/office/powerpoint/2010/mai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6"/>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06" indent="0" algn="ctr">
              <a:buNone/>
              <a:defRPr>
                <a:solidFill>
                  <a:schemeClr val="tx1">
                    <a:tint val="75000"/>
                  </a:schemeClr>
                </a:solidFill>
              </a:defRPr>
            </a:lvl2pPr>
            <a:lvl3pPr marL="914212" indent="0" algn="ctr">
              <a:buNone/>
              <a:defRPr>
                <a:solidFill>
                  <a:schemeClr val="tx1">
                    <a:tint val="75000"/>
                  </a:schemeClr>
                </a:solidFill>
              </a:defRPr>
            </a:lvl3pPr>
            <a:lvl4pPr marL="1371320" indent="0" algn="ctr">
              <a:buNone/>
              <a:defRPr>
                <a:solidFill>
                  <a:schemeClr val="tx1">
                    <a:tint val="75000"/>
                  </a:schemeClr>
                </a:solidFill>
              </a:defRPr>
            </a:lvl4pPr>
            <a:lvl5pPr marL="1828426" indent="0" algn="ctr">
              <a:buNone/>
              <a:defRPr>
                <a:solidFill>
                  <a:schemeClr val="tx1">
                    <a:tint val="75000"/>
                  </a:schemeClr>
                </a:solidFill>
              </a:defRPr>
            </a:lvl5pPr>
            <a:lvl6pPr marL="2285532" indent="0" algn="ctr">
              <a:buNone/>
              <a:defRPr>
                <a:solidFill>
                  <a:schemeClr val="tx1">
                    <a:tint val="75000"/>
                  </a:schemeClr>
                </a:solidFill>
              </a:defRPr>
            </a:lvl6pPr>
            <a:lvl7pPr marL="2742640" indent="0" algn="ctr">
              <a:buNone/>
              <a:defRPr>
                <a:solidFill>
                  <a:schemeClr val="tx1">
                    <a:tint val="75000"/>
                  </a:schemeClr>
                </a:solidFill>
              </a:defRPr>
            </a:lvl7pPr>
            <a:lvl8pPr marL="3199744" indent="0" algn="ctr">
              <a:buNone/>
              <a:defRPr>
                <a:solidFill>
                  <a:schemeClr val="tx1">
                    <a:tint val="75000"/>
                  </a:schemeClr>
                </a:solidFill>
              </a:defRPr>
            </a:lvl8pPr>
            <a:lvl9pPr marL="3656852"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681ABFB9-D299-4DC1-922C-343F770C05CD}" type="datetimeFigureOut">
              <a:rPr lang="ja-JP" altLang="en-US" smtClean="0">
                <a:solidFill>
                  <a:prstClr val="black">
                    <a:tint val="75000"/>
                  </a:prstClr>
                </a:solidFill>
                <a:latin typeface="Calibri"/>
                <a:ea typeface="ＭＳ Ｐゴシック"/>
              </a:rPr>
              <a:pPr/>
              <a:t>2013/06/13</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6B246D39-0043-4934-8191-A5F3F6760DC3}"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185624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81ABFB9-D299-4DC1-922C-343F770C05CD}" type="datetimeFigureOut">
              <a:rPr lang="ja-JP" altLang="en-US" smtClean="0">
                <a:solidFill>
                  <a:prstClr val="black">
                    <a:tint val="75000"/>
                  </a:prstClr>
                </a:solidFill>
                <a:latin typeface="Calibri"/>
                <a:ea typeface="ＭＳ Ｐゴシック"/>
              </a:rPr>
              <a:pPr/>
              <a:t>2013/06/13</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6B246D39-0043-4934-8191-A5F3F6760DC3}"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7875989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4"/>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7"/>
            <a:ext cx="7772400" cy="1500187"/>
          </a:xfrm>
        </p:spPr>
        <p:txBody>
          <a:bodyPr anchor="b"/>
          <a:lstStyle>
            <a:lvl1pPr marL="0" indent="0">
              <a:buNone/>
              <a:defRPr sz="2000">
                <a:solidFill>
                  <a:schemeClr val="tx1">
                    <a:tint val="75000"/>
                  </a:schemeClr>
                </a:solidFill>
              </a:defRPr>
            </a:lvl1pPr>
            <a:lvl2pPr marL="457106" indent="0">
              <a:buNone/>
              <a:defRPr sz="1800">
                <a:solidFill>
                  <a:schemeClr val="tx1">
                    <a:tint val="75000"/>
                  </a:schemeClr>
                </a:solidFill>
              </a:defRPr>
            </a:lvl2pPr>
            <a:lvl3pPr marL="914212" indent="0">
              <a:buNone/>
              <a:defRPr sz="1600">
                <a:solidFill>
                  <a:schemeClr val="tx1">
                    <a:tint val="75000"/>
                  </a:schemeClr>
                </a:solidFill>
              </a:defRPr>
            </a:lvl3pPr>
            <a:lvl4pPr marL="1371320" indent="0">
              <a:buNone/>
              <a:defRPr sz="1400">
                <a:solidFill>
                  <a:schemeClr val="tx1">
                    <a:tint val="75000"/>
                  </a:schemeClr>
                </a:solidFill>
              </a:defRPr>
            </a:lvl4pPr>
            <a:lvl5pPr marL="1828426" indent="0">
              <a:buNone/>
              <a:defRPr sz="1400">
                <a:solidFill>
                  <a:schemeClr val="tx1">
                    <a:tint val="75000"/>
                  </a:schemeClr>
                </a:solidFill>
              </a:defRPr>
            </a:lvl5pPr>
            <a:lvl6pPr marL="2285532" indent="0">
              <a:buNone/>
              <a:defRPr sz="1400">
                <a:solidFill>
                  <a:schemeClr val="tx1">
                    <a:tint val="75000"/>
                  </a:schemeClr>
                </a:solidFill>
              </a:defRPr>
            </a:lvl6pPr>
            <a:lvl7pPr marL="2742640" indent="0">
              <a:buNone/>
              <a:defRPr sz="1400">
                <a:solidFill>
                  <a:schemeClr val="tx1">
                    <a:tint val="75000"/>
                  </a:schemeClr>
                </a:solidFill>
              </a:defRPr>
            </a:lvl7pPr>
            <a:lvl8pPr marL="3199744" indent="0">
              <a:buNone/>
              <a:defRPr sz="1400">
                <a:solidFill>
                  <a:schemeClr val="tx1">
                    <a:tint val="75000"/>
                  </a:schemeClr>
                </a:solidFill>
              </a:defRPr>
            </a:lvl8pPr>
            <a:lvl9pPr marL="3656852"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681ABFB9-D299-4DC1-922C-343F770C05CD}" type="datetimeFigureOut">
              <a:rPr lang="ja-JP" altLang="en-US" smtClean="0">
                <a:solidFill>
                  <a:prstClr val="black">
                    <a:tint val="75000"/>
                  </a:prstClr>
                </a:solidFill>
                <a:latin typeface="Calibri"/>
                <a:ea typeface="ＭＳ Ｐゴシック"/>
              </a:rPr>
              <a:pPr/>
              <a:t>2013/06/13</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6B246D39-0043-4934-8191-A5F3F6760DC3}"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7056397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681ABFB9-D299-4DC1-922C-343F770C05CD}" type="datetimeFigureOut">
              <a:rPr lang="ja-JP" altLang="en-US" smtClean="0">
                <a:solidFill>
                  <a:prstClr val="black">
                    <a:tint val="75000"/>
                  </a:prstClr>
                </a:solidFill>
                <a:latin typeface="Calibri"/>
                <a:ea typeface="ＭＳ Ｐゴシック"/>
              </a:rPr>
              <a:pPr/>
              <a:t>2013/06/13</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6B246D39-0043-4934-8191-A5F3F6760DC3}"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573052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106" indent="0">
              <a:buNone/>
              <a:defRPr sz="2000" b="1"/>
            </a:lvl2pPr>
            <a:lvl3pPr marL="914212" indent="0">
              <a:buNone/>
              <a:defRPr sz="1800" b="1"/>
            </a:lvl3pPr>
            <a:lvl4pPr marL="1371320" indent="0">
              <a:buNone/>
              <a:defRPr sz="1600" b="1"/>
            </a:lvl4pPr>
            <a:lvl5pPr marL="1828426" indent="0">
              <a:buNone/>
              <a:defRPr sz="1600" b="1"/>
            </a:lvl5pPr>
            <a:lvl6pPr marL="2285532" indent="0">
              <a:buNone/>
              <a:defRPr sz="1600" b="1"/>
            </a:lvl6pPr>
            <a:lvl7pPr marL="2742640" indent="0">
              <a:buNone/>
              <a:defRPr sz="1600" b="1"/>
            </a:lvl7pPr>
            <a:lvl8pPr marL="3199744" indent="0">
              <a:buNone/>
              <a:defRPr sz="1600" b="1"/>
            </a:lvl8pPr>
            <a:lvl9pPr marL="3656852"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6" y="1535113"/>
            <a:ext cx="4041775" cy="639762"/>
          </a:xfrm>
        </p:spPr>
        <p:txBody>
          <a:bodyPr anchor="b"/>
          <a:lstStyle>
            <a:lvl1pPr marL="0" indent="0">
              <a:buNone/>
              <a:defRPr sz="2400" b="1"/>
            </a:lvl1pPr>
            <a:lvl2pPr marL="457106" indent="0">
              <a:buNone/>
              <a:defRPr sz="2000" b="1"/>
            </a:lvl2pPr>
            <a:lvl3pPr marL="914212" indent="0">
              <a:buNone/>
              <a:defRPr sz="1800" b="1"/>
            </a:lvl3pPr>
            <a:lvl4pPr marL="1371320" indent="0">
              <a:buNone/>
              <a:defRPr sz="1600" b="1"/>
            </a:lvl4pPr>
            <a:lvl5pPr marL="1828426" indent="0">
              <a:buNone/>
              <a:defRPr sz="1600" b="1"/>
            </a:lvl5pPr>
            <a:lvl6pPr marL="2285532" indent="0">
              <a:buNone/>
              <a:defRPr sz="1600" b="1"/>
            </a:lvl6pPr>
            <a:lvl7pPr marL="2742640" indent="0">
              <a:buNone/>
              <a:defRPr sz="1600" b="1"/>
            </a:lvl7pPr>
            <a:lvl8pPr marL="3199744" indent="0">
              <a:buNone/>
              <a:defRPr sz="1600" b="1"/>
            </a:lvl8pPr>
            <a:lvl9pPr marL="3656852"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681ABFB9-D299-4DC1-922C-343F770C05CD}" type="datetimeFigureOut">
              <a:rPr lang="ja-JP" altLang="en-US" smtClean="0">
                <a:solidFill>
                  <a:prstClr val="black">
                    <a:tint val="75000"/>
                  </a:prstClr>
                </a:solidFill>
                <a:latin typeface="Calibri"/>
                <a:ea typeface="ＭＳ Ｐゴシック"/>
              </a:rPr>
              <a:pPr/>
              <a:t>2013/06/13</a:t>
            </a:fld>
            <a:endParaRPr lang="ja-JP" altLang="en-US">
              <a:solidFill>
                <a:prstClr val="black">
                  <a:tint val="75000"/>
                </a:prstClr>
              </a:solidFill>
              <a:latin typeface="Calibri"/>
              <a:ea typeface="ＭＳ Ｐゴシック"/>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9" name="スライド番号プレースホルダー 8"/>
          <p:cNvSpPr>
            <a:spLocks noGrp="1"/>
          </p:cNvSpPr>
          <p:nvPr>
            <p:ph type="sldNum" sz="quarter" idx="12"/>
          </p:nvPr>
        </p:nvSpPr>
        <p:spPr/>
        <p:txBody>
          <a:bodyPr/>
          <a:lstStyle/>
          <a:p>
            <a:fld id="{6B246D39-0043-4934-8191-A5F3F6760DC3}"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6645862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681ABFB9-D299-4DC1-922C-343F770C05CD}" type="datetimeFigureOut">
              <a:rPr lang="ja-JP" altLang="en-US" smtClean="0">
                <a:solidFill>
                  <a:prstClr val="black">
                    <a:tint val="75000"/>
                  </a:prstClr>
                </a:solidFill>
                <a:latin typeface="Calibri"/>
                <a:ea typeface="ＭＳ Ｐゴシック"/>
              </a:rPr>
              <a:pPr/>
              <a:t>2013/06/13</a:t>
            </a:fld>
            <a:endParaRPr lang="ja-JP" altLang="en-US">
              <a:solidFill>
                <a:prstClr val="black">
                  <a:tint val="75000"/>
                </a:prstClr>
              </a:solidFill>
              <a:latin typeface="Calibri"/>
              <a:ea typeface="ＭＳ Ｐゴシック"/>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5" name="スライド番号プレースホルダー 4"/>
          <p:cNvSpPr>
            <a:spLocks noGrp="1"/>
          </p:cNvSpPr>
          <p:nvPr>
            <p:ph type="sldNum" sz="quarter" idx="12"/>
          </p:nvPr>
        </p:nvSpPr>
        <p:spPr/>
        <p:txBody>
          <a:bodyPr/>
          <a:lstStyle/>
          <a:p>
            <a:fld id="{6B246D39-0043-4934-8191-A5F3F6760DC3}"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391868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546CB5B3-3B1D-4D17-A5EB-54CC6E0C7ECF}" type="datetimeFigureOut">
              <a:rPr kumimoji="1" lang="ja-JP" altLang="en-US" smtClean="0"/>
              <a:pPr/>
              <a:t>2013/06/13</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34042FCD-C190-4B14-8169-607FB7CAD632}" type="slidenum">
              <a:rPr kumimoji="1" lang="ja-JP" altLang="en-US" smtClean="0"/>
              <a:pPr/>
              <a:t>‹#›</a:t>
            </a:fld>
            <a:endParaRPr kumimoji="1" lang="ja-JP"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81ABFB9-D299-4DC1-922C-343F770C05CD}" type="datetimeFigureOut">
              <a:rPr lang="ja-JP" altLang="en-US" smtClean="0">
                <a:solidFill>
                  <a:prstClr val="black">
                    <a:tint val="75000"/>
                  </a:prstClr>
                </a:solidFill>
                <a:latin typeface="Calibri"/>
                <a:ea typeface="ＭＳ Ｐゴシック"/>
              </a:rPr>
              <a:pPr/>
              <a:t>2013/06/13</a:t>
            </a:fld>
            <a:endParaRPr lang="ja-JP" altLang="en-US">
              <a:solidFill>
                <a:prstClr val="black">
                  <a:tint val="75000"/>
                </a:prstClr>
              </a:solidFill>
              <a:latin typeface="Calibri"/>
              <a:ea typeface="ＭＳ Ｐゴシック"/>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4" name="スライド番号プレースホルダー 3"/>
          <p:cNvSpPr>
            <a:spLocks noGrp="1"/>
          </p:cNvSpPr>
          <p:nvPr>
            <p:ph type="sldNum" sz="quarter" idx="12"/>
          </p:nvPr>
        </p:nvSpPr>
        <p:spPr/>
        <p:txBody>
          <a:bodyPr/>
          <a:lstStyle/>
          <a:p>
            <a:fld id="{6B246D39-0043-4934-8191-A5F3F6760DC3}"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8424612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2"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2" y="1435101"/>
            <a:ext cx="3008313" cy="4691063"/>
          </a:xfrm>
        </p:spPr>
        <p:txBody>
          <a:bodyPr/>
          <a:lstStyle>
            <a:lvl1pPr marL="0" indent="0">
              <a:buNone/>
              <a:defRPr sz="1400"/>
            </a:lvl1pPr>
            <a:lvl2pPr marL="457106" indent="0">
              <a:buNone/>
              <a:defRPr sz="1200"/>
            </a:lvl2pPr>
            <a:lvl3pPr marL="914212" indent="0">
              <a:buNone/>
              <a:defRPr sz="1000"/>
            </a:lvl3pPr>
            <a:lvl4pPr marL="1371320" indent="0">
              <a:buNone/>
              <a:defRPr sz="900"/>
            </a:lvl4pPr>
            <a:lvl5pPr marL="1828426" indent="0">
              <a:buNone/>
              <a:defRPr sz="900"/>
            </a:lvl5pPr>
            <a:lvl6pPr marL="2285532" indent="0">
              <a:buNone/>
              <a:defRPr sz="900"/>
            </a:lvl6pPr>
            <a:lvl7pPr marL="2742640" indent="0">
              <a:buNone/>
              <a:defRPr sz="900"/>
            </a:lvl7pPr>
            <a:lvl8pPr marL="3199744" indent="0">
              <a:buNone/>
              <a:defRPr sz="900"/>
            </a:lvl8pPr>
            <a:lvl9pPr marL="3656852"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681ABFB9-D299-4DC1-922C-343F770C05CD}" type="datetimeFigureOut">
              <a:rPr lang="ja-JP" altLang="en-US" smtClean="0">
                <a:solidFill>
                  <a:prstClr val="black">
                    <a:tint val="75000"/>
                  </a:prstClr>
                </a:solidFill>
                <a:latin typeface="Calibri"/>
                <a:ea typeface="ＭＳ Ｐゴシック"/>
              </a:rPr>
              <a:pPr/>
              <a:t>2013/06/13</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6B246D39-0043-4934-8191-A5F3F6760DC3}"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959119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2" indent="0">
              <a:buNone/>
              <a:defRPr sz="2400"/>
            </a:lvl3pPr>
            <a:lvl4pPr marL="1371320" indent="0">
              <a:buNone/>
              <a:defRPr sz="2000"/>
            </a:lvl4pPr>
            <a:lvl5pPr marL="1828426" indent="0">
              <a:buNone/>
              <a:defRPr sz="2000"/>
            </a:lvl5pPr>
            <a:lvl6pPr marL="2285532" indent="0">
              <a:buNone/>
              <a:defRPr sz="2000"/>
            </a:lvl6pPr>
            <a:lvl7pPr marL="2742640" indent="0">
              <a:buNone/>
              <a:defRPr sz="2000"/>
            </a:lvl7pPr>
            <a:lvl8pPr marL="3199744" indent="0">
              <a:buNone/>
              <a:defRPr sz="2000"/>
            </a:lvl8pPr>
            <a:lvl9pPr marL="3656852"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2" indent="0">
              <a:buNone/>
              <a:defRPr sz="1000"/>
            </a:lvl3pPr>
            <a:lvl4pPr marL="1371320" indent="0">
              <a:buNone/>
              <a:defRPr sz="900"/>
            </a:lvl4pPr>
            <a:lvl5pPr marL="1828426" indent="0">
              <a:buNone/>
              <a:defRPr sz="900"/>
            </a:lvl5pPr>
            <a:lvl6pPr marL="2285532" indent="0">
              <a:buNone/>
              <a:defRPr sz="900"/>
            </a:lvl6pPr>
            <a:lvl7pPr marL="2742640" indent="0">
              <a:buNone/>
              <a:defRPr sz="900"/>
            </a:lvl7pPr>
            <a:lvl8pPr marL="3199744" indent="0">
              <a:buNone/>
              <a:defRPr sz="900"/>
            </a:lvl8pPr>
            <a:lvl9pPr marL="3656852"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681ABFB9-D299-4DC1-922C-343F770C05CD}" type="datetimeFigureOut">
              <a:rPr lang="ja-JP" altLang="en-US" smtClean="0">
                <a:solidFill>
                  <a:prstClr val="black">
                    <a:tint val="75000"/>
                  </a:prstClr>
                </a:solidFill>
                <a:latin typeface="Calibri"/>
                <a:ea typeface="ＭＳ Ｐゴシック"/>
              </a:rPr>
              <a:pPr/>
              <a:t>2013/06/13</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6B246D39-0043-4934-8191-A5F3F6760DC3}"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948726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81ABFB9-D299-4DC1-922C-343F770C05CD}" type="datetimeFigureOut">
              <a:rPr lang="ja-JP" altLang="en-US" smtClean="0">
                <a:solidFill>
                  <a:prstClr val="black">
                    <a:tint val="75000"/>
                  </a:prstClr>
                </a:solidFill>
                <a:latin typeface="Calibri"/>
                <a:ea typeface="ＭＳ Ｐゴシック"/>
              </a:rPr>
              <a:pPr/>
              <a:t>2013/06/13</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6B246D39-0043-4934-8191-A5F3F6760DC3}"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0226741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2"/>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42"/>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81ABFB9-D299-4DC1-922C-343F770C05CD}" type="datetimeFigureOut">
              <a:rPr lang="ja-JP" altLang="en-US" smtClean="0">
                <a:solidFill>
                  <a:prstClr val="black">
                    <a:tint val="75000"/>
                  </a:prstClr>
                </a:solidFill>
                <a:latin typeface="Calibri"/>
                <a:ea typeface="ＭＳ Ｐゴシック"/>
              </a:rPr>
              <a:pPr/>
              <a:t>2013/06/13</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6B246D39-0043-4934-8191-A5F3F6760DC3}"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3063180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6"/>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06" indent="0" algn="ctr">
              <a:buNone/>
              <a:defRPr>
                <a:solidFill>
                  <a:schemeClr val="tx1">
                    <a:tint val="75000"/>
                  </a:schemeClr>
                </a:solidFill>
              </a:defRPr>
            </a:lvl2pPr>
            <a:lvl3pPr marL="914212" indent="0" algn="ctr">
              <a:buNone/>
              <a:defRPr>
                <a:solidFill>
                  <a:schemeClr val="tx1">
                    <a:tint val="75000"/>
                  </a:schemeClr>
                </a:solidFill>
              </a:defRPr>
            </a:lvl3pPr>
            <a:lvl4pPr marL="1371320" indent="0" algn="ctr">
              <a:buNone/>
              <a:defRPr>
                <a:solidFill>
                  <a:schemeClr val="tx1">
                    <a:tint val="75000"/>
                  </a:schemeClr>
                </a:solidFill>
              </a:defRPr>
            </a:lvl4pPr>
            <a:lvl5pPr marL="1828426" indent="0" algn="ctr">
              <a:buNone/>
              <a:defRPr>
                <a:solidFill>
                  <a:schemeClr val="tx1">
                    <a:tint val="75000"/>
                  </a:schemeClr>
                </a:solidFill>
              </a:defRPr>
            </a:lvl5pPr>
            <a:lvl6pPr marL="2285532" indent="0" algn="ctr">
              <a:buNone/>
              <a:defRPr>
                <a:solidFill>
                  <a:schemeClr val="tx1">
                    <a:tint val="75000"/>
                  </a:schemeClr>
                </a:solidFill>
              </a:defRPr>
            </a:lvl6pPr>
            <a:lvl7pPr marL="2742640" indent="0" algn="ctr">
              <a:buNone/>
              <a:defRPr>
                <a:solidFill>
                  <a:schemeClr val="tx1">
                    <a:tint val="75000"/>
                  </a:schemeClr>
                </a:solidFill>
              </a:defRPr>
            </a:lvl7pPr>
            <a:lvl8pPr marL="3199744" indent="0" algn="ctr">
              <a:buNone/>
              <a:defRPr>
                <a:solidFill>
                  <a:schemeClr val="tx1">
                    <a:tint val="75000"/>
                  </a:schemeClr>
                </a:solidFill>
              </a:defRPr>
            </a:lvl8pPr>
            <a:lvl9pPr marL="3656852"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E90ED720-0104-4369-84BC-D37694168613}" type="datetimeFigureOut">
              <a:rPr lang="ja-JP" altLang="en-US" smtClean="0">
                <a:solidFill>
                  <a:prstClr val="black">
                    <a:tint val="75000"/>
                  </a:prstClr>
                </a:solidFill>
                <a:latin typeface="Calibri"/>
                <a:ea typeface="ＭＳ Ｐゴシック"/>
              </a:rPr>
              <a:pPr/>
              <a:t>2013/06/13</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551517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E90ED720-0104-4369-84BC-D37694168613}" type="datetimeFigureOut">
              <a:rPr lang="ja-JP" altLang="en-US" smtClean="0">
                <a:solidFill>
                  <a:prstClr val="black">
                    <a:tint val="75000"/>
                  </a:prstClr>
                </a:solidFill>
                <a:latin typeface="Calibri"/>
                <a:ea typeface="ＭＳ Ｐゴシック"/>
              </a:rPr>
              <a:pPr/>
              <a:t>2013/06/13</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5618206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4"/>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7"/>
            <a:ext cx="7772400" cy="1500187"/>
          </a:xfrm>
        </p:spPr>
        <p:txBody>
          <a:bodyPr anchor="b"/>
          <a:lstStyle>
            <a:lvl1pPr marL="0" indent="0">
              <a:buNone/>
              <a:defRPr sz="2000">
                <a:solidFill>
                  <a:schemeClr val="tx1">
                    <a:tint val="75000"/>
                  </a:schemeClr>
                </a:solidFill>
              </a:defRPr>
            </a:lvl1pPr>
            <a:lvl2pPr marL="457106" indent="0">
              <a:buNone/>
              <a:defRPr sz="1800">
                <a:solidFill>
                  <a:schemeClr val="tx1">
                    <a:tint val="75000"/>
                  </a:schemeClr>
                </a:solidFill>
              </a:defRPr>
            </a:lvl2pPr>
            <a:lvl3pPr marL="914212" indent="0">
              <a:buNone/>
              <a:defRPr sz="1600">
                <a:solidFill>
                  <a:schemeClr val="tx1">
                    <a:tint val="75000"/>
                  </a:schemeClr>
                </a:solidFill>
              </a:defRPr>
            </a:lvl3pPr>
            <a:lvl4pPr marL="1371320" indent="0">
              <a:buNone/>
              <a:defRPr sz="1400">
                <a:solidFill>
                  <a:schemeClr val="tx1">
                    <a:tint val="75000"/>
                  </a:schemeClr>
                </a:solidFill>
              </a:defRPr>
            </a:lvl4pPr>
            <a:lvl5pPr marL="1828426" indent="0">
              <a:buNone/>
              <a:defRPr sz="1400">
                <a:solidFill>
                  <a:schemeClr val="tx1">
                    <a:tint val="75000"/>
                  </a:schemeClr>
                </a:solidFill>
              </a:defRPr>
            </a:lvl5pPr>
            <a:lvl6pPr marL="2285532" indent="0">
              <a:buNone/>
              <a:defRPr sz="1400">
                <a:solidFill>
                  <a:schemeClr val="tx1">
                    <a:tint val="75000"/>
                  </a:schemeClr>
                </a:solidFill>
              </a:defRPr>
            </a:lvl6pPr>
            <a:lvl7pPr marL="2742640" indent="0">
              <a:buNone/>
              <a:defRPr sz="1400">
                <a:solidFill>
                  <a:schemeClr val="tx1">
                    <a:tint val="75000"/>
                  </a:schemeClr>
                </a:solidFill>
              </a:defRPr>
            </a:lvl7pPr>
            <a:lvl8pPr marL="3199744" indent="0">
              <a:buNone/>
              <a:defRPr sz="1400">
                <a:solidFill>
                  <a:schemeClr val="tx1">
                    <a:tint val="75000"/>
                  </a:schemeClr>
                </a:solidFill>
              </a:defRPr>
            </a:lvl8pPr>
            <a:lvl9pPr marL="3656852"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E90ED720-0104-4369-84BC-D37694168613}" type="datetimeFigureOut">
              <a:rPr lang="ja-JP" altLang="en-US" smtClean="0">
                <a:solidFill>
                  <a:prstClr val="black">
                    <a:tint val="75000"/>
                  </a:prstClr>
                </a:solidFill>
                <a:latin typeface="Calibri"/>
                <a:ea typeface="ＭＳ Ｐゴシック"/>
              </a:rPr>
              <a:pPr/>
              <a:t>2013/06/13</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3378465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E90ED720-0104-4369-84BC-D37694168613}" type="datetimeFigureOut">
              <a:rPr lang="ja-JP" altLang="en-US" smtClean="0">
                <a:solidFill>
                  <a:prstClr val="black">
                    <a:tint val="75000"/>
                  </a:prstClr>
                </a:solidFill>
                <a:latin typeface="Calibri"/>
                <a:ea typeface="ＭＳ Ｐゴシック"/>
              </a:rPr>
              <a:pPr/>
              <a:t>2013/06/13</a:t>
            </a:fld>
            <a:endParaRPr lang="ja-JP" altLang="en-US">
              <a:solidFill>
                <a:prstClr val="black">
                  <a:tint val="75000"/>
                </a:prstClr>
              </a:solidFill>
              <a:latin typeface="Calibri"/>
              <a:ea typeface="ＭＳ Ｐゴシック"/>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1605563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106" indent="0">
              <a:buNone/>
              <a:defRPr sz="2000" b="1"/>
            </a:lvl2pPr>
            <a:lvl3pPr marL="914212" indent="0">
              <a:buNone/>
              <a:defRPr sz="1800" b="1"/>
            </a:lvl3pPr>
            <a:lvl4pPr marL="1371320" indent="0">
              <a:buNone/>
              <a:defRPr sz="1600" b="1"/>
            </a:lvl4pPr>
            <a:lvl5pPr marL="1828426" indent="0">
              <a:buNone/>
              <a:defRPr sz="1600" b="1"/>
            </a:lvl5pPr>
            <a:lvl6pPr marL="2285532" indent="0">
              <a:buNone/>
              <a:defRPr sz="1600" b="1"/>
            </a:lvl6pPr>
            <a:lvl7pPr marL="2742640" indent="0">
              <a:buNone/>
              <a:defRPr sz="1600" b="1"/>
            </a:lvl7pPr>
            <a:lvl8pPr marL="3199744" indent="0">
              <a:buNone/>
              <a:defRPr sz="1600" b="1"/>
            </a:lvl8pPr>
            <a:lvl9pPr marL="3656852"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6" y="1535113"/>
            <a:ext cx="4041775" cy="639762"/>
          </a:xfrm>
        </p:spPr>
        <p:txBody>
          <a:bodyPr anchor="b"/>
          <a:lstStyle>
            <a:lvl1pPr marL="0" indent="0">
              <a:buNone/>
              <a:defRPr sz="2400" b="1"/>
            </a:lvl1pPr>
            <a:lvl2pPr marL="457106" indent="0">
              <a:buNone/>
              <a:defRPr sz="2000" b="1"/>
            </a:lvl2pPr>
            <a:lvl3pPr marL="914212" indent="0">
              <a:buNone/>
              <a:defRPr sz="1800" b="1"/>
            </a:lvl3pPr>
            <a:lvl4pPr marL="1371320" indent="0">
              <a:buNone/>
              <a:defRPr sz="1600" b="1"/>
            </a:lvl4pPr>
            <a:lvl5pPr marL="1828426" indent="0">
              <a:buNone/>
              <a:defRPr sz="1600" b="1"/>
            </a:lvl5pPr>
            <a:lvl6pPr marL="2285532" indent="0">
              <a:buNone/>
              <a:defRPr sz="1600" b="1"/>
            </a:lvl6pPr>
            <a:lvl7pPr marL="2742640" indent="0">
              <a:buNone/>
              <a:defRPr sz="1600" b="1"/>
            </a:lvl7pPr>
            <a:lvl8pPr marL="3199744" indent="0">
              <a:buNone/>
              <a:defRPr sz="1600" b="1"/>
            </a:lvl8pPr>
            <a:lvl9pPr marL="3656852"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E90ED720-0104-4369-84BC-D37694168613}" type="datetimeFigureOut">
              <a:rPr lang="ja-JP" altLang="en-US" smtClean="0">
                <a:solidFill>
                  <a:prstClr val="black">
                    <a:tint val="75000"/>
                  </a:prstClr>
                </a:solidFill>
                <a:latin typeface="Calibri"/>
                <a:ea typeface="ＭＳ Ｐゴシック"/>
              </a:rPr>
              <a:pPr/>
              <a:t>2013/06/13</a:t>
            </a:fld>
            <a:endParaRPr lang="ja-JP" altLang="en-US">
              <a:solidFill>
                <a:prstClr val="black">
                  <a:tint val="75000"/>
                </a:prstClr>
              </a:solidFill>
              <a:latin typeface="Calibri"/>
              <a:ea typeface="ＭＳ Ｐゴシック"/>
            </a:endParaRPr>
          </a:p>
        </p:txBody>
      </p:sp>
      <p:sp>
        <p:nvSpPr>
          <p:cNvPr id="8" name="フッター プレースホルダ 7"/>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9" name="スライド番号プレースホルダ 8"/>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293656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546CB5B3-3B1D-4D17-A5EB-54CC6E0C7ECF}" type="datetimeFigureOut">
              <a:rPr kumimoji="1" lang="ja-JP" altLang="en-US" smtClean="0"/>
              <a:pPr/>
              <a:t>2013/06/13</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34042FCD-C190-4B14-8169-607FB7CAD632}" type="slidenum">
              <a:rPr kumimoji="1" lang="ja-JP" altLang="en-US" smtClean="0"/>
              <a:pPr/>
              <a:t>‹#›</a:t>
            </a:fld>
            <a:endParaRPr kumimoji="1" lang="ja-JP"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E90ED720-0104-4369-84BC-D37694168613}" type="datetimeFigureOut">
              <a:rPr lang="ja-JP" altLang="en-US" smtClean="0">
                <a:solidFill>
                  <a:prstClr val="black">
                    <a:tint val="75000"/>
                  </a:prstClr>
                </a:solidFill>
                <a:latin typeface="Calibri"/>
                <a:ea typeface="ＭＳ Ｐゴシック"/>
              </a:rPr>
              <a:pPr/>
              <a:t>2013/06/13</a:t>
            </a:fld>
            <a:endParaRPr lang="ja-JP" altLang="en-US">
              <a:solidFill>
                <a:prstClr val="black">
                  <a:tint val="75000"/>
                </a:prstClr>
              </a:solidFill>
              <a:latin typeface="Calibri"/>
              <a:ea typeface="ＭＳ Ｐゴシック"/>
            </a:endParaRPr>
          </a:p>
        </p:txBody>
      </p:sp>
      <p:sp>
        <p:nvSpPr>
          <p:cNvPr id="4" name="フッター プレースホルダ 3"/>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5" name="スライド番号プレースホルダ 4"/>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0575681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E90ED720-0104-4369-84BC-D37694168613}" type="datetimeFigureOut">
              <a:rPr lang="ja-JP" altLang="en-US" smtClean="0">
                <a:solidFill>
                  <a:prstClr val="black">
                    <a:tint val="75000"/>
                  </a:prstClr>
                </a:solidFill>
                <a:latin typeface="Calibri"/>
                <a:ea typeface="ＭＳ Ｐゴシック"/>
              </a:rPr>
              <a:pPr/>
              <a:t>2013/06/13</a:t>
            </a:fld>
            <a:endParaRPr lang="ja-JP" altLang="en-US">
              <a:solidFill>
                <a:prstClr val="black">
                  <a:tint val="75000"/>
                </a:prstClr>
              </a:solidFill>
              <a:latin typeface="Calibri"/>
              <a:ea typeface="ＭＳ Ｐゴシック"/>
            </a:endParaRPr>
          </a:p>
        </p:txBody>
      </p:sp>
      <p:sp>
        <p:nvSpPr>
          <p:cNvPr id="3" name="フッター プレースホルダ 2"/>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4" name="スライド番号プレースホルダ 3"/>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3938987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2"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2" y="1435101"/>
            <a:ext cx="3008313" cy="4691063"/>
          </a:xfrm>
        </p:spPr>
        <p:txBody>
          <a:bodyPr/>
          <a:lstStyle>
            <a:lvl1pPr marL="0" indent="0">
              <a:buNone/>
              <a:defRPr sz="1400"/>
            </a:lvl1pPr>
            <a:lvl2pPr marL="457106" indent="0">
              <a:buNone/>
              <a:defRPr sz="1200"/>
            </a:lvl2pPr>
            <a:lvl3pPr marL="914212" indent="0">
              <a:buNone/>
              <a:defRPr sz="1000"/>
            </a:lvl3pPr>
            <a:lvl4pPr marL="1371320" indent="0">
              <a:buNone/>
              <a:defRPr sz="900"/>
            </a:lvl4pPr>
            <a:lvl5pPr marL="1828426" indent="0">
              <a:buNone/>
              <a:defRPr sz="900"/>
            </a:lvl5pPr>
            <a:lvl6pPr marL="2285532" indent="0">
              <a:buNone/>
              <a:defRPr sz="900"/>
            </a:lvl6pPr>
            <a:lvl7pPr marL="2742640" indent="0">
              <a:buNone/>
              <a:defRPr sz="900"/>
            </a:lvl7pPr>
            <a:lvl8pPr marL="3199744" indent="0">
              <a:buNone/>
              <a:defRPr sz="900"/>
            </a:lvl8pPr>
            <a:lvl9pPr marL="3656852"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E90ED720-0104-4369-84BC-D37694168613}" type="datetimeFigureOut">
              <a:rPr lang="ja-JP" altLang="en-US" smtClean="0">
                <a:solidFill>
                  <a:prstClr val="black">
                    <a:tint val="75000"/>
                  </a:prstClr>
                </a:solidFill>
                <a:latin typeface="Calibri"/>
                <a:ea typeface="ＭＳ Ｐゴシック"/>
              </a:rPr>
              <a:pPr/>
              <a:t>2013/06/13</a:t>
            </a:fld>
            <a:endParaRPr lang="ja-JP" altLang="en-US">
              <a:solidFill>
                <a:prstClr val="black">
                  <a:tint val="75000"/>
                </a:prstClr>
              </a:solidFill>
              <a:latin typeface="Calibri"/>
              <a:ea typeface="ＭＳ Ｐゴシック"/>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927875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2" indent="0">
              <a:buNone/>
              <a:defRPr sz="2400"/>
            </a:lvl3pPr>
            <a:lvl4pPr marL="1371320" indent="0">
              <a:buNone/>
              <a:defRPr sz="2000"/>
            </a:lvl4pPr>
            <a:lvl5pPr marL="1828426" indent="0">
              <a:buNone/>
              <a:defRPr sz="2000"/>
            </a:lvl5pPr>
            <a:lvl6pPr marL="2285532" indent="0">
              <a:buNone/>
              <a:defRPr sz="2000"/>
            </a:lvl6pPr>
            <a:lvl7pPr marL="2742640" indent="0">
              <a:buNone/>
              <a:defRPr sz="2000"/>
            </a:lvl7pPr>
            <a:lvl8pPr marL="3199744" indent="0">
              <a:buNone/>
              <a:defRPr sz="2000"/>
            </a:lvl8pPr>
            <a:lvl9pPr marL="3656852"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2" indent="0">
              <a:buNone/>
              <a:defRPr sz="1000"/>
            </a:lvl3pPr>
            <a:lvl4pPr marL="1371320" indent="0">
              <a:buNone/>
              <a:defRPr sz="900"/>
            </a:lvl4pPr>
            <a:lvl5pPr marL="1828426" indent="0">
              <a:buNone/>
              <a:defRPr sz="900"/>
            </a:lvl5pPr>
            <a:lvl6pPr marL="2285532" indent="0">
              <a:buNone/>
              <a:defRPr sz="900"/>
            </a:lvl6pPr>
            <a:lvl7pPr marL="2742640" indent="0">
              <a:buNone/>
              <a:defRPr sz="900"/>
            </a:lvl7pPr>
            <a:lvl8pPr marL="3199744" indent="0">
              <a:buNone/>
              <a:defRPr sz="900"/>
            </a:lvl8pPr>
            <a:lvl9pPr marL="3656852"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E90ED720-0104-4369-84BC-D37694168613}" type="datetimeFigureOut">
              <a:rPr lang="ja-JP" altLang="en-US" smtClean="0">
                <a:solidFill>
                  <a:prstClr val="black">
                    <a:tint val="75000"/>
                  </a:prstClr>
                </a:solidFill>
                <a:latin typeface="Calibri"/>
                <a:ea typeface="ＭＳ Ｐゴシック"/>
              </a:rPr>
              <a:pPr/>
              <a:t>2013/06/13</a:t>
            </a:fld>
            <a:endParaRPr lang="ja-JP" altLang="en-US">
              <a:solidFill>
                <a:prstClr val="black">
                  <a:tint val="75000"/>
                </a:prstClr>
              </a:solidFill>
              <a:latin typeface="Calibri"/>
              <a:ea typeface="ＭＳ Ｐゴシック"/>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1700128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E90ED720-0104-4369-84BC-D37694168613}" type="datetimeFigureOut">
              <a:rPr lang="ja-JP" altLang="en-US" smtClean="0">
                <a:solidFill>
                  <a:prstClr val="black">
                    <a:tint val="75000"/>
                  </a:prstClr>
                </a:solidFill>
                <a:latin typeface="Calibri"/>
                <a:ea typeface="ＭＳ Ｐゴシック"/>
              </a:rPr>
              <a:pPr/>
              <a:t>2013/06/13</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6108216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2"/>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42"/>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E90ED720-0104-4369-84BC-D37694168613}" type="datetimeFigureOut">
              <a:rPr lang="ja-JP" altLang="en-US" smtClean="0">
                <a:solidFill>
                  <a:prstClr val="black">
                    <a:tint val="75000"/>
                  </a:prstClr>
                </a:solidFill>
                <a:latin typeface="Calibri"/>
                <a:ea typeface="ＭＳ Ｐゴシック"/>
              </a:rPr>
              <a:pPr/>
              <a:t>2013/06/13</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133087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546CB5B3-3B1D-4D17-A5EB-54CC6E0C7ECF}" type="datetimeFigureOut">
              <a:rPr kumimoji="1" lang="ja-JP" altLang="en-US" smtClean="0"/>
              <a:pPr/>
              <a:t>2013/06/13</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34042FCD-C190-4B14-8169-607FB7CAD632}" type="slidenum">
              <a:rPr kumimoji="1" lang="ja-JP" altLang="en-US" smtClean="0"/>
              <a:pPr/>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546CB5B3-3B1D-4D17-A5EB-54CC6E0C7ECF}" type="datetimeFigureOut">
              <a:rPr kumimoji="1" lang="ja-JP" altLang="en-US" smtClean="0"/>
              <a:pPr/>
              <a:t>2013/06/13</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34042FCD-C190-4B14-8169-607FB7CAD632}" type="slidenum">
              <a:rPr kumimoji="1" lang="ja-JP" altLang="en-US" smtClean="0"/>
              <a:pPr/>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546CB5B3-3B1D-4D17-A5EB-54CC6E0C7ECF}" type="datetimeFigureOut">
              <a:rPr kumimoji="1" lang="ja-JP" altLang="en-US" smtClean="0"/>
              <a:pPr/>
              <a:t>2013/06/13</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34042FCD-C190-4B14-8169-607FB7CAD632}" type="slidenum">
              <a:rPr kumimoji="1" lang="ja-JP" altLang="en-US" smtClean="0"/>
              <a:pPr/>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546CB5B3-3B1D-4D17-A5EB-54CC6E0C7ECF}" type="datetimeFigureOut">
              <a:rPr kumimoji="1" lang="ja-JP" altLang="en-US" smtClean="0"/>
              <a:pPr/>
              <a:t>2013/06/13</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34042FCD-C190-4B14-8169-607FB7CAD632}" type="slidenum">
              <a:rPr kumimoji="1" lang="ja-JP" altLang="en-US" smtClean="0"/>
              <a:pPr/>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546CB5B3-3B1D-4D17-A5EB-54CC6E0C7ECF}" type="datetimeFigureOut">
              <a:rPr kumimoji="1" lang="ja-JP" altLang="en-US" smtClean="0"/>
              <a:pPr/>
              <a:t>2013/06/13</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34042FCD-C190-4B14-8169-607FB7CAD632}" type="slidenum">
              <a:rPr kumimoji="1" lang="ja-JP" altLang="en-US" smtClean="0"/>
              <a:pPr/>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theme" Target="../theme/theme4.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6CB5B3-3B1D-4D17-A5EB-54CC6E0C7ECF}" type="datetimeFigureOut">
              <a:rPr kumimoji="1" lang="ja-JP" altLang="en-US" smtClean="0"/>
              <a:pPr/>
              <a:t>2013/06/13</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042FCD-C190-4B14-8169-607FB7CAD632}" type="slidenum">
              <a:rPr kumimoji="1" lang="ja-JP" altLang="en-US" smtClean="0"/>
              <a:pPr/>
              <a: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0ED720-0104-4369-84BC-D37694168613}" type="datetimeFigureOut">
              <a:rPr lang="ja-JP" altLang="en-US" smtClean="0">
                <a:solidFill>
                  <a:prstClr val="black">
                    <a:tint val="75000"/>
                  </a:prstClr>
                </a:solidFill>
              </a:rPr>
              <a:pPr/>
              <a:t>2013/06/13</a:t>
            </a:fld>
            <a:endParaRPr lang="ja-JP" altLang="en-US">
              <a:solidFill>
                <a:prstClr val="black">
                  <a:tint val="75000"/>
                </a:prstClr>
              </a:solidFill>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21" tIns="45711" rIns="91421" bIns="45711"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4"/>
            <a:ext cx="8229600" cy="4525963"/>
          </a:xfrm>
          <a:prstGeom prst="rect">
            <a:avLst/>
          </a:prstGeom>
        </p:spPr>
        <p:txBody>
          <a:bodyPr vert="horz" lIns="91421" tIns="45711" rIns="91421" bIns="45711"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4"/>
            <a:ext cx="2133600" cy="365125"/>
          </a:xfrm>
          <a:prstGeom prst="rect">
            <a:avLst/>
          </a:prstGeom>
        </p:spPr>
        <p:txBody>
          <a:bodyPr vert="horz" lIns="91421" tIns="45711" rIns="91421" bIns="45711" rtlCol="0" anchor="ctr"/>
          <a:lstStyle>
            <a:lvl1pPr algn="l">
              <a:defRPr sz="1200">
                <a:solidFill>
                  <a:schemeClr val="tx1">
                    <a:tint val="75000"/>
                  </a:schemeClr>
                </a:solidFill>
              </a:defRPr>
            </a:lvl1pPr>
          </a:lstStyle>
          <a:p>
            <a:pPr defTabSz="914212"/>
            <a:fld id="{681ABFB9-D299-4DC1-922C-343F770C05CD}" type="datetimeFigureOut">
              <a:rPr lang="ja-JP" altLang="en-US" smtClean="0">
                <a:solidFill>
                  <a:prstClr val="black">
                    <a:tint val="75000"/>
                  </a:prstClr>
                </a:solidFill>
                <a:latin typeface="Calibri"/>
                <a:ea typeface="ＭＳ Ｐゴシック"/>
              </a:rPr>
              <a:pPr defTabSz="914212"/>
              <a:t>2013/06/13</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3"/>
          </p:nvPr>
        </p:nvSpPr>
        <p:spPr>
          <a:xfrm>
            <a:off x="3124201" y="6356354"/>
            <a:ext cx="2895600" cy="365125"/>
          </a:xfrm>
          <a:prstGeom prst="rect">
            <a:avLst/>
          </a:prstGeom>
        </p:spPr>
        <p:txBody>
          <a:bodyPr vert="horz" lIns="91421" tIns="45711" rIns="91421" bIns="45711" rtlCol="0" anchor="ctr"/>
          <a:lstStyle>
            <a:lvl1pPr algn="ctr">
              <a:defRPr sz="1200">
                <a:solidFill>
                  <a:schemeClr val="tx1">
                    <a:tint val="75000"/>
                  </a:schemeClr>
                </a:solidFill>
              </a:defRPr>
            </a:lvl1pPr>
          </a:lstStyle>
          <a:p>
            <a:pPr defTabSz="914212"/>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4"/>
          </p:nvPr>
        </p:nvSpPr>
        <p:spPr>
          <a:xfrm>
            <a:off x="6553200" y="6356354"/>
            <a:ext cx="2133600" cy="365125"/>
          </a:xfrm>
          <a:prstGeom prst="rect">
            <a:avLst/>
          </a:prstGeom>
        </p:spPr>
        <p:txBody>
          <a:bodyPr vert="horz" lIns="91421" tIns="45711" rIns="91421" bIns="45711" rtlCol="0" anchor="ctr"/>
          <a:lstStyle>
            <a:lvl1pPr algn="r">
              <a:defRPr sz="1200">
                <a:solidFill>
                  <a:schemeClr val="tx1">
                    <a:tint val="75000"/>
                  </a:schemeClr>
                </a:solidFill>
              </a:defRPr>
            </a:lvl1pPr>
          </a:lstStyle>
          <a:p>
            <a:pPr defTabSz="914212"/>
            <a:fld id="{6B246D39-0043-4934-8191-A5F3F6760DC3}" type="slidenum">
              <a:rPr lang="ja-JP" altLang="en-US" smtClean="0">
                <a:solidFill>
                  <a:prstClr val="black">
                    <a:tint val="75000"/>
                  </a:prstClr>
                </a:solidFill>
                <a:latin typeface="Calibri"/>
                <a:ea typeface="ＭＳ Ｐゴシック"/>
              </a:rPr>
              <a:pPr defTabSz="914212"/>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89047679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914212" rtl="0" eaLnBrk="1" latinLnBrk="0" hangingPunct="1">
        <a:spcBef>
          <a:spcPct val="0"/>
        </a:spcBef>
        <a:buNone/>
        <a:defRPr kumimoji="1" sz="4400" kern="1200">
          <a:solidFill>
            <a:schemeClr val="tx1"/>
          </a:solidFill>
          <a:latin typeface="+mj-lt"/>
          <a:ea typeface="+mj-ea"/>
          <a:cs typeface="+mj-cs"/>
        </a:defRPr>
      </a:lvl1pPr>
    </p:titleStyle>
    <p:bodyStyle>
      <a:lvl1pPr marL="342830" indent="-342830" algn="l" defTabSz="914212"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798" indent="-285692" algn="l" defTabSz="914212"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2765" indent="-228552" algn="l" defTabSz="914212"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599872" indent="-228552" algn="l" defTabSz="914212"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6980" indent="-228552" algn="l" defTabSz="914212"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087" indent="-228552" algn="l" defTabSz="914212"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192" indent="-228552" algn="l" defTabSz="914212"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8299" indent="-228552" algn="l" defTabSz="914212"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5404" indent="-228552" algn="l" defTabSz="914212"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212" rtl="0" eaLnBrk="1" latinLnBrk="0" hangingPunct="1">
        <a:defRPr kumimoji="1" sz="1800" kern="1200">
          <a:solidFill>
            <a:schemeClr val="tx1"/>
          </a:solidFill>
          <a:latin typeface="+mn-lt"/>
          <a:ea typeface="+mn-ea"/>
          <a:cs typeface="+mn-cs"/>
        </a:defRPr>
      </a:lvl1pPr>
      <a:lvl2pPr marL="457106" algn="l" defTabSz="914212" rtl="0" eaLnBrk="1" latinLnBrk="0" hangingPunct="1">
        <a:defRPr kumimoji="1" sz="1800" kern="1200">
          <a:solidFill>
            <a:schemeClr val="tx1"/>
          </a:solidFill>
          <a:latin typeface="+mn-lt"/>
          <a:ea typeface="+mn-ea"/>
          <a:cs typeface="+mn-cs"/>
        </a:defRPr>
      </a:lvl2pPr>
      <a:lvl3pPr marL="914212" algn="l" defTabSz="914212" rtl="0" eaLnBrk="1" latinLnBrk="0" hangingPunct="1">
        <a:defRPr kumimoji="1" sz="1800" kern="1200">
          <a:solidFill>
            <a:schemeClr val="tx1"/>
          </a:solidFill>
          <a:latin typeface="+mn-lt"/>
          <a:ea typeface="+mn-ea"/>
          <a:cs typeface="+mn-cs"/>
        </a:defRPr>
      </a:lvl3pPr>
      <a:lvl4pPr marL="1371320" algn="l" defTabSz="914212" rtl="0" eaLnBrk="1" latinLnBrk="0" hangingPunct="1">
        <a:defRPr kumimoji="1" sz="1800" kern="1200">
          <a:solidFill>
            <a:schemeClr val="tx1"/>
          </a:solidFill>
          <a:latin typeface="+mn-lt"/>
          <a:ea typeface="+mn-ea"/>
          <a:cs typeface="+mn-cs"/>
        </a:defRPr>
      </a:lvl4pPr>
      <a:lvl5pPr marL="1828426" algn="l" defTabSz="914212" rtl="0" eaLnBrk="1" latinLnBrk="0" hangingPunct="1">
        <a:defRPr kumimoji="1" sz="1800" kern="1200">
          <a:solidFill>
            <a:schemeClr val="tx1"/>
          </a:solidFill>
          <a:latin typeface="+mn-lt"/>
          <a:ea typeface="+mn-ea"/>
          <a:cs typeface="+mn-cs"/>
        </a:defRPr>
      </a:lvl5pPr>
      <a:lvl6pPr marL="2285532" algn="l" defTabSz="914212" rtl="0" eaLnBrk="1" latinLnBrk="0" hangingPunct="1">
        <a:defRPr kumimoji="1" sz="1800" kern="1200">
          <a:solidFill>
            <a:schemeClr val="tx1"/>
          </a:solidFill>
          <a:latin typeface="+mn-lt"/>
          <a:ea typeface="+mn-ea"/>
          <a:cs typeface="+mn-cs"/>
        </a:defRPr>
      </a:lvl6pPr>
      <a:lvl7pPr marL="2742640" algn="l" defTabSz="914212" rtl="0" eaLnBrk="1" latinLnBrk="0" hangingPunct="1">
        <a:defRPr kumimoji="1" sz="1800" kern="1200">
          <a:solidFill>
            <a:schemeClr val="tx1"/>
          </a:solidFill>
          <a:latin typeface="+mn-lt"/>
          <a:ea typeface="+mn-ea"/>
          <a:cs typeface="+mn-cs"/>
        </a:defRPr>
      </a:lvl7pPr>
      <a:lvl8pPr marL="3199744" algn="l" defTabSz="914212" rtl="0" eaLnBrk="1" latinLnBrk="0" hangingPunct="1">
        <a:defRPr kumimoji="1" sz="1800" kern="1200">
          <a:solidFill>
            <a:schemeClr val="tx1"/>
          </a:solidFill>
          <a:latin typeface="+mn-lt"/>
          <a:ea typeface="+mn-ea"/>
          <a:cs typeface="+mn-cs"/>
        </a:defRPr>
      </a:lvl8pPr>
      <a:lvl9pPr marL="3656852" algn="l" defTabSz="914212"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21" tIns="45711" rIns="91421" bIns="45711"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4"/>
            <a:ext cx="8229600" cy="4525963"/>
          </a:xfrm>
          <a:prstGeom prst="rect">
            <a:avLst/>
          </a:prstGeom>
        </p:spPr>
        <p:txBody>
          <a:bodyPr vert="horz" lIns="91421" tIns="45711" rIns="91421" bIns="45711"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4"/>
            <a:ext cx="2133600" cy="365125"/>
          </a:xfrm>
          <a:prstGeom prst="rect">
            <a:avLst/>
          </a:prstGeom>
        </p:spPr>
        <p:txBody>
          <a:bodyPr vert="horz" lIns="91421" tIns="45711" rIns="91421" bIns="45711" rtlCol="0" anchor="ctr"/>
          <a:lstStyle>
            <a:lvl1pPr algn="l">
              <a:defRPr sz="1200">
                <a:solidFill>
                  <a:schemeClr val="tx1">
                    <a:tint val="75000"/>
                  </a:schemeClr>
                </a:solidFill>
              </a:defRPr>
            </a:lvl1pPr>
          </a:lstStyle>
          <a:p>
            <a:pPr defTabSz="914212"/>
            <a:fld id="{E90ED720-0104-4369-84BC-D37694168613}" type="datetimeFigureOut">
              <a:rPr lang="ja-JP" altLang="en-US" smtClean="0">
                <a:solidFill>
                  <a:prstClr val="black">
                    <a:tint val="75000"/>
                  </a:prstClr>
                </a:solidFill>
                <a:latin typeface="Calibri"/>
                <a:ea typeface="ＭＳ Ｐゴシック"/>
              </a:rPr>
              <a:pPr defTabSz="914212"/>
              <a:t>2013/06/13</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3"/>
          </p:nvPr>
        </p:nvSpPr>
        <p:spPr>
          <a:xfrm>
            <a:off x="3124201" y="6356354"/>
            <a:ext cx="2895600" cy="365125"/>
          </a:xfrm>
          <a:prstGeom prst="rect">
            <a:avLst/>
          </a:prstGeom>
        </p:spPr>
        <p:txBody>
          <a:bodyPr vert="horz" lIns="91421" tIns="45711" rIns="91421" bIns="45711" rtlCol="0" anchor="ctr"/>
          <a:lstStyle>
            <a:lvl1pPr algn="ctr">
              <a:defRPr sz="1200">
                <a:solidFill>
                  <a:schemeClr val="tx1">
                    <a:tint val="75000"/>
                  </a:schemeClr>
                </a:solidFill>
              </a:defRPr>
            </a:lvl1pPr>
          </a:lstStyle>
          <a:p>
            <a:pPr defTabSz="914212"/>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4"/>
          </p:nvPr>
        </p:nvSpPr>
        <p:spPr>
          <a:xfrm>
            <a:off x="6553200" y="6356354"/>
            <a:ext cx="2133600" cy="365125"/>
          </a:xfrm>
          <a:prstGeom prst="rect">
            <a:avLst/>
          </a:prstGeom>
        </p:spPr>
        <p:txBody>
          <a:bodyPr vert="horz" lIns="91421" tIns="45711" rIns="91421" bIns="45711" rtlCol="0" anchor="ctr"/>
          <a:lstStyle>
            <a:lvl1pPr algn="r">
              <a:defRPr sz="1200">
                <a:solidFill>
                  <a:schemeClr val="tx1">
                    <a:tint val="75000"/>
                  </a:schemeClr>
                </a:solidFill>
              </a:defRPr>
            </a:lvl1pPr>
          </a:lstStyle>
          <a:p>
            <a:pPr defTabSz="914212"/>
            <a:fld id="{D2D8002D-B5B0-4BAC-B1F6-782DDCCE6D9C}" type="slidenum">
              <a:rPr lang="ja-JP" altLang="en-US" smtClean="0">
                <a:solidFill>
                  <a:prstClr val="black">
                    <a:tint val="75000"/>
                  </a:prstClr>
                </a:solidFill>
                <a:latin typeface="Calibri"/>
                <a:ea typeface="ＭＳ Ｐゴシック"/>
              </a:rPr>
              <a:pPr defTabSz="914212"/>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07969242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defTabSz="914212" rtl="0" eaLnBrk="1" latinLnBrk="0" hangingPunct="1">
        <a:spcBef>
          <a:spcPct val="0"/>
        </a:spcBef>
        <a:buNone/>
        <a:defRPr kumimoji="1" sz="4400" kern="1200">
          <a:solidFill>
            <a:schemeClr val="tx1"/>
          </a:solidFill>
          <a:latin typeface="+mj-lt"/>
          <a:ea typeface="+mj-ea"/>
          <a:cs typeface="+mj-cs"/>
        </a:defRPr>
      </a:lvl1pPr>
    </p:titleStyle>
    <p:bodyStyle>
      <a:lvl1pPr marL="342830" indent="-342830" algn="l" defTabSz="914212"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798" indent="-285692" algn="l" defTabSz="914212"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2765" indent="-228552" algn="l" defTabSz="914212"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599872" indent="-228552" algn="l" defTabSz="914212"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6980" indent="-228552" algn="l" defTabSz="914212"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087" indent="-228552" algn="l" defTabSz="914212"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192" indent="-228552" algn="l" defTabSz="914212"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8299" indent="-228552" algn="l" defTabSz="914212"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5404" indent="-228552" algn="l" defTabSz="914212"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212" rtl="0" eaLnBrk="1" latinLnBrk="0" hangingPunct="1">
        <a:defRPr kumimoji="1" sz="1800" kern="1200">
          <a:solidFill>
            <a:schemeClr val="tx1"/>
          </a:solidFill>
          <a:latin typeface="+mn-lt"/>
          <a:ea typeface="+mn-ea"/>
          <a:cs typeface="+mn-cs"/>
        </a:defRPr>
      </a:lvl1pPr>
      <a:lvl2pPr marL="457106" algn="l" defTabSz="914212" rtl="0" eaLnBrk="1" latinLnBrk="0" hangingPunct="1">
        <a:defRPr kumimoji="1" sz="1800" kern="1200">
          <a:solidFill>
            <a:schemeClr val="tx1"/>
          </a:solidFill>
          <a:latin typeface="+mn-lt"/>
          <a:ea typeface="+mn-ea"/>
          <a:cs typeface="+mn-cs"/>
        </a:defRPr>
      </a:lvl2pPr>
      <a:lvl3pPr marL="914212" algn="l" defTabSz="914212" rtl="0" eaLnBrk="1" latinLnBrk="0" hangingPunct="1">
        <a:defRPr kumimoji="1" sz="1800" kern="1200">
          <a:solidFill>
            <a:schemeClr val="tx1"/>
          </a:solidFill>
          <a:latin typeface="+mn-lt"/>
          <a:ea typeface="+mn-ea"/>
          <a:cs typeface="+mn-cs"/>
        </a:defRPr>
      </a:lvl3pPr>
      <a:lvl4pPr marL="1371320" algn="l" defTabSz="914212" rtl="0" eaLnBrk="1" latinLnBrk="0" hangingPunct="1">
        <a:defRPr kumimoji="1" sz="1800" kern="1200">
          <a:solidFill>
            <a:schemeClr val="tx1"/>
          </a:solidFill>
          <a:latin typeface="+mn-lt"/>
          <a:ea typeface="+mn-ea"/>
          <a:cs typeface="+mn-cs"/>
        </a:defRPr>
      </a:lvl4pPr>
      <a:lvl5pPr marL="1828426" algn="l" defTabSz="914212" rtl="0" eaLnBrk="1" latinLnBrk="0" hangingPunct="1">
        <a:defRPr kumimoji="1" sz="1800" kern="1200">
          <a:solidFill>
            <a:schemeClr val="tx1"/>
          </a:solidFill>
          <a:latin typeface="+mn-lt"/>
          <a:ea typeface="+mn-ea"/>
          <a:cs typeface="+mn-cs"/>
        </a:defRPr>
      </a:lvl5pPr>
      <a:lvl6pPr marL="2285532" algn="l" defTabSz="914212" rtl="0" eaLnBrk="1" latinLnBrk="0" hangingPunct="1">
        <a:defRPr kumimoji="1" sz="1800" kern="1200">
          <a:solidFill>
            <a:schemeClr val="tx1"/>
          </a:solidFill>
          <a:latin typeface="+mn-lt"/>
          <a:ea typeface="+mn-ea"/>
          <a:cs typeface="+mn-cs"/>
        </a:defRPr>
      </a:lvl6pPr>
      <a:lvl7pPr marL="2742640" algn="l" defTabSz="914212" rtl="0" eaLnBrk="1" latinLnBrk="0" hangingPunct="1">
        <a:defRPr kumimoji="1" sz="1800" kern="1200">
          <a:solidFill>
            <a:schemeClr val="tx1"/>
          </a:solidFill>
          <a:latin typeface="+mn-lt"/>
          <a:ea typeface="+mn-ea"/>
          <a:cs typeface="+mn-cs"/>
        </a:defRPr>
      </a:lvl7pPr>
      <a:lvl8pPr marL="3199744" algn="l" defTabSz="914212" rtl="0" eaLnBrk="1" latinLnBrk="0" hangingPunct="1">
        <a:defRPr kumimoji="1" sz="1800" kern="1200">
          <a:solidFill>
            <a:schemeClr val="tx1"/>
          </a:solidFill>
          <a:latin typeface="+mn-lt"/>
          <a:ea typeface="+mn-ea"/>
          <a:cs typeface="+mn-cs"/>
        </a:defRPr>
      </a:lvl8pPr>
      <a:lvl9pPr marL="3656852" algn="l" defTabSz="914212"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1.jpeg"/><Relationship Id="rId5" Type="http://schemas.openxmlformats.org/officeDocument/2006/relationships/image" Target="../media/image2.png"/><Relationship Id="rId6" Type="http://schemas.openxmlformats.org/officeDocument/2006/relationships/image" Target="../media/image3.jpeg"/><Relationship Id="rId1" Type="http://schemas.openxmlformats.org/officeDocument/2006/relationships/tags" Target="../tags/tag1.xml"/><Relationship Id="rId2"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4.png"/><Relationship Id="rId3" Type="http://schemas.openxmlformats.org/officeDocument/2006/relationships/image" Target="../media/image35.jpe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5" Type="http://schemas.openxmlformats.org/officeDocument/2006/relationships/image" Target="../media/image38.jpeg"/><Relationship Id="rId1" Type="http://schemas.openxmlformats.org/officeDocument/2006/relationships/slideLayout" Target="../slideLayouts/slideLayout23.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3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40.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2.png"/><Relationship Id="rId3" Type="http://schemas.openxmlformats.org/officeDocument/2006/relationships/image" Target="../media/image4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1" Type="http://schemas.openxmlformats.org/officeDocument/2006/relationships/image" Target="../media/image52.png"/><Relationship Id="rId12" Type="http://schemas.microsoft.com/office/2007/relationships/hdphoto" Target="../media/hdphoto2.wdp"/><Relationship Id="rId1" Type="http://schemas.openxmlformats.org/officeDocument/2006/relationships/slideLayout" Target="../slideLayouts/slideLayout13.xml"/><Relationship Id="rId2" Type="http://schemas.openxmlformats.org/officeDocument/2006/relationships/image" Target="../media/image44.jpeg"/><Relationship Id="rId3" Type="http://schemas.openxmlformats.org/officeDocument/2006/relationships/image" Target="../media/image45.jpeg"/><Relationship Id="rId4" Type="http://schemas.openxmlformats.org/officeDocument/2006/relationships/image" Target="../media/image46.jpeg"/><Relationship Id="rId5" Type="http://schemas.openxmlformats.org/officeDocument/2006/relationships/image" Target="../media/image47.jpeg"/><Relationship Id="rId6" Type="http://schemas.openxmlformats.org/officeDocument/2006/relationships/image" Target="../media/image48.jpeg"/><Relationship Id="rId7" Type="http://schemas.openxmlformats.org/officeDocument/2006/relationships/image" Target="../media/image49.jpeg"/><Relationship Id="rId8" Type="http://schemas.openxmlformats.org/officeDocument/2006/relationships/image" Target="../media/image50.jpeg"/><Relationship Id="rId9" Type="http://schemas.openxmlformats.org/officeDocument/2006/relationships/image" Target="../media/image51.jpeg"/><Relationship Id="rId10" Type="http://schemas.microsoft.com/office/2007/relationships/hdphoto" Target="../media/hdphoto1.wdp"/></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xml"/><Relationship Id="rId3" Type="http://schemas.openxmlformats.org/officeDocument/2006/relationships/image" Target="../media/image5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4.png"/><Relationship Id="rId3"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1" Type="http://schemas.openxmlformats.org/officeDocument/2006/relationships/slideLayout" Target="../slideLayouts/slideLayout13.xml"/><Relationship Id="rId2" Type="http://schemas.openxmlformats.org/officeDocument/2006/relationships/image" Target="../media/image5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7.png"/><Relationship Id="rId3" Type="http://schemas.openxmlformats.org/officeDocument/2006/relationships/image" Target="../media/image5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8.png"/><Relationship Id="rId3" Type="http://schemas.openxmlformats.org/officeDocument/2006/relationships/image" Target="../media/image5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61.png"/><Relationship Id="rId5" Type="http://schemas.openxmlformats.org/officeDocument/2006/relationships/image" Target="../media/image62.png"/><Relationship Id="rId1" Type="http://schemas.openxmlformats.org/officeDocument/2006/relationships/slideLayout" Target="../slideLayouts/slideLayout17.xml"/><Relationship Id="rId2" Type="http://schemas.openxmlformats.org/officeDocument/2006/relationships/image" Target="../media/image6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1" Type="http://schemas.openxmlformats.org/officeDocument/2006/relationships/slideLayout" Target="../slideLayouts/slideLayout17.xml"/><Relationship Id="rId2" Type="http://schemas.openxmlformats.org/officeDocument/2006/relationships/image" Target="../media/image6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2.jpeg"/><Relationship Id="rId3" Type="http://schemas.openxmlformats.org/officeDocument/2006/relationships/image" Target="../media/image2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jpeg"/><Relationship Id="rId5" Type="http://schemas.openxmlformats.org/officeDocument/2006/relationships/image" Target="../media/image7.png"/><Relationship Id="rId6"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 Id="rId3"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jpeg"/><Relationship Id="rId7" Type="http://schemas.openxmlformats.org/officeDocument/2006/relationships/image" Target="../media/image19.png"/><Relationship Id="rId8" Type="http://schemas.openxmlformats.org/officeDocument/2006/relationships/image" Target="../media/image20.png"/><Relationship Id="rId9" Type="http://schemas.openxmlformats.org/officeDocument/2006/relationships/image" Target="../media/image21.png"/><Relationship Id="rId1" Type="http://schemas.openxmlformats.org/officeDocument/2006/relationships/slideLayout" Target="../slideLayouts/slideLayout6.xml"/><Relationship Id="rId2"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24.wmf"/><Relationship Id="rId6" Type="http://schemas.openxmlformats.org/officeDocument/2006/relationships/image" Target="../media/image25.wmf"/><Relationship Id="rId7" Type="http://schemas.openxmlformats.org/officeDocument/2006/relationships/image" Target="../media/image26.png"/><Relationship Id="rId8" Type="http://schemas.openxmlformats.org/officeDocument/2006/relationships/image" Target="../media/image27.gif"/><Relationship Id="rId9" Type="http://schemas.openxmlformats.org/officeDocument/2006/relationships/image" Target="../media/image20.png"/><Relationship Id="rId10" Type="http://schemas.openxmlformats.org/officeDocument/2006/relationships/image" Target="../media/image18.jpe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emf"/><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1" Type="http://schemas.openxmlformats.org/officeDocument/2006/relationships/slideLayout" Target="../slideLayouts/slideLayout18.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6" name="Picture 2"/>
          <p:cNvPicPr>
            <a:picLocks noChangeAspect="1" noChangeArrowheads="1"/>
          </p:cNvPicPr>
          <p:nvPr/>
        </p:nvPicPr>
        <p:blipFill>
          <a:blip r:embed="rId4" cstate="print">
            <a:lum bright="-2000" contrast="40000"/>
          </a:blip>
          <a:srcRect/>
          <a:stretch>
            <a:fillRect/>
          </a:stretch>
        </p:blipFill>
        <p:spPr bwMode="auto">
          <a:xfrm>
            <a:off x="-762000" y="0"/>
            <a:ext cx="9906000" cy="7377113"/>
          </a:xfrm>
          <a:prstGeom prst="rect">
            <a:avLst/>
          </a:prstGeom>
          <a:solidFill>
            <a:srgbClr val="DDDDDD">
              <a:alpha val="58000"/>
            </a:srgbClr>
          </a:solidFill>
          <a:ln w="9525">
            <a:noFill/>
            <a:miter lim="800000"/>
            <a:headEnd/>
            <a:tailEnd/>
          </a:ln>
        </p:spPr>
      </p:pic>
      <p:grpSp>
        <p:nvGrpSpPr>
          <p:cNvPr id="2" name="Group 3"/>
          <p:cNvGrpSpPr>
            <a:grpSpLocks/>
          </p:cNvGrpSpPr>
          <p:nvPr/>
        </p:nvGrpSpPr>
        <p:grpSpPr bwMode="auto">
          <a:xfrm>
            <a:off x="328613" y="5060950"/>
            <a:ext cx="1722437" cy="866775"/>
            <a:chOff x="204" y="3158"/>
            <a:chExt cx="1225" cy="635"/>
          </a:xfrm>
        </p:grpSpPr>
        <p:sp>
          <p:nvSpPr>
            <p:cNvPr id="308228" name="Oval 4"/>
            <p:cNvSpPr>
              <a:spLocks noChangeArrowheads="1"/>
            </p:cNvSpPr>
            <p:nvPr/>
          </p:nvSpPr>
          <p:spPr bwMode="auto">
            <a:xfrm>
              <a:off x="204" y="3385"/>
              <a:ext cx="862" cy="408"/>
            </a:xfrm>
            <a:prstGeom prst="ellipse">
              <a:avLst/>
            </a:prstGeom>
            <a:solidFill>
              <a:schemeClr val="bg1">
                <a:alpha val="0"/>
              </a:schemeClr>
            </a:solidFill>
            <a:ln w="38100">
              <a:solidFill>
                <a:srgbClr val="FF0000"/>
              </a:solidFill>
              <a:round/>
              <a:headEnd/>
              <a:tailEnd/>
            </a:ln>
            <a:effectLst/>
          </p:spPr>
          <p:txBody>
            <a:bodyPr wrap="none" anchor="ctr"/>
            <a:lstStyle/>
            <a:p>
              <a:endParaRPr lang="ja-JP" altLang="en-US"/>
            </a:p>
          </p:txBody>
        </p:sp>
        <p:sp>
          <p:nvSpPr>
            <p:cNvPr id="308229" name="Oval 5"/>
            <p:cNvSpPr>
              <a:spLocks noChangeArrowheads="1"/>
            </p:cNvSpPr>
            <p:nvPr/>
          </p:nvSpPr>
          <p:spPr bwMode="auto">
            <a:xfrm>
              <a:off x="657" y="3158"/>
              <a:ext cx="772" cy="363"/>
            </a:xfrm>
            <a:prstGeom prst="ellipse">
              <a:avLst/>
            </a:prstGeom>
            <a:noFill/>
            <a:ln w="38100">
              <a:solidFill>
                <a:srgbClr val="FF0000"/>
              </a:solidFill>
              <a:round/>
              <a:headEnd/>
              <a:tailEnd/>
            </a:ln>
            <a:effectLst/>
          </p:spPr>
          <p:txBody>
            <a:bodyPr wrap="none" anchor="ctr"/>
            <a:lstStyle/>
            <a:p>
              <a:endParaRPr lang="ja-JP" altLang="en-US"/>
            </a:p>
          </p:txBody>
        </p:sp>
      </p:grpSp>
      <p:sp>
        <p:nvSpPr>
          <p:cNvPr id="308230" name="Text Box 6"/>
          <p:cNvSpPr txBox="1">
            <a:spLocks noChangeArrowheads="1"/>
          </p:cNvSpPr>
          <p:nvPr/>
        </p:nvSpPr>
        <p:spPr bwMode="auto">
          <a:xfrm>
            <a:off x="123825" y="6024563"/>
            <a:ext cx="1833563" cy="457200"/>
          </a:xfrm>
          <a:prstGeom prst="rect">
            <a:avLst/>
          </a:prstGeom>
          <a:solidFill>
            <a:srgbClr val="FFFFCC"/>
          </a:solidFill>
          <a:ln w="9525">
            <a:noFill/>
            <a:miter lim="800000"/>
            <a:headEnd/>
            <a:tailEnd/>
          </a:ln>
          <a:effectLst/>
        </p:spPr>
        <p:txBody>
          <a:bodyPr>
            <a:spAutoFit/>
          </a:bodyPr>
          <a:lstStyle/>
          <a:p>
            <a:pPr algn="l">
              <a:spcBef>
                <a:spcPct val="50000"/>
              </a:spcBef>
            </a:pPr>
            <a:r>
              <a:rPr lang="en-US" altLang="ja-JP" sz="2400"/>
              <a:t>2.5 GeV PF</a:t>
            </a:r>
          </a:p>
        </p:txBody>
      </p:sp>
      <p:pic>
        <p:nvPicPr>
          <p:cNvPr id="308233" name="Picture 9" descr="logo_green_s"/>
          <p:cNvPicPr>
            <a:picLocks noChangeAspect="1" noChangeArrowheads="1"/>
          </p:cNvPicPr>
          <p:nvPr/>
        </p:nvPicPr>
        <p:blipFill>
          <a:blip r:embed="rId5" cstate="print"/>
          <a:srcRect/>
          <a:stretch>
            <a:fillRect/>
          </a:stretch>
        </p:blipFill>
        <p:spPr bwMode="auto">
          <a:xfrm>
            <a:off x="8297863" y="0"/>
            <a:ext cx="846137" cy="569913"/>
          </a:xfrm>
          <a:prstGeom prst="rect">
            <a:avLst/>
          </a:prstGeom>
          <a:solidFill>
            <a:schemeClr val="bg1"/>
          </a:solidFill>
        </p:spPr>
      </p:pic>
      <p:pic>
        <p:nvPicPr>
          <p:cNvPr id="308234" name="Picture 10" descr="keklogo-c"/>
          <p:cNvPicPr>
            <a:picLocks noChangeAspect="1" noChangeArrowheads="1"/>
          </p:cNvPicPr>
          <p:nvPr/>
        </p:nvPicPr>
        <p:blipFill>
          <a:blip r:embed="rId6" cstate="print"/>
          <a:srcRect/>
          <a:stretch>
            <a:fillRect/>
          </a:stretch>
        </p:blipFill>
        <p:spPr bwMode="auto">
          <a:xfrm>
            <a:off x="0" y="9525"/>
            <a:ext cx="925513" cy="585788"/>
          </a:xfrm>
          <a:prstGeom prst="rect">
            <a:avLst/>
          </a:prstGeom>
          <a:noFill/>
        </p:spPr>
      </p:pic>
      <p:sp>
        <p:nvSpPr>
          <p:cNvPr id="308231" name="Text Box 7"/>
          <p:cNvSpPr txBox="1">
            <a:spLocks noChangeArrowheads="1"/>
          </p:cNvSpPr>
          <p:nvPr/>
        </p:nvSpPr>
        <p:spPr bwMode="auto">
          <a:xfrm>
            <a:off x="1598613" y="5480050"/>
            <a:ext cx="2700337" cy="457200"/>
          </a:xfrm>
          <a:prstGeom prst="rect">
            <a:avLst/>
          </a:prstGeom>
          <a:solidFill>
            <a:srgbClr val="FFFFCC"/>
          </a:solidFill>
          <a:ln w="9525">
            <a:noFill/>
            <a:miter lim="800000"/>
            <a:headEnd/>
            <a:tailEnd/>
          </a:ln>
          <a:effectLst/>
        </p:spPr>
        <p:txBody>
          <a:bodyPr>
            <a:spAutoFit/>
          </a:bodyPr>
          <a:lstStyle/>
          <a:p>
            <a:pPr>
              <a:spcBef>
                <a:spcPct val="50000"/>
              </a:spcBef>
            </a:pPr>
            <a:r>
              <a:rPr lang="en-US" altLang="ja-JP" sz="2400"/>
              <a:t>6.5GeV PF-AR</a:t>
            </a:r>
          </a:p>
        </p:txBody>
      </p:sp>
      <p:grpSp>
        <p:nvGrpSpPr>
          <p:cNvPr id="3" name="Group 22"/>
          <p:cNvGrpSpPr>
            <a:grpSpLocks/>
          </p:cNvGrpSpPr>
          <p:nvPr/>
        </p:nvGrpSpPr>
        <p:grpSpPr bwMode="auto">
          <a:xfrm>
            <a:off x="0" y="4010025"/>
            <a:ext cx="5816600" cy="1462088"/>
            <a:chOff x="0" y="2526"/>
            <a:chExt cx="3664" cy="921"/>
          </a:xfrm>
        </p:grpSpPr>
        <p:sp>
          <p:nvSpPr>
            <p:cNvPr id="308238" name="Oval 14"/>
            <p:cNvSpPr>
              <a:spLocks noChangeArrowheads="1"/>
            </p:cNvSpPr>
            <p:nvPr/>
          </p:nvSpPr>
          <p:spPr bwMode="auto">
            <a:xfrm>
              <a:off x="0" y="2802"/>
              <a:ext cx="3664" cy="645"/>
            </a:xfrm>
            <a:prstGeom prst="ellipse">
              <a:avLst/>
            </a:prstGeom>
            <a:noFill/>
            <a:ln w="38100">
              <a:solidFill>
                <a:srgbClr val="0000CC"/>
              </a:solidFill>
              <a:round/>
              <a:headEnd/>
              <a:tailEnd/>
            </a:ln>
            <a:effectLst/>
          </p:spPr>
          <p:txBody>
            <a:bodyPr wrap="none" anchor="ctr"/>
            <a:lstStyle/>
            <a:p>
              <a:endParaRPr lang="ja-JP" altLang="en-US"/>
            </a:p>
          </p:txBody>
        </p:sp>
        <p:sp>
          <p:nvSpPr>
            <p:cNvPr id="308239" name="Text Box 15"/>
            <p:cNvSpPr txBox="1">
              <a:spLocks noChangeArrowheads="1"/>
            </p:cNvSpPr>
            <p:nvPr/>
          </p:nvSpPr>
          <p:spPr bwMode="auto">
            <a:xfrm>
              <a:off x="1054" y="2526"/>
              <a:ext cx="873" cy="231"/>
            </a:xfrm>
            <a:prstGeom prst="rect">
              <a:avLst/>
            </a:prstGeom>
            <a:solidFill>
              <a:srgbClr val="FFFFCC"/>
            </a:solidFill>
            <a:ln w="9525">
              <a:noFill/>
              <a:miter lim="800000"/>
              <a:headEnd/>
              <a:tailEnd/>
            </a:ln>
            <a:effectLst/>
          </p:spPr>
          <p:txBody>
            <a:bodyPr wrap="square">
              <a:spAutoFit/>
            </a:bodyPr>
            <a:lstStyle/>
            <a:p>
              <a:r>
                <a:rPr lang="en-US" altLang="ja-JP" b="1" dirty="0" smtClean="0">
                  <a:solidFill>
                    <a:srgbClr val="0000CC"/>
                  </a:solidFill>
                </a:rPr>
                <a:t>Super KEK-B</a:t>
              </a:r>
              <a:endParaRPr lang="en-US" altLang="ja-JP" dirty="0"/>
            </a:p>
          </p:txBody>
        </p:sp>
        <p:grpSp>
          <p:nvGrpSpPr>
            <p:cNvPr id="4" name="Group 21"/>
            <p:cNvGrpSpPr>
              <a:grpSpLocks/>
            </p:cNvGrpSpPr>
            <p:nvPr/>
          </p:nvGrpSpPr>
          <p:grpSpPr bwMode="auto">
            <a:xfrm>
              <a:off x="2437" y="3092"/>
              <a:ext cx="1075" cy="330"/>
              <a:chOff x="2437" y="3092"/>
              <a:chExt cx="1075" cy="330"/>
            </a:xfrm>
          </p:grpSpPr>
          <p:sp>
            <p:nvSpPr>
              <p:cNvPr id="308240" name="AutoShape 16"/>
              <p:cNvSpPr>
                <a:spLocks noChangeArrowheads="1"/>
              </p:cNvSpPr>
              <p:nvPr/>
            </p:nvSpPr>
            <p:spPr bwMode="auto">
              <a:xfrm rot="21025546" flipH="1">
                <a:off x="2437" y="3186"/>
                <a:ext cx="442" cy="113"/>
              </a:xfrm>
              <a:prstGeom prst="parallelogram">
                <a:avLst>
                  <a:gd name="adj" fmla="val 119735"/>
                </a:avLst>
              </a:prstGeom>
              <a:noFill/>
              <a:ln w="28575" algn="ctr">
                <a:solidFill>
                  <a:srgbClr val="0000FF"/>
                </a:solidFill>
                <a:miter lim="800000"/>
                <a:headEnd/>
                <a:tailEnd/>
              </a:ln>
              <a:effectLst/>
            </p:spPr>
            <p:txBody>
              <a:bodyPr wrap="none" anchor="ctr"/>
              <a:lstStyle/>
              <a:p>
                <a:endParaRPr lang="ja-JP" altLang="en-US"/>
              </a:p>
            </p:txBody>
          </p:sp>
          <p:sp>
            <p:nvSpPr>
              <p:cNvPr id="308241" name="Text Box 17"/>
              <p:cNvSpPr txBox="1">
                <a:spLocks noChangeArrowheads="1"/>
              </p:cNvSpPr>
              <p:nvPr/>
            </p:nvSpPr>
            <p:spPr bwMode="auto">
              <a:xfrm>
                <a:off x="2844" y="3092"/>
                <a:ext cx="668" cy="330"/>
              </a:xfrm>
              <a:prstGeom prst="rect">
                <a:avLst/>
              </a:prstGeom>
              <a:solidFill>
                <a:srgbClr val="FFFFCC"/>
              </a:solidFill>
              <a:ln w="9525">
                <a:noFill/>
                <a:miter lim="800000"/>
                <a:headEnd/>
                <a:tailEnd/>
              </a:ln>
              <a:effectLst/>
            </p:spPr>
            <p:txBody>
              <a:bodyPr>
                <a:spAutoFit/>
              </a:bodyPr>
              <a:lstStyle/>
              <a:p>
                <a:r>
                  <a:rPr lang="en-US" altLang="ja-JP" sz="2800" b="1" dirty="0" err="1">
                    <a:solidFill>
                      <a:srgbClr val="0000CC"/>
                    </a:solidFill>
                  </a:rPr>
                  <a:t>cERL</a:t>
                </a:r>
                <a:endParaRPr lang="en-US" altLang="ja-JP" sz="2800" dirty="0"/>
              </a:p>
            </p:txBody>
          </p:sp>
        </p:grpSp>
        <p:grpSp>
          <p:nvGrpSpPr>
            <p:cNvPr id="5" name="Group 20"/>
            <p:cNvGrpSpPr>
              <a:grpSpLocks/>
            </p:cNvGrpSpPr>
            <p:nvPr/>
          </p:nvGrpSpPr>
          <p:grpSpPr bwMode="auto">
            <a:xfrm>
              <a:off x="196" y="2795"/>
              <a:ext cx="2412" cy="601"/>
              <a:chOff x="196" y="2795"/>
              <a:chExt cx="2412" cy="601"/>
            </a:xfrm>
          </p:grpSpPr>
          <p:sp>
            <p:nvSpPr>
              <p:cNvPr id="308242" name="Oval 18"/>
              <p:cNvSpPr>
                <a:spLocks noChangeArrowheads="1"/>
              </p:cNvSpPr>
              <p:nvPr/>
            </p:nvSpPr>
            <p:spPr bwMode="auto">
              <a:xfrm rot="-237184">
                <a:off x="196" y="2839"/>
                <a:ext cx="2066" cy="202"/>
              </a:xfrm>
              <a:prstGeom prst="ellipse">
                <a:avLst/>
              </a:prstGeom>
              <a:noFill/>
              <a:ln w="28575" algn="ctr">
                <a:solidFill>
                  <a:srgbClr val="0000FF"/>
                </a:solidFill>
                <a:round/>
                <a:headEnd/>
                <a:tailEnd/>
              </a:ln>
              <a:effectLst/>
            </p:spPr>
            <p:txBody>
              <a:bodyPr wrap="none" anchor="ctr"/>
              <a:lstStyle/>
              <a:p>
                <a:endParaRPr lang="ja-JP" altLang="en-US"/>
              </a:p>
            </p:txBody>
          </p:sp>
          <p:sp>
            <p:nvSpPr>
              <p:cNvPr id="308243" name="Text Box 19"/>
              <p:cNvSpPr txBox="1">
                <a:spLocks noChangeArrowheads="1"/>
              </p:cNvSpPr>
              <p:nvPr/>
            </p:nvSpPr>
            <p:spPr bwMode="auto">
              <a:xfrm>
                <a:off x="1301" y="2795"/>
                <a:ext cx="1307" cy="601"/>
              </a:xfrm>
              <a:prstGeom prst="rect">
                <a:avLst/>
              </a:prstGeom>
              <a:solidFill>
                <a:srgbClr val="FFFFCC"/>
              </a:solidFill>
              <a:ln w="9525">
                <a:noFill/>
                <a:miter lim="800000"/>
                <a:headEnd/>
                <a:tailEnd/>
              </a:ln>
              <a:effectLst/>
            </p:spPr>
            <p:txBody>
              <a:bodyPr wrap="square">
                <a:spAutoFit/>
              </a:bodyPr>
              <a:lstStyle/>
              <a:p>
                <a:r>
                  <a:rPr lang="en-US" altLang="ja-JP" sz="2800" b="1" dirty="0" smtClean="0">
                    <a:solidFill>
                      <a:srgbClr val="0000CC"/>
                    </a:solidFill>
                  </a:rPr>
                  <a:t>3GeV ERL (proposed)</a:t>
                </a:r>
                <a:endParaRPr lang="en-US" altLang="ja-JP" sz="2800" dirty="0"/>
              </a:p>
            </p:txBody>
          </p:sp>
        </p:grpSp>
      </p:grpSp>
      <p:sp>
        <p:nvSpPr>
          <p:cNvPr id="308247" name="Text Box 23"/>
          <p:cNvSpPr txBox="1">
            <a:spLocks noChangeArrowheads="1"/>
          </p:cNvSpPr>
          <p:nvPr/>
        </p:nvSpPr>
        <p:spPr bwMode="auto">
          <a:xfrm>
            <a:off x="6444208" y="4077072"/>
            <a:ext cx="2699792" cy="2677656"/>
          </a:xfrm>
          <a:prstGeom prst="rect">
            <a:avLst/>
          </a:prstGeom>
          <a:solidFill>
            <a:srgbClr val="FFFFCC">
              <a:alpha val="63000"/>
            </a:srgbClr>
          </a:solidFill>
          <a:ln w="9525">
            <a:noFill/>
            <a:miter lim="800000"/>
            <a:headEnd/>
            <a:tailEnd/>
          </a:ln>
          <a:effectLst/>
        </p:spPr>
        <p:txBody>
          <a:bodyPr wrap="square">
            <a:spAutoFit/>
          </a:bodyPr>
          <a:lstStyle/>
          <a:p>
            <a:pPr algn="ctr">
              <a:spcBef>
                <a:spcPct val="50000"/>
              </a:spcBef>
            </a:pPr>
            <a:r>
              <a:rPr lang="en-US" altLang="ja-JP" sz="2400" dirty="0" smtClean="0"/>
              <a:t>Soichi </a:t>
            </a:r>
            <a:r>
              <a:rPr lang="en-US" altLang="ja-JP" sz="2400" dirty="0" err="1" smtClean="0"/>
              <a:t>Wakatsuki</a:t>
            </a:r>
            <a:r>
              <a:rPr lang="en-US" altLang="ja-JP" sz="2400" dirty="0" smtClean="0"/>
              <a:t> </a:t>
            </a:r>
            <a:r>
              <a:rPr lang="en-US" altLang="ja-JP" sz="2400" dirty="0" smtClean="0">
                <a:solidFill>
                  <a:schemeClr val="tx1"/>
                </a:solidFill>
              </a:rPr>
              <a:t>IMSS</a:t>
            </a:r>
            <a:r>
              <a:rPr lang="en-US" altLang="ja-JP" sz="2400" dirty="0">
                <a:solidFill>
                  <a:schemeClr val="tx1"/>
                </a:solidFill>
              </a:rPr>
              <a:t>, </a:t>
            </a:r>
            <a:r>
              <a:rPr lang="en-US" altLang="ja-JP" sz="2400" dirty="0" smtClean="0">
                <a:solidFill>
                  <a:schemeClr val="tx1"/>
                </a:solidFill>
              </a:rPr>
              <a:t>KEK</a:t>
            </a:r>
          </a:p>
          <a:p>
            <a:pPr algn="ctr">
              <a:spcBef>
                <a:spcPct val="50000"/>
              </a:spcBef>
            </a:pPr>
            <a:r>
              <a:rPr lang="en-US" altLang="ja-JP" sz="2400" dirty="0" smtClean="0"/>
              <a:t>Photon Science, SLAC</a:t>
            </a:r>
          </a:p>
          <a:p>
            <a:pPr algn="ctr">
              <a:spcBef>
                <a:spcPct val="50000"/>
              </a:spcBef>
            </a:pPr>
            <a:r>
              <a:rPr lang="en-US" altLang="ja-JP" sz="2400" dirty="0" smtClean="0">
                <a:solidFill>
                  <a:schemeClr val="tx1"/>
                </a:solidFill>
              </a:rPr>
              <a:t>School of Medicine, Stanford</a:t>
            </a:r>
            <a:endParaRPr lang="en-US" altLang="ja-JP" sz="2400" dirty="0">
              <a:solidFill>
                <a:schemeClr val="tx1"/>
              </a:solidFill>
            </a:endParaRPr>
          </a:p>
        </p:txBody>
      </p:sp>
      <p:sp>
        <p:nvSpPr>
          <p:cNvPr id="22" name="Rectangle 8"/>
          <p:cNvSpPr>
            <a:spLocks noChangeArrowheads="1"/>
          </p:cNvSpPr>
          <p:nvPr/>
        </p:nvSpPr>
        <p:spPr bwMode="auto">
          <a:xfrm>
            <a:off x="107504" y="1412776"/>
            <a:ext cx="8892480" cy="2123658"/>
          </a:xfrm>
          <a:prstGeom prst="rect">
            <a:avLst/>
          </a:prstGeom>
          <a:solidFill>
            <a:srgbClr val="FFFFCC">
              <a:alpha val="63000"/>
            </a:srgbClr>
          </a:solidFill>
          <a:ln w="9525">
            <a:noFill/>
            <a:miter lim="800000"/>
            <a:headEnd/>
            <a:tailEnd/>
          </a:ln>
          <a:effectLst/>
        </p:spPr>
        <p:txBody>
          <a:bodyPr wrap="square">
            <a:spAutoFit/>
          </a:bodyPr>
          <a:lstStyle/>
          <a:p>
            <a:pPr algn="ctr"/>
            <a:r>
              <a:rPr lang="en-US" altLang="ja-JP" sz="4400" dirty="0" smtClean="0"/>
              <a:t>DEPFET as X-ray detector for synchrotron protein X-ray crystallography &amp; SAXS experiments </a:t>
            </a:r>
            <a:endParaRPr lang="en-US" altLang="ja-JP" sz="4400" dirty="0">
              <a:solidFill>
                <a:schemeClr val="tx1"/>
              </a:solidFill>
              <a:latin typeface="Arial" pitchFamily="34" charset="0"/>
              <a:cs typeface="Arial" pitchFamily="34" charset="0"/>
            </a:endParaRPr>
          </a:p>
        </p:txBody>
      </p:sp>
      <p:sp>
        <p:nvSpPr>
          <p:cNvPr id="23" name="スライド番号プレースホルダ 22"/>
          <p:cNvSpPr>
            <a:spLocks noGrp="1"/>
          </p:cNvSpPr>
          <p:nvPr>
            <p:ph type="sldNum" sz="quarter" idx="12"/>
          </p:nvPr>
        </p:nvSpPr>
        <p:spPr/>
        <p:txBody>
          <a:bodyPr/>
          <a:lstStyle/>
          <a:p>
            <a:fld id="{D2D8002D-B5B0-4BAC-B1F6-782DDCCE6D9C}" type="slidenum">
              <a:rPr kumimoji="1" lang="ja-JP" altLang="en-US" smtClean="0"/>
              <a:pPr/>
              <a:t>1</a:t>
            </a:fld>
            <a:endParaRPr kumimoji="1" lang="ja-JP" altLang="en-US" dirty="0"/>
          </a:p>
        </p:txBody>
      </p:sp>
      <p:sp>
        <p:nvSpPr>
          <p:cNvPr id="24" name="Text Box 4"/>
          <p:cNvSpPr txBox="1">
            <a:spLocks noChangeArrowheads="1"/>
          </p:cNvSpPr>
          <p:nvPr/>
        </p:nvSpPr>
        <p:spPr bwMode="auto">
          <a:xfrm>
            <a:off x="1043608" y="116632"/>
            <a:ext cx="7128792" cy="1200328"/>
          </a:xfrm>
          <a:prstGeom prst="rect">
            <a:avLst/>
          </a:prstGeom>
          <a:noFill/>
          <a:ln w="9525">
            <a:noFill/>
            <a:miter lim="800000"/>
            <a:headEnd/>
            <a:tailEnd/>
          </a:ln>
          <a:effectLst/>
        </p:spPr>
        <p:txBody>
          <a:bodyPr wrap="square">
            <a:spAutoFit/>
          </a:bodyPr>
          <a:lstStyle/>
          <a:p>
            <a:pPr algn="ctr"/>
            <a:r>
              <a:rPr lang="en-US" altLang="ja-JP" sz="2400" dirty="0" smtClean="0"/>
              <a:t>13</a:t>
            </a:r>
            <a:r>
              <a:rPr lang="en-US" altLang="ja-JP" sz="2400" baseline="30000" dirty="0" smtClean="0"/>
              <a:t>th</a:t>
            </a:r>
            <a:r>
              <a:rPr lang="en-US" altLang="ja-JP" sz="2400" dirty="0" smtClean="0"/>
              <a:t> International Workshop on DEPFET Detectors and Applications </a:t>
            </a:r>
          </a:p>
          <a:p>
            <a:pPr algn="ctr"/>
            <a:r>
              <a:rPr lang="en-US" altLang="ja-JP" sz="2400" dirty="0" err="1" smtClean="0"/>
              <a:t>Ringberg</a:t>
            </a:r>
            <a:r>
              <a:rPr lang="en-US" altLang="ja-JP" sz="2400" dirty="0" smtClean="0"/>
              <a:t>,  June 12, 2013</a:t>
            </a:r>
            <a:endParaRPr lang="ja-JP" altLang="en-US" sz="2400" dirty="0"/>
          </a:p>
        </p:txBody>
      </p:sp>
    </p:spTree>
    <p:custDataLst>
      <p:tags r:id="rId1"/>
    </p:custDataLst>
  </p:cSld>
  <p:clrMapOvr>
    <a:masterClrMapping/>
  </p:clrMapOvr>
  <p:transition xmlns:p14="http://schemas.microsoft.com/office/powerpoint/2010/main" advTm="63360"/>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97768" y="188640"/>
            <a:ext cx="8748463" cy="500063"/>
          </a:xfrm>
          <a:solidFill>
            <a:srgbClr val="FFFFCC"/>
          </a:solidFill>
        </p:spPr>
        <p:txBody>
          <a:bodyPr>
            <a:noAutofit/>
          </a:bodyPr>
          <a:lstStyle/>
          <a:p>
            <a:r>
              <a:rPr kumimoji="0" lang="en-US" altLang="ja-JP" sz="3200" dirty="0" smtClean="0"/>
              <a:t>Integrated Biology: correlated structural biology</a:t>
            </a:r>
            <a:endParaRPr kumimoji="0" lang="ja-JP" altLang="en-US" sz="3200" dirty="0" smtClean="0"/>
          </a:p>
        </p:txBody>
      </p:sp>
      <p:sp>
        <p:nvSpPr>
          <p:cNvPr id="18436" name="Rectangle 5"/>
          <p:cNvSpPr>
            <a:spLocks/>
          </p:cNvSpPr>
          <p:nvPr/>
        </p:nvSpPr>
        <p:spPr bwMode="auto">
          <a:xfrm>
            <a:off x="6581775" y="6451600"/>
            <a:ext cx="747713" cy="442913"/>
          </a:xfrm>
          <a:prstGeom prst="rect">
            <a:avLst/>
          </a:prstGeom>
          <a:noFill/>
          <a:ln w="12700">
            <a:noFill/>
            <a:miter lim="800000"/>
            <a:headEnd/>
            <a:tailEnd/>
          </a:ln>
        </p:spPr>
        <p:txBody>
          <a:bodyPr lIns="0" tIns="0" rIns="0" bIns="0" anchor="ctr"/>
          <a:lstStyle/>
          <a:p>
            <a:endParaRPr lang="ja-JP" altLang="en-US" sz="1700">
              <a:solidFill>
                <a:prstClr val="black"/>
              </a:solidFill>
            </a:endParaRPr>
          </a:p>
        </p:txBody>
      </p:sp>
      <p:cxnSp>
        <p:nvCxnSpPr>
          <p:cNvPr id="33" name="直線矢印コネクタ 32"/>
          <p:cNvCxnSpPr/>
          <p:nvPr/>
        </p:nvCxnSpPr>
        <p:spPr bwMode="auto">
          <a:xfrm rot="5400000" flipH="1" flipV="1">
            <a:off x="1144315" y="3328363"/>
            <a:ext cx="2555218" cy="1365"/>
          </a:xfrm>
          <a:prstGeom prst="straightConnector1">
            <a:avLst/>
          </a:prstGeom>
          <a:ln>
            <a:gradFill flip="none" rotWithShape="1">
              <a:gsLst>
                <a:gs pos="0">
                  <a:srgbClr val="BB0411"/>
                </a:gs>
                <a:gs pos="100000">
                  <a:srgbClr val="FF746B"/>
                </a:gs>
              </a:gsLst>
              <a:lin ang="0" scaled="1"/>
              <a:tileRect/>
            </a:gra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4" name="直線矢印コネクタ 33"/>
          <p:cNvCxnSpPr/>
          <p:nvPr/>
        </p:nvCxnSpPr>
        <p:spPr bwMode="auto">
          <a:xfrm flipV="1">
            <a:off x="2552961" y="3557677"/>
            <a:ext cx="3275909" cy="982776"/>
          </a:xfrm>
          <a:prstGeom prst="straightConnector1">
            <a:avLst/>
          </a:prstGeom>
          <a:ln>
            <a:gradFill flip="none" rotWithShape="1">
              <a:gsLst>
                <a:gs pos="0">
                  <a:srgbClr val="008000"/>
                </a:gs>
                <a:gs pos="100000">
                  <a:srgbClr val="89FFA0"/>
                </a:gs>
              </a:gsLst>
              <a:lin ang="0" scaled="1"/>
              <a:tileRect/>
            </a:gra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5" name="直線矢印コネクタ 34"/>
          <p:cNvCxnSpPr/>
          <p:nvPr/>
        </p:nvCxnSpPr>
        <p:spPr bwMode="auto">
          <a:xfrm>
            <a:off x="2487442" y="4671490"/>
            <a:ext cx="4324200" cy="655184"/>
          </a:xfrm>
          <a:prstGeom prst="straightConnector1">
            <a:avLst/>
          </a:prstGeom>
          <a:ln>
            <a:gradFill flip="none" rotWithShape="1">
              <a:gsLst>
                <a:gs pos="0">
                  <a:srgbClr val="000090"/>
                </a:gs>
                <a:gs pos="100000">
                  <a:srgbClr val="72D8FF"/>
                </a:gs>
              </a:gsLst>
              <a:lin ang="0" scaled="1"/>
              <a:tileRect/>
            </a:gradFill>
            <a:headEnd type="arrow"/>
            <a:tailEnd type="arrow"/>
          </a:ln>
        </p:spPr>
        <p:style>
          <a:lnRef idx="2">
            <a:schemeClr val="accent1"/>
          </a:lnRef>
          <a:fillRef idx="0">
            <a:schemeClr val="accent1"/>
          </a:fillRef>
          <a:effectRef idx="1">
            <a:schemeClr val="accent1"/>
          </a:effectRef>
          <a:fontRef idx="minor">
            <a:schemeClr val="tx1"/>
          </a:fontRef>
        </p:style>
      </p:cxnSp>
      <p:sp>
        <p:nvSpPr>
          <p:cNvPr id="18440" name="テキスト ボックス 35"/>
          <p:cNvSpPr txBox="1">
            <a:spLocks noChangeArrowheads="1"/>
          </p:cNvSpPr>
          <p:nvPr/>
        </p:nvSpPr>
        <p:spPr bwMode="auto">
          <a:xfrm>
            <a:off x="1079500" y="3033713"/>
            <a:ext cx="1392238" cy="369887"/>
          </a:xfrm>
          <a:prstGeom prst="rect">
            <a:avLst/>
          </a:prstGeom>
          <a:noFill/>
          <a:ln w="9525">
            <a:noFill/>
            <a:miter lim="800000"/>
            <a:headEnd/>
            <a:tailEnd/>
          </a:ln>
        </p:spPr>
        <p:txBody>
          <a:bodyPr lIns="91435" tIns="45718" rIns="91435" bIns="45718">
            <a:spAutoFit/>
          </a:bodyPr>
          <a:lstStyle/>
          <a:p>
            <a:r>
              <a:rPr lang="en-US" altLang="ja-JP" dirty="0" smtClean="0">
                <a:solidFill>
                  <a:srgbClr val="FF0000"/>
                </a:solidFill>
              </a:rPr>
              <a:t>Dynamics</a:t>
            </a:r>
            <a:endParaRPr lang="ja-JP" altLang="en-US" dirty="0">
              <a:solidFill>
                <a:srgbClr val="FF0000"/>
              </a:solidFill>
            </a:endParaRPr>
          </a:p>
        </p:txBody>
      </p:sp>
      <p:sp>
        <p:nvSpPr>
          <p:cNvPr id="18441" name="テキスト ボックス 36"/>
          <p:cNvSpPr txBox="1">
            <a:spLocks noChangeArrowheads="1"/>
          </p:cNvSpPr>
          <p:nvPr/>
        </p:nvSpPr>
        <p:spPr bwMode="auto">
          <a:xfrm rot="20621866">
            <a:off x="3873372" y="3171145"/>
            <a:ext cx="1594069" cy="646327"/>
          </a:xfrm>
          <a:prstGeom prst="rect">
            <a:avLst/>
          </a:prstGeom>
          <a:noFill/>
          <a:ln w="9525">
            <a:noFill/>
            <a:miter lim="800000"/>
            <a:headEnd/>
            <a:tailEnd/>
          </a:ln>
        </p:spPr>
        <p:txBody>
          <a:bodyPr wrap="square" lIns="91435" tIns="45718" rIns="91435" bIns="45718">
            <a:spAutoFit/>
          </a:bodyPr>
          <a:lstStyle/>
          <a:p>
            <a:pPr algn="ctr"/>
            <a:r>
              <a:rPr lang="en-US" altLang="ja-JP" dirty="0" smtClean="0">
                <a:solidFill>
                  <a:srgbClr val="008000"/>
                </a:solidFill>
              </a:rPr>
              <a:t>Degree of in vivo nature</a:t>
            </a:r>
            <a:endParaRPr lang="ja-JP" altLang="en-US" dirty="0">
              <a:solidFill>
                <a:srgbClr val="008000"/>
              </a:solidFill>
            </a:endParaRPr>
          </a:p>
        </p:txBody>
      </p:sp>
      <p:sp>
        <p:nvSpPr>
          <p:cNvPr id="18442" name="テキスト ボックス 37"/>
          <p:cNvSpPr txBox="1">
            <a:spLocks noChangeArrowheads="1"/>
          </p:cNvSpPr>
          <p:nvPr/>
        </p:nvSpPr>
        <p:spPr bwMode="auto">
          <a:xfrm rot="524800">
            <a:off x="3792538" y="5029200"/>
            <a:ext cx="1985962" cy="369328"/>
          </a:xfrm>
          <a:prstGeom prst="rect">
            <a:avLst/>
          </a:prstGeom>
          <a:noFill/>
          <a:ln w="9525">
            <a:noFill/>
            <a:miter lim="800000"/>
            <a:headEnd/>
            <a:tailEnd/>
          </a:ln>
        </p:spPr>
        <p:txBody>
          <a:bodyPr wrap="square" lIns="91435" tIns="45718" rIns="91435" bIns="45718">
            <a:spAutoFit/>
          </a:bodyPr>
          <a:lstStyle/>
          <a:p>
            <a:r>
              <a:rPr lang="en-US" altLang="ja-JP" dirty="0" smtClean="0">
                <a:solidFill>
                  <a:srgbClr val="0000FF"/>
                </a:solidFill>
              </a:rPr>
              <a:t>Spatial resolution</a:t>
            </a:r>
            <a:endParaRPr lang="ja-JP" altLang="en-US" dirty="0">
              <a:solidFill>
                <a:srgbClr val="0000FF"/>
              </a:solidFill>
            </a:endParaRPr>
          </a:p>
        </p:txBody>
      </p:sp>
      <p:sp>
        <p:nvSpPr>
          <p:cNvPr id="18443" name="テキスト ボックス 38"/>
          <p:cNvSpPr txBox="1">
            <a:spLocks noChangeArrowheads="1"/>
          </p:cNvSpPr>
          <p:nvPr/>
        </p:nvSpPr>
        <p:spPr bwMode="auto">
          <a:xfrm>
            <a:off x="1435100" y="1854200"/>
            <a:ext cx="995363" cy="307773"/>
          </a:xfrm>
          <a:prstGeom prst="rect">
            <a:avLst/>
          </a:prstGeom>
          <a:noFill/>
          <a:ln w="9525">
            <a:noFill/>
            <a:miter lim="800000"/>
            <a:headEnd/>
            <a:tailEnd/>
          </a:ln>
        </p:spPr>
        <p:txBody>
          <a:bodyPr wrap="square" lIns="91435" tIns="45718" rIns="91435" bIns="45718">
            <a:spAutoFit/>
          </a:bodyPr>
          <a:lstStyle/>
          <a:p>
            <a:pPr algn="ctr"/>
            <a:r>
              <a:rPr lang="en-US" altLang="ja-JP" sz="1400" dirty="0" smtClean="0">
                <a:solidFill>
                  <a:srgbClr val="FF6161"/>
                </a:solidFill>
              </a:rPr>
              <a:t>Dynamic</a:t>
            </a:r>
            <a:endParaRPr lang="ja-JP" altLang="en-US" sz="1400" dirty="0">
              <a:solidFill>
                <a:srgbClr val="FF6161"/>
              </a:solidFill>
            </a:endParaRPr>
          </a:p>
        </p:txBody>
      </p:sp>
      <p:sp>
        <p:nvSpPr>
          <p:cNvPr id="18444" name="テキスト ボックス 39"/>
          <p:cNvSpPr txBox="1">
            <a:spLocks noChangeArrowheads="1"/>
          </p:cNvSpPr>
          <p:nvPr/>
        </p:nvSpPr>
        <p:spPr bwMode="auto">
          <a:xfrm>
            <a:off x="1689100" y="4213225"/>
            <a:ext cx="676275" cy="307773"/>
          </a:xfrm>
          <a:prstGeom prst="rect">
            <a:avLst/>
          </a:prstGeom>
          <a:noFill/>
          <a:ln w="9525">
            <a:noFill/>
            <a:miter lim="800000"/>
            <a:headEnd/>
            <a:tailEnd/>
          </a:ln>
        </p:spPr>
        <p:txBody>
          <a:bodyPr lIns="91435" tIns="45718" rIns="91435" bIns="45718">
            <a:spAutoFit/>
          </a:bodyPr>
          <a:lstStyle/>
          <a:p>
            <a:r>
              <a:rPr lang="en-US" altLang="ja-JP" sz="1400" dirty="0" smtClean="0">
                <a:solidFill>
                  <a:srgbClr val="BB0411"/>
                </a:solidFill>
              </a:rPr>
              <a:t>Static</a:t>
            </a:r>
            <a:endParaRPr lang="ja-JP" altLang="en-US" sz="1400" dirty="0">
              <a:solidFill>
                <a:srgbClr val="BB0411"/>
              </a:solidFill>
            </a:endParaRPr>
          </a:p>
        </p:txBody>
      </p:sp>
      <p:sp>
        <p:nvSpPr>
          <p:cNvPr id="18445" name="テキスト ボックス 40"/>
          <p:cNvSpPr txBox="1">
            <a:spLocks noChangeArrowheads="1"/>
          </p:cNvSpPr>
          <p:nvPr/>
        </p:nvSpPr>
        <p:spPr bwMode="auto">
          <a:xfrm>
            <a:off x="2422524" y="4737100"/>
            <a:ext cx="549275" cy="307773"/>
          </a:xfrm>
          <a:prstGeom prst="rect">
            <a:avLst/>
          </a:prstGeom>
          <a:noFill/>
          <a:ln w="9525">
            <a:noFill/>
            <a:miter lim="800000"/>
            <a:headEnd/>
            <a:tailEnd/>
          </a:ln>
        </p:spPr>
        <p:txBody>
          <a:bodyPr wrap="square" lIns="91435" tIns="45718" rIns="91435" bIns="45718">
            <a:spAutoFit/>
          </a:bodyPr>
          <a:lstStyle/>
          <a:p>
            <a:r>
              <a:rPr lang="en-US" altLang="ja-JP" sz="1400" dirty="0" smtClean="0">
                <a:solidFill>
                  <a:srgbClr val="000090"/>
                </a:solidFill>
              </a:rPr>
              <a:t>High</a:t>
            </a:r>
            <a:endParaRPr lang="ja-JP" altLang="en-US" sz="1400" dirty="0">
              <a:solidFill>
                <a:srgbClr val="000090"/>
              </a:solidFill>
            </a:endParaRPr>
          </a:p>
        </p:txBody>
      </p:sp>
      <p:sp>
        <p:nvSpPr>
          <p:cNvPr id="18446" name="テキスト ボックス 41"/>
          <p:cNvSpPr txBox="1">
            <a:spLocks noChangeArrowheads="1"/>
          </p:cNvSpPr>
          <p:nvPr/>
        </p:nvSpPr>
        <p:spPr bwMode="auto">
          <a:xfrm>
            <a:off x="6483350" y="5326063"/>
            <a:ext cx="577850" cy="307773"/>
          </a:xfrm>
          <a:prstGeom prst="rect">
            <a:avLst/>
          </a:prstGeom>
          <a:noFill/>
          <a:ln w="9525">
            <a:noFill/>
            <a:miter lim="800000"/>
            <a:headEnd/>
            <a:tailEnd/>
          </a:ln>
        </p:spPr>
        <p:txBody>
          <a:bodyPr wrap="square" lIns="91435" tIns="45718" rIns="91435" bIns="45718">
            <a:spAutoFit/>
          </a:bodyPr>
          <a:lstStyle/>
          <a:p>
            <a:r>
              <a:rPr lang="en-US" altLang="ja-JP" sz="1400" dirty="0" smtClean="0">
                <a:solidFill>
                  <a:srgbClr val="3366FF"/>
                </a:solidFill>
              </a:rPr>
              <a:t>Low</a:t>
            </a:r>
            <a:endParaRPr lang="ja-JP" altLang="en-US" sz="1400" dirty="0">
              <a:solidFill>
                <a:srgbClr val="3366FF"/>
              </a:solidFill>
            </a:endParaRPr>
          </a:p>
        </p:txBody>
      </p:sp>
      <p:sp>
        <p:nvSpPr>
          <p:cNvPr id="18447" name="テキスト ボックス 42"/>
          <p:cNvSpPr txBox="1">
            <a:spLocks noChangeArrowheads="1"/>
          </p:cNvSpPr>
          <p:nvPr/>
        </p:nvSpPr>
        <p:spPr bwMode="auto">
          <a:xfrm rot="20641775">
            <a:off x="2336800" y="4084638"/>
            <a:ext cx="889000" cy="338550"/>
          </a:xfrm>
          <a:prstGeom prst="rect">
            <a:avLst/>
          </a:prstGeom>
          <a:noFill/>
          <a:ln w="9525">
            <a:noFill/>
            <a:miter lim="800000"/>
            <a:headEnd/>
            <a:tailEnd/>
          </a:ln>
        </p:spPr>
        <p:txBody>
          <a:bodyPr wrap="square" lIns="91435" tIns="45718" rIns="91435" bIns="45718">
            <a:spAutoFit/>
          </a:bodyPr>
          <a:lstStyle/>
          <a:p>
            <a:r>
              <a:rPr lang="en-US" altLang="ja-JP" sz="1600" i="1" dirty="0">
                <a:solidFill>
                  <a:srgbClr val="039500"/>
                </a:solidFill>
              </a:rPr>
              <a:t>in vitro</a:t>
            </a:r>
            <a:endParaRPr lang="ja-JP" altLang="en-US" sz="1600" i="1" dirty="0">
              <a:solidFill>
                <a:srgbClr val="039500"/>
              </a:solidFill>
            </a:endParaRPr>
          </a:p>
        </p:txBody>
      </p:sp>
      <p:sp>
        <p:nvSpPr>
          <p:cNvPr id="18448" name="テキスト ボックス 43"/>
          <p:cNvSpPr txBox="1">
            <a:spLocks noChangeArrowheads="1"/>
          </p:cNvSpPr>
          <p:nvPr/>
        </p:nvSpPr>
        <p:spPr bwMode="auto">
          <a:xfrm rot="20830500">
            <a:off x="5741988" y="3306763"/>
            <a:ext cx="741362" cy="338550"/>
          </a:xfrm>
          <a:prstGeom prst="rect">
            <a:avLst/>
          </a:prstGeom>
          <a:noFill/>
          <a:ln w="9525">
            <a:noFill/>
            <a:miter lim="800000"/>
            <a:headEnd/>
            <a:tailEnd/>
          </a:ln>
        </p:spPr>
        <p:txBody>
          <a:bodyPr lIns="91435" tIns="45718" rIns="91435" bIns="45718">
            <a:spAutoFit/>
          </a:bodyPr>
          <a:lstStyle/>
          <a:p>
            <a:r>
              <a:rPr lang="en-US" altLang="ja-JP" sz="1600" i="1" dirty="0">
                <a:solidFill>
                  <a:srgbClr val="00B050"/>
                </a:solidFill>
              </a:rPr>
              <a:t>in situ</a:t>
            </a:r>
            <a:endParaRPr lang="ja-JP" altLang="en-US" sz="1600" i="1" dirty="0">
              <a:solidFill>
                <a:srgbClr val="00B050"/>
              </a:solidFill>
            </a:endParaRPr>
          </a:p>
        </p:txBody>
      </p:sp>
      <p:sp>
        <p:nvSpPr>
          <p:cNvPr id="45" name="円/楕円 44"/>
          <p:cNvSpPr/>
          <p:nvPr/>
        </p:nvSpPr>
        <p:spPr bwMode="auto">
          <a:xfrm>
            <a:off x="3011588" y="4081825"/>
            <a:ext cx="786218" cy="655184"/>
          </a:xfrm>
          <a:prstGeom prst="ellipse">
            <a:avLst/>
          </a:prstGeom>
          <a:gradFill flip="none" rotWithShape="1">
            <a:gsLst>
              <a:gs pos="0">
                <a:srgbClr val="C7C700"/>
              </a:gs>
              <a:gs pos="100000">
                <a:schemeClr val="bg1"/>
              </a:gs>
            </a:gsLst>
            <a:path path="circle">
              <a:fillToRect t="100000" r="100000"/>
            </a:path>
            <a:tileRect l="-100000" b="-100000"/>
          </a:gradFill>
          <a:ln>
            <a:noFill/>
          </a:ln>
        </p:spPr>
        <p:style>
          <a:lnRef idx="1">
            <a:schemeClr val="accent1"/>
          </a:lnRef>
          <a:fillRef idx="3">
            <a:schemeClr val="accent1"/>
          </a:fillRef>
          <a:effectRef idx="2">
            <a:schemeClr val="accent1"/>
          </a:effectRef>
          <a:fontRef idx="minor">
            <a:schemeClr val="lt1"/>
          </a:fontRef>
        </p:style>
        <p:txBody>
          <a:bodyPr lIns="91435" tIns="45718" rIns="91435" bIns="45718" anchor="ctr"/>
          <a:lstStyle/>
          <a:p>
            <a:pPr>
              <a:defRPr/>
            </a:pPr>
            <a:endParaRPr lang="ja-JP" altLang="en-US">
              <a:solidFill>
                <a:prstClr val="white"/>
              </a:solidFill>
              <a:cs typeface="ＭＳ Ｐゴシック"/>
            </a:endParaRPr>
          </a:p>
        </p:txBody>
      </p:sp>
      <p:sp>
        <p:nvSpPr>
          <p:cNvPr id="46" name="円/楕円 45"/>
          <p:cNvSpPr/>
          <p:nvPr/>
        </p:nvSpPr>
        <p:spPr bwMode="auto">
          <a:xfrm>
            <a:off x="3077107" y="2968012"/>
            <a:ext cx="786218" cy="917257"/>
          </a:xfrm>
          <a:prstGeom prst="ellipse">
            <a:avLst/>
          </a:prstGeom>
          <a:gradFill flip="none" rotWithShape="1">
            <a:gsLst>
              <a:gs pos="0">
                <a:srgbClr val="FE5198"/>
              </a:gs>
              <a:gs pos="100000">
                <a:schemeClr val="bg1"/>
              </a:gs>
            </a:gsLst>
            <a:path path="circle">
              <a:fillToRect t="100000" r="100000"/>
            </a:path>
            <a:tileRect l="-100000" b="-100000"/>
          </a:gradFill>
          <a:ln>
            <a:noFill/>
          </a:ln>
        </p:spPr>
        <p:style>
          <a:lnRef idx="1">
            <a:schemeClr val="accent1"/>
          </a:lnRef>
          <a:fillRef idx="3">
            <a:schemeClr val="accent1"/>
          </a:fillRef>
          <a:effectRef idx="2">
            <a:schemeClr val="accent1"/>
          </a:effectRef>
          <a:fontRef idx="minor">
            <a:schemeClr val="lt1"/>
          </a:fontRef>
        </p:style>
        <p:txBody>
          <a:bodyPr lIns="91435" tIns="45718" rIns="91435" bIns="45718" anchor="ctr"/>
          <a:lstStyle/>
          <a:p>
            <a:pPr>
              <a:defRPr/>
            </a:pPr>
            <a:endParaRPr lang="ja-JP" altLang="en-US">
              <a:solidFill>
                <a:prstClr val="white"/>
              </a:solidFill>
              <a:cs typeface="ＭＳ Ｐゴシック"/>
            </a:endParaRPr>
          </a:p>
        </p:txBody>
      </p:sp>
      <p:sp>
        <p:nvSpPr>
          <p:cNvPr id="47" name="円/楕円 46"/>
          <p:cNvSpPr/>
          <p:nvPr/>
        </p:nvSpPr>
        <p:spPr bwMode="auto">
          <a:xfrm>
            <a:off x="6287498" y="3623196"/>
            <a:ext cx="1244845" cy="917257"/>
          </a:xfrm>
          <a:prstGeom prst="ellipse">
            <a:avLst/>
          </a:prstGeom>
          <a:gradFill flip="none" rotWithShape="1">
            <a:gsLst>
              <a:gs pos="0">
                <a:srgbClr val="918554"/>
              </a:gs>
              <a:gs pos="100000">
                <a:schemeClr val="bg1"/>
              </a:gs>
            </a:gsLst>
            <a:path path="circle">
              <a:fillToRect t="100000" r="100000"/>
            </a:path>
            <a:tileRect l="-100000" b="-100000"/>
          </a:gradFill>
          <a:ln>
            <a:noFill/>
          </a:ln>
        </p:spPr>
        <p:style>
          <a:lnRef idx="1">
            <a:schemeClr val="accent1"/>
          </a:lnRef>
          <a:fillRef idx="3">
            <a:schemeClr val="accent1"/>
          </a:fillRef>
          <a:effectRef idx="2">
            <a:schemeClr val="accent1"/>
          </a:effectRef>
          <a:fontRef idx="minor">
            <a:schemeClr val="lt1"/>
          </a:fontRef>
        </p:style>
        <p:txBody>
          <a:bodyPr lIns="91435" tIns="45718" rIns="91435" bIns="45718" anchor="ctr"/>
          <a:lstStyle/>
          <a:p>
            <a:pPr>
              <a:defRPr/>
            </a:pPr>
            <a:endParaRPr lang="ja-JP" altLang="en-US">
              <a:solidFill>
                <a:prstClr val="white"/>
              </a:solidFill>
              <a:cs typeface="ＭＳ Ｐゴシック"/>
            </a:endParaRPr>
          </a:p>
        </p:txBody>
      </p:sp>
      <p:sp>
        <p:nvSpPr>
          <p:cNvPr id="48" name="円/楕円 47"/>
          <p:cNvSpPr/>
          <p:nvPr/>
        </p:nvSpPr>
        <p:spPr bwMode="auto">
          <a:xfrm>
            <a:off x="6418533" y="2116273"/>
            <a:ext cx="851737" cy="720702"/>
          </a:xfrm>
          <a:prstGeom prst="ellipse">
            <a:avLst/>
          </a:prstGeom>
          <a:gradFill flip="none" rotWithShape="1">
            <a:gsLst>
              <a:gs pos="0">
                <a:srgbClr val="039500"/>
              </a:gs>
              <a:gs pos="100000">
                <a:schemeClr val="bg1"/>
              </a:gs>
            </a:gsLst>
            <a:path path="circle">
              <a:fillToRect t="100000" r="100000"/>
            </a:path>
            <a:tileRect l="-100000" b="-100000"/>
          </a:gradFill>
          <a:ln>
            <a:noFill/>
          </a:ln>
        </p:spPr>
        <p:style>
          <a:lnRef idx="1">
            <a:schemeClr val="accent1"/>
          </a:lnRef>
          <a:fillRef idx="3">
            <a:schemeClr val="accent1"/>
          </a:fillRef>
          <a:effectRef idx="2">
            <a:schemeClr val="accent1"/>
          </a:effectRef>
          <a:fontRef idx="minor">
            <a:schemeClr val="lt1"/>
          </a:fontRef>
        </p:style>
        <p:txBody>
          <a:bodyPr lIns="91435" tIns="45718" rIns="91435" bIns="45718" anchor="ctr"/>
          <a:lstStyle/>
          <a:p>
            <a:pPr>
              <a:defRPr/>
            </a:pPr>
            <a:endParaRPr lang="ja-JP" altLang="en-US">
              <a:solidFill>
                <a:prstClr val="white"/>
              </a:solidFill>
              <a:cs typeface="ＭＳ Ｐゴシック"/>
            </a:endParaRPr>
          </a:p>
        </p:txBody>
      </p:sp>
      <p:sp>
        <p:nvSpPr>
          <p:cNvPr id="49" name="円/楕円 48"/>
          <p:cNvSpPr/>
          <p:nvPr/>
        </p:nvSpPr>
        <p:spPr bwMode="auto">
          <a:xfrm>
            <a:off x="4846097" y="3623196"/>
            <a:ext cx="851737" cy="720702"/>
          </a:xfrm>
          <a:prstGeom prst="ellipse">
            <a:avLst/>
          </a:prstGeom>
          <a:gradFill flip="none" rotWithShape="1">
            <a:gsLst>
              <a:gs pos="0">
                <a:srgbClr val="4F49D1"/>
              </a:gs>
              <a:gs pos="100000">
                <a:schemeClr val="bg1"/>
              </a:gs>
            </a:gsLst>
            <a:path path="circle">
              <a:fillToRect t="100000" r="100000"/>
            </a:path>
            <a:tileRect l="-100000" b="-100000"/>
          </a:gradFill>
          <a:ln>
            <a:noFill/>
          </a:ln>
        </p:spPr>
        <p:style>
          <a:lnRef idx="1">
            <a:schemeClr val="accent1"/>
          </a:lnRef>
          <a:fillRef idx="3">
            <a:schemeClr val="accent1"/>
          </a:fillRef>
          <a:effectRef idx="2">
            <a:schemeClr val="accent1"/>
          </a:effectRef>
          <a:fontRef idx="minor">
            <a:schemeClr val="lt1"/>
          </a:fontRef>
        </p:style>
        <p:txBody>
          <a:bodyPr lIns="91435" tIns="45718" rIns="91435" bIns="45718" anchor="ctr"/>
          <a:lstStyle/>
          <a:p>
            <a:pPr>
              <a:defRPr/>
            </a:pPr>
            <a:endParaRPr lang="ja-JP" altLang="en-US">
              <a:solidFill>
                <a:prstClr val="white"/>
              </a:solidFill>
              <a:cs typeface="ＭＳ Ｐゴシック"/>
            </a:endParaRPr>
          </a:p>
        </p:txBody>
      </p:sp>
      <p:sp>
        <p:nvSpPr>
          <p:cNvPr id="50" name="円/楕円 49"/>
          <p:cNvSpPr/>
          <p:nvPr/>
        </p:nvSpPr>
        <p:spPr bwMode="auto">
          <a:xfrm>
            <a:off x="4321953" y="4081826"/>
            <a:ext cx="851737" cy="720702"/>
          </a:xfrm>
          <a:prstGeom prst="ellipse">
            <a:avLst/>
          </a:prstGeom>
          <a:gradFill flip="none" rotWithShape="1">
            <a:gsLst>
              <a:gs pos="0">
                <a:srgbClr val="B30000"/>
              </a:gs>
              <a:gs pos="100000">
                <a:schemeClr val="bg1"/>
              </a:gs>
            </a:gsLst>
            <a:path path="circle">
              <a:fillToRect t="100000" r="100000"/>
            </a:path>
            <a:tileRect l="-100000" b="-100000"/>
          </a:gradFill>
          <a:ln>
            <a:noFill/>
          </a:ln>
        </p:spPr>
        <p:style>
          <a:lnRef idx="1">
            <a:schemeClr val="accent1"/>
          </a:lnRef>
          <a:fillRef idx="3">
            <a:schemeClr val="accent1"/>
          </a:fillRef>
          <a:effectRef idx="2">
            <a:schemeClr val="accent1"/>
          </a:effectRef>
          <a:fontRef idx="minor">
            <a:schemeClr val="lt1"/>
          </a:fontRef>
        </p:style>
        <p:txBody>
          <a:bodyPr lIns="91435" tIns="45718" rIns="91435" bIns="45718" anchor="ctr"/>
          <a:lstStyle/>
          <a:p>
            <a:pPr>
              <a:defRPr/>
            </a:pPr>
            <a:endParaRPr lang="ja-JP" altLang="en-US">
              <a:solidFill>
                <a:prstClr val="white"/>
              </a:solidFill>
              <a:cs typeface="ＭＳ Ｐゴシック"/>
            </a:endParaRPr>
          </a:p>
        </p:txBody>
      </p:sp>
      <p:sp>
        <p:nvSpPr>
          <p:cNvPr id="51" name="円/楕円 50"/>
          <p:cNvSpPr/>
          <p:nvPr/>
        </p:nvSpPr>
        <p:spPr bwMode="auto">
          <a:xfrm>
            <a:off x="4125398" y="1985236"/>
            <a:ext cx="1048290" cy="720702"/>
          </a:xfrm>
          <a:prstGeom prst="ellipse">
            <a:avLst/>
          </a:prstGeom>
          <a:gradFill flip="none" rotWithShape="1">
            <a:gsLst>
              <a:gs pos="0">
                <a:srgbClr val="CE9178"/>
              </a:gs>
              <a:gs pos="100000">
                <a:schemeClr val="bg1"/>
              </a:gs>
            </a:gsLst>
            <a:path path="circle">
              <a:fillToRect t="100000" r="100000"/>
            </a:path>
            <a:tileRect l="-100000" b="-100000"/>
          </a:gradFill>
          <a:ln>
            <a:noFill/>
          </a:ln>
        </p:spPr>
        <p:style>
          <a:lnRef idx="1">
            <a:schemeClr val="accent1"/>
          </a:lnRef>
          <a:fillRef idx="3">
            <a:schemeClr val="accent1"/>
          </a:fillRef>
          <a:effectRef idx="2">
            <a:schemeClr val="accent1"/>
          </a:effectRef>
          <a:fontRef idx="minor">
            <a:schemeClr val="lt1"/>
          </a:fontRef>
        </p:style>
        <p:txBody>
          <a:bodyPr lIns="91435" tIns="45718" rIns="91435" bIns="45718" anchor="ctr"/>
          <a:lstStyle/>
          <a:p>
            <a:pPr>
              <a:defRPr/>
            </a:pPr>
            <a:endParaRPr lang="ja-JP" altLang="en-US">
              <a:solidFill>
                <a:prstClr val="white"/>
              </a:solidFill>
              <a:cs typeface="ＭＳ Ｐゴシック"/>
            </a:endParaRPr>
          </a:p>
        </p:txBody>
      </p:sp>
      <p:sp>
        <p:nvSpPr>
          <p:cNvPr id="52" name="テキスト ボックス 51"/>
          <p:cNvSpPr txBox="1">
            <a:spLocks noChangeArrowheads="1"/>
          </p:cNvSpPr>
          <p:nvPr/>
        </p:nvSpPr>
        <p:spPr bwMode="auto">
          <a:xfrm>
            <a:off x="2944813" y="4289425"/>
            <a:ext cx="890587" cy="307773"/>
          </a:xfrm>
          <a:prstGeom prst="rect">
            <a:avLst/>
          </a:prstGeom>
          <a:noFill/>
          <a:ln w="9525">
            <a:noFill/>
            <a:miter lim="800000"/>
            <a:headEnd/>
            <a:tailEnd/>
          </a:ln>
          <a:effectLst>
            <a:outerShdw dist="38100" dir="2700000" rotWithShape="0">
              <a:srgbClr val="808080">
                <a:alpha val="42999"/>
              </a:srgbClr>
            </a:outerShdw>
          </a:effectLst>
        </p:spPr>
        <p:txBody>
          <a:bodyPr lIns="91435" tIns="45718" rIns="91435" bIns="45718">
            <a:spAutoFit/>
          </a:bodyPr>
          <a:lstStyle/>
          <a:p>
            <a:pPr algn="ctr">
              <a:defRPr/>
            </a:pPr>
            <a:r>
              <a:rPr lang="en-US" altLang="ja-JP" sz="1400" b="1" dirty="0" smtClean="0">
                <a:solidFill>
                  <a:prstClr val="black"/>
                </a:solidFill>
              </a:rPr>
              <a:t>PX</a:t>
            </a:r>
            <a:endParaRPr lang="ja-JP" altLang="en-US" sz="1400" b="1" dirty="0">
              <a:solidFill>
                <a:prstClr val="black"/>
              </a:solidFill>
            </a:endParaRPr>
          </a:p>
        </p:txBody>
      </p:sp>
      <p:sp>
        <p:nvSpPr>
          <p:cNvPr id="53" name="テキスト ボックス 52"/>
          <p:cNvSpPr txBox="1">
            <a:spLocks noChangeArrowheads="1"/>
          </p:cNvSpPr>
          <p:nvPr/>
        </p:nvSpPr>
        <p:spPr bwMode="auto">
          <a:xfrm>
            <a:off x="3124200" y="3357563"/>
            <a:ext cx="804863" cy="307773"/>
          </a:xfrm>
          <a:prstGeom prst="rect">
            <a:avLst/>
          </a:prstGeom>
          <a:noFill/>
          <a:ln w="9525">
            <a:noFill/>
            <a:miter lim="800000"/>
            <a:headEnd/>
            <a:tailEnd/>
          </a:ln>
          <a:effectLst>
            <a:outerShdw dist="38100" dir="2700000" rotWithShape="0">
              <a:srgbClr val="808080">
                <a:alpha val="42999"/>
              </a:srgbClr>
            </a:outerShdw>
          </a:effectLst>
        </p:spPr>
        <p:txBody>
          <a:bodyPr wrap="square" lIns="91435" tIns="45718" rIns="91435" bIns="45718">
            <a:spAutoFit/>
          </a:bodyPr>
          <a:lstStyle/>
          <a:p>
            <a:pPr>
              <a:defRPr/>
            </a:pPr>
            <a:r>
              <a:rPr lang="en-US" altLang="ja-JP" sz="1400" dirty="0">
                <a:solidFill>
                  <a:prstClr val="black"/>
                </a:solidFill>
              </a:rPr>
              <a:t>NMR</a:t>
            </a:r>
            <a:endParaRPr lang="ja-JP" altLang="en-US" sz="1400" dirty="0">
              <a:solidFill>
                <a:prstClr val="black"/>
              </a:solidFill>
            </a:endParaRPr>
          </a:p>
        </p:txBody>
      </p:sp>
      <p:sp>
        <p:nvSpPr>
          <p:cNvPr id="54" name="テキスト ボックス 53"/>
          <p:cNvSpPr txBox="1">
            <a:spLocks noChangeArrowheads="1"/>
          </p:cNvSpPr>
          <p:nvPr/>
        </p:nvSpPr>
        <p:spPr bwMode="auto">
          <a:xfrm>
            <a:off x="4178300" y="4089400"/>
            <a:ext cx="1179513" cy="738660"/>
          </a:xfrm>
          <a:prstGeom prst="rect">
            <a:avLst/>
          </a:prstGeom>
          <a:noFill/>
          <a:ln w="9525">
            <a:noFill/>
            <a:miter lim="800000"/>
            <a:headEnd/>
            <a:tailEnd/>
          </a:ln>
          <a:effectLst>
            <a:outerShdw dist="38100" dir="2700000" rotWithShape="0">
              <a:srgbClr val="808080">
                <a:alpha val="42999"/>
              </a:srgbClr>
            </a:outerShdw>
          </a:effectLst>
        </p:spPr>
        <p:txBody>
          <a:bodyPr lIns="91435" tIns="45718" rIns="91435" bIns="45718">
            <a:spAutoFit/>
          </a:bodyPr>
          <a:lstStyle/>
          <a:p>
            <a:pPr algn="ctr">
              <a:defRPr/>
            </a:pPr>
            <a:r>
              <a:rPr lang="en-US" altLang="ja-JP" sz="1400" dirty="0" smtClean="0">
                <a:solidFill>
                  <a:prstClr val="black"/>
                </a:solidFill>
              </a:rPr>
              <a:t>Single particle analysis</a:t>
            </a:r>
            <a:endParaRPr lang="ja-JP" altLang="en-US" sz="1400" dirty="0">
              <a:solidFill>
                <a:prstClr val="black"/>
              </a:solidFill>
            </a:endParaRPr>
          </a:p>
        </p:txBody>
      </p:sp>
      <p:sp>
        <p:nvSpPr>
          <p:cNvPr id="55" name="テキスト ボックス 54"/>
          <p:cNvSpPr txBox="1">
            <a:spLocks noChangeArrowheads="1"/>
          </p:cNvSpPr>
          <p:nvPr/>
        </p:nvSpPr>
        <p:spPr bwMode="auto">
          <a:xfrm>
            <a:off x="4629150" y="3665538"/>
            <a:ext cx="1327150" cy="523216"/>
          </a:xfrm>
          <a:prstGeom prst="rect">
            <a:avLst/>
          </a:prstGeom>
          <a:noFill/>
          <a:ln w="9525">
            <a:noFill/>
            <a:miter lim="800000"/>
            <a:headEnd/>
            <a:tailEnd/>
          </a:ln>
          <a:effectLst>
            <a:outerShdw dist="38100" dir="2700000" rotWithShape="0">
              <a:srgbClr val="808080">
                <a:alpha val="42999"/>
              </a:srgbClr>
            </a:outerShdw>
          </a:effectLst>
        </p:spPr>
        <p:txBody>
          <a:bodyPr lIns="91435" tIns="45718" rIns="91435" bIns="45718">
            <a:spAutoFit/>
          </a:bodyPr>
          <a:lstStyle/>
          <a:p>
            <a:pPr algn="ctr">
              <a:defRPr/>
            </a:pPr>
            <a:r>
              <a:rPr lang="en-US" altLang="ja-JP" sz="1400" dirty="0" err="1" smtClean="0">
                <a:solidFill>
                  <a:prstClr val="black"/>
                </a:solidFill>
              </a:rPr>
              <a:t>Cryo</a:t>
            </a:r>
            <a:r>
              <a:rPr lang="en-US" altLang="ja-JP" sz="1400" dirty="0" smtClean="0">
                <a:solidFill>
                  <a:prstClr val="black"/>
                </a:solidFill>
              </a:rPr>
              <a:t>-tomography</a:t>
            </a:r>
            <a:endParaRPr lang="en-US" altLang="ja-JP" sz="1400" dirty="0">
              <a:solidFill>
                <a:prstClr val="black"/>
              </a:solidFill>
            </a:endParaRPr>
          </a:p>
        </p:txBody>
      </p:sp>
      <p:sp>
        <p:nvSpPr>
          <p:cNvPr id="56" name="テキスト ボックス 55"/>
          <p:cNvSpPr txBox="1">
            <a:spLocks noChangeArrowheads="1"/>
          </p:cNvSpPr>
          <p:nvPr/>
        </p:nvSpPr>
        <p:spPr bwMode="auto">
          <a:xfrm>
            <a:off x="6273800" y="3721100"/>
            <a:ext cx="1295400" cy="738660"/>
          </a:xfrm>
          <a:prstGeom prst="rect">
            <a:avLst/>
          </a:prstGeom>
          <a:noFill/>
          <a:ln w="9525">
            <a:noFill/>
            <a:miter lim="800000"/>
            <a:headEnd/>
            <a:tailEnd/>
          </a:ln>
          <a:effectLst>
            <a:outerShdw dist="38100" dir="2700000" rotWithShape="0">
              <a:srgbClr val="808080">
                <a:alpha val="42999"/>
              </a:srgbClr>
            </a:outerShdw>
          </a:effectLst>
        </p:spPr>
        <p:txBody>
          <a:bodyPr wrap="square" lIns="91435" tIns="45718" rIns="91435" bIns="45718">
            <a:spAutoFit/>
          </a:bodyPr>
          <a:lstStyle/>
          <a:p>
            <a:pPr algn="ctr">
              <a:defRPr/>
            </a:pPr>
            <a:r>
              <a:rPr lang="en-US" altLang="ja-JP" sz="1400" dirty="0" err="1" smtClean="0">
                <a:solidFill>
                  <a:prstClr val="black"/>
                </a:solidFill>
              </a:rPr>
              <a:t>Fluorescnece</a:t>
            </a:r>
            <a:r>
              <a:rPr lang="en-US" altLang="ja-JP" sz="1400" dirty="0" smtClean="0">
                <a:solidFill>
                  <a:prstClr val="black"/>
                </a:solidFill>
              </a:rPr>
              <a:t> (optical) microscopy</a:t>
            </a:r>
            <a:endParaRPr lang="ja-JP" altLang="en-US" sz="1400" dirty="0">
              <a:solidFill>
                <a:prstClr val="black"/>
              </a:solidFill>
            </a:endParaRPr>
          </a:p>
        </p:txBody>
      </p:sp>
      <p:sp>
        <p:nvSpPr>
          <p:cNvPr id="57" name="テキスト ボックス 56"/>
          <p:cNvSpPr txBox="1">
            <a:spLocks noChangeArrowheads="1"/>
          </p:cNvSpPr>
          <p:nvPr/>
        </p:nvSpPr>
        <p:spPr bwMode="auto">
          <a:xfrm>
            <a:off x="6159500" y="2233613"/>
            <a:ext cx="1312863" cy="523216"/>
          </a:xfrm>
          <a:prstGeom prst="rect">
            <a:avLst/>
          </a:prstGeom>
          <a:noFill/>
          <a:ln w="9525">
            <a:noFill/>
            <a:miter lim="800000"/>
            <a:headEnd/>
            <a:tailEnd/>
          </a:ln>
          <a:effectLst>
            <a:outerShdw dist="38100" dir="2700000" rotWithShape="0">
              <a:srgbClr val="808080">
                <a:alpha val="42999"/>
              </a:srgbClr>
            </a:outerShdw>
          </a:effectLst>
        </p:spPr>
        <p:txBody>
          <a:bodyPr lIns="91435" tIns="45718" rIns="91435" bIns="45718">
            <a:spAutoFit/>
          </a:bodyPr>
          <a:lstStyle/>
          <a:p>
            <a:pPr algn="ctr">
              <a:defRPr/>
            </a:pPr>
            <a:r>
              <a:rPr lang="en-US" altLang="ja-JP" sz="1400" dirty="0" smtClean="0">
                <a:solidFill>
                  <a:prstClr val="black"/>
                </a:solidFill>
              </a:rPr>
              <a:t>MRI/cell imaging</a:t>
            </a:r>
            <a:endParaRPr lang="ja-JP" altLang="en-US" sz="1400" dirty="0">
              <a:solidFill>
                <a:prstClr val="black"/>
              </a:solidFill>
            </a:endParaRPr>
          </a:p>
        </p:txBody>
      </p:sp>
      <p:sp>
        <p:nvSpPr>
          <p:cNvPr id="58" name="テキスト ボックス 57"/>
          <p:cNvSpPr txBox="1">
            <a:spLocks noChangeArrowheads="1"/>
          </p:cNvSpPr>
          <p:nvPr/>
        </p:nvSpPr>
        <p:spPr bwMode="auto">
          <a:xfrm>
            <a:off x="3665538" y="2181225"/>
            <a:ext cx="1919287" cy="304800"/>
          </a:xfrm>
          <a:prstGeom prst="rect">
            <a:avLst/>
          </a:prstGeom>
          <a:noFill/>
          <a:ln w="9525">
            <a:noFill/>
            <a:miter lim="800000"/>
            <a:headEnd/>
            <a:tailEnd/>
          </a:ln>
          <a:effectLst>
            <a:outerShdw dist="38100" dir="2700000" rotWithShape="0">
              <a:srgbClr val="808080">
                <a:alpha val="42999"/>
              </a:srgbClr>
            </a:outerShdw>
          </a:effectLst>
        </p:spPr>
        <p:txBody>
          <a:bodyPr lIns="91435" tIns="45718" rIns="91435" bIns="45718">
            <a:spAutoFit/>
          </a:bodyPr>
          <a:lstStyle/>
          <a:p>
            <a:pPr algn="ctr">
              <a:defRPr/>
            </a:pPr>
            <a:r>
              <a:rPr lang="en-US" altLang="ja-JP" sz="1400" dirty="0" smtClean="0">
                <a:solidFill>
                  <a:prstClr val="black"/>
                </a:solidFill>
              </a:rPr>
              <a:t>SAXS/SANS</a:t>
            </a:r>
            <a:endParaRPr lang="ja-JP" altLang="en-US" sz="1400" dirty="0">
              <a:solidFill>
                <a:prstClr val="black"/>
              </a:solidFill>
            </a:endParaRPr>
          </a:p>
        </p:txBody>
      </p:sp>
      <p:cxnSp>
        <p:nvCxnSpPr>
          <p:cNvPr id="18477" name="直線矢印コネクタ 60"/>
          <p:cNvCxnSpPr>
            <a:cxnSpLocks noChangeShapeType="1"/>
          </p:cNvCxnSpPr>
          <p:nvPr/>
        </p:nvCxnSpPr>
        <p:spPr bwMode="auto">
          <a:xfrm rot="10800000" flipV="1">
            <a:off x="3746500" y="2616200"/>
            <a:ext cx="455613" cy="409575"/>
          </a:xfrm>
          <a:prstGeom prst="straightConnector1">
            <a:avLst/>
          </a:prstGeom>
          <a:noFill/>
          <a:ln w="57150">
            <a:solidFill>
              <a:srgbClr val="000000"/>
            </a:solidFill>
            <a:prstDash val="solid"/>
            <a:round/>
            <a:headEnd type="arrow" w="med" len="sm"/>
            <a:tailEnd type="arrow" w="med" len="sm"/>
          </a:ln>
        </p:spPr>
      </p:cxnSp>
      <p:cxnSp>
        <p:nvCxnSpPr>
          <p:cNvPr id="18478" name="直線矢印コネクタ 61"/>
          <p:cNvCxnSpPr>
            <a:cxnSpLocks noChangeShapeType="1"/>
          </p:cNvCxnSpPr>
          <p:nvPr/>
        </p:nvCxnSpPr>
        <p:spPr bwMode="auto">
          <a:xfrm rot="5400000">
            <a:off x="3275012" y="3087688"/>
            <a:ext cx="1476375" cy="685800"/>
          </a:xfrm>
          <a:prstGeom prst="straightConnector1">
            <a:avLst/>
          </a:prstGeom>
          <a:noFill/>
          <a:ln w="57150">
            <a:solidFill>
              <a:srgbClr val="000000"/>
            </a:solidFill>
            <a:prstDash val="solid"/>
            <a:round/>
            <a:headEnd type="arrow" w="med" len="sm"/>
            <a:tailEnd type="arrow" w="med" len="sm"/>
          </a:ln>
        </p:spPr>
      </p:cxnSp>
      <p:cxnSp>
        <p:nvCxnSpPr>
          <p:cNvPr id="18480" name="直線矢印コネクタ 67"/>
          <p:cNvCxnSpPr>
            <a:cxnSpLocks noChangeShapeType="1"/>
            <a:stCxn id="55" idx="1"/>
          </p:cNvCxnSpPr>
          <p:nvPr/>
        </p:nvCxnSpPr>
        <p:spPr bwMode="auto">
          <a:xfrm rot="10800000" flipV="1">
            <a:off x="3586164" y="3927145"/>
            <a:ext cx="1042986" cy="328941"/>
          </a:xfrm>
          <a:prstGeom prst="straightConnector1">
            <a:avLst/>
          </a:prstGeom>
          <a:noFill/>
          <a:ln w="12700">
            <a:solidFill>
              <a:srgbClr val="000000"/>
            </a:solidFill>
            <a:prstDash val="sysDash"/>
            <a:round/>
            <a:headEnd type="arrow" w="med" len="sm"/>
            <a:tailEnd type="arrow" w="med" len="sm"/>
          </a:ln>
        </p:spPr>
      </p:cxnSp>
      <p:cxnSp>
        <p:nvCxnSpPr>
          <p:cNvPr id="18482" name="直線矢印コネクタ 72"/>
          <p:cNvCxnSpPr>
            <a:cxnSpLocks noChangeShapeType="1"/>
          </p:cNvCxnSpPr>
          <p:nvPr/>
        </p:nvCxnSpPr>
        <p:spPr bwMode="auto">
          <a:xfrm rot="5400000" flipH="1" flipV="1">
            <a:off x="3970337" y="3433763"/>
            <a:ext cx="1471613" cy="52388"/>
          </a:xfrm>
          <a:prstGeom prst="straightConnector1">
            <a:avLst/>
          </a:prstGeom>
          <a:noFill/>
          <a:ln w="12700">
            <a:solidFill>
              <a:srgbClr val="000000"/>
            </a:solidFill>
            <a:prstDash val="sysDash"/>
            <a:round/>
            <a:headEnd type="arrow" w="med" len="sm"/>
            <a:tailEnd type="arrow" w="med" len="sm"/>
          </a:ln>
        </p:spPr>
      </p:cxnSp>
      <p:cxnSp>
        <p:nvCxnSpPr>
          <p:cNvPr id="18483" name="直線矢印コネクタ 74"/>
          <p:cNvCxnSpPr>
            <a:cxnSpLocks noChangeShapeType="1"/>
            <a:stCxn id="53" idx="2"/>
          </p:cNvCxnSpPr>
          <p:nvPr/>
        </p:nvCxnSpPr>
        <p:spPr bwMode="auto">
          <a:xfrm rot="5400000">
            <a:off x="3216573" y="3885703"/>
            <a:ext cx="530426" cy="89693"/>
          </a:xfrm>
          <a:prstGeom prst="straightConnector1">
            <a:avLst/>
          </a:prstGeom>
          <a:noFill/>
          <a:ln w="57150">
            <a:solidFill>
              <a:schemeClr val="tx1"/>
            </a:solidFill>
            <a:prstDash val="solid"/>
            <a:round/>
            <a:headEnd type="arrow" w="med" len="sm"/>
            <a:tailEnd type="arrow" w="med" len="sm"/>
          </a:ln>
        </p:spPr>
      </p:cxnSp>
      <p:cxnSp>
        <p:nvCxnSpPr>
          <p:cNvPr id="44" name="直線矢印コネクタ 60"/>
          <p:cNvCxnSpPr>
            <a:cxnSpLocks noChangeShapeType="1"/>
            <a:stCxn id="50" idx="2"/>
          </p:cNvCxnSpPr>
          <p:nvPr/>
        </p:nvCxnSpPr>
        <p:spPr bwMode="auto">
          <a:xfrm rot="10800000" flipV="1">
            <a:off x="3721101" y="4442177"/>
            <a:ext cx="600852" cy="31398"/>
          </a:xfrm>
          <a:prstGeom prst="straightConnector1">
            <a:avLst/>
          </a:prstGeom>
          <a:noFill/>
          <a:ln w="57150">
            <a:solidFill>
              <a:srgbClr val="000000"/>
            </a:solidFill>
            <a:prstDash val="solid"/>
            <a:round/>
            <a:headEnd type="arrow" w="med" len="sm"/>
            <a:tailEnd type="arrow" w="med" len="sm"/>
          </a:ln>
        </p:spPr>
      </p:cxnSp>
      <p:cxnSp>
        <p:nvCxnSpPr>
          <p:cNvPr id="60" name="直線矢印コネクタ 60"/>
          <p:cNvCxnSpPr>
            <a:cxnSpLocks noChangeShapeType="1"/>
            <a:endCxn id="55" idx="0"/>
          </p:cNvCxnSpPr>
          <p:nvPr/>
        </p:nvCxnSpPr>
        <p:spPr bwMode="auto">
          <a:xfrm rot="10800000" flipV="1">
            <a:off x="5292726" y="2844800"/>
            <a:ext cx="1298575" cy="820738"/>
          </a:xfrm>
          <a:prstGeom prst="straightConnector1">
            <a:avLst/>
          </a:prstGeom>
          <a:noFill/>
          <a:ln w="57150">
            <a:solidFill>
              <a:srgbClr val="000000"/>
            </a:solidFill>
            <a:prstDash val="solid"/>
            <a:round/>
            <a:headEnd type="arrow" w="med" len="sm"/>
            <a:tailEnd type="arrow" w="med" len="sm"/>
          </a:ln>
        </p:spPr>
      </p:cxnSp>
      <p:cxnSp>
        <p:nvCxnSpPr>
          <p:cNvPr id="64" name="直線矢印コネクタ 60"/>
          <p:cNvCxnSpPr>
            <a:cxnSpLocks noChangeShapeType="1"/>
            <a:stCxn id="48" idx="4"/>
          </p:cNvCxnSpPr>
          <p:nvPr/>
        </p:nvCxnSpPr>
        <p:spPr bwMode="auto">
          <a:xfrm rot="16200000" flipH="1">
            <a:off x="6464701" y="3216675"/>
            <a:ext cx="798400" cy="38999"/>
          </a:xfrm>
          <a:prstGeom prst="straightConnector1">
            <a:avLst/>
          </a:prstGeom>
          <a:noFill/>
          <a:ln w="57150">
            <a:solidFill>
              <a:srgbClr val="000000"/>
            </a:solidFill>
            <a:prstDash val="solid"/>
            <a:round/>
            <a:headEnd type="arrow" w="med" len="sm"/>
            <a:tailEnd type="arrow" w="med" len="sm"/>
          </a:ln>
        </p:spPr>
      </p:cxnSp>
      <p:cxnSp>
        <p:nvCxnSpPr>
          <p:cNvPr id="66" name="直線矢印コネクタ 60"/>
          <p:cNvCxnSpPr>
            <a:cxnSpLocks noChangeShapeType="1"/>
            <a:stCxn id="56" idx="1"/>
          </p:cNvCxnSpPr>
          <p:nvPr/>
        </p:nvCxnSpPr>
        <p:spPr bwMode="auto">
          <a:xfrm rot="10800000">
            <a:off x="5778500" y="4013200"/>
            <a:ext cx="495300" cy="77230"/>
          </a:xfrm>
          <a:prstGeom prst="straightConnector1">
            <a:avLst/>
          </a:prstGeom>
          <a:noFill/>
          <a:ln w="57150">
            <a:solidFill>
              <a:srgbClr val="000000"/>
            </a:solidFill>
            <a:prstDash val="solid"/>
            <a:round/>
            <a:headEnd type="arrow" w="med" len="sm"/>
            <a:tailEnd type="arrow" w="med" len="sm"/>
          </a:ln>
        </p:spPr>
      </p:cxnSp>
      <p:cxnSp>
        <p:nvCxnSpPr>
          <p:cNvPr id="69" name="直線矢印コネクタ 60"/>
          <p:cNvCxnSpPr>
            <a:cxnSpLocks noChangeShapeType="1"/>
          </p:cNvCxnSpPr>
          <p:nvPr/>
        </p:nvCxnSpPr>
        <p:spPr bwMode="auto">
          <a:xfrm rot="10800000" flipV="1">
            <a:off x="5156202" y="4279899"/>
            <a:ext cx="1206499" cy="206375"/>
          </a:xfrm>
          <a:prstGeom prst="straightConnector1">
            <a:avLst/>
          </a:prstGeom>
          <a:noFill/>
          <a:ln w="57150">
            <a:solidFill>
              <a:srgbClr val="000000"/>
            </a:solidFill>
            <a:prstDash val="solid"/>
            <a:round/>
            <a:headEnd type="arrow" w="med" len="sm"/>
            <a:tailEnd type="arrow" w="med" len="sm"/>
          </a:ln>
        </p:spPr>
      </p:cxnSp>
      <p:sp>
        <p:nvSpPr>
          <p:cNvPr id="72" name="正方形/長方形 71"/>
          <p:cNvSpPr/>
          <p:nvPr/>
        </p:nvSpPr>
        <p:spPr>
          <a:xfrm>
            <a:off x="7712423" y="958334"/>
            <a:ext cx="1431577" cy="1200329"/>
          </a:xfrm>
          <a:prstGeom prst="rect">
            <a:avLst/>
          </a:prstGeom>
        </p:spPr>
        <p:txBody>
          <a:bodyPr wrap="square">
            <a:spAutoFit/>
          </a:bodyPr>
          <a:lstStyle/>
          <a:p>
            <a:r>
              <a:rPr lang="en-US" altLang="ja-JP" dirty="0" smtClean="0">
                <a:solidFill>
                  <a:prstClr val="black"/>
                </a:solidFill>
              </a:rPr>
              <a:t>O. </a:t>
            </a:r>
            <a:r>
              <a:rPr lang="en-US" altLang="ja-JP" dirty="0" err="1" smtClean="0">
                <a:solidFill>
                  <a:prstClr val="black"/>
                </a:solidFill>
              </a:rPr>
              <a:t>Nureki</a:t>
            </a:r>
            <a:endParaRPr lang="en-US" altLang="ja-JP" dirty="0" smtClean="0">
              <a:solidFill>
                <a:prstClr val="black"/>
              </a:solidFill>
            </a:endParaRPr>
          </a:p>
          <a:p>
            <a:r>
              <a:rPr lang="en-US" altLang="ja-JP" dirty="0" smtClean="0">
                <a:solidFill>
                  <a:prstClr val="black"/>
                </a:solidFill>
              </a:rPr>
              <a:t>S. Iwata</a:t>
            </a:r>
          </a:p>
          <a:p>
            <a:r>
              <a:rPr lang="en-US" altLang="ja-JP" dirty="0" smtClean="0">
                <a:solidFill>
                  <a:prstClr val="black"/>
                </a:solidFill>
              </a:rPr>
              <a:t>J. Takagi</a:t>
            </a:r>
          </a:p>
          <a:p>
            <a:r>
              <a:rPr lang="en-US" altLang="ja-JP" dirty="0" smtClean="0">
                <a:solidFill>
                  <a:prstClr val="black"/>
                </a:solidFill>
              </a:rPr>
              <a:t>S. Wakatsuki</a:t>
            </a:r>
            <a:endParaRPr lang="ja-JP" altLang="en-US" dirty="0">
              <a:solidFill>
                <a:prstClr val="black"/>
              </a:solidFill>
            </a:endParaRPr>
          </a:p>
        </p:txBody>
      </p:sp>
      <p:sp>
        <p:nvSpPr>
          <p:cNvPr id="42" name="角丸四角形 41"/>
          <p:cNvSpPr/>
          <p:nvPr/>
        </p:nvSpPr>
        <p:spPr>
          <a:xfrm rot="1292387">
            <a:off x="489454" y="5103221"/>
            <a:ext cx="2520280"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solidFill>
                  <a:prstClr val="white"/>
                </a:solidFill>
              </a:rPr>
              <a:t>Theory &amp; Computation</a:t>
            </a:r>
            <a:endParaRPr lang="ja-JP" altLang="en-US" dirty="0">
              <a:solidFill>
                <a:prstClr val="white"/>
              </a:solidFill>
            </a:endParaRPr>
          </a:p>
        </p:txBody>
      </p:sp>
      <p:sp>
        <p:nvSpPr>
          <p:cNvPr id="43" name="角丸四角形 42"/>
          <p:cNvSpPr/>
          <p:nvPr/>
        </p:nvSpPr>
        <p:spPr>
          <a:xfrm>
            <a:off x="3491880" y="5877272"/>
            <a:ext cx="2303685" cy="36004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solidFill>
                  <a:srgbClr val="3333CC"/>
                </a:solidFill>
              </a:rPr>
              <a:t>Organic synthesis</a:t>
            </a:r>
            <a:endParaRPr lang="ja-JP" altLang="en-US" dirty="0">
              <a:solidFill>
                <a:srgbClr val="3333CC"/>
              </a:solidFill>
            </a:endParaRPr>
          </a:p>
        </p:txBody>
      </p:sp>
      <p:sp>
        <p:nvSpPr>
          <p:cNvPr id="59" name="角丸四角形 58"/>
          <p:cNvSpPr/>
          <p:nvPr/>
        </p:nvSpPr>
        <p:spPr>
          <a:xfrm rot="20229294">
            <a:off x="6351738" y="5302232"/>
            <a:ext cx="2303685" cy="36004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solidFill>
                  <a:srgbClr val="3333CC"/>
                </a:solidFill>
              </a:rPr>
              <a:t>Mass Spec</a:t>
            </a:r>
            <a:endParaRPr lang="ja-JP" altLang="en-US" dirty="0">
              <a:solidFill>
                <a:srgbClr val="3333CC"/>
              </a:solidFill>
            </a:endParaRPr>
          </a:p>
        </p:txBody>
      </p:sp>
      <p:sp>
        <p:nvSpPr>
          <p:cNvPr id="61" name="テキスト ボックス 83"/>
          <p:cNvSpPr txBox="1">
            <a:spLocks noChangeArrowheads="1"/>
          </p:cNvSpPr>
          <p:nvPr/>
        </p:nvSpPr>
        <p:spPr bwMode="auto">
          <a:xfrm>
            <a:off x="144079" y="6237312"/>
            <a:ext cx="8712968" cy="461665"/>
          </a:xfrm>
          <a:prstGeom prst="rect">
            <a:avLst/>
          </a:prstGeom>
          <a:noFill/>
          <a:ln w="9525">
            <a:noFill/>
            <a:miter lim="800000"/>
            <a:headEnd/>
            <a:tailEnd/>
          </a:ln>
        </p:spPr>
        <p:txBody>
          <a:bodyPr wrap="square">
            <a:spAutoFit/>
          </a:bodyPr>
          <a:lstStyle/>
          <a:p>
            <a:pPr marL="355600" indent="-355600" algn="ctr"/>
            <a:r>
              <a:rPr lang="en-US" altLang="ja-JP" sz="2400" dirty="0" smtClean="0">
                <a:solidFill>
                  <a:prstClr val="black"/>
                </a:solidFill>
              </a:rPr>
              <a:t>☆ Seamless connections of different structural methods</a:t>
            </a:r>
            <a:endParaRPr lang="ja-JP" altLang="en-US" sz="2400" dirty="0">
              <a:solidFill>
                <a:prstClr val="black"/>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5"/>
          <p:cNvSpPr>
            <a:spLocks/>
          </p:cNvSpPr>
          <p:nvPr/>
        </p:nvSpPr>
        <p:spPr bwMode="auto">
          <a:xfrm>
            <a:off x="6582508" y="6451601"/>
            <a:ext cx="747346" cy="442913"/>
          </a:xfrm>
          <a:prstGeom prst="rect">
            <a:avLst/>
          </a:prstGeom>
          <a:noFill/>
          <a:ln w="12700">
            <a:noFill/>
            <a:miter lim="800000"/>
            <a:headEnd/>
            <a:tailEnd/>
          </a:ln>
        </p:spPr>
        <p:txBody>
          <a:bodyPr lIns="0" tIns="0" rIns="0" bIns="0" anchor="ctr"/>
          <a:lstStyle/>
          <a:p>
            <a:endParaRPr lang="ja-JP" altLang="ja-JP" sz="1700">
              <a:solidFill>
                <a:prstClr val="black"/>
              </a:solidFill>
            </a:endParaRPr>
          </a:p>
        </p:txBody>
      </p:sp>
      <p:sp>
        <p:nvSpPr>
          <p:cNvPr id="44" name="テキスト ボックス 43"/>
          <p:cNvSpPr txBox="1"/>
          <p:nvPr/>
        </p:nvSpPr>
        <p:spPr>
          <a:xfrm>
            <a:off x="6012160" y="5805264"/>
            <a:ext cx="2952451" cy="369887"/>
          </a:xfrm>
          <a:prstGeom prst="rect">
            <a:avLst/>
          </a:prstGeom>
          <a:noFill/>
        </p:spPr>
        <p:txBody>
          <a:bodyPr wrap="square">
            <a:spAutoFit/>
          </a:bodyPr>
          <a:lstStyle/>
          <a:p>
            <a:pPr algn="r">
              <a:defRPr/>
            </a:pPr>
            <a:r>
              <a:rPr lang="en-US" altLang="ja-JP" b="1" dirty="0" err="1" smtClean="0">
                <a:solidFill>
                  <a:prstClr val="black"/>
                </a:solidFill>
                <a:latin typeface="ＭＳ Ｐゴシック"/>
              </a:rPr>
              <a:t>Photosystem</a:t>
            </a:r>
            <a:r>
              <a:rPr lang="en-US" altLang="ja-JP" b="1" dirty="0" smtClean="0">
                <a:solidFill>
                  <a:prstClr val="black"/>
                </a:solidFill>
                <a:latin typeface="ＭＳ Ｐゴシック"/>
              </a:rPr>
              <a:t> I structure</a:t>
            </a:r>
            <a:endParaRPr lang="en-US" altLang="ja-JP" b="1" dirty="0">
              <a:solidFill>
                <a:prstClr val="black"/>
              </a:solidFill>
              <a:latin typeface="ＭＳ Ｐゴシック"/>
            </a:endParaRPr>
          </a:p>
        </p:txBody>
      </p:sp>
      <p:pic>
        <p:nvPicPr>
          <p:cNvPr id="35846" name="Picture 1"/>
          <p:cNvPicPr>
            <a:picLocks noChangeAspect="1" noChangeArrowheads="1"/>
          </p:cNvPicPr>
          <p:nvPr/>
        </p:nvPicPr>
        <p:blipFill>
          <a:blip r:embed="rId2" cstate="print"/>
          <a:srcRect/>
          <a:stretch>
            <a:fillRect/>
          </a:stretch>
        </p:blipFill>
        <p:spPr bwMode="auto">
          <a:xfrm>
            <a:off x="942243" y="1535113"/>
            <a:ext cx="7259515" cy="3765550"/>
          </a:xfrm>
          <a:prstGeom prst="rect">
            <a:avLst/>
          </a:prstGeom>
          <a:noFill/>
          <a:ln w="9525">
            <a:noFill/>
            <a:miter lim="800000"/>
            <a:headEnd/>
            <a:tailEnd/>
          </a:ln>
        </p:spPr>
      </p:pic>
      <p:pic>
        <p:nvPicPr>
          <p:cNvPr id="35847" name="Picture 5" descr="X:\share_main\KEK\ERLサイエンス\ERL推進委員会\110223\ナノ結晶\nature09750-f3.2s.jpg"/>
          <p:cNvPicPr>
            <a:picLocks noChangeAspect="1" noChangeArrowheads="1"/>
          </p:cNvPicPr>
          <p:nvPr/>
        </p:nvPicPr>
        <p:blipFill>
          <a:blip r:embed="rId3" cstate="print"/>
          <a:srcRect/>
          <a:stretch>
            <a:fillRect/>
          </a:stretch>
        </p:blipFill>
        <p:spPr bwMode="auto">
          <a:xfrm>
            <a:off x="6371492" y="4149726"/>
            <a:ext cx="2596662" cy="1673225"/>
          </a:xfrm>
          <a:prstGeom prst="rect">
            <a:avLst/>
          </a:prstGeom>
          <a:noFill/>
          <a:ln w="9525">
            <a:noFill/>
            <a:miter lim="800000"/>
            <a:headEnd/>
            <a:tailEnd/>
          </a:ln>
        </p:spPr>
      </p:pic>
      <p:sp>
        <p:nvSpPr>
          <p:cNvPr id="35848" name="正方形/長方形 65"/>
          <p:cNvSpPr>
            <a:spLocks noChangeArrowheads="1"/>
          </p:cNvSpPr>
          <p:nvPr/>
        </p:nvSpPr>
        <p:spPr bwMode="auto">
          <a:xfrm>
            <a:off x="180242" y="4797426"/>
            <a:ext cx="3383645" cy="707886"/>
          </a:xfrm>
          <a:prstGeom prst="rect">
            <a:avLst/>
          </a:prstGeom>
          <a:noFill/>
          <a:ln w="9525">
            <a:noFill/>
            <a:miter lim="800000"/>
            <a:headEnd/>
            <a:tailEnd/>
          </a:ln>
        </p:spPr>
        <p:txBody>
          <a:bodyPr wrap="square">
            <a:spAutoFit/>
          </a:bodyPr>
          <a:lstStyle/>
          <a:p>
            <a:pPr algn="ctr"/>
            <a:r>
              <a:rPr lang="en-US" altLang="ja-JP" sz="2000" b="1" dirty="0">
                <a:solidFill>
                  <a:prstClr val="black"/>
                </a:solidFill>
              </a:rPr>
              <a:t>Chapman et al., Nature, </a:t>
            </a:r>
            <a:r>
              <a:rPr lang="en-US" altLang="ja-JP" sz="2000" b="1" dirty="0" err="1">
                <a:solidFill>
                  <a:prstClr val="black"/>
                </a:solidFill>
              </a:rPr>
              <a:t>vol</a:t>
            </a:r>
            <a:r>
              <a:rPr lang="en-US" altLang="ja-JP" sz="2000" b="1" dirty="0">
                <a:solidFill>
                  <a:prstClr val="black"/>
                </a:solidFill>
              </a:rPr>
              <a:t> 470, 73-78, February 3, 2011</a:t>
            </a:r>
          </a:p>
        </p:txBody>
      </p:sp>
      <p:sp>
        <p:nvSpPr>
          <p:cNvPr id="35849" name="Rectangle 3"/>
          <p:cNvSpPr>
            <a:spLocks noGrp="1" noChangeArrowheads="1"/>
          </p:cNvSpPr>
          <p:nvPr>
            <p:ph type="body" idx="4294967295"/>
          </p:nvPr>
        </p:nvSpPr>
        <p:spPr>
          <a:xfrm>
            <a:off x="268165" y="620688"/>
            <a:ext cx="8607669" cy="1347788"/>
          </a:xfrm>
        </p:spPr>
        <p:txBody>
          <a:bodyPr>
            <a:normAutofit/>
          </a:bodyPr>
          <a:lstStyle/>
          <a:p>
            <a:pPr marL="623888" eaLnBrk="1" hangingPunct="1">
              <a:spcBef>
                <a:spcPct val="0"/>
              </a:spcBef>
              <a:buFont typeface="Gill Sans" charset="0"/>
              <a:buNone/>
            </a:pPr>
            <a:r>
              <a:rPr kumimoji="0" lang="en-US" altLang="ja-JP" sz="1700" dirty="0" smtClean="0"/>
              <a:t>Structure determination of submicron crystals have been impossible due to the limitation in brightness of X-ray beams from storage rings and radiation damages.  XFEL solves both problems by providing 10</a:t>
            </a:r>
            <a:r>
              <a:rPr kumimoji="0" lang="en-US" altLang="ja-JP" sz="1700" baseline="30000" dirty="0" smtClean="0"/>
              <a:t>10</a:t>
            </a:r>
            <a:r>
              <a:rPr kumimoji="0" lang="en-US" altLang="ja-JP" sz="1700" dirty="0" smtClean="0"/>
              <a:t> times higher peak brightness and 1 to 100 fsec X-ray pulses which allow “DIFFRACT BEFORE DESTRUCTION (diffract and destroy)”</a:t>
            </a:r>
            <a:endParaRPr kumimoji="0" lang="ja-JP" altLang="en-US" sz="1700" dirty="0" smtClean="0"/>
          </a:p>
        </p:txBody>
      </p:sp>
      <p:sp>
        <p:nvSpPr>
          <p:cNvPr id="35850" name="Rectangle 2"/>
          <p:cNvSpPr>
            <a:spLocks noGrp="1" noChangeArrowheads="1"/>
          </p:cNvSpPr>
          <p:nvPr>
            <p:ph type="title" idx="4294967295"/>
          </p:nvPr>
        </p:nvSpPr>
        <p:spPr>
          <a:xfrm>
            <a:off x="395537" y="49213"/>
            <a:ext cx="8424936" cy="500062"/>
          </a:xfrm>
          <a:solidFill>
            <a:srgbClr val="CCFFCC"/>
          </a:solidFill>
        </p:spPr>
        <p:txBody>
          <a:bodyPr>
            <a:normAutofit fontScale="90000"/>
          </a:bodyPr>
          <a:lstStyle/>
          <a:p>
            <a:pPr eaLnBrk="1" hangingPunct="1"/>
            <a:r>
              <a:rPr lang="en-US" altLang="ja-JP" sz="3200" b="1" dirty="0" err="1" smtClean="0">
                <a:solidFill>
                  <a:srgbClr val="000000"/>
                </a:solidFill>
              </a:rPr>
              <a:t>Femtosecond</a:t>
            </a:r>
            <a:r>
              <a:rPr lang="en-US" altLang="ja-JP" sz="3200" b="1" dirty="0" smtClean="0">
                <a:solidFill>
                  <a:srgbClr val="000000"/>
                </a:solidFill>
              </a:rPr>
              <a:t> nano-</a:t>
            </a:r>
            <a:r>
              <a:rPr lang="en-US" altLang="ja-JP" sz="3200" b="1" dirty="0" err="1" smtClean="0">
                <a:solidFill>
                  <a:srgbClr val="000000"/>
                </a:solidFill>
              </a:rPr>
              <a:t>crystallolgraphy</a:t>
            </a:r>
            <a:r>
              <a:rPr lang="en-US" altLang="ja-JP" sz="3200" b="1" dirty="0" smtClean="0">
                <a:solidFill>
                  <a:srgbClr val="000000"/>
                </a:solidFill>
              </a:rPr>
              <a:t> using XFEL</a:t>
            </a:r>
            <a:endParaRPr kumimoji="0" lang="ja-JP" altLang="en-US" sz="2800" b="1" dirty="0" smtClean="0"/>
          </a:p>
        </p:txBody>
      </p:sp>
      <p:sp>
        <p:nvSpPr>
          <p:cNvPr id="17" name="スライド番号プレースホルダ 16"/>
          <p:cNvSpPr>
            <a:spLocks noGrp="1"/>
          </p:cNvSpPr>
          <p:nvPr>
            <p:ph type="sldNum" sz="quarter" idx="12"/>
          </p:nvPr>
        </p:nvSpPr>
        <p:spPr>
          <a:xfrm>
            <a:off x="7010400" y="6492875"/>
            <a:ext cx="2133600" cy="365125"/>
          </a:xfrm>
        </p:spPr>
        <p:txBody>
          <a:bodyPr/>
          <a:lstStyle/>
          <a:p>
            <a:fld id="{D2D8002D-B5B0-4BAC-B1F6-782DDCCE6D9C}" type="slidenum">
              <a:rPr lang="ja-JP" altLang="en-US" smtClean="0">
                <a:solidFill>
                  <a:prstClr val="black">
                    <a:tint val="75000"/>
                  </a:prstClr>
                </a:solidFill>
              </a:rPr>
              <a:pPr/>
              <a:t>11</a:t>
            </a:fld>
            <a:endParaRPr lang="ja-JP" altLang="en-US">
              <a:solidFill>
                <a:prstClr val="black">
                  <a:tint val="75000"/>
                </a:prstClr>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スライド番号プレースホルダ 4"/>
          <p:cNvSpPr>
            <a:spLocks noGrp="1"/>
          </p:cNvSpPr>
          <p:nvPr>
            <p:ph type="sldNum" sz="quarter" idx="12"/>
          </p:nvPr>
        </p:nvSpPr>
        <p:spPr>
          <a:xfrm>
            <a:off x="6553200" y="6376243"/>
            <a:ext cx="2133600" cy="365125"/>
          </a:xfrm>
        </p:spPr>
        <p:txBody>
          <a:bodyPr/>
          <a:lstStyle/>
          <a:p>
            <a:pPr>
              <a:defRPr/>
            </a:pPr>
            <a:fld id="{1AC33204-E0E7-4178-912A-26144410BCFE}" type="slidenum">
              <a:rPr lang="en-US" altLang="ja-JP">
                <a:solidFill>
                  <a:prstClr val="black">
                    <a:tint val="75000"/>
                  </a:prstClr>
                </a:solidFill>
              </a:rPr>
              <a:pPr>
                <a:defRPr/>
              </a:pPr>
              <a:t>12</a:t>
            </a:fld>
            <a:endParaRPr lang="en-US" altLang="ja-JP">
              <a:solidFill>
                <a:prstClr val="black">
                  <a:tint val="75000"/>
                </a:prstClr>
              </a:solidFill>
            </a:endParaRPr>
          </a:p>
        </p:txBody>
      </p:sp>
      <p:graphicFrame>
        <p:nvGraphicFramePr>
          <p:cNvPr id="8263" name="Group 71"/>
          <p:cNvGraphicFramePr>
            <a:graphicFrameLocks noGrp="1"/>
          </p:cNvGraphicFramePr>
          <p:nvPr/>
        </p:nvGraphicFramePr>
        <p:xfrm>
          <a:off x="118696" y="593725"/>
          <a:ext cx="8921261" cy="4177861"/>
        </p:xfrm>
        <a:graphic>
          <a:graphicData uri="http://schemas.openxmlformats.org/drawingml/2006/table">
            <a:tbl>
              <a:tblPr/>
              <a:tblGrid>
                <a:gridCol w="1068265"/>
                <a:gridCol w="2432538"/>
                <a:gridCol w="2897066"/>
                <a:gridCol w="2523392"/>
              </a:tblGrid>
              <a:tr h="12858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1600" b="0" i="0" u="none" strike="noStrike" cap="none" normalizeH="0" baseline="0" dirty="0" smtClean="0">
                        <a:ln>
                          <a:noFill/>
                        </a:ln>
                        <a:solidFill>
                          <a:schemeClr val="tx1"/>
                        </a:solidFill>
                        <a:effectLst/>
                        <a:latin typeface="Arial" pitchFamily="34" charset="0"/>
                        <a:ea typeface="ＭＳ Ｐゴシック" charset="-128"/>
                        <a:cs typeface="Arial" pitchFamily="34" charset="0"/>
                      </a:endParaRPr>
                    </a:p>
                  </a:txBody>
                  <a:tcPr marL="84406" marR="84406"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smtClean="0">
                          <a:ln>
                            <a:noFill/>
                          </a:ln>
                          <a:solidFill>
                            <a:schemeClr val="tx1"/>
                          </a:solidFill>
                          <a:effectLst/>
                          <a:latin typeface="Arial" pitchFamily="34" charset="0"/>
                          <a:ea typeface="ＭＳ Ｐゴシック" charset="-128"/>
                          <a:cs typeface="Arial" pitchFamily="34" charset="0"/>
                        </a:rPr>
                        <a:t>Europe</a:t>
                      </a:r>
                      <a:endParaRPr kumimoji="1" lang="ja-JP" altLang="en-US" sz="1600" b="0" i="0" u="none" strike="noStrike" cap="none" normalizeH="0" baseline="0" dirty="0" smtClean="0">
                        <a:ln>
                          <a:noFill/>
                        </a:ln>
                        <a:solidFill>
                          <a:schemeClr val="tx1"/>
                        </a:solidFill>
                        <a:effectLst/>
                        <a:latin typeface="Arial" pitchFamily="34" charset="0"/>
                        <a:ea typeface="ＭＳ Ｐゴシック" charset="-128"/>
                        <a:cs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sng" strike="noStrike" cap="none" normalizeH="0" baseline="0" dirty="0" smtClean="0">
                          <a:ln>
                            <a:noFill/>
                          </a:ln>
                          <a:solidFill>
                            <a:schemeClr val="tx1"/>
                          </a:solidFill>
                          <a:effectLst/>
                          <a:latin typeface="Arial" pitchFamily="34" charset="0"/>
                          <a:ea typeface="ＭＳ Ｐゴシック" charset="-128"/>
                          <a:cs typeface="Arial" pitchFamily="34" charset="0"/>
                        </a:rPr>
                        <a:t>DESY</a:t>
                      </a:r>
                      <a:r>
                        <a:rPr kumimoji="1" lang="ja-JP" altLang="en-US" sz="1600" b="0" i="0" u="none" strike="noStrike" cap="none" normalizeH="0" baseline="0" dirty="0" smtClean="0">
                          <a:ln>
                            <a:noFill/>
                          </a:ln>
                          <a:solidFill>
                            <a:schemeClr val="tx1"/>
                          </a:solidFill>
                          <a:effectLst/>
                          <a:latin typeface="Arial" pitchFamily="34" charset="0"/>
                          <a:ea typeface="ＭＳ Ｐゴシック" charset="-128"/>
                          <a:cs typeface="Arial" pitchFamily="34" charset="0"/>
                        </a:rPr>
                        <a:t>：</a:t>
                      </a:r>
                      <a:r>
                        <a:rPr kumimoji="1" lang="en-US" altLang="ja-JP" sz="1600" b="0" i="0" u="none" strike="noStrike" cap="none" normalizeH="0" baseline="0" dirty="0" err="1" smtClean="0">
                          <a:ln>
                            <a:noFill/>
                          </a:ln>
                          <a:solidFill>
                            <a:schemeClr val="tx1"/>
                          </a:solidFill>
                          <a:effectLst/>
                          <a:latin typeface="Arial" pitchFamily="34" charset="0"/>
                          <a:ea typeface="ＭＳ Ｐゴシック" charset="-128"/>
                          <a:cs typeface="Arial" pitchFamily="34" charset="0"/>
                        </a:rPr>
                        <a:t>Deutsches</a:t>
                      </a:r>
                      <a:r>
                        <a:rPr kumimoji="1" lang="en-US" altLang="ja-JP" sz="1600" b="0" i="0" u="none" strike="noStrike" cap="none" normalizeH="0" baseline="0" dirty="0" smtClean="0">
                          <a:ln>
                            <a:noFill/>
                          </a:ln>
                          <a:solidFill>
                            <a:schemeClr val="tx1"/>
                          </a:solidFill>
                          <a:effectLst/>
                          <a:latin typeface="Arial" pitchFamily="34" charset="0"/>
                          <a:ea typeface="ＭＳ Ｐゴシック" charset="-128"/>
                          <a:cs typeface="Arial" pitchFamily="34"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err="1" smtClean="0">
                          <a:ln>
                            <a:noFill/>
                          </a:ln>
                          <a:solidFill>
                            <a:schemeClr val="tx1"/>
                          </a:solidFill>
                          <a:effectLst/>
                          <a:latin typeface="Arial" pitchFamily="34" charset="0"/>
                          <a:ea typeface="ＭＳ Ｐゴシック" charset="-128"/>
                          <a:cs typeface="Arial" pitchFamily="34" charset="0"/>
                        </a:rPr>
                        <a:t>Elektronen</a:t>
                      </a:r>
                      <a:r>
                        <a:rPr kumimoji="1" lang="en-US" altLang="ja-JP" sz="1600" b="0" i="0" u="none" strike="noStrike" cap="none" normalizeH="0" baseline="0" dirty="0" smtClean="0">
                          <a:ln>
                            <a:noFill/>
                          </a:ln>
                          <a:solidFill>
                            <a:schemeClr val="tx1"/>
                          </a:solidFill>
                          <a:effectLst/>
                          <a:latin typeface="Arial" pitchFamily="34" charset="0"/>
                          <a:ea typeface="ＭＳ Ｐゴシック" charset="-128"/>
                          <a:cs typeface="Arial" pitchFamily="34" charset="0"/>
                        </a:rPr>
                        <a:t>-Synchrotron</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smtClean="0">
                          <a:ln>
                            <a:noFill/>
                          </a:ln>
                          <a:solidFill>
                            <a:schemeClr val="tx1"/>
                          </a:solidFill>
                          <a:effectLst/>
                          <a:latin typeface="Arial" pitchFamily="34" charset="0"/>
                          <a:ea typeface="ＭＳ Ｐゴシック" charset="-128"/>
                          <a:cs typeface="Arial" pitchFamily="34" charset="0"/>
                        </a:rPr>
                        <a:t>European X-ray Free Electron Laser</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1600" b="0" i="0" u="none" strike="noStrike" cap="none" normalizeH="0" baseline="0" dirty="0" smtClean="0">
                        <a:ln>
                          <a:noFill/>
                        </a:ln>
                        <a:solidFill>
                          <a:schemeClr val="tx1"/>
                        </a:solidFill>
                        <a:effectLst/>
                        <a:latin typeface="Arial" pitchFamily="34" charset="0"/>
                        <a:ea typeface="ＭＳ Ｐゴシック" charset="-128"/>
                        <a:cs typeface="Arial" pitchFamily="34" charset="0"/>
                      </a:endParaRPr>
                    </a:p>
                  </a:txBody>
                  <a:tcPr marL="84406" marR="84406"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smtClean="0">
                          <a:ln>
                            <a:noFill/>
                          </a:ln>
                          <a:solidFill>
                            <a:schemeClr val="tx1"/>
                          </a:solidFill>
                          <a:effectLst/>
                          <a:latin typeface="Arial" pitchFamily="34" charset="0"/>
                          <a:ea typeface="ＭＳ Ｐゴシック" charset="-128"/>
                          <a:cs typeface="Arial" pitchFamily="34" charset="0"/>
                        </a:rPr>
                        <a:t>Japan</a:t>
                      </a:r>
                      <a:endParaRPr kumimoji="1" lang="ja-JP" altLang="en-US" sz="1600" b="0" i="0" u="none" strike="noStrike" cap="none" normalizeH="0" baseline="0" dirty="0" smtClean="0">
                        <a:ln>
                          <a:noFill/>
                        </a:ln>
                        <a:solidFill>
                          <a:schemeClr val="tx1"/>
                        </a:solidFill>
                        <a:effectLst/>
                        <a:latin typeface="Arial" pitchFamily="34" charset="0"/>
                        <a:ea typeface="ＭＳ Ｐゴシック" charset="-128"/>
                        <a:cs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smtClean="0">
                          <a:ln>
                            <a:noFill/>
                          </a:ln>
                          <a:solidFill>
                            <a:schemeClr val="tx1"/>
                          </a:solidFill>
                          <a:effectLst/>
                          <a:latin typeface="Arial" pitchFamily="34" charset="0"/>
                          <a:ea typeface="ＭＳ Ｐゴシック" charset="-128"/>
                          <a:cs typeface="Arial" pitchFamily="34" charset="0"/>
                        </a:rPr>
                        <a:t>RIKEN &amp; JASRI</a:t>
                      </a:r>
                      <a:endParaRPr kumimoji="1" lang="ja-JP" altLang="en-US" sz="1600" b="0" i="0" u="none" strike="noStrike" cap="none" normalizeH="0" baseline="0" dirty="0" smtClean="0">
                        <a:ln>
                          <a:noFill/>
                        </a:ln>
                        <a:solidFill>
                          <a:schemeClr val="tx1"/>
                        </a:solidFill>
                        <a:effectLst/>
                        <a:latin typeface="Arial" pitchFamily="34" charset="0"/>
                        <a:ea typeface="ＭＳ Ｐゴシック" charset="-128"/>
                        <a:cs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smtClean="0">
                          <a:ln>
                            <a:noFill/>
                          </a:ln>
                          <a:solidFill>
                            <a:srgbClr val="FF0000"/>
                          </a:solidFill>
                          <a:effectLst/>
                          <a:latin typeface="Arial" pitchFamily="34" charset="0"/>
                          <a:ea typeface="ＭＳ Ｐゴシック" charset="-128"/>
                          <a:cs typeface="Arial" pitchFamily="34" charset="0"/>
                        </a:rPr>
                        <a:t>SACLA</a:t>
                      </a:r>
                      <a:r>
                        <a:rPr kumimoji="1" lang="ja-JP" altLang="en-US" sz="1600" b="0" i="0" u="none" strike="noStrike" cap="none" normalizeH="0" baseline="0" dirty="0" smtClean="0">
                          <a:ln>
                            <a:noFill/>
                          </a:ln>
                          <a:solidFill>
                            <a:schemeClr val="tx1"/>
                          </a:solidFill>
                          <a:effectLst/>
                          <a:latin typeface="Arial" pitchFamily="34" charset="0"/>
                          <a:ea typeface="ＭＳ Ｐゴシック" charset="-128"/>
                          <a:cs typeface="Arial" pitchFamily="34" charset="0"/>
                        </a:rPr>
                        <a:t>：</a:t>
                      </a:r>
                      <a:r>
                        <a:rPr kumimoji="1" lang="en-US" altLang="ja-JP" sz="1600" b="0" i="0" u="none" strike="noStrike" cap="none" normalizeH="0" baseline="0" dirty="0" smtClean="0">
                          <a:ln>
                            <a:noFill/>
                          </a:ln>
                          <a:solidFill>
                            <a:srgbClr val="FF0000"/>
                          </a:solidFill>
                          <a:effectLst/>
                          <a:latin typeface="Arial" pitchFamily="34" charset="0"/>
                          <a:ea typeface="ＭＳ Ｐゴシック" charset="-128"/>
                          <a:cs typeface="Arial" pitchFamily="34" charset="0"/>
                        </a:rPr>
                        <a:t>S</a:t>
                      </a:r>
                      <a:r>
                        <a:rPr kumimoji="1" lang="en-US" altLang="ja-JP" sz="1600" b="0" i="0" u="none" strike="noStrike" cap="none" normalizeH="0" baseline="0" dirty="0" smtClean="0">
                          <a:ln>
                            <a:noFill/>
                          </a:ln>
                          <a:solidFill>
                            <a:schemeClr val="tx1"/>
                          </a:solidFill>
                          <a:effectLst/>
                          <a:latin typeface="Arial" pitchFamily="34" charset="0"/>
                          <a:ea typeface="ＭＳ Ｐゴシック" charset="-128"/>
                          <a:cs typeface="Arial" pitchFamily="34" charset="0"/>
                        </a:rPr>
                        <a:t>Pring-8 Angstrom </a:t>
                      </a:r>
                      <a:r>
                        <a:rPr kumimoji="1" lang="en-US" altLang="ja-JP" sz="1600" b="0" i="0" u="none" strike="noStrike" cap="none" normalizeH="0" baseline="0" dirty="0" smtClean="0">
                          <a:ln>
                            <a:noFill/>
                          </a:ln>
                          <a:solidFill>
                            <a:srgbClr val="FF0000"/>
                          </a:solidFill>
                          <a:effectLst/>
                          <a:latin typeface="Arial" pitchFamily="34" charset="0"/>
                          <a:ea typeface="ＭＳ Ｐゴシック" charset="-128"/>
                          <a:cs typeface="Arial" pitchFamily="34" charset="0"/>
                        </a:rPr>
                        <a:t>C</a:t>
                      </a:r>
                      <a:r>
                        <a:rPr kumimoji="1" lang="en-US" altLang="ja-JP" sz="1600" b="0" i="0" u="none" strike="noStrike" cap="none" normalizeH="0" baseline="0" dirty="0" smtClean="0">
                          <a:ln>
                            <a:noFill/>
                          </a:ln>
                          <a:solidFill>
                            <a:schemeClr val="tx1"/>
                          </a:solidFill>
                          <a:effectLst/>
                          <a:latin typeface="Arial" pitchFamily="34" charset="0"/>
                          <a:ea typeface="ＭＳ Ｐゴシック" charset="-128"/>
                          <a:cs typeface="Arial" pitchFamily="34" charset="0"/>
                        </a:rPr>
                        <a:t>ompact Free Electron </a:t>
                      </a:r>
                      <a:r>
                        <a:rPr kumimoji="1" lang="en-US" altLang="ja-JP" sz="1600" b="0" i="0" u="none" strike="noStrike" cap="none" normalizeH="0" baseline="0" dirty="0" smtClean="0">
                          <a:ln>
                            <a:noFill/>
                          </a:ln>
                          <a:solidFill>
                            <a:srgbClr val="FF0000"/>
                          </a:solidFill>
                          <a:effectLst/>
                          <a:latin typeface="Arial" pitchFamily="34" charset="0"/>
                          <a:ea typeface="ＭＳ Ｐゴシック" charset="-128"/>
                          <a:cs typeface="Arial" pitchFamily="34" charset="0"/>
                        </a:rPr>
                        <a:t>La</a:t>
                      </a:r>
                      <a:r>
                        <a:rPr kumimoji="1" lang="en-US" altLang="ja-JP" sz="1600" b="0" i="0" u="none" strike="noStrike" cap="none" normalizeH="0" baseline="0" dirty="0" smtClean="0">
                          <a:ln>
                            <a:noFill/>
                          </a:ln>
                          <a:solidFill>
                            <a:schemeClr val="tx1"/>
                          </a:solidFill>
                          <a:effectLst/>
                          <a:latin typeface="Arial" pitchFamily="34" charset="0"/>
                          <a:ea typeface="ＭＳ Ｐゴシック" charset="-128"/>
                          <a:cs typeface="Arial" pitchFamily="34" charset="0"/>
                        </a:rPr>
                        <a:t>ser</a:t>
                      </a:r>
                      <a:endParaRPr kumimoji="1" lang="ja-JP" altLang="en-US" sz="1600" b="0" i="0" u="none" strike="noStrike" cap="none" normalizeH="0" baseline="0" dirty="0" smtClean="0">
                        <a:ln>
                          <a:noFill/>
                        </a:ln>
                        <a:solidFill>
                          <a:schemeClr val="tx1"/>
                        </a:solidFill>
                        <a:effectLst/>
                        <a:latin typeface="Arial" pitchFamily="34" charset="0"/>
                        <a:ea typeface="ＭＳ Ｐゴシック" charset="-128"/>
                        <a:cs typeface="Arial" pitchFamily="34" charset="0"/>
                      </a:endParaRPr>
                    </a:p>
                  </a:txBody>
                  <a:tcPr marL="84406" marR="84406"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1600" b="0" i="0" u="none" strike="noStrike" cap="none" normalizeH="0" baseline="0" dirty="0" smtClean="0">
                          <a:ln>
                            <a:noFill/>
                          </a:ln>
                          <a:solidFill>
                            <a:schemeClr val="tx1"/>
                          </a:solidFill>
                          <a:effectLst/>
                          <a:latin typeface="Arial" pitchFamily="34" charset="0"/>
                          <a:ea typeface="ＭＳ Ｐゴシック" charset="-128"/>
                          <a:cs typeface="Arial" pitchFamily="34" charset="0"/>
                        </a:rPr>
                        <a:t>US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1600" b="0" i="0" u="sng" strike="noStrike" cap="none" normalizeH="0" baseline="0" dirty="0" smtClean="0">
                          <a:ln>
                            <a:noFill/>
                          </a:ln>
                          <a:solidFill>
                            <a:schemeClr val="tx1"/>
                          </a:solidFill>
                          <a:effectLst/>
                          <a:latin typeface="Arial" pitchFamily="34" charset="0"/>
                          <a:ea typeface="ＭＳ Ｐゴシック" charset="-128"/>
                          <a:cs typeface="Arial" pitchFamily="34" charset="0"/>
                        </a:rPr>
                        <a:t>SLAC</a:t>
                      </a:r>
                      <a:r>
                        <a:rPr kumimoji="1" lang="en-US" altLang="ja-JP" sz="1600" b="0" i="0" u="none" strike="noStrike" cap="none" normalizeH="0" baseline="0" dirty="0" smtClean="0">
                          <a:ln>
                            <a:noFill/>
                          </a:ln>
                          <a:solidFill>
                            <a:schemeClr val="tx1"/>
                          </a:solidFill>
                          <a:effectLst/>
                          <a:latin typeface="Arial" pitchFamily="34" charset="0"/>
                          <a:ea typeface="ＭＳ Ｐゴシック" charset="-128"/>
                          <a:cs typeface="Arial" pitchFamily="34" charset="0"/>
                        </a:rPr>
                        <a:t> National Accelerator Laboratory</a:t>
                      </a:r>
                      <a:r>
                        <a:rPr kumimoji="1" lang="ja-JP" altLang="en-US" sz="1600" b="0" i="0" u="none" strike="noStrike" cap="none" normalizeH="0" baseline="0" dirty="0" smtClean="0">
                          <a:ln>
                            <a:noFill/>
                          </a:ln>
                          <a:solidFill>
                            <a:schemeClr val="tx1"/>
                          </a:solidFill>
                          <a:effectLst/>
                          <a:latin typeface="Arial" pitchFamily="34" charset="0"/>
                          <a:ea typeface="ＭＳ Ｐゴシック" charset="-128"/>
                          <a:cs typeface="Arial" pitchFamily="34" charset="0"/>
                        </a:rPr>
                        <a:t>：</a:t>
                      </a:r>
                      <a:r>
                        <a:rPr kumimoji="1" lang="en-US" altLang="ja-JP" sz="1600" b="0" i="0" u="sng" strike="noStrike" cap="none" normalizeH="0" baseline="0" dirty="0" smtClean="0">
                          <a:ln>
                            <a:noFill/>
                          </a:ln>
                          <a:solidFill>
                            <a:schemeClr val="tx1"/>
                          </a:solidFill>
                          <a:effectLst/>
                          <a:latin typeface="Arial" pitchFamily="34" charset="0"/>
                          <a:ea typeface="ＭＳ Ｐゴシック" charset="-128"/>
                          <a:cs typeface="Arial" pitchFamily="34" charset="0"/>
                        </a:rPr>
                        <a:t>St</a:t>
                      </a:r>
                      <a:r>
                        <a:rPr kumimoji="1" lang="en-US" altLang="ja-JP" sz="1600" b="0" i="0" u="none" strike="noStrike" cap="none" normalizeH="0" baseline="0" dirty="0" smtClean="0">
                          <a:ln>
                            <a:noFill/>
                          </a:ln>
                          <a:solidFill>
                            <a:schemeClr val="tx1"/>
                          </a:solidFill>
                          <a:effectLst/>
                          <a:latin typeface="Arial" pitchFamily="34" charset="0"/>
                          <a:ea typeface="ＭＳ Ｐゴシック" charset="-128"/>
                          <a:cs typeface="Arial" pitchFamily="34" charset="0"/>
                        </a:rPr>
                        <a:t>anford </a:t>
                      </a:r>
                      <a:r>
                        <a:rPr kumimoji="1" lang="en-US" altLang="ja-JP" sz="1600" b="0" i="0" u="sng" strike="noStrike" cap="none" normalizeH="0" baseline="0" dirty="0" smtClean="0">
                          <a:ln>
                            <a:noFill/>
                          </a:ln>
                          <a:solidFill>
                            <a:schemeClr val="tx1"/>
                          </a:solidFill>
                          <a:effectLst/>
                          <a:latin typeface="Arial" pitchFamily="34" charset="0"/>
                          <a:ea typeface="ＭＳ Ｐゴシック" charset="-128"/>
                          <a:cs typeface="Arial" pitchFamily="34" charset="0"/>
                        </a:rPr>
                        <a:t>L</a:t>
                      </a:r>
                      <a:r>
                        <a:rPr kumimoji="1" lang="en-US" altLang="ja-JP" sz="1600" b="0" i="0" u="none" strike="noStrike" cap="none" normalizeH="0" baseline="0" dirty="0" smtClean="0">
                          <a:ln>
                            <a:noFill/>
                          </a:ln>
                          <a:solidFill>
                            <a:schemeClr val="tx1"/>
                          </a:solidFill>
                          <a:effectLst/>
                          <a:latin typeface="Arial" pitchFamily="34" charset="0"/>
                          <a:ea typeface="ＭＳ Ｐゴシック" charset="-128"/>
                          <a:cs typeface="Arial" pitchFamily="34" charset="0"/>
                        </a:rPr>
                        <a:t>inear </a:t>
                      </a:r>
                      <a:r>
                        <a:rPr kumimoji="1" lang="en-US" altLang="ja-JP" sz="1600" b="0" i="0" u="sng" strike="noStrike" cap="none" normalizeH="0" baseline="0" dirty="0" smtClean="0">
                          <a:ln>
                            <a:noFill/>
                          </a:ln>
                          <a:solidFill>
                            <a:schemeClr val="tx1"/>
                          </a:solidFill>
                          <a:effectLst/>
                          <a:latin typeface="Arial" pitchFamily="34" charset="0"/>
                          <a:ea typeface="ＭＳ Ｐゴシック" charset="-128"/>
                          <a:cs typeface="Arial" pitchFamily="34" charset="0"/>
                        </a:rPr>
                        <a:t>A</a:t>
                      </a:r>
                      <a:r>
                        <a:rPr kumimoji="1" lang="en-US" altLang="ja-JP" sz="1600" b="0" i="0" u="none" strike="noStrike" cap="none" normalizeH="0" baseline="0" dirty="0" smtClean="0">
                          <a:ln>
                            <a:noFill/>
                          </a:ln>
                          <a:solidFill>
                            <a:schemeClr val="tx1"/>
                          </a:solidFill>
                          <a:effectLst/>
                          <a:latin typeface="Arial" pitchFamily="34" charset="0"/>
                          <a:ea typeface="ＭＳ Ｐゴシック" charset="-128"/>
                          <a:cs typeface="Arial" pitchFamily="34" charset="0"/>
                        </a:rPr>
                        <a:t>ccelerator </a:t>
                      </a:r>
                      <a:r>
                        <a:rPr kumimoji="1" lang="en-US" altLang="ja-JP" sz="1600" b="0" i="0" u="sng" strike="noStrike" cap="none" normalizeH="0" baseline="0" dirty="0" smtClean="0">
                          <a:ln>
                            <a:noFill/>
                          </a:ln>
                          <a:solidFill>
                            <a:schemeClr val="tx1"/>
                          </a:solidFill>
                          <a:effectLst/>
                          <a:latin typeface="Arial" pitchFamily="34" charset="0"/>
                          <a:ea typeface="ＭＳ Ｐゴシック" charset="-128"/>
                          <a:cs typeface="Arial" pitchFamily="34" charset="0"/>
                        </a:rPr>
                        <a:t>C</a:t>
                      </a:r>
                      <a:r>
                        <a:rPr kumimoji="1" lang="en-US" altLang="ja-JP" sz="1600" b="0" i="0" u="none" strike="noStrike" cap="none" normalizeH="0" baseline="0" dirty="0" smtClean="0">
                          <a:ln>
                            <a:noFill/>
                          </a:ln>
                          <a:solidFill>
                            <a:schemeClr val="tx1"/>
                          </a:solidFill>
                          <a:effectLst/>
                          <a:latin typeface="Arial" pitchFamily="34" charset="0"/>
                          <a:ea typeface="ＭＳ Ｐゴシック" charset="-128"/>
                          <a:cs typeface="Arial" pitchFamily="34" charset="0"/>
                        </a:rPr>
                        <a:t>enter</a:t>
                      </a:r>
                      <a:br>
                        <a:rPr kumimoji="1" lang="en-US" altLang="ja-JP" sz="1600" b="0" i="0" u="none" strike="noStrike" cap="none" normalizeH="0" baseline="0" dirty="0" smtClean="0">
                          <a:ln>
                            <a:noFill/>
                          </a:ln>
                          <a:solidFill>
                            <a:schemeClr val="tx1"/>
                          </a:solidFill>
                          <a:effectLst/>
                          <a:latin typeface="Arial" pitchFamily="34" charset="0"/>
                          <a:ea typeface="ＭＳ Ｐゴシック" charset="-128"/>
                          <a:cs typeface="Arial" pitchFamily="34" charset="0"/>
                        </a:rPr>
                      </a:br>
                      <a:r>
                        <a:rPr kumimoji="1" lang="en-US" altLang="ja-JP" sz="1600" b="0" i="0" u="none" strike="noStrike" cap="none" normalizeH="0" baseline="0" dirty="0" smtClean="0">
                          <a:ln>
                            <a:noFill/>
                          </a:ln>
                          <a:solidFill>
                            <a:schemeClr val="tx1"/>
                          </a:solidFill>
                          <a:effectLst/>
                          <a:latin typeface="Arial" pitchFamily="34" charset="0"/>
                          <a:ea typeface="ＭＳ Ｐゴシック" charset="-128"/>
                          <a:cs typeface="Arial" pitchFamily="34" charset="0"/>
                        </a:rPr>
                        <a:t>LCLS: </a:t>
                      </a:r>
                      <a:r>
                        <a:rPr kumimoji="1" lang="en-US" altLang="ja-JP" sz="1600" b="0" i="0" u="none" strike="noStrike" cap="none" normalizeH="0" baseline="0" dirty="0" err="1" smtClean="0">
                          <a:ln>
                            <a:noFill/>
                          </a:ln>
                          <a:solidFill>
                            <a:schemeClr val="tx1"/>
                          </a:solidFill>
                          <a:effectLst/>
                          <a:latin typeface="Arial" pitchFamily="34" charset="0"/>
                          <a:ea typeface="ＭＳ Ｐゴシック" charset="-128"/>
                          <a:cs typeface="Arial" pitchFamily="34" charset="0"/>
                        </a:rPr>
                        <a:t>Liniac</a:t>
                      </a:r>
                      <a:r>
                        <a:rPr kumimoji="1" lang="en-US" altLang="ja-JP" sz="1600" b="0" i="0" u="none" strike="noStrike" cap="none" normalizeH="0" baseline="0" dirty="0" smtClean="0">
                          <a:ln>
                            <a:noFill/>
                          </a:ln>
                          <a:solidFill>
                            <a:schemeClr val="tx1"/>
                          </a:solidFill>
                          <a:effectLst/>
                          <a:latin typeface="Arial" pitchFamily="34" charset="0"/>
                          <a:ea typeface="ＭＳ Ｐゴシック" charset="-128"/>
                          <a:cs typeface="Arial" pitchFamily="34" charset="0"/>
                        </a:rPr>
                        <a:t> Coherent Light Source</a:t>
                      </a:r>
                    </a:p>
                  </a:txBody>
                  <a:tcPr marL="84406" marR="84406"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08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dirty="0" smtClean="0">
                          <a:ln>
                            <a:noFill/>
                          </a:ln>
                          <a:solidFill>
                            <a:schemeClr val="tx1"/>
                          </a:solidFill>
                          <a:effectLst/>
                          <a:latin typeface="Arial" pitchFamily="34" charset="0"/>
                          <a:ea typeface="ＭＳ Ｐゴシック" charset="-128"/>
                          <a:cs typeface="Arial" pitchFamily="34" charset="0"/>
                        </a:rPr>
                        <a:t>Total length</a:t>
                      </a:r>
                      <a:endParaRPr kumimoji="0" lang="ja-JP" altLang="en-US" sz="1600" b="0" i="0" u="none" strike="noStrike" cap="none" normalizeH="0" baseline="0" dirty="0" smtClean="0">
                        <a:ln>
                          <a:noFill/>
                        </a:ln>
                        <a:solidFill>
                          <a:schemeClr val="tx1"/>
                        </a:solidFill>
                        <a:effectLst/>
                        <a:latin typeface="Arial" pitchFamily="34" charset="0"/>
                        <a:ea typeface="ＭＳ Ｐゴシック" charset="-128"/>
                        <a:cs typeface="Arial" pitchFamily="34" charset="0"/>
                      </a:endParaRPr>
                    </a:p>
                  </a:txBody>
                  <a:tcPr marL="84406" marR="84406"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Arial" pitchFamily="34" charset="0"/>
                          <a:ea typeface="ＭＳ Ｐゴシック" charset="-128"/>
                          <a:cs typeface="Arial" pitchFamily="34" charset="0"/>
                        </a:rPr>
                        <a:t> </a:t>
                      </a:r>
                      <a:r>
                        <a:rPr kumimoji="1" lang="en-US" altLang="ja-JP" sz="1600" b="0" i="0" u="none" strike="noStrike" cap="none" normalizeH="0" baseline="0" dirty="0" smtClean="0">
                          <a:ln>
                            <a:noFill/>
                          </a:ln>
                          <a:solidFill>
                            <a:schemeClr val="tx1"/>
                          </a:solidFill>
                          <a:effectLst/>
                          <a:latin typeface="Arial" pitchFamily="34" charset="0"/>
                          <a:ea typeface="ＭＳ Ｐゴシック" charset="-128"/>
                          <a:cs typeface="Arial" pitchFamily="34" charset="0"/>
                        </a:rPr>
                        <a:t>ca. 3.3km</a:t>
                      </a:r>
                    </a:p>
                  </a:txBody>
                  <a:tcPr marL="84406" marR="84406"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smtClean="0">
                          <a:ln>
                            <a:noFill/>
                          </a:ln>
                          <a:solidFill>
                            <a:schemeClr val="tx1"/>
                          </a:solidFill>
                          <a:effectLst/>
                          <a:latin typeface="Arial" pitchFamily="34" charset="0"/>
                          <a:ea typeface="ＭＳ Ｐゴシック" charset="-128"/>
                          <a:cs typeface="Arial" pitchFamily="34" charset="0"/>
                        </a:rPr>
                        <a:t>0.7 km </a:t>
                      </a:r>
                    </a:p>
                  </a:txBody>
                  <a:tcPr marL="84406" marR="84406"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smtClean="0">
                          <a:ln>
                            <a:noFill/>
                          </a:ln>
                          <a:solidFill>
                            <a:schemeClr val="tx1"/>
                          </a:solidFill>
                          <a:effectLst/>
                          <a:latin typeface="Arial" pitchFamily="34" charset="0"/>
                          <a:ea typeface="ＭＳ Ｐゴシック" charset="-128"/>
                          <a:cs typeface="Arial" pitchFamily="34" charset="0"/>
                        </a:rPr>
                        <a:t>4 km</a:t>
                      </a:r>
                    </a:p>
                  </a:txBody>
                  <a:tcPr marL="84406" marR="84406"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94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smtClean="0">
                          <a:ln>
                            <a:noFill/>
                          </a:ln>
                          <a:solidFill>
                            <a:schemeClr val="tx1"/>
                          </a:solidFill>
                          <a:effectLst/>
                          <a:latin typeface="Arial" pitchFamily="34" charset="0"/>
                          <a:ea typeface="ＭＳ Ｐゴシック" charset="-128"/>
                          <a:cs typeface="Arial" pitchFamily="34" charset="0"/>
                        </a:rPr>
                        <a:t>Electron energy</a:t>
                      </a:r>
                      <a:endParaRPr kumimoji="1" lang="ja-JP" altLang="en-US" sz="1600" b="0" i="0" u="none" strike="noStrike" cap="none" normalizeH="0" baseline="0" dirty="0" smtClean="0">
                        <a:ln>
                          <a:noFill/>
                        </a:ln>
                        <a:solidFill>
                          <a:schemeClr val="tx1"/>
                        </a:solidFill>
                        <a:effectLst/>
                        <a:latin typeface="Arial" pitchFamily="34" charset="0"/>
                        <a:ea typeface="ＭＳ Ｐゴシック" charset="-128"/>
                        <a:cs typeface="Arial" pitchFamily="34" charset="0"/>
                      </a:endParaRPr>
                    </a:p>
                  </a:txBody>
                  <a:tcPr marL="84406" marR="84406"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smtClean="0">
                          <a:ln>
                            <a:noFill/>
                          </a:ln>
                          <a:solidFill>
                            <a:schemeClr val="tx1"/>
                          </a:solidFill>
                          <a:effectLst/>
                          <a:latin typeface="Arial" pitchFamily="34" charset="0"/>
                          <a:ea typeface="ＭＳ Ｐゴシック" charset="-128"/>
                          <a:cs typeface="Arial" pitchFamily="34" charset="0"/>
                        </a:rPr>
                        <a:t>10</a:t>
                      </a:r>
                      <a:r>
                        <a:rPr kumimoji="1" lang="ja-JP" altLang="en-US" sz="1600" b="0" i="0" u="none" strike="noStrike" cap="none" normalizeH="0" baseline="0" dirty="0" smtClean="0">
                          <a:ln>
                            <a:noFill/>
                          </a:ln>
                          <a:solidFill>
                            <a:schemeClr val="tx1"/>
                          </a:solidFill>
                          <a:effectLst/>
                          <a:latin typeface="Arial" pitchFamily="34" charset="0"/>
                          <a:ea typeface="ＭＳ Ｐゴシック" charset="-128"/>
                          <a:cs typeface="Arial" pitchFamily="34" charset="0"/>
                        </a:rPr>
                        <a:t>～</a:t>
                      </a:r>
                      <a:r>
                        <a:rPr kumimoji="1" lang="en-US" altLang="ja-JP" sz="1600" b="0" i="0" u="none" strike="noStrike" cap="none" normalizeH="0" baseline="0" dirty="0" smtClean="0">
                          <a:ln>
                            <a:noFill/>
                          </a:ln>
                          <a:solidFill>
                            <a:schemeClr val="tx1"/>
                          </a:solidFill>
                          <a:effectLst/>
                          <a:latin typeface="Arial" pitchFamily="34" charset="0"/>
                          <a:ea typeface="ＭＳ Ｐゴシック" charset="-128"/>
                          <a:cs typeface="Arial" pitchFamily="34" charset="0"/>
                        </a:rPr>
                        <a:t>20 </a:t>
                      </a:r>
                      <a:r>
                        <a:rPr kumimoji="1" lang="en-US" altLang="ja-JP" sz="1600" b="0" i="0" u="none" strike="noStrike" cap="none" normalizeH="0" baseline="0" dirty="0" err="1" smtClean="0">
                          <a:ln>
                            <a:noFill/>
                          </a:ln>
                          <a:solidFill>
                            <a:schemeClr val="tx1"/>
                          </a:solidFill>
                          <a:effectLst/>
                          <a:latin typeface="Arial" pitchFamily="34" charset="0"/>
                          <a:ea typeface="ＭＳ Ｐゴシック" charset="-128"/>
                          <a:cs typeface="Arial" pitchFamily="34" charset="0"/>
                        </a:rPr>
                        <a:t>GeV</a:t>
                      </a:r>
                      <a:endParaRPr kumimoji="1" lang="en-US" altLang="ja-JP" sz="1600" b="0" i="0" u="none" strike="noStrike" cap="none" normalizeH="0" baseline="0" dirty="0" smtClean="0">
                        <a:ln>
                          <a:noFill/>
                        </a:ln>
                        <a:solidFill>
                          <a:schemeClr val="tx1"/>
                        </a:solidFill>
                        <a:effectLst/>
                        <a:latin typeface="Arial" pitchFamily="34" charset="0"/>
                        <a:ea typeface="ＭＳ Ｐゴシック" charset="-128"/>
                        <a:cs typeface="Arial" pitchFamily="34" charset="0"/>
                      </a:endParaRPr>
                    </a:p>
                  </a:txBody>
                  <a:tcPr marL="84406" marR="84406"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smtClean="0">
                          <a:ln>
                            <a:noFill/>
                          </a:ln>
                          <a:solidFill>
                            <a:schemeClr val="tx1"/>
                          </a:solidFill>
                          <a:effectLst/>
                          <a:latin typeface="Arial" pitchFamily="34" charset="0"/>
                          <a:ea typeface="ＭＳ Ｐゴシック" charset="-128"/>
                          <a:cs typeface="Arial" pitchFamily="34" charset="0"/>
                        </a:rPr>
                        <a:t>8 </a:t>
                      </a:r>
                      <a:r>
                        <a:rPr kumimoji="1" lang="en-US" altLang="ja-JP" sz="1600" b="0" i="0" u="none" strike="noStrike" cap="none" normalizeH="0" baseline="0" dirty="0" err="1" smtClean="0">
                          <a:ln>
                            <a:noFill/>
                          </a:ln>
                          <a:solidFill>
                            <a:schemeClr val="tx1"/>
                          </a:solidFill>
                          <a:effectLst/>
                          <a:latin typeface="Arial" pitchFamily="34" charset="0"/>
                          <a:ea typeface="ＭＳ Ｐゴシック" charset="-128"/>
                          <a:cs typeface="Arial" pitchFamily="34" charset="0"/>
                        </a:rPr>
                        <a:t>GeV</a:t>
                      </a:r>
                      <a:r>
                        <a:rPr kumimoji="1" lang="en-US" altLang="ja-JP" sz="1600" b="0" i="0" u="none" strike="noStrike" cap="none" normalizeH="0" baseline="0" dirty="0" smtClean="0">
                          <a:ln>
                            <a:noFill/>
                          </a:ln>
                          <a:solidFill>
                            <a:schemeClr val="tx1"/>
                          </a:solidFill>
                          <a:effectLst/>
                          <a:latin typeface="Arial" pitchFamily="34" charset="0"/>
                          <a:ea typeface="ＭＳ Ｐゴシック" charset="-128"/>
                          <a:cs typeface="Arial" pitchFamily="34" charset="0"/>
                        </a:rPr>
                        <a:t/>
                      </a:r>
                      <a:br>
                        <a:rPr kumimoji="1" lang="en-US" altLang="ja-JP" sz="1600" b="0" i="0" u="none" strike="noStrike" cap="none" normalizeH="0" baseline="0" dirty="0" smtClean="0">
                          <a:ln>
                            <a:noFill/>
                          </a:ln>
                          <a:solidFill>
                            <a:schemeClr val="tx1"/>
                          </a:solidFill>
                          <a:effectLst/>
                          <a:latin typeface="Arial" pitchFamily="34" charset="0"/>
                          <a:ea typeface="ＭＳ Ｐゴシック" charset="-128"/>
                          <a:cs typeface="Arial" pitchFamily="34" charset="0"/>
                        </a:rPr>
                      </a:br>
                      <a:endParaRPr kumimoji="1" lang="en-US" altLang="ja-JP" sz="1600" b="0" i="0" u="none" strike="noStrike" cap="none" normalizeH="0" baseline="0" dirty="0" smtClean="0">
                        <a:ln>
                          <a:noFill/>
                        </a:ln>
                        <a:solidFill>
                          <a:schemeClr val="tx1"/>
                        </a:solidFill>
                        <a:effectLst/>
                        <a:latin typeface="Arial" pitchFamily="34" charset="0"/>
                        <a:ea typeface="ＭＳ Ｐゴシック" charset="-128"/>
                        <a:cs typeface="Arial" pitchFamily="34" charset="0"/>
                      </a:endParaRPr>
                    </a:p>
                  </a:txBody>
                  <a:tcPr marL="84406" marR="84406"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smtClean="0">
                          <a:ln>
                            <a:noFill/>
                          </a:ln>
                          <a:solidFill>
                            <a:schemeClr val="tx1"/>
                          </a:solidFill>
                          <a:effectLst/>
                          <a:latin typeface="Arial" pitchFamily="34" charset="0"/>
                          <a:ea typeface="ＭＳ Ｐゴシック" charset="-128"/>
                          <a:cs typeface="Arial" pitchFamily="34" charset="0"/>
                        </a:rPr>
                        <a:t>14 </a:t>
                      </a:r>
                      <a:r>
                        <a:rPr kumimoji="1" lang="en-US" altLang="ja-JP" sz="1600" b="0" i="0" u="none" strike="noStrike" cap="none" normalizeH="0" baseline="0" dirty="0" err="1" smtClean="0">
                          <a:ln>
                            <a:noFill/>
                          </a:ln>
                          <a:solidFill>
                            <a:schemeClr val="tx1"/>
                          </a:solidFill>
                          <a:effectLst/>
                          <a:latin typeface="Arial" pitchFamily="34" charset="0"/>
                          <a:ea typeface="ＭＳ Ｐゴシック" charset="-128"/>
                          <a:cs typeface="Arial" pitchFamily="34" charset="0"/>
                        </a:rPr>
                        <a:t>GeV</a:t>
                      </a:r>
                      <a:endParaRPr kumimoji="1" lang="en-US" altLang="ja-JP" sz="1600" b="0" i="0" u="none" strike="noStrike" cap="none" normalizeH="0" baseline="0" dirty="0" smtClean="0">
                        <a:ln>
                          <a:noFill/>
                        </a:ln>
                        <a:solidFill>
                          <a:schemeClr val="tx1"/>
                        </a:solidFill>
                        <a:effectLst/>
                        <a:latin typeface="Arial" pitchFamily="34" charset="0"/>
                        <a:ea typeface="ＭＳ Ｐゴシック" charset="-128"/>
                        <a:cs typeface="Arial" pitchFamily="34" charset="0"/>
                      </a:endParaRPr>
                    </a:p>
                  </a:txBody>
                  <a:tcPr marL="84406" marR="84406"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05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smtClean="0">
                          <a:ln>
                            <a:noFill/>
                          </a:ln>
                          <a:solidFill>
                            <a:schemeClr val="tx1"/>
                          </a:solidFill>
                          <a:effectLst/>
                          <a:latin typeface="Arial" pitchFamily="34" charset="0"/>
                          <a:ea typeface="ＭＳ Ｐゴシック" charset="-128"/>
                          <a:cs typeface="Arial" pitchFamily="34" charset="0"/>
                        </a:rPr>
                        <a:t>Photon wave-length</a:t>
                      </a:r>
                      <a:endParaRPr kumimoji="1" lang="ja-JP" altLang="en-US" sz="1600" b="0" i="0" u="none" strike="noStrike" cap="none" normalizeH="0" baseline="0" dirty="0" smtClean="0">
                        <a:ln>
                          <a:noFill/>
                        </a:ln>
                        <a:solidFill>
                          <a:schemeClr val="tx1"/>
                        </a:solidFill>
                        <a:effectLst/>
                        <a:latin typeface="Arial" pitchFamily="34" charset="0"/>
                        <a:ea typeface="ＭＳ Ｐゴシック" charset="-128"/>
                        <a:cs typeface="Arial" pitchFamily="34" charset="0"/>
                      </a:endParaRPr>
                    </a:p>
                  </a:txBody>
                  <a:tcPr marL="84406" marR="84406"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smtClean="0">
                          <a:ln>
                            <a:noFill/>
                          </a:ln>
                          <a:solidFill>
                            <a:schemeClr val="tx1"/>
                          </a:solidFill>
                          <a:effectLst/>
                          <a:latin typeface="Arial" pitchFamily="34" charset="0"/>
                          <a:ea typeface="ＭＳ Ｐゴシック" charset="-128"/>
                          <a:cs typeface="Arial" pitchFamily="34" charset="0"/>
                        </a:rPr>
                        <a:t>0.85 A</a:t>
                      </a:r>
                    </a:p>
                  </a:txBody>
                  <a:tcPr marL="84406" marR="84406"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smtClean="0">
                          <a:ln>
                            <a:noFill/>
                          </a:ln>
                          <a:solidFill>
                            <a:schemeClr val="tx1"/>
                          </a:solidFill>
                          <a:effectLst/>
                          <a:latin typeface="Arial" pitchFamily="34" charset="0"/>
                          <a:ea typeface="ＭＳ Ｐゴシック" charset="-128"/>
                          <a:cs typeface="Arial" pitchFamily="34" charset="0"/>
                        </a:rPr>
                        <a:t>0.6 A</a:t>
                      </a:r>
                    </a:p>
                  </a:txBody>
                  <a:tcPr marL="84406" marR="84406"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smtClean="0">
                          <a:ln>
                            <a:noFill/>
                          </a:ln>
                          <a:solidFill>
                            <a:schemeClr val="tx1"/>
                          </a:solidFill>
                          <a:effectLst/>
                          <a:latin typeface="Arial" pitchFamily="34" charset="0"/>
                          <a:ea typeface="ＭＳ Ｐゴシック" charset="-128"/>
                          <a:cs typeface="Arial" pitchFamily="34" charset="0"/>
                        </a:rPr>
                        <a:t>April 2009, 1.5 A</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smtClean="0">
                          <a:ln>
                            <a:noFill/>
                          </a:ln>
                          <a:solidFill>
                            <a:schemeClr val="tx1"/>
                          </a:solidFill>
                          <a:effectLst/>
                          <a:latin typeface="Arial" pitchFamily="34" charset="0"/>
                          <a:ea typeface="ＭＳ Ｐゴシック" charset="-128"/>
                          <a:cs typeface="Arial" pitchFamily="34" charset="0"/>
                        </a:rPr>
                        <a:t>December 2009, 1.2 A</a:t>
                      </a:r>
                    </a:p>
                  </a:txBody>
                  <a:tcPr marL="84406" marR="84406"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9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smtClean="0">
                          <a:ln>
                            <a:noFill/>
                          </a:ln>
                          <a:solidFill>
                            <a:schemeClr val="tx1"/>
                          </a:solidFill>
                          <a:effectLst/>
                          <a:latin typeface="Arial" pitchFamily="34" charset="0"/>
                          <a:ea typeface="ＭＳ Ｐゴシック" charset="-128"/>
                          <a:cs typeface="Arial" pitchFamily="34" charset="0"/>
                        </a:rPr>
                        <a:t>Operation</a:t>
                      </a:r>
                      <a:endParaRPr kumimoji="1" lang="ja-JP" altLang="en-US" sz="1600" b="0" i="0" u="none" strike="noStrike" cap="none" normalizeH="0" baseline="0" dirty="0" smtClean="0">
                        <a:ln>
                          <a:noFill/>
                        </a:ln>
                        <a:solidFill>
                          <a:schemeClr val="tx1"/>
                        </a:solidFill>
                        <a:effectLst/>
                        <a:latin typeface="Arial" pitchFamily="34" charset="0"/>
                        <a:ea typeface="ＭＳ Ｐゴシック" charset="-128"/>
                        <a:cs typeface="Arial" pitchFamily="34" charset="0"/>
                      </a:endParaRPr>
                    </a:p>
                  </a:txBody>
                  <a:tcPr marL="84406" marR="84406"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smtClean="0">
                          <a:ln>
                            <a:noFill/>
                          </a:ln>
                          <a:solidFill>
                            <a:schemeClr val="tx1"/>
                          </a:solidFill>
                          <a:effectLst/>
                          <a:latin typeface="Arial" pitchFamily="34" charset="0"/>
                          <a:ea typeface="ＭＳ Ｐゴシック" charset="-128"/>
                          <a:cs typeface="Arial" pitchFamily="34" charset="0"/>
                        </a:rPr>
                        <a:t>2015</a:t>
                      </a:r>
                      <a:endParaRPr kumimoji="0" lang="ja-JP" altLang="en-US" sz="1600" b="0" i="0" u="none" strike="noStrike" cap="none" normalizeH="0" baseline="0" dirty="0" smtClean="0">
                        <a:ln>
                          <a:noFill/>
                        </a:ln>
                        <a:solidFill>
                          <a:schemeClr val="tx1"/>
                        </a:solidFill>
                        <a:effectLst/>
                        <a:latin typeface="Arial" pitchFamily="34" charset="0"/>
                        <a:ea typeface="ＭＳ Ｐゴシック" charset="-128"/>
                        <a:cs typeface="Arial" pitchFamily="34" charset="0"/>
                      </a:endParaRPr>
                    </a:p>
                  </a:txBody>
                  <a:tcPr marL="84406" marR="84406"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smtClean="0">
                          <a:ln>
                            <a:noFill/>
                          </a:ln>
                          <a:solidFill>
                            <a:schemeClr val="tx1"/>
                          </a:solidFill>
                          <a:effectLst/>
                          <a:latin typeface="Arial" pitchFamily="34" charset="0"/>
                          <a:ea typeface="ＭＳ Ｐゴシック" charset="-128"/>
                          <a:cs typeface="Arial" pitchFamily="34" charset="0"/>
                        </a:rPr>
                        <a:t>2011</a:t>
                      </a:r>
                      <a:endParaRPr kumimoji="1" lang="ja-JP" altLang="en-US" sz="1600" b="0" i="0" u="none" strike="noStrike" cap="none" normalizeH="0" baseline="0" dirty="0" smtClean="0">
                        <a:ln>
                          <a:noFill/>
                        </a:ln>
                        <a:solidFill>
                          <a:schemeClr val="tx1"/>
                        </a:solidFill>
                        <a:effectLst/>
                        <a:latin typeface="Arial" pitchFamily="34" charset="0"/>
                        <a:ea typeface="ＭＳ Ｐゴシック" charset="-128"/>
                        <a:cs typeface="Arial" pitchFamily="34" charset="0"/>
                      </a:endParaRPr>
                    </a:p>
                  </a:txBody>
                  <a:tcPr marL="84406" marR="84406"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dirty="0" smtClean="0">
                          <a:ln>
                            <a:noFill/>
                          </a:ln>
                          <a:solidFill>
                            <a:schemeClr val="tx1"/>
                          </a:solidFill>
                          <a:effectLst/>
                          <a:latin typeface="Arial" pitchFamily="34" charset="0"/>
                          <a:ea typeface="ＭＳ Ｐゴシック" charset="-128"/>
                          <a:cs typeface="Arial" pitchFamily="34" charset="0"/>
                        </a:rPr>
                        <a:t>2009</a:t>
                      </a:r>
                      <a:endParaRPr kumimoji="1" lang="ja-JP" altLang="en-US" sz="1600" b="0" i="0" u="none" strike="noStrike" cap="none" normalizeH="0" baseline="0" dirty="0" smtClean="0">
                        <a:ln>
                          <a:noFill/>
                        </a:ln>
                        <a:solidFill>
                          <a:schemeClr val="tx1"/>
                        </a:solidFill>
                        <a:effectLst/>
                        <a:latin typeface="Arial" pitchFamily="34" charset="0"/>
                        <a:ea typeface="ＭＳ Ｐゴシック" charset="-128"/>
                        <a:cs typeface="Arial" pitchFamily="34" charset="0"/>
                      </a:endParaRPr>
                    </a:p>
                  </a:txBody>
                  <a:tcPr marL="84406" marR="84406"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8238" name="Text Box 45"/>
          <p:cNvSpPr txBox="1">
            <a:spLocks noChangeArrowheads="1"/>
          </p:cNvSpPr>
          <p:nvPr/>
        </p:nvSpPr>
        <p:spPr bwMode="auto">
          <a:xfrm>
            <a:off x="3688373" y="547688"/>
            <a:ext cx="184731" cy="461665"/>
          </a:xfrm>
          <a:prstGeom prst="rect">
            <a:avLst/>
          </a:prstGeom>
          <a:noFill/>
          <a:ln w="9525">
            <a:noFill/>
            <a:miter lim="800000"/>
            <a:headEnd/>
            <a:tailEnd/>
          </a:ln>
        </p:spPr>
        <p:txBody>
          <a:bodyPr wrap="none">
            <a:spAutoFit/>
          </a:bodyPr>
          <a:lstStyle/>
          <a:p>
            <a:endParaRPr lang="ja-JP" altLang="ja-JP" sz="2400">
              <a:solidFill>
                <a:prstClr val="black"/>
              </a:solidFill>
              <a:latin typeface="Times New Roman" pitchFamily="18" charset="0"/>
            </a:endParaRPr>
          </a:p>
        </p:txBody>
      </p:sp>
      <p:sp>
        <p:nvSpPr>
          <p:cNvPr id="8244" name="Text Box 51"/>
          <p:cNvSpPr txBox="1">
            <a:spLocks noChangeArrowheads="1"/>
          </p:cNvSpPr>
          <p:nvPr/>
        </p:nvSpPr>
        <p:spPr bwMode="auto">
          <a:xfrm>
            <a:off x="395536" y="6495737"/>
            <a:ext cx="1694801" cy="276989"/>
          </a:xfrm>
          <a:prstGeom prst="rect">
            <a:avLst/>
          </a:prstGeom>
          <a:solidFill>
            <a:schemeClr val="bg1"/>
          </a:solidFill>
          <a:ln w="9525">
            <a:noFill/>
            <a:miter lim="800000"/>
            <a:headEnd/>
            <a:tailEnd/>
          </a:ln>
        </p:spPr>
        <p:txBody>
          <a:bodyPr wrap="square" lIns="91429" tIns="45715" rIns="91429" bIns="45715">
            <a:spAutoFit/>
          </a:bodyPr>
          <a:lstStyle/>
          <a:p>
            <a:pPr indent="4763" algn="ctr">
              <a:spcBef>
                <a:spcPct val="50000"/>
              </a:spcBef>
            </a:pPr>
            <a:r>
              <a:rPr lang="en-US" altLang="ja-JP" sz="1200" b="1" dirty="0" smtClean="0">
                <a:solidFill>
                  <a:prstClr val="black"/>
                </a:solidFill>
                <a:latin typeface="Century" pitchFamily="18" charset="0"/>
              </a:rPr>
              <a:t>Hamburg, Germany</a:t>
            </a:r>
            <a:endParaRPr lang="ja-JP" altLang="en-US" sz="1200" b="1" dirty="0">
              <a:solidFill>
                <a:prstClr val="black"/>
              </a:solidFill>
              <a:latin typeface="Century" pitchFamily="18" charset="0"/>
            </a:endParaRPr>
          </a:p>
        </p:txBody>
      </p:sp>
      <p:sp>
        <p:nvSpPr>
          <p:cNvPr id="625716" name="Rectangle 52"/>
          <p:cNvSpPr>
            <a:spLocks noChangeArrowheads="1"/>
          </p:cNvSpPr>
          <p:nvPr/>
        </p:nvSpPr>
        <p:spPr bwMode="auto">
          <a:xfrm>
            <a:off x="0" y="0"/>
            <a:ext cx="9144000" cy="461963"/>
          </a:xfrm>
          <a:prstGeom prst="rect">
            <a:avLst/>
          </a:prstGeom>
          <a:noFill/>
          <a:ln w="9525">
            <a:noFill/>
            <a:miter lim="800000"/>
            <a:headEnd/>
            <a:tailEnd/>
          </a:ln>
          <a:effectLst/>
        </p:spPr>
        <p:txBody>
          <a:bodyPr lIns="91429" tIns="45715" rIns="91429" bIns="45715" anchor="ctr"/>
          <a:lstStyle/>
          <a:p>
            <a:pPr algn="ctr">
              <a:defRPr/>
            </a:pPr>
            <a:r>
              <a:rPr lang="en-US" altLang="ja-JP" sz="3200" b="1" dirty="0" smtClean="0">
                <a:solidFill>
                  <a:prstClr val="black"/>
                </a:solidFill>
                <a:latin typeface="Arial" pitchFamily="34" charset="0"/>
                <a:cs typeface="Arial" pitchFamily="34" charset="0"/>
              </a:rPr>
              <a:t>XFEL</a:t>
            </a:r>
            <a:r>
              <a:rPr lang="ja-JP" altLang="en-US" sz="3200" b="1" dirty="0" smtClean="0">
                <a:solidFill>
                  <a:prstClr val="black"/>
                </a:solidFill>
                <a:latin typeface="Arial" pitchFamily="34" charset="0"/>
                <a:cs typeface="Arial" pitchFamily="34" charset="0"/>
              </a:rPr>
              <a:t> </a:t>
            </a:r>
            <a:r>
              <a:rPr lang="en-US" altLang="ja-JP" sz="3200" b="1" dirty="0" smtClean="0">
                <a:solidFill>
                  <a:prstClr val="black"/>
                </a:solidFill>
                <a:latin typeface="Arial" pitchFamily="34" charset="0"/>
                <a:cs typeface="Arial" pitchFamily="34" charset="0"/>
              </a:rPr>
              <a:t>Developments: 3 large facilities</a:t>
            </a:r>
            <a:endParaRPr lang="ja-JP" altLang="en-US" sz="3200" b="1" dirty="0">
              <a:solidFill>
                <a:prstClr val="black"/>
              </a:solidFill>
              <a:latin typeface="Arial" pitchFamily="34" charset="0"/>
              <a:cs typeface="Arial" pitchFamily="34" charset="0"/>
            </a:endParaRPr>
          </a:p>
        </p:txBody>
      </p:sp>
      <p:pic>
        <p:nvPicPr>
          <p:cNvPr id="19" name="Picture 58" descr="XFEL_small"/>
          <p:cNvPicPr>
            <a:picLocks noChangeAspect="1" noChangeArrowheads="1"/>
          </p:cNvPicPr>
          <p:nvPr/>
        </p:nvPicPr>
        <p:blipFill>
          <a:blip r:embed="rId3" cstate="print">
            <a:lum bright="12000" contrast="6000"/>
          </a:blip>
          <a:srcRect/>
          <a:stretch>
            <a:fillRect/>
          </a:stretch>
        </p:blipFill>
        <p:spPr bwMode="auto">
          <a:xfrm>
            <a:off x="2710102" y="4941714"/>
            <a:ext cx="3014026" cy="1512168"/>
          </a:xfrm>
          <a:prstGeom prst="rect">
            <a:avLst/>
          </a:prstGeom>
          <a:noFill/>
          <a:ln w="9525">
            <a:noFill/>
            <a:miter lim="800000"/>
            <a:headEnd/>
            <a:tailEnd/>
          </a:ln>
        </p:spPr>
      </p:pic>
      <p:pic>
        <p:nvPicPr>
          <p:cNvPr id="20" name="Picture 28" descr="rendering03B"/>
          <p:cNvPicPr>
            <a:picLocks noChangeArrowheads="1"/>
          </p:cNvPicPr>
          <p:nvPr/>
        </p:nvPicPr>
        <p:blipFill>
          <a:blip r:embed="rId4" cstate="print"/>
          <a:srcRect l="1054" t="667" r="923" b="6207"/>
          <a:stretch>
            <a:fillRect/>
          </a:stretch>
        </p:blipFill>
        <p:spPr bwMode="auto">
          <a:xfrm>
            <a:off x="5868144" y="4952107"/>
            <a:ext cx="3243263" cy="1501775"/>
          </a:xfrm>
          <a:prstGeom prst="rect">
            <a:avLst/>
          </a:prstGeom>
          <a:solidFill>
            <a:schemeClr val="bg1"/>
          </a:solidFill>
          <a:ln w="9525">
            <a:noFill/>
            <a:miter lim="800000"/>
            <a:headEnd/>
            <a:tailEnd/>
          </a:ln>
        </p:spPr>
      </p:pic>
      <p:pic>
        <p:nvPicPr>
          <p:cNvPr id="22" name="Picture 5" descr="http://hasylab.desy.de/e70/e32744/e92666/EuropeanXFEL_small_eng.jpg"/>
          <p:cNvPicPr>
            <a:picLocks noChangeAspect="1" noChangeArrowheads="1"/>
          </p:cNvPicPr>
          <p:nvPr/>
        </p:nvPicPr>
        <p:blipFill>
          <a:blip r:embed="rId5" cstate="print"/>
          <a:srcRect/>
          <a:stretch>
            <a:fillRect/>
          </a:stretch>
        </p:blipFill>
        <p:spPr bwMode="auto">
          <a:xfrm>
            <a:off x="251520" y="4956870"/>
            <a:ext cx="2297112" cy="1497012"/>
          </a:xfrm>
          <a:prstGeom prst="rect">
            <a:avLst/>
          </a:prstGeom>
          <a:noFill/>
          <a:ln w="9525">
            <a:noFill/>
            <a:miter lim="800000"/>
            <a:headEnd/>
            <a:tailEnd/>
          </a:ln>
        </p:spPr>
      </p:pic>
      <p:sp>
        <p:nvSpPr>
          <p:cNvPr id="23" name="Text Box 51"/>
          <p:cNvSpPr txBox="1">
            <a:spLocks noChangeArrowheads="1"/>
          </p:cNvSpPr>
          <p:nvPr/>
        </p:nvSpPr>
        <p:spPr bwMode="auto">
          <a:xfrm>
            <a:off x="3635896" y="6525344"/>
            <a:ext cx="1406769" cy="276989"/>
          </a:xfrm>
          <a:prstGeom prst="rect">
            <a:avLst/>
          </a:prstGeom>
          <a:solidFill>
            <a:schemeClr val="bg1"/>
          </a:solidFill>
          <a:ln w="9525">
            <a:noFill/>
            <a:miter lim="800000"/>
            <a:headEnd/>
            <a:tailEnd/>
          </a:ln>
        </p:spPr>
        <p:txBody>
          <a:bodyPr lIns="91429" tIns="45715" rIns="91429" bIns="45715">
            <a:spAutoFit/>
          </a:bodyPr>
          <a:lstStyle/>
          <a:p>
            <a:pPr indent="4763" algn="ctr">
              <a:spcBef>
                <a:spcPct val="50000"/>
              </a:spcBef>
            </a:pPr>
            <a:r>
              <a:rPr lang="en-US" altLang="ja-JP" sz="1200" b="1" dirty="0" smtClean="0">
                <a:solidFill>
                  <a:prstClr val="black"/>
                </a:solidFill>
                <a:latin typeface="Century" pitchFamily="18" charset="0"/>
              </a:rPr>
              <a:t>Harima, Japan</a:t>
            </a:r>
            <a:endParaRPr lang="ja-JP" altLang="en-US" sz="1200" b="1" dirty="0">
              <a:solidFill>
                <a:prstClr val="black"/>
              </a:solidFill>
              <a:latin typeface="Century" pitchFamily="18" charset="0"/>
            </a:endParaRPr>
          </a:p>
        </p:txBody>
      </p:sp>
      <p:sp>
        <p:nvSpPr>
          <p:cNvPr id="24" name="Text Box 51"/>
          <p:cNvSpPr txBox="1">
            <a:spLocks noChangeArrowheads="1"/>
          </p:cNvSpPr>
          <p:nvPr/>
        </p:nvSpPr>
        <p:spPr bwMode="auto">
          <a:xfrm>
            <a:off x="6804248" y="6536387"/>
            <a:ext cx="1406769" cy="276989"/>
          </a:xfrm>
          <a:prstGeom prst="rect">
            <a:avLst/>
          </a:prstGeom>
          <a:solidFill>
            <a:schemeClr val="bg1"/>
          </a:solidFill>
          <a:ln w="9525">
            <a:noFill/>
            <a:miter lim="800000"/>
            <a:headEnd/>
            <a:tailEnd/>
          </a:ln>
        </p:spPr>
        <p:txBody>
          <a:bodyPr lIns="91429" tIns="45715" rIns="91429" bIns="45715">
            <a:spAutoFit/>
          </a:bodyPr>
          <a:lstStyle/>
          <a:p>
            <a:pPr indent="4763" algn="ctr">
              <a:spcBef>
                <a:spcPct val="50000"/>
              </a:spcBef>
            </a:pPr>
            <a:r>
              <a:rPr lang="en-US" altLang="ja-JP" sz="1200" b="1" dirty="0" smtClean="0">
                <a:solidFill>
                  <a:prstClr val="black"/>
                </a:solidFill>
                <a:latin typeface="Century" pitchFamily="18" charset="0"/>
              </a:rPr>
              <a:t>Stanford, USA</a:t>
            </a:r>
            <a:endParaRPr lang="ja-JP" altLang="en-US" sz="1200" b="1" dirty="0">
              <a:solidFill>
                <a:prstClr val="black"/>
              </a:solidFill>
              <a:latin typeface="Century" pitchFamily="18"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63500" y="6273225"/>
            <a:ext cx="9080500" cy="584775"/>
          </a:xfrm>
          <a:prstGeom prst="rect">
            <a:avLst/>
          </a:prstGeom>
          <a:noFill/>
          <a:ln w="9525">
            <a:noFill/>
            <a:miter lim="800000"/>
            <a:headEnd/>
            <a:tailEnd/>
          </a:ln>
          <a:effectLst/>
        </p:spPr>
        <p:txBody>
          <a:bodyPr>
            <a:spAutoFit/>
          </a:bodyPr>
          <a:lstStyle/>
          <a:p>
            <a:pPr defTabSz="914212"/>
            <a:r>
              <a:rPr lang="en-US" altLang="ja-JP" sz="1600" dirty="0" smtClean="0">
                <a:solidFill>
                  <a:prstClr val="black"/>
                </a:solidFill>
                <a:latin typeface="Calibri"/>
                <a:ea typeface="ＭＳ Ｐゴシック"/>
              </a:rPr>
              <a:t>D. Zhu et al., Appl.  </a:t>
            </a:r>
            <a:r>
              <a:rPr lang="en-US" altLang="ja-JP" sz="1600" dirty="0" smtClean="0">
                <a:solidFill>
                  <a:prstClr val="black"/>
                </a:solidFill>
                <a:latin typeface="Calibri"/>
                <a:ea typeface="ＭＳ Ｐゴシック" pitchFamily="50" charset="-128"/>
              </a:rPr>
              <a:t>Appl</a:t>
            </a:r>
            <a:r>
              <a:rPr lang="en-US" altLang="ja-JP" sz="1600" dirty="0">
                <a:solidFill>
                  <a:prstClr val="black"/>
                </a:solidFill>
                <a:latin typeface="Calibri"/>
                <a:ea typeface="ＭＳ Ｐゴシック" pitchFamily="50" charset="-128"/>
              </a:rPr>
              <a:t>. Phys. </a:t>
            </a:r>
            <a:r>
              <a:rPr lang="en-US" altLang="ja-JP" sz="1600" dirty="0" err="1">
                <a:solidFill>
                  <a:prstClr val="black"/>
                </a:solidFill>
                <a:latin typeface="Calibri"/>
                <a:ea typeface="ＭＳ Ｐゴシック" pitchFamily="50" charset="-128"/>
              </a:rPr>
              <a:t>Lett</a:t>
            </a:r>
            <a:r>
              <a:rPr lang="en-US" altLang="ja-JP" sz="1600" dirty="0">
                <a:solidFill>
                  <a:prstClr val="black"/>
                </a:solidFill>
                <a:latin typeface="Calibri"/>
                <a:ea typeface="ＭＳ Ｐゴシック" pitchFamily="50" charset="-128"/>
              </a:rPr>
              <a:t>. 101, 034103 (2012)</a:t>
            </a:r>
          </a:p>
          <a:p>
            <a:pPr defTabSz="914212"/>
            <a:r>
              <a:rPr lang="en-US" altLang="ja-JP" sz="1600" dirty="0">
                <a:solidFill>
                  <a:prstClr val="black"/>
                </a:solidFill>
                <a:latin typeface="Calibri"/>
                <a:ea typeface="ＭＳ Ｐゴシック" pitchFamily="50" charset="-128"/>
              </a:rPr>
              <a:t>© 2012 American Institute of Physics</a:t>
            </a:r>
          </a:p>
        </p:txBody>
      </p:sp>
      <p:sp>
        <p:nvSpPr>
          <p:cNvPr id="4099" name="Text Box 3"/>
          <p:cNvSpPr txBox="1">
            <a:spLocks noChangeArrowheads="1"/>
          </p:cNvSpPr>
          <p:nvPr/>
        </p:nvSpPr>
        <p:spPr bwMode="auto">
          <a:xfrm>
            <a:off x="63500" y="5301208"/>
            <a:ext cx="9080500" cy="830997"/>
          </a:xfrm>
          <a:prstGeom prst="rect">
            <a:avLst/>
          </a:prstGeom>
          <a:noFill/>
          <a:ln w="9525">
            <a:noFill/>
            <a:miter lim="800000"/>
            <a:headEnd/>
            <a:tailEnd/>
          </a:ln>
          <a:effectLst/>
        </p:spPr>
        <p:txBody>
          <a:bodyPr>
            <a:spAutoFit/>
          </a:bodyPr>
          <a:lstStyle/>
          <a:p>
            <a:pPr defTabSz="914212"/>
            <a:r>
              <a:rPr lang="en-US" altLang="ja-JP" sz="1600" i="1" dirty="0">
                <a:solidFill>
                  <a:prstClr val="black"/>
                </a:solidFill>
                <a:latin typeface="Calibri"/>
                <a:ea typeface="ＭＳ Ｐゴシック" pitchFamily="50" charset="-128"/>
              </a:rPr>
              <a:t>FIG. 2.  (a) Schematics of the experimental setup. (b) Example of SASE spectra for 20 consecutive pulses recorded using the full-range Si(111) spectrometer. (c) The full-range Si(111) spectrum and (d) the high-resolution Si(333) spectrum of the same individual </a:t>
            </a:r>
            <a:r>
              <a:rPr lang="en-US" altLang="ja-JP" sz="1600" i="1" dirty="0" err="1">
                <a:solidFill>
                  <a:prstClr val="black"/>
                </a:solidFill>
                <a:latin typeface="Calibri"/>
                <a:ea typeface="ＭＳ Ｐゴシック" pitchFamily="50" charset="-128"/>
              </a:rPr>
              <a:t>pul</a:t>
            </a:r>
            <a:r>
              <a:rPr lang="en-US" altLang="ja-JP" sz="1600" i="1" dirty="0">
                <a:solidFill>
                  <a:prstClr val="black"/>
                </a:solidFill>
                <a:latin typeface="Calibri"/>
                <a:ea typeface="ＭＳ Ｐゴシック" pitchFamily="50" charset="-128"/>
              </a:rPr>
              <a:t>...</a:t>
            </a:r>
          </a:p>
        </p:txBody>
      </p:sp>
      <p:pic>
        <p:nvPicPr>
          <p:cNvPr id="4100" name="Picture 4"/>
          <p:cNvPicPr>
            <a:picLocks noChangeAspect="1" noChangeArrowheads="1"/>
          </p:cNvPicPr>
          <p:nvPr/>
        </p:nvPicPr>
        <p:blipFill>
          <a:blip r:embed="rId2" cstate="print"/>
          <a:srcRect/>
          <a:stretch>
            <a:fillRect/>
          </a:stretch>
        </p:blipFill>
        <p:spPr bwMode="auto">
          <a:xfrm>
            <a:off x="127000" y="1638300"/>
            <a:ext cx="8890000" cy="3594100"/>
          </a:xfrm>
          <a:prstGeom prst="rect">
            <a:avLst/>
          </a:prstGeom>
          <a:noFill/>
        </p:spPr>
      </p:pic>
      <p:sp>
        <p:nvSpPr>
          <p:cNvPr id="5" name="スライド番号プレースホルダ 15"/>
          <p:cNvSpPr>
            <a:spLocks noGrp="1"/>
          </p:cNvSpPr>
          <p:nvPr>
            <p:ph type="sldNum" sz="quarter" idx="12"/>
          </p:nvPr>
        </p:nvSpPr>
        <p:spPr>
          <a:xfrm>
            <a:off x="6553200" y="6356374"/>
            <a:ext cx="2133600" cy="365125"/>
          </a:xfrm>
        </p:spPr>
        <p:txBody>
          <a:bodyPr/>
          <a:lstStyle/>
          <a:p>
            <a:fld id="{D2D8002D-B5B0-4BAC-B1F6-782DDCCE6D9C}" type="slidenum">
              <a:rPr lang="ja-JP" altLang="en-US" smtClean="0">
                <a:solidFill>
                  <a:prstClr val="black">
                    <a:tint val="75000"/>
                  </a:prstClr>
                </a:solidFill>
                <a:latin typeface="Calibri"/>
                <a:ea typeface="ＭＳ Ｐゴシック"/>
              </a:rPr>
              <a:pPr/>
              <a:t>13</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56883837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25760" y="0"/>
            <a:ext cx="8892480" cy="1508105"/>
          </a:xfrm>
          <a:prstGeom prst="rect">
            <a:avLst/>
          </a:prstGeom>
        </p:spPr>
        <p:txBody>
          <a:bodyPr wrap="square">
            <a:spAutoFit/>
          </a:bodyPr>
          <a:lstStyle/>
          <a:p>
            <a:pPr marL="266700" indent="-266700" algn="ctr" defTabSz="914212"/>
            <a:r>
              <a:rPr lang="en-US" altLang="ja-JP" sz="3600" dirty="0" smtClean="0">
                <a:solidFill>
                  <a:prstClr val="black"/>
                </a:solidFill>
                <a:latin typeface="Calibri"/>
                <a:ea typeface="ＭＳ Ｐゴシック"/>
              </a:rPr>
              <a:t>Measuring spectra of each XFEL pulse</a:t>
            </a:r>
          </a:p>
          <a:p>
            <a:pPr marL="266700" indent="-266700" defTabSz="914212">
              <a:buFont typeface="Arial" pitchFamily="34" charset="0"/>
              <a:buChar char="•"/>
            </a:pPr>
            <a:r>
              <a:rPr lang="en-US" altLang="ja-JP" sz="2800" dirty="0" smtClean="0">
                <a:solidFill>
                  <a:srgbClr val="FF0000"/>
                </a:solidFill>
                <a:latin typeface="Calibri"/>
                <a:ea typeface="ＭＳ Ｐゴシック"/>
              </a:rPr>
              <a:t>the Si(111) spectrometer resolution of 0.49±0.02 </a:t>
            </a:r>
            <a:r>
              <a:rPr lang="en-US" altLang="ja-JP" sz="2800" dirty="0" err="1" smtClean="0">
                <a:solidFill>
                  <a:srgbClr val="FF0000"/>
                </a:solidFill>
                <a:latin typeface="Calibri"/>
                <a:ea typeface="ＭＳ Ｐゴシック"/>
              </a:rPr>
              <a:t>eV</a:t>
            </a:r>
            <a:endParaRPr lang="en-US" altLang="ja-JP" sz="2800" dirty="0" smtClean="0">
              <a:solidFill>
                <a:srgbClr val="FF0000"/>
              </a:solidFill>
              <a:latin typeface="Calibri"/>
              <a:ea typeface="ＭＳ Ｐゴシック"/>
            </a:endParaRPr>
          </a:p>
          <a:p>
            <a:pPr marL="266700" indent="-266700" defTabSz="914212">
              <a:buFont typeface="Arial" pitchFamily="34" charset="0"/>
              <a:buChar char="•"/>
            </a:pPr>
            <a:r>
              <a:rPr lang="en-US" altLang="ja-JP" sz="2800" dirty="0" smtClean="0">
                <a:solidFill>
                  <a:srgbClr val="FF0000"/>
                </a:solidFill>
                <a:latin typeface="Calibri"/>
                <a:ea typeface="ＭＳ Ｐゴシック"/>
              </a:rPr>
              <a:t>Si(333) spectrometer, the resolution lower bound 0.13 </a:t>
            </a:r>
            <a:r>
              <a:rPr lang="en-US" altLang="ja-JP" sz="2800" dirty="0" err="1" smtClean="0">
                <a:solidFill>
                  <a:srgbClr val="FF0000"/>
                </a:solidFill>
                <a:latin typeface="Calibri"/>
                <a:ea typeface="ＭＳ Ｐゴシック"/>
              </a:rPr>
              <a:t>eV</a:t>
            </a:r>
            <a:r>
              <a:rPr lang="en-US" altLang="ja-JP" sz="2800" dirty="0" smtClean="0">
                <a:solidFill>
                  <a:srgbClr val="FF0000"/>
                </a:solidFill>
                <a:latin typeface="Calibri"/>
                <a:ea typeface="ＭＳ Ｐゴシック"/>
              </a:rPr>
              <a:t> </a:t>
            </a:r>
            <a:endParaRPr lang="ja-JP" altLang="en-US" sz="2800" dirty="0">
              <a:solidFill>
                <a:srgbClr val="FF0000"/>
              </a:solidFill>
              <a:latin typeface="Calibri"/>
              <a:ea typeface="ＭＳ Ｐゴシック"/>
            </a:endParaRPr>
          </a:p>
        </p:txBody>
      </p:sp>
      <p:pic>
        <p:nvPicPr>
          <p:cNvPr id="4" name="図 3" descr="clip_image001.gif"/>
          <p:cNvPicPr>
            <a:picLocks noChangeAspect="1"/>
          </p:cNvPicPr>
          <p:nvPr/>
        </p:nvPicPr>
        <p:blipFill>
          <a:blip r:embed="rId2" cstate="print"/>
          <a:stretch>
            <a:fillRect/>
          </a:stretch>
        </p:blipFill>
        <p:spPr>
          <a:xfrm>
            <a:off x="0" y="1619975"/>
            <a:ext cx="6595421" cy="4949993"/>
          </a:xfrm>
          <a:prstGeom prst="rect">
            <a:avLst/>
          </a:prstGeom>
        </p:spPr>
      </p:pic>
      <p:sp>
        <p:nvSpPr>
          <p:cNvPr id="5" name="テキスト ボックス 4"/>
          <p:cNvSpPr txBox="1"/>
          <p:nvPr/>
        </p:nvSpPr>
        <p:spPr>
          <a:xfrm>
            <a:off x="6444208" y="4797152"/>
            <a:ext cx="2699792" cy="400110"/>
          </a:xfrm>
          <a:prstGeom prst="rect">
            <a:avLst/>
          </a:prstGeom>
          <a:noFill/>
        </p:spPr>
        <p:txBody>
          <a:bodyPr wrap="square" rtlCol="0">
            <a:spAutoFit/>
          </a:bodyPr>
          <a:lstStyle/>
          <a:p>
            <a:pPr defTabSz="914212"/>
            <a:r>
              <a:rPr lang="en-US" altLang="ja-JP" sz="2000" dirty="0" smtClean="0">
                <a:solidFill>
                  <a:prstClr val="black"/>
                </a:solidFill>
                <a:latin typeface="Calibri"/>
                <a:ea typeface="ＭＳ Ｐゴシック"/>
              </a:rPr>
              <a:t>Courtesy of David Fritz</a:t>
            </a:r>
            <a:endParaRPr lang="ja-JP" altLang="en-US" sz="2000" dirty="0">
              <a:solidFill>
                <a:prstClr val="black"/>
              </a:solidFill>
              <a:latin typeface="Calibri"/>
              <a:ea typeface="ＭＳ Ｐゴシック"/>
            </a:endParaRPr>
          </a:p>
        </p:txBody>
      </p:sp>
      <p:sp>
        <p:nvSpPr>
          <p:cNvPr id="2" name="テキスト ボックス 1"/>
          <p:cNvSpPr txBox="1"/>
          <p:nvPr/>
        </p:nvSpPr>
        <p:spPr>
          <a:xfrm>
            <a:off x="6588224" y="2505670"/>
            <a:ext cx="2304256" cy="923330"/>
          </a:xfrm>
          <a:prstGeom prst="rect">
            <a:avLst/>
          </a:prstGeom>
          <a:noFill/>
        </p:spPr>
        <p:txBody>
          <a:bodyPr wrap="square" rtlCol="0">
            <a:spAutoFit/>
          </a:bodyPr>
          <a:lstStyle/>
          <a:p>
            <a:pPr defTabSz="914212"/>
            <a:r>
              <a:rPr lang="en-US" altLang="ja-JP" dirty="0" smtClean="0">
                <a:solidFill>
                  <a:prstClr val="black"/>
                </a:solidFill>
                <a:latin typeface="Calibri"/>
                <a:ea typeface="ＭＳ Ｐゴシック"/>
              </a:rPr>
              <a:t>D. Zhu et al., Appl. Phys </a:t>
            </a:r>
            <a:r>
              <a:rPr lang="en-US" altLang="ja-JP" dirty="0" err="1" smtClean="0">
                <a:solidFill>
                  <a:prstClr val="black"/>
                </a:solidFill>
                <a:latin typeface="Calibri"/>
                <a:ea typeface="ＭＳ Ｐゴシック"/>
              </a:rPr>
              <a:t>Lett</a:t>
            </a:r>
            <a:r>
              <a:rPr lang="en-US" altLang="ja-JP" dirty="0" smtClean="0">
                <a:solidFill>
                  <a:prstClr val="black"/>
                </a:solidFill>
                <a:latin typeface="Calibri"/>
                <a:ea typeface="ＭＳ Ｐゴシック"/>
              </a:rPr>
              <a:t>. 101, 034103 (2012)</a:t>
            </a:r>
            <a:endParaRPr lang="ja-JP" altLang="en-US" dirty="0">
              <a:solidFill>
                <a:prstClr val="black"/>
              </a:solidFill>
              <a:latin typeface="Calibri"/>
              <a:ea typeface="ＭＳ Ｐゴシック"/>
            </a:endParaRPr>
          </a:p>
        </p:txBody>
      </p:sp>
      <p:sp>
        <p:nvSpPr>
          <p:cNvPr id="6" name="スライド番号プレースホルダ 15"/>
          <p:cNvSpPr>
            <a:spLocks noGrp="1"/>
          </p:cNvSpPr>
          <p:nvPr>
            <p:ph type="sldNum" sz="quarter" idx="12"/>
          </p:nvPr>
        </p:nvSpPr>
        <p:spPr>
          <a:xfrm>
            <a:off x="6553200" y="6356374"/>
            <a:ext cx="2133600" cy="365125"/>
          </a:xfrm>
        </p:spPr>
        <p:txBody>
          <a:bodyPr/>
          <a:lstStyle/>
          <a:p>
            <a:fld id="{D2D8002D-B5B0-4BAC-B1F6-782DDCCE6D9C}" type="slidenum">
              <a:rPr lang="ja-JP" altLang="en-US" smtClean="0">
                <a:solidFill>
                  <a:prstClr val="black">
                    <a:tint val="75000"/>
                  </a:prstClr>
                </a:solidFill>
                <a:latin typeface="Calibri"/>
                <a:ea typeface="ＭＳ Ｐゴシック"/>
              </a:rPr>
              <a:pPr/>
              <a:t>14</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54512308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Oval 1"/>
          <p:cNvSpPr>
            <a:spLocks/>
          </p:cNvSpPr>
          <p:nvPr/>
        </p:nvSpPr>
        <p:spPr bwMode="auto">
          <a:xfrm>
            <a:off x="756791" y="2190011"/>
            <a:ext cx="1569393" cy="1570509"/>
          </a:xfrm>
          <a:prstGeom prst="ellipse">
            <a:avLst/>
          </a:prstGeom>
          <a:solidFill>
            <a:srgbClr val="FFFFFF"/>
          </a:solidFill>
          <a:ln w="2857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698" name="Line 2"/>
          <p:cNvSpPr>
            <a:spLocks noChangeShapeType="1"/>
          </p:cNvSpPr>
          <p:nvPr/>
        </p:nvSpPr>
        <p:spPr bwMode="auto">
          <a:xfrm rot="10800000" flipH="1">
            <a:off x="1554883" y="1563812"/>
            <a:ext cx="930920" cy="1408658"/>
          </a:xfrm>
          <a:prstGeom prst="line">
            <a:avLst/>
          </a:prstGeom>
          <a:noFill/>
          <a:ln w="12700" cap="flat">
            <a:solidFill>
              <a:schemeClr val="tx1"/>
            </a:solidFill>
            <a:prstDash val="solid"/>
            <a:round/>
            <a:headEnd type="none" w="med" len="med"/>
            <a:tailEnd type="triangl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699" name="Line 3"/>
          <p:cNvSpPr>
            <a:spLocks noChangeShapeType="1"/>
          </p:cNvSpPr>
          <p:nvPr/>
        </p:nvSpPr>
        <p:spPr bwMode="auto">
          <a:xfrm rot="10800000" flipH="1">
            <a:off x="761256" y="2974703"/>
            <a:ext cx="2580680" cy="3348"/>
          </a:xfrm>
          <a:prstGeom prst="line">
            <a:avLst/>
          </a:prstGeom>
          <a:noFill/>
          <a:ln w="12700" cap="rnd">
            <a:solidFill>
              <a:schemeClr val="tx1"/>
            </a:solidFill>
            <a:prstDash val="sysDot"/>
            <a:round/>
            <a:headEnd type="none" w="med" len="med"/>
            <a:tailEnd type="triangl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700" name="Line 4"/>
          <p:cNvSpPr>
            <a:spLocks noChangeShapeType="1"/>
          </p:cNvSpPr>
          <p:nvPr/>
        </p:nvSpPr>
        <p:spPr bwMode="auto">
          <a:xfrm rot="10800000" flipH="1">
            <a:off x="1547068" y="2463478"/>
            <a:ext cx="594941" cy="517922"/>
          </a:xfrm>
          <a:prstGeom prst="line">
            <a:avLst/>
          </a:prstGeom>
          <a:noFill/>
          <a:ln w="38100" cap="flat">
            <a:solidFill>
              <a:srgbClr val="FF0000"/>
            </a:solidFill>
            <a:prstDash val="solid"/>
            <a:round/>
            <a:headEnd type="none" w="med" len="med"/>
            <a:tailEnd type="triangl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701" name="Line 5"/>
          <p:cNvSpPr>
            <a:spLocks noChangeShapeType="1"/>
          </p:cNvSpPr>
          <p:nvPr/>
        </p:nvSpPr>
        <p:spPr bwMode="auto">
          <a:xfrm rot="10800000" flipH="1">
            <a:off x="1535908" y="2981400"/>
            <a:ext cx="801439" cy="4465"/>
          </a:xfrm>
          <a:prstGeom prst="line">
            <a:avLst/>
          </a:prstGeom>
          <a:noFill/>
          <a:ln w="38100" cap="flat">
            <a:solidFill>
              <a:srgbClr val="FF0000"/>
            </a:solidFill>
            <a:prstDash val="solid"/>
            <a:round/>
            <a:headEnd type="none" w="med" len="med"/>
            <a:tailEnd type="triangl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702" name="Line 6"/>
          <p:cNvSpPr>
            <a:spLocks noChangeShapeType="1"/>
          </p:cNvSpPr>
          <p:nvPr/>
        </p:nvSpPr>
        <p:spPr bwMode="auto">
          <a:xfrm rot="10800000" flipH="1">
            <a:off x="1551533" y="2723560"/>
            <a:ext cx="675308" cy="257845"/>
          </a:xfrm>
          <a:prstGeom prst="line">
            <a:avLst/>
          </a:prstGeom>
          <a:no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703" name="Line 7"/>
          <p:cNvSpPr>
            <a:spLocks noChangeShapeType="1"/>
          </p:cNvSpPr>
          <p:nvPr/>
        </p:nvSpPr>
        <p:spPr bwMode="auto">
          <a:xfrm>
            <a:off x="3337471" y="1464469"/>
            <a:ext cx="2232" cy="2934519"/>
          </a:xfrm>
          <a:prstGeom prst="line">
            <a:avLst/>
          </a:prstGeom>
          <a:noFill/>
          <a:ln w="2857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704" name="Line 8"/>
          <p:cNvSpPr>
            <a:spLocks noChangeShapeType="1"/>
          </p:cNvSpPr>
          <p:nvPr/>
        </p:nvSpPr>
        <p:spPr bwMode="auto">
          <a:xfrm>
            <a:off x="1554882" y="2989218"/>
            <a:ext cx="1749102" cy="558105"/>
          </a:xfrm>
          <a:prstGeom prst="line">
            <a:avLst/>
          </a:prstGeom>
          <a:noFill/>
          <a:ln w="9525" cap="flat">
            <a:solidFill>
              <a:schemeClr val="tx1"/>
            </a:solidFill>
            <a:prstDash val="solid"/>
            <a:round/>
            <a:headEnd type="none" w="med" len="med"/>
            <a:tailEnd type="triangl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705" name="Line 9"/>
          <p:cNvSpPr>
            <a:spLocks noChangeShapeType="1"/>
          </p:cNvSpPr>
          <p:nvPr/>
        </p:nvSpPr>
        <p:spPr bwMode="auto">
          <a:xfrm>
            <a:off x="522387" y="2974703"/>
            <a:ext cx="505644" cy="1116"/>
          </a:xfrm>
          <a:prstGeom prst="line">
            <a:avLst/>
          </a:prstGeom>
          <a:noFill/>
          <a:ln w="28575" cap="flat">
            <a:solidFill>
              <a:srgbClr val="0000FF"/>
            </a:solidFill>
            <a:prstDash val="solid"/>
            <a:round/>
            <a:headEnd type="none" w="med" len="med"/>
            <a:tailEnd type="triangl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grpSp>
        <p:nvGrpSpPr>
          <p:cNvPr id="2" name="Group 52"/>
          <p:cNvGrpSpPr>
            <a:grpSpLocks/>
          </p:cNvGrpSpPr>
          <p:nvPr/>
        </p:nvGrpSpPr>
        <p:grpSpPr bwMode="auto">
          <a:xfrm rot="1260000">
            <a:off x="1511350" y="1658690"/>
            <a:ext cx="1651992" cy="2387576"/>
            <a:chOff x="0" y="0"/>
            <a:chExt cx="1479" cy="2139"/>
          </a:xfrm>
        </p:grpSpPr>
        <p:grpSp>
          <p:nvGrpSpPr>
            <p:cNvPr id="3" name="Group 16"/>
            <p:cNvGrpSpPr>
              <a:grpSpLocks/>
            </p:cNvGrpSpPr>
            <p:nvPr/>
          </p:nvGrpSpPr>
          <p:grpSpPr bwMode="auto">
            <a:xfrm>
              <a:off x="312" y="21"/>
              <a:ext cx="497" cy="1201"/>
              <a:chOff x="0" y="0"/>
              <a:chExt cx="496" cy="1200"/>
            </a:xfrm>
          </p:grpSpPr>
          <p:sp>
            <p:nvSpPr>
              <p:cNvPr id="29706" name="Oval 10"/>
              <p:cNvSpPr>
                <a:spLocks/>
              </p:cNvSpPr>
              <p:nvPr/>
            </p:nvSpPr>
            <p:spPr bwMode="auto">
              <a:xfrm>
                <a:off x="251" y="674"/>
                <a:ext cx="72" cy="7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707" name="Oval 11"/>
              <p:cNvSpPr>
                <a:spLocks/>
              </p:cNvSpPr>
              <p:nvPr/>
            </p:nvSpPr>
            <p:spPr bwMode="auto">
              <a:xfrm>
                <a:off x="336" y="905"/>
                <a:ext cx="72" cy="7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708" name="Oval 12"/>
              <p:cNvSpPr>
                <a:spLocks/>
              </p:cNvSpPr>
              <p:nvPr/>
            </p:nvSpPr>
            <p:spPr bwMode="auto">
              <a:xfrm>
                <a:off x="156" y="432"/>
                <a:ext cx="72" cy="7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709" name="Oval 13"/>
              <p:cNvSpPr>
                <a:spLocks/>
              </p:cNvSpPr>
              <p:nvPr/>
            </p:nvSpPr>
            <p:spPr bwMode="auto">
              <a:xfrm>
                <a:off x="81" y="218"/>
                <a:ext cx="72" cy="7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710" name="Oval 14"/>
              <p:cNvSpPr>
                <a:spLocks/>
              </p:cNvSpPr>
              <p:nvPr/>
            </p:nvSpPr>
            <p:spPr bwMode="auto">
              <a:xfrm>
                <a:off x="424" y="1128"/>
                <a:ext cx="72" cy="7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711" name="Oval 15"/>
              <p:cNvSpPr>
                <a:spLocks/>
              </p:cNvSpPr>
              <p:nvPr/>
            </p:nvSpPr>
            <p:spPr bwMode="auto">
              <a:xfrm>
                <a:off x="0" y="0"/>
                <a:ext cx="72" cy="7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grpSp>
        <p:grpSp>
          <p:nvGrpSpPr>
            <p:cNvPr id="4" name="Group 23"/>
            <p:cNvGrpSpPr>
              <a:grpSpLocks/>
            </p:cNvGrpSpPr>
            <p:nvPr/>
          </p:nvGrpSpPr>
          <p:grpSpPr bwMode="auto">
            <a:xfrm>
              <a:off x="649" y="932"/>
              <a:ext cx="497" cy="1201"/>
              <a:chOff x="0" y="0"/>
              <a:chExt cx="496" cy="1200"/>
            </a:xfrm>
          </p:grpSpPr>
          <p:sp>
            <p:nvSpPr>
              <p:cNvPr id="29713" name="Oval 17"/>
              <p:cNvSpPr>
                <a:spLocks/>
              </p:cNvSpPr>
              <p:nvPr/>
            </p:nvSpPr>
            <p:spPr bwMode="auto">
              <a:xfrm>
                <a:off x="251" y="673"/>
                <a:ext cx="72" cy="7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714" name="Oval 18"/>
              <p:cNvSpPr>
                <a:spLocks/>
              </p:cNvSpPr>
              <p:nvPr/>
            </p:nvSpPr>
            <p:spPr bwMode="auto">
              <a:xfrm>
                <a:off x="336" y="905"/>
                <a:ext cx="72" cy="7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715" name="Oval 19"/>
              <p:cNvSpPr>
                <a:spLocks/>
              </p:cNvSpPr>
              <p:nvPr/>
            </p:nvSpPr>
            <p:spPr bwMode="auto">
              <a:xfrm>
                <a:off x="156" y="432"/>
                <a:ext cx="72" cy="7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716" name="Oval 20"/>
              <p:cNvSpPr>
                <a:spLocks/>
              </p:cNvSpPr>
              <p:nvPr/>
            </p:nvSpPr>
            <p:spPr bwMode="auto">
              <a:xfrm>
                <a:off x="81" y="218"/>
                <a:ext cx="72" cy="7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717" name="Oval 21"/>
              <p:cNvSpPr>
                <a:spLocks/>
              </p:cNvSpPr>
              <p:nvPr/>
            </p:nvSpPr>
            <p:spPr bwMode="auto">
              <a:xfrm>
                <a:off x="424" y="1128"/>
                <a:ext cx="72" cy="7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718" name="Oval 22"/>
              <p:cNvSpPr>
                <a:spLocks/>
              </p:cNvSpPr>
              <p:nvPr/>
            </p:nvSpPr>
            <p:spPr bwMode="auto">
              <a:xfrm>
                <a:off x="0" y="0"/>
                <a:ext cx="72" cy="7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grpSp>
        <p:grpSp>
          <p:nvGrpSpPr>
            <p:cNvPr id="5" name="Group 30"/>
            <p:cNvGrpSpPr>
              <a:grpSpLocks/>
            </p:cNvGrpSpPr>
            <p:nvPr/>
          </p:nvGrpSpPr>
          <p:grpSpPr bwMode="auto">
            <a:xfrm>
              <a:off x="635" y="0"/>
              <a:ext cx="496" cy="1200"/>
              <a:chOff x="0" y="0"/>
              <a:chExt cx="496" cy="1200"/>
            </a:xfrm>
          </p:grpSpPr>
          <p:sp>
            <p:nvSpPr>
              <p:cNvPr id="29720" name="Oval 24"/>
              <p:cNvSpPr>
                <a:spLocks/>
              </p:cNvSpPr>
              <p:nvPr/>
            </p:nvSpPr>
            <p:spPr bwMode="auto">
              <a:xfrm>
                <a:off x="251" y="673"/>
                <a:ext cx="72" cy="7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721" name="Oval 25"/>
              <p:cNvSpPr>
                <a:spLocks/>
              </p:cNvSpPr>
              <p:nvPr/>
            </p:nvSpPr>
            <p:spPr bwMode="auto">
              <a:xfrm>
                <a:off x="336" y="905"/>
                <a:ext cx="72" cy="7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722" name="Oval 26"/>
              <p:cNvSpPr>
                <a:spLocks/>
              </p:cNvSpPr>
              <p:nvPr/>
            </p:nvSpPr>
            <p:spPr bwMode="auto">
              <a:xfrm>
                <a:off x="156" y="432"/>
                <a:ext cx="72" cy="7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723" name="Oval 27"/>
              <p:cNvSpPr>
                <a:spLocks/>
              </p:cNvSpPr>
              <p:nvPr/>
            </p:nvSpPr>
            <p:spPr bwMode="auto">
              <a:xfrm>
                <a:off x="81" y="218"/>
                <a:ext cx="72" cy="7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724" name="Oval 28"/>
              <p:cNvSpPr>
                <a:spLocks/>
              </p:cNvSpPr>
              <p:nvPr/>
            </p:nvSpPr>
            <p:spPr bwMode="auto">
              <a:xfrm>
                <a:off x="424" y="1128"/>
                <a:ext cx="72" cy="7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725" name="Oval 29"/>
              <p:cNvSpPr>
                <a:spLocks/>
              </p:cNvSpPr>
              <p:nvPr/>
            </p:nvSpPr>
            <p:spPr bwMode="auto">
              <a:xfrm>
                <a:off x="0" y="0"/>
                <a:ext cx="72" cy="7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grpSp>
        <p:grpSp>
          <p:nvGrpSpPr>
            <p:cNvPr id="6" name="Group 37"/>
            <p:cNvGrpSpPr>
              <a:grpSpLocks/>
            </p:cNvGrpSpPr>
            <p:nvPr/>
          </p:nvGrpSpPr>
          <p:grpSpPr bwMode="auto">
            <a:xfrm>
              <a:off x="983" y="917"/>
              <a:ext cx="496" cy="1201"/>
              <a:chOff x="0" y="0"/>
              <a:chExt cx="496" cy="1200"/>
            </a:xfrm>
          </p:grpSpPr>
          <p:sp>
            <p:nvSpPr>
              <p:cNvPr id="29727" name="Oval 31"/>
              <p:cNvSpPr>
                <a:spLocks/>
              </p:cNvSpPr>
              <p:nvPr/>
            </p:nvSpPr>
            <p:spPr bwMode="auto">
              <a:xfrm>
                <a:off x="251" y="673"/>
                <a:ext cx="72" cy="7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728" name="Oval 32"/>
              <p:cNvSpPr>
                <a:spLocks/>
              </p:cNvSpPr>
              <p:nvPr/>
            </p:nvSpPr>
            <p:spPr bwMode="auto">
              <a:xfrm>
                <a:off x="336" y="905"/>
                <a:ext cx="72" cy="7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729" name="Oval 33"/>
              <p:cNvSpPr>
                <a:spLocks/>
              </p:cNvSpPr>
              <p:nvPr/>
            </p:nvSpPr>
            <p:spPr bwMode="auto">
              <a:xfrm>
                <a:off x="156" y="432"/>
                <a:ext cx="72" cy="7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730" name="Oval 34"/>
              <p:cNvSpPr>
                <a:spLocks/>
              </p:cNvSpPr>
              <p:nvPr/>
            </p:nvSpPr>
            <p:spPr bwMode="auto">
              <a:xfrm>
                <a:off x="81" y="218"/>
                <a:ext cx="72" cy="7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731" name="Oval 35"/>
              <p:cNvSpPr>
                <a:spLocks/>
              </p:cNvSpPr>
              <p:nvPr/>
            </p:nvSpPr>
            <p:spPr bwMode="auto">
              <a:xfrm>
                <a:off x="424" y="1128"/>
                <a:ext cx="72" cy="7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732" name="Oval 36"/>
              <p:cNvSpPr>
                <a:spLocks/>
              </p:cNvSpPr>
              <p:nvPr/>
            </p:nvSpPr>
            <p:spPr bwMode="auto">
              <a:xfrm>
                <a:off x="0" y="0"/>
                <a:ext cx="72" cy="7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grpSp>
        <p:grpSp>
          <p:nvGrpSpPr>
            <p:cNvPr id="7" name="Group 44"/>
            <p:cNvGrpSpPr>
              <a:grpSpLocks/>
            </p:cNvGrpSpPr>
            <p:nvPr/>
          </p:nvGrpSpPr>
          <p:grpSpPr bwMode="auto">
            <a:xfrm>
              <a:off x="0" y="26"/>
              <a:ext cx="496" cy="1201"/>
              <a:chOff x="0" y="0"/>
              <a:chExt cx="496" cy="1200"/>
            </a:xfrm>
          </p:grpSpPr>
          <p:sp>
            <p:nvSpPr>
              <p:cNvPr id="29734" name="Oval 38"/>
              <p:cNvSpPr>
                <a:spLocks/>
              </p:cNvSpPr>
              <p:nvPr/>
            </p:nvSpPr>
            <p:spPr bwMode="auto">
              <a:xfrm>
                <a:off x="251" y="673"/>
                <a:ext cx="72" cy="7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735" name="Oval 39"/>
              <p:cNvSpPr>
                <a:spLocks/>
              </p:cNvSpPr>
              <p:nvPr/>
            </p:nvSpPr>
            <p:spPr bwMode="auto">
              <a:xfrm>
                <a:off x="336" y="905"/>
                <a:ext cx="72" cy="7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736" name="Oval 40"/>
              <p:cNvSpPr>
                <a:spLocks/>
              </p:cNvSpPr>
              <p:nvPr/>
            </p:nvSpPr>
            <p:spPr bwMode="auto">
              <a:xfrm>
                <a:off x="156" y="432"/>
                <a:ext cx="72" cy="7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737" name="Oval 41"/>
              <p:cNvSpPr>
                <a:spLocks/>
              </p:cNvSpPr>
              <p:nvPr/>
            </p:nvSpPr>
            <p:spPr bwMode="auto">
              <a:xfrm>
                <a:off x="81" y="218"/>
                <a:ext cx="72" cy="7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738" name="Oval 42"/>
              <p:cNvSpPr>
                <a:spLocks/>
              </p:cNvSpPr>
              <p:nvPr/>
            </p:nvSpPr>
            <p:spPr bwMode="auto">
              <a:xfrm>
                <a:off x="424" y="1128"/>
                <a:ext cx="72" cy="7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739" name="Oval 43"/>
              <p:cNvSpPr>
                <a:spLocks/>
              </p:cNvSpPr>
              <p:nvPr/>
            </p:nvSpPr>
            <p:spPr bwMode="auto">
              <a:xfrm>
                <a:off x="0" y="0"/>
                <a:ext cx="72" cy="7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grpSp>
        <p:grpSp>
          <p:nvGrpSpPr>
            <p:cNvPr id="8" name="Group 51"/>
            <p:cNvGrpSpPr>
              <a:grpSpLocks/>
            </p:cNvGrpSpPr>
            <p:nvPr/>
          </p:nvGrpSpPr>
          <p:grpSpPr bwMode="auto">
            <a:xfrm>
              <a:off x="334" y="938"/>
              <a:ext cx="497" cy="1201"/>
              <a:chOff x="0" y="0"/>
              <a:chExt cx="496" cy="1200"/>
            </a:xfrm>
          </p:grpSpPr>
          <p:sp>
            <p:nvSpPr>
              <p:cNvPr id="29741" name="Oval 45"/>
              <p:cNvSpPr>
                <a:spLocks/>
              </p:cNvSpPr>
              <p:nvPr/>
            </p:nvSpPr>
            <p:spPr bwMode="auto">
              <a:xfrm>
                <a:off x="251" y="673"/>
                <a:ext cx="72" cy="7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742" name="Oval 46"/>
              <p:cNvSpPr>
                <a:spLocks/>
              </p:cNvSpPr>
              <p:nvPr/>
            </p:nvSpPr>
            <p:spPr bwMode="auto">
              <a:xfrm>
                <a:off x="336" y="905"/>
                <a:ext cx="72" cy="7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743" name="Oval 47"/>
              <p:cNvSpPr>
                <a:spLocks/>
              </p:cNvSpPr>
              <p:nvPr/>
            </p:nvSpPr>
            <p:spPr bwMode="auto">
              <a:xfrm>
                <a:off x="156" y="432"/>
                <a:ext cx="72" cy="7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744" name="Oval 48"/>
              <p:cNvSpPr>
                <a:spLocks/>
              </p:cNvSpPr>
              <p:nvPr/>
            </p:nvSpPr>
            <p:spPr bwMode="auto">
              <a:xfrm>
                <a:off x="81" y="218"/>
                <a:ext cx="72" cy="7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745" name="Oval 49"/>
              <p:cNvSpPr>
                <a:spLocks/>
              </p:cNvSpPr>
              <p:nvPr/>
            </p:nvSpPr>
            <p:spPr bwMode="auto">
              <a:xfrm>
                <a:off x="424" y="1128"/>
                <a:ext cx="72" cy="7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746" name="Oval 50"/>
              <p:cNvSpPr>
                <a:spLocks/>
              </p:cNvSpPr>
              <p:nvPr/>
            </p:nvSpPr>
            <p:spPr bwMode="auto">
              <a:xfrm>
                <a:off x="0" y="0"/>
                <a:ext cx="72" cy="7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grpSp>
      </p:grpSp>
      <p:sp>
        <p:nvSpPr>
          <p:cNvPr id="29749" name="Rectangle 53"/>
          <p:cNvSpPr>
            <a:spLocks/>
          </p:cNvSpPr>
          <p:nvPr/>
        </p:nvSpPr>
        <p:spPr bwMode="auto">
          <a:xfrm rot="60000">
            <a:off x="1903142" y="3339705"/>
            <a:ext cx="152921" cy="130597"/>
          </a:xfrm>
          <a:prstGeom prst="rect">
            <a:avLst/>
          </a:prstGeom>
          <a:noFill/>
          <a:ln w="28575" cap="flat">
            <a:solidFill>
              <a:srgbClr val="00FF00"/>
            </a:solidFill>
            <a:prstDash val="solid"/>
            <a:miter lim="800000"/>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750" name="Rectangle 54"/>
          <p:cNvSpPr>
            <a:spLocks/>
          </p:cNvSpPr>
          <p:nvPr/>
        </p:nvSpPr>
        <p:spPr bwMode="auto">
          <a:xfrm>
            <a:off x="2254746" y="2926707"/>
            <a:ext cx="147340" cy="130597"/>
          </a:xfrm>
          <a:prstGeom prst="rect">
            <a:avLst/>
          </a:prstGeom>
          <a:noFill/>
          <a:ln w="28575" cap="flat">
            <a:solidFill>
              <a:srgbClr val="00FF00"/>
            </a:solidFill>
            <a:prstDash val="solid"/>
            <a:miter lim="800000"/>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751" name="Rectangle 55"/>
          <p:cNvSpPr>
            <a:spLocks/>
          </p:cNvSpPr>
          <p:nvPr/>
        </p:nvSpPr>
        <p:spPr bwMode="auto">
          <a:xfrm>
            <a:off x="2272605" y="2381994"/>
            <a:ext cx="147340" cy="130597"/>
          </a:xfrm>
          <a:prstGeom prst="rect">
            <a:avLst/>
          </a:prstGeom>
          <a:noFill/>
          <a:ln w="28575" cap="flat">
            <a:solidFill>
              <a:srgbClr val="00FF00"/>
            </a:solidFill>
            <a:prstDash val="solid"/>
            <a:miter lim="800000"/>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752" name="Rectangle 56"/>
          <p:cNvSpPr>
            <a:spLocks/>
          </p:cNvSpPr>
          <p:nvPr/>
        </p:nvSpPr>
        <p:spPr bwMode="auto">
          <a:xfrm>
            <a:off x="1924348" y="2268141"/>
            <a:ext cx="147340" cy="130597"/>
          </a:xfrm>
          <a:prstGeom prst="rect">
            <a:avLst/>
          </a:prstGeom>
          <a:noFill/>
          <a:ln w="28575" cap="flat">
            <a:solidFill>
              <a:srgbClr val="FF00FF"/>
            </a:solidFill>
            <a:prstDash val="solid"/>
            <a:miter lim="800000"/>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753" name="Rectangle 57"/>
          <p:cNvSpPr>
            <a:spLocks/>
          </p:cNvSpPr>
          <p:nvPr/>
        </p:nvSpPr>
        <p:spPr bwMode="auto">
          <a:xfrm>
            <a:off x="1928813" y="1970114"/>
            <a:ext cx="148456" cy="129480"/>
          </a:xfrm>
          <a:prstGeom prst="rect">
            <a:avLst/>
          </a:prstGeom>
          <a:noFill/>
          <a:ln w="28575" cap="flat">
            <a:solidFill>
              <a:srgbClr val="00FF00"/>
            </a:solidFill>
            <a:prstDash val="solid"/>
            <a:miter lim="800000"/>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754" name="Rectangle 58"/>
          <p:cNvSpPr>
            <a:spLocks/>
          </p:cNvSpPr>
          <p:nvPr/>
        </p:nvSpPr>
        <p:spPr bwMode="auto">
          <a:xfrm>
            <a:off x="2223492" y="3174505"/>
            <a:ext cx="147340" cy="130597"/>
          </a:xfrm>
          <a:prstGeom prst="rect">
            <a:avLst/>
          </a:prstGeom>
          <a:noFill/>
          <a:ln w="28575" cap="flat">
            <a:solidFill>
              <a:srgbClr val="FF00FF"/>
            </a:solidFill>
            <a:prstDash val="solid"/>
            <a:miter lim="800000"/>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755" name="Rectangle 59"/>
          <p:cNvSpPr>
            <a:spLocks/>
          </p:cNvSpPr>
          <p:nvPr/>
        </p:nvSpPr>
        <p:spPr bwMode="auto">
          <a:xfrm>
            <a:off x="281285" y="2723560"/>
            <a:ext cx="1169789" cy="267891"/>
          </a:xfrm>
          <a:prstGeom prst="rect">
            <a:avLst/>
          </a:prstGeom>
          <a:noFill/>
          <a:ln w="12700" cap="flat">
            <a:noFill/>
            <a:miter lim="800000"/>
            <a:headEnd type="none" w="med" len="med"/>
            <a:tailEnd type="none" w="med" len="med"/>
          </a:ln>
        </p:spPr>
        <p:txBody>
          <a:bodyPr lIns="0" tIns="0" rIns="40628" bIns="0"/>
          <a:lstStyle/>
          <a:p>
            <a:pPr marL="40172" defTabSz="642915" fontAlgn="base">
              <a:spcBef>
                <a:spcPct val="0"/>
              </a:spcBef>
              <a:spcAft>
                <a:spcPct val="0"/>
              </a:spcAft>
            </a:pPr>
            <a:r>
              <a:rPr kumimoji="0" lang="en-US" altLang="ja-JP" dirty="0" smtClean="0">
                <a:solidFill>
                  <a:srgbClr val="0000FF"/>
                </a:solidFill>
                <a:latin typeface="Calibri Bold" charset="0"/>
                <a:ea typeface="ＭＳ Ｐゴシック" charset="-128"/>
                <a:cs typeface="Calibri Bold" charset="0"/>
                <a:sym typeface="Calibri Bold" charset="0"/>
              </a:rPr>
              <a:t>X-ray beam</a:t>
            </a:r>
          </a:p>
        </p:txBody>
      </p:sp>
      <p:sp>
        <p:nvSpPr>
          <p:cNvPr id="29756" name="Rectangle 60"/>
          <p:cNvSpPr>
            <a:spLocks/>
          </p:cNvSpPr>
          <p:nvPr/>
        </p:nvSpPr>
        <p:spPr bwMode="auto">
          <a:xfrm>
            <a:off x="687590" y="830461"/>
            <a:ext cx="3120779" cy="523220"/>
          </a:xfrm>
          <a:prstGeom prst="rect">
            <a:avLst/>
          </a:prstGeom>
          <a:noFill/>
          <a:ln w="9525" cap="flat">
            <a:solidFill>
              <a:srgbClr val="3333CC"/>
            </a:solidFill>
            <a:prstDash val="solid"/>
            <a:miter lim="800000"/>
            <a:headEnd type="none" w="med" len="med"/>
            <a:tailEnd type="none" w="med" len="med"/>
          </a:ln>
        </p:spPr>
        <p:txBody>
          <a:bodyPr wrap="none" lIns="0" tIns="0" rIns="40628" bIns="0">
            <a:spAutoFit/>
          </a:bodyPr>
          <a:lstStyle/>
          <a:p>
            <a:pPr marL="40172" defTabSz="642915" fontAlgn="base">
              <a:spcBef>
                <a:spcPct val="0"/>
              </a:spcBef>
              <a:spcAft>
                <a:spcPct val="0"/>
              </a:spcAft>
            </a:pPr>
            <a:r>
              <a:rPr kumimoji="0" lang="en-US" altLang="ja-JP" sz="1700" dirty="0" smtClean="0">
                <a:solidFill>
                  <a:srgbClr val="000000"/>
                </a:solidFill>
                <a:latin typeface="Calibri" charset="0"/>
                <a:ea typeface="ＭＳ Ｐゴシック" charset="-128"/>
                <a:cs typeface="Calibri" charset="0"/>
                <a:sym typeface="Calibri" charset="0"/>
              </a:rPr>
              <a:t>~ monochromatic</a:t>
            </a:r>
          </a:p>
          <a:p>
            <a:pPr marL="40172" defTabSz="642915" fontAlgn="base">
              <a:spcBef>
                <a:spcPct val="0"/>
              </a:spcBef>
              <a:spcAft>
                <a:spcPct val="0"/>
              </a:spcAft>
            </a:pPr>
            <a:r>
              <a:rPr kumimoji="0" lang="en-US" altLang="ja-JP" sz="1700" dirty="0" smtClean="0">
                <a:solidFill>
                  <a:srgbClr val="000000"/>
                </a:solidFill>
                <a:latin typeface="Calibri" charset="0"/>
                <a:ea typeface="ＭＳ Ｐゴシック" charset="-128"/>
                <a:cs typeface="Calibri" charset="0"/>
                <a:sym typeface="Calibri" charset="0"/>
              </a:rPr>
              <a:t>  - all partially recorded reflections</a:t>
            </a:r>
          </a:p>
        </p:txBody>
      </p:sp>
      <p:grpSp>
        <p:nvGrpSpPr>
          <p:cNvPr id="9" name="Group 171"/>
          <p:cNvGrpSpPr>
            <a:grpSpLocks/>
          </p:cNvGrpSpPr>
          <p:nvPr/>
        </p:nvGrpSpPr>
        <p:grpSpPr bwMode="auto">
          <a:xfrm>
            <a:off x="1741290" y="842739"/>
            <a:ext cx="7206258" cy="5879083"/>
            <a:chOff x="0" y="0"/>
            <a:chExt cx="6456" cy="5266"/>
          </a:xfrm>
        </p:grpSpPr>
        <p:grpSp>
          <p:nvGrpSpPr>
            <p:cNvPr id="10" name="Group 124"/>
            <p:cNvGrpSpPr>
              <a:grpSpLocks/>
            </p:cNvGrpSpPr>
            <p:nvPr/>
          </p:nvGrpSpPr>
          <p:grpSpPr bwMode="auto">
            <a:xfrm>
              <a:off x="1889" y="0"/>
              <a:ext cx="4567" cy="2933"/>
              <a:chOff x="0" y="0"/>
              <a:chExt cx="4567" cy="2933"/>
            </a:xfrm>
          </p:grpSpPr>
          <p:sp>
            <p:nvSpPr>
              <p:cNvPr id="29757" name="Oval 61"/>
              <p:cNvSpPr>
                <a:spLocks/>
              </p:cNvSpPr>
              <p:nvPr/>
            </p:nvSpPr>
            <p:spPr bwMode="auto">
              <a:xfrm>
                <a:off x="1156" y="468"/>
                <a:ext cx="1813" cy="1852"/>
              </a:xfrm>
              <a:prstGeom prst="ellipse">
                <a:avLst/>
              </a:prstGeom>
              <a:noFill/>
              <a:ln w="2857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grpSp>
            <p:nvGrpSpPr>
              <p:cNvPr id="11" name="Group 64"/>
              <p:cNvGrpSpPr>
                <a:grpSpLocks/>
              </p:cNvGrpSpPr>
              <p:nvPr/>
            </p:nvGrpSpPr>
            <p:grpSpPr bwMode="auto">
              <a:xfrm>
                <a:off x="1435" y="2334"/>
                <a:ext cx="1214" cy="599"/>
                <a:chOff x="0" y="0"/>
                <a:chExt cx="1214" cy="599"/>
              </a:xfrm>
            </p:grpSpPr>
            <p:sp>
              <p:nvSpPr>
                <p:cNvPr id="29758" name="Rectangle 62"/>
                <p:cNvSpPr>
                  <a:spLocks/>
                </p:cNvSpPr>
                <p:nvPr/>
              </p:nvSpPr>
              <p:spPr bwMode="auto">
                <a:xfrm>
                  <a:off x="0" y="351"/>
                  <a:ext cx="1214" cy="248"/>
                </a:xfrm>
                <a:prstGeom prst="rect">
                  <a:avLst/>
                </a:prstGeom>
                <a:noFill/>
                <a:ln w="12700" cap="flat">
                  <a:noFill/>
                  <a:miter lim="800000"/>
                  <a:headEnd type="none" w="med" len="med"/>
                  <a:tailEnd type="none" w="med" len="med"/>
                </a:ln>
              </p:spPr>
              <p:txBody>
                <a:bodyPr wrap="none" lIns="0" tIns="0" rIns="57799" bIns="0">
                  <a:spAutoFit/>
                </a:bodyPr>
                <a:lstStyle/>
                <a:p>
                  <a:pPr marL="40172" defTabSz="642915" fontAlgn="base">
                    <a:spcBef>
                      <a:spcPct val="0"/>
                    </a:spcBef>
                    <a:spcAft>
                      <a:spcPct val="0"/>
                    </a:spcAft>
                  </a:pPr>
                  <a:r>
                    <a:rPr kumimoji="0" lang="en-US" altLang="ja-JP" dirty="0" smtClean="0">
                      <a:solidFill>
                        <a:srgbClr val="000000"/>
                      </a:solidFill>
                      <a:latin typeface="Calibri Bold" charset="0"/>
                      <a:ea typeface="ＭＳ Ｐゴシック" charset="-128"/>
                      <a:cs typeface="Calibri Bold" charset="0"/>
                      <a:sym typeface="Calibri Bold" charset="0"/>
                    </a:rPr>
                    <a:t>Minimum </a:t>
                  </a:r>
                  <a:r>
                    <a:rPr kumimoji="0" lang="en-US" altLang="ja-JP" dirty="0" smtClean="0">
                      <a:solidFill>
                        <a:srgbClr val="000000"/>
                      </a:solidFill>
                      <a:latin typeface="Symbol" pitchFamily="18" charset="2"/>
                      <a:ea typeface="ＭＳ Ｐゴシック" charset="-128"/>
                      <a:cs typeface="Calibri Bold" charset="0"/>
                      <a:sym typeface="Calibri Bold" charset="0"/>
                    </a:rPr>
                    <a:t>l</a:t>
                  </a:r>
                  <a:r>
                    <a:rPr kumimoji="0" lang="en-US" altLang="ja-JP" dirty="0" smtClean="0">
                      <a:solidFill>
                        <a:srgbClr val="000000"/>
                      </a:solidFill>
                      <a:latin typeface="Calibri Bold" charset="0"/>
                      <a:ea typeface="ＭＳ Ｐゴシック" charset="-128"/>
                      <a:cs typeface="Calibri Bold" charset="0"/>
                      <a:sym typeface="Calibri Bold" charset="0"/>
                    </a:rPr>
                    <a:t> </a:t>
                  </a:r>
                  <a:r>
                    <a:rPr kumimoji="0" lang="en-US" altLang="ja-JP" dirty="0" smtClean="0">
                      <a:solidFill>
                        <a:srgbClr val="000000"/>
                      </a:solidFill>
                      <a:latin typeface="Symbol" charset="2"/>
                      <a:ea typeface="ＭＳ Ｐゴシック" charset="-128"/>
                      <a:sym typeface="Symbol" charset="2"/>
                    </a:rPr>
                    <a:t>λ</a:t>
                  </a:r>
                </a:p>
              </p:txBody>
            </p:sp>
            <p:sp>
              <p:nvSpPr>
                <p:cNvPr id="29759" name="Line 63"/>
                <p:cNvSpPr>
                  <a:spLocks noChangeShapeType="1"/>
                </p:cNvSpPr>
                <p:nvPr/>
              </p:nvSpPr>
              <p:spPr bwMode="auto">
                <a:xfrm rot="10800000" flipH="1">
                  <a:off x="504" y="0"/>
                  <a:ext cx="63" cy="288"/>
                </a:xfrm>
                <a:prstGeom prst="line">
                  <a:avLst/>
                </a:prstGeom>
                <a:noFill/>
                <a:ln w="28575" cap="flat">
                  <a:solidFill>
                    <a:schemeClr val="tx1"/>
                  </a:solidFill>
                  <a:prstDash val="solid"/>
                  <a:round/>
                  <a:headEnd type="none" w="med" len="med"/>
                  <a:tailEnd type="triangl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grpSp>
          <p:grpSp>
            <p:nvGrpSpPr>
              <p:cNvPr id="12" name="Group 67"/>
              <p:cNvGrpSpPr>
                <a:grpSpLocks/>
              </p:cNvGrpSpPr>
              <p:nvPr/>
            </p:nvGrpSpPr>
            <p:grpSpPr bwMode="auto">
              <a:xfrm>
                <a:off x="604" y="1749"/>
                <a:ext cx="1253" cy="248"/>
                <a:chOff x="0" y="0"/>
                <a:chExt cx="1253" cy="248"/>
              </a:xfrm>
            </p:grpSpPr>
            <p:sp>
              <p:nvSpPr>
                <p:cNvPr id="29761" name="Rectangle 65"/>
                <p:cNvSpPr>
                  <a:spLocks/>
                </p:cNvSpPr>
                <p:nvPr/>
              </p:nvSpPr>
              <p:spPr bwMode="auto">
                <a:xfrm>
                  <a:off x="0" y="0"/>
                  <a:ext cx="1253" cy="248"/>
                </a:xfrm>
                <a:prstGeom prst="rect">
                  <a:avLst/>
                </a:prstGeom>
                <a:noFill/>
                <a:ln w="12700" cap="flat">
                  <a:noFill/>
                  <a:miter lim="800000"/>
                  <a:headEnd type="none" w="med" len="med"/>
                  <a:tailEnd type="none" w="med" len="med"/>
                </a:ln>
              </p:spPr>
              <p:txBody>
                <a:bodyPr wrap="none" lIns="0" tIns="0" rIns="57799" bIns="0">
                  <a:spAutoFit/>
                </a:bodyPr>
                <a:lstStyle/>
                <a:p>
                  <a:pPr marL="40172" defTabSz="642915" fontAlgn="base">
                    <a:spcBef>
                      <a:spcPct val="0"/>
                    </a:spcBef>
                    <a:spcAft>
                      <a:spcPct val="0"/>
                    </a:spcAft>
                  </a:pPr>
                  <a:r>
                    <a:rPr kumimoji="0" lang="en-US" altLang="ja-JP" dirty="0" smtClean="0">
                      <a:solidFill>
                        <a:srgbClr val="000000"/>
                      </a:solidFill>
                      <a:latin typeface="Calibri Bold" charset="0"/>
                      <a:ea typeface="ＭＳ Ｐゴシック" charset="-128"/>
                      <a:cs typeface="Calibri Bold" charset="0"/>
                      <a:sym typeface="Calibri Bold" charset="0"/>
                    </a:rPr>
                    <a:t>Maximum </a:t>
                  </a:r>
                  <a:r>
                    <a:rPr kumimoji="0" lang="en-US" altLang="ja-JP" dirty="0" smtClean="0">
                      <a:solidFill>
                        <a:srgbClr val="000000"/>
                      </a:solidFill>
                      <a:latin typeface="Symbol" pitchFamily="18" charset="2"/>
                      <a:ea typeface="ＭＳ Ｐゴシック" charset="-128"/>
                      <a:cs typeface="Calibri Bold" charset="0"/>
                      <a:sym typeface="Calibri Bold" charset="0"/>
                    </a:rPr>
                    <a:t>l </a:t>
                  </a:r>
                  <a:r>
                    <a:rPr kumimoji="0" lang="en-US" altLang="ja-JP" dirty="0" smtClean="0">
                      <a:solidFill>
                        <a:srgbClr val="000000"/>
                      </a:solidFill>
                      <a:latin typeface="Symbol" pitchFamily="18" charset="2"/>
                      <a:ea typeface="ＭＳ Ｐゴシック" charset="-128"/>
                      <a:sym typeface="Symbol" charset="2"/>
                    </a:rPr>
                    <a:t>λ</a:t>
                  </a:r>
                </a:p>
              </p:txBody>
            </p:sp>
            <p:sp>
              <p:nvSpPr>
                <p:cNvPr id="29762" name="Line 66"/>
                <p:cNvSpPr>
                  <a:spLocks noChangeShapeType="1"/>
                </p:cNvSpPr>
                <p:nvPr/>
              </p:nvSpPr>
              <p:spPr bwMode="auto">
                <a:xfrm rot="10800000" flipH="1">
                  <a:off x="945" y="22"/>
                  <a:ext cx="245" cy="87"/>
                </a:xfrm>
                <a:prstGeom prst="line">
                  <a:avLst/>
                </a:prstGeom>
                <a:noFill/>
                <a:ln w="28575" cap="flat">
                  <a:solidFill>
                    <a:schemeClr val="tx1"/>
                  </a:solidFill>
                  <a:prstDash val="solid"/>
                  <a:round/>
                  <a:headEnd type="none" w="med" len="med"/>
                  <a:tailEnd type="triangl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grpSp>
          <p:sp>
            <p:nvSpPr>
              <p:cNvPr id="29764" name="Oval 68"/>
              <p:cNvSpPr>
                <a:spLocks/>
              </p:cNvSpPr>
              <p:nvPr/>
            </p:nvSpPr>
            <p:spPr bwMode="auto">
              <a:xfrm>
                <a:off x="1682" y="748"/>
                <a:ext cx="1272" cy="1273"/>
              </a:xfrm>
              <a:prstGeom prst="ellipse">
                <a:avLst/>
              </a:prstGeom>
              <a:solidFill>
                <a:srgbClr val="FFFFFF"/>
              </a:solidFill>
              <a:ln w="2857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grpSp>
            <p:nvGrpSpPr>
              <p:cNvPr id="13" name="Group 75"/>
              <p:cNvGrpSpPr>
                <a:grpSpLocks/>
              </p:cNvGrpSpPr>
              <p:nvPr/>
            </p:nvGrpSpPr>
            <p:grpSpPr bwMode="auto">
              <a:xfrm>
                <a:off x="2538" y="329"/>
                <a:ext cx="457" cy="1086"/>
                <a:chOff x="0" y="0"/>
                <a:chExt cx="456" cy="1085"/>
              </a:xfrm>
            </p:grpSpPr>
            <p:sp>
              <p:nvSpPr>
                <p:cNvPr id="29765" name="Oval 69"/>
                <p:cNvSpPr>
                  <a:spLocks/>
                </p:cNvSpPr>
                <p:nvPr/>
              </p:nvSpPr>
              <p:spPr bwMode="auto">
                <a:xfrm>
                  <a:off x="233" y="610"/>
                  <a:ext cx="62" cy="6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766" name="Oval 70"/>
                <p:cNvSpPr>
                  <a:spLocks/>
                </p:cNvSpPr>
                <p:nvPr/>
              </p:nvSpPr>
              <p:spPr bwMode="auto">
                <a:xfrm>
                  <a:off x="312" y="820"/>
                  <a:ext cx="62" cy="6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767" name="Oval 71"/>
                <p:cNvSpPr>
                  <a:spLocks/>
                </p:cNvSpPr>
                <p:nvPr/>
              </p:nvSpPr>
              <p:spPr bwMode="auto">
                <a:xfrm>
                  <a:off x="145" y="391"/>
                  <a:ext cx="62" cy="6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768" name="Oval 72"/>
                <p:cNvSpPr>
                  <a:spLocks/>
                </p:cNvSpPr>
                <p:nvPr/>
              </p:nvSpPr>
              <p:spPr bwMode="auto">
                <a:xfrm>
                  <a:off x="76" y="197"/>
                  <a:ext cx="62" cy="6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769" name="Oval 73"/>
                <p:cNvSpPr>
                  <a:spLocks/>
                </p:cNvSpPr>
                <p:nvPr/>
              </p:nvSpPr>
              <p:spPr bwMode="auto">
                <a:xfrm>
                  <a:off x="394" y="1023"/>
                  <a:ext cx="62" cy="6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770" name="Oval 74"/>
                <p:cNvSpPr>
                  <a:spLocks/>
                </p:cNvSpPr>
                <p:nvPr/>
              </p:nvSpPr>
              <p:spPr bwMode="auto">
                <a:xfrm>
                  <a:off x="0" y="0"/>
                  <a:ext cx="62" cy="61"/>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grpSp>
          <p:grpSp>
            <p:nvGrpSpPr>
              <p:cNvPr id="14" name="Group 82"/>
              <p:cNvGrpSpPr>
                <a:grpSpLocks/>
              </p:cNvGrpSpPr>
              <p:nvPr/>
            </p:nvGrpSpPr>
            <p:grpSpPr bwMode="auto">
              <a:xfrm>
                <a:off x="2848" y="1152"/>
                <a:ext cx="460" cy="1085"/>
                <a:chOff x="0" y="0"/>
                <a:chExt cx="459" cy="1085"/>
              </a:xfrm>
            </p:grpSpPr>
            <p:sp>
              <p:nvSpPr>
                <p:cNvPr id="29772" name="Oval 76"/>
                <p:cNvSpPr>
                  <a:spLocks/>
                </p:cNvSpPr>
                <p:nvPr/>
              </p:nvSpPr>
              <p:spPr bwMode="auto">
                <a:xfrm>
                  <a:off x="233" y="610"/>
                  <a:ext cx="62" cy="6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773" name="Oval 77"/>
                <p:cNvSpPr>
                  <a:spLocks/>
                </p:cNvSpPr>
                <p:nvPr/>
              </p:nvSpPr>
              <p:spPr bwMode="auto">
                <a:xfrm>
                  <a:off x="312" y="820"/>
                  <a:ext cx="62" cy="6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774" name="Oval 78"/>
                <p:cNvSpPr>
                  <a:spLocks/>
                </p:cNvSpPr>
                <p:nvPr/>
              </p:nvSpPr>
              <p:spPr bwMode="auto">
                <a:xfrm>
                  <a:off x="145" y="391"/>
                  <a:ext cx="62" cy="6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775" name="Oval 79"/>
                <p:cNvSpPr>
                  <a:spLocks/>
                </p:cNvSpPr>
                <p:nvPr/>
              </p:nvSpPr>
              <p:spPr bwMode="auto">
                <a:xfrm>
                  <a:off x="77" y="197"/>
                  <a:ext cx="62" cy="6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776" name="Oval 80"/>
                <p:cNvSpPr>
                  <a:spLocks/>
                </p:cNvSpPr>
                <p:nvPr/>
              </p:nvSpPr>
              <p:spPr bwMode="auto">
                <a:xfrm>
                  <a:off x="397" y="1023"/>
                  <a:ext cx="62" cy="6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777" name="Oval 81"/>
                <p:cNvSpPr>
                  <a:spLocks/>
                </p:cNvSpPr>
                <p:nvPr/>
              </p:nvSpPr>
              <p:spPr bwMode="auto">
                <a:xfrm>
                  <a:off x="0" y="0"/>
                  <a:ext cx="62" cy="61"/>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grpSp>
          <p:grpSp>
            <p:nvGrpSpPr>
              <p:cNvPr id="15" name="Group 89"/>
              <p:cNvGrpSpPr>
                <a:grpSpLocks/>
              </p:cNvGrpSpPr>
              <p:nvPr/>
            </p:nvGrpSpPr>
            <p:grpSpPr bwMode="auto">
              <a:xfrm>
                <a:off x="2830" y="308"/>
                <a:ext cx="455" cy="1085"/>
                <a:chOff x="0" y="0"/>
                <a:chExt cx="455" cy="1085"/>
              </a:xfrm>
            </p:grpSpPr>
            <p:sp>
              <p:nvSpPr>
                <p:cNvPr id="29779" name="Oval 83"/>
                <p:cNvSpPr>
                  <a:spLocks/>
                </p:cNvSpPr>
                <p:nvPr/>
              </p:nvSpPr>
              <p:spPr bwMode="auto">
                <a:xfrm>
                  <a:off x="232" y="610"/>
                  <a:ext cx="62" cy="6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780" name="Oval 84"/>
                <p:cNvSpPr>
                  <a:spLocks/>
                </p:cNvSpPr>
                <p:nvPr/>
              </p:nvSpPr>
              <p:spPr bwMode="auto">
                <a:xfrm>
                  <a:off x="311" y="820"/>
                  <a:ext cx="62" cy="6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781" name="Oval 85"/>
                <p:cNvSpPr>
                  <a:spLocks/>
                </p:cNvSpPr>
                <p:nvPr/>
              </p:nvSpPr>
              <p:spPr bwMode="auto">
                <a:xfrm>
                  <a:off x="145" y="391"/>
                  <a:ext cx="61" cy="6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782" name="Oval 86"/>
                <p:cNvSpPr>
                  <a:spLocks/>
                </p:cNvSpPr>
                <p:nvPr/>
              </p:nvSpPr>
              <p:spPr bwMode="auto">
                <a:xfrm>
                  <a:off x="75" y="197"/>
                  <a:ext cx="62" cy="6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783" name="Oval 87"/>
                <p:cNvSpPr>
                  <a:spLocks/>
                </p:cNvSpPr>
                <p:nvPr/>
              </p:nvSpPr>
              <p:spPr bwMode="auto">
                <a:xfrm>
                  <a:off x="393" y="1023"/>
                  <a:ext cx="62" cy="6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784" name="Oval 88"/>
                <p:cNvSpPr>
                  <a:spLocks/>
                </p:cNvSpPr>
                <p:nvPr/>
              </p:nvSpPr>
              <p:spPr bwMode="auto">
                <a:xfrm>
                  <a:off x="0" y="0"/>
                  <a:ext cx="61" cy="61"/>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grpSp>
          <p:grpSp>
            <p:nvGrpSpPr>
              <p:cNvPr id="16" name="Group 96"/>
              <p:cNvGrpSpPr>
                <a:grpSpLocks/>
              </p:cNvGrpSpPr>
              <p:nvPr/>
            </p:nvGrpSpPr>
            <p:grpSpPr bwMode="auto">
              <a:xfrm>
                <a:off x="3147" y="1130"/>
                <a:ext cx="455" cy="1085"/>
                <a:chOff x="0" y="0"/>
                <a:chExt cx="455" cy="1085"/>
              </a:xfrm>
            </p:grpSpPr>
            <p:sp>
              <p:nvSpPr>
                <p:cNvPr id="29786" name="Oval 90"/>
                <p:cNvSpPr>
                  <a:spLocks/>
                </p:cNvSpPr>
                <p:nvPr/>
              </p:nvSpPr>
              <p:spPr bwMode="auto">
                <a:xfrm>
                  <a:off x="232" y="610"/>
                  <a:ext cx="62" cy="6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787" name="Oval 91"/>
                <p:cNvSpPr>
                  <a:spLocks/>
                </p:cNvSpPr>
                <p:nvPr/>
              </p:nvSpPr>
              <p:spPr bwMode="auto">
                <a:xfrm>
                  <a:off x="311" y="820"/>
                  <a:ext cx="62" cy="6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788" name="Oval 92"/>
                <p:cNvSpPr>
                  <a:spLocks/>
                </p:cNvSpPr>
                <p:nvPr/>
              </p:nvSpPr>
              <p:spPr bwMode="auto">
                <a:xfrm>
                  <a:off x="145" y="391"/>
                  <a:ext cx="61" cy="6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789" name="Oval 93"/>
                <p:cNvSpPr>
                  <a:spLocks/>
                </p:cNvSpPr>
                <p:nvPr/>
              </p:nvSpPr>
              <p:spPr bwMode="auto">
                <a:xfrm>
                  <a:off x="75" y="197"/>
                  <a:ext cx="62" cy="6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790" name="Oval 94"/>
                <p:cNvSpPr>
                  <a:spLocks/>
                </p:cNvSpPr>
                <p:nvPr/>
              </p:nvSpPr>
              <p:spPr bwMode="auto">
                <a:xfrm>
                  <a:off x="393" y="1023"/>
                  <a:ext cx="62" cy="6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791" name="Oval 95"/>
                <p:cNvSpPr>
                  <a:spLocks/>
                </p:cNvSpPr>
                <p:nvPr/>
              </p:nvSpPr>
              <p:spPr bwMode="auto">
                <a:xfrm>
                  <a:off x="0" y="0"/>
                  <a:ext cx="61" cy="61"/>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grpSp>
          <p:grpSp>
            <p:nvGrpSpPr>
              <p:cNvPr id="17" name="Group 103"/>
              <p:cNvGrpSpPr>
                <a:grpSpLocks/>
              </p:cNvGrpSpPr>
              <p:nvPr/>
            </p:nvGrpSpPr>
            <p:grpSpPr bwMode="auto">
              <a:xfrm>
                <a:off x="2252" y="337"/>
                <a:ext cx="456" cy="1085"/>
                <a:chOff x="0" y="0"/>
                <a:chExt cx="455" cy="1085"/>
              </a:xfrm>
            </p:grpSpPr>
            <p:sp>
              <p:nvSpPr>
                <p:cNvPr id="29793" name="Oval 97"/>
                <p:cNvSpPr>
                  <a:spLocks/>
                </p:cNvSpPr>
                <p:nvPr/>
              </p:nvSpPr>
              <p:spPr bwMode="auto">
                <a:xfrm>
                  <a:off x="232" y="610"/>
                  <a:ext cx="62" cy="6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794" name="Oval 98"/>
                <p:cNvSpPr>
                  <a:spLocks/>
                </p:cNvSpPr>
                <p:nvPr/>
              </p:nvSpPr>
              <p:spPr bwMode="auto">
                <a:xfrm>
                  <a:off x="311" y="820"/>
                  <a:ext cx="62" cy="6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795" name="Oval 99"/>
                <p:cNvSpPr>
                  <a:spLocks/>
                </p:cNvSpPr>
                <p:nvPr/>
              </p:nvSpPr>
              <p:spPr bwMode="auto">
                <a:xfrm>
                  <a:off x="145" y="391"/>
                  <a:ext cx="61" cy="6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796" name="Oval 100"/>
                <p:cNvSpPr>
                  <a:spLocks/>
                </p:cNvSpPr>
                <p:nvPr/>
              </p:nvSpPr>
              <p:spPr bwMode="auto">
                <a:xfrm>
                  <a:off x="75" y="197"/>
                  <a:ext cx="62" cy="6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797" name="Oval 101"/>
                <p:cNvSpPr>
                  <a:spLocks/>
                </p:cNvSpPr>
                <p:nvPr/>
              </p:nvSpPr>
              <p:spPr bwMode="auto">
                <a:xfrm>
                  <a:off x="393" y="1023"/>
                  <a:ext cx="62" cy="6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798" name="Oval 102"/>
                <p:cNvSpPr>
                  <a:spLocks/>
                </p:cNvSpPr>
                <p:nvPr/>
              </p:nvSpPr>
              <p:spPr bwMode="auto">
                <a:xfrm>
                  <a:off x="0" y="0"/>
                  <a:ext cx="61" cy="61"/>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grpSp>
          <p:grpSp>
            <p:nvGrpSpPr>
              <p:cNvPr id="18" name="Group 110"/>
              <p:cNvGrpSpPr>
                <a:grpSpLocks/>
              </p:cNvGrpSpPr>
              <p:nvPr/>
            </p:nvGrpSpPr>
            <p:grpSpPr bwMode="auto">
              <a:xfrm>
                <a:off x="2565" y="1156"/>
                <a:ext cx="455" cy="1088"/>
                <a:chOff x="0" y="0"/>
                <a:chExt cx="454" cy="1087"/>
              </a:xfrm>
            </p:grpSpPr>
            <p:sp>
              <p:nvSpPr>
                <p:cNvPr id="29800" name="Oval 104"/>
                <p:cNvSpPr>
                  <a:spLocks/>
                </p:cNvSpPr>
                <p:nvPr/>
              </p:nvSpPr>
              <p:spPr bwMode="auto">
                <a:xfrm>
                  <a:off x="232" y="613"/>
                  <a:ext cx="62" cy="6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801" name="Oval 105"/>
                <p:cNvSpPr>
                  <a:spLocks/>
                </p:cNvSpPr>
                <p:nvPr/>
              </p:nvSpPr>
              <p:spPr bwMode="auto">
                <a:xfrm>
                  <a:off x="311" y="823"/>
                  <a:ext cx="62" cy="6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802" name="Oval 106"/>
                <p:cNvSpPr>
                  <a:spLocks/>
                </p:cNvSpPr>
                <p:nvPr/>
              </p:nvSpPr>
              <p:spPr bwMode="auto">
                <a:xfrm>
                  <a:off x="145" y="394"/>
                  <a:ext cx="61" cy="6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803" name="Oval 107"/>
                <p:cNvSpPr>
                  <a:spLocks/>
                </p:cNvSpPr>
                <p:nvPr/>
              </p:nvSpPr>
              <p:spPr bwMode="auto">
                <a:xfrm>
                  <a:off x="75" y="200"/>
                  <a:ext cx="62" cy="6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804" name="Oval 108"/>
                <p:cNvSpPr>
                  <a:spLocks/>
                </p:cNvSpPr>
                <p:nvPr/>
              </p:nvSpPr>
              <p:spPr bwMode="auto">
                <a:xfrm>
                  <a:off x="392" y="1025"/>
                  <a:ext cx="62" cy="6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805" name="Oval 109"/>
                <p:cNvSpPr>
                  <a:spLocks/>
                </p:cNvSpPr>
                <p:nvPr/>
              </p:nvSpPr>
              <p:spPr bwMode="auto">
                <a:xfrm>
                  <a:off x="0" y="0"/>
                  <a:ext cx="61" cy="61"/>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grpSp>
          <p:sp>
            <p:nvSpPr>
              <p:cNvPr id="29807" name="Line 111"/>
              <p:cNvSpPr>
                <a:spLocks noChangeShapeType="1"/>
              </p:cNvSpPr>
              <p:nvPr/>
            </p:nvSpPr>
            <p:spPr bwMode="auto">
              <a:xfrm>
                <a:off x="3773" y="0"/>
                <a:ext cx="1" cy="2378"/>
              </a:xfrm>
              <a:prstGeom prst="line">
                <a:avLst/>
              </a:prstGeom>
              <a:noFill/>
              <a:ln w="2857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808" name="Rectangle 112"/>
              <p:cNvSpPr>
                <a:spLocks/>
              </p:cNvSpPr>
              <p:nvPr/>
            </p:nvSpPr>
            <p:spPr bwMode="auto">
              <a:xfrm>
                <a:off x="3754" y="28"/>
                <a:ext cx="813" cy="248"/>
              </a:xfrm>
              <a:prstGeom prst="rect">
                <a:avLst/>
              </a:prstGeom>
              <a:noFill/>
              <a:ln w="12700" cap="flat">
                <a:noFill/>
                <a:miter lim="800000"/>
                <a:headEnd type="none" w="med" len="med"/>
                <a:tailEnd type="none" w="med" len="med"/>
              </a:ln>
            </p:spPr>
            <p:txBody>
              <a:bodyPr wrap="none" lIns="0" tIns="0" rIns="57799" bIns="0">
                <a:spAutoFit/>
              </a:bodyPr>
              <a:lstStyle/>
              <a:p>
                <a:pPr marL="40172" defTabSz="642915" fontAlgn="base">
                  <a:spcBef>
                    <a:spcPct val="0"/>
                  </a:spcBef>
                  <a:spcAft>
                    <a:spcPct val="0"/>
                  </a:spcAft>
                </a:pPr>
                <a:r>
                  <a:rPr kumimoji="0" lang="en-US" altLang="ja-JP" dirty="0" smtClean="0">
                    <a:solidFill>
                      <a:srgbClr val="000000"/>
                    </a:solidFill>
                    <a:latin typeface="Calibri Bold" charset="0"/>
                    <a:ea typeface="ＭＳ Ｐゴシック" charset="-128"/>
                    <a:cs typeface="Calibri Bold" charset="0"/>
                    <a:sym typeface="Calibri Bold" charset="0"/>
                  </a:rPr>
                  <a:t>detector</a:t>
                </a:r>
              </a:p>
            </p:txBody>
          </p:sp>
          <p:sp>
            <p:nvSpPr>
              <p:cNvPr id="29809" name="Line 113"/>
              <p:cNvSpPr>
                <a:spLocks noChangeShapeType="1"/>
              </p:cNvSpPr>
              <p:nvPr/>
            </p:nvSpPr>
            <p:spPr bwMode="auto">
              <a:xfrm>
                <a:off x="374" y="1382"/>
                <a:ext cx="1527" cy="6"/>
              </a:xfrm>
              <a:prstGeom prst="line">
                <a:avLst/>
              </a:prstGeom>
              <a:noFill/>
              <a:ln w="28575" cap="flat">
                <a:solidFill>
                  <a:srgbClr val="0000FF"/>
                </a:solidFill>
                <a:prstDash val="solid"/>
                <a:round/>
                <a:headEnd type="none" w="med" len="med"/>
                <a:tailEnd type="triangl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810" name="Rectangle 114"/>
              <p:cNvSpPr>
                <a:spLocks/>
              </p:cNvSpPr>
              <p:nvPr/>
            </p:nvSpPr>
            <p:spPr bwMode="auto">
              <a:xfrm>
                <a:off x="0" y="1117"/>
                <a:ext cx="1061" cy="248"/>
              </a:xfrm>
              <a:prstGeom prst="rect">
                <a:avLst/>
              </a:prstGeom>
              <a:noFill/>
              <a:ln w="12700" cap="flat">
                <a:noFill/>
                <a:miter lim="800000"/>
                <a:headEnd type="none" w="med" len="med"/>
                <a:tailEnd type="none" w="med" len="med"/>
              </a:ln>
            </p:spPr>
            <p:txBody>
              <a:bodyPr wrap="none" lIns="0" tIns="0" rIns="57799" bIns="0">
                <a:spAutoFit/>
              </a:bodyPr>
              <a:lstStyle/>
              <a:p>
                <a:pPr marL="40172" defTabSz="642915" fontAlgn="base">
                  <a:spcBef>
                    <a:spcPct val="0"/>
                  </a:spcBef>
                  <a:spcAft>
                    <a:spcPct val="0"/>
                  </a:spcAft>
                </a:pPr>
                <a:r>
                  <a:rPr kumimoji="0" lang="en-US" altLang="ja-JP" dirty="0" smtClean="0">
                    <a:solidFill>
                      <a:srgbClr val="0000FF"/>
                    </a:solidFill>
                    <a:latin typeface="Calibri Bold" charset="0"/>
                    <a:ea typeface="ＭＳ Ｐゴシック" charset="-128"/>
                    <a:cs typeface="Calibri Bold" charset="0"/>
                    <a:sym typeface="Calibri Bold" charset="0"/>
                  </a:rPr>
                  <a:t>X-ray beam</a:t>
                </a:r>
              </a:p>
            </p:txBody>
          </p:sp>
          <p:grpSp>
            <p:nvGrpSpPr>
              <p:cNvPr id="19" name="Group 119"/>
              <p:cNvGrpSpPr>
                <a:grpSpLocks/>
              </p:cNvGrpSpPr>
              <p:nvPr/>
            </p:nvGrpSpPr>
            <p:grpSpPr bwMode="auto">
              <a:xfrm>
                <a:off x="2369" y="709"/>
                <a:ext cx="535" cy="1149"/>
                <a:chOff x="0" y="0"/>
                <a:chExt cx="534" cy="1149"/>
              </a:xfrm>
            </p:grpSpPr>
            <p:grpSp>
              <p:nvGrpSpPr>
                <p:cNvPr id="20" name="Group 117"/>
                <p:cNvGrpSpPr>
                  <a:grpSpLocks/>
                </p:cNvGrpSpPr>
                <p:nvPr/>
              </p:nvGrpSpPr>
              <p:grpSpPr bwMode="auto">
                <a:xfrm>
                  <a:off x="0" y="0"/>
                  <a:ext cx="494" cy="314"/>
                  <a:chOff x="0" y="0"/>
                  <a:chExt cx="494" cy="314"/>
                </a:xfrm>
              </p:grpSpPr>
              <p:sp>
                <p:nvSpPr>
                  <p:cNvPr id="29811" name="Rectangle 115"/>
                  <p:cNvSpPr>
                    <a:spLocks/>
                  </p:cNvSpPr>
                  <p:nvPr/>
                </p:nvSpPr>
                <p:spPr bwMode="auto">
                  <a:xfrm>
                    <a:off x="375" y="209"/>
                    <a:ext cx="119" cy="105"/>
                  </a:xfrm>
                  <a:prstGeom prst="rect">
                    <a:avLst/>
                  </a:prstGeom>
                  <a:noFill/>
                  <a:ln w="28575" cap="flat">
                    <a:solidFill>
                      <a:srgbClr val="FF00FF"/>
                    </a:solidFill>
                    <a:prstDash val="solid"/>
                    <a:miter lim="800000"/>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812" name="Rectangle 116"/>
                  <p:cNvSpPr>
                    <a:spLocks/>
                  </p:cNvSpPr>
                  <p:nvPr/>
                </p:nvSpPr>
                <p:spPr bwMode="auto">
                  <a:xfrm>
                    <a:off x="0" y="0"/>
                    <a:ext cx="119" cy="105"/>
                  </a:xfrm>
                  <a:prstGeom prst="rect">
                    <a:avLst/>
                  </a:prstGeom>
                  <a:noFill/>
                  <a:ln w="28575" cap="flat">
                    <a:solidFill>
                      <a:srgbClr val="FF00FF"/>
                    </a:solidFill>
                    <a:prstDash val="solid"/>
                    <a:miter lim="800000"/>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grpSp>
            <p:sp>
              <p:nvSpPr>
                <p:cNvPr id="29814" name="Rectangle 118"/>
                <p:cNvSpPr>
                  <a:spLocks/>
                </p:cNvSpPr>
                <p:nvPr/>
              </p:nvSpPr>
              <p:spPr bwMode="auto">
                <a:xfrm>
                  <a:off x="406" y="1043"/>
                  <a:ext cx="128" cy="106"/>
                </a:xfrm>
                <a:prstGeom prst="rect">
                  <a:avLst/>
                </a:prstGeom>
                <a:noFill/>
                <a:ln w="28575" cap="flat">
                  <a:solidFill>
                    <a:srgbClr val="FF00FF"/>
                  </a:solidFill>
                  <a:prstDash val="solid"/>
                  <a:miter lim="800000"/>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grpSp>
          <p:grpSp>
            <p:nvGrpSpPr>
              <p:cNvPr id="21" name="Group 122"/>
              <p:cNvGrpSpPr>
                <a:grpSpLocks/>
              </p:cNvGrpSpPr>
              <p:nvPr/>
            </p:nvGrpSpPr>
            <p:grpSpPr bwMode="auto">
              <a:xfrm>
                <a:off x="2646" y="714"/>
                <a:ext cx="373" cy="725"/>
                <a:chOff x="0" y="0"/>
                <a:chExt cx="372" cy="725"/>
              </a:xfrm>
            </p:grpSpPr>
            <p:sp>
              <p:nvSpPr>
                <p:cNvPr id="29816" name="Rectangle 120"/>
                <p:cNvSpPr>
                  <a:spLocks/>
                </p:cNvSpPr>
                <p:nvPr/>
              </p:nvSpPr>
              <p:spPr bwMode="auto">
                <a:xfrm>
                  <a:off x="253" y="620"/>
                  <a:ext cx="119" cy="105"/>
                </a:xfrm>
                <a:prstGeom prst="rect">
                  <a:avLst/>
                </a:prstGeom>
                <a:noFill/>
                <a:ln w="28575" cap="flat">
                  <a:solidFill>
                    <a:srgbClr val="00FF00"/>
                  </a:solidFill>
                  <a:prstDash val="solid"/>
                  <a:miter lim="800000"/>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817" name="Rectangle 121"/>
                <p:cNvSpPr>
                  <a:spLocks/>
                </p:cNvSpPr>
                <p:nvPr/>
              </p:nvSpPr>
              <p:spPr bwMode="auto">
                <a:xfrm>
                  <a:off x="0" y="0"/>
                  <a:ext cx="119" cy="105"/>
                </a:xfrm>
                <a:prstGeom prst="rect">
                  <a:avLst/>
                </a:prstGeom>
                <a:noFill/>
                <a:ln w="28575" cap="flat">
                  <a:solidFill>
                    <a:srgbClr val="00FF00"/>
                  </a:solidFill>
                  <a:prstDash val="solid"/>
                  <a:miter lim="800000"/>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grpSp>
          <p:sp>
            <p:nvSpPr>
              <p:cNvPr id="29819" name="Rectangle 123"/>
              <p:cNvSpPr>
                <a:spLocks/>
              </p:cNvSpPr>
              <p:nvPr/>
            </p:nvSpPr>
            <p:spPr bwMode="auto">
              <a:xfrm>
                <a:off x="2295" y="500"/>
                <a:ext cx="120" cy="105"/>
              </a:xfrm>
              <a:prstGeom prst="rect">
                <a:avLst/>
              </a:prstGeom>
              <a:noFill/>
              <a:ln w="28575" cap="flat">
                <a:solidFill>
                  <a:srgbClr val="FF0000"/>
                </a:solidFill>
                <a:prstDash val="solid"/>
                <a:miter lim="800000"/>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grpSp>
        <p:grpSp>
          <p:nvGrpSpPr>
            <p:cNvPr id="22" name="Group 169"/>
            <p:cNvGrpSpPr>
              <a:grpSpLocks/>
            </p:cNvGrpSpPr>
            <p:nvPr/>
          </p:nvGrpSpPr>
          <p:grpSpPr bwMode="auto">
            <a:xfrm>
              <a:off x="3132" y="3258"/>
              <a:ext cx="2446" cy="2008"/>
              <a:chOff x="0" y="0"/>
              <a:chExt cx="2446" cy="2008"/>
            </a:xfrm>
          </p:grpSpPr>
          <p:sp>
            <p:nvSpPr>
              <p:cNvPr id="29821" name="Oval 125"/>
              <p:cNvSpPr>
                <a:spLocks/>
              </p:cNvSpPr>
              <p:nvPr/>
            </p:nvSpPr>
            <p:spPr bwMode="auto">
              <a:xfrm>
                <a:off x="0" y="156"/>
                <a:ext cx="1813" cy="1852"/>
              </a:xfrm>
              <a:prstGeom prst="ellipse">
                <a:avLst/>
              </a:prstGeom>
              <a:solidFill>
                <a:srgbClr val="FFFF00"/>
              </a:solidFill>
              <a:ln w="2857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grpSp>
            <p:nvGrpSpPr>
              <p:cNvPr id="23" name="Group 132"/>
              <p:cNvGrpSpPr>
                <a:grpSpLocks/>
              </p:cNvGrpSpPr>
              <p:nvPr/>
            </p:nvGrpSpPr>
            <p:grpSpPr bwMode="auto">
              <a:xfrm>
                <a:off x="1382" y="21"/>
                <a:ext cx="457" cy="1085"/>
                <a:chOff x="0" y="0"/>
                <a:chExt cx="456" cy="1085"/>
              </a:xfrm>
            </p:grpSpPr>
            <p:sp>
              <p:nvSpPr>
                <p:cNvPr id="29822" name="Oval 126"/>
                <p:cNvSpPr>
                  <a:spLocks/>
                </p:cNvSpPr>
                <p:nvPr/>
              </p:nvSpPr>
              <p:spPr bwMode="auto">
                <a:xfrm>
                  <a:off x="233" y="610"/>
                  <a:ext cx="62" cy="6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823" name="Oval 127"/>
                <p:cNvSpPr>
                  <a:spLocks/>
                </p:cNvSpPr>
                <p:nvPr/>
              </p:nvSpPr>
              <p:spPr bwMode="auto">
                <a:xfrm>
                  <a:off x="312" y="820"/>
                  <a:ext cx="62" cy="6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824" name="Oval 128"/>
                <p:cNvSpPr>
                  <a:spLocks/>
                </p:cNvSpPr>
                <p:nvPr/>
              </p:nvSpPr>
              <p:spPr bwMode="auto">
                <a:xfrm>
                  <a:off x="145" y="391"/>
                  <a:ext cx="62" cy="6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825" name="Oval 129"/>
                <p:cNvSpPr>
                  <a:spLocks/>
                </p:cNvSpPr>
                <p:nvPr/>
              </p:nvSpPr>
              <p:spPr bwMode="auto">
                <a:xfrm>
                  <a:off x="76" y="197"/>
                  <a:ext cx="62" cy="6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826" name="Oval 130"/>
                <p:cNvSpPr>
                  <a:spLocks/>
                </p:cNvSpPr>
                <p:nvPr/>
              </p:nvSpPr>
              <p:spPr bwMode="auto">
                <a:xfrm>
                  <a:off x="394" y="1023"/>
                  <a:ext cx="62" cy="6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827" name="Oval 131"/>
                <p:cNvSpPr>
                  <a:spLocks/>
                </p:cNvSpPr>
                <p:nvPr/>
              </p:nvSpPr>
              <p:spPr bwMode="auto">
                <a:xfrm>
                  <a:off x="0" y="0"/>
                  <a:ext cx="62" cy="61"/>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grpSp>
          <p:grpSp>
            <p:nvGrpSpPr>
              <p:cNvPr id="24" name="Group 139"/>
              <p:cNvGrpSpPr>
                <a:grpSpLocks/>
              </p:cNvGrpSpPr>
              <p:nvPr/>
            </p:nvGrpSpPr>
            <p:grpSpPr bwMode="auto">
              <a:xfrm>
                <a:off x="1692" y="843"/>
                <a:ext cx="457" cy="1085"/>
                <a:chOff x="0" y="0"/>
                <a:chExt cx="456" cy="1085"/>
              </a:xfrm>
            </p:grpSpPr>
            <p:sp>
              <p:nvSpPr>
                <p:cNvPr id="29829" name="Oval 133"/>
                <p:cNvSpPr>
                  <a:spLocks/>
                </p:cNvSpPr>
                <p:nvPr/>
              </p:nvSpPr>
              <p:spPr bwMode="auto">
                <a:xfrm>
                  <a:off x="233" y="610"/>
                  <a:ext cx="62" cy="6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830" name="Oval 134"/>
                <p:cNvSpPr>
                  <a:spLocks/>
                </p:cNvSpPr>
                <p:nvPr/>
              </p:nvSpPr>
              <p:spPr bwMode="auto">
                <a:xfrm>
                  <a:off x="312" y="820"/>
                  <a:ext cx="62" cy="6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831" name="Oval 135"/>
                <p:cNvSpPr>
                  <a:spLocks/>
                </p:cNvSpPr>
                <p:nvPr/>
              </p:nvSpPr>
              <p:spPr bwMode="auto">
                <a:xfrm>
                  <a:off x="145" y="391"/>
                  <a:ext cx="62" cy="6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832" name="Oval 136"/>
                <p:cNvSpPr>
                  <a:spLocks/>
                </p:cNvSpPr>
                <p:nvPr/>
              </p:nvSpPr>
              <p:spPr bwMode="auto">
                <a:xfrm>
                  <a:off x="76" y="197"/>
                  <a:ext cx="62" cy="6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833" name="Oval 137"/>
                <p:cNvSpPr>
                  <a:spLocks/>
                </p:cNvSpPr>
                <p:nvPr/>
              </p:nvSpPr>
              <p:spPr bwMode="auto">
                <a:xfrm>
                  <a:off x="394" y="1023"/>
                  <a:ext cx="62" cy="6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834" name="Oval 138"/>
                <p:cNvSpPr>
                  <a:spLocks/>
                </p:cNvSpPr>
                <p:nvPr/>
              </p:nvSpPr>
              <p:spPr bwMode="auto">
                <a:xfrm>
                  <a:off x="0" y="0"/>
                  <a:ext cx="62" cy="61"/>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grpSp>
          <p:grpSp>
            <p:nvGrpSpPr>
              <p:cNvPr id="25" name="Group 146"/>
              <p:cNvGrpSpPr>
                <a:grpSpLocks/>
              </p:cNvGrpSpPr>
              <p:nvPr/>
            </p:nvGrpSpPr>
            <p:grpSpPr bwMode="auto">
              <a:xfrm>
                <a:off x="1674" y="0"/>
                <a:ext cx="455" cy="1085"/>
                <a:chOff x="0" y="0"/>
                <a:chExt cx="455" cy="1085"/>
              </a:xfrm>
            </p:grpSpPr>
            <p:sp>
              <p:nvSpPr>
                <p:cNvPr id="29836" name="Oval 140"/>
                <p:cNvSpPr>
                  <a:spLocks/>
                </p:cNvSpPr>
                <p:nvPr/>
              </p:nvSpPr>
              <p:spPr bwMode="auto">
                <a:xfrm>
                  <a:off x="232" y="610"/>
                  <a:ext cx="62" cy="6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837" name="Oval 141"/>
                <p:cNvSpPr>
                  <a:spLocks/>
                </p:cNvSpPr>
                <p:nvPr/>
              </p:nvSpPr>
              <p:spPr bwMode="auto">
                <a:xfrm>
                  <a:off x="311" y="820"/>
                  <a:ext cx="62" cy="6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838" name="Oval 142"/>
                <p:cNvSpPr>
                  <a:spLocks/>
                </p:cNvSpPr>
                <p:nvPr/>
              </p:nvSpPr>
              <p:spPr bwMode="auto">
                <a:xfrm>
                  <a:off x="145" y="391"/>
                  <a:ext cx="61" cy="6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839" name="Oval 143"/>
                <p:cNvSpPr>
                  <a:spLocks/>
                </p:cNvSpPr>
                <p:nvPr/>
              </p:nvSpPr>
              <p:spPr bwMode="auto">
                <a:xfrm>
                  <a:off x="75" y="197"/>
                  <a:ext cx="62" cy="6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840" name="Oval 144"/>
                <p:cNvSpPr>
                  <a:spLocks/>
                </p:cNvSpPr>
                <p:nvPr/>
              </p:nvSpPr>
              <p:spPr bwMode="auto">
                <a:xfrm>
                  <a:off x="393" y="1023"/>
                  <a:ext cx="62" cy="6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841" name="Oval 145"/>
                <p:cNvSpPr>
                  <a:spLocks/>
                </p:cNvSpPr>
                <p:nvPr/>
              </p:nvSpPr>
              <p:spPr bwMode="auto">
                <a:xfrm>
                  <a:off x="0" y="0"/>
                  <a:ext cx="61" cy="61"/>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grpSp>
          <p:grpSp>
            <p:nvGrpSpPr>
              <p:cNvPr id="26" name="Group 153"/>
              <p:cNvGrpSpPr>
                <a:grpSpLocks/>
              </p:cNvGrpSpPr>
              <p:nvPr/>
            </p:nvGrpSpPr>
            <p:grpSpPr bwMode="auto">
              <a:xfrm>
                <a:off x="1991" y="822"/>
                <a:ext cx="455" cy="1085"/>
                <a:chOff x="0" y="0"/>
                <a:chExt cx="455" cy="1085"/>
              </a:xfrm>
            </p:grpSpPr>
            <p:sp>
              <p:nvSpPr>
                <p:cNvPr id="29843" name="Oval 147"/>
                <p:cNvSpPr>
                  <a:spLocks/>
                </p:cNvSpPr>
                <p:nvPr/>
              </p:nvSpPr>
              <p:spPr bwMode="auto">
                <a:xfrm>
                  <a:off x="232" y="610"/>
                  <a:ext cx="62" cy="6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844" name="Oval 148"/>
                <p:cNvSpPr>
                  <a:spLocks/>
                </p:cNvSpPr>
                <p:nvPr/>
              </p:nvSpPr>
              <p:spPr bwMode="auto">
                <a:xfrm>
                  <a:off x="311" y="820"/>
                  <a:ext cx="62" cy="6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845" name="Oval 149"/>
                <p:cNvSpPr>
                  <a:spLocks/>
                </p:cNvSpPr>
                <p:nvPr/>
              </p:nvSpPr>
              <p:spPr bwMode="auto">
                <a:xfrm>
                  <a:off x="145" y="391"/>
                  <a:ext cx="61" cy="6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846" name="Oval 150"/>
                <p:cNvSpPr>
                  <a:spLocks/>
                </p:cNvSpPr>
                <p:nvPr/>
              </p:nvSpPr>
              <p:spPr bwMode="auto">
                <a:xfrm>
                  <a:off x="75" y="197"/>
                  <a:ext cx="62" cy="6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847" name="Oval 151"/>
                <p:cNvSpPr>
                  <a:spLocks/>
                </p:cNvSpPr>
                <p:nvPr/>
              </p:nvSpPr>
              <p:spPr bwMode="auto">
                <a:xfrm>
                  <a:off x="393" y="1023"/>
                  <a:ext cx="62" cy="6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848" name="Oval 152"/>
                <p:cNvSpPr>
                  <a:spLocks/>
                </p:cNvSpPr>
                <p:nvPr/>
              </p:nvSpPr>
              <p:spPr bwMode="auto">
                <a:xfrm>
                  <a:off x="0" y="0"/>
                  <a:ext cx="61" cy="61"/>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grpSp>
          <p:grpSp>
            <p:nvGrpSpPr>
              <p:cNvPr id="27" name="Group 160"/>
              <p:cNvGrpSpPr>
                <a:grpSpLocks/>
              </p:cNvGrpSpPr>
              <p:nvPr/>
            </p:nvGrpSpPr>
            <p:grpSpPr bwMode="auto">
              <a:xfrm>
                <a:off x="1096" y="28"/>
                <a:ext cx="455" cy="1085"/>
                <a:chOff x="0" y="0"/>
                <a:chExt cx="455" cy="1085"/>
              </a:xfrm>
            </p:grpSpPr>
            <p:sp>
              <p:nvSpPr>
                <p:cNvPr id="29850" name="Oval 154"/>
                <p:cNvSpPr>
                  <a:spLocks/>
                </p:cNvSpPr>
                <p:nvPr/>
              </p:nvSpPr>
              <p:spPr bwMode="auto">
                <a:xfrm>
                  <a:off x="235" y="610"/>
                  <a:ext cx="61" cy="6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851" name="Oval 155"/>
                <p:cNvSpPr>
                  <a:spLocks/>
                </p:cNvSpPr>
                <p:nvPr/>
              </p:nvSpPr>
              <p:spPr bwMode="auto">
                <a:xfrm>
                  <a:off x="311" y="820"/>
                  <a:ext cx="62" cy="6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852" name="Oval 156"/>
                <p:cNvSpPr>
                  <a:spLocks/>
                </p:cNvSpPr>
                <p:nvPr/>
              </p:nvSpPr>
              <p:spPr bwMode="auto">
                <a:xfrm>
                  <a:off x="145" y="391"/>
                  <a:ext cx="61" cy="6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853" name="Oval 157"/>
                <p:cNvSpPr>
                  <a:spLocks/>
                </p:cNvSpPr>
                <p:nvPr/>
              </p:nvSpPr>
              <p:spPr bwMode="auto">
                <a:xfrm>
                  <a:off x="75" y="197"/>
                  <a:ext cx="62" cy="6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854" name="Oval 158"/>
                <p:cNvSpPr>
                  <a:spLocks/>
                </p:cNvSpPr>
                <p:nvPr/>
              </p:nvSpPr>
              <p:spPr bwMode="auto">
                <a:xfrm>
                  <a:off x="393" y="1023"/>
                  <a:ext cx="62" cy="6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855" name="Oval 159"/>
                <p:cNvSpPr>
                  <a:spLocks/>
                </p:cNvSpPr>
                <p:nvPr/>
              </p:nvSpPr>
              <p:spPr bwMode="auto">
                <a:xfrm>
                  <a:off x="0" y="0"/>
                  <a:ext cx="61" cy="61"/>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grpSp>
          <p:grpSp>
            <p:nvGrpSpPr>
              <p:cNvPr id="28" name="Group 167"/>
              <p:cNvGrpSpPr>
                <a:grpSpLocks/>
              </p:cNvGrpSpPr>
              <p:nvPr/>
            </p:nvGrpSpPr>
            <p:grpSpPr bwMode="auto">
              <a:xfrm>
                <a:off x="1409" y="850"/>
                <a:ext cx="455" cy="1085"/>
                <a:chOff x="0" y="0"/>
                <a:chExt cx="455" cy="1085"/>
              </a:xfrm>
            </p:grpSpPr>
            <p:sp>
              <p:nvSpPr>
                <p:cNvPr id="29857" name="Oval 161"/>
                <p:cNvSpPr>
                  <a:spLocks/>
                </p:cNvSpPr>
                <p:nvPr/>
              </p:nvSpPr>
              <p:spPr bwMode="auto">
                <a:xfrm>
                  <a:off x="232" y="610"/>
                  <a:ext cx="62" cy="6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858" name="Oval 162"/>
                <p:cNvSpPr>
                  <a:spLocks/>
                </p:cNvSpPr>
                <p:nvPr/>
              </p:nvSpPr>
              <p:spPr bwMode="auto">
                <a:xfrm>
                  <a:off x="311" y="820"/>
                  <a:ext cx="62" cy="6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859" name="Oval 163"/>
                <p:cNvSpPr>
                  <a:spLocks/>
                </p:cNvSpPr>
                <p:nvPr/>
              </p:nvSpPr>
              <p:spPr bwMode="auto">
                <a:xfrm>
                  <a:off x="145" y="391"/>
                  <a:ext cx="61" cy="6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860" name="Oval 164"/>
                <p:cNvSpPr>
                  <a:spLocks/>
                </p:cNvSpPr>
                <p:nvPr/>
              </p:nvSpPr>
              <p:spPr bwMode="auto">
                <a:xfrm>
                  <a:off x="75" y="197"/>
                  <a:ext cx="62" cy="6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861" name="Oval 165"/>
                <p:cNvSpPr>
                  <a:spLocks/>
                </p:cNvSpPr>
                <p:nvPr/>
              </p:nvSpPr>
              <p:spPr bwMode="auto">
                <a:xfrm>
                  <a:off x="393" y="1023"/>
                  <a:ext cx="62" cy="62"/>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sp>
              <p:nvSpPr>
                <p:cNvPr id="29862" name="Oval 166"/>
                <p:cNvSpPr>
                  <a:spLocks/>
                </p:cNvSpPr>
                <p:nvPr/>
              </p:nvSpPr>
              <p:spPr bwMode="auto">
                <a:xfrm>
                  <a:off x="0" y="0"/>
                  <a:ext cx="61" cy="61"/>
                </a:xfrm>
                <a:prstGeom prst="ellipse">
                  <a:avLst/>
                </a:prstGeom>
                <a:solidFill>
                  <a:srgbClr val="000000"/>
                </a:solidFill>
                <a:ln w="952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grpSp>
          <p:sp>
            <p:nvSpPr>
              <p:cNvPr id="29864" name="Oval 168"/>
              <p:cNvSpPr>
                <a:spLocks/>
              </p:cNvSpPr>
              <p:nvPr/>
            </p:nvSpPr>
            <p:spPr bwMode="auto">
              <a:xfrm>
                <a:off x="526" y="440"/>
                <a:ext cx="1271" cy="1273"/>
              </a:xfrm>
              <a:prstGeom prst="ellipse">
                <a:avLst/>
              </a:prstGeom>
              <a:solidFill>
                <a:srgbClr val="FFFFFF"/>
              </a:solidFill>
              <a:ln w="28575" cap="flat">
                <a:solidFill>
                  <a:schemeClr val="tx1"/>
                </a:solidFill>
                <a:prstDash val="solid"/>
                <a:round/>
                <a:headEnd type="none" w="med" len="med"/>
                <a:tailEnd type="none" w="med" len="med"/>
              </a:ln>
            </p:spPr>
            <p:txBody>
              <a:bodyPr lIns="0" tIns="0" rIns="0" bIns="0"/>
              <a:lstStyle/>
              <a:p>
                <a:pPr defTabSz="642915" fontAlgn="base">
                  <a:spcBef>
                    <a:spcPct val="0"/>
                  </a:spcBef>
                  <a:spcAft>
                    <a:spcPct val="0"/>
                  </a:spcAft>
                </a:pPr>
                <a:endParaRPr kumimoji="0" lang="ja-JP" altLang="en-US" b="1" dirty="0" smtClean="0">
                  <a:solidFill>
                    <a:srgbClr val="000000"/>
                  </a:solidFill>
                  <a:latin typeface="Calibri"/>
                  <a:ea typeface="ＭＳ Ｐゴシック"/>
                  <a:sym typeface="Times" charset="0"/>
                </a:endParaRPr>
              </a:p>
            </p:txBody>
          </p:sp>
        </p:grpSp>
        <p:sp>
          <p:nvSpPr>
            <p:cNvPr id="29866" name="Rectangle 170"/>
            <p:cNvSpPr>
              <a:spLocks/>
            </p:cNvSpPr>
            <p:nvPr/>
          </p:nvSpPr>
          <p:spPr bwMode="auto">
            <a:xfrm>
              <a:off x="0" y="3956"/>
              <a:ext cx="2758" cy="469"/>
            </a:xfrm>
            <a:prstGeom prst="rect">
              <a:avLst/>
            </a:prstGeom>
            <a:noFill/>
            <a:ln w="9525" cap="flat">
              <a:solidFill>
                <a:srgbClr val="3333CC"/>
              </a:solidFill>
              <a:prstDash val="solid"/>
              <a:miter lim="800000"/>
              <a:headEnd type="none" w="med" len="med"/>
              <a:tailEnd type="none" w="med" len="med"/>
            </a:ln>
          </p:spPr>
          <p:txBody>
            <a:bodyPr wrap="none" lIns="0" tIns="0" rIns="57799" bIns="0">
              <a:spAutoFit/>
            </a:bodyPr>
            <a:lstStyle/>
            <a:p>
              <a:pPr marL="40172" defTabSz="642915" fontAlgn="base">
                <a:spcBef>
                  <a:spcPct val="0"/>
                </a:spcBef>
                <a:spcAft>
                  <a:spcPct val="0"/>
                </a:spcAft>
              </a:pPr>
              <a:r>
                <a:rPr kumimoji="0" lang="en-US" altLang="ja-JP" sz="1700" dirty="0" smtClean="0">
                  <a:solidFill>
                    <a:srgbClr val="000000"/>
                  </a:solidFill>
                  <a:latin typeface="Calibri" charset="0"/>
                  <a:ea typeface="ＭＳ Ｐゴシック" charset="-128"/>
                  <a:cs typeface="Calibri" charset="0"/>
                  <a:sym typeface="Calibri" charset="0"/>
                </a:rPr>
                <a:t>Small energy spread</a:t>
              </a:r>
            </a:p>
            <a:p>
              <a:pPr marL="40172" defTabSz="642915" fontAlgn="base">
                <a:spcBef>
                  <a:spcPct val="0"/>
                </a:spcBef>
                <a:spcAft>
                  <a:spcPct val="0"/>
                </a:spcAft>
              </a:pPr>
              <a:r>
                <a:rPr kumimoji="0" lang="en-US" altLang="ja-JP" sz="1700" dirty="0" smtClean="0">
                  <a:solidFill>
                    <a:srgbClr val="000000"/>
                  </a:solidFill>
                  <a:latin typeface="Calibri" charset="0"/>
                  <a:ea typeface="ＭＳ Ｐゴシック" charset="-128"/>
                  <a:cs typeface="Calibri" charset="0"/>
                  <a:sym typeface="Calibri" charset="0"/>
                </a:rPr>
                <a:t>  - some fully recorded reflections</a:t>
              </a:r>
            </a:p>
          </p:txBody>
        </p:sp>
      </p:grpSp>
      <p:sp>
        <p:nvSpPr>
          <p:cNvPr id="29868" name="Rectangle 172"/>
          <p:cNvSpPr>
            <a:spLocks/>
          </p:cNvSpPr>
          <p:nvPr/>
        </p:nvSpPr>
        <p:spPr bwMode="auto">
          <a:xfrm>
            <a:off x="375047" y="181943"/>
            <a:ext cx="8242102" cy="401836"/>
          </a:xfrm>
          <a:prstGeom prst="rect">
            <a:avLst/>
          </a:prstGeom>
          <a:noFill/>
          <a:ln w="9525" cap="flat">
            <a:noFill/>
            <a:miter lim="800000"/>
            <a:headEnd type="none" w="med" len="med"/>
            <a:tailEnd type="none" w="med" len="med"/>
          </a:ln>
        </p:spPr>
        <p:txBody>
          <a:bodyPr lIns="26780" tIns="26780" rIns="26780" bIns="26780" anchor="ctr"/>
          <a:lstStyle/>
          <a:p>
            <a:pPr algn="ctr" defTabSz="642915" fontAlgn="base">
              <a:spcBef>
                <a:spcPct val="0"/>
              </a:spcBef>
              <a:spcAft>
                <a:spcPct val="0"/>
              </a:spcAft>
            </a:pPr>
            <a:r>
              <a:rPr kumimoji="0" lang="en-US" altLang="ja-JP" sz="2200" dirty="0" smtClean="0">
                <a:solidFill>
                  <a:srgbClr val="000090"/>
                </a:solidFill>
                <a:latin typeface="Calibri" charset="0"/>
                <a:ea typeface="ＭＳ Ｐゴシック" charset="-128"/>
                <a:cs typeface="Calibri" charset="0"/>
                <a:sym typeface="Calibri" charset="0"/>
              </a:rPr>
              <a:t>Data Collection (William Weis)</a:t>
            </a:r>
          </a:p>
        </p:txBody>
      </p:sp>
      <p:sp>
        <p:nvSpPr>
          <p:cNvPr id="174" name="スライド番号プレースホルダ 15"/>
          <p:cNvSpPr>
            <a:spLocks noGrp="1"/>
          </p:cNvSpPr>
          <p:nvPr>
            <p:ph type="sldNum" sz="quarter" idx="4294967295"/>
          </p:nvPr>
        </p:nvSpPr>
        <p:spPr>
          <a:xfrm>
            <a:off x="6553200" y="6356374"/>
            <a:ext cx="2133600" cy="365125"/>
          </a:xfrm>
          <a:prstGeom prst="rect">
            <a:avLst/>
          </a:prstGeom>
        </p:spPr>
        <p:txBody>
          <a:bodyPr/>
          <a:lstStyle/>
          <a:p>
            <a:fld id="{D2D8002D-B5B0-4BAC-B1F6-782DDCCE6D9C}" type="slidenum">
              <a:rPr lang="ja-JP" altLang="en-US" smtClean="0">
                <a:solidFill>
                  <a:prstClr val="black">
                    <a:tint val="75000"/>
                  </a:prstClr>
                </a:solidFill>
                <a:latin typeface="Calibri"/>
                <a:ea typeface="ＭＳ Ｐゴシック"/>
              </a:rPr>
              <a:pPr/>
              <a:t>15</a:t>
            </a:fld>
            <a:endParaRPr lang="ja-JP" altLang="en-US" dirty="0">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39192556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1421650" y="4014066"/>
            <a:ext cx="7155795" cy="2385264"/>
          </a:xfrm>
          <a:prstGeom prst="rect">
            <a:avLst/>
          </a:prstGeom>
          <a:solidFill>
            <a:schemeClr val="bg1">
              <a:alpha val="25000"/>
            </a:schemeClr>
          </a:solidFill>
          <a:ln>
            <a:noFill/>
          </a:ln>
          <a:effectLst>
            <a:glow rad="88900">
              <a:schemeClr val="bg1">
                <a:alpha val="30000"/>
              </a:schemeClr>
            </a:glow>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1421650" y="1313765"/>
            <a:ext cx="6210690" cy="1935215"/>
          </a:xfrm>
          <a:prstGeom prst="rect">
            <a:avLst/>
          </a:prstGeom>
          <a:solidFill>
            <a:schemeClr val="bg1">
              <a:alpha val="25000"/>
            </a:schemeClr>
          </a:solidFill>
          <a:ln>
            <a:noFill/>
          </a:ln>
          <a:effectLst>
            <a:glow rad="88900">
              <a:schemeClr val="bg1">
                <a:alpha val="30000"/>
              </a:schemeClr>
            </a:glow>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ctrTitle"/>
          </p:nvPr>
        </p:nvSpPr>
        <p:spPr/>
        <p:txBody>
          <a:bodyPr/>
          <a:lstStyle/>
          <a:p>
            <a:r>
              <a:rPr lang="en-US" altLang="ja-JP" dirty="0" smtClean="0"/>
              <a:t>KEK-PF beam test status report</a:t>
            </a:r>
            <a:endParaRPr kumimoji="1" lang="ja-JP" altLang="en-US" dirty="0"/>
          </a:p>
        </p:txBody>
      </p:sp>
      <p:sp>
        <p:nvSpPr>
          <p:cNvPr id="3" name="サブタイトル 2"/>
          <p:cNvSpPr>
            <a:spLocks noGrp="1"/>
          </p:cNvSpPr>
          <p:nvPr>
            <p:ph type="subTitle" idx="1"/>
          </p:nvPr>
        </p:nvSpPr>
        <p:spPr>
          <a:xfrm>
            <a:off x="4842030" y="5771855"/>
            <a:ext cx="3592488" cy="672480"/>
          </a:xfrm>
        </p:spPr>
        <p:txBody>
          <a:bodyPr>
            <a:normAutofit/>
          </a:bodyPr>
          <a:lstStyle/>
          <a:p>
            <a:r>
              <a:rPr lang="en-US" altLang="ja-JP" dirty="0" smtClean="0"/>
              <a:t>Hideki MIYAKE (</a:t>
            </a:r>
            <a:r>
              <a:rPr kumimoji="1" lang="en-US" altLang="ja-JP" dirty="0" smtClean="0"/>
              <a:t>KEK)</a:t>
            </a:r>
            <a:endParaRPr kumimoji="1" lang="ja-JP" altLang="en-US" dirty="0"/>
          </a:p>
        </p:txBody>
      </p:sp>
      <p:sp>
        <p:nvSpPr>
          <p:cNvPr id="4" name="AutoShape 2" descr="10th International Workshop on DEPFET Detectors and Application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 name="AutoShape 4" descr="10th International Workshop on DEPFET Detectors and Application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 name="サブタイトル 2"/>
          <p:cNvSpPr txBox="1">
            <a:spLocks/>
          </p:cNvSpPr>
          <p:nvPr/>
        </p:nvSpPr>
        <p:spPr>
          <a:xfrm>
            <a:off x="1722638" y="4194085"/>
            <a:ext cx="5909701" cy="1575175"/>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Clr>
                <a:schemeClr val="accent1"/>
              </a:buClr>
              <a:buFont typeface="Wingdings" pitchFamily="2" charset="2"/>
              <a:buNone/>
              <a:defRPr kumimoji="1" sz="2400" kern="1200">
                <a:solidFill>
                  <a:schemeClr val="tx1"/>
                </a:solidFill>
                <a:effectLst>
                  <a:outerShdw blurRad="34925" dist="12700" dir="14400000" rotWithShape="0">
                    <a:prstClr val="black">
                      <a:alpha val="21000"/>
                    </a:prstClr>
                  </a:outerShdw>
                </a:effectLst>
                <a:latin typeface="+mn-lt"/>
                <a:ea typeface="+mn-ea"/>
                <a:cs typeface="+mn-cs"/>
              </a:defRPr>
            </a:lvl1pPr>
            <a:lvl2pPr marL="457200" indent="0" algn="ctr" defTabSz="914400" rtl="0" eaLnBrk="1" latinLnBrk="0" hangingPunct="1">
              <a:spcBef>
                <a:spcPct val="20000"/>
              </a:spcBef>
              <a:buClr>
                <a:schemeClr val="accent1"/>
              </a:buClr>
              <a:buFont typeface="Wingdings" pitchFamily="2"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Font typeface="Wingdings" pitchFamily="2"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Wingdings" pitchFamily="2"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Font typeface="Wingdings" pitchFamily="2"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400"/>
              </a:spcBef>
              <a:buClr>
                <a:schemeClr val="accent1"/>
              </a:buClr>
              <a:buFont typeface="Wingdings" pitchFamily="2"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400"/>
              </a:spcBef>
              <a:buClr>
                <a:schemeClr val="accent1"/>
              </a:buClr>
              <a:buFont typeface="Wingdings" pitchFamily="2"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400"/>
              </a:spcBef>
              <a:buClr>
                <a:schemeClr val="accent1"/>
              </a:buClr>
              <a:buFont typeface="Wingdings" pitchFamily="2"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400"/>
              </a:spcBef>
              <a:buClr>
                <a:schemeClr val="accent1"/>
              </a:buClr>
              <a:buFont typeface="Wingdings" pitchFamily="2" charset="2"/>
              <a:buNone/>
              <a:defRPr kumimoji="1" sz="1400" kern="1200">
                <a:solidFill>
                  <a:schemeClr val="tx1">
                    <a:tint val="75000"/>
                  </a:schemeClr>
                </a:solidFill>
                <a:latin typeface="+mn-lt"/>
                <a:ea typeface="+mn-ea"/>
                <a:cs typeface="+mn-cs"/>
              </a:defRPr>
            </a:lvl9pPr>
          </a:lstStyle>
          <a:p>
            <a:r>
              <a:rPr lang="en-US" altLang="ja-JP" dirty="0" smtClean="0"/>
              <a:t>2013/02/16 Belle </a:t>
            </a:r>
            <a:r>
              <a:rPr lang="en-US" altLang="ja-JP" dirty="0"/>
              <a:t>II PXD/SVD Workshop and 12th International Workshop on DEPFET Detectors and Applications </a:t>
            </a:r>
            <a:endParaRPr lang="en-US" altLang="ja-JP" dirty="0" smtClean="0"/>
          </a:p>
          <a:p>
            <a:r>
              <a:rPr lang="en-US" altLang="ja-JP" dirty="0" err="1" smtClean="0"/>
              <a:t>Wetzlar</a:t>
            </a:r>
            <a:r>
              <a:rPr lang="en-US" altLang="ja-JP" dirty="0" smtClean="0"/>
              <a:t>, Germany</a:t>
            </a:r>
            <a:endParaRPr lang="ja-JP" altLang="en-US" dirty="0"/>
          </a:p>
        </p:txBody>
      </p:sp>
    </p:spTree>
    <p:extLst>
      <p:ext uri="{BB962C8B-B14F-4D97-AF65-F5344CB8AC3E}">
        <p14:creationId xmlns:p14="http://schemas.microsoft.com/office/powerpoint/2010/main" val="203914647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692696"/>
            <a:ext cx="9144000" cy="1470025"/>
          </a:xfrm>
        </p:spPr>
        <p:txBody>
          <a:bodyPr>
            <a:noAutofit/>
          </a:bodyPr>
          <a:lstStyle/>
          <a:p>
            <a:r>
              <a:rPr lang="en-US" altLang="ja-JP" sz="4800" dirty="0" smtClean="0"/>
              <a:t>KEK-Photon Factory Test Beams</a:t>
            </a:r>
            <a:br>
              <a:rPr lang="en-US" altLang="ja-JP" sz="4800" dirty="0" smtClean="0"/>
            </a:br>
            <a:endParaRPr kumimoji="1" lang="ja-JP" altLang="en-US" sz="4800" dirty="0"/>
          </a:p>
        </p:txBody>
      </p:sp>
      <p:sp>
        <p:nvSpPr>
          <p:cNvPr id="7" name="サブタイトル 2"/>
          <p:cNvSpPr>
            <a:spLocks noGrp="1"/>
          </p:cNvSpPr>
          <p:nvPr>
            <p:ph type="subTitle" idx="1"/>
          </p:nvPr>
        </p:nvSpPr>
        <p:spPr>
          <a:xfrm>
            <a:off x="351790" y="1583795"/>
            <a:ext cx="8440420" cy="4941168"/>
          </a:xfrm>
        </p:spPr>
        <p:txBody>
          <a:bodyPr>
            <a:normAutofit fontScale="85000" lnSpcReduction="20000"/>
          </a:bodyPr>
          <a:lstStyle/>
          <a:p>
            <a:r>
              <a:rPr kumimoji="1" lang="en-US" altLang="ja-JP" dirty="0" smtClean="0">
                <a:solidFill>
                  <a:schemeClr val="tx1"/>
                </a:solidFill>
                <a:latin typeface="+mj-lt"/>
              </a:rPr>
              <a:t>High Energy Accelerator Research Organization</a:t>
            </a:r>
          </a:p>
          <a:p>
            <a:endParaRPr kumimoji="1" lang="en-US" altLang="ja-JP" dirty="0" smtClean="0">
              <a:solidFill>
                <a:schemeClr val="tx1"/>
              </a:solidFill>
              <a:latin typeface="+mj-lt"/>
            </a:endParaRPr>
          </a:p>
          <a:p>
            <a:r>
              <a:rPr lang="en-US" altLang="ja-JP" dirty="0" smtClean="0">
                <a:solidFill>
                  <a:schemeClr val="tx1"/>
                </a:solidFill>
                <a:latin typeface="+mj-lt"/>
              </a:rPr>
              <a:t>Institute of Materials Structure Science</a:t>
            </a:r>
          </a:p>
          <a:p>
            <a:r>
              <a:rPr lang="en-US" altLang="ja-JP" dirty="0" smtClean="0">
                <a:solidFill>
                  <a:schemeClr val="tx1"/>
                </a:solidFill>
                <a:latin typeface="+mj-lt"/>
              </a:rPr>
              <a:t>Soichi Wakatsuki, </a:t>
            </a:r>
            <a:r>
              <a:rPr lang="en-US" altLang="ja-JP" dirty="0" err="1" smtClean="0">
                <a:solidFill>
                  <a:schemeClr val="tx1"/>
                </a:solidFill>
                <a:latin typeface="+mj-lt"/>
              </a:rPr>
              <a:t>Naohiro</a:t>
            </a:r>
            <a:r>
              <a:rPr lang="en-US" altLang="ja-JP" dirty="0" smtClean="0">
                <a:solidFill>
                  <a:schemeClr val="tx1"/>
                </a:solidFill>
                <a:latin typeface="+mj-lt"/>
              </a:rPr>
              <a:t> </a:t>
            </a:r>
            <a:r>
              <a:rPr lang="en-US" altLang="ja-JP" dirty="0" err="1" smtClean="0">
                <a:solidFill>
                  <a:schemeClr val="tx1"/>
                </a:solidFill>
                <a:latin typeface="+mj-lt"/>
              </a:rPr>
              <a:t>Matsugaki</a:t>
            </a:r>
            <a:r>
              <a:rPr lang="en-US" altLang="ja-JP" dirty="0" smtClean="0">
                <a:solidFill>
                  <a:schemeClr val="tx1"/>
                </a:solidFill>
                <a:latin typeface="+mj-lt"/>
              </a:rPr>
              <a:t>, </a:t>
            </a:r>
            <a:r>
              <a:rPr kumimoji="1" lang="en-US" altLang="ja-JP" dirty="0" err="1" smtClean="0">
                <a:solidFill>
                  <a:schemeClr val="tx1"/>
                </a:solidFill>
                <a:latin typeface="+mj-lt"/>
              </a:rPr>
              <a:t>Nobutaka</a:t>
            </a:r>
            <a:r>
              <a:rPr kumimoji="1" lang="en-US" altLang="ja-JP" dirty="0" smtClean="0">
                <a:solidFill>
                  <a:schemeClr val="tx1"/>
                </a:solidFill>
                <a:latin typeface="+mj-lt"/>
              </a:rPr>
              <a:t> Shimizu</a:t>
            </a:r>
          </a:p>
          <a:p>
            <a:endParaRPr lang="en-US" altLang="ja-JP" dirty="0" smtClean="0">
              <a:solidFill>
                <a:schemeClr val="tx1"/>
              </a:solidFill>
              <a:latin typeface="+mj-lt"/>
            </a:endParaRPr>
          </a:p>
          <a:p>
            <a:r>
              <a:rPr lang="en-US" altLang="ja-JP" dirty="0" smtClean="0">
                <a:solidFill>
                  <a:schemeClr val="tx1"/>
                </a:solidFill>
                <a:latin typeface="+mj-lt"/>
              </a:rPr>
              <a:t>Institute of Particle and Nuclear Science</a:t>
            </a:r>
          </a:p>
          <a:p>
            <a:r>
              <a:rPr lang="en-US" altLang="ja-JP" dirty="0" smtClean="0">
                <a:solidFill>
                  <a:schemeClr val="tx1"/>
                </a:solidFill>
                <a:latin typeface="+mj-lt"/>
              </a:rPr>
              <a:t>Yutaka </a:t>
            </a:r>
            <a:r>
              <a:rPr lang="en-US" altLang="ja-JP" dirty="0" err="1" smtClean="0">
                <a:solidFill>
                  <a:schemeClr val="tx1"/>
                </a:solidFill>
                <a:latin typeface="+mj-lt"/>
              </a:rPr>
              <a:t>Ushiroda</a:t>
            </a:r>
            <a:r>
              <a:rPr lang="en-US" altLang="ja-JP" dirty="0" smtClean="0">
                <a:solidFill>
                  <a:schemeClr val="tx1"/>
                </a:solidFill>
                <a:latin typeface="+mj-lt"/>
              </a:rPr>
              <a:t>, </a:t>
            </a:r>
            <a:r>
              <a:rPr lang="en-US" altLang="ja-JP" dirty="0" err="1" smtClean="0">
                <a:solidFill>
                  <a:schemeClr val="tx1"/>
                </a:solidFill>
                <a:latin typeface="+mj-lt"/>
              </a:rPr>
              <a:t>Shuji</a:t>
            </a:r>
            <a:r>
              <a:rPr lang="en-US" altLang="ja-JP" dirty="0" smtClean="0">
                <a:solidFill>
                  <a:schemeClr val="tx1"/>
                </a:solidFill>
                <a:latin typeface="+mj-lt"/>
              </a:rPr>
              <a:t> Tanaka, </a:t>
            </a:r>
            <a:r>
              <a:rPr lang="en-US" altLang="ja-JP" dirty="0" smtClean="0">
                <a:solidFill>
                  <a:schemeClr val="tx1"/>
                </a:solidFill>
                <a:latin typeface="+mj-lt"/>
                <a:cs typeface="ＭＳ 明朝"/>
              </a:rPr>
              <a:t>Takeo Higuchi</a:t>
            </a:r>
            <a:r>
              <a:rPr lang="en-US" altLang="ja-JP" baseline="30000" dirty="0" smtClean="0">
                <a:solidFill>
                  <a:schemeClr val="tx1"/>
                </a:solidFill>
                <a:latin typeface="+mj-lt"/>
                <a:cs typeface="ＭＳ 明朝"/>
              </a:rPr>
              <a:t> (*)</a:t>
            </a:r>
            <a:r>
              <a:rPr lang="en-US" altLang="ja-JP" dirty="0" smtClean="0">
                <a:solidFill>
                  <a:schemeClr val="tx1"/>
                </a:solidFill>
                <a:latin typeface="+mj-lt"/>
                <a:cs typeface="ＭＳ 明朝"/>
              </a:rPr>
              <a:t>, Toru </a:t>
            </a:r>
            <a:r>
              <a:rPr lang="en-US" altLang="ja-JP" dirty="0" err="1" smtClean="0">
                <a:solidFill>
                  <a:schemeClr val="tx1"/>
                </a:solidFill>
                <a:latin typeface="+mj-lt"/>
                <a:cs typeface="ＭＳ 明朝"/>
              </a:rPr>
              <a:t>Tsuboyama</a:t>
            </a:r>
            <a:r>
              <a:rPr lang="en-US" altLang="ja-JP" dirty="0" smtClean="0">
                <a:solidFill>
                  <a:schemeClr val="tx1"/>
                </a:solidFill>
                <a:latin typeface="+mj-lt"/>
                <a:cs typeface="ＭＳ 明朝"/>
              </a:rPr>
              <a:t>, Hideki Miyake</a:t>
            </a:r>
          </a:p>
          <a:p>
            <a:r>
              <a:rPr lang="en-US" altLang="ja-JP" dirty="0" smtClean="0">
                <a:solidFill>
                  <a:schemeClr val="tx1"/>
                </a:solidFill>
                <a:latin typeface="+mj-lt"/>
              </a:rPr>
              <a:t>(*)IPMU </a:t>
            </a:r>
          </a:p>
          <a:p>
            <a:r>
              <a:rPr lang="en-US" altLang="ja-JP" dirty="0" smtClean="0">
                <a:solidFill>
                  <a:schemeClr val="tx1"/>
                </a:solidFill>
                <a:latin typeface="+mj-lt"/>
              </a:rPr>
              <a:t>Max Planck Institute for Physics, Munich</a:t>
            </a:r>
          </a:p>
          <a:p>
            <a:r>
              <a:rPr lang="en-US" altLang="ja-JP" dirty="0" smtClean="0">
                <a:solidFill>
                  <a:schemeClr val="tx1"/>
                </a:solidFill>
                <a:latin typeface="+mj-lt"/>
              </a:rPr>
              <a:t>Hans-</a:t>
            </a:r>
            <a:r>
              <a:rPr lang="en-US" altLang="ja-JP" dirty="0" err="1" smtClean="0">
                <a:solidFill>
                  <a:schemeClr val="tx1"/>
                </a:solidFill>
                <a:latin typeface="+mj-lt"/>
              </a:rPr>
              <a:t>Günther</a:t>
            </a:r>
            <a:r>
              <a:rPr lang="en-US" altLang="ja-JP" dirty="0" smtClean="0">
                <a:solidFill>
                  <a:schemeClr val="tx1"/>
                </a:solidFill>
                <a:latin typeface="+mj-lt"/>
              </a:rPr>
              <a:t> </a:t>
            </a:r>
            <a:r>
              <a:rPr lang="en-US" altLang="ja-JP" dirty="0" smtClean="0">
                <a:solidFill>
                  <a:schemeClr val="tx1"/>
                </a:solidFill>
                <a:latin typeface="+mj-lt"/>
                <a:cs typeface="ＭＳ 明朝"/>
              </a:rPr>
              <a:t> Moser, Christian </a:t>
            </a:r>
            <a:r>
              <a:rPr lang="en-US" altLang="ja-JP" dirty="0" err="1" smtClean="0">
                <a:solidFill>
                  <a:schemeClr val="tx1"/>
                </a:solidFill>
                <a:latin typeface="+mj-lt"/>
                <a:cs typeface="ＭＳ 明朝"/>
              </a:rPr>
              <a:t>Kiesling</a:t>
            </a:r>
            <a:r>
              <a:rPr lang="en-US" altLang="ja-JP" dirty="0" smtClean="0">
                <a:solidFill>
                  <a:schemeClr val="tx1"/>
                </a:solidFill>
                <a:latin typeface="+mj-lt"/>
                <a:cs typeface="ＭＳ 明朝"/>
              </a:rPr>
              <a:t>, </a:t>
            </a:r>
            <a:r>
              <a:rPr lang="en-US" altLang="ja-JP" dirty="0" err="1" smtClean="0">
                <a:solidFill>
                  <a:schemeClr val="tx1"/>
                </a:solidFill>
                <a:latin typeface="+mj-lt"/>
                <a:cs typeface="ＭＳ 明朝"/>
              </a:rPr>
              <a:t>Jelena</a:t>
            </a:r>
            <a:r>
              <a:rPr lang="en-US" altLang="ja-JP" dirty="0" smtClean="0">
                <a:solidFill>
                  <a:schemeClr val="tx1"/>
                </a:solidFill>
                <a:latin typeface="+mj-lt"/>
                <a:cs typeface="ＭＳ 明朝"/>
              </a:rPr>
              <a:t> </a:t>
            </a:r>
            <a:r>
              <a:rPr lang="en-US" altLang="ja-JP" dirty="0" err="1" smtClean="0">
                <a:solidFill>
                  <a:schemeClr val="tx1"/>
                </a:solidFill>
                <a:latin typeface="+mj-lt"/>
                <a:cs typeface="ＭＳ 明朝"/>
              </a:rPr>
              <a:t>Ninkovic</a:t>
            </a:r>
            <a:r>
              <a:rPr lang="en-US" altLang="ja-JP" dirty="0">
                <a:solidFill>
                  <a:schemeClr val="tx1"/>
                </a:solidFill>
                <a:latin typeface="+mj-lt"/>
                <a:cs typeface="ＭＳ 明朝"/>
              </a:rPr>
              <a:t>, Christian </a:t>
            </a:r>
            <a:r>
              <a:rPr lang="en-US" altLang="ja-JP" dirty="0" err="1" smtClean="0">
                <a:solidFill>
                  <a:schemeClr val="tx1"/>
                </a:solidFill>
                <a:latin typeface="+mj-lt"/>
                <a:cs typeface="ＭＳ 明朝"/>
              </a:rPr>
              <a:t>Koffmane</a:t>
            </a:r>
            <a:r>
              <a:rPr lang="en-US" altLang="ja-JP" dirty="0" smtClean="0">
                <a:solidFill>
                  <a:schemeClr val="tx1"/>
                </a:solidFill>
                <a:latin typeface="+mj-lt"/>
                <a:cs typeface="ＭＳ 明朝"/>
              </a:rPr>
              <a:t>, Felix M</a:t>
            </a:r>
            <a:r>
              <a:rPr lang="en-US" altLang="ja-JP" dirty="0">
                <a:solidFill>
                  <a:schemeClr val="tx1"/>
                </a:solidFill>
                <a:latin typeface="+mj-lt"/>
              </a:rPr>
              <a:t>ü</a:t>
            </a:r>
            <a:r>
              <a:rPr lang="en-US" altLang="ja-JP" dirty="0" smtClean="0">
                <a:solidFill>
                  <a:schemeClr val="tx1"/>
                </a:solidFill>
                <a:latin typeface="+mj-lt"/>
                <a:cs typeface="ＭＳ 明朝"/>
              </a:rPr>
              <a:t>ller, Martin Ritter</a:t>
            </a:r>
            <a:endParaRPr lang="en-US" altLang="ja-JP" dirty="0" smtClean="0">
              <a:solidFill>
                <a:schemeClr val="tx1"/>
              </a:solidFill>
              <a:latin typeface="+mj-lt"/>
            </a:endParaRPr>
          </a:p>
          <a:p>
            <a:endParaRPr lang="en-US" altLang="ja-JP" dirty="0" smtClean="0">
              <a:latin typeface="+mj-lt"/>
            </a:endParaRPr>
          </a:p>
          <a:p>
            <a:endParaRPr lang="en-US" altLang="ja-JP" dirty="0" smtClean="0">
              <a:latin typeface="+mj-lt"/>
            </a:endParaRPr>
          </a:p>
          <a:p>
            <a:endParaRPr lang="en-US" altLang="ja-JP" dirty="0" smtClean="0">
              <a:solidFill>
                <a:schemeClr val="tx1"/>
              </a:solidFill>
              <a:latin typeface="+mj-lt"/>
            </a:endParaRPr>
          </a:p>
        </p:txBody>
      </p:sp>
    </p:spTree>
    <p:extLst>
      <p:ext uri="{BB962C8B-B14F-4D97-AF65-F5344CB8AC3E}">
        <p14:creationId xmlns:p14="http://schemas.microsoft.com/office/powerpoint/2010/main" val="264695073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699247" y="1340768"/>
            <a:ext cx="7745505" cy="5283587"/>
          </a:xfrm>
        </p:spPr>
        <p:txBody>
          <a:bodyPr>
            <a:normAutofit fontScale="85000" lnSpcReduction="10000"/>
          </a:bodyPr>
          <a:lstStyle/>
          <a:p>
            <a:r>
              <a:rPr lang="en-US" altLang="ja-JP" dirty="0" smtClean="0"/>
              <a:t>Application of DEPFET sensor for material science (X-ray diffraction of protein crystal)</a:t>
            </a:r>
          </a:p>
          <a:p>
            <a:r>
              <a:rPr lang="en-US" altLang="ja-JP" dirty="0" smtClean="0"/>
              <a:t>Employ almost same setup as previous series of experiments (‘11 Nov. and ’12 Mar.)</a:t>
            </a:r>
          </a:p>
          <a:p>
            <a:pPr lvl="1"/>
            <a:r>
              <a:rPr kumimoji="1" lang="en-US" altLang="ja-JP" dirty="0" smtClean="0"/>
              <a:t>KEK Photon Factory 12KeV beam (BL-5A)</a:t>
            </a:r>
            <a:endParaRPr lang="en-US" altLang="ja-JP" dirty="0" smtClean="0"/>
          </a:p>
          <a:p>
            <a:pPr lvl="1"/>
            <a:r>
              <a:rPr kumimoji="1" lang="en-US" altLang="ja-JP" dirty="0" smtClean="0"/>
              <a:t>S3B system (ILC type)</a:t>
            </a:r>
            <a:r>
              <a:rPr lang="en-US" altLang="ja-JP" dirty="0"/>
              <a:t> </a:t>
            </a:r>
            <a:endParaRPr lang="en-US" altLang="ja-JP" dirty="0" smtClean="0"/>
          </a:p>
          <a:p>
            <a:pPr lvl="1"/>
            <a:r>
              <a:rPr lang="en-US" altLang="ja-JP" dirty="0" smtClean="0"/>
              <a:t>XYZ rotational </a:t>
            </a:r>
            <a:r>
              <a:rPr lang="en-US" altLang="ja-JP" dirty="0"/>
              <a:t>stage (this time 2D only)</a:t>
            </a:r>
          </a:p>
          <a:p>
            <a:pPr lvl="1"/>
            <a:endParaRPr kumimoji="1" lang="en-US" altLang="ja-JP" dirty="0" smtClean="0"/>
          </a:p>
          <a:p>
            <a:r>
              <a:rPr lang="en-US" altLang="ja-JP" dirty="0" smtClean="0"/>
              <a:t>NEW feature</a:t>
            </a:r>
          </a:p>
          <a:p>
            <a:pPr lvl="1"/>
            <a:r>
              <a:rPr kumimoji="1" lang="en-US" altLang="ja-JP" dirty="0" smtClean="0">
                <a:solidFill>
                  <a:srgbClr val="FF0000"/>
                </a:solidFill>
              </a:rPr>
              <a:t>Combination of PF beam line system with DEPFET DAQ</a:t>
            </a:r>
          </a:p>
          <a:p>
            <a:pPr lvl="1"/>
            <a:r>
              <a:rPr kumimoji="1" lang="en-US" altLang="ja-JP" dirty="0" smtClean="0">
                <a:solidFill>
                  <a:srgbClr val="FF0000"/>
                </a:solidFill>
              </a:rPr>
              <a:t>Concatenation of multiple images (virtual large surface detector up to 8 Mega pixel)</a:t>
            </a:r>
          </a:p>
          <a:p>
            <a:pPr lvl="1"/>
            <a:r>
              <a:rPr lang="en-US" altLang="ja-JP" dirty="0" smtClean="0">
                <a:solidFill>
                  <a:srgbClr val="FF0000"/>
                </a:solidFill>
              </a:rPr>
              <a:t>This time perform 100x100 mm</a:t>
            </a:r>
            <a:r>
              <a:rPr lang="en-US" altLang="ja-JP" baseline="30000" dirty="0" smtClean="0">
                <a:solidFill>
                  <a:srgbClr val="FF0000"/>
                </a:solidFill>
              </a:rPr>
              <a:t>2</a:t>
            </a:r>
            <a:r>
              <a:rPr lang="en-US" altLang="ja-JP" dirty="0" smtClean="0">
                <a:solidFill>
                  <a:srgbClr val="FF0000"/>
                </a:solidFill>
              </a:rPr>
              <a:t> scan</a:t>
            </a:r>
            <a:endParaRPr kumimoji="1" lang="en-US" altLang="ja-JP" dirty="0" smtClean="0"/>
          </a:p>
        </p:txBody>
      </p:sp>
      <p:sp>
        <p:nvSpPr>
          <p:cNvPr id="3" name="タイトル 2"/>
          <p:cNvSpPr>
            <a:spLocks noGrp="1"/>
          </p:cNvSpPr>
          <p:nvPr>
            <p:ph type="title"/>
          </p:nvPr>
        </p:nvSpPr>
        <p:spPr/>
        <p:txBody>
          <a:bodyPr/>
          <a:lstStyle/>
          <a:p>
            <a:r>
              <a:rPr kumimoji="1" lang="en-US" altLang="ja-JP" dirty="0" smtClean="0"/>
              <a:t>Overview</a:t>
            </a:r>
            <a:endParaRPr kumimoji="1" lang="ja-JP" altLang="en-US" dirty="0"/>
          </a:p>
        </p:txBody>
      </p:sp>
    </p:spTree>
    <p:extLst>
      <p:ext uri="{BB962C8B-B14F-4D97-AF65-F5344CB8AC3E}">
        <p14:creationId xmlns:p14="http://schemas.microsoft.com/office/powerpoint/2010/main" val="53564090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en-US" altLang="ja-JP" dirty="0" smtClean="0"/>
              <a:t>Experimental apparatus</a:t>
            </a:r>
            <a:endParaRPr kumimoji="1" lang="ja-JP" altLang="en-US" dirty="0"/>
          </a:p>
        </p:txBody>
      </p:sp>
      <p:pic>
        <p:nvPicPr>
          <p:cNvPr id="4"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2716" y="1320989"/>
            <a:ext cx="7470830" cy="5573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円/楕円 1"/>
          <p:cNvSpPr/>
          <p:nvPr/>
        </p:nvSpPr>
        <p:spPr>
          <a:xfrm>
            <a:off x="2555776" y="3356992"/>
            <a:ext cx="360040" cy="36004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5" name="円/楕円 4"/>
          <p:cNvSpPr/>
          <p:nvPr/>
        </p:nvSpPr>
        <p:spPr>
          <a:xfrm>
            <a:off x="2267744" y="5445224"/>
            <a:ext cx="360040" cy="36004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7" name="直線コネクタ 6"/>
          <p:cNvCxnSpPr>
            <a:endCxn id="2" idx="1"/>
          </p:cNvCxnSpPr>
          <p:nvPr/>
        </p:nvCxnSpPr>
        <p:spPr>
          <a:xfrm>
            <a:off x="827584" y="2852936"/>
            <a:ext cx="1780919" cy="556783"/>
          </a:xfrm>
          <a:prstGeom prst="line">
            <a:avLst/>
          </a:prstGeom>
        </p:spPr>
        <p:style>
          <a:lnRef idx="2">
            <a:schemeClr val="accent1"/>
          </a:lnRef>
          <a:fillRef idx="0">
            <a:schemeClr val="accent1"/>
          </a:fillRef>
          <a:effectRef idx="1">
            <a:schemeClr val="accent1"/>
          </a:effectRef>
          <a:fontRef idx="minor">
            <a:schemeClr val="tx1"/>
          </a:fontRef>
        </p:style>
      </p:cxnSp>
      <p:sp>
        <p:nvSpPr>
          <p:cNvPr id="8" name="テキスト ボックス 7"/>
          <p:cNvSpPr txBox="1"/>
          <p:nvPr/>
        </p:nvSpPr>
        <p:spPr>
          <a:xfrm>
            <a:off x="251520" y="2564904"/>
            <a:ext cx="720080" cy="369332"/>
          </a:xfrm>
          <a:prstGeom prst="rect">
            <a:avLst/>
          </a:prstGeom>
          <a:noFill/>
        </p:spPr>
        <p:txBody>
          <a:bodyPr wrap="square" rtlCol="0">
            <a:spAutoFit/>
          </a:bodyPr>
          <a:lstStyle/>
          <a:p>
            <a:r>
              <a:rPr lang="en-US" altLang="ja-JP" dirty="0" smtClean="0"/>
              <a:t>BL1A</a:t>
            </a:r>
            <a:endParaRPr kumimoji="1" lang="ja-JP" altLang="en-US" dirty="0"/>
          </a:p>
        </p:txBody>
      </p:sp>
      <p:sp>
        <p:nvSpPr>
          <p:cNvPr id="9" name="テキスト ボックス 8"/>
          <p:cNvSpPr txBox="1"/>
          <p:nvPr/>
        </p:nvSpPr>
        <p:spPr>
          <a:xfrm>
            <a:off x="2267744" y="6458828"/>
            <a:ext cx="1008112" cy="369332"/>
          </a:xfrm>
          <a:prstGeom prst="rect">
            <a:avLst/>
          </a:prstGeom>
          <a:noFill/>
        </p:spPr>
        <p:txBody>
          <a:bodyPr wrap="square" rtlCol="0">
            <a:spAutoFit/>
          </a:bodyPr>
          <a:lstStyle/>
          <a:p>
            <a:r>
              <a:rPr lang="en-US" altLang="ja-JP" dirty="0" smtClean="0"/>
              <a:t>BL10C</a:t>
            </a:r>
            <a:endParaRPr kumimoji="1" lang="ja-JP" altLang="en-US" dirty="0"/>
          </a:p>
        </p:txBody>
      </p:sp>
      <p:cxnSp>
        <p:nvCxnSpPr>
          <p:cNvPr id="10" name="直線コネクタ 9"/>
          <p:cNvCxnSpPr/>
          <p:nvPr/>
        </p:nvCxnSpPr>
        <p:spPr>
          <a:xfrm>
            <a:off x="2411760" y="5805264"/>
            <a:ext cx="72008" cy="648072"/>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875922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435280" cy="1143000"/>
          </a:xfrm>
        </p:spPr>
        <p:txBody>
          <a:bodyPr>
            <a:noAutofit/>
          </a:bodyPr>
          <a:lstStyle/>
          <a:p>
            <a:r>
              <a:rPr lang="en-US" altLang="ja-JP" sz="3200" dirty="0"/>
              <a:t>Protein Data Bank structure depositions determined by X-ray methods: total vs. synchrotron </a:t>
            </a:r>
            <a:r>
              <a:rPr lang="en-US" altLang="ja-JP" sz="3200" dirty="0" smtClean="0"/>
              <a:t>(130 </a:t>
            </a:r>
            <a:r>
              <a:rPr lang="en-US" altLang="ja-JP" sz="3200" dirty="0" err="1" smtClean="0"/>
              <a:t>beamlines</a:t>
            </a:r>
            <a:r>
              <a:rPr lang="en-US" altLang="ja-JP" sz="3200" dirty="0" smtClean="0"/>
              <a:t>)</a:t>
            </a:r>
            <a:endParaRPr kumimoji="1" lang="ja-JP" altLang="en-US" sz="3200" dirty="0"/>
          </a:p>
        </p:txBody>
      </p:sp>
      <p:pic>
        <p:nvPicPr>
          <p:cNvPr id="4" name="図 3"/>
          <p:cNvPicPr>
            <a:picLocks noChangeAspect="1"/>
          </p:cNvPicPr>
          <p:nvPr/>
        </p:nvPicPr>
        <p:blipFill>
          <a:blip r:embed="rId2"/>
          <a:stretch>
            <a:fillRect/>
          </a:stretch>
        </p:blipFill>
        <p:spPr>
          <a:xfrm>
            <a:off x="755577" y="1556793"/>
            <a:ext cx="6840760" cy="5017118"/>
          </a:xfrm>
          <a:prstGeom prst="rect">
            <a:avLst/>
          </a:prstGeom>
        </p:spPr>
      </p:pic>
      <p:sp>
        <p:nvSpPr>
          <p:cNvPr id="5" name="正方形/長方形 4"/>
          <p:cNvSpPr/>
          <p:nvPr/>
        </p:nvSpPr>
        <p:spPr>
          <a:xfrm>
            <a:off x="7668344" y="1196752"/>
            <a:ext cx="1159292" cy="1200329"/>
          </a:xfrm>
          <a:prstGeom prst="rect">
            <a:avLst/>
          </a:prstGeom>
        </p:spPr>
        <p:txBody>
          <a:bodyPr wrap="none">
            <a:spAutoFit/>
          </a:bodyPr>
          <a:lstStyle/>
          <a:p>
            <a:r>
              <a:rPr lang="en-US" altLang="ja-JP" sz="3600" dirty="0" smtClean="0">
                <a:solidFill>
                  <a:srgbClr val="008000"/>
                </a:solidFill>
              </a:rPr>
              <a:t>Total </a:t>
            </a:r>
          </a:p>
          <a:p>
            <a:r>
              <a:rPr lang="en-US" altLang="ja-JP" sz="3600" dirty="0" smtClean="0">
                <a:solidFill>
                  <a:srgbClr val="008000"/>
                </a:solidFill>
              </a:rPr>
              <a:t>X-ray </a:t>
            </a:r>
            <a:endParaRPr lang="ja-JP" altLang="en-US" sz="3600" dirty="0">
              <a:solidFill>
                <a:srgbClr val="008000"/>
              </a:solidFill>
            </a:endParaRPr>
          </a:p>
        </p:txBody>
      </p:sp>
      <p:sp>
        <p:nvSpPr>
          <p:cNvPr id="6" name="正方形/長方形 5"/>
          <p:cNvSpPr/>
          <p:nvPr/>
        </p:nvSpPr>
        <p:spPr>
          <a:xfrm>
            <a:off x="7668344" y="2422629"/>
            <a:ext cx="647458" cy="646331"/>
          </a:xfrm>
          <a:prstGeom prst="rect">
            <a:avLst/>
          </a:prstGeom>
        </p:spPr>
        <p:txBody>
          <a:bodyPr wrap="none">
            <a:spAutoFit/>
          </a:bodyPr>
          <a:lstStyle/>
          <a:p>
            <a:r>
              <a:rPr lang="en-US" altLang="ja-JP" sz="3600" dirty="0" smtClean="0">
                <a:solidFill>
                  <a:srgbClr val="FF6600"/>
                </a:solidFill>
              </a:rPr>
              <a:t>SR </a:t>
            </a:r>
            <a:endParaRPr lang="ja-JP" altLang="en-US" sz="3600" dirty="0">
              <a:solidFill>
                <a:srgbClr val="FF6600"/>
              </a:solidFill>
            </a:endParaRPr>
          </a:p>
        </p:txBody>
      </p:sp>
      <p:sp>
        <p:nvSpPr>
          <p:cNvPr id="3" name="正方形/長方形 2"/>
          <p:cNvSpPr/>
          <p:nvPr/>
        </p:nvSpPr>
        <p:spPr>
          <a:xfrm>
            <a:off x="2915816" y="1556792"/>
            <a:ext cx="3313076" cy="369332"/>
          </a:xfrm>
          <a:prstGeom prst="rect">
            <a:avLst/>
          </a:prstGeom>
        </p:spPr>
        <p:txBody>
          <a:bodyPr wrap="none">
            <a:spAutoFit/>
          </a:bodyPr>
          <a:lstStyle/>
          <a:p>
            <a:r>
              <a:rPr lang="en-US" altLang="ja-JP" dirty="0"/>
              <a:t>http://</a:t>
            </a:r>
            <a:r>
              <a:rPr lang="en-US" altLang="ja-JP" dirty="0" err="1"/>
              <a:t>biosync.sbkb.org</a:t>
            </a:r>
            <a:r>
              <a:rPr lang="en-US" altLang="ja-JP" dirty="0"/>
              <a:t>/</a:t>
            </a:r>
            <a:r>
              <a:rPr lang="en-US" altLang="ja-JP" dirty="0" err="1"/>
              <a:t>index.jsp</a:t>
            </a:r>
            <a:endParaRPr lang="ja-JP" altLang="en-US" dirty="0"/>
          </a:p>
        </p:txBody>
      </p:sp>
      <p:sp>
        <p:nvSpPr>
          <p:cNvPr id="7" name="正方形/長方形 6"/>
          <p:cNvSpPr/>
          <p:nvPr/>
        </p:nvSpPr>
        <p:spPr>
          <a:xfrm>
            <a:off x="5220072" y="6165304"/>
            <a:ext cx="3736920" cy="646331"/>
          </a:xfrm>
          <a:prstGeom prst="rect">
            <a:avLst/>
          </a:prstGeom>
        </p:spPr>
        <p:txBody>
          <a:bodyPr wrap="none">
            <a:spAutoFit/>
          </a:bodyPr>
          <a:lstStyle/>
          <a:p>
            <a:r>
              <a:rPr lang="en-US" altLang="ja-JP" b="1" dirty="0" smtClean="0"/>
              <a:t>Grand total as of June 5, 2013: 90196</a:t>
            </a:r>
          </a:p>
          <a:p>
            <a:r>
              <a:rPr lang="en-US" altLang="ja-JP" b="1" dirty="0" smtClean="0"/>
              <a:t>Monthly downloads: 30 to 40 M</a:t>
            </a:r>
            <a:endParaRPr lang="ja-JP" altLang="en-US" dirty="0"/>
          </a:p>
        </p:txBody>
      </p:sp>
    </p:spTree>
    <p:extLst>
      <p:ext uri="{BB962C8B-B14F-4D97-AF65-F5344CB8AC3E}">
        <p14:creationId xmlns:p14="http://schemas.microsoft.com/office/powerpoint/2010/main" val="175578348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endParaRPr kumimoji="1" lang="ja-JP" altLang="en-US"/>
          </a:p>
        </p:txBody>
      </p:sp>
      <p:sp>
        <p:nvSpPr>
          <p:cNvPr id="3" name="タイトル 2"/>
          <p:cNvSpPr>
            <a:spLocks noGrp="1"/>
          </p:cNvSpPr>
          <p:nvPr>
            <p:ph type="title"/>
          </p:nvPr>
        </p:nvSpPr>
        <p:spPr/>
        <p:txBody>
          <a:bodyPr/>
          <a:lstStyle/>
          <a:p>
            <a:endParaRPr kumimoji="1" lang="ja-JP" alt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529" y="474606"/>
            <a:ext cx="8055895" cy="602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916" y="182471"/>
            <a:ext cx="8733564" cy="6610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937863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normAutofit lnSpcReduction="10000"/>
          </a:bodyPr>
          <a:lstStyle/>
          <a:p>
            <a:r>
              <a:rPr lang="en-US" altLang="ja-JP" dirty="0" smtClean="0"/>
              <a:t>Preparation of S3B system at MPI </a:t>
            </a:r>
          </a:p>
          <a:p>
            <a:r>
              <a:rPr lang="en-US" altLang="ja-JP" dirty="0" smtClean="0"/>
              <a:t>Preparation of XYZ rotational stage  at KEK</a:t>
            </a:r>
          </a:p>
          <a:p>
            <a:r>
              <a:rPr kumimoji="1" lang="en-US" altLang="ja-JP" dirty="0" smtClean="0"/>
              <a:t>Experiment at KEK-PF (last Nov.)</a:t>
            </a:r>
          </a:p>
          <a:p>
            <a:r>
              <a:rPr lang="en-US" altLang="ja-JP" dirty="0" smtClean="0"/>
              <a:t>Offline image concatenation</a:t>
            </a:r>
          </a:p>
          <a:p>
            <a:pPr lvl="1"/>
            <a:r>
              <a:rPr lang="en-US" altLang="ja-JP" dirty="0" smtClean="0"/>
              <a:t>ROOT histogram (useful for HEP guys)</a:t>
            </a:r>
          </a:p>
          <a:p>
            <a:pPr lvl="1"/>
            <a:r>
              <a:rPr lang="en-US" altLang="ja-JP" dirty="0" smtClean="0"/>
              <a:t>Visible PNG file</a:t>
            </a:r>
          </a:p>
          <a:p>
            <a:pPr lvl="1"/>
            <a:r>
              <a:rPr lang="en-US" altLang="ja-JP" dirty="0" smtClean="0"/>
              <a:t>PILATUS compatible image (based on 32 bit TIFF), necessary for various X-ray diffraction analysis tools</a:t>
            </a:r>
            <a:endParaRPr kumimoji="1" lang="en-US" altLang="ja-JP" dirty="0" smtClean="0"/>
          </a:p>
          <a:p>
            <a:endParaRPr kumimoji="1" lang="en-US" altLang="ja-JP" dirty="0" smtClean="0"/>
          </a:p>
        </p:txBody>
      </p:sp>
      <p:sp>
        <p:nvSpPr>
          <p:cNvPr id="3" name="タイトル 2"/>
          <p:cNvSpPr>
            <a:spLocks noGrp="1"/>
          </p:cNvSpPr>
          <p:nvPr>
            <p:ph type="title"/>
          </p:nvPr>
        </p:nvSpPr>
        <p:spPr/>
        <p:txBody>
          <a:bodyPr/>
          <a:lstStyle/>
          <a:p>
            <a:r>
              <a:rPr kumimoji="1" lang="en-US" altLang="ja-JP" dirty="0" smtClean="0"/>
              <a:t>Experiment </a:t>
            </a:r>
            <a:r>
              <a:rPr lang="en-US" altLang="ja-JP" dirty="0"/>
              <a:t>o</a:t>
            </a:r>
            <a:r>
              <a:rPr kumimoji="1" lang="en-US" altLang="ja-JP" dirty="0" smtClean="0"/>
              <a:t>utline</a:t>
            </a:r>
            <a:endParaRPr kumimoji="1" lang="ja-JP" altLang="en-US" dirty="0"/>
          </a:p>
        </p:txBody>
      </p:sp>
    </p:spTree>
    <p:extLst>
      <p:ext uri="{BB962C8B-B14F-4D97-AF65-F5344CB8AC3E}">
        <p14:creationId xmlns:p14="http://schemas.microsoft.com/office/powerpoint/2010/main" val="205335896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395536" y="830849"/>
            <a:ext cx="5087887" cy="4542367"/>
          </a:xfrm>
        </p:spPr>
        <p:txBody>
          <a:bodyPr>
            <a:normAutofit fontScale="92500"/>
          </a:bodyPr>
          <a:lstStyle/>
          <a:p>
            <a:r>
              <a:rPr lang="en-US" altLang="ja-JP" dirty="0" smtClean="0"/>
              <a:t>Learning of system operation</a:t>
            </a:r>
          </a:p>
          <a:p>
            <a:r>
              <a:rPr lang="en-US" altLang="ja-JP" dirty="0" smtClean="0"/>
              <a:t>Test of burst mode trigger</a:t>
            </a:r>
          </a:p>
          <a:p>
            <a:pPr lvl="1"/>
            <a:r>
              <a:rPr lang="en-US" altLang="ja-JP" dirty="0" smtClean="0"/>
              <a:t>Finally employ random mode</a:t>
            </a:r>
          </a:p>
          <a:p>
            <a:r>
              <a:rPr lang="en-US" altLang="ja-JP" dirty="0" smtClean="0"/>
              <a:t>Confirmation by laser spot</a:t>
            </a:r>
          </a:p>
          <a:p>
            <a:endParaRPr lang="en-US" altLang="ja-JP" dirty="0" smtClean="0"/>
          </a:p>
          <a:p>
            <a:r>
              <a:rPr kumimoji="1" lang="en-US" altLang="ja-JP" dirty="0" smtClean="0"/>
              <a:t>Thank you for warm hosting!</a:t>
            </a:r>
          </a:p>
          <a:p>
            <a:pPr lvl="1"/>
            <a:r>
              <a:rPr lang="en-US" altLang="ja-JP" dirty="0" smtClean="0"/>
              <a:t>Especially Christian, Felix, and Paola</a:t>
            </a:r>
            <a:endParaRPr kumimoji="1" lang="ja-JP" altLang="en-US" dirty="0"/>
          </a:p>
        </p:txBody>
      </p:sp>
      <p:sp>
        <p:nvSpPr>
          <p:cNvPr id="3" name="タイトル 2"/>
          <p:cNvSpPr>
            <a:spLocks noGrp="1"/>
          </p:cNvSpPr>
          <p:nvPr>
            <p:ph type="title"/>
          </p:nvPr>
        </p:nvSpPr>
        <p:spPr>
          <a:xfrm>
            <a:off x="457200" y="-27384"/>
            <a:ext cx="8229600" cy="1143000"/>
          </a:xfrm>
        </p:spPr>
        <p:txBody>
          <a:bodyPr/>
          <a:lstStyle/>
          <a:p>
            <a:r>
              <a:rPr lang="en-US" altLang="ja-JP" dirty="0" smtClean="0"/>
              <a:t>Miyake: MPI days </a:t>
            </a:r>
            <a:r>
              <a:rPr lang="en-US" altLang="ja-JP" dirty="0"/>
              <a:t>a</a:t>
            </a:r>
            <a:r>
              <a:rPr kumimoji="1" lang="en-US" altLang="ja-JP" dirty="0" smtClean="0"/>
              <a:t>t a glance</a:t>
            </a:r>
            <a:endParaRPr kumimoji="1" lang="ja-JP" altLang="en-US" dirty="0"/>
          </a:p>
        </p:txBody>
      </p:sp>
      <p:pic>
        <p:nvPicPr>
          <p:cNvPr id="4" name="Picture 8" descr="E:\DCIM\105NIKON\DSCN977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6595" y="5022010"/>
            <a:ext cx="2316480" cy="17373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E:\DCIM\105NIKON\DSCN976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70655" y="5022009"/>
            <a:ext cx="2316480" cy="17373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E:\DCIM\105NIKON\DSCN976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97125" y="3023955"/>
            <a:ext cx="2316480" cy="17373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E:\DCIM\103NIKON\DSCN928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17205" y="5769260"/>
            <a:ext cx="12192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DCIM\103NIKON\DSCN919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7085" y="1569678"/>
            <a:ext cx="1582816" cy="118711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E:\DCIM\103NIKON\DSCN919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79032" y="1541974"/>
            <a:ext cx="1723438" cy="129257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E:\DCIM\104NIKON\DSCN957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87335" y="5889975"/>
            <a:ext cx="12192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E:\DCIM\108NIKON\DSCN0182.JPG"/>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6549110" y="4958103"/>
            <a:ext cx="12192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E:\DCIM\109NIKON\DSCN0216.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7714705" y="5121266"/>
            <a:ext cx="12192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339722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972327" y="54149"/>
            <a:ext cx="6984776" cy="646331"/>
          </a:xfrm>
          <a:prstGeom prst="rect">
            <a:avLst/>
          </a:prstGeom>
          <a:noFill/>
        </p:spPr>
        <p:txBody>
          <a:bodyPr wrap="square" rtlCol="0">
            <a:spAutoFit/>
          </a:bodyPr>
          <a:lstStyle/>
          <a:p>
            <a:pPr algn="ctr"/>
            <a:r>
              <a:rPr lang="en-US" altLang="ja-JP" sz="3600" dirty="0" smtClean="0"/>
              <a:t>Stage control</a:t>
            </a:r>
            <a:endParaRPr kumimoji="1" lang="ja-JP" altLang="en-US" sz="3600" dirty="0"/>
          </a:p>
        </p:txBody>
      </p:sp>
      <p:pic>
        <p:nvPicPr>
          <p:cNvPr id="2050" name="Picture 2" descr="C:\Users\Owner\Documents\Q2\backup20110319\科研費DEPFET\2012Novビームテスト\DEPFET_2012Nov_beamtest_v2.pn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6784" y="620689"/>
            <a:ext cx="8819712" cy="6237312"/>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341530" y="2168860"/>
            <a:ext cx="2732271" cy="646331"/>
          </a:xfrm>
          <a:prstGeom prst="rect">
            <a:avLst/>
          </a:prstGeom>
          <a:noFill/>
        </p:spPr>
        <p:txBody>
          <a:bodyPr wrap="square" rtlCol="0">
            <a:spAutoFit/>
          </a:bodyPr>
          <a:lstStyle/>
          <a:p>
            <a:r>
              <a:rPr kumimoji="1" lang="en-US" altLang="ja-JP" dirty="0" smtClean="0">
                <a:solidFill>
                  <a:srgbClr val="C00000"/>
                </a:solidFill>
              </a:rPr>
              <a:t>This time, only 2D movement </a:t>
            </a:r>
            <a:r>
              <a:rPr kumimoji="1" lang="en-US" altLang="ja-JP" dirty="0">
                <a:solidFill>
                  <a:srgbClr val="C00000"/>
                </a:solidFill>
              </a:rPr>
              <a:t> </a:t>
            </a:r>
            <a:r>
              <a:rPr kumimoji="1" lang="en-US" altLang="ja-JP" dirty="0" smtClean="0">
                <a:solidFill>
                  <a:srgbClr val="C00000"/>
                </a:solidFill>
              </a:rPr>
              <a:t>is performed</a:t>
            </a:r>
            <a:endParaRPr kumimoji="1" lang="ja-JP" altLang="en-US" dirty="0">
              <a:solidFill>
                <a:srgbClr val="C00000"/>
              </a:solidFill>
            </a:endParaRPr>
          </a:p>
        </p:txBody>
      </p:sp>
    </p:spTree>
    <p:extLst>
      <p:ext uri="{BB962C8B-B14F-4D97-AF65-F5344CB8AC3E}">
        <p14:creationId xmlns:p14="http://schemas.microsoft.com/office/powerpoint/2010/main" val="337553185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29872" y="14565"/>
            <a:ext cx="7756263" cy="1054250"/>
          </a:xfrm>
        </p:spPr>
        <p:txBody>
          <a:bodyPr/>
          <a:lstStyle/>
          <a:p>
            <a:r>
              <a:rPr lang="en-US" altLang="ja-JP" dirty="0" smtClean="0"/>
              <a:t>2D </a:t>
            </a:r>
            <a:r>
              <a:rPr lang="en-US" altLang="ja-JP" dirty="0" err="1" smtClean="0"/>
              <a:t>hitmap</a:t>
            </a:r>
            <a:endParaRPr kumimoji="1" lang="ja-JP" altLang="en-US" dirty="0"/>
          </a:p>
        </p:txBody>
      </p:sp>
      <p:pic>
        <p:nvPicPr>
          <p:cNvPr id="1027" name="Picture 3" descr="C:\Users\miyake\Dropbox\kakenhi\2012-11-16 beam test\offline\concat_finalrun_nooverlap_log10_crop.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3037" y="-7215188"/>
            <a:ext cx="6390477" cy="633333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miyake\Dropbox\kakenhi\2012-11-16 beam test\offline\concat_finalrun_nooverlap_log10_crop.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3728" y="1772816"/>
            <a:ext cx="4968552" cy="4924123"/>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p:cNvSpPr txBox="1"/>
          <p:nvPr/>
        </p:nvSpPr>
        <p:spPr>
          <a:xfrm>
            <a:off x="1016604" y="1072479"/>
            <a:ext cx="8127395" cy="646331"/>
          </a:xfrm>
          <a:prstGeom prst="rect">
            <a:avLst/>
          </a:prstGeom>
          <a:noFill/>
        </p:spPr>
        <p:txBody>
          <a:bodyPr wrap="square" rtlCol="0">
            <a:spAutoFit/>
          </a:bodyPr>
          <a:lstStyle/>
          <a:p>
            <a:r>
              <a:rPr lang="en-US" altLang="ja-JP" dirty="0" smtClean="0"/>
              <a:t>- Employ DEPFET software library for Belle II (Many thanks to Martin Ritter!)</a:t>
            </a:r>
          </a:p>
          <a:p>
            <a:r>
              <a:rPr kumimoji="1" lang="en-US" altLang="ja-JP" dirty="0" smtClean="0"/>
              <a:t>- Not cover all of available zone (due to accidental beam loss)</a:t>
            </a:r>
            <a:endParaRPr kumimoji="1" lang="ja-JP" altLang="en-US" dirty="0"/>
          </a:p>
        </p:txBody>
      </p:sp>
    </p:spTree>
    <p:extLst>
      <p:ext uri="{BB962C8B-B14F-4D97-AF65-F5344CB8AC3E}">
        <p14:creationId xmlns:p14="http://schemas.microsoft.com/office/powerpoint/2010/main" val="391490040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29872" y="14565"/>
            <a:ext cx="7756263" cy="1054250"/>
          </a:xfrm>
        </p:spPr>
        <p:txBody>
          <a:bodyPr/>
          <a:lstStyle/>
          <a:p>
            <a:r>
              <a:rPr lang="en-US" altLang="ja-JP" dirty="0" smtClean="0"/>
              <a:t>2D </a:t>
            </a:r>
            <a:r>
              <a:rPr lang="en-US" altLang="ja-JP" dirty="0" err="1" smtClean="0"/>
              <a:t>hitmap</a:t>
            </a:r>
            <a:endParaRPr kumimoji="1" lang="ja-JP" altLang="en-US" dirty="0"/>
          </a:p>
        </p:txBody>
      </p:sp>
      <p:pic>
        <p:nvPicPr>
          <p:cNvPr id="1027" name="Picture 3" descr="C:\Users\miyake\Dropbox\kakenhi\2012-11-16 beam test\offline\concat_finalrun_nooverlap_log10_crop.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33037" y="-7215188"/>
            <a:ext cx="6390477" cy="633333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miyake\Dropbox\kakenhi\2012-11-16 beam test\offline\concat_finalrun_nooverlap_log10_crop.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3728" y="1772816"/>
            <a:ext cx="4968552" cy="4924123"/>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p:cNvSpPr txBox="1"/>
          <p:nvPr/>
        </p:nvSpPr>
        <p:spPr>
          <a:xfrm>
            <a:off x="1016604" y="1072479"/>
            <a:ext cx="8127395" cy="646331"/>
          </a:xfrm>
          <a:prstGeom prst="rect">
            <a:avLst/>
          </a:prstGeom>
          <a:noFill/>
        </p:spPr>
        <p:txBody>
          <a:bodyPr wrap="square" rtlCol="0">
            <a:spAutoFit/>
          </a:bodyPr>
          <a:lstStyle/>
          <a:p>
            <a:r>
              <a:rPr lang="en-US" altLang="ja-JP" dirty="0" smtClean="0"/>
              <a:t>- </a:t>
            </a:r>
            <a:r>
              <a:rPr lang="en-US" altLang="ja-JP" dirty="0"/>
              <a:t>Employ DEPFET software library for Belle II (Many thanks to Martin Ritter!)</a:t>
            </a:r>
          </a:p>
          <a:p>
            <a:r>
              <a:rPr kumimoji="1" lang="en-US" altLang="ja-JP" dirty="0" smtClean="0"/>
              <a:t>- Not cover all of available zone (due to accidental beam loss)</a:t>
            </a:r>
            <a:endParaRPr kumimoji="1" lang="ja-JP" altLang="en-US" dirty="0"/>
          </a:p>
        </p:txBody>
      </p:sp>
      <p:pic>
        <p:nvPicPr>
          <p:cNvPr id="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 r="20517" b="24917"/>
          <a:stretch/>
        </p:blipFill>
        <p:spPr bwMode="auto">
          <a:xfrm>
            <a:off x="4842030" y="3158970"/>
            <a:ext cx="3852000" cy="3600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2890168" y="1898830"/>
            <a:ext cx="3273653" cy="584775"/>
          </a:xfrm>
          <a:prstGeom prst="rect">
            <a:avLst/>
          </a:prstGeom>
          <a:noFill/>
        </p:spPr>
        <p:txBody>
          <a:bodyPr wrap="none" rtlCol="0">
            <a:spAutoFit/>
          </a:bodyPr>
          <a:lstStyle/>
          <a:p>
            <a:r>
              <a:rPr kumimoji="1" lang="en-US" altLang="ja-JP" sz="3200" dirty="0" smtClean="0">
                <a:solidFill>
                  <a:schemeClr val="bg1"/>
                </a:solidFill>
              </a:rPr>
              <a:t>Clear advantage!</a:t>
            </a:r>
            <a:endParaRPr kumimoji="1" lang="ja-JP" altLang="en-US" sz="3200" dirty="0">
              <a:solidFill>
                <a:schemeClr val="bg1"/>
              </a:solidFill>
            </a:endParaRPr>
          </a:p>
        </p:txBody>
      </p:sp>
      <p:sp>
        <p:nvSpPr>
          <p:cNvPr id="4" name="テキスト ボックス 3"/>
          <p:cNvSpPr txBox="1"/>
          <p:nvPr/>
        </p:nvSpPr>
        <p:spPr>
          <a:xfrm>
            <a:off x="7092280" y="2573905"/>
            <a:ext cx="2051720" cy="584775"/>
          </a:xfrm>
          <a:prstGeom prst="rect">
            <a:avLst/>
          </a:prstGeom>
          <a:noFill/>
        </p:spPr>
        <p:txBody>
          <a:bodyPr wrap="square" rtlCol="0">
            <a:spAutoFit/>
          </a:bodyPr>
          <a:lstStyle/>
          <a:p>
            <a:r>
              <a:rPr kumimoji="1" lang="en-US" altLang="ja-JP" sz="1600" dirty="0" smtClean="0"/>
              <a:t>CCD</a:t>
            </a:r>
          </a:p>
          <a:p>
            <a:r>
              <a:rPr kumimoji="1" lang="en-US" altLang="ja-JP" sz="1600" dirty="0" smtClean="0"/>
              <a:t> (different sample)</a:t>
            </a:r>
            <a:endParaRPr kumimoji="1" lang="ja-JP" altLang="en-US" sz="1600" dirty="0"/>
          </a:p>
        </p:txBody>
      </p:sp>
    </p:spTree>
    <p:extLst>
      <p:ext uri="{BB962C8B-B14F-4D97-AF65-F5344CB8AC3E}">
        <p14:creationId xmlns:p14="http://schemas.microsoft.com/office/powerpoint/2010/main" val="12831118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116505" y="999510"/>
            <a:ext cx="8470233" cy="58584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822" y="1209420"/>
            <a:ext cx="6548887" cy="5648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タイトル 1"/>
          <p:cNvSpPr>
            <a:spLocks noGrp="1"/>
          </p:cNvSpPr>
          <p:nvPr>
            <p:ph type="title"/>
          </p:nvPr>
        </p:nvSpPr>
        <p:spPr>
          <a:xfrm>
            <a:off x="0" y="40"/>
            <a:ext cx="9131170" cy="1054250"/>
          </a:xfrm>
        </p:spPr>
        <p:txBody>
          <a:bodyPr/>
          <a:lstStyle/>
          <a:p>
            <a:r>
              <a:rPr lang="en-US" altLang="ja-JP" dirty="0" smtClean="0"/>
              <a:t>3D distribution (log scale)</a:t>
            </a:r>
            <a:endParaRPr kumimoji="1" lang="ja-JP" altLang="en-US" dirty="0"/>
          </a:p>
        </p:txBody>
      </p:sp>
      <p:sp>
        <p:nvSpPr>
          <p:cNvPr id="4" name="テキスト ボックス 3"/>
          <p:cNvSpPr txBox="1"/>
          <p:nvPr/>
        </p:nvSpPr>
        <p:spPr>
          <a:xfrm>
            <a:off x="120810" y="1844824"/>
            <a:ext cx="1120820" cy="369332"/>
          </a:xfrm>
          <a:prstGeom prst="rect">
            <a:avLst/>
          </a:prstGeom>
          <a:noFill/>
        </p:spPr>
        <p:txBody>
          <a:bodyPr wrap="none" rtlCol="0">
            <a:spAutoFit/>
          </a:bodyPr>
          <a:lstStyle/>
          <a:p>
            <a:r>
              <a:rPr kumimoji="1" lang="en-US" altLang="ja-JP" dirty="0" smtClean="0">
                <a:latin typeface="Arial Unicode MS" pitchFamily="50" charset="-128"/>
                <a:ea typeface="Arial Unicode MS" pitchFamily="50" charset="-128"/>
                <a:cs typeface="Arial Unicode MS" pitchFamily="50" charset="-128"/>
              </a:rPr>
              <a:t>ADC/</a:t>
            </a:r>
            <a:r>
              <a:rPr kumimoji="1" lang="en-US" altLang="ja-JP" dirty="0" err="1" smtClean="0">
                <a:latin typeface="Arial Unicode MS" pitchFamily="50" charset="-128"/>
                <a:ea typeface="Arial Unicode MS" pitchFamily="50" charset="-128"/>
                <a:cs typeface="Arial Unicode MS" pitchFamily="50" charset="-128"/>
              </a:rPr>
              <a:t>ped</a:t>
            </a:r>
            <a:endParaRPr kumimoji="1" lang="ja-JP" altLang="en-US" dirty="0">
              <a:latin typeface="Arial Unicode MS" pitchFamily="50" charset="-128"/>
              <a:ea typeface="Arial Unicode MS" pitchFamily="50" charset="-128"/>
              <a:cs typeface="Arial Unicode MS" pitchFamily="50" charset="-128"/>
            </a:endParaRPr>
          </a:p>
        </p:txBody>
      </p:sp>
      <p:sp>
        <p:nvSpPr>
          <p:cNvPr id="5" name="テキスト ボックス 4"/>
          <p:cNvSpPr txBox="1"/>
          <p:nvPr/>
        </p:nvSpPr>
        <p:spPr>
          <a:xfrm>
            <a:off x="7236296" y="5877272"/>
            <a:ext cx="432048" cy="369332"/>
          </a:xfrm>
          <a:prstGeom prst="rect">
            <a:avLst/>
          </a:prstGeom>
          <a:noFill/>
        </p:spPr>
        <p:txBody>
          <a:bodyPr wrap="square" rtlCol="0">
            <a:spAutoFit/>
          </a:bodyPr>
          <a:lstStyle/>
          <a:p>
            <a:r>
              <a:rPr kumimoji="1" lang="en-US" altLang="ja-JP" dirty="0" smtClean="0">
                <a:latin typeface="Arial Unicode MS" pitchFamily="50" charset="-128"/>
                <a:ea typeface="Arial Unicode MS" pitchFamily="50" charset="-128"/>
                <a:cs typeface="Arial Unicode MS" pitchFamily="50" charset="-128"/>
              </a:rPr>
              <a:t>X</a:t>
            </a:r>
            <a:endParaRPr kumimoji="1" lang="ja-JP" altLang="en-US" dirty="0">
              <a:latin typeface="Arial Unicode MS" pitchFamily="50" charset="-128"/>
              <a:ea typeface="Arial Unicode MS" pitchFamily="50" charset="-128"/>
              <a:cs typeface="Arial Unicode MS" pitchFamily="50" charset="-128"/>
            </a:endParaRPr>
          </a:p>
        </p:txBody>
      </p:sp>
      <p:sp>
        <p:nvSpPr>
          <p:cNvPr id="6" name="テキスト ボックス 5"/>
          <p:cNvSpPr txBox="1"/>
          <p:nvPr/>
        </p:nvSpPr>
        <p:spPr>
          <a:xfrm>
            <a:off x="254947" y="4365104"/>
            <a:ext cx="338554" cy="369332"/>
          </a:xfrm>
          <a:prstGeom prst="rect">
            <a:avLst/>
          </a:prstGeom>
          <a:noFill/>
        </p:spPr>
        <p:txBody>
          <a:bodyPr wrap="none" rtlCol="0">
            <a:spAutoFit/>
          </a:bodyPr>
          <a:lstStyle/>
          <a:p>
            <a:r>
              <a:rPr kumimoji="1" lang="en-US" altLang="ja-JP" dirty="0" smtClean="0">
                <a:latin typeface="Arial Unicode MS" pitchFamily="50" charset="-128"/>
                <a:ea typeface="Arial Unicode MS" pitchFamily="50" charset="-128"/>
                <a:cs typeface="Arial Unicode MS" pitchFamily="50" charset="-128"/>
              </a:rPr>
              <a:t>Y</a:t>
            </a:r>
            <a:endParaRPr kumimoji="1" lang="ja-JP" altLang="en-US" dirty="0">
              <a:latin typeface="Arial Unicode MS" pitchFamily="50" charset="-128"/>
              <a:ea typeface="Arial Unicode MS" pitchFamily="50" charset="-128"/>
              <a:cs typeface="Arial Unicode MS" pitchFamily="50" charset="-128"/>
            </a:endParaRPr>
          </a:p>
        </p:txBody>
      </p:sp>
      <p:sp>
        <p:nvSpPr>
          <p:cNvPr id="7" name="テキスト ボックス 6"/>
          <p:cNvSpPr txBox="1"/>
          <p:nvPr/>
        </p:nvSpPr>
        <p:spPr>
          <a:xfrm>
            <a:off x="5975649" y="1340768"/>
            <a:ext cx="3168351" cy="646331"/>
          </a:xfrm>
          <a:prstGeom prst="rect">
            <a:avLst/>
          </a:prstGeom>
          <a:noFill/>
        </p:spPr>
        <p:txBody>
          <a:bodyPr wrap="square" rtlCol="0">
            <a:spAutoFit/>
          </a:bodyPr>
          <a:lstStyle/>
          <a:p>
            <a:r>
              <a:rPr lang="en-US" altLang="ja-JP" dirty="0" smtClean="0"/>
              <a:t>Pixel-by-pixel ADC distribution is shown</a:t>
            </a:r>
            <a:endParaRPr kumimoji="1" lang="ja-JP" altLang="en-US" dirty="0"/>
          </a:p>
        </p:txBody>
      </p:sp>
      <p:pic>
        <p:nvPicPr>
          <p:cNvPr id="1027" name="Picture 3" descr="C:\Users\miyake\Dropbox\kakenhi\2012-11-16 beam test\offline\concat_finalrun_nooverlap_log10_crop.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33037" y="-7215188"/>
            <a:ext cx="6390477" cy="6333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045483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332237" y="2258870"/>
            <a:ext cx="8470233" cy="3779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688490" y="8620"/>
            <a:ext cx="7756263" cy="1054250"/>
          </a:xfrm>
        </p:spPr>
        <p:txBody>
          <a:bodyPr/>
          <a:lstStyle/>
          <a:p>
            <a:r>
              <a:rPr lang="en-US" altLang="ja-JP" dirty="0" smtClean="0"/>
              <a:t>ADC </a:t>
            </a:r>
            <a:r>
              <a:rPr lang="en-US" altLang="ja-JP" dirty="0" err="1" smtClean="0"/>
              <a:t>profile@spot</a:t>
            </a:r>
            <a:endParaRPr kumimoji="1" lang="ja-JP" altLang="en-US" dirty="0"/>
          </a:p>
        </p:txBody>
      </p:sp>
      <p:sp>
        <p:nvSpPr>
          <p:cNvPr id="3" name="コンテンツ プレースホルダー 2"/>
          <p:cNvSpPr>
            <a:spLocks noGrp="1"/>
          </p:cNvSpPr>
          <p:nvPr>
            <p:ph idx="1"/>
          </p:nvPr>
        </p:nvSpPr>
        <p:spPr>
          <a:xfrm>
            <a:off x="467544" y="1088740"/>
            <a:ext cx="8219256" cy="4525963"/>
          </a:xfrm>
        </p:spPr>
        <p:txBody>
          <a:bodyPr>
            <a:normAutofit/>
          </a:bodyPr>
          <a:lstStyle/>
          <a:p>
            <a:r>
              <a:rPr lang="en-US" altLang="ja-JP" sz="2000" dirty="0" smtClean="0"/>
              <a:t>Normalized by pedestal</a:t>
            </a:r>
          </a:p>
          <a:p>
            <a:r>
              <a:rPr lang="en-US" altLang="ja-JP" sz="2000" dirty="0" smtClean="0"/>
              <a:t>Shown by linear scale</a:t>
            </a:r>
            <a:endParaRPr kumimoji="1" lang="ja-JP" altLang="en-US" sz="20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076" y="2360842"/>
            <a:ext cx="3744416" cy="3628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0266" y="2349660"/>
            <a:ext cx="3806190" cy="3655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テキスト ボックス 4"/>
          <p:cNvSpPr txBox="1"/>
          <p:nvPr/>
        </p:nvSpPr>
        <p:spPr>
          <a:xfrm>
            <a:off x="4296466" y="5619979"/>
            <a:ext cx="300082" cy="369332"/>
          </a:xfrm>
          <a:prstGeom prst="rect">
            <a:avLst/>
          </a:prstGeom>
          <a:noFill/>
        </p:spPr>
        <p:txBody>
          <a:bodyPr wrap="none" rtlCol="0">
            <a:spAutoFit/>
          </a:bodyPr>
          <a:lstStyle/>
          <a:p>
            <a:r>
              <a:rPr lang="en-US" altLang="ja-JP" dirty="0">
                <a:latin typeface="Arial Unicode MS" pitchFamily="50" charset="-128"/>
                <a:ea typeface="Arial Unicode MS" pitchFamily="50" charset="-128"/>
                <a:cs typeface="Arial Unicode MS" pitchFamily="50" charset="-128"/>
              </a:rPr>
              <a:t>x</a:t>
            </a:r>
            <a:endParaRPr kumimoji="1" lang="ja-JP" altLang="en-US" dirty="0">
              <a:latin typeface="Arial Unicode MS" pitchFamily="50" charset="-128"/>
              <a:ea typeface="Arial Unicode MS" pitchFamily="50" charset="-128"/>
              <a:cs typeface="Arial Unicode MS" pitchFamily="50" charset="-128"/>
            </a:endParaRPr>
          </a:p>
        </p:txBody>
      </p:sp>
      <p:sp>
        <p:nvSpPr>
          <p:cNvPr id="10" name="テキスト ボックス 9"/>
          <p:cNvSpPr txBox="1"/>
          <p:nvPr/>
        </p:nvSpPr>
        <p:spPr>
          <a:xfrm>
            <a:off x="449539" y="5250647"/>
            <a:ext cx="300082" cy="369332"/>
          </a:xfrm>
          <a:prstGeom prst="rect">
            <a:avLst/>
          </a:prstGeom>
          <a:noFill/>
        </p:spPr>
        <p:txBody>
          <a:bodyPr wrap="none" rtlCol="0">
            <a:spAutoFit/>
          </a:bodyPr>
          <a:lstStyle/>
          <a:p>
            <a:r>
              <a:rPr lang="en-US" altLang="ja-JP" dirty="0" smtClean="0">
                <a:latin typeface="Arial Unicode MS" pitchFamily="50" charset="-128"/>
                <a:ea typeface="Arial Unicode MS" pitchFamily="50" charset="-128"/>
                <a:cs typeface="Arial Unicode MS" pitchFamily="50" charset="-128"/>
              </a:rPr>
              <a:t>y</a:t>
            </a:r>
            <a:endParaRPr kumimoji="1" lang="ja-JP" altLang="en-US" dirty="0">
              <a:latin typeface="Arial Unicode MS" pitchFamily="50" charset="-128"/>
              <a:ea typeface="Arial Unicode MS" pitchFamily="50" charset="-128"/>
              <a:cs typeface="Arial Unicode MS" pitchFamily="50" charset="-128"/>
            </a:endParaRPr>
          </a:p>
        </p:txBody>
      </p:sp>
      <p:sp>
        <p:nvSpPr>
          <p:cNvPr id="6" name="テキスト ボックス 5"/>
          <p:cNvSpPr txBox="1"/>
          <p:nvPr/>
        </p:nvSpPr>
        <p:spPr>
          <a:xfrm rot="16200000">
            <a:off x="-43506" y="3482464"/>
            <a:ext cx="1120820" cy="369332"/>
          </a:xfrm>
          <a:prstGeom prst="rect">
            <a:avLst/>
          </a:prstGeom>
          <a:noFill/>
        </p:spPr>
        <p:txBody>
          <a:bodyPr wrap="none" rtlCol="0">
            <a:spAutoFit/>
          </a:bodyPr>
          <a:lstStyle/>
          <a:p>
            <a:r>
              <a:rPr kumimoji="1" lang="en-US" altLang="ja-JP" dirty="0" smtClean="0">
                <a:latin typeface="Arial Unicode MS" pitchFamily="50" charset="-128"/>
                <a:ea typeface="Arial Unicode MS" pitchFamily="50" charset="-128"/>
                <a:cs typeface="Arial Unicode MS" pitchFamily="50" charset="-128"/>
              </a:rPr>
              <a:t>ADC/</a:t>
            </a:r>
            <a:r>
              <a:rPr kumimoji="1" lang="en-US" altLang="ja-JP" dirty="0" err="1" smtClean="0">
                <a:latin typeface="Arial Unicode MS" pitchFamily="50" charset="-128"/>
                <a:ea typeface="Arial Unicode MS" pitchFamily="50" charset="-128"/>
                <a:cs typeface="Arial Unicode MS" pitchFamily="50" charset="-128"/>
              </a:rPr>
              <a:t>ped</a:t>
            </a:r>
            <a:endParaRPr kumimoji="1" lang="ja-JP" altLang="en-US" dirty="0">
              <a:latin typeface="Arial Unicode MS" pitchFamily="50" charset="-128"/>
              <a:ea typeface="Arial Unicode MS" pitchFamily="50" charset="-128"/>
              <a:cs typeface="Arial Unicode MS" pitchFamily="50" charset="-128"/>
            </a:endParaRPr>
          </a:p>
        </p:txBody>
      </p:sp>
      <p:sp>
        <p:nvSpPr>
          <p:cNvPr id="12" name="テキスト ボックス 11"/>
          <p:cNvSpPr txBox="1"/>
          <p:nvPr/>
        </p:nvSpPr>
        <p:spPr>
          <a:xfrm>
            <a:off x="8384804" y="5517232"/>
            <a:ext cx="300082" cy="369332"/>
          </a:xfrm>
          <a:prstGeom prst="rect">
            <a:avLst/>
          </a:prstGeom>
          <a:noFill/>
        </p:spPr>
        <p:txBody>
          <a:bodyPr wrap="none" rtlCol="0">
            <a:spAutoFit/>
          </a:bodyPr>
          <a:lstStyle/>
          <a:p>
            <a:r>
              <a:rPr lang="en-US" altLang="ja-JP" dirty="0">
                <a:latin typeface="Arial Unicode MS" pitchFamily="50" charset="-128"/>
                <a:ea typeface="Arial Unicode MS" pitchFamily="50" charset="-128"/>
                <a:cs typeface="Arial Unicode MS" pitchFamily="50" charset="-128"/>
              </a:rPr>
              <a:t>x</a:t>
            </a:r>
            <a:endParaRPr kumimoji="1" lang="ja-JP" altLang="en-US" dirty="0">
              <a:latin typeface="Arial Unicode MS" pitchFamily="50" charset="-128"/>
              <a:ea typeface="Arial Unicode MS" pitchFamily="50" charset="-128"/>
              <a:cs typeface="Arial Unicode MS" pitchFamily="50" charset="-128"/>
            </a:endParaRPr>
          </a:p>
        </p:txBody>
      </p:sp>
      <p:sp>
        <p:nvSpPr>
          <p:cNvPr id="13" name="テキスト ボックス 12"/>
          <p:cNvSpPr txBox="1"/>
          <p:nvPr/>
        </p:nvSpPr>
        <p:spPr>
          <a:xfrm>
            <a:off x="4802110" y="5067870"/>
            <a:ext cx="300082" cy="369332"/>
          </a:xfrm>
          <a:prstGeom prst="rect">
            <a:avLst/>
          </a:prstGeom>
          <a:noFill/>
        </p:spPr>
        <p:txBody>
          <a:bodyPr wrap="none" rtlCol="0">
            <a:spAutoFit/>
          </a:bodyPr>
          <a:lstStyle/>
          <a:p>
            <a:r>
              <a:rPr lang="en-US" altLang="ja-JP" dirty="0" smtClean="0">
                <a:latin typeface="Arial Unicode MS" pitchFamily="50" charset="-128"/>
                <a:ea typeface="Arial Unicode MS" pitchFamily="50" charset="-128"/>
                <a:cs typeface="Arial Unicode MS" pitchFamily="50" charset="-128"/>
              </a:rPr>
              <a:t>y</a:t>
            </a:r>
            <a:endParaRPr kumimoji="1" lang="ja-JP" altLang="en-US" dirty="0">
              <a:latin typeface="Arial Unicode MS" pitchFamily="50" charset="-128"/>
              <a:ea typeface="Arial Unicode MS" pitchFamily="50" charset="-128"/>
              <a:cs typeface="Arial Unicode MS" pitchFamily="50" charset="-128"/>
            </a:endParaRPr>
          </a:p>
        </p:txBody>
      </p:sp>
      <p:sp>
        <p:nvSpPr>
          <p:cNvPr id="14" name="テキスト ボックス 13"/>
          <p:cNvSpPr txBox="1"/>
          <p:nvPr/>
        </p:nvSpPr>
        <p:spPr>
          <a:xfrm rot="16200000">
            <a:off x="4151251" y="3634865"/>
            <a:ext cx="1120820" cy="369332"/>
          </a:xfrm>
          <a:prstGeom prst="rect">
            <a:avLst/>
          </a:prstGeom>
          <a:noFill/>
        </p:spPr>
        <p:txBody>
          <a:bodyPr wrap="none" rtlCol="0">
            <a:spAutoFit/>
          </a:bodyPr>
          <a:lstStyle/>
          <a:p>
            <a:r>
              <a:rPr kumimoji="1" lang="en-US" altLang="ja-JP" dirty="0" smtClean="0">
                <a:latin typeface="Arial Unicode MS" pitchFamily="50" charset="-128"/>
                <a:ea typeface="Arial Unicode MS" pitchFamily="50" charset="-128"/>
                <a:cs typeface="Arial Unicode MS" pitchFamily="50" charset="-128"/>
              </a:rPr>
              <a:t>ADC/</a:t>
            </a:r>
            <a:r>
              <a:rPr kumimoji="1" lang="en-US" altLang="ja-JP" dirty="0" err="1" smtClean="0">
                <a:latin typeface="Arial Unicode MS" pitchFamily="50" charset="-128"/>
                <a:ea typeface="Arial Unicode MS" pitchFamily="50" charset="-128"/>
                <a:cs typeface="Arial Unicode MS" pitchFamily="50" charset="-128"/>
              </a:rPr>
              <a:t>ped</a:t>
            </a:r>
            <a:endParaRPr kumimoji="1" lang="ja-JP" altLang="en-US" dirty="0">
              <a:latin typeface="Arial Unicode MS" pitchFamily="50" charset="-128"/>
              <a:ea typeface="Arial Unicode MS" pitchFamily="50" charset="-128"/>
              <a:cs typeface="Arial Unicode MS" pitchFamily="50" charset="-128"/>
            </a:endParaRPr>
          </a:p>
        </p:txBody>
      </p:sp>
    </p:spTree>
    <p:extLst>
      <p:ext uri="{BB962C8B-B14F-4D97-AF65-F5344CB8AC3E}">
        <p14:creationId xmlns:p14="http://schemas.microsoft.com/office/powerpoint/2010/main" val="203881518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699247" y="2248347"/>
            <a:ext cx="8444753" cy="3877815"/>
          </a:xfrm>
        </p:spPr>
        <p:txBody>
          <a:bodyPr/>
          <a:lstStyle/>
          <a:p>
            <a:r>
              <a:rPr kumimoji="1" lang="en-US" altLang="ja-JP" dirty="0" smtClean="0"/>
              <a:t>Finalize offline analysis (e.g. frame by frame)</a:t>
            </a:r>
          </a:p>
          <a:p>
            <a:r>
              <a:rPr lang="en-US" altLang="ja-JP" dirty="0" smtClean="0"/>
              <a:t>Precise comparison with PILATUS data</a:t>
            </a:r>
          </a:p>
          <a:p>
            <a:endParaRPr kumimoji="1" lang="en-US" altLang="ja-JP" dirty="0"/>
          </a:p>
          <a:p>
            <a:r>
              <a:rPr lang="en-US" altLang="ja-JP" dirty="0" smtClean="0"/>
              <a:t>3D rotation to avoid image distortion</a:t>
            </a:r>
          </a:p>
          <a:p>
            <a:r>
              <a:rPr lang="en-US" altLang="ja-JP" dirty="0" smtClean="0"/>
              <a:t>Switch to PXD system (large surface, fast DAQ)</a:t>
            </a:r>
          </a:p>
          <a:p>
            <a:pPr lvl="1"/>
            <a:r>
              <a:rPr lang="en-US" altLang="ja-JP" dirty="0" smtClean="0"/>
              <a:t>Time dependent analysis of protein dynamics</a:t>
            </a:r>
          </a:p>
          <a:p>
            <a:endParaRPr lang="en-US" altLang="ja-JP" dirty="0" smtClean="0"/>
          </a:p>
        </p:txBody>
      </p:sp>
      <p:sp>
        <p:nvSpPr>
          <p:cNvPr id="3" name="タイトル 2"/>
          <p:cNvSpPr>
            <a:spLocks noGrp="1"/>
          </p:cNvSpPr>
          <p:nvPr>
            <p:ph type="title"/>
          </p:nvPr>
        </p:nvSpPr>
        <p:spPr/>
        <p:txBody>
          <a:bodyPr/>
          <a:lstStyle/>
          <a:p>
            <a:r>
              <a:rPr kumimoji="1" lang="en-US" altLang="ja-JP" dirty="0" smtClean="0"/>
              <a:t>Plan: data analysis</a:t>
            </a:r>
            <a:endParaRPr kumimoji="1" lang="ja-JP" altLang="en-US" dirty="0"/>
          </a:p>
        </p:txBody>
      </p:sp>
    </p:spTree>
    <p:extLst>
      <p:ext uri="{BB962C8B-B14F-4D97-AF65-F5344CB8AC3E}">
        <p14:creationId xmlns:p14="http://schemas.microsoft.com/office/powerpoint/2010/main" val="297292155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Uniformity test (May 7, June. 6)</a:t>
            </a:r>
            <a:endParaRPr kumimoji="1" lang="ja-JP" altLang="en-US" dirty="0"/>
          </a:p>
        </p:txBody>
      </p:sp>
      <p:pic>
        <p:nvPicPr>
          <p:cNvPr id="3" name="図 2"/>
          <p:cNvPicPr>
            <a:picLocks noChangeAspect="1"/>
          </p:cNvPicPr>
          <p:nvPr/>
        </p:nvPicPr>
        <p:blipFill rotWithShape="1">
          <a:blip r:embed="rId2" cstate="print">
            <a:extLst>
              <a:ext uri="{28A0092B-C50C-407E-A947-70E740481C1C}">
                <a14:useLocalDpi xmlns:a14="http://schemas.microsoft.com/office/drawing/2010/main" val="0"/>
              </a:ext>
            </a:extLst>
          </a:blip>
          <a:srcRect t="17066" b="16533"/>
          <a:stretch/>
        </p:blipFill>
        <p:spPr>
          <a:xfrm>
            <a:off x="297264" y="1556792"/>
            <a:ext cx="4032448" cy="2008159"/>
          </a:xfrm>
          <a:prstGeom prst="rect">
            <a:avLst/>
          </a:prstGeom>
        </p:spPr>
      </p:pic>
      <p:grpSp>
        <p:nvGrpSpPr>
          <p:cNvPr id="9" name="グループ化 8"/>
          <p:cNvGrpSpPr/>
          <p:nvPr/>
        </p:nvGrpSpPr>
        <p:grpSpPr>
          <a:xfrm>
            <a:off x="257812" y="1187460"/>
            <a:ext cx="2622000" cy="369332"/>
            <a:chOff x="4848537" y="1268760"/>
            <a:chExt cx="2622000" cy="369332"/>
          </a:xfrm>
        </p:grpSpPr>
        <p:sp>
          <p:nvSpPr>
            <p:cNvPr id="4" name="テキスト ボックス 3"/>
            <p:cNvSpPr txBox="1"/>
            <p:nvPr/>
          </p:nvSpPr>
          <p:spPr>
            <a:xfrm>
              <a:off x="4848537" y="1268760"/>
              <a:ext cx="2622000" cy="369332"/>
            </a:xfrm>
            <a:prstGeom prst="rect">
              <a:avLst/>
            </a:prstGeom>
            <a:noFill/>
          </p:spPr>
          <p:txBody>
            <a:bodyPr wrap="none" rtlCol="0">
              <a:spAutoFit/>
            </a:bodyPr>
            <a:lstStyle/>
            <a:p>
              <a:r>
                <a:rPr kumimoji="1" lang="en-US" altLang="ja-JP" dirty="0" smtClean="0"/>
                <a:t>X-ray (               ) generator</a:t>
              </a:r>
            </a:p>
          </p:txBody>
        </p:sp>
        <p:grpSp>
          <p:nvGrpSpPr>
            <p:cNvPr id="10" name="グループ化 9"/>
            <p:cNvGrpSpPr/>
            <p:nvPr/>
          </p:nvGrpSpPr>
          <p:grpSpPr>
            <a:xfrm>
              <a:off x="5436096" y="1268760"/>
              <a:ext cx="967670" cy="369332"/>
              <a:chOff x="4644008" y="2051555"/>
              <a:chExt cx="967670" cy="369332"/>
            </a:xfrm>
          </p:grpSpPr>
          <p:sp>
            <p:nvSpPr>
              <p:cNvPr id="11" name="テキスト ボックス 10"/>
              <p:cNvSpPr txBox="1"/>
              <p:nvPr/>
            </p:nvSpPr>
            <p:spPr>
              <a:xfrm>
                <a:off x="4849353" y="2051555"/>
                <a:ext cx="762325" cy="369332"/>
              </a:xfrm>
              <a:prstGeom prst="rect">
                <a:avLst/>
              </a:prstGeom>
              <a:noFill/>
            </p:spPr>
            <p:txBody>
              <a:bodyPr wrap="none" rtlCol="0">
                <a:spAutoFit/>
              </a:bodyPr>
              <a:lstStyle/>
              <a:p>
                <a:r>
                  <a:rPr lang="en-US" altLang="ja-JP" dirty="0" smtClean="0"/>
                  <a:t>17keV</a:t>
                </a:r>
                <a:endParaRPr kumimoji="1" lang="ja-JP" altLang="en-US" dirty="0"/>
              </a:p>
            </p:txBody>
          </p:sp>
          <mc:AlternateContent xmlns:mc="http://schemas.openxmlformats.org/markup-compatibility/2006" xmlns:a14="http://schemas.microsoft.com/office/drawing/2010/main">
            <mc:Choice Requires="a14">
              <p:sp>
                <p:nvSpPr>
                  <p:cNvPr id="12" name="正方形/長方形 11"/>
                  <p:cNvSpPr/>
                  <p:nvPr/>
                </p:nvSpPr>
                <p:spPr>
                  <a:xfrm rot="10800000">
                    <a:off x="4644008" y="2051555"/>
                    <a:ext cx="410690" cy="369332"/>
                  </a:xfrm>
                  <a:prstGeom prst="rect">
                    <a:avLst/>
                  </a:prstGeom>
                </p:spPr>
                <p:txBody>
                  <a:bodyPr wrap="none">
                    <a:spAutoFit/>
                  </a:bodyPr>
                  <a:lstStyle/>
                  <a:p>
                    <a14:m>
                      <m:oMathPara xmlns:m="http://schemas.openxmlformats.org/officeDocument/2006/math" xmlns="">
                        <m:oMathParaPr>
                          <m:jc m:val="centerGroup"/>
                        </m:oMathParaPr>
                        <m:oMath xmlns:m="http://schemas.openxmlformats.org/officeDocument/2006/math">
                          <m:acc>
                            <m:accPr>
                              <m:chr m:val="̃"/>
                              <m:ctrlPr>
                                <a:rPr lang="en-US" altLang="ja-JP" i="1" dirty="0">
                                  <a:latin typeface="Cambria Math"/>
                                </a:rPr>
                              </m:ctrlPr>
                            </m:accPr>
                            <m:e>
                              <m:r>
                                <a:rPr lang="en-US" altLang="ja-JP" i="1" dirty="0">
                                  <a:latin typeface="Cambria Math"/>
                                </a:rPr>
                                <m:t>&gt;</m:t>
                              </m:r>
                            </m:e>
                          </m:acc>
                        </m:oMath>
                      </m:oMathPara>
                    </a14:m>
                    <a:endParaRPr lang="ja-JP" altLang="en-US" dirty="0"/>
                  </a:p>
                </p:txBody>
              </p:sp>
            </mc:Choice>
            <mc:Fallback xmlns="">
              <p:sp>
                <p:nvSpPr>
                  <p:cNvPr id="12" name="正方形/長方形 11"/>
                  <p:cNvSpPr>
                    <a:spLocks noRot="1" noChangeAspect="1" noMove="1" noResize="1" noEditPoints="1" noAdjustHandles="1" noChangeArrowheads="1" noChangeShapeType="1" noTextEdit="1"/>
                  </p:cNvSpPr>
                  <p:nvPr/>
                </p:nvSpPr>
                <p:spPr>
                  <a:xfrm rot="10800000">
                    <a:off x="4644008" y="2051555"/>
                    <a:ext cx="410690" cy="369332"/>
                  </a:xfrm>
                  <a:prstGeom prst="rect">
                    <a:avLst/>
                  </a:prstGeom>
                  <a:blipFill rotWithShape="1">
                    <a:blip r:embed="rId3"/>
                    <a:stretch>
                      <a:fillRect l="-4478"/>
                    </a:stretch>
                  </a:blipFill>
                </p:spPr>
                <p:txBody>
                  <a:bodyPr/>
                  <a:lstStyle/>
                  <a:p>
                    <a:r>
                      <a:rPr lang="ja-JP" altLang="en-US">
                        <a:noFill/>
                      </a:rPr>
                      <a:t> </a:t>
                    </a:r>
                  </a:p>
                </p:txBody>
              </p:sp>
            </mc:Fallback>
          </mc:AlternateContent>
        </p:grpSp>
      </p:grpSp>
      <p:pic>
        <p:nvPicPr>
          <p:cNvPr id="1026" name="Picture 2" descr="\\192.168.2.80\miyake\run11224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1510" y="3744035"/>
            <a:ext cx="3546819" cy="287578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6" name="グループ化 5"/>
          <p:cNvGrpSpPr/>
          <p:nvPr/>
        </p:nvGrpSpPr>
        <p:grpSpPr>
          <a:xfrm>
            <a:off x="3851920" y="5724255"/>
            <a:ext cx="1728192" cy="864096"/>
            <a:chOff x="5508104" y="4077072"/>
            <a:chExt cx="1728192" cy="864096"/>
          </a:xfrm>
          <a:scene3d>
            <a:camera prst="perspectiveHeroicExtremeRightFacing"/>
            <a:lightRig rig="threePt" dir="t"/>
          </a:scene3d>
        </p:grpSpPr>
        <p:sp>
          <p:nvSpPr>
            <p:cNvPr id="20" name="正方形/長方形 19"/>
            <p:cNvSpPr/>
            <p:nvPr/>
          </p:nvSpPr>
          <p:spPr>
            <a:xfrm>
              <a:off x="6372200" y="4293096"/>
              <a:ext cx="864096" cy="432048"/>
            </a:xfrm>
            <a:prstGeom prst="rect">
              <a:avLst/>
            </a:prstGeom>
            <a:gradFill flip="none" rotWithShape="1">
              <a:gsLst>
                <a:gs pos="0">
                  <a:schemeClr val="accent1">
                    <a:tint val="66000"/>
                    <a:satMod val="160000"/>
                    <a:alpha val="50000"/>
                  </a:schemeClr>
                </a:gs>
                <a:gs pos="65000">
                  <a:schemeClr val="accent1">
                    <a:tint val="44500"/>
                    <a:satMod val="160000"/>
                    <a:alpha val="70000"/>
                  </a:schemeClr>
                </a:gs>
                <a:gs pos="100000">
                  <a:schemeClr val="accent1">
                    <a:tint val="23500"/>
                    <a:satMod val="160000"/>
                    <a:alpha val="50000"/>
                  </a:schemeClr>
                </a:gs>
              </a:gsLst>
              <a:path path="rect">
                <a:fillToRect l="50000" t="50000" r="50000" b="50000"/>
              </a:path>
              <a:tileRect/>
            </a:gradFill>
            <a:ln w="63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5508104" y="4293096"/>
              <a:ext cx="864096" cy="432048"/>
            </a:xfrm>
            <a:prstGeom prst="rect">
              <a:avLst/>
            </a:prstGeom>
            <a:gradFill flip="none" rotWithShape="1">
              <a:gsLst>
                <a:gs pos="0">
                  <a:schemeClr val="accent1">
                    <a:tint val="66000"/>
                    <a:satMod val="160000"/>
                    <a:alpha val="50000"/>
                  </a:schemeClr>
                </a:gs>
                <a:gs pos="65000">
                  <a:schemeClr val="accent1">
                    <a:tint val="44500"/>
                    <a:satMod val="160000"/>
                    <a:alpha val="70000"/>
                  </a:schemeClr>
                </a:gs>
                <a:gs pos="100000">
                  <a:schemeClr val="accent1">
                    <a:tint val="23500"/>
                    <a:satMod val="160000"/>
                    <a:alpha val="50000"/>
                  </a:schemeClr>
                </a:gs>
              </a:gsLst>
              <a:path path="rect">
                <a:fillToRect l="50000" t="50000" r="50000" b="50000"/>
              </a:path>
              <a:tileRect/>
            </a:gradFill>
            <a:ln w="63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5940152" y="4509120"/>
              <a:ext cx="864096" cy="432048"/>
            </a:xfrm>
            <a:prstGeom prst="rect">
              <a:avLst/>
            </a:prstGeom>
            <a:gradFill flip="none" rotWithShape="1">
              <a:gsLst>
                <a:gs pos="0">
                  <a:schemeClr val="accent1">
                    <a:tint val="66000"/>
                    <a:satMod val="160000"/>
                    <a:alpha val="50000"/>
                  </a:schemeClr>
                </a:gs>
                <a:gs pos="65000">
                  <a:schemeClr val="accent1">
                    <a:tint val="44500"/>
                    <a:satMod val="160000"/>
                    <a:alpha val="70000"/>
                  </a:schemeClr>
                </a:gs>
                <a:gs pos="100000">
                  <a:schemeClr val="accent1">
                    <a:tint val="23500"/>
                    <a:satMod val="160000"/>
                    <a:alpha val="50000"/>
                  </a:schemeClr>
                </a:gs>
              </a:gsLst>
              <a:path path="rect">
                <a:fillToRect l="50000" t="50000" r="50000" b="50000"/>
              </a:path>
              <a:tileRect/>
            </a:gradFill>
            <a:ln w="63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5940152" y="4077072"/>
              <a:ext cx="864096" cy="432048"/>
            </a:xfrm>
            <a:prstGeom prst="rect">
              <a:avLst/>
            </a:prstGeom>
            <a:gradFill flip="none" rotWithShape="1">
              <a:gsLst>
                <a:gs pos="0">
                  <a:schemeClr val="accent1">
                    <a:tint val="66000"/>
                    <a:satMod val="160000"/>
                    <a:alpha val="50000"/>
                  </a:schemeClr>
                </a:gs>
                <a:gs pos="65000">
                  <a:schemeClr val="accent1">
                    <a:tint val="44500"/>
                    <a:satMod val="160000"/>
                    <a:alpha val="70000"/>
                  </a:schemeClr>
                </a:gs>
                <a:gs pos="100000">
                  <a:schemeClr val="accent1">
                    <a:tint val="23500"/>
                    <a:satMod val="160000"/>
                    <a:alpha val="50000"/>
                  </a:schemeClr>
                </a:gs>
              </a:gsLst>
              <a:path path="rect">
                <a:fillToRect l="50000" t="50000" r="50000" b="50000"/>
              </a:path>
              <a:tileRect/>
            </a:gradFill>
            <a:ln w="63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6" name="正方形/長方形 25"/>
          <p:cNvSpPr/>
          <p:nvPr/>
        </p:nvSpPr>
        <p:spPr>
          <a:xfrm>
            <a:off x="4292969" y="5949280"/>
            <a:ext cx="864096" cy="432048"/>
          </a:xfrm>
          <a:prstGeom prst="rect">
            <a:avLst/>
          </a:prstGeom>
          <a:gradFill flip="none" rotWithShape="1">
            <a:gsLst>
              <a:gs pos="0">
                <a:schemeClr val="accent3">
                  <a:lumMod val="75000"/>
                  <a:alpha val="50000"/>
                </a:schemeClr>
              </a:gs>
              <a:gs pos="65000">
                <a:schemeClr val="accent3">
                  <a:lumMod val="60000"/>
                  <a:lumOff val="40000"/>
                  <a:alpha val="50000"/>
                </a:schemeClr>
              </a:gs>
              <a:gs pos="100000">
                <a:schemeClr val="accent3">
                  <a:lumMod val="40000"/>
                  <a:lumOff val="60000"/>
                  <a:alpha val="50000"/>
                </a:schemeClr>
              </a:gs>
            </a:gsLst>
            <a:path path="rect">
              <a:fillToRect l="50000" t="50000" r="50000" b="50000"/>
            </a:path>
            <a:tileRect/>
          </a:gradFill>
          <a:ln w="6350">
            <a:solidFill>
              <a:schemeClr val="accent3">
                <a:lumMod val="75000"/>
              </a:schemeClr>
            </a:solidFill>
          </a:ln>
          <a:scene3d>
            <a:camera prst="perspectiveHeroicExtremeRigh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7" name="Picture 2" descr="¥includegraphics[width =.75¥linewidth]{s2.epsf}"/>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1330" t="15011" r="21327" b="22156"/>
          <a:stretch/>
        </p:blipFill>
        <p:spPr bwMode="auto">
          <a:xfrm>
            <a:off x="6327195" y="1403775"/>
            <a:ext cx="2465830" cy="2014764"/>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rot="16200000">
            <a:off x="5396292" y="2102684"/>
            <a:ext cx="1674817" cy="276999"/>
          </a:xfrm>
          <a:prstGeom prst="rect">
            <a:avLst/>
          </a:prstGeom>
          <a:noFill/>
        </p:spPr>
        <p:txBody>
          <a:bodyPr wrap="none" rtlCol="0">
            <a:spAutoFit/>
          </a:bodyPr>
          <a:lstStyle/>
          <a:p>
            <a:r>
              <a:rPr kumimoji="1" lang="en-US" altLang="ja-JP" sz="1200" dirty="0" smtClean="0"/>
              <a:t>Intensity (arbitrary unit)</a:t>
            </a:r>
            <a:endParaRPr kumimoji="1" lang="ja-JP" altLang="en-US" sz="1200" dirty="0"/>
          </a:p>
        </p:txBody>
      </p:sp>
      <p:sp>
        <p:nvSpPr>
          <p:cNvPr id="29" name="テキスト ボックス 28"/>
          <p:cNvSpPr txBox="1"/>
          <p:nvPr/>
        </p:nvSpPr>
        <p:spPr>
          <a:xfrm>
            <a:off x="6912260" y="3429000"/>
            <a:ext cx="1509067" cy="276999"/>
          </a:xfrm>
          <a:prstGeom prst="rect">
            <a:avLst/>
          </a:prstGeom>
          <a:noFill/>
        </p:spPr>
        <p:txBody>
          <a:bodyPr wrap="none" rtlCol="0">
            <a:spAutoFit/>
          </a:bodyPr>
          <a:lstStyle/>
          <a:p>
            <a:r>
              <a:rPr kumimoji="1" lang="en-US" altLang="ja-JP" sz="1200" dirty="0" smtClean="0"/>
              <a:t>X-ray wave length / Å</a:t>
            </a:r>
            <a:endParaRPr kumimoji="1" lang="ja-JP" altLang="en-US" sz="1200" dirty="0"/>
          </a:p>
        </p:txBody>
      </p:sp>
      <p:sp>
        <p:nvSpPr>
          <p:cNvPr id="28" name="テキスト ボックス 27"/>
          <p:cNvSpPr txBox="1"/>
          <p:nvPr/>
        </p:nvSpPr>
        <p:spPr>
          <a:xfrm>
            <a:off x="3896925" y="3789040"/>
            <a:ext cx="4770530" cy="1754326"/>
          </a:xfrm>
          <a:prstGeom prst="rect">
            <a:avLst/>
          </a:prstGeom>
          <a:noFill/>
        </p:spPr>
        <p:txBody>
          <a:bodyPr wrap="square" rtlCol="0">
            <a:spAutoFit/>
          </a:bodyPr>
          <a:lstStyle/>
          <a:p>
            <a:pPr marL="285750" indent="-285750">
              <a:buFont typeface="Arial" pitchFamily="34" charset="0"/>
              <a:buChar char="•"/>
            </a:pPr>
            <a:r>
              <a:rPr lang="en-US" altLang="ja-JP" dirty="0" smtClean="0"/>
              <a:t>Generate (near) flat </a:t>
            </a:r>
            <a:r>
              <a:rPr lang="en-US" altLang="ja-JP" dirty="0"/>
              <a:t>and </a:t>
            </a:r>
            <a:r>
              <a:rPr lang="en-US" altLang="ja-JP" dirty="0" smtClean="0"/>
              <a:t>characteristic energy X-ray using </a:t>
            </a:r>
            <a:r>
              <a:rPr lang="en-US" altLang="ja-JP" dirty="0"/>
              <a:t>M</a:t>
            </a:r>
            <a:r>
              <a:rPr lang="en-US" altLang="ja-JP" dirty="0" smtClean="0"/>
              <a:t>olybdenum target</a:t>
            </a:r>
          </a:p>
          <a:p>
            <a:pPr marL="285750" indent="-285750">
              <a:buFont typeface="Arial" pitchFamily="34" charset="0"/>
              <a:buChar char="•"/>
            </a:pPr>
            <a:r>
              <a:rPr lang="en-US" altLang="ja-JP" dirty="0" smtClean="0"/>
              <a:t>Assure flatness of the source by individual measurements around the center (five points) </a:t>
            </a:r>
          </a:p>
          <a:p>
            <a:pPr marL="285750" indent="-285750">
              <a:buFont typeface="Arial" pitchFamily="34" charset="0"/>
              <a:buChar char="•"/>
            </a:pPr>
            <a:r>
              <a:rPr lang="en-US" altLang="ja-JP" dirty="0" smtClean="0"/>
              <a:t>Intensity is controlled by Aluminum plates so that each cluster is not overlapped</a:t>
            </a:r>
            <a:endParaRPr lang="en-US" altLang="ja-JP" dirty="0"/>
          </a:p>
        </p:txBody>
      </p:sp>
      <p:sp>
        <p:nvSpPr>
          <p:cNvPr id="30" name="正方形/長方形 29"/>
          <p:cNvSpPr/>
          <p:nvPr/>
        </p:nvSpPr>
        <p:spPr>
          <a:xfrm>
            <a:off x="5484410" y="5994285"/>
            <a:ext cx="3483326" cy="369332"/>
          </a:xfrm>
          <a:prstGeom prst="rect">
            <a:avLst/>
          </a:prstGeom>
        </p:spPr>
        <p:txBody>
          <a:bodyPr wrap="none">
            <a:spAutoFit/>
          </a:bodyPr>
          <a:lstStyle/>
          <a:p>
            <a:pPr marL="285750" indent="-285750">
              <a:buFont typeface="Arial" pitchFamily="34" charset="0"/>
              <a:buChar char="•"/>
            </a:pPr>
            <a:r>
              <a:rPr lang="en-US" altLang="ja-JP" dirty="0"/>
              <a:t>Analysis of the result  is ongoing</a:t>
            </a:r>
            <a:endParaRPr lang="ja-JP" altLang="en-US" dirty="0"/>
          </a:p>
        </p:txBody>
      </p:sp>
    </p:spTree>
    <p:extLst>
      <p:ext uri="{BB962C8B-B14F-4D97-AF65-F5344CB8AC3E}">
        <p14:creationId xmlns:p14="http://schemas.microsoft.com/office/powerpoint/2010/main" val="252192680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7384"/>
            <a:ext cx="7772400" cy="1470025"/>
          </a:xfrm>
        </p:spPr>
        <p:txBody>
          <a:bodyPr>
            <a:normAutofit/>
          </a:bodyPr>
          <a:lstStyle/>
          <a:p>
            <a:r>
              <a:rPr lang="en-US" altLang="ja-JP" dirty="0" smtClean="0"/>
              <a:t>DEPFET Pixel Detector Project</a:t>
            </a:r>
            <a:endParaRPr kumimoji="1" lang="ja-JP" altLang="en-US" dirty="0"/>
          </a:p>
        </p:txBody>
      </p:sp>
      <p:sp>
        <p:nvSpPr>
          <p:cNvPr id="3" name="サブタイトル 2"/>
          <p:cNvSpPr>
            <a:spLocks noGrp="1"/>
          </p:cNvSpPr>
          <p:nvPr>
            <p:ph type="subTitle" idx="1"/>
          </p:nvPr>
        </p:nvSpPr>
        <p:spPr>
          <a:xfrm>
            <a:off x="351790" y="1124744"/>
            <a:ext cx="8440420" cy="5472608"/>
          </a:xfrm>
        </p:spPr>
        <p:txBody>
          <a:bodyPr>
            <a:normAutofit fontScale="85000" lnSpcReduction="20000"/>
          </a:bodyPr>
          <a:lstStyle/>
          <a:p>
            <a:r>
              <a:rPr kumimoji="1" lang="en-US" altLang="ja-JP" dirty="0" smtClean="0">
                <a:solidFill>
                  <a:schemeClr val="tx1"/>
                </a:solidFill>
              </a:rPr>
              <a:t>High Energy Accelerator Research Organization</a:t>
            </a:r>
          </a:p>
          <a:p>
            <a:endParaRPr kumimoji="1" lang="en-US" altLang="ja-JP" dirty="0" smtClean="0">
              <a:solidFill>
                <a:schemeClr val="tx1"/>
              </a:solidFill>
            </a:endParaRPr>
          </a:p>
          <a:p>
            <a:r>
              <a:rPr lang="en-US" altLang="ja-JP" dirty="0" smtClean="0">
                <a:solidFill>
                  <a:schemeClr val="tx1"/>
                </a:solidFill>
              </a:rPr>
              <a:t>Institute of Materials Structure Science</a:t>
            </a:r>
          </a:p>
          <a:p>
            <a:r>
              <a:rPr lang="en-US" altLang="ja-JP" dirty="0" smtClean="0">
                <a:solidFill>
                  <a:schemeClr val="tx1"/>
                </a:solidFill>
              </a:rPr>
              <a:t>Soichi Wakatsuki, </a:t>
            </a:r>
            <a:r>
              <a:rPr lang="en-US" altLang="ja-JP" dirty="0" err="1" smtClean="0">
                <a:solidFill>
                  <a:schemeClr val="tx1"/>
                </a:solidFill>
              </a:rPr>
              <a:t>Naohiro</a:t>
            </a:r>
            <a:r>
              <a:rPr lang="en-US" altLang="ja-JP" dirty="0" smtClean="0">
                <a:solidFill>
                  <a:schemeClr val="tx1"/>
                </a:solidFill>
              </a:rPr>
              <a:t> </a:t>
            </a:r>
            <a:r>
              <a:rPr lang="en-US" altLang="ja-JP" dirty="0" err="1" smtClean="0">
                <a:solidFill>
                  <a:schemeClr val="tx1"/>
                </a:solidFill>
              </a:rPr>
              <a:t>Matsugaki</a:t>
            </a:r>
            <a:r>
              <a:rPr lang="en-US" altLang="ja-JP" dirty="0" smtClean="0">
                <a:solidFill>
                  <a:schemeClr val="tx1"/>
                </a:solidFill>
              </a:rPr>
              <a:t>, </a:t>
            </a:r>
            <a:r>
              <a:rPr kumimoji="1" lang="en-US" altLang="ja-JP" dirty="0" err="1" smtClean="0">
                <a:solidFill>
                  <a:schemeClr val="tx1"/>
                </a:solidFill>
              </a:rPr>
              <a:t>Nobutaka</a:t>
            </a:r>
            <a:r>
              <a:rPr kumimoji="1" lang="en-US" altLang="ja-JP" dirty="0" smtClean="0">
                <a:solidFill>
                  <a:schemeClr val="tx1"/>
                </a:solidFill>
              </a:rPr>
              <a:t> Shimizu</a:t>
            </a:r>
          </a:p>
          <a:p>
            <a:endParaRPr lang="en-US" altLang="ja-JP" dirty="0" smtClean="0">
              <a:solidFill>
                <a:schemeClr val="tx1"/>
              </a:solidFill>
            </a:endParaRPr>
          </a:p>
          <a:p>
            <a:r>
              <a:rPr lang="en-US" altLang="ja-JP" dirty="0" smtClean="0">
                <a:solidFill>
                  <a:schemeClr val="tx1"/>
                </a:solidFill>
              </a:rPr>
              <a:t>Institute of Particle and Nuclear Science</a:t>
            </a:r>
          </a:p>
          <a:p>
            <a:r>
              <a:rPr lang="en-US" altLang="ja-JP" dirty="0" smtClean="0">
                <a:solidFill>
                  <a:schemeClr val="tx1"/>
                </a:solidFill>
                <a:latin typeface="+mn-ea"/>
              </a:rPr>
              <a:t>Yutaka </a:t>
            </a:r>
            <a:r>
              <a:rPr lang="en-US" altLang="ja-JP" dirty="0" err="1" smtClean="0">
                <a:solidFill>
                  <a:schemeClr val="tx1"/>
                </a:solidFill>
                <a:latin typeface="+mn-ea"/>
              </a:rPr>
              <a:t>Ushiroda</a:t>
            </a:r>
            <a:r>
              <a:rPr lang="en-US" altLang="ja-JP" dirty="0" smtClean="0">
                <a:solidFill>
                  <a:schemeClr val="tx1"/>
                </a:solidFill>
                <a:latin typeface="+mn-ea"/>
              </a:rPr>
              <a:t>, </a:t>
            </a:r>
            <a:r>
              <a:rPr lang="en-US" altLang="ja-JP" dirty="0" err="1" smtClean="0">
                <a:solidFill>
                  <a:schemeClr val="tx1"/>
                </a:solidFill>
                <a:latin typeface="+mn-ea"/>
              </a:rPr>
              <a:t>Shuji</a:t>
            </a:r>
            <a:r>
              <a:rPr lang="en-US" altLang="ja-JP" dirty="0" smtClean="0">
                <a:solidFill>
                  <a:schemeClr val="tx1"/>
                </a:solidFill>
                <a:latin typeface="+mn-ea"/>
              </a:rPr>
              <a:t> Tanaka, </a:t>
            </a:r>
            <a:r>
              <a:rPr lang="en-US" altLang="ja-JP" dirty="0" smtClean="0">
                <a:solidFill>
                  <a:schemeClr val="tx1"/>
                </a:solidFill>
                <a:latin typeface="+mn-ea"/>
                <a:cs typeface="ＭＳ 明朝"/>
              </a:rPr>
              <a:t>Takeo Higuchi, Hideki Miyake</a:t>
            </a:r>
          </a:p>
          <a:p>
            <a:r>
              <a:rPr lang="en-US" altLang="ja-JP" dirty="0">
                <a:solidFill>
                  <a:schemeClr val="tx1"/>
                </a:solidFill>
                <a:cs typeface="ＭＳ 明朝"/>
              </a:rPr>
              <a:t>Toru </a:t>
            </a:r>
            <a:r>
              <a:rPr lang="en-US" altLang="ja-JP" dirty="0" err="1">
                <a:solidFill>
                  <a:schemeClr val="tx1"/>
                </a:solidFill>
                <a:cs typeface="ＭＳ 明朝"/>
              </a:rPr>
              <a:t>Tsuboyama</a:t>
            </a:r>
            <a:endParaRPr lang="en-US" altLang="ja-JP" dirty="0" smtClean="0">
              <a:solidFill>
                <a:schemeClr val="tx1"/>
              </a:solidFill>
              <a:latin typeface="+mn-ea"/>
              <a:cs typeface="ＭＳ 明朝"/>
            </a:endParaRPr>
          </a:p>
          <a:p>
            <a:endParaRPr lang="en-US" altLang="ja-JP" dirty="0" smtClean="0">
              <a:solidFill>
                <a:schemeClr val="tx1"/>
              </a:solidFill>
              <a:latin typeface="+mn-ea"/>
            </a:endParaRPr>
          </a:p>
          <a:p>
            <a:r>
              <a:rPr lang="en-US" altLang="ja-JP" dirty="0" smtClean="0">
                <a:solidFill>
                  <a:schemeClr val="tx1"/>
                </a:solidFill>
              </a:rPr>
              <a:t>Max Planck Institute for Physics, Munich</a:t>
            </a:r>
          </a:p>
          <a:p>
            <a:r>
              <a:rPr lang="en-US" altLang="ja-JP" dirty="0" smtClean="0">
                <a:solidFill>
                  <a:schemeClr val="tx1"/>
                </a:solidFill>
                <a:latin typeface="+mn-ea"/>
              </a:rPr>
              <a:t>Hans-</a:t>
            </a:r>
            <a:r>
              <a:rPr lang="en-US" altLang="ja-JP" dirty="0" err="1" smtClean="0">
                <a:solidFill>
                  <a:schemeClr val="tx1"/>
                </a:solidFill>
                <a:latin typeface="+mn-ea"/>
              </a:rPr>
              <a:t>Günther</a:t>
            </a:r>
            <a:r>
              <a:rPr lang="en-US" altLang="ja-JP" dirty="0" smtClean="0">
                <a:solidFill>
                  <a:schemeClr val="tx1"/>
                </a:solidFill>
              </a:rPr>
              <a:t> </a:t>
            </a:r>
            <a:r>
              <a:rPr lang="en-US" altLang="ja-JP" dirty="0" smtClean="0">
                <a:solidFill>
                  <a:schemeClr val="tx1"/>
                </a:solidFill>
                <a:latin typeface="+mn-ea"/>
                <a:cs typeface="ＭＳ 明朝"/>
              </a:rPr>
              <a:t> Moser, Christian </a:t>
            </a:r>
            <a:r>
              <a:rPr lang="en-US" altLang="ja-JP" dirty="0" err="1" smtClean="0">
                <a:solidFill>
                  <a:schemeClr val="tx1"/>
                </a:solidFill>
                <a:latin typeface="+mn-ea"/>
                <a:cs typeface="ＭＳ 明朝"/>
              </a:rPr>
              <a:t>Kiesling</a:t>
            </a:r>
            <a:r>
              <a:rPr lang="en-US" altLang="ja-JP" dirty="0" smtClean="0">
                <a:solidFill>
                  <a:schemeClr val="tx1"/>
                </a:solidFill>
                <a:latin typeface="+mn-ea"/>
                <a:cs typeface="ＭＳ 明朝"/>
              </a:rPr>
              <a:t>, </a:t>
            </a:r>
            <a:r>
              <a:rPr lang="en-US" altLang="ja-JP" dirty="0" err="1" smtClean="0">
                <a:solidFill>
                  <a:schemeClr val="tx1"/>
                </a:solidFill>
                <a:latin typeface="+mn-ea"/>
                <a:cs typeface="ＭＳ 明朝"/>
              </a:rPr>
              <a:t>Jelena</a:t>
            </a:r>
            <a:r>
              <a:rPr lang="en-US" altLang="ja-JP" dirty="0" smtClean="0">
                <a:solidFill>
                  <a:schemeClr val="tx1"/>
                </a:solidFill>
                <a:latin typeface="+mn-ea"/>
                <a:cs typeface="ＭＳ 明朝"/>
              </a:rPr>
              <a:t> </a:t>
            </a:r>
            <a:r>
              <a:rPr lang="en-US" altLang="ja-JP" dirty="0" err="1" smtClean="0">
                <a:solidFill>
                  <a:schemeClr val="tx1"/>
                </a:solidFill>
                <a:latin typeface="+mn-ea"/>
                <a:cs typeface="ＭＳ 明朝"/>
              </a:rPr>
              <a:t>Ninkovic</a:t>
            </a:r>
            <a:endParaRPr lang="en-US" altLang="ja-JP" dirty="0" smtClean="0">
              <a:solidFill>
                <a:schemeClr val="tx1"/>
              </a:solidFill>
              <a:latin typeface="+mn-ea"/>
              <a:cs typeface="ＭＳ 明朝"/>
            </a:endParaRPr>
          </a:p>
          <a:p>
            <a:r>
              <a:rPr lang="en-US" altLang="ja-JP" dirty="0">
                <a:solidFill>
                  <a:schemeClr val="tx1"/>
                </a:solidFill>
                <a:cs typeface="ＭＳ 明朝"/>
              </a:rPr>
              <a:t>Christian </a:t>
            </a:r>
            <a:r>
              <a:rPr lang="en-US" altLang="ja-JP" dirty="0" err="1">
                <a:solidFill>
                  <a:schemeClr val="tx1"/>
                </a:solidFill>
                <a:cs typeface="ＭＳ 明朝"/>
              </a:rPr>
              <a:t>Koffmane</a:t>
            </a:r>
            <a:r>
              <a:rPr lang="en-US" altLang="ja-JP" dirty="0">
                <a:solidFill>
                  <a:schemeClr val="tx1"/>
                </a:solidFill>
                <a:cs typeface="ＭＳ 明朝"/>
              </a:rPr>
              <a:t>, Felix M</a:t>
            </a:r>
            <a:r>
              <a:rPr lang="en-US" altLang="ja-JP" dirty="0">
                <a:solidFill>
                  <a:schemeClr val="tx1"/>
                </a:solidFill>
              </a:rPr>
              <a:t>ü</a:t>
            </a:r>
            <a:r>
              <a:rPr lang="en-US" altLang="ja-JP" dirty="0">
                <a:solidFill>
                  <a:schemeClr val="tx1"/>
                </a:solidFill>
                <a:cs typeface="ＭＳ 明朝"/>
              </a:rPr>
              <a:t>ller, Martin Ritter</a:t>
            </a:r>
            <a:endParaRPr lang="en-US" altLang="ja-JP" dirty="0">
              <a:solidFill>
                <a:schemeClr val="tx1"/>
              </a:solidFill>
            </a:endParaRPr>
          </a:p>
          <a:p>
            <a:endParaRPr lang="en-US" altLang="ja-JP" dirty="0" smtClean="0">
              <a:solidFill>
                <a:schemeClr val="tx1"/>
              </a:solidFill>
            </a:endParaRPr>
          </a:p>
          <a:p>
            <a:endParaRPr lang="en-US" altLang="ja-JP" dirty="0" smtClean="0"/>
          </a:p>
          <a:p>
            <a:endParaRPr lang="en-US" altLang="ja-JP" dirty="0" smtClean="0">
              <a:latin typeface="+mn-ea"/>
            </a:endParaRPr>
          </a:p>
          <a:p>
            <a:endParaRPr lang="en-US" altLang="ja-JP" dirty="0" smtClean="0">
              <a:solidFill>
                <a:schemeClr val="tx1"/>
              </a:solidFill>
              <a:latin typeface="+mn-ea"/>
            </a:endParaRP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4716016" y="2187624"/>
            <a:ext cx="2767236" cy="3689648"/>
          </a:xfrm>
          <a:prstGeom prst="rect">
            <a:avLst/>
          </a:prstGeom>
        </p:spPr>
      </p:pic>
      <p:pic>
        <p:nvPicPr>
          <p:cNvPr id="4" name="図 3"/>
          <p:cNvPicPr>
            <a:picLocks noChangeAspect="1"/>
          </p:cNvPicPr>
          <p:nvPr/>
        </p:nvPicPr>
        <p:blipFill>
          <a:blip r:embed="rId3"/>
          <a:stretch>
            <a:fillRect/>
          </a:stretch>
        </p:blipFill>
        <p:spPr>
          <a:xfrm>
            <a:off x="539552" y="2547664"/>
            <a:ext cx="3851920" cy="2888940"/>
          </a:xfrm>
          <a:prstGeom prst="rect">
            <a:avLst/>
          </a:prstGeom>
        </p:spPr>
      </p:pic>
      <p:pic>
        <p:nvPicPr>
          <p:cNvPr id="6" name="図 5"/>
          <p:cNvPicPr>
            <a:picLocks noChangeAspect="1"/>
          </p:cNvPicPr>
          <p:nvPr/>
        </p:nvPicPr>
        <p:blipFill>
          <a:blip r:embed="rId4"/>
          <a:stretch>
            <a:fillRect/>
          </a:stretch>
        </p:blipFill>
        <p:spPr>
          <a:xfrm>
            <a:off x="8100392" y="116632"/>
            <a:ext cx="906651" cy="6858000"/>
          </a:xfrm>
          <a:prstGeom prst="rect">
            <a:avLst/>
          </a:prstGeom>
        </p:spPr>
      </p:pic>
      <p:sp>
        <p:nvSpPr>
          <p:cNvPr id="7" name="テキスト ボックス 6"/>
          <p:cNvSpPr txBox="1"/>
          <p:nvPr/>
        </p:nvSpPr>
        <p:spPr>
          <a:xfrm>
            <a:off x="7695353" y="5445224"/>
            <a:ext cx="1440160" cy="646331"/>
          </a:xfrm>
          <a:prstGeom prst="rect">
            <a:avLst/>
          </a:prstGeom>
          <a:noFill/>
        </p:spPr>
        <p:txBody>
          <a:bodyPr wrap="square" rtlCol="0">
            <a:spAutoFit/>
          </a:bodyPr>
          <a:lstStyle/>
          <a:p>
            <a:r>
              <a:rPr kumimoji="1" lang="en-US" altLang="ja-JP" dirty="0" smtClean="0"/>
              <a:t>Sample: collagen </a:t>
            </a:r>
            <a:r>
              <a:rPr kumimoji="1" lang="en-US" altLang="ja-JP" dirty="0" err="1" smtClean="0"/>
              <a:t>fibre</a:t>
            </a:r>
            <a:endParaRPr kumimoji="1" lang="ja-JP" altLang="en-US" dirty="0"/>
          </a:p>
        </p:txBody>
      </p:sp>
      <p:sp>
        <p:nvSpPr>
          <p:cNvPr id="5" name="テキスト ボックス 4"/>
          <p:cNvSpPr txBox="1"/>
          <p:nvPr/>
        </p:nvSpPr>
        <p:spPr>
          <a:xfrm>
            <a:off x="323528" y="332656"/>
            <a:ext cx="8640960" cy="830997"/>
          </a:xfrm>
          <a:prstGeom prst="rect">
            <a:avLst/>
          </a:prstGeom>
          <a:noFill/>
        </p:spPr>
        <p:txBody>
          <a:bodyPr wrap="square" rtlCol="0">
            <a:spAutoFit/>
          </a:bodyPr>
          <a:lstStyle/>
          <a:p>
            <a:r>
              <a:rPr kumimoji="1" lang="en-US" altLang="ja-JP" sz="2400" dirty="0" smtClean="0"/>
              <a:t>Upcoming SAXS experiment using DEPFET on PF-BL10C, June 13-15, 2013</a:t>
            </a:r>
            <a:endParaRPr kumimoji="1" lang="ja-JP" altLang="en-US" sz="2400" dirty="0"/>
          </a:p>
        </p:txBody>
      </p:sp>
      <p:sp>
        <p:nvSpPr>
          <p:cNvPr id="2" name="テキスト ボックス 1"/>
          <p:cNvSpPr txBox="1"/>
          <p:nvPr/>
        </p:nvSpPr>
        <p:spPr>
          <a:xfrm>
            <a:off x="4788024" y="1124744"/>
            <a:ext cx="2304256" cy="646331"/>
          </a:xfrm>
          <a:prstGeom prst="rect">
            <a:avLst/>
          </a:prstGeom>
          <a:noFill/>
          <a:ln>
            <a:solidFill>
              <a:srgbClr val="FF0000"/>
            </a:solidFill>
          </a:ln>
        </p:spPr>
        <p:txBody>
          <a:bodyPr wrap="square" rtlCol="0">
            <a:spAutoFit/>
          </a:bodyPr>
          <a:lstStyle/>
          <a:p>
            <a:r>
              <a:rPr kumimoji="1" lang="en-US" altLang="ja-JP" dirty="0" smtClean="0"/>
              <a:t>DEPFET to be mounted on this stage</a:t>
            </a:r>
            <a:endParaRPr kumimoji="1" lang="ja-JP" altLang="en-US" dirty="0"/>
          </a:p>
        </p:txBody>
      </p:sp>
      <p:cxnSp>
        <p:nvCxnSpPr>
          <p:cNvPr id="9" name="直線矢印コネクタ 8"/>
          <p:cNvCxnSpPr>
            <a:stCxn id="2" idx="2"/>
          </p:cNvCxnSpPr>
          <p:nvPr/>
        </p:nvCxnSpPr>
        <p:spPr>
          <a:xfrm>
            <a:off x="5940152" y="1771075"/>
            <a:ext cx="0" cy="158591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テキスト ボックス 9"/>
          <p:cNvSpPr txBox="1"/>
          <p:nvPr/>
        </p:nvSpPr>
        <p:spPr>
          <a:xfrm>
            <a:off x="251520" y="6237312"/>
            <a:ext cx="8640960" cy="461665"/>
          </a:xfrm>
          <a:prstGeom prst="rect">
            <a:avLst/>
          </a:prstGeom>
          <a:noFill/>
        </p:spPr>
        <p:txBody>
          <a:bodyPr wrap="square" rtlCol="0">
            <a:spAutoFit/>
          </a:bodyPr>
          <a:lstStyle/>
          <a:p>
            <a:r>
              <a:rPr lang="en-US" altLang="ja-JP" sz="2400" i="1" dirty="0" smtClean="0"/>
              <a:t>Future</a:t>
            </a:r>
            <a:r>
              <a:rPr kumimoji="1" lang="en-US" altLang="ja-JP" sz="2400" i="1" dirty="0" smtClean="0"/>
              <a:t> SAXS experiments: time-resolved SAXS on structural changes</a:t>
            </a:r>
            <a:endParaRPr kumimoji="1" lang="ja-JP" altLang="en-US" sz="2400" i="1" dirty="0"/>
          </a:p>
        </p:txBody>
      </p:sp>
    </p:spTree>
    <p:extLst>
      <p:ext uri="{BB962C8B-B14F-4D97-AF65-F5344CB8AC3E}">
        <p14:creationId xmlns:p14="http://schemas.microsoft.com/office/powerpoint/2010/main" val="105092526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8229600" cy="706437"/>
          </a:xfrm>
        </p:spPr>
        <p:txBody>
          <a:bodyPr/>
          <a:lstStyle/>
          <a:p>
            <a:r>
              <a:rPr lang="ja-JP" altLang="en-US" sz="4000" dirty="0"/>
              <a:t>DEPFET system for PF </a:t>
            </a:r>
            <a:r>
              <a:rPr lang="ja-JP" altLang="en-US" sz="4000" dirty="0" smtClean="0"/>
              <a:t>application</a:t>
            </a:r>
            <a:r>
              <a:rPr lang="en-US" altLang="ja-JP" sz="4000" dirty="0" smtClean="0"/>
              <a:t>s</a:t>
            </a:r>
            <a:endParaRPr lang="ja-JP" altLang="en-US" sz="4000" dirty="0"/>
          </a:p>
        </p:txBody>
      </p:sp>
      <p:grpSp>
        <p:nvGrpSpPr>
          <p:cNvPr id="3075" name="Group 3"/>
          <p:cNvGrpSpPr>
            <a:grpSpLocks/>
          </p:cNvGrpSpPr>
          <p:nvPr/>
        </p:nvGrpSpPr>
        <p:grpSpPr bwMode="auto">
          <a:xfrm>
            <a:off x="4787900" y="4283075"/>
            <a:ext cx="3606800" cy="2241550"/>
            <a:chOff x="0" y="0"/>
            <a:chExt cx="5678" cy="3530"/>
          </a:xfrm>
        </p:grpSpPr>
        <p:pic>
          <p:nvPicPr>
            <p:cNvPr id="3076" name="Picture 3"/>
            <p:cNvPicPr>
              <a:picLocks noChangeAspect="1" noChangeArrowheads="1"/>
            </p:cNvPicPr>
            <p:nvPr/>
          </p:nvPicPr>
          <p:blipFill>
            <a:blip r:embed="rId2">
              <a:extLst>
                <a:ext uri="{28A0092B-C50C-407E-A947-70E740481C1C}">
                  <a14:useLocalDpi xmlns:a14="http://schemas.microsoft.com/office/drawing/2010/main" val="0"/>
                </a:ext>
              </a:extLst>
            </a:blip>
            <a:srcRect l="29124" t="35002" r="12650" b="32770"/>
            <a:stretch>
              <a:fillRect/>
            </a:stretch>
          </p:blipFill>
          <p:spPr bwMode="auto">
            <a:xfrm>
              <a:off x="750" y="0"/>
              <a:ext cx="4928" cy="35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3077" name="図 58"/>
            <p:cNvPicPr>
              <a:picLocks noChangeAspect="1" noChangeArrowheads="1"/>
            </p:cNvPicPr>
            <p:nvPr/>
          </p:nvPicPr>
          <p:blipFill>
            <a:blip r:embed="rId3">
              <a:extLst>
                <a:ext uri="{28A0092B-C50C-407E-A947-70E740481C1C}">
                  <a14:useLocalDpi xmlns:a14="http://schemas.microsoft.com/office/drawing/2010/main" val="0"/>
                </a:ext>
              </a:extLst>
            </a:blip>
            <a:srcRect l="33484" t="22485" r="34138" b="28015"/>
            <a:stretch>
              <a:fillRect/>
            </a:stretch>
          </p:blipFill>
          <p:spPr bwMode="auto">
            <a:xfrm>
              <a:off x="0" y="129"/>
              <a:ext cx="2100" cy="2338"/>
            </a:xfrm>
            <a:prstGeom prst="rect">
              <a:avLst/>
            </a:prstGeom>
            <a:noFill/>
            <a:ln w="9525" cap="flat" cmpd="sng">
              <a:solidFill>
                <a:srgbClr val="00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3078" name="図 73"/>
            <p:cNvPicPr>
              <a:picLocks noChangeAspect="1" noChangeArrowheads="1"/>
            </p:cNvPicPr>
            <p:nvPr/>
          </p:nvPicPr>
          <p:blipFill>
            <a:blip r:embed="rId3">
              <a:extLst>
                <a:ext uri="{28A0092B-C50C-407E-A947-70E740481C1C}">
                  <a14:useLocalDpi xmlns:a14="http://schemas.microsoft.com/office/drawing/2010/main" val="0"/>
                </a:ext>
              </a:extLst>
            </a:blip>
            <a:srcRect l="33484" t="22485" r="34138" b="28015"/>
            <a:stretch>
              <a:fillRect/>
            </a:stretch>
          </p:blipFill>
          <p:spPr bwMode="auto">
            <a:xfrm>
              <a:off x="240" y="369"/>
              <a:ext cx="2100" cy="2338"/>
            </a:xfrm>
            <a:prstGeom prst="rect">
              <a:avLst/>
            </a:prstGeom>
            <a:noFill/>
            <a:ln w="9525" cap="flat" cmpd="sng">
              <a:solidFill>
                <a:srgbClr val="00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3079" name="図 74"/>
            <p:cNvPicPr>
              <a:picLocks noChangeAspect="1" noChangeArrowheads="1"/>
            </p:cNvPicPr>
            <p:nvPr/>
          </p:nvPicPr>
          <p:blipFill>
            <a:blip r:embed="rId3">
              <a:extLst>
                <a:ext uri="{28A0092B-C50C-407E-A947-70E740481C1C}">
                  <a14:useLocalDpi xmlns:a14="http://schemas.microsoft.com/office/drawing/2010/main" val="0"/>
                </a:ext>
              </a:extLst>
            </a:blip>
            <a:srcRect l="33484" t="22485" r="34138" b="28015"/>
            <a:stretch>
              <a:fillRect/>
            </a:stretch>
          </p:blipFill>
          <p:spPr bwMode="auto">
            <a:xfrm>
              <a:off x="480" y="609"/>
              <a:ext cx="2100" cy="2338"/>
            </a:xfrm>
            <a:prstGeom prst="rect">
              <a:avLst/>
            </a:prstGeom>
            <a:noFill/>
            <a:ln w="9525" cap="flat" cmpd="sng">
              <a:solidFill>
                <a:srgbClr val="00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3080" name="Arc 65"/>
            <p:cNvSpPr>
              <a:spLocks/>
            </p:cNvSpPr>
            <p:nvPr/>
          </p:nvSpPr>
          <p:spPr bwMode="auto">
            <a:xfrm flipH="1" flipV="1">
              <a:off x="2100" y="1042"/>
              <a:ext cx="1180" cy="220"/>
            </a:xfrm>
            <a:custGeom>
              <a:avLst/>
              <a:gdLst>
                <a:gd name="T0" fmla="*/ 2147483647 w 21600"/>
                <a:gd name="T1" fmla="*/ 0 h 19974"/>
                <a:gd name="T2" fmla="*/ 2147483647 w 21600"/>
                <a:gd name="T3" fmla="*/ 2147483647 h 19974"/>
                <a:gd name="T4" fmla="*/ 0 w 21600"/>
                <a:gd name="T5" fmla="*/ 2147483647 h 19974"/>
                <a:gd name="T6" fmla="*/ 0 60000 65536"/>
                <a:gd name="T7" fmla="*/ 0 60000 65536"/>
                <a:gd name="T8" fmla="*/ 0 60000 65536"/>
                <a:gd name="T9" fmla="*/ 0 w 21600"/>
                <a:gd name="T10" fmla="*/ 0 h 19974"/>
                <a:gd name="T11" fmla="*/ 21600 w 21600"/>
                <a:gd name="T12" fmla="*/ 19974 h 19974"/>
              </a:gdLst>
              <a:ahLst/>
              <a:cxnLst>
                <a:cxn ang="T6">
                  <a:pos x="T0" y="T1"/>
                </a:cxn>
                <a:cxn ang="T7">
                  <a:pos x="T2" y="T3"/>
                </a:cxn>
                <a:cxn ang="T8">
                  <a:pos x="T4" y="T5"/>
                </a:cxn>
              </a:cxnLst>
              <a:rect l="T9" t="T10" r="T11" b="T12"/>
              <a:pathLst/>
            </a:custGeom>
            <a:noFill/>
            <a:ln w="57150" cap="flat" cmpd="sng">
              <a:solidFill>
                <a:srgbClr val="0000FF"/>
              </a:solidFill>
              <a:miter lim="800000"/>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wrap="none" anchor="ctr"/>
            <a:lstStyle/>
            <a:p>
              <a:endParaRPr lang="ja-JP" altLang="en-US">
                <a:latin typeface="Calibri" charset="0"/>
                <a:sym typeface="ＭＳ Ｐゴシック" charset="0"/>
              </a:endParaRPr>
            </a:p>
          </p:txBody>
        </p:sp>
        <p:sp>
          <p:nvSpPr>
            <p:cNvPr id="3081" name="直線矢印コネクタ 77"/>
            <p:cNvSpPr>
              <a:spLocks noChangeShapeType="1"/>
            </p:cNvSpPr>
            <p:nvPr/>
          </p:nvSpPr>
          <p:spPr bwMode="auto">
            <a:xfrm flipH="1" flipV="1">
              <a:off x="3163" y="442"/>
              <a:ext cx="700" cy="734"/>
            </a:xfrm>
            <a:prstGeom prst="straightConnector1">
              <a:avLst/>
            </a:prstGeom>
            <a:noFill/>
            <a:ln w="12700" cap="flat" cmpd="sng">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ja-JP" altLang="en-US"/>
            </a:p>
          </p:txBody>
        </p:sp>
        <p:sp>
          <p:nvSpPr>
            <p:cNvPr id="3082" name="直線矢印コネクタ 78"/>
            <p:cNvSpPr>
              <a:spLocks noChangeShapeType="1"/>
            </p:cNvSpPr>
            <p:nvPr/>
          </p:nvSpPr>
          <p:spPr bwMode="auto">
            <a:xfrm flipH="1">
              <a:off x="3687" y="1177"/>
              <a:ext cx="176" cy="768"/>
            </a:xfrm>
            <a:prstGeom prst="straightConnector1">
              <a:avLst/>
            </a:prstGeom>
            <a:noFill/>
            <a:ln w="12700" cap="flat" cmpd="sng">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ja-JP" altLang="en-US"/>
            </a:p>
          </p:txBody>
        </p:sp>
        <p:sp>
          <p:nvSpPr>
            <p:cNvPr id="3083" name="直線矢印コネクタ 80"/>
            <p:cNvSpPr>
              <a:spLocks noChangeShapeType="1"/>
            </p:cNvSpPr>
            <p:nvPr/>
          </p:nvSpPr>
          <p:spPr bwMode="auto">
            <a:xfrm flipH="1">
              <a:off x="3245" y="1177"/>
              <a:ext cx="618" cy="29"/>
            </a:xfrm>
            <a:prstGeom prst="straightConnector1">
              <a:avLst/>
            </a:prstGeom>
            <a:noFill/>
            <a:ln w="12700" cap="flat" cmpd="sng">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ja-JP" altLang="en-US"/>
            </a:p>
          </p:txBody>
        </p:sp>
        <p:sp>
          <p:nvSpPr>
            <p:cNvPr id="3084" name="稲妻 76"/>
            <p:cNvSpPr>
              <a:spLocks noChangeArrowheads="1"/>
            </p:cNvSpPr>
            <p:nvPr/>
          </p:nvSpPr>
          <p:spPr bwMode="auto">
            <a:xfrm flipV="1">
              <a:off x="2889" y="1245"/>
              <a:ext cx="960" cy="1149"/>
            </a:xfrm>
            <a:prstGeom prst="lightningBolt">
              <a:avLst/>
            </a:prstGeom>
            <a:solidFill>
              <a:srgbClr val="FF0000"/>
            </a:solidFill>
            <a:ln w="25400" cap="flat" cmpd="sng">
              <a:solidFill>
                <a:srgbClr val="395E8A"/>
              </a:solidFill>
              <a:miter lim="800000"/>
              <a:headEnd/>
              <a:tailEnd/>
            </a:ln>
            <a:effectLst/>
            <a:extLs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txBody>
            <a:bodyPr anchor="ctr"/>
            <a:lstStyle/>
            <a:p>
              <a:pPr algn="ctr"/>
              <a:endParaRPr lang="ja-JP" altLang="en-US">
                <a:solidFill>
                  <a:srgbClr val="FFFFFF"/>
                </a:solidFill>
                <a:latin typeface="ＭＳ Ｐゴシック" charset="0"/>
                <a:sym typeface="ＭＳ Ｐゴシック" charset="0"/>
              </a:endParaRPr>
            </a:p>
          </p:txBody>
        </p:sp>
      </p:grpSp>
      <p:sp>
        <p:nvSpPr>
          <p:cNvPr id="3085" name="Text Box 13"/>
          <p:cNvSpPr txBox="1">
            <a:spLocks noChangeArrowheads="1"/>
          </p:cNvSpPr>
          <p:nvPr/>
        </p:nvSpPr>
        <p:spPr bwMode="auto">
          <a:xfrm>
            <a:off x="107950" y="981075"/>
            <a:ext cx="7217841" cy="600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mpd="sng">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ja-JP" altLang="en-US" sz="2400" dirty="0">
                <a:solidFill>
                  <a:srgbClr val="008000"/>
                </a:solidFill>
              </a:rPr>
              <a:t>DEPFET system: (tentative idea)</a:t>
            </a:r>
          </a:p>
          <a:p>
            <a:r>
              <a:rPr lang="ja-JP" altLang="en-US" sz="2000" dirty="0"/>
              <a:t>DEPFET sensor: by MPI</a:t>
            </a:r>
          </a:p>
          <a:p>
            <a:r>
              <a:rPr lang="ja-JP" altLang="en-US" sz="2000" dirty="0"/>
              <a:t>  KEK should define sensor size thickness, pixel size, # of sensors</a:t>
            </a:r>
          </a:p>
          <a:p>
            <a:r>
              <a:rPr lang="ja-JP" altLang="en-US" sz="2000" dirty="0"/>
              <a:t>ASIC chips: DHP</a:t>
            </a:r>
            <a:r>
              <a:rPr lang="ja-JP" altLang="en-US" sz="2000" dirty="0" smtClean="0"/>
              <a:t>,</a:t>
            </a:r>
            <a:r>
              <a:rPr lang="en-US" altLang="ja-JP" sz="2000" dirty="0" smtClean="0"/>
              <a:t> </a:t>
            </a:r>
            <a:r>
              <a:rPr lang="ja-JP" altLang="en-US" sz="2000" dirty="0" smtClean="0"/>
              <a:t>Switcher</a:t>
            </a:r>
            <a:r>
              <a:rPr lang="ja-JP" altLang="en-US" sz="2000" dirty="0"/>
              <a:t>, DCD*</a:t>
            </a:r>
          </a:p>
          <a:p>
            <a:r>
              <a:rPr lang="ja-JP" altLang="en-US" sz="2000" dirty="0">
                <a:solidFill>
                  <a:srgbClr val="0033CC"/>
                </a:solidFill>
              </a:rPr>
              <a:t>   same as </a:t>
            </a:r>
            <a:r>
              <a:rPr lang="ja-JP" altLang="en-US" sz="2000" dirty="0" smtClean="0">
                <a:solidFill>
                  <a:srgbClr val="0033CC"/>
                </a:solidFill>
              </a:rPr>
              <a:t>Belle</a:t>
            </a:r>
            <a:r>
              <a:rPr lang="en-US" altLang="ja-JP" sz="2000" dirty="0" smtClean="0">
                <a:solidFill>
                  <a:srgbClr val="0033CC"/>
                </a:solidFill>
              </a:rPr>
              <a:t>-</a:t>
            </a:r>
            <a:r>
              <a:rPr lang="ja-JP" altLang="en-US" sz="2000" dirty="0" smtClean="0">
                <a:solidFill>
                  <a:srgbClr val="0033CC"/>
                </a:solidFill>
              </a:rPr>
              <a:t>II </a:t>
            </a:r>
            <a:r>
              <a:rPr lang="ja-JP" altLang="en-US" sz="2000" dirty="0">
                <a:solidFill>
                  <a:srgbClr val="0033CC"/>
                </a:solidFill>
              </a:rPr>
              <a:t>PXD (by DEPFET collaboration)</a:t>
            </a:r>
          </a:p>
          <a:p>
            <a:r>
              <a:rPr lang="ja-JP" altLang="en-US" sz="2000" dirty="0">
                <a:solidFill>
                  <a:srgbClr val="0033CC"/>
                </a:solidFill>
              </a:rPr>
              <a:t>    KEK group should define readout scheme by consulting by MPI</a:t>
            </a:r>
          </a:p>
          <a:p>
            <a:r>
              <a:rPr lang="ja-JP" altLang="en-US" sz="2000" dirty="0"/>
              <a:t>Kapton flex</a:t>
            </a:r>
          </a:p>
          <a:p>
            <a:r>
              <a:rPr lang="ja-JP" altLang="en-US" sz="2000" dirty="0"/>
              <a:t>    </a:t>
            </a:r>
            <a:r>
              <a:rPr lang="ja-JP" altLang="en-US" sz="2000" dirty="0">
                <a:solidFill>
                  <a:srgbClr val="0033CC"/>
                </a:solidFill>
              </a:rPr>
              <a:t>Similar with PXD but could be </a:t>
            </a:r>
            <a:r>
              <a:rPr lang="ja-JP" altLang="en-US" sz="2000" dirty="0" smtClean="0">
                <a:solidFill>
                  <a:srgbClr val="0033CC"/>
                </a:solidFill>
              </a:rPr>
              <a:t>shorter</a:t>
            </a:r>
            <a:r>
              <a:rPr lang="en-US" altLang="ja-JP" sz="2000" dirty="0" smtClean="0">
                <a:solidFill>
                  <a:srgbClr val="0033CC"/>
                </a:solidFill>
              </a:rPr>
              <a:t> </a:t>
            </a:r>
            <a:r>
              <a:rPr lang="ja-JP" altLang="en-US" sz="2000" dirty="0" smtClean="0">
                <a:solidFill>
                  <a:srgbClr val="0033CC"/>
                </a:solidFill>
              </a:rPr>
              <a:t>(</a:t>
            </a:r>
            <a:r>
              <a:rPr lang="ja-JP" altLang="en-US" sz="2000" dirty="0">
                <a:solidFill>
                  <a:srgbClr val="0033CC"/>
                </a:solidFill>
              </a:rPr>
              <a:t>Shuji)</a:t>
            </a:r>
          </a:p>
          <a:p>
            <a:r>
              <a:rPr lang="ja-JP" altLang="en-US" sz="2000" dirty="0"/>
              <a:t>DHH</a:t>
            </a:r>
          </a:p>
          <a:p>
            <a:r>
              <a:rPr lang="ja-JP" altLang="en-US" sz="2000" dirty="0">
                <a:solidFill>
                  <a:srgbClr val="0033CC"/>
                </a:solidFill>
              </a:rPr>
              <a:t>   same as </a:t>
            </a:r>
            <a:r>
              <a:rPr lang="ja-JP" altLang="en-US" sz="2000" dirty="0" smtClean="0">
                <a:solidFill>
                  <a:srgbClr val="0033CC"/>
                </a:solidFill>
              </a:rPr>
              <a:t>Belle</a:t>
            </a:r>
            <a:r>
              <a:rPr lang="en-US" altLang="ja-JP" sz="2000" dirty="0" smtClean="0">
                <a:solidFill>
                  <a:srgbClr val="0033CC"/>
                </a:solidFill>
              </a:rPr>
              <a:t>-</a:t>
            </a:r>
            <a:r>
              <a:rPr lang="ja-JP" altLang="en-US" sz="2000" dirty="0" smtClean="0">
                <a:solidFill>
                  <a:srgbClr val="0033CC"/>
                </a:solidFill>
              </a:rPr>
              <a:t>II </a:t>
            </a:r>
            <a:r>
              <a:rPr lang="ja-JP" altLang="en-US" sz="2000" dirty="0">
                <a:solidFill>
                  <a:srgbClr val="0033CC"/>
                </a:solidFill>
              </a:rPr>
              <a:t>PXD</a:t>
            </a:r>
            <a:r>
              <a:rPr lang="ja-JP" altLang="en-US" dirty="0">
                <a:solidFill>
                  <a:srgbClr val="0033CC"/>
                </a:solidFill>
              </a:rPr>
              <a:t> (by DEPFET collaboration)</a:t>
            </a:r>
          </a:p>
          <a:p>
            <a:r>
              <a:rPr lang="ja-JP" altLang="en-US" sz="2000" dirty="0"/>
              <a:t>Readout PC system</a:t>
            </a:r>
          </a:p>
          <a:p>
            <a:r>
              <a:rPr lang="ja-JP" altLang="en-US" sz="2000" dirty="0"/>
              <a:t>   </a:t>
            </a:r>
            <a:r>
              <a:rPr lang="ja-JP" altLang="en-US" sz="2000" dirty="0">
                <a:solidFill>
                  <a:srgbClr val="0033CC"/>
                </a:solidFill>
              </a:rPr>
              <a:t>preparation by Higuchi-san</a:t>
            </a:r>
          </a:p>
          <a:p>
            <a:r>
              <a:rPr lang="ja-JP" altLang="en-US" sz="2000" dirty="0"/>
              <a:t>Module assembly: @MPI</a:t>
            </a:r>
          </a:p>
          <a:p>
            <a:r>
              <a:rPr lang="ja-JP" altLang="en-US" sz="2000" dirty="0"/>
              <a:t>System test: @MPI?</a:t>
            </a:r>
          </a:p>
          <a:p>
            <a:r>
              <a:rPr lang="ja-JP" altLang="en-US" sz="2000" dirty="0"/>
              <a:t>Mechanics</a:t>
            </a:r>
          </a:p>
          <a:p>
            <a:r>
              <a:rPr lang="ja-JP" altLang="en-US" sz="2000" dirty="0"/>
              <a:t>    </a:t>
            </a:r>
            <a:r>
              <a:rPr lang="ja-JP" altLang="en-US" sz="2000" dirty="0">
                <a:solidFill>
                  <a:srgbClr val="0033CC"/>
                </a:solidFill>
              </a:rPr>
              <a:t>Prepared in Japan</a:t>
            </a:r>
          </a:p>
          <a:p>
            <a:r>
              <a:rPr lang="ja-JP" altLang="en-US" sz="2000" dirty="0"/>
              <a:t>Cooling: water cooling</a:t>
            </a:r>
          </a:p>
          <a:p>
            <a:r>
              <a:rPr lang="ja-JP" altLang="en-US" sz="2000" dirty="0"/>
              <a:t>    </a:t>
            </a:r>
            <a:r>
              <a:rPr lang="ja-JP" altLang="en-US" sz="2000" dirty="0">
                <a:solidFill>
                  <a:srgbClr val="0033CC"/>
                </a:solidFill>
              </a:rPr>
              <a:t>Prepared in Japan</a:t>
            </a:r>
          </a:p>
          <a:p>
            <a:endParaRPr lang="ja-JP" altLang="en-US" sz="2000" dirty="0"/>
          </a:p>
        </p:txBody>
      </p:sp>
    </p:spTree>
    <p:extLst>
      <p:ext uri="{BB962C8B-B14F-4D97-AF65-F5344CB8AC3E}">
        <p14:creationId xmlns:p14="http://schemas.microsoft.com/office/powerpoint/2010/main" val="177508941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276225"/>
            <a:ext cx="8229600" cy="561975"/>
          </a:xfrm>
        </p:spPr>
        <p:txBody>
          <a:bodyPr>
            <a:normAutofit fontScale="90000"/>
          </a:bodyPr>
          <a:lstStyle/>
          <a:p>
            <a:r>
              <a:rPr lang="ja-JP" altLang="en-US" sz="4000" dirty="0"/>
              <a:t>Schedule</a:t>
            </a:r>
          </a:p>
        </p:txBody>
      </p:sp>
      <p:sp>
        <p:nvSpPr>
          <p:cNvPr id="4099" name="Rectangle 3"/>
          <p:cNvSpPr>
            <a:spLocks noGrp="1" noChangeArrowheads="1"/>
          </p:cNvSpPr>
          <p:nvPr>
            <p:ph type="body" idx="1"/>
          </p:nvPr>
        </p:nvSpPr>
        <p:spPr>
          <a:xfrm>
            <a:off x="457200" y="1125538"/>
            <a:ext cx="8229600" cy="4525962"/>
          </a:xfrm>
        </p:spPr>
        <p:txBody>
          <a:bodyPr>
            <a:normAutofit/>
          </a:bodyPr>
          <a:lstStyle/>
          <a:p>
            <a:r>
              <a:rPr lang="en-US" altLang="ja-JP" sz="2800" dirty="0" smtClean="0"/>
              <a:t>FY</a:t>
            </a:r>
            <a:r>
              <a:rPr lang="ja-JP" altLang="en-US" sz="2800" dirty="0" smtClean="0"/>
              <a:t>2011-</a:t>
            </a:r>
            <a:r>
              <a:rPr lang="en-US" altLang="ja-JP" sz="2800" dirty="0" smtClean="0"/>
              <a:t>FY</a:t>
            </a:r>
            <a:r>
              <a:rPr lang="ja-JP" altLang="en-US" sz="2800" dirty="0" smtClean="0"/>
              <a:t>2013 </a:t>
            </a:r>
            <a:r>
              <a:rPr lang="ja-JP" altLang="en-US" sz="2800" dirty="0"/>
              <a:t>(fiscal </a:t>
            </a:r>
            <a:r>
              <a:rPr lang="ja-JP" altLang="en-US" sz="2800" dirty="0" smtClean="0"/>
              <a:t>year</a:t>
            </a:r>
            <a:r>
              <a:rPr lang="en-US" altLang="ja-JP" sz="2800" dirty="0" smtClean="0"/>
              <a:t>: April 1 to March 31</a:t>
            </a:r>
            <a:r>
              <a:rPr lang="ja-JP" altLang="en-US" sz="2800" dirty="0" smtClean="0"/>
              <a:t>)</a:t>
            </a:r>
            <a:endParaRPr lang="ja-JP" altLang="en-US" sz="2800" dirty="0"/>
          </a:p>
          <a:p>
            <a:pPr lvl="1"/>
            <a:r>
              <a:rPr lang="ja-JP" altLang="en-US" dirty="0"/>
              <a:t>R&amp;</a:t>
            </a:r>
            <a:r>
              <a:rPr lang="ja-JP" altLang="en-US" dirty="0" smtClean="0"/>
              <a:t>D</a:t>
            </a:r>
            <a:r>
              <a:rPr lang="en-US" altLang="ja-JP" dirty="0" smtClean="0"/>
              <a:t> </a:t>
            </a:r>
            <a:r>
              <a:rPr lang="ja-JP" altLang="en-US" dirty="0" smtClean="0"/>
              <a:t>(</a:t>
            </a:r>
            <a:r>
              <a:rPr lang="ja-JP" altLang="en-US" dirty="0"/>
              <a:t>beam test@</a:t>
            </a:r>
            <a:r>
              <a:rPr lang="ja-JP" altLang="en-US" dirty="0" smtClean="0"/>
              <a:t>PF</a:t>
            </a:r>
            <a:r>
              <a:rPr lang="en-US" altLang="ja-JP" dirty="0" smtClean="0"/>
              <a:t>)</a:t>
            </a:r>
            <a:endParaRPr lang="ja-JP" altLang="en-US" dirty="0"/>
          </a:p>
          <a:p>
            <a:pPr lvl="1"/>
            <a:r>
              <a:rPr lang="ja-JP" altLang="en-US" dirty="0"/>
              <a:t>Design </a:t>
            </a:r>
            <a:r>
              <a:rPr lang="en-US" altLang="ja-JP" dirty="0" smtClean="0"/>
              <a:t>to be </a:t>
            </a:r>
            <a:r>
              <a:rPr lang="ja-JP" altLang="en-US" dirty="0" smtClean="0"/>
              <a:t>finalized </a:t>
            </a:r>
            <a:endParaRPr lang="ja-JP" altLang="en-US" dirty="0"/>
          </a:p>
          <a:p>
            <a:r>
              <a:rPr lang="en-US" altLang="ja-JP" sz="2800" dirty="0" smtClean="0"/>
              <a:t>FY</a:t>
            </a:r>
            <a:r>
              <a:rPr lang="ja-JP" altLang="en-US" sz="2800" dirty="0" smtClean="0"/>
              <a:t>2014-</a:t>
            </a:r>
            <a:r>
              <a:rPr lang="en-US" altLang="ja-JP" sz="2800" dirty="0" smtClean="0"/>
              <a:t>FY</a:t>
            </a:r>
            <a:r>
              <a:rPr lang="ja-JP" altLang="en-US" sz="2800" dirty="0" smtClean="0"/>
              <a:t>2015</a:t>
            </a:r>
            <a:r>
              <a:rPr lang="en-US" altLang="ja-JP" sz="2800" dirty="0" smtClean="0"/>
              <a:t> (March 31, 2016)</a:t>
            </a:r>
            <a:endParaRPr lang="ja-JP" altLang="en-US" sz="2800" dirty="0"/>
          </a:p>
          <a:p>
            <a:pPr lvl="1"/>
            <a:r>
              <a:rPr lang="ja-JP" altLang="en-US" dirty="0"/>
              <a:t>Sensor system production</a:t>
            </a:r>
          </a:p>
          <a:p>
            <a:pPr lvl="1"/>
            <a:r>
              <a:rPr lang="ja-JP" altLang="en-US" dirty="0"/>
              <a:t>Final beam test with DEPFET system</a:t>
            </a:r>
          </a:p>
        </p:txBody>
      </p:sp>
    </p:spTree>
    <p:extLst>
      <p:ext uri="{BB962C8B-B14F-4D97-AF65-F5344CB8AC3E}">
        <p14:creationId xmlns:p14="http://schemas.microsoft.com/office/powerpoint/2010/main" val="247612091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66725" y="63501"/>
            <a:ext cx="8229600" cy="628650"/>
          </a:xfrm>
          <a:solidFill>
            <a:srgbClr val="CCFFCC"/>
          </a:solidFill>
        </p:spPr>
        <p:txBody>
          <a:bodyPr>
            <a:normAutofit fontScale="90000"/>
          </a:bodyPr>
          <a:lstStyle/>
          <a:p>
            <a:r>
              <a:rPr kumimoji="1" lang="en-US" altLang="ja-JP" sz="3600" dirty="0" smtClean="0"/>
              <a:t>Summary and future prospects</a:t>
            </a:r>
            <a:endParaRPr kumimoji="1" lang="ja-JP" altLang="en-US" sz="3600" dirty="0"/>
          </a:p>
        </p:txBody>
      </p:sp>
      <p:sp>
        <p:nvSpPr>
          <p:cNvPr id="5" name="コンテンツ プレースホルダ 4"/>
          <p:cNvSpPr>
            <a:spLocks noGrp="1"/>
          </p:cNvSpPr>
          <p:nvPr>
            <p:ph idx="1"/>
          </p:nvPr>
        </p:nvSpPr>
        <p:spPr>
          <a:xfrm>
            <a:off x="179512" y="620688"/>
            <a:ext cx="8784976" cy="5702301"/>
          </a:xfrm>
        </p:spPr>
        <p:txBody>
          <a:bodyPr>
            <a:noAutofit/>
          </a:bodyPr>
          <a:lstStyle/>
          <a:p>
            <a:pPr marL="6350" indent="22225">
              <a:lnSpc>
                <a:spcPct val="120000"/>
              </a:lnSpc>
              <a:buNone/>
            </a:pPr>
            <a:r>
              <a:rPr kumimoji="1" lang="en-US" altLang="ja-JP" dirty="0" smtClean="0"/>
              <a:t>DEPFET:</a:t>
            </a:r>
            <a:r>
              <a:rPr kumimoji="1" lang="ja-JP" altLang="en-US" dirty="0" smtClean="0"/>
              <a:t>　</a:t>
            </a:r>
            <a:r>
              <a:rPr lang="en-US" altLang="ja-JP" dirty="0" smtClean="0"/>
              <a:t>hybrid of detector developments in high energy physics and structural biology. Half cylindrical shape for lower energy data collection</a:t>
            </a:r>
          </a:p>
          <a:p>
            <a:pPr marL="285750" lvl="1">
              <a:lnSpc>
                <a:spcPct val="120000"/>
              </a:lnSpc>
            </a:pPr>
            <a:r>
              <a:rPr lang="en-US" altLang="ja-JP" sz="2600" dirty="0" smtClean="0">
                <a:solidFill>
                  <a:srgbClr val="000000"/>
                </a:solidFill>
              </a:rPr>
              <a:t>FY2013: critical decision on (1) the large production and (2) half cylindrical or flat design.</a:t>
            </a:r>
            <a:endParaRPr lang="en-US" altLang="ja-JP" sz="2600" dirty="0" smtClean="0"/>
          </a:p>
          <a:p>
            <a:pPr marL="285750" lvl="1">
              <a:lnSpc>
                <a:spcPct val="120000"/>
              </a:lnSpc>
            </a:pPr>
            <a:r>
              <a:rPr lang="en-US" altLang="ja-JP" sz="2600" dirty="0" smtClean="0"/>
              <a:t>Application to future protein crystallography, small angle X-ray scattering, XPCS (X-ray photon correlation spectroscopy)</a:t>
            </a:r>
          </a:p>
          <a:p>
            <a:pPr marL="285750" lvl="1">
              <a:lnSpc>
                <a:spcPct val="120000"/>
              </a:lnSpc>
            </a:pPr>
            <a:r>
              <a:rPr lang="en-US" altLang="ja-JP" sz="2600" dirty="0" smtClean="0"/>
              <a:t>Possible future applications to XFEL </a:t>
            </a:r>
            <a:r>
              <a:rPr lang="en-US" altLang="ja-JP" sz="2600" dirty="0" err="1" smtClean="0"/>
              <a:t>nanocrystallography</a:t>
            </a:r>
            <a:r>
              <a:rPr lang="en-US" altLang="ja-JP" sz="2600" dirty="0" smtClean="0"/>
              <a:t> for two-color modes: need for smaller pixels</a:t>
            </a:r>
            <a:r>
              <a:rPr lang="en-US" altLang="ja-JP" dirty="0" smtClean="0"/>
              <a:t>.</a:t>
            </a:r>
            <a:endParaRPr kumimoji="1" lang="en-US" altLang="ja-JP" dirty="0" smtClean="0"/>
          </a:p>
          <a:p>
            <a:pPr>
              <a:lnSpc>
                <a:spcPct val="120000"/>
              </a:lnSpc>
            </a:pPr>
            <a:endParaRPr lang="en-US" altLang="ja-JP" sz="2400" dirty="0"/>
          </a:p>
          <a:p>
            <a:pPr>
              <a:lnSpc>
                <a:spcPct val="120000"/>
              </a:lnSpc>
            </a:pPr>
            <a:endParaRPr kumimoji="1" lang="en-US" altLang="ja-JP" sz="2400" dirty="0" smtClean="0"/>
          </a:p>
          <a:p>
            <a:pPr>
              <a:lnSpc>
                <a:spcPct val="120000"/>
              </a:lnSpc>
            </a:pPr>
            <a:endParaRPr kumimoji="1" lang="en-US" altLang="ja-JP" sz="2400" dirty="0" smtClean="0"/>
          </a:p>
          <a:p>
            <a:pPr>
              <a:lnSpc>
                <a:spcPct val="120000"/>
              </a:lnSpc>
            </a:pPr>
            <a:endParaRPr lang="en-US" altLang="ja-JP" sz="2400" dirty="0"/>
          </a:p>
        </p:txBody>
      </p:sp>
      <p:sp>
        <p:nvSpPr>
          <p:cNvPr id="48129" name="Rectangle 1"/>
          <p:cNvSpPr>
            <a:spLocks noChangeArrowheads="1"/>
          </p:cNvSpPr>
          <p:nvPr/>
        </p:nvSpPr>
        <p:spPr bwMode="auto">
          <a:xfrm>
            <a:off x="0" y="0"/>
            <a:ext cx="9144000" cy="0"/>
          </a:xfrm>
          <a:prstGeom prst="rect">
            <a:avLst/>
          </a:prstGeom>
          <a:solidFill>
            <a:srgbClr val="EFA195"/>
          </a:solidFill>
          <a:ln w="9525">
            <a:noFill/>
            <a:miter lim="800000"/>
            <a:headEnd/>
            <a:tailEnd/>
          </a:ln>
          <a:effectLst/>
        </p:spPr>
        <p:txBody>
          <a:bodyPr vert="horz" wrap="none" lIns="91440" tIns="0" rIns="91440" bIns="0" numCol="1" anchor="ctr" anchorCtr="0" compatLnSpc="1">
            <a:prstTxWarp prst="textNoShape">
              <a:avLst/>
            </a:prstTxWarp>
            <a:spAutoFit/>
          </a:bodyPr>
          <a:lstStyle/>
          <a:p>
            <a:endParaRPr lang="ja-JP" altLang="en-US"/>
          </a:p>
        </p:txBody>
      </p:sp>
      <p:sp>
        <p:nvSpPr>
          <p:cNvPr id="48130" name="Rectangle 2"/>
          <p:cNvSpPr>
            <a:spLocks noChangeArrowheads="1"/>
          </p:cNvSpPr>
          <p:nvPr/>
        </p:nvSpPr>
        <p:spPr bwMode="auto">
          <a:xfrm>
            <a:off x="0" y="0"/>
            <a:ext cx="9144000" cy="0"/>
          </a:xfrm>
          <a:prstGeom prst="rect">
            <a:avLst/>
          </a:prstGeom>
          <a:solidFill>
            <a:srgbClr val="EFA195"/>
          </a:solidFill>
          <a:ln w="9525">
            <a:noFill/>
            <a:miter lim="800000"/>
            <a:headEnd/>
            <a:tailEnd/>
          </a:ln>
          <a:effectLst/>
        </p:spPr>
        <p:txBody>
          <a:bodyPr vert="horz" wrap="none" lIns="91440" tIns="0" rIns="91440" bIns="0" numCol="1" anchor="ctr" anchorCtr="0" compatLnSpc="1">
            <a:prstTxWarp prst="textNoShape">
              <a:avLst/>
            </a:prstTxWarp>
            <a:spAutoFit/>
          </a:bodyPr>
          <a:lstStyle/>
          <a:p>
            <a:endParaRPr lang="ja-JP" altLang="en-US"/>
          </a:p>
        </p:txBody>
      </p:sp>
      <p:sp>
        <p:nvSpPr>
          <p:cNvPr id="48131" name="Rectangle 3"/>
          <p:cNvSpPr>
            <a:spLocks noChangeArrowheads="1"/>
          </p:cNvSpPr>
          <p:nvPr/>
        </p:nvSpPr>
        <p:spPr bwMode="auto">
          <a:xfrm>
            <a:off x="0" y="0"/>
            <a:ext cx="9144000" cy="0"/>
          </a:xfrm>
          <a:prstGeom prst="rect">
            <a:avLst/>
          </a:prstGeom>
          <a:solidFill>
            <a:srgbClr val="EFA195"/>
          </a:solidFill>
          <a:ln w="9525">
            <a:noFill/>
            <a:miter lim="800000"/>
            <a:headEnd/>
            <a:tailEnd/>
          </a:ln>
          <a:effectLst/>
        </p:spPr>
        <p:txBody>
          <a:bodyPr vert="horz" wrap="none" lIns="91440" tIns="0" rIns="91440" bIns="0" numCol="1" anchor="ctr" anchorCtr="0" compatLnSpc="1">
            <a:prstTxWarp prst="textNoShape">
              <a:avLst/>
            </a:prstTxWarp>
            <a:spAutoFit/>
          </a:bodyPr>
          <a:lstStyle/>
          <a:p>
            <a:endParaRPr lang="ja-JP" altLang="en-US"/>
          </a:p>
        </p:txBody>
      </p:sp>
      <p:sp>
        <p:nvSpPr>
          <p:cNvPr id="48132" name="Rectangle 4"/>
          <p:cNvSpPr>
            <a:spLocks noChangeArrowheads="1"/>
          </p:cNvSpPr>
          <p:nvPr/>
        </p:nvSpPr>
        <p:spPr bwMode="auto">
          <a:xfrm>
            <a:off x="0" y="0"/>
            <a:ext cx="9144000" cy="0"/>
          </a:xfrm>
          <a:prstGeom prst="rect">
            <a:avLst/>
          </a:prstGeom>
          <a:solidFill>
            <a:srgbClr val="EFA195"/>
          </a:solidFill>
          <a:ln w="9525">
            <a:noFill/>
            <a:miter lim="800000"/>
            <a:headEnd/>
            <a:tailEnd/>
          </a:ln>
          <a:effectLst/>
        </p:spPr>
        <p:txBody>
          <a:bodyPr vert="horz" wrap="none" lIns="91440" tIns="0" rIns="91440" bIns="0" numCol="1" anchor="ctr" anchorCtr="0" compatLnSpc="1">
            <a:prstTxWarp prst="textNoShape">
              <a:avLst/>
            </a:prstTxWarp>
            <a:spAutoFit/>
          </a:bodyPr>
          <a:lstStyle/>
          <a:p>
            <a:endParaRPr lang="ja-JP" altLang="en-US"/>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角丸四角形 21"/>
          <p:cNvSpPr/>
          <p:nvPr/>
        </p:nvSpPr>
        <p:spPr>
          <a:xfrm>
            <a:off x="161925" y="3122199"/>
            <a:ext cx="8867775" cy="267746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角丸四角形 13"/>
          <p:cNvSpPr/>
          <p:nvPr/>
        </p:nvSpPr>
        <p:spPr>
          <a:xfrm>
            <a:off x="161924" y="801003"/>
            <a:ext cx="4300009" cy="139260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角丸四角形 16"/>
          <p:cNvSpPr/>
          <p:nvPr/>
        </p:nvSpPr>
        <p:spPr>
          <a:xfrm>
            <a:off x="4707466" y="784736"/>
            <a:ext cx="4322233" cy="140887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aphicFrame>
        <p:nvGraphicFramePr>
          <p:cNvPr id="5" name="表 4"/>
          <p:cNvGraphicFramePr>
            <a:graphicFrameLocks noGrp="1"/>
          </p:cNvGraphicFramePr>
          <p:nvPr>
            <p:extLst>
              <p:ext uri="{D42A27DB-BD31-4B8C-83A1-F6EECF244321}">
                <p14:modId xmlns:p14="http://schemas.microsoft.com/office/powerpoint/2010/main" val="831604899"/>
              </p:ext>
            </p:extLst>
          </p:nvPr>
        </p:nvGraphicFramePr>
        <p:xfrm>
          <a:off x="1643136" y="4437221"/>
          <a:ext cx="5878375" cy="1127759"/>
        </p:xfrm>
        <a:graphic>
          <a:graphicData uri="http://schemas.openxmlformats.org/drawingml/2006/table">
            <a:tbl>
              <a:tblPr firstRow="1" bandRow="1">
                <a:tableStyleId>{5C22544A-7EE6-4342-B048-85BDC9FD1C3A}</a:tableStyleId>
              </a:tblPr>
              <a:tblGrid>
                <a:gridCol w="1175675"/>
                <a:gridCol w="1175675"/>
                <a:gridCol w="1175675"/>
                <a:gridCol w="1175675"/>
                <a:gridCol w="1175675"/>
              </a:tblGrid>
              <a:tr h="301509">
                <a:tc>
                  <a:txBody>
                    <a:bodyPr/>
                    <a:lstStyle/>
                    <a:p>
                      <a:r>
                        <a:rPr kumimoji="1" lang="en-US" altLang="ja-JP" sz="1400" dirty="0" smtClean="0"/>
                        <a:t>Detector</a:t>
                      </a:r>
                      <a:endParaRPr kumimoji="1" lang="ja-JP" altLang="en-US" sz="1400" dirty="0"/>
                    </a:p>
                  </a:txBody>
                  <a:tcPr/>
                </a:tc>
                <a:tc>
                  <a:txBody>
                    <a:bodyPr/>
                    <a:lstStyle/>
                    <a:p>
                      <a:r>
                        <a:rPr kumimoji="1" lang="en-US" altLang="ja-JP" sz="1400" dirty="0" smtClean="0"/>
                        <a:t>Effective</a:t>
                      </a:r>
                      <a:r>
                        <a:rPr kumimoji="1" lang="en-US" altLang="ja-JP" sz="1400" baseline="0" dirty="0" smtClean="0"/>
                        <a:t> pixel  size</a:t>
                      </a:r>
                      <a:endParaRPr kumimoji="1" lang="ja-JP" altLang="en-US" sz="1400" dirty="0"/>
                    </a:p>
                  </a:txBody>
                  <a:tcPr/>
                </a:tc>
                <a:tc>
                  <a:txBody>
                    <a:bodyPr/>
                    <a:lstStyle/>
                    <a:p>
                      <a:r>
                        <a:rPr kumimoji="1" lang="en-US" altLang="ja-JP" sz="1400" dirty="0" smtClean="0"/>
                        <a:t>Readout speed</a:t>
                      </a:r>
                      <a:endParaRPr kumimoji="1" lang="ja-JP" altLang="en-US" sz="1400" dirty="0"/>
                    </a:p>
                  </a:txBody>
                  <a:tcPr/>
                </a:tc>
                <a:tc>
                  <a:txBody>
                    <a:bodyPr/>
                    <a:lstStyle/>
                    <a:p>
                      <a:r>
                        <a:rPr kumimoji="1" lang="en-US" altLang="ja-JP" sz="1400" dirty="0" smtClean="0"/>
                        <a:t>Dynamic range</a:t>
                      </a:r>
                      <a:endParaRPr kumimoji="1" lang="ja-JP" altLang="en-US" sz="1400" dirty="0"/>
                    </a:p>
                  </a:txBody>
                  <a:tcPr/>
                </a:tc>
                <a:tc>
                  <a:txBody>
                    <a:bodyPr/>
                    <a:lstStyle/>
                    <a:p>
                      <a:r>
                        <a:rPr kumimoji="1" lang="en-US" altLang="ja-JP" sz="1400" dirty="0" smtClean="0"/>
                        <a:t>Readout scheme</a:t>
                      </a:r>
                      <a:endParaRPr kumimoji="1" lang="ja-JP" altLang="en-US" sz="1400" dirty="0"/>
                    </a:p>
                  </a:txBody>
                  <a:tcPr/>
                </a:tc>
              </a:tr>
              <a:tr h="174684">
                <a:tc>
                  <a:txBody>
                    <a:bodyPr/>
                    <a:lstStyle/>
                    <a:p>
                      <a:r>
                        <a:rPr kumimoji="1" lang="ja-JP" altLang="en-US" sz="1400" dirty="0" smtClean="0"/>
                        <a:t>ＣＣＤ</a:t>
                      </a:r>
                      <a:endParaRPr kumimoji="1" lang="ja-JP" altLang="en-US" sz="1400" dirty="0"/>
                    </a:p>
                  </a:txBody>
                  <a:tcPr/>
                </a:tc>
                <a:tc>
                  <a:txBody>
                    <a:bodyPr/>
                    <a:lstStyle/>
                    <a:p>
                      <a:pPr algn="ctr"/>
                      <a:r>
                        <a:rPr kumimoji="1" lang="en-US" altLang="ja-JP" sz="1400" dirty="0" smtClean="0"/>
                        <a:t>90 </a:t>
                      </a:r>
                      <a:r>
                        <a:rPr kumimoji="1" lang="en-US" altLang="ja-JP" sz="1400" dirty="0" err="1" smtClean="0"/>
                        <a:t>μm</a:t>
                      </a:r>
                      <a:endParaRPr kumimoji="1" lang="ja-JP" altLang="en-US" sz="1400" dirty="0"/>
                    </a:p>
                  </a:txBody>
                  <a:tcPr/>
                </a:tc>
                <a:tc>
                  <a:txBody>
                    <a:bodyPr/>
                    <a:lstStyle/>
                    <a:p>
                      <a:pPr algn="ctr"/>
                      <a:r>
                        <a:rPr kumimoji="1" lang="en-US" altLang="ja-JP" sz="1400" u="sng" dirty="0" smtClean="0">
                          <a:solidFill>
                            <a:srgbClr val="FF0000"/>
                          </a:solidFill>
                        </a:rPr>
                        <a:t>300 </a:t>
                      </a:r>
                      <a:r>
                        <a:rPr kumimoji="1" lang="en-US" altLang="ja-JP" sz="1400" u="sng" dirty="0" err="1" smtClean="0">
                          <a:solidFill>
                            <a:srgbClr val="FF0000"/>
                          </a:solidFill>
                        </a:rPr>
                        <a:t>msec</a:t>
                      </a:r>
                      <a:endParaRPr kumimoji="1" lang="ja-JP" altLang="en-US" sz="1400" u="sng" dirty="0">
                        <a:solidFill>
                          <a:srgbClr val="FF0000"/>
                        </a:solidFill>
                      </a:endParaRPr>
                    </a:p>
                  </a:txBody>
                  <a:tcPr/>
                </a:tc>
                <a:tc>
                  <a:txBody>
                    <a:bodyPr/>
                    <a:lstStyle/>
                    <a:p>
                      <a:pPr algn="ctr"/>
                      <a:r>
                        <a:rPr kumimoji="1" lang="en-US" altLang="ja-JP" sz="1400" u="sng" dirty="0" smtClean="0">
                          <a:solidFill>
                            <a:srgbClr val="FF0000"/>
                          </a:solidFill>
                        </a:rPr>
                        <a:t>10</a:t>
                      </a:r>
                      <a:r>
                        <a:rPr kumimoji="1" lang="en-US" altLang="ja-JP" sz="1400" u="sng" baseline="30000" dirty="0" smtClean="0">
                          <a:solidFill>
                            <a:srgbClr val="FF0000"/>
                          </a:solidFill>
                        </a:rPr>
                        <a:t>4</a:t>
                      </a:r>
                      <a:endParaRPr kumimoji="1" lang="ja-JP" altLang="en-US" sz="1400" u="sng" baseline="30000" dirty="0">
                        <a:solidFill>
                          <a:srgbClr val="FF0000"/>
                        </a:solidFill>
                      </a:endParaRPr>
                    </a:p>
                  </a:txBody>
                  <a:tcPr/>
                </a:tc>
                <a:tc>
                  <a:txBody>
                    <a:bodyPr/>
                    <a:lstStyle/>
                    <a:p>
                      <a:r>
                        <a:rPr kumimoji="1" lang="en-US" altLang="ja-JP" sz="1400" dirty="0" smtClean="0"/>
                        <a:t>Integration</a:t>
                      </a:r>
                      <a:endParaRPr kumimoji="1" lang="ja-JP" altLang="en-US" sz="1400" dirty="0"/>
                    </a:p>
                  </a:txBody>
                  <a:tcPr/>
                </a:tc>
              </a:tr>
              <a:tr h="174684">
                <a:tc>
                  <a:txBody>
                    <a:bodyPr/>
                    <a:lstStyle/>
                    <a:p>
                      <a:r>
                        <a:rPr kumimoji="1" lang="en-US" altLang="ja-JP" sz="1400" dirty="0" smtClean="0"/>
                        <a:t>Hybrid</a:t>
                      </a:r>
                      <a:r>
                        <a:rPr kumimoji="1" lang="en-US" altLang="ja-JP" sz="1400" baseline="0" dirty="0" smtClean="0"/>
                        <a:t> PAD</a:t>
                      </a:r>
                      <a:endParaRPr kumimoji="1" lang="ja-JP" altLang="en-US" sz="1400" dirty="0"/>
                    </a:p>
                  </a:txBody>
                  <a:tcPr/>
                </a:tc>
                <a:tc>
                  <a:txBody>
                    <a:bodyPr/>
                    <a:lstStyle/>
                    <a:p>
                      <a:pPr algn="ctr"/>
                      <a:r>
                        <a:rPr kumimoji="1" lang="en-US" altLang="ja-JP" sz="1400" u="sng" dirty="0" smtClean="0">
                          <a:solidFill>
                            <a:srgbClr val="FF0000"/>
                          </a:solidFill>
                        </a:rPr>
                        <a:t>170 </a:t>
                      </a:r>
                      <a:r>
                        <a:rPr kumimoji="1" lang="en-US" altLang="ja-JP" sz="1400" u="sng" dirty="0" err="1" smtClean="0">
                          <a:solidFill>
                            <a:srgbClr val="FF0000"/>
                          </a:solidFill>
                        </a:rPr>
                        <a:t>μm</a:t>
                      </a:r>
                      <a:endParaRPr kumimoji="1" lang="ja-JP" altLang="en-US" sz="1400" u="sng" dirty="0">
                        <a:solidFill>
                          <a:srgbClr val="FF0000"/>
                        </a:solidFill>
                      </a:endParaRPr>
                    </a:p>
                  </a:txBody>
                  <a:tcPr/>
                </a:tc>
                <a:tc>
                  <a:txBody>
                    <a:bodyPr/>
                    <a:lstStyle/>
                    <a:p>
                      <a:pPr algn="ctr"/>
                      <a:r>
                        <a:rPr kumimoji="1" lang="en-US" altLang="ja-JP" sz="1400" u="sng" dirty="0" smtClean="0">
                          <a:solidFill>
                            <a:srgbClr val="FF0000"/>
                          </a:solidFill>
                        </a:rPr>
                        <a:t>3 </a:t>
                      </a:r>
                      <a:r>
                        <a:rPr kumimoji="1" lang="en-US" altLang="ja-JP" sz="1400" u="sng" dirty="0" err="1" smtClean="0">
                          <a:solidFill>
                            <a:srgbClr val="FF0000"/>
                          </a:solidFill>
                        </a:rPr>
                        <a:t>msec</a:t>
                      </a:r>
                      <a:endParaRPr kumimoji="1" lang="ja-JP" altLang="en-US" sz="1400" u="sng" dirty="0">
                        <a:solidFill>
                          <a:srgbClr val="FF0000"/>
                        </a:solidFill>
                      </a:endParaRPr>
                    </a:p>
                  </a:txBody>
                  <a:tcPr/>
                </a:tc>
                <a:tc>
                  <a:txBody>
                    <a:bodyPr/>
                    <a:lstStyle/>
                    <a:p>
                      <a:pPr algn="ctr"/>
                      <a:r>
                        <a:rPr kumimoji="1" lang="en-US" altLang="ja-JP" sz="1400" dirty="0" smtClean="0"/>
                        <a:t>10</a:t>
                      </a:r>
                      <a:r>
                        <a:rPr kumimoji="1" lang="en-US" altLang="ja-JP" sz="1400" baseline="30000" dirty="0" smtClean="0"/>
                        <a:t>6</a:t>
                      </a:r>
                    </a:p>
                  </a:txBody>
                  <a:tcPr/>
                </a:tc>
                <a:tc>
                  <a:txBody>
                    <a:bodyPr/>
                    <a:lstStyle/>
                    <a:p>
                      <a:r>
                        <a:rPr kumimoji="1" lang="en-US" altLang="ja-JP" sz="1400" dirty="0" smtClean="0"/>
                        <a:t>Streamlined</a:t>
                      </a:r>
                      <a:endParaRPr kumimoji="1" lang="ja-JP" altLang="en-US" sz="1400" dirty="0"/>
                    </a:p>
                  </a:txBody>
                  <a:tcPr/>
                </a:tc>
              </a:tr>
            </a:tbl>
          </a:graphicData>
        </a:graphic>
      </p:graphicFrame>
      <p:sp>
        <p:nvSpPr>
          <p:cNvPr id="6" name="テキスト ボックス 5"/>
          <p:cNvSpPr txBox="1"/>
          <p:nvPr/>
        </p:nvSpPr>
        <p:spPr>
          <a:xfrm>
            <a:off x="220133" y="8467"/>
            <a:ext cx="8703734" cy="830997"/>
          </a:xfrm>
          <a:prstGeom prst="rect">
            <a:avLst/>
          </a:prstGeom>
          <a:noFill/>
        </p:spPr>
        <p:txBody>
          <a:bodyPr wrap="square" rtlCol="0">
            <a:spAutoFit/>
          </a:bodyPr>
          <a:lstStyle/>
          <a:p>
            <a:pPr algn="ctr"/>
            <a:r>
              <a:rPr lang="en-US" altLang="ja-JP" sz="2400" dirty="0" smtClean="0"/>
              <a:t>Needs of new detectors for </a:t>
            </a:r>
            <a:r>
              <a:rPr kumimoji="1" lang="en-US" altLang="ja-JP" sz="2400" dirty="0" smtClean="0"/>
              <a:t>protein </a:t>
            </a:r>
            <a:r>
              <a:rPr kumimoji="1" lang="en-US" altLang="ja-JP" sz="2400" dirty="0" err="1" smtClean="0"/>
              <a:t>xtallography</a:t>
            </a:r>
            <a:r>
              <a:rPr lang="en-US" altLang="ja-JP" sz="2400" dirty="0" smtClean="0"/>
              <a:t>/solution scattering experiments</a:t>
            </a:r>
            <a:endParaRPr kumimoji="1" lang="ja-JP" altLang="en-US" sz="2400" dirty="0">
              <a:solidFill>
                <a:srgbClr val="FF0000"/>
              </a:solidFill>
            </a:endParaRPr>
          </a:p>
        </p:txBody>
      </p:sp>
      <p:pic>
        <p:nvPicPr>
          <p:cNvPr id="7" name="Picture 3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64699" y="4275296"/>
            <a:ext cx="817799" cy="90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テキスト ボックス 7"/>
          <p:cNvSpPr txBox="1"/>
          <p:nvPr/>
        </p:nvSpPr>
        <p:spPr>
          <a:xfrm>
            <a:off x="186267" y="946150"/>
            <a:ext cx="4199466" cy="1200329"/>
          </a:xfrm>
          <a:prstGeom prst="rect">
            <a:avLst/>
          </a:prstGeom>
          <a:noFill/>
        </p:spPr>
        <p:txBody>
          <a:bodyPr wrap="square" rtlCol="0">
            <a:spAutoFit/>
          </a:bodyPr>
          <a:lstStyle/>
          <a:p>
            <a:pPr marL="627063" indent="-627063"/>
            <a:r>
              <a:rPr lang="en-US" altLang="ja-JP" dirty="0" smtClean="0"/>
              <a:t>Now</a:t>
            </a:r>
            <a:r>
              <a:rPr kumimoji="1" lang="en-US" altLang="ja-JP" dirty="0" smtClean="0"/>
              <a:t>	</a:t>
            </a:r>
            <a:r>
              <a:rPr lang="en-US" altLang="ja-JP" dirty="0" smtClean="0"/>
              <a:t>Efficient data collection</a:t>
            </a:r>
            <a:endParaRPr kumimoji="1" lang="en-US" altLang="ja-JP" dirty="0" smtClean="0"/>
          </a:p>
          <a:p>
            <a:pPr marL="627063" indent="-627063"/>
            <a:r>
              <a:rPr lang="en-US" altLang="ja-JP" dirty="0" smtClean="0">
                <a:solidFill>
                  <a:srgbClr val="FF0000"/>
                </a:solidFill>
              </a:rPr>
              <a:t>Issue</a:t>
            </a:r>
            <a:r>
              <a:rPr kumimoji="1" lang="en-US" altLang="ja-JP" dirty="0" smtClean="0">
                <a:solidFill>
                  <a:srgbClr val="FF0000"/>
                </a:solidFill>
              </a:rPr>
              <a:t>	How to measure intensities of very small spots from micro beam/micro </a:t>
            </a:r>
            <a:r>
              <a:rPr kumimoji="1" lang="en-US" altLang="ja-JP" dirty="0" err="1" smtClean="0">
                <a:solidFill>
                  <a:srgbClr val="FF0000"/>
                </a:solidFill>
              </a:rPr>
              <a:t>xtals</a:t>
            </a:r>
            <a:endParaRPr kumimoji="1" lang="ja-JP" altLang="en-US" dirty="0"/>
          </a:p>
        </p:txBody>
      </p:sp>
      <p:sp>
        <p:nvSpPr>
          <p:cNvPr id="9" name="テキスト ボックス 8"/>
          <p:cNvSpPr txBox="1"/>
          <p:nvPr/>
        </p:nvSpPr>
        <p:spPr>
          <a:xfrm>
            <a:off x="4673596" y="946150"/>
            <a:ext cx="4377267" cy="1200329"/>
          </a:xfrm>
          <a:prstGeom prst="rect">
            <a:avLst/>
          </a:prstGeom>
          <a:noFill/>
        </p:spPr>
        <p:txBody>
          <a:bodyPr wrap="square" rtlCol="0">
            <a:spAutoFit/>
          </a:bodyPr>
          <a:lstStyle/>
          <a:p>
            <a:pPr marL="627063" indent="-627063"/>
            <a:r>
              <a:rPr lang="en-US" altLang="ja-JP" dirty="0" smtClean="0"/>
              <a:t>Now	</a:t>
            </a:r>
            <a:r>
              <a:rPr lang="en-US" altLang="ja-JP" dirty="0" err="1" smtClean="0"/>
              <a:t>Protin</a:t>
            </a:r>
            <a:r>
              <a:rPr lang="en-US" altLang="ja-JP" dirty="0" smtClean="0"/>
              <a:t> folding &amp; solution dynamics of protein-protein interactions</a:t>
            </a:r>
          </a:p>
          <a:p>
            <a:pPr marL="627063" indent="-627063"/>
            <a:r>
              <a:rPr lang="en-US" altLang="ja-JP" dirty="0" smtClean="0">
                <a:solidFill>
                  <a:srgbClr val="FF0000"/>
                </a:solidFill>
              </a:rPr>
              <a:t>Issue</a:t>
            </a:r>
            <a:r>
              <a:rPr kumimoji="1" lang="en-US" altLang="ja-JP" dirty="0" smtClean="0">
                <a:solidFill>
                  <a:srgbClr val="FF0000"/>
                </a:solidFill>
              </a:rPr>
              <a:t>	fastest dynamics: ~</a:t>
            </a:r>
            <a:r>
              <a:rPr lang="en-US" altLang="ja-JP" dirty="0" err="1" smtClean="0">
                <a:solidFill>
                  <a:srgbClr val="FF0000"/>
                </a:solidFill>
              </a:rPr>
              <a:t>msec</a:t>
            </a:r>
            <a:endParaRPr lang="en-US" altLang="ja-JP" dirty="0" smtClean="0"/>
          </a:p>
          <a:p>
            <a:pPr marL="627063" indent="-627063"/>
            <a:endParaRPr kumimoji="1" lang="ja-JP" altLang="en-US" dirty="0"/>
          </a:p>
        </p:txBody>
      </p:sp>
      <p:pic>
        <p:nvPicPr>
          <p:cNvPr id="1026" name="Picture 2" descr="C:\Users\Owner\Desktop\Q315r_enlarge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1220" y="4269350"/>
            <a:ext cx="1259383" cy="944537"/>
          </a:xfrm>
          <a:prstGeom prst="rect">
            <a:avLst/>
          </a:prstGeom>
          <a:noFill/>
          <a:extLst>
            <a:ext uri="{909E8E84-426E-40dd-AFC4-6F175D3DCCD1}">
              <a14:hiddenFill xmlns:a14="http://schemas.microsoft.com/office/drawing/2010/main">
                <a:solidFill>
                  <a:srgbClr val="FFFFFF"/>
                </a:solidFill>
              </a14:hiddenFill>
            </a:ext>
          </a:extLst>
        </p:spPr>
      </p:pic>
      <p:sp>
        <p:nvSpPr>
          <p:cNvPr id="16" name="テキスト ボックス 15"/>
          <p:cNvSpPr txBox="1"/>
          <p:nvPr/>
        </p:nvSpPr>
        <p:spPr>
          <a:xfrm>
            <a:off x="503548" y="6413266"/>
            <a:ext cx="8136904" cy="400110"/>
          </a:xfrm>
          <a:prstGeom prst="rect">
            <a:avLst/>
          </a:prstGeom>
          <a:solidFill>
            <a:srgbClr val="FFFF99"/>
          </a:solidFill>
          <a:ln>
            <a:noFill/>
          </a:ln>
        </p:spPr>
        <p:txBody>
          <a:bodyPr wrap="square" rtlCol="0">
            <a:spAutoFit/>
          </a:bodyPr>
          <a:lstStyle/>
          <a:p>
            <a:pPr algn="ctr"/>
            <a:r>
              <a:rPr lang="ja-JP" altLang="en-US" sz="2000" b="1" dirty="0" smtClean="0"/>
              <a:t>　</a:t>
            </a:r>
            <a:r>
              <a:rPr lang="en-US" altLang="ja-JP" sz="2000" b="1" dirty="0" smtClean="0"/>
              <a:t>Needs for fast &amp; high spatial resolution 2D detector for micro/nano beam</a:t>
            </a:r>
            <a:endParaRPr lang="en-US" altLang="ja-JP" sz="2000" b="1" dirty="0" smtClean="0">
              <a:solidFill>
                <a:srgbClr val="FF0000"/>
              </a:solidFill>
            </a:endParaRPr>
          </a:p>
        </p:txBody>
      </p:sp>
      <p:sp>
        <p:nvSpPr>
          <p:cNvPr id="18" name="テキスト ボックス 17"/>
          <p:cNvSpPr txBox="1"/>
          <p:nvPr/>
        </p:nvSpPr>
        <p:spPr>
          <a:xfrm>
            <a:off x="916348" y="3240191"/>
            <a:ext cx="2444123" cy="1200329"/>
          </a:xfrm>
          <a:prstGeom prst="rect">
            <a:avLst/>
          </a:prstGeom>
          <a:noFill/>
        </p:spPr>
        <p:txBody>
          <a:bodyPr wrap="square" rtlCol="0">
            <a:spAutoFit/>
          </a:bodyPr>
          <a:lstStyle/>
          <a:p>
            <a:pPr marL="285750" indent="-285750">
              <a:buFont typeface="Arial" pitchFamily="34" charset="0"/>
              <a:buChar char="•"/>
            </a:pPr>
            <a:r>
              <a:rPr lang="en-US" altLang="ja-JP" dirty="0" smtClean="0">
                <a:solidFill>
                  <a:srgbClr val="FF0000"/>
                </a:solidFill>
              </a:rPr>
              <a:t>High spatial resolution</a:t>
            </a:r>
            <a:endParaRPr kumimoji="1" lang="en-US" altLang="ja-JP" dirty="0" smtClean="0">
              <a:solidFill>
                <a:srgbClr val="FF0000"/>
              </a:solidFill>
            </a:endParaRPr>
          </a:p>
          <a:p>
            <a:pPr marL="285750" indent="-285750">
              <a:buFont typeface="Arial" pitchFamily="34" charset="0"/>
              <a:buChar char="•"/>
            </a:pPr>
            <a:r>
              <a:rPr lang="en-US" altLang="ja-JP" dirty="0" smtClean="0"/>
              <a:t>High sensitivity</a:t>
            </a:r>
            <a:endParaRPr kumimoji="1" lang="en-US" altLang="ja-JP" dirty="0" smtClean="0"/>
          </a:p>
          <a:p>
            <a:pPr marL="285750" indent="-285750">
              <a:buFont typeface="Arial" pitchFamily="34" charset="0"/>
              <a:buChar char="•"/>
            </a:pPr>
            <a:r>
              <a:rPr lang="en-US" altLang="ja-JP" dirty="0" smtClean="0"/>
              <a:t>Large # of pixels</a:t>
            </a:r>
          </a:p>
        </p:txBody>
      </p:sp>
      <p:sp>
        <p:nvSpPr>
          <p:cNvPr id="20" name="テキスト ボックス 19"/>
          <p:cNvSpPr txBox="1"/>
          <p:nvPr/>
        </p:nvSpPr>
        <p:spPr>
          <a:xfrm>
            <a:off x="5260971" y="3418715"/>
            <a:ext cx="2803417" cy="646331"/>
          </a:xfrm>
          <a:prstGeom prst="rect">
            <a:avLst/>
          </a:prstGeom>
          <a:noFill/>
        </p:spPr>
        <p:txBody>
          <a:bodyPr wrap="square" rtlCol="0">
            <a:spAutoFit/>
          </a:bodyPr>
          <a:lstStyle/>
          <a:p>
            <a:pPr marL="285750" indent="-285750">
              <a:buFont typeface="Arial" pitchFamily="34" charset="0"/>
              <a:buChar char="•"/>
            </a:pPr>
            <a:r>
              <a:rPr kumimoji="1" lang="en-US" altLang="ja-JP" dirty="0" smtClean="0">
                <a:solidFill>
                  <a:srgbClr val="FF0000"/>
                </a:solidFill>
              </a:rPr>
              <a:t>Fast readout</a:t>
            </a:r>
          </a:p>
          <a:p>
            <a:pPr marL="285750" indent="-285750">
              <a:buFont typeface="Arial" pitchFamily="34" charset="0"/>
              <a:buChar char="•"/>
            </a:pPr>
            <a:r>
              <a:rPr lang="en-US" altLang="ja-JP" dirty="0" smtClean="0"/>
              <a:t>Large dynamics range</a:t>
            </a:r>
            <a:endParaRPr kumimoji="1" lang="ja-JP" altLang="en-US" dirty="0"/>
          </a:p>
        </p:txBody>
      </p:sp>
      <p:sp>
        <p:nvSpPr>
          <p:cNvPr id="19" name="テキスト ボックス 18"/>
          <p:cNvSpPr txBox="1"/>
          <p:nvPr/>
        </p:nvSpPr>
        <p:spPr>
          <a:xfrm>
            <a:off x="2438400" y="2937534"/>
            <a:ext cx="4191000" cy="369332"/>
          </a:xfrm>
          <a:prstGeom prst="rect">
            <a:avLst/>
          </a:prstGeom>
          <a:solidFill>
            <a:schemeClr val="bg1"/>
          </a:solidFill>
          <a:ln>
            <a:noFill/>
          </a:ln>
        </p:spPr>
        <p:txBody>
          <a:bodyPr wrap="square" rtlCol="0">
            <a:spAutoFit/>
          </a:bodyPr>
          <a:lstStyle/>
          <a:p>
            <a:pPr algn="ctr"/>
            <a:r>
              <a:rPr kumimoji="1" lang="en-US" altLang="ja-JP" dirty="0" smtClean="0"/>
              <a:t>Required properties of X-ray detectors</a:t>
            </a:r>
            <a:endParaRPr kumimoji="1" lang="ja-JP" altLang="en-US" dirty="0"/>
          </a:p>
        </p:txBody>
      </p:sp>
      <p:sp>
        <p:nvSpPr>
          <p:cNvPr id="21" name="下矢印 20"/>
          <p:cNvSpPr/>
          <p:nvPr/>
        </p:nvSpPr>
        <p:spPr>
          <a:xfrm>
            <a:off x="1878174" y="2208239"/>
            <a:ext cx="720079" cy="847285"/>
          </a:xfrm>
          <a:prstGeom prst="downArrow">
            <a:avLst>
              <a:gd name="adj1" fmla="val 50000"/>
              <a:gd name="adj2" fmla="val 3677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下矢印 22"/>
          <p:cNvSpPr/>
          <p:nvPr/>
        </p:nvSpPr>
        <p:spPr>
          <a:xfrm>
            <a:off x="6414554" y="2206498"/>
            <a:ext cx="720079" cy="847285"/>
          </a:xfrm>
          <a:prstGeom prst="downArrow">
            <a:avLst>
              <a:gd name="adj1" fmla="val 50000"/>
              <a:gd name="adj2" fmla="val 341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197071" y="5178335"/>
            <a:ext cx="1466629" cy="523220"/>
          </a:xfrm>
          <a:prstGeom prst="rect">
            <a:avLst/>
          </a:prstGeom>
        </p:spPr>
        <p:txBody>
          <a:bodyPr wrap="square">
            <a:spAutoFit/>
          </a:bodyPr>
          <a:lstStyle/>
          <a:p>
            <a:pPr algn="ctr"/>
            <a:r>
              <a:rPr lang="en-US" altLang="ja-JP" sz="1400" dirty="0" smtClean="0"/>
              <a:t>CCD</a:t>
            </a:r>
            <a:r>
              <a:rPr lang="ja-JP" altLang="en-US" sz="1400" dirty="0" smtClean="0"/>
              <a:t>（</a:t>
            </a:r>
            <a:r>
              <a:rPr lang="en-US" altLang="ja-JP" sz="1400" dirty="0" smtClean="0"/>
              <a:t>Quantum315r</a:t>
            </a:r>
            <a:r>
              <a:rPr lang="ja-JP" altLang="en-US" sz="1400" dirty="0" smtClean="0"/>
              <a:t>）</a:t>
            </a:r>
            <a:endParaRPr lang="ja-JP" altLang="en-US" sz="1400" dirty="0"/>
          </a:p>
        </p:txBody>
      </p:sp>
      <p:sp>
        <p:nvSpPr>
          <p:cNvPr id="25" name="正方形/長方形 24"/>
          <p:cNvSpPr/>
          <p:nvPr/>
        </p:nvSpPr>
        <p:spPr>
          <a:xfrm>
            <a:off x="7596336" y="5187860"/>
            <a:ext cx="1538139" cy="523220"/>
          </a:xfrm>
          <a:prstGeom prst="rect">
            <a:avLst/>
          </a:prstGeom>
        </p:spPr>
        <p:txBody>
          <a:bodyPr wrap="square">
            <a:spAutoFit/>
          </a:bodyPr>
          <a:lstStyle/>
          <a:p>
            <a:pPr algn="ctr"/>
            <a:r>
              <a:rPr lang="en-US" altLang="ja-JP" sz="1400" dirty="0" smtClean="0"/>
              <a:t>Hybrid PAD</a:t>
            </a:r>
            <a:r>
              <a:rPr lang="ja-JP" altLang="en-US" sz="1400" dirty="0" smtClean="0"/>
              <a:t>（</a:t>
            </a:r>
            <a:r>
              <a:rPr lang="en-US" altLang="ja-JP" sz="1400" dirty="0" smtClean="0"/>
              <a:t>Pilatus 6M</a:t>
            </a:r>
            <a:r>
              <a:rPr lang="ja-JP" altLang="en-US" sz="1400" dirty="0" smtClean="0"/>
              <a:t>）</a:t>
            </a:r>
            <a:endParaRPr lang="ja-JP" altLang="en-US" sz="1400" dirty="0"/>
          </a:p>
        </p:txBody>
      </p:sp>
      <p:sp>
        <p:nvSpPr>
          <p:cNvPr id="26" name="下矢印 25"/>
          <p:cNvSpPr/>
          <p:nvPr/>
        </p:nvSpPr>
        <p:spPr>
          <a:xfrm>
            <a:off x="3708400" y="5836920"/>
            <a:ext cx="1739900" cy="5207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
        <p:nvSpPr>
          <p:cNvPr id="28" name="テキスト ボックス 27"/>
          <p:cNvSpPr txBox="1"/>
          <p:nvPr/>
        </p:nvSpPr>
        <p:spPr>
          <a:xfrm>
            <a:off x="0" y="2319223"/>
            <a:ext cx="9144000" cy="400110"/>
          </a:xfrm>
          <a:prstGeom prst="rect">
            <a:avLst/>
          </a:prstGeom>
          <a:solidFill>
            <a:srgbClr val="CCFFCC"/>
          </a:solidFill>
          <a:ln>
            <a:solidFill>
              <a:srgbClr val="CCFFCC"/>
            </a:solidFill>
          </a:ln>
        </p:spPr>
        <p:txBody>
          <a:bodyPr wrap="square" rtlCol="0">
            <a:spAutoFit/>
          </a:bodyPr>
          <a:lstStyle/>
          <a:p>
            <a:pPr algn="ctr"/>
            <a:r>
              <a:rPr lang="en-US" altLang="ja-JP" sz="2000" b="1" dirty="0" smtClean="0"/>
              <a:t>Targets:</a:t>
            </a:r>
            <a:r>
              <a:rPr lang="ja-JP" altLang="en-US" sz="2000" b="1" dirty="0" smtClean="0"/>
              <a:t>　</a:t>
            </a:r>
            <a:r>
              <a:rPr lang="en-US" altLang="ja-JP" sz="2000" b="1" dirty="0" smtClean="0"/>
              <a:t>structure and dynamics of large complexes and membrane proteins</a:t>
            </a:r>
            <a:endParaRPr kumimoji="1" lang="ja-JP" altLang="en-US" sz="2000" b="1" dirty="0">
              <a:solidFill>
                <a:srgbClr val="FF0000"/>
              </a:solidFill>
            </a:endParaRPr>
          </a:p>
        </p:txBody>
      </p:sp>
      <p:sp>
        <p:nvSpPr>
          <p:cNvPr id="12" name="テキスト ボックス 11"/>
          <p:cNvSpPr txBox="1"/>
          <p:nvPr/>
        </p:nvSpPr>
        <p:spPr>
          <a:xfrm>
            <a:off x="997224" y="631577"/>
            <a:ext cx="2673076" cy="369332"/>
          </a:xfrm>
          <a:prstGeom prst="rect">
            <a:avLst/>
          </a:prstGeom>
          <a:solidFill>
            <a:schemeClr val="bg1"/>
          </a:solidFill>
        </p:spPr>
        <p:txBody>
          <a:bodyPr wrap="square" rtlCol="0">
            <a:spAutoFit/>
          </a:bodyPr>
          <a:lstStyle/>
          <a:p>
            <a:pPr algn="ctr"/>
            <a:r>
              <a:rPr lang="en-US" altLang="ja-JP" dirty="0" smtClean="0"/>
              <a:t>Protein Crystallography</a:t>
            </a:r>
            <a:endParaRPr kumimoji="1" lang="ja-JP" altLang="en-US" dirty="0"/>
          </a:p>
        </p:txBody>
      </p:sp>
      <p:sp>
        <p:nvSpPr>
          <p:cNvPr id="13" name="テキスト ボックス 12"/>
          <p:cNvSpPr txBox="1"/>
          <p:nvPr/>
        </p:nvSpPr>
        <p:spPr>
          <a:xfrm>
            <a:off x="5769290" y="608717"/>
            <a:ext cx="2130109" cy="369332"/>
          </a:xfrm>
          <a:prstGeom prst="rect">
            <a:avLst/>
          </a:prstGeom>
          <a:solidFill>
            <a:schemeClr val="bg1"/>
          </a:solidFill>
        </p:spPr>
        <p:txBody>
          <a:bodyPr wrap="square" rtlCol="0">
            <a:spAutoFit/>
          </a:bodyPr>
          <a:lstStyle/>
          <a:p>
            <a:pPr algn="ctr"/>
            <a:r>
              <a:rPr lang="en-US" altLang="ja-JP" dirty="0" smtClean="0"/>
              <a:t>Solution scattering</a:t>
            </a:r>
            <a:endParaRPr kumimoji="1" lang="ja-JP" altLang="en-US" dirty="0"/>
          </a:p>
        </p:txBody>
      </p:sp>
      <p:pic>
        <p:nvPicPr>
          <p:cNvPr id="118786" name="Picture 2"/>
          <p:cNvPicPr>
            <a:picLocks noChangeAspect="1" noChangeArrowheads="1"/>
          </p:cNvPicPr>
          <p:nvPr/>
        </p:nvPicPr>
        <p:blipFill>
          <a:blip r:embed="rId5" cstate="print"/>
          <a:srcRect/>
          <a:stretch>
            <a:fillRect/>
          </a:stretch>
        </p:blipFill>
        <p:spPr bwMode="auto">
          <a:xfrm>
            <a:off x="4165604" y="3390898"/>
            <a:ext cx="581025" cy="533400"/>
          </a:xfrm>
          <a:prstGeom prst="rect">
            <a:avLst/>
          </a:prstGeom>
          <a:noFill/>
          <a:ln w="9525">
            <a:noFill/>
            <a:miter lim="800000"/>
            <a:headEnd/>
            <a:tailEnd/>
          </a:ln>
        </p:spPr>
      </p:pic>
      <p:pic>
        <p:nvPicPr>
          <p:cNvPr id="118787" name="Picture 3"/>
          <p:cNvPicPr>
            <a:picLocks noChangeAspect="1" noChangeArrowheads="1"/>
          </p:cNvPicPr>
          <p:nvPr/>
        </p:nvPicPr>
        <p:blipFill>
          <a:blip r:embed="rId6" cstate="print"/>
          <a:srcRect/>
          <a:stretch>
            <a:fillRect/>
          </a:stretch>
        </p:blipFill>
        <p:spPr bwMode="auto">
          <a:xfrm rot="5400000">
            <a:off x="3094949" y="3405186"/>
            <a:ext cx="581025" cy="504825"/>
          </a:xfrm>
          <a:prstGeom prst="rect">
            <a:avLst/>
          </a:prstGeom>
          <a:noFill/>
          <a:ln w="9525">
            <a:noFill/>
            <a:miter lim="800000"/>
            <a:headEnd/>
            <a:tailEnd/>
          </a:ln>
        </p:spPr>
      </p:pic>
      <p:sp>
        <p:nvSpPr>
          <p:cNvPr id="29" name="角丸四角形 28"/>
          <p:cNvSpPr/>
          <p:nvPr/>
        </p:nvSpPr>
        <p:spPr>
          <a:xfrm>
            <a:off x="3048002" y="3298370"/>
            <a:ext cx="1796143" cy="71845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1" name="直線矢印コネクタ 30"/>
          <p:cNvCxnSpPr>
            <a:stCxn id="118787" idx="0"/>
            <a:endCxn id="118786" idx="1"/>
          </p:cNvCxnSpPr>
          <p:nvPr/>
        </p:nvCxnSpPr>
        <p:spPr>
          <a:xfrm flipV="1">
            <a:off x="3637874" y="3657598"/>
            <a:ext cx="527730" cy="1"/>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247967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28"/>
          <p:cNvGrpSpPr/>
          <p:nvPr/>
        </p:nvGrpSpPr>
        <p:grpSpPr>
          <a:xfrm>
            <a:off x="6302857" y="3301999"/>
            <a:ext cx="2841143" cy="3300343"/>
            <a:chOff x="6302857" y="3301999"/>
            <a:chExt cx="2841143" cy="3300343"/>
          </a:xfrm>
        </p:grpSpPr>
        <p:pic>
          <p:nvPicPr>
            <p:cNvPr id="23" name="Picture 2"/>
            <p:cNvPicPr>
              <a:picLocks noChangeAspect="1" noChangeArrowheads="1"/>
            </p:cNvPicPr>
            <p:nvPr/>
          </p:nvPicPr>
          <p:blipFill>
            <a:blip r:embed="rId2" cstate="print"/>
            <a:srcRect/>
            <a:stretch>
              <a:fillRect/>
            </a:stretch>
          </p:blipFill>
          <p:spPr bwMode="auto">
            <a:xfrm>
              <a:off x="6302857" y="3301999"/>
              <a:ext cx="2383943" cy="3300343"/>
            </a:xfrm>
            <a:prstGeom prst="rect">
              <a:avLst/>
            </a:prstGeom>
            <a:noFill/>
            <a:ln w="9525">
              <a:noFill/>
              <a:miter lim="800000"/>
              <a:headEnd/>
              <a:tailEnd/>
            </a:ln>
          </p:spPr>
        </p:pic>
        <p:sp>
          <p:nvSpPr>
            <p:cNvPr id="24" name="正方形/長方形 23"/>
            <p:cNvSpPr/>
            <p:nvPr/>
          </p:nvSpPr>
          <p:spPr>
            <a:xfrm>
              <a:off x="6324600" y="5499100"/>
              <a:ext cx="2387600" cy="1092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6" name="直線矢印コネクタ 25"/>
            <p:cNvCxnSpPr/>
            <p:nvPr/>
          </p:nvCxnSpPr>
          <p:spPr>
            <a:xfrm rot="10800000">
              <a:off x="7454900" y="4800600"/>
              <a:ext cx="787400" cy="5715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テキスト ボックス 27"/>
            <p:cNvSpPr txBox="1"/>
            <p:nvPr/>
          </p:nvSpPr>
          <p:spPr>
            <a:xfrm>
              <a:off x="8255000" y="5130800"/>
              <a:ext cx="889000" cy="369332"/>
            </a:xfrm>
            <a:prstGeom prst="rect">
              <a:avLst/>
            </a:prstGeom>
            <a:noFill/>
          </p:spPr>
          <p:txBody>
            <a:bodyPr wrap="square" rtlCol="0">
              <a:spAutoFit/>
            </a:bodyPr>
            <a:lstStyle/>
            <a:p>
              <a:r>
                <a:rPr kumimoji="1" lang="en-US" altLang="ja-JP" dirty="0" smtClean="0">
                  <a:solidFill>
                    <a:srgbClr val="FF0000"/>
                  </a:solidFill>
                </a:rPr>
                <a:t>X-ray</a:t>
              </a:r>
              <a:endParaRPr kumimoji="1" lang="ja-JP" altLang="en-US" dirty="0">
                <a:solidFill>
                  <a:srgbClr val="FF0000"/>
                </a:solidFill>
              </a:endParaRPr>
            </a:p>
          </p:txBody>
        </p:sp>
      </p:grpSp>
      <p:sp>
        <p:nvSpPr>
          <p:cNvPr id="3074" name="タイトル 1"/>
          <p:cNvSpPr>
            <a:spLocks noGrp="1"/>
          </p:cNvSpPr>
          <p:nvPr>
            <p:ph type="title" idx="4294967295"/>
          </p:nvPr>
        </p:nvSpPr>
        <p:spPr>
          <a:xfrm>
            <a:off x="0" y="169863"/>
            <a:ext cx="8686800" cy="417512"/>
          </a:xfrm>
        </p:spPr>
        <p:txBody>
          <a:bodyPr>
            <a:normAutofit fontScale="90000"/>
          </a:bodyPr>
          <a:lstStyle/>
          <a:p>
            <a:pPr eaLnBrk="1" hangingPunct="1"/>
            <a:r>
              <a:rPr lang="en-US" altLang="ja-JP" sz="4000" dirty="0" smtClean="0"/>
              <a:t>DEPFET</a:t>
            </a:r>
            <a:r>
              <a:rPr lang="ja-JP" altLang="en-US" sz="3600" dirty="0" smtClean="0">
                <a:solidFill>
                  <a:prstClr val="black"/>
                </a:solidFill>
              </a:rPr>
              <a:t> （</a:t>
            </a:r>
            <a:r>
              <a:rPr lang="en-US" altLang="ja-JP" sz="3600" u="sng" dirty="0" err="1" smtClean="0">
                <a:solidFill>
                  <a:srgbClr val="0000FF"/>
                </a:solidFill>
              </a:rPr>
              <a:t>DE</a:t>
            </a:r>
            <a:r>
              <a:rPr lang="en-US" altLang="ja-JP" sz="3600" dirty="0" err="1" smtClean="0">
                <a:solidFill>
                  <a:prstClr val="black"/>
                </a:solidFill>
              </a:rPr>
              <a:t>pleted</a:t>
            </a:r>
            <a:r>
              <a:rPr lang="en-US" altLang="ja-JP" sz="3600" dirty="0" smtClean="0">
                <a:solidFill>
                  <a:prstClr val="black"/>
                </a:solidFill>
              </a:rPr>
              <a:t> </a:t>
            </a:r>
            <a:r>
              <a:rPr lang="en-US" altLang="ja-JP" sz="3600" u="sng" dirty="0" smtClean="0">
                <a:solidFill>
                  <a:srgbClr val="0000FF"/>
                </a:solidFill>
              </a:rPr>
              <a:t>P</a:t>
            </a:r>
            <a:r>
              <a:rPr lang="en-US" altLang="ja-JP" sz="3600" dirty="0" smtClean="0">
                <a:solidFill>
                  <a:prstClr val="black"/>
                </a:solidFill>
              </a:rPr>
              <a:t>-channel </a:t>
            </a:r>
            <a:r>
              <a:rPr lang="ja-JP" altLang="en-US" sz="3600" dirty="0" smtClean="0">
                <a:solidFill>
                  <a:prstClr val="black"/>
                </a:solidFill>
              </a:rPr>
              <a:t> </a:t>
            </a:r>
            <a:r>
              <a:rPr lang="en-US" altLang="ja-JP" sz="3600" u="sng" dirty="0" smtClean="0">
                <a:solidFill>
                  <a:srgbClr val="0000FF"/>
                </a:solidFill>
              </a:rPr>
              <a:t>FET</a:t>
            </a:r>
            <a:r>
              <a:rPr lang="ja-JP" altLang="en-US" sz="3600" dirty="0" smtClean="0">
                <a:solidFill>
                  <a:prstClr val="black"/>
                </a:solidFill>
              </a:rPr>
              <a:t>） </a:t>
            </a:r>
            <a:endParaRPr lang="ja-JP" sz="4000" dirty="0">
              <a:solidFill>
                <a:srgbClr val="FF0000"/>
              </a:solidFill>
            </a:endParaRPr>
          </a:p>
        </p:txBody>
      </p:sp>
      <p:sp>
        <p:nvSpPr>
          <p:cNvPr id="10" name="正方形/長方形 9"/>
          <p:cNvSpPr/>
          <p:nvPr/>
        </p:nvSpPr>
        <p:spPr>
          <a:xfrm>
            <a:off x="243421" y="6519446"/>
            <a:ext cx="8676208" cy="338554"/>
          </a:xfrm>
          <a:prstGeom prst="rect">
            <a:avLst/>
          </a:prstGeom>
          <a:noFill/>
          <a:ln>
            <a:noFill/>
          </a:ln>
        </p:spPr>
        <p:txBody>
          <a:bodyPr wrap="square">
            <a:spAutoFit/>
          </a:bodyPr>
          <a:lstStyle/>
          <a:p>
            <a:pPr algn="ctr"/>
            <a:r>
              <a:rPr lang="en-US" altLang="ja-JP" sz="1600" b="1" dirty="0" smtClean="0">
                <a:solidFill>
                  <a:schemeClr val="tx1">
                    <a:lumMod val="50000"/>
                    <a:lumOff val="50000"/>
                  </a:schemeClr>
                </a:solidFill>
              </a:rPr>
              <a:t>Sensor chip development by Max Plank Institute, </a:t>
            </a:r>
            <a:r>
              <a:rPr lang="en-US" altLang="ja-JP" sz="1600" b="1" dirty="0" err="1" smtClean="0">
                <a:solidFill>
                  <a:schemeClr val="tx1">
                    <a:lumMod val="50000"/>
                    <a:lumOff val="50000"/>
                  </a:schemeClr>
                </a:solidFill>
              </a:rPr>
              <a:t>Munchen</a:t>
            </a:r>
            <a:endParaRPr lang="ja-JP" altLang="en-US" sz="1600" b="1" dirty="0">
              <a:solidFill>
                <a:schemeClr val="tx1">
                  <a:lumMod val="50000"/>
                  <a:lumOff val="50000"/>
                </a:schemeClr>
              </a:solidFill>
            </a:endParaRPr>
          </a:p>
        </p:txBody>
      </p:sp>
      <p:graphicFrame>
        <p:nvGraphicFramePr>
          <p:cNvPr id="12" name="表 11"/>
          <p:cNvGraphicFramePr>
            <a:graphicFrameLocks noGrp="1"/>
          </p:cNvGraphicFramePr>
          <p:nvPr>
            <p:extLst>
              <p:ext uri="{D42A27DB-BD31-4B8C-83A1-F6EECF244321}">
                <p14:modId xmlns:p14="http://schemas.microsoft.com/office/powerpoint/2010/main" val="4170057229"/>
              </p:ext>
            </p:extLst>
          </p:nvPr>
        </p:nvGraphicFramePr>
        <p:xfrm>
          <a:off x="222421" y="714674"/>
          <a:ext cx="8723870" cy="2560320"/>
        </p:xfrm>
        <a:graphic>
          <a:graphicData uri="http://schemas.openxmlformats.org/drawingml/2006/table">
            <a:tbl>
              <a:tblPr firstRow="1" bandRow="1">
                <a:tableStyleId>{5C22544A-7EE6-4342-B048-85BDC9FD1C3A}</a:tableStyleId>
              </a:tblPr>
              <a:tblGrid>
                <a:gridCol w="1075038"/>
                <a:gridCol w="902044"/>
                <a:gridCol w="1729946"/>
                <a:gridCol w="1791729"/>
                <a:gridCol w="1791730"/>
                <a:gridCol w="1433383"/>
              </a:tblGrid>
              <a:tr h="301509">
                <a:tc>
                  <a:txBody>
                    <a:bodyPr/>
                    <a:lstStyle/>
                    <a:p>
                      <a:pPr algn="ctr"/>
                      <a:r>
                        <a:rPr kumimoji="1" lang="en-US" altLang="ja-JP" sz="1600" dirty="0" smtClean="0"/>
                        <a:t>Detector</a:t>
                      </a:r>
                      <a:r>
                        <a:rPr kumimoji="1" lang="en-US" altLang="ja-JP" sz="1600" baseline="0" dirty="0" smtClean="0"/>
                        <a:t> type</a:t>
                      </a:r>
                      <a:endParaRPr kumimoji="1" lang="ja-JP" altLang="en-US" sz="1600" dirty="0"/>
                    </a:p>
                  </a:txBody>
                  <a:tcPr/>
                </a:tc>
                <a:tc>
                  <a:txBody>
                    <a:bodyPr/>
                    <a:lstStyle/>
                    <a:p>
                      <a:pPr algn="ctr"/>
                      <a:r>
                        <a:rPr kumimoji="1" lang="en-US" altLang="ja-JP" sz="1600" dirty="0" smtClean="0"/>
                        <a:t>#</a:t>
                      </a:r>
                      <a:r>
                        <a:rPr kumimoji="1" lang="en-US" altLang="ja-JP" sz="1600" baseline="0" dirty="0" smtClean="0"/>
                        <a:t> of </a:t>
                      </a:r>
                      <a:r>
                        <a:rPr kumimoji="1" lang="en-US" altLang="ja-JP" sz="1600" baseline="0" dirty="0" err="1" smtClean="0"/>
                        <a:t>piexels</a:t>
                      </a:r>
                      <a:endParaRPr kumimoji="1" lang="ja-JP" altLang="en-US" sz="1600" dirty="0"/>
                    </a:p>
                  </a:txBody>
                  <a:tcPr/>
                </a:tc>
                <a:tc>
                  <a:txBody>
                    <a:bodyPr/>
                    <a:lstStyle/>
                    <a:p>
                      <a:pPr algn="ctr"/>
                      <a:r>
                        <a:rPr kumimoji="1" lang="en-US" altLang="ja-JP" sz="1600" dirty="0" smtClean="0"/>
                        <a:t>Eff. </a:t>
                      </a:r>
                      <a:r>
                        <a:rPr kumimoji="1" lang="en-US" altLang="ja-JP" sz="1600" baseline="0" dirty="0" smtClean="0"/>
                        <a:t>resolution</a:t>
                      </a:r>
                      <a:endParaRPr kumimoji="1" lang="ja-JP" altLang="en-US" sz="1600" dirty="0"/>
                    </a:p>
                  </a:txBody>
                  <a:tcPr/>
                </a:tc>
                <a:tc>
                  <a:txBody>
                    <a:bodyPr/>
                    <a:lstStyle/>
                    <a:p>
                      <a:pPr algn="ctr"/>
                      <a:r>
                        <a:rPr kumimoji="1" lang="en-US" altLang="ja-JP" sz="1600" dirty="0" smtClean="0"/>
                        <a:t>Readout speed</a:t>
                      </a:r>
                      <a:endParaRPr kumimoji="1" lang="ja-JP" altLang="en-US" sz="1600" dirty="0"/>
                    </a:p>
                  </a:txBody>
                  <a:tcPr/>
                </a:tc>
                <a:tc>
                  <a:txBody>
                    <a:bodyPr/>
                    <a:lstStyle/>
                    <a:p>
                      <a:pPr algn="ctr"/>
                      <a:r>
                        <a:rPr kumimoji="1" lang="en-US" altLang="ja-JP" sz="1600" dirty="0" smtClean="0"/>
                        <a:t>Dynamic </a:t>
                      </a:r>
                      <a:r>
                        <a:rPr kumimoji="1" lang="en-US" altLang="ja-JP" sz="1600" baseline="0" dirty="0" smtClean="0"/>
                        <a:t>range</a:t>
                      </a:r>
                      <a:endParaRPr kumimoji="1" lang="ja-JP" altLang="en-US" sz="1600" dirty="0"/>
                    </a:p>
                  </a:txBody>
                  <a:tcPr/>
                </a:tc>
                <a:tc>
                  <a:txBody>
                    <a:bodyPr/>
                    <a:lstStyle/>
                    <a:p>
                      <a:pPr algn="ctr"/>
                      <a:r>
                        <a:rPr kumimoji="1" lang="en-US" altLang="ja-JP" sz="1600" dirty="0" smtClean="0"/>
                        <a:t>Readout</a:t>
                      </a:r>
                      <a:endParaRPr kumimoji="1" lang="ja-JP" altLang="en-US" sz="1600" dirty="0"/>
                    </a:p>
                  </a:txBody>
                  <a:tcPr/>
                </a:tc>
              </a:tr>
              <a:tr h="174684">
                <a:tc>
                  <a:txBody>
                    <a:bodyPr/>
                    <a:lstStyle/>
                    <a:p>
                      <a:pPr algn="ctr"/>
                      <a:r>
                        <a:rPr kumimoji="1" lang="ja-JP" altLang="en-US" sz="1600" dirty="0" smtClean="0"/>
                        <a:t>ＣＣＤ</a:t>
                      </a:r>
                      <a:endParaRPr kumimoji="1" lang="ja-JP" altLang="en-US" sz="1600" dirty="0"/>
                    </a:p>
                  </a:txBody>
                  <a:tcPr/>
                </a:tc>
                <a:tc>
                  <a:txBody>
                    <a:bodyPr/>
                    <a:lstStyle/>
                    <a:p>
                      <a:pPr algn="ctr"/>
                      <a:r>
                        <a:rPr kumimoji="1" lang="en-US" altLang="ja-JP" sz="1600" dirty="0" smtClean="0"/>
                        <a:t>16 M</a:t>
                      </a:r>
                      <a:endParaRPr kumimoji="1" lang="ja-JP" altLang="en-US" sz="1600" dirty="0"/>
                    </a:p>
                  </a:txBody>
                  <a:tcPr/>
                </a:tc>
                <a:tc>
                  <a:txBody>
                    <a:bodyPr/>
                    <a:lstStyle/>
                    <a:p>
                      <a:pPr algn="ctr"/>
                      <a:r>
                        <a:rPr kumimoji="1" lang="en-US" altLang="ja-JP" sz="1600" dirty="0" smtClean="0">
                          <a:solidFill>
                            <a:srgbClr val="FF0000"/>
                          </a:solidFill>
                        </a:rPr>
                        <a:t>90 </a:t>
                      </a:r>
                      <a:r>
                        <a:rPr kumimoji="1" lang="en-US" altLang="ja-JP" sz="1600" dirty="0" err="1" smtClean="0">
                          <a:solidFill>
                            <a:srgbClr val="FF0000"/>
                          </a:solidFill>
                        </a:rPr>
                        <a:t>μm</a:t>
                      </a:r>
                      <a:endParaRPr kumimoji="1" lang="ja-JP" altLang="en-US" sz="1600" dirty="0">
                        <a:solidFill>
                          <a:srgbClr val="FF0000"/>
                        </a:solidFill>
                      </a:endParaRPr>
                    </a:p>
                  </a:txBody>
                  <a:tcPr/>
                </a:tc>
                <a:tc>
                  <a:txBody>
                    <a:bodyPr/>
                    <a:lstStyle/>
                    <a:p>
                      <a:pPr algn="ctr"/>
                      <a:r>
                        <a:rPr kumimoji="1" lang="en-US" altLang="ja-JP" sz="1600" dirty="0" smtClean="0">
                          <a:solidFill>
                            <a:srgbClr val="FF0000"/>
                          </a:solidFill>
                        </a:rPr>
                        <a:t>300</a:t>
                      </a:r>
                      <a:r>
                        <a:rPr kumimoji="1" lang="en-US" altLang="ja-JP" sz="1600" baseline="0" dirty="0" smtClean="0">
                          <a:solidFill>
                            <a:srgbClr val="FF0000"/>
                          </a:solidFill>
                        </a:rPr>
                        <a:t> </a:t>
                      </a:r>
                      <a:r>
                        <a:rPr kumimoji="1" lang="en-US" altLang="ja-JP" sz="1600" dirty="0" err="1" smtClean="0">
                          <a:solidFill>
                            <a:srgbClr val="FF0000"/>
                          </a:solidFill>
                        </a:rPr>
                        <a:t>msec</a:t>
                      </a:r>
                      <a:endParaRPr kumimoji="1" lang="ja-JP" altLang="en-US" sz="1600" dirty="0">
                        <a:solidFill>
                          <a:srgbClr val="FF0000"/>
                        </a:solidFill>
                      </a:endParaRPr>
                    </a:p>
                  </a:txBody>
                  <a:tcPr/>
                </a:tc>
                <a:tc>
                  <a:txBody>
                    <a:bodyPr/>
                    <a:lstStyle/>
                    <a:p>
                      <a:pPr algn="ctr"/>
                      <a:r>
                        <a:rPr kumimoji="1" lang="en-US" altLang="ja-JP" sz="1600" dirty="0" smtClean="0">
                          <a:solidFill>
                            <a:schemeClr val="tx1"/>
                          </a:solidFill>
                        </a:rPr>
                        <a:t>10</a:t>
                      </a:r>
                      <a:r>
                        <a:rPr kumimoji="1" lang="en-US" altLang="ja-JP" sz="1600" baseline="30000" dirty="0" smtClean="0">
                          <a:solidFill>
                            <a:schemeClr val="tx1"/>
                          </a:solidFill>
                        </a:rPr>
                        <a:t>4</a:t>
                      </a:r>
                      <a:endParaRPr kumimoji="1" lang="ja-JP" altLang="en-US" sz="1600" baseline="30000" dirty="0">
                        <a:solidFill>
                          <a:schemeClr val="tx1"/>
                        </a:solidFill>
                      </a:endParaRPr>
                    </a:p>
                  </a:txBody>
                  <a:tcPr/>
                </a:tc>
                <a:tc>
                  <a:txBody>
                    <a:bodyPr/>
                    <a:lstStyle/>
                    <a:p>
                      <a:pPr algn="ctr"/>
                      <a:r>
                        <a:rPr kumimoji="1" lang="en-US" altLang="ja-JP" sz="1600" dirty="0" smtClean="0"/>
                        <a:t>Integration</a:t>
                      </a:r>
                      <a:endParaRPr kumimoji="1" lang="ja-JP" altLang="en-US" sz="1600" dirty="0"/>
                    </a:p>
                  </a:txBody>
                  <a:tcPr/>
                </a:tc>
              </a:tr>
              <a:tr h="174684">
                <a:tc>
                  <a:txBody>
                    <a:bodyPr/>
                    <a:lstStyle/>
                    <a:p>
                      <a:pPr algn="ctr"/>
                      <a:r>
                        <a:rPr kumimoji="1" lang="en-US" altLang="ja-JP" sz="1600" dirty="0" smtClean="0"/>
                        <a:t>Hybrid PAD</a:t>
                      </a:r>
                      <a:endParaRPr kumimoji="1" lang="ja-JP" altLang="en-US" sz="1600" dirty="0"/>
                    </a:p>
                  </a:txBody>
                  <a:tcPr/>
                </a:tc>
                <a:tc>
                  <a:txBody>
                    <a:bodyPr/>
                    <a:lstStyle/>
                    <a:p>
                      <a:pPr algn="ctr"/>
                      <a:r>
                        <a:rPr kumimoji="1" lang="en-US" altLang="ja-JP" sz="1600" dirty="0" smtClean="0"/>
                        <a:t>6 M</a:t>
                      </a:r>
                      <a:endParaRPr kumimoji="1" lang="ja-JP" altLang="en-US" sz="1600" dirty="0"/>
                    </a:p>
                  </a:txBody>
                  <a:tcPr/>
                </a:tc>
                <a:tc>
                  <a:txBody>
                    <a:bodyPr/>
                    <a:lstStyle/>
                    <a:p>
                      <a:pPr algn="ctr"/>
                      <a:r>
                        <a:rPr kumimoji="1" lang="en-US" altLang="ja-JP" sz="1600" dirty="0" smtClean="0">
                          <a:solidFill>
                            <a:srgbClr val="FF0000"/>
                          </a:solidFill>
                        </a:rPr>
                        <a:t>170 </a:t>
                      </a:r>
                      <a:r>
                        <a:rPr kumimoji="1" lang="en-US" altLang="ja-JP" sz="1600" dirty="0" err="1" smtClean="0">
                          <a:solidFill>
                            <a:srgbClr val="FF0000"/>
                          </a:solidFill>
                        </a:rPr>
                        <a:t>μm</a:t>
                      </a:r>
                      <a:endParaRPr kumimoji="1" lang="ja-JP" altLang="en-US" sz="1600" dirty="0">
                        <a:solidFill>
                          <a:srgbClr val="FF0000"/>
                        </a:solidFill>
                      </a:endParaRPr>
                    </a:p>
                  </a:txBody>
                  <a:tcPr/>
                </a:tc>
                <a:tc>
                  <a:txBody>
                    <a:bodyPr/>
                    <a:lstStyle/>
                    <a:p>
                      <a:pPr algn="ctr"/>
                      <a:r>
                        <a:rPr kumimoji="1" lang="en-US" altLang="ja-JP" sz="1600" dirty="0" smtClean="0">
                          <a:solidFill>
                            <a:srgbClr val="FF0000"/>
                          </a:solidFill>
                        </a:rPr>
                        <a:t>3 </a:t>
                      </a:r>
                      <a:r>
                        <a:rPr kumimoji="1" lang="en-US" altLang="ja-JP" sz="1600" dirty="0" err="1" smtClean="0">
                          <a:solidFill>
                            <a:srgbClr val="FF0000"/>
                          </a:solidFill>
                        </a:rPr>
                        <a:t>msec</a:t>
                      </a:r>
                      <a:endParaRPr kumimoji="1" lang="ja-JP" altLang="en-US" sz="1600" dirty="0">
                        <a:solidFill>
                          <a:srgbClr val="FF0000"/>
                        </a:solidFill>
                      </a:endParaRPr>
                    </a:p>
                  </a:txBody>
                  <a:tcPr/>
                </a:tc>
                <a:tc>
                  <a:txBody>
                    <a:bodyPr/>
                    <a:lstStyle/>
                    <a:p>
                      <a:pPr algn="ctr"/>
                      <a:r>
                        <a:rPr kumimoji="1" lang="en-US" altLang="ja-JP" sz="1600" dirty="0" smtClean="0"/>
                        <a:t>10</a:t>
                      </a:r>
                      <a:r>
                        <a:rPr kumimoji="1" lang="en-US" altLang="ja-JP" sz="1600" baseline="30000" dirty="0" smtClean="0"/>
                        <a:t>6</a:t>
                      </a:r>
                    </a:p>
                  </a:txBody>
                  <a:tcPr/>
                </a:tc>
                <a:tc>
                  <a:txBody>
                    <a:bodyPr/>
                    <a:lstStyle/>
                    <a:p>
                      <a:pPr algn="ctr"/>
                      <a:r>
                        <a:rPr kumimoji="1" lang="en-US" altLang="ja-JP" sz="1600" dirty="0" smtClean="0"/>
                        <a:t>Continuous</a:t>
                      </a:r>
                      <a:endParaRPr kumimoji="1" lang="ja-JP" altLang="en-US" sz="1600" dirty="0"/>
                    </a:p>
                  </a:txBody>
                  <a:tcPr/>
                </a:tc>
              </a:tr>
              <a:tr h="174684">
                <a:tc>
                  <a:txBody>
                    <a:bodyPr/>
                    <a:lstStyle/>
                    <a:p>
                      <a:pPr algn="ctr"/>
                      <a:r>
                        <a:rPr kumimoji="1" lang="en-US" altLang="ja-JP" sz="1600" b="1" dirty="0" smtClean="0">
                          <a:solidFill>
                            <a:srgbClr val="0000FF"/>
                          </a:solidFill>
                        </a:rPr>
                        <a:t>DEPFET</a:t>
                      </a:r>
                      <a:endParaRPr kumimoji="1" lang="ja-JP" altLang="en-US" sz="1600" b="1" dirty="0">
                        <a:solidFill>
                          <a:srgbClr val="0000FF"/>
                        </a:solidFill>
                      </a:endParaRPr>
                    </a:p>
                  </a:txBody>
                  <a:tcPr/>
                </a:tc>
                <a:tc>
                  <a:txBody>
                    <a:bodyPr/>
                    <a:lstStyle/>
                    <a:p>
                      <a:pPr algn="ctr"/>
                      <a:r>
                        <a:rPr kumimoji="1" lang="en-US" altLang="ja-JP" sz="1600" dirty="0" smtClean="0">
                          <a:solidFill>
                            <a:srgbClr val="0000FF"/>
                          </a:solidFill>
                        </a:rPr>
                        <a:t>8</a:t>
                      </a:r>
                      <a:r>
                        <a:rPr kumimoji="1" lang="en-US" altLang="ja-JP" sz="1600" baseline="0" dirty="0" smtClean="0">
                          <a:solidFill>
                            <a:srgbClr val="0000FF"/>
                          </a:solidFill>
                        </a:rPr>
                        <a:t> M</a:t>
                      </a:r>
                      <a:endParaRPr kumimoji="1" lang="ja-JP" altLang="en-US" sz="1600" b="1" dirty="0">
                        <a:solidFill>
                          <a:srgbClr val="0000FF"/>
                        </a:solidFill>
                      </a:endParaRPr>
                    </a:p>
                  </a:txBody>
                  <a:tcPr/>
                </a:tc>
                <a:tc>
                  <a:txBody>
                    <a:bodyPr/>
                    <a:lstStyle/>
                    <a:p>
                      <a:pPr algn="ctr"/>
                      <a:r>
                        <a:rPr kumimoji="1" lang="en-US" altLang="ja-JP" sz="1600" b="1" dirty="0" smtClean="0">
                          <a:solidFill>
                            <a:srgbClr val="0000FF"/>
                          </a:solidFill>
                        </a:rPr>
                        <a:t>50 </a:t>
                      </a:r>
                      <a:r>
                        <a:rPr kumimoji="1" lang="en-US" altLang="ja-JP" sz="1600" b="1" dirty="0" err="1" smtClean="0">
                          <a:solidFill>
                            <a:srgbClr val="0000FF"/>
                          </a:solidFill>
                        </a:rPr>
                        <a:t>μm</a:t>
                      </a:r>
                      <a:r>
                        <a:rPr kumimoji="1" lang="en-US" altLang="ja-JP" sz="1600" b="1" dirty="0" smtClean="0">
                          <a:solidFill>
                            <a:srgbClr val="0000FF"/>
                          </a:solidFill>
                        </a:rPr>
                        <a:t> x 55μm</a:t>
                      </a:r>
                    </a:p>
                    <a:p>
                      <a:pPr algn="ctr"/>
                      <a:r>
                        <a:rPr kumimoji="1" lang="en-US" altLang="ja-JP" sz="1600" b="1" dirty="0" smtClean="0">
                          <a:solidFill>
                            <a:srgbClr val="0000FF"/>
                          </a:solidFill>
                        </a:rPr>
                        <a:t>(25 </a:t>
                      </a:r>
                      <a:r>
                        <a:rPr kumimoji="1" lang="en-US" altLang="ja-JP" sz="1600" b="1" dirty="0" err="1" smtClean="0">
                          <a:solidFill>
                            <a:srgbClr val="0000FF"/>
                          </a:solidFill>
                        </a:rPr>
                        <a:t>μm</a:t>
                      </a:r>
                      <a:r>
                        <a:rPr kumimoji="1" lang="en-US" altLang="ja-JP" sz="1600" b="1" dirty="0" smtClean="0">
                          <a:solidFill>
                            <a:srgbClr val="0000FF"/>
                          </a:solidFill>
                        </a:rPr>
                        <a:t>)</a:t>
                      </a:r>
                      <a:endParaRPr kumimoji="1" lang="ja-JP" altLang="en-US" sz="1600" b="1" dirty="0">
                        <a:solidFill>
                          <a:srgbClr val="0000FF"/>
                        </a:solidFill>
                      </a:endParaRPr>
                    </a:p>
                  </a:txBody>
                  <a:tcPr/>
                </a:tc>
                <a:tc>
                  <a:txBody>
                    <a:bodyPr/>
                    <a:lstStyle/>
                    <a:p>
                      <a:pPr algn="ctr"/>
                      <a:r>
                        <a:rPr kumimoji="1" lang="en-US" altLang="ja-JP" sz="1600" b="1" dirty="0" smtClean="0">
                          <a:solidFill>
                            <a:srgbClr val="0000FF"/>
                          </a:solidFill>
                        </a:rPr>
                        <a:t>20</a:t>
                      </a:r>
                      <a:r>
                        <a:rPr kumimoji="1" lang="ja-JP" altLang="en-US" sz="1600" b="1" baseline="0" dirty="0" smtClean="0">
                          <a:solidFill>
                            <a:srgbClr val="0000FF"/>
                          </a:solidFill>
                        </a:rPr>
                        <a:t> </a:t>
                      </a:r>
                      <a:r>
                        <a:rPr kumimoji="1" lang="en-US" altLang="ja-JP" sz="1600" dirty="0" err="1" smtClean="0">
                          <a:solidFill>
                            <a:srgbClr val="0000FF"/>
                          </a:solidFill>
                        </a:rPr>
                        <a:t>μsec</a:t>
                      </a:r>
                      <a:endParaRPr kumimoji="1" lang="en-US" altLang="ja-JP" sz="1600" dirty="0" smtClean="0">
                        <a:solidFill>
                          <a:srgbClr val="0000FF"/>
                        </a:solidFill>
                      </a:endParaRPr>
                    </a:p>
                    <a:p>
                      <a:pPr algn="ctr"/>
                      <a:r>
                        <a:rPr kumimoji="1" lang="en-US" altLang="ja-JP" sz="1600" b="1" dirty="0" smtClean="0">
                          <a:solidFill>
                            <a:srgbClr val="0000FF"/>
                          </a:solidFill>
                        </a:rPr>
                        <a:t>(Continuous)</a:t>
                      </a:r>
                      <a:endParaRPr kumimoji="1" lang="ja-JP" altLang="en-US" sz="1600" b="1" dirty="0" smtClean="0">
                        <a:solidFill>
                          <a:srgbClr val="0000FF"/>
                        </a:solidFill>
                      </a:endParaRPr>
                    </a:p>
                  </a:txBody>
                  <a:tcPr/>
                </a:tc>
                <a:tc>
                  <a:txBody>
                    <a:bodyPr/>
                    <a:lstStyle/>
                    <a:p>
                      <a:pPr algn="ctr"/>
                      <a:r>
                        <a:rPr kumimoji="1" lang="en-US" altLang="ja-JP" sz="1600" b="1" dirty="0" smtClean="0">
                          <a:solidFill>
                            <a:srgbClr val="0000FF"/>
                          </a:solidFill>
                        </a:rPr>
                        <a:t>10</a:t>
                      </a:r>
                      <a:r>
                        <a:rPr kumimoji="1" lang="en-US" altLang="ja-JP" sz="1600" b="1" baseline="30000" dirty="0" smtClean="0">
                          <a:solidFill>
                            <a:srgbClr val="0000FF"/>
                          </a:solidFill>
                        </a:rPr>
                        <a:t>7</a:t>
                      </a:r>
                    </a:p>
                    <a:p>
                      <a:pPr algn="ctr"/>
                      <a:r>
                        <a:rPr kumimoji="1" lang="en-US" altLang="ja-JP" sz="1600" b="1" dirty="0" smtClean="0">
                          <a:solidFill>
                            <a:srgbClr val="0000FF"/>
                          </a:solidFill>
                        </a:rPr>
                        <a:t>(Integration</a:t>
                      </a:r>
                      <a:r>
                        <a:rPr kumimoji="1" lang="en-US" altLang="ja-JP" sz="1600" b="1" baseline="0" dirty="0" smtClean="0">
                          <a:solidFill>
                            <a:srgbClr val="0000FF"/>
                          </a:solidFill>
                        </a:rPr>
                        <a:t> mode</a:t>
                      </a:r>
                      <a:r>
                        <a:rPr kumimoji="1" lang="en-US" altLang="ja-JP" sz="1600" b="1" dirty="0" smtClean="0">
                          <a:solidFill>
                            <a:srgbClr val="0000FF"/>
                          </a:solidFill>
                        </a:rPr>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dirty="0" smtClean="0">
                          <a:solidFill>
                            <a:srgbClr val="0000FF"/>
                          </a:solidFill>
                        </a:rPr>
                        <a:t>Switchable between integration / continuous</a:t>
                      </a:r>
                      <a:endParaRPr kumimoji="1" lang="ja-JP" altLang="en-US" sz="1600" b="1" dirty="0" smtClean="0">
                        <a:solidFill>
                          <a:srgbClr val="0000FF"/>
                        </a:solidFill>
                      </a:endParaRPr>
                    </a:p>
                  </a:txBody>
                  <a:tcPr/>
                </a:tc>
              </a:tr>
            </a:tbl>
          </a:graphicData>
        </a:graphic>
      </p:graphicFrame>
      <p:sp>
        <p:nvSpPr>
          <p:cNvPr id="13" name="正方形/長方形 12"/>
          <p:cNvSpPr/>
          <p:nvPr/>
        </p:nvSpPr>
        <p:spPr>
          <a:xfrm>
            <a:off x="222422" y="2248126"/>
            <a:ext cx="8699156" cy="10157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テキスト ボックス 14"/>
          <p:cNvSpPr txBox="1"/>
          <p:nvPr/>
        </p:nvSpPr>
        <p:spPr>
          <a:xfrm>
            <a:off x="2362713" y="2833379"/>
            <a:ext cx="1515158" cy="369332"/>
          </a:xfrm>
          <a:prstGeom prst="rect">
            <a:avLst/>
          </a:prstGeom>
          <a:noFill/>
        </p:spPr>
        <p:txBody>
          <a:bodyPr wrap="none" rtlCol="0">
            <a:spAutoFit/>
          </a:bodyPr>
          <a:lstStyle/>
          <a:p>
            <a:r>
              <a:rPr lang="ja-JP" altLang="en-US" b="1" dirty="0" smtClean="0">
                <a:solidFill>
                  <a:srgbClr val="0000FF"/>
                </a:solidFill>
              </a:rPr>
              <a:t>（</a:t>
            </a:r>
            <a:r>
              <a:rPr lang="en-US" altLang="ja-JP" b="1" dirty="0" smtClean="0">
                <a:solidFill>
                  <a:srgbClr val="0000FF"/>
                </a:solidFill>
              </a:rPr>
              <a:t>Up by 4~7</a:t>
            </a:r>
            <a:r>
              <a:rPr lang="ja-JP" altLang="en-US" b="1" dirty="0" smtClean="0">
                <a:solidFill>
                  <a:srgbClr val="0000FF"/>
                </a:solidFill>
              </a:rPr>
              <a:t>）</a:t>
            </a:r>
            <a:endParaRPr kumimoji="1" lang="ja-JP" altLang="en-US" dirty="0">
              <a:solidFill>
                <a:srgbClr val="0000FF"/>
              </a:solidFill>
            </a:endParaRPr>
          </a:p>
        </p:txBody>
      </p:sp>
      <p:pic>
        <p:nvPicPr>
          <p:cNvPr id="49" name="Picture 36"/>
          <p:cNvPicPr>
            <a:picLocks noChangeAspect="1" noChangeArrowheads="1"/>
          </p:cNvPicPr>
          <p:nvPr/>
        </p:nvPicPr>
        <p:blipFill>
          <a:blip r:embed="rId3" cstate="print"/>
          <a:srcRect/>
          <a:stretch>
            <a:fillRect/>
          </a:stretch>
        </p:blipFill>
        <p:spPr bwMode="auto">
          <a:xfrm>
            <a:off x="3988019" y="3926442"/>
            <a:ext cx="1720920" cy="1455034"/>
          </a:xfrm>
          <a:prstGeom prst="rect">
            <a:avLst/>
          </a:prstGeom>
          <a:noFill/>
          <a:ln w="9525">
            <a:noFill/>
            <a:prstDash val="sysDot"/>
            <a:miter lim="800000"/>
            <a:headEnd/>
            <a:tailEnd/>
          </a:ln>
        </p:spPr>
      </p:pic>
      <p:pic>
        <p:nvPicPr>
          <p:cNvPr id="4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05106" y="3474958"/>
            <a:ext cx="3168189" cy="2238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3" name="直線矢印コネクタ 42"/>
          <p:cNvCxnSpPr/>
          <p:nvPr/>
        </p:nvCxnSpPr>
        <p:spPr>
          <a:xfrm flipH="1">
            <a:off x="2518971" y="4094346"/>
            <a:ext cx="1370195" cy="330071"/>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46" name="テキスト ボックス 45"/>
          <p:cNvSpPr txBox="1"/>
          <p:nvPr/>
        </p:nvSpPr>
        <p:spPr>
          <a:xfrm flipH="1">
            <a:off x="3207852" y="3774980"/>
            <a:ext cx="1087157" cy="338554"/>
          </a:xfrm>
          <a:prstGeom prst="rect">
            <a:avLst/>
          </a:prstGeom>
          <a:noFill/>
        </p:spPr>
        <p:txBody>
          <a:bodyPr wrap="none" rtlCol="0">
            <a:spAutoFit/>
          </a:bodyPr>
          <a:lstStyle/>
          <a:p>
            <a:r>
              <a:rPr lang="en-US" altLang="ja-JP" sz="1600" dirty="0" smtClean="0">
                <a:solidFill>
                  <a:srgbClr val="0000FF"/>
                </a:solidFill>
              </a:rPr>
              <a:t>e</a:t>
            </a:r>
            <a:r>
              <a:rPr lang="en-US" altLang="ja-JP" sz="1600" baseline="30000" dirty="0" smtClean="0">
                <a:solidFill>
                  <a:srgbClr val="0000FF"/>
                </a:solidFill>
              </a:rPr>
              <a:t>-</a:t>
            </a:r>
            <a:r>
              <a:rPr lang="en-US" altLang="ja-JP" sz="1600" dirty="0" smtClean="0">
                <a:solidFill>
                  <a:srgbClr val="0000FF"/>
                </a:solidFill>
              </a:rPr>
              <a:t> </a:t>
            </a:r>
            <a:r>
              <a:rPr kumimoji="1" lang="en-US" altLang="ja-JP" sz="1600" dirty="0" smtClean="0">
                <a:solidFill>
                  <a:srgbClr val="0000FF"/>
                </a:solidFill>
              </a:rPr>
              <a:t>(7GeV)</a:t>
            </a:r>
            <a:endParaRPr kumimoji="1" lang="ja-JP" altLang="en-US" sz="1600" dirty="0">
              <a:solidFill>
                <a:srgbClr val="0000FF"/>
              </a:solidFill>
            </a:endParaRPr>
          </a:p>
        </p:txBody>
      </p:sp>
      <p:cxnSp>
        <p:nvCxnSpPr>
          <p:cNvPr id="47" name="直線矢印コネクタ 46"/>
          <p:cNvCxnSpPr/>
          <p:nvPr/>
        </p:nvCxnSpPr>
        <p:spPr>
          <a:xfrm flipH="1">
            <a:off x="700797" y="4431231"/>
            <a:ext cx="1776663" cy="429126"/>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48" name="テキスト ボックス 47"/>
          <p:cNvSpPr txBox="1"/>
          <p:nvPr/>
        </p:nvSpPr>
        <p:spPr>
          <a:xfrm flipH="1">
            <a:off x="276827" y="4859576"/>
            <a:ext cx="1127623" cy="338554"/>
          </a:xfrm>
          <a:prstGeom prst="rect">
            <a:avLst/>
          </a:prstGeom>
          <a:noFill/>
        </p:spPr>
        <p:txBody>
          <a:bodyPr wrap="square" rtlCol="0">
            <a:spAutoFit/>
          </a:bodyPr>
          <a:lstStyle/>
          <a:p>
            <a:r>
              <a:rPr kumimoji="1" lang="en-US" altLang="ja-JP" sz="1600" dirty="0" smtClean="0">
                <a:solidFill>
                  <a:srgbClr val="FF0000"/>
                </a:solidFill>
              </a:rPr>
              <a:t>e</a:t>
            </a:r>
            <a:r>
              <a:rPr kumimoji="1" lang="en-US" altLang="ja-JP" sz="1600" baseline="30000" dirty="0" smtClean="0">
                <a:solidFill>
                  <a:srgbClr val="FF0000"/>
                </a:solidFill>
              </a:rPr>
              <a:t>+</a:t>
            </a:r>
            <a:r>
              <a:rPr kumimoji="1" lang="en-US" altLang="ja-JP" sz="1600" dirty="0" smtClean="0">
                <a:solidFill>
                  <a:srgbClr val="FF0000"/>
                </a:solidFill>
              </a:rPr>
              <a:t> (4GeV)</a:t>
            </a:r>
            <a:endParaRPr kumimoji="1" lang="ja-JP" altLang="en-US" sz="1600" dirty="0">
              <a:solidFill>
                <a:srgbClr val="FF0000"/>
              </a:solidFill>
            </a:endParaRPr>
          </a:p>
        </p:txBody>
      </p:sp>
      <p:cxnSp>
        <p:nvCxnSpPr>
          <p:cNvPr id="50" name="直線コネクタ 49"/>
          <p:cNvCxnSpPr/>
          <p:nvPr/>
        </p:nvCxnSpPr>
        <p:spPr>
          <a:xfrm rot="10800000" flipV="1">
            <a:off x="2463786" y="4089400"/>
            <a:ext cx="1803415" cy="335324"/>
          </a:xfrm>
          <a:prstGeom prst="line">
            <a:avLst/>
          </a:prstGeom>
          <a:ln w="28575">
            <a:solidFill>
              <a:srgbClr val="FF00FF"/>
            </a:solidFill>
            <a:prstDash val="sysDot"/>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p:nvCxnSpPr>
        <p:spPr>
          <a:xfrm rot="10800000">
            <a:off x="2523748" y="4454702"/>
            <a:ext cx="1692653" cy="752298"/>
          </a:xfrm>
          <a:prstGeom prst="line">
            <a:avLst/>
          </a:prstGeom>
          <a:ln w="28575">
            <a:solidFill>
              <a:srgbClr val="FF00FF"/>
            </a:solidFill>
            <a:prstDash val="sysDot"/>
          </a:ln>
        </p:spPr>
        <p:style>
          <a:lnRef idx="1">
            <a:schemeClr val="accent1"/>
          </a:lnRef>
          <a:fillRef idx="0">
            <a:schemeClr val="accent1"/>
          </a:fillRef>
          <a:effectRef idx="0">
            <a:schemeClr val="accent1"/>
          </a:effectRef>
          <a:fontRef idx="minor">
            <a:schemeClr val="tx1"/>
          </a:fontRef>
        </p:style>
      </p:cxnSp>
      <p:sp>
        <p:nvSpPr>
          <p:cNvPr id="54" name="正方形/長方形 53"/>
          <p:cNvSpPr/>
          <p:nvPr/>
        </p:nvSpPr>
        <p:spPr>
          <a:xfrm>
            <a:off x="4069721" y="2840474"/>
            <a:ext cx="1508746" cy="369332"/>
          </a:xfrm>
          <a:prstGeom prst="rect">
            <a:avLst/>
          </a:prstGeom>
        </p:spPr>
        <p:txBody>
          <a:bodyPr wrap="none">
            <a:spAutoFit/>
          </a:bodyPr>
          <a:lstStyle/>
          <a:p>
            <a:pPr algn="ctr"/>
            <a:r>
              <a:rPr lang="ja-JP" altLang="en-US" b="1" dirty="0" smtClean="0">
                <a:solidFill>
                  <a:srgbClr val="0000FF"/>
                </a:solidFill>
              </a:rPr>
              <a:t>（</a:t>
            </a:r>
            <a:r>
              <a:rPr lang="en-US" altLang="ja-JP" b="1" dirty="0" smtClean="0">
                <a:solidFill>
                  <a:srgbClr val="0000FF"/>
                </a:solidFill>
              </a:rPr>
              <a:t>Up by 150</a:t>
            </a:r>
            <a:r>
              <a:rPr lang="ja-JP" altLang="en-US" b="1" dirty="0" smtClean="0">
                <a:solidFill>
                  <a:srgbClr val="0000FF"/>
                </a:solidFill>
              </a:rPr>
              <a:t>）</a:t>
            </a:r>
            <a:endParaRPr lang="ja-JP" altLang="en-US" b="1" dirty="0">
              <a:solidFill>
                <a:srgbClr val="0000FF"/>
              </a:solidFill>
            </a:endParaRPr>
          </a:p>
        </p:txBody>
      </p:sp>
      <p:sp>
        <p:nvSpPr>
          <p:cNvPr id="59" name="角丸四角形 58"/>
          <p:cNvSpPr/>
          <p:nvPr/>
        </p:nvSpPr>
        <p:spPr>
          <a:xfrm>
            <a:off x="4152900" y="5511800"/>
            <a:ext cx="4940300" cy="990600"/>
          </a:xfrm>
          <a:prstGeom prst="roundRect">
            <a:avLst/>
          </a:prstGeom>
          <a:solidFill>
            <a:srgbClr val="FF99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smtClean="0">
                <a:solidFill>
                  <a:schemeClr val="tx1"/>
                </a:solidFill>
              </a:rPr>
              <a:t>Major development for structural biology appl.</a:t>
            </a:r>
          </a:p>
          <a:p>
            <a:r>
              <a:rPr lang="ja-JP" altLang="en-US" dirty="0" smtClean="0">
                <a:solidFill>
                  <a:schemeClr val="tx1"/>
                </a:solidFill>
              </a:rPr>
              <a:t>①　</a:t>
            </a:r>
            <a:r>
              <a:rPr lang="en-US" altLang="ja-JP" dirty="0" smtClean="0">
                <a:solidFill>
                  <a:schemeClr val="tx1"/>
                </a:solidFill>
              </a:rPr>
              <a:t>smaller pixels large area</a:t>
            </a:r>
          </a:p>
          <a:p>
            <a:r>
              <a:rPr lang="ja-JP" altLang="en-US" dirty="0" smtClean="0">
                <a:solidFill>
                  <a:schemeClr val="tx1"/>
                </a:solidFill>
              </a:rPr>
              <a:t>②　</a:t>
            </a:r>
            <a:r>
              <a:rPr lang="en-US" altLang="ja-JP" dirty="0" smtClean="0">
                <a:solidFill>
                  <a:schemeClr val="tx1"/>
                </a:solidFill>
              </a:rPr>
              <a:t>Fast readout: 20</a:t>
            </a:r>
            <a:r>
              <a:rPr lang="en-US" altLang="ja-JP" dirty="0" smtClean="0">
                <a:solidFill>
                  <a:schemeClr val="tx1"/>
                </a:solidFill>
                <a:latin typeface="Symbol" pitchFamily="18" charset="2"/>
              </a:rPr>
              <a:t>m</a:t>
            </a:r>
            <a:r>
              <a:rPr lang="en-US" altLang="ja-JP" dirty="0" smtClean="0">
                <a:solidFill>
                  <a:schemeClr val="tx1"/>
                </a:solidFill>
              </a:rPr>
              <a:t>s</a:t>
            </a:r>
          </a:p>
        </p:txBody>
      </p:sp>
      <p:sp>
        <p:nvSpPr>
          <p:cNvPr id="61" name="テキスト ボックス 60"/>
          <p:cNvSpPr txBox="1"/>
          <p:nvPr/>
        </p:nvSpPr>
        <p:spPr>
          <a:xfrm>
            <a:off x="107504" y="5657671"/>
            <a:ext cx="4032448" cy="1200329"/>
          </a:xfrm>
          <a:prstGeom prst="rect">
            <a:avLst/>
          </a:prstGeom>
          <a:noFill/>
        </p:spPr>
        <p:txBody>
          <a:bodyPr wrap="square" rtlCol="0">
            <a:spAutoFit/>
          </a:bodyPr>
          <a:lstStyle/>
          <a:p>
            <a:pPr lvl="0"/>
            <a:r>
              <a:rPr lang="en-US" altLang="ja-JP" dirty="0" smtClean="0">
                <a:solidFill>
                  <a:prstClr val="black"/>
                </a:solidFill>
              </a:rPr>
              <a:t>Upgrade of KEK-B, Nobel Physics Award to Kobayashi &amp; </a:t>
            </a:r>
            <a:r>
              <a:rPr lang="en-US" altLang="ja-JP" dirty="0" err="1" smtClean="0">
                <a:solidFill>
                  <a:prstClr val="black"/>
                </a:solidFill>
              </a:rPr>
              <a:t>Masukawa</a:t>
            </a:r>
            <a:r>
              <a:rPr lang="en-US" altLang="ja-JP" dirty="0" smtClean="0">
                <a:solidFill>
                  <a:prstClr val="black"/>
                </a:solidFill>
              </a:rPr>
              <a:t> (Expected to start operation in 2014)</a:t>
            </a:r>
            <a:endParaRPr lang="ja-JP" altLang="en-US" dirty="0" smtClean="0">
              <a:solidFill>
                <a:prstClr val="black"/>
              </a:solidFill>
            </a:endParaRPr>
          </a:p>
          <a:p>
            <a:endParaRPr kumimoji="1" lang="ja-JP" altLang="en-US" dirty="0"/>
          </a:p>
        </p:txBody>
      </p:sp>
      <p:sp>
        <p:nvSpPr>
          <p:cNvPr id="62" name="正方形/長方形 61"/>
          <p:cNvSpPr/>
          <p:nvPr/>
        </p:nvSpPr>
        <p:spPr>
          <a:xfrm>
            <a:off x="203200" y="3244334"/>
            <a:ext cx="2298700" cy="369332"/>
          </a:xfrm>
          <a:prstGeom prst="rect">
            <a:avLst/>
          </a:prstGeom>
        </p:spPr>
        <p:txBody>
          <a:bodyPr wrap="square">
            <a:spAutoFit/>
          </a:bodyPr>
          <a:lstStyle/>
          <a:p>
            <a:pPr lvl="0"/>
            <a:r>
              <a:rPr lang="en-US" altLang="ja-JP" dirty="0" smtClean="0">
                <a:solidFill>
                  <a:prstClr val="black"/>
                </a:solidFill>
              </a:rPr>
              <a:t>Super KEK B-factory</a:t>
            </a:r>
          </a:p>
        </p:txBody>
      </p:sp>
      <p:cxnSp>
        <p:nvCxnSpPr>
          <p:cNvPr id="65" name="直線コネクタ 64"/>
          <p:cNvCxnSpPr/>
          <p:nvPr/>
        </p:nvCxnSpPr>
        <p:spPr>
          <a:xfrm rot="10800000">
            <a:off x="5228850" y="4442002"/>
            <a:ext cx="1032251" cy="879298"/>
          </a:xfrm>
          <a:prstGeom prst="line">
            <a:avLst/>
          </a:prstGeom>
          <a:ln w="28575">
            <a:solidFill>
              <a:srgbClr val="FF00FF"/>
            </a:solidFill>
            <a:prstDash val="sysDot"/>
          </a:ln>
        </p:spPr>
        <p:style>
          <a:lnRef idx="1">
            <a:schemeClr val="accent1"/>
          </a:lnRef>
          <a:fillRef idx="0">
            <a:schemeClr val="accent1"/>
          </a:fillRef>
          <a:effectRef idx="0">
            <a:schemeClr val="accent1"/>
          </a:effectRef>
          <a:fontRef idx="minor">
            <a:schemeClr val="tx1"/>
          </a:fontRef>
        </p:style>
      </p:cxnSp>
      <p:cxnSp>
        <p:nvCxnSpPr>
          <p:cNvPr id="69" name="直線コネクタ 68"/>
          <p:cNvCxnSpPr/>
          <p:nvPr/>
        </p:nvCxnSpPr>
        <p:spPr>
          <a:xfrm rot="10800000" flipV="1">
            <a:off x="5262564" y="3962399"/>
            <a:ext cx="1227137" cy="500063"/>
          </a:xfrm>
          <a:prstGeom prst="line">
            <a:avLst/>
          </a:prstGeom>
          <a:ln w="28575">
            <a:solidFill>
              <a:srgbClr val="FF00FF"/>
            </a:solidFill>
            <a:prstDash val="sysDot"/>
          </a:ln>
        </p:spPr>
        <p:style>
          <a:lnRef idx="1">
            <a:schemeClr val="accent1"/>
          </a:lnRef>
          <a:fillRef idx="0">
            <a:schemeClr val="accent1"/>
          </a:fillRef>
          <a:effectRef idx="0">
            <a:schemeClr val="accent1"/>
          </a:effectRef>
          <a:fontRef idx="minor">
            <a:schemeClr val="tx1"/>
          </a:fontRef>
        </p:style>
      </p:cxnSp>
      <p:sp>
        <p:nvSpPr>
          <p:cNvPr id="27" name="正方形/長方形 26"/>
          <p:cNvSpPr/>
          <p:nvPr/>
        </p:nvSpPr>
        <p:spPr>
          <a:xfrm>
            <a:off x="4320969" y="3244334"/>
            <a:ext cx="502061" cy="369332"/>
          </a:xfrm>
          <a:prstGeom prst="rect">
            <a:avLst/>
          </a:prstGeom>
        </p:spPr>
        <p:txBody>
          <a:bodyPr wrap="none">
            <a:spAutoFit/>
          </a:bodyPr>
          <a:lstStyle/>
          <a:p>
            <a:r>
              <a:rPr lang="en-US" altLang="ja-JP" b="1" dirty="0" err="1" smtClean="0">
                <a:solidFill>
                  <a:srgbClr val="0000FF"/>
                </a:solidFill>
              </a:rPr>
              <a:t>μm</a:t>
            </a:r>
            <a:endParaRPr lang="ja-JP" altLang="en-US" dirty="0"/>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タイトル 3"/>
          <p:cNvSpPr>
            <a:spLocks noGrp="1"/>
          </p:cNvSpPr>
          <p:nvPr>
            <p:ph type="title" idx="4294967295"/>
          </p:nvPr>
        </p:nvSpPr>
        <p:spPr>
          <a:xfrm>
            <a:off x="147410" y="0"/>
            <a:ext cx="8893629" cy="633412"/>
          </a:xfrm>
        </p:spPr>
        <p:txBody>
          <a:bodyPr>
            <a:normAutofit fontScale="90000"/>
          </a:bodyPr>
          <a:lstStyle/>
          <a:p>
            <a:r>
              <a:rPr lang="ja-JP" altLang="en-US" sz="3600" dirty="0" smtClean="0"/>
              <a:t>①　</a:t>
            </a:r>
            <a:r>
              <a:rPr lang="en-US" altLang="ja-JP" sz="3600" b="1" dirty="0" smtClean="0"/>
              <a:t>Prep for developing the DEPFET</a:t>
            </a:r>
            <a:r>
              <a:rPr lang="ja-JP" altLang="en-US" sz="3600" b="1" dirty="0" smtClean="0"/>
              <a:t> </a:t>
            </a:r>
            <a:r>
              <a:rPr lang="en-US" altLang="ja-JP" sz="3600" b="1" dirty="0" smtClean="0"/>
              <a:t>detector</a:t>
            </a:r>
            <a:endParaRPr lang="ja-JP" altLang="en-US" sz="2800" dirty="0"/>
          </a:p>
        </p:txBody>
      </p:sp>
      <p:sp>
        <p:nvSpPr>
          <p:cNvPr id="4099" name="コンテンツ プレースホルダ 4"/>
          <p:cNvSpPr>
            <a:spLocks noGrp="1"/>
          </p:cNvSpPr>
          <p:nvPr>
            <p:ph idx="4294967295"/>
          </p:nvPr>
        </p:nvSpPr>
        <p:spPr>
          <a:xfrm>
            <a:off x="167639" y="936625"/>
            <a:ext cx="6226629" cy="831215"/>
          </a:xfrm>
          <a:solidFill>
            <a:srgbClr val="FF99CC"/>
          </a:solidFill>
        </p:spPr>
        <p:txBody>
          <a:bodyPr>
            <a:normAutofit fontScale="92500"/>
          </a:bodyPr>
          <a:lstStyle/>
          <a:p>
            <a:pPr marL="0" indent="0" algn="ctr">
              <a:buNone/>
            </a:pPr>
            <a:r>
              <a:rPr lang="en-US" altLang="ja-JP" sz="2400" b="1" dirty="0" smtClean="0"/>
              <a:t>Preliminary experiments to characterize DEPFET sensors for structural biology applications</a:t>
            </a:r>
          </a:p>
        </p:txBody>
      </p:sp>
      <p:pic>
        <p:nvPicPr>
          <p:cNvPr id="4100" name="図 1"/>
          <p:cNvPicPr>
            <a:picLocks noChangeAspect="1" noChangeArrowheads="1"/>
          </p:cNvPicPr>
          <p:nvPr/>
        </p:nvPicPr>
        <p:blipFill>
          <a:blip r:embed="rId2" cstate="print"/>
          <a:srcRect l="57480" t="3825" b="5074"/>
          <a:stretch>
            <a:fillRect/>
          </a:stretch>
        </p:blipFill>
        <p:spPr bwMode="auto">
          <a:xfrm>
            <a:off x="6576060" y="962367"/>
            <a:ext cx="2206998" cy="2076295"/>
          </a:xfrm>
          <a:prstGeom prst="rect">
            <a:avLst/>
          </a:prstGeom>
          <a:noFill/>
          <a:ln w="9525">
            <a:noFill/>
            <a:miter lim="800000"/>
            <a:headEnd/>
            <a:tailEnd/>
          </a:ln>
        </p:spPr>
      </p:pic>
      <p:sp>
        <p:nvSpPr>
          <p:cNvPr id="4101" name="テキスト ボックス 6"/>
          <p:cNvSpPr txBox="1">
            <a:spLocks noChangeArrowheads="1"/>
          </p:cNvSpPr>
          <p:nvPr/>
        </p:nvSpPr>
        <p:spPr bwMode="auto">
          <a:xfrm>
            <a:off x="198783" y="4871517"/>
            <a:ext cx="5844208" cy="1631216"/>
          </a:xfrm>
          <a:prstGeom prst="rect">
            <a:avLst/>
          </a:prstGeom>
          <a:solidFill>
            <a:srgbClr val="FFFF99"/>
          </a:solidFill>
          <a:ln w="9525">
            <a:noFill/>
            <a:miter lim="800000"/>
            <a:headEnd/>
            <a:tailEnd/>
          </a:ln>
        </p:spPr>
        <p:txBody>
          <a:bodyPr wrap="square">
            <a:spAutoFit/>
          </a:bodyPr>
          <a:lstStyle/>
          <a:p>
            <a:r>
              <a:rPr lang="en-US" altLang="ja-JP" sz="2000" b="1" dirty="0" smtClean="0">
                <a:solidFill>
                  <a:srgbClr val="0000FF"/>
                </a:solidFill>
                <a:latin typeface="Calibri" pitchFamily="34" charset="0"/>
              </a:rPr>
              <a:t>Design optimization of for large-are DEPFET detector system</a:t>
            </a:r>
            <a:r>
              <a:rPr lang="ja-JP" altLang="en-US" sz="2000" dirty="0" smtClean="0">
                <a:latin typeface="Calibri" pitchFamily="34" charset="0"/>
              </a:rPr>
              <a:t>　</a:t>
            </a:r>
            <a:endParaRPr lang="en-US" altLang="ja-JP" sz="2000" dirty="0" smtClean="0">
              <a:latin typeface="Calibri" pitchFamily="34" charset="0"/>
            </a:endParaRPr>
          </a:p>
          <a:p>
            <a:pPr marL="355600" indent="-355600">
              <a:buFont typeface="Arial" pitchFamily="34" charset="0"/>
              <a:buChar char="•"/>
            </a:pPr>
            <a:r>
              <a:rPr lang="en-US" altLang="ja-JP" sz="2000" dirty="0" smtClean="0">
                <a:latin typeface="Calibri" pitchFamily="34" charset="0"/>
              </a:rPr>
              <a:t>Spatial resolution, sensitivity, non-uniformity, dynamic range etc.</a:t>
            </a:r>
          </a:p>
          <a:p>
            <a:pPr marL="355600" indent="-355600">
              <a:buFont typeface="Arial" pitchFamily="34" charset="0"/>
              <a:buChar char="•"/>
            </a:pPr>
            <a:r>
              <a:rPr lang="en-US" altLang="ja-JP" sz="2000" dirty="0" smtClean="0">
                <a:latin typeface="Calibri" pitchFamily="34" charset="0"/>
              </a:rPr>
              <a:t>Comparison with commercially available detectors</a:t>
            </a:r>
            <a:endParaRPr lang="en-US" altLang="ja-JP" sz="2000" b="1" dirty="0" smtClean="0">
              <a:solidFill>
                <a:srgbClr val="0000FF"/>
              </a:solidFill>
              <a:latin typeface="Calibri" pitchFamily="34" charset="0"/>
            </a:endParaRPr>
          </a:p>
        </p:txBody>
      </p:sp>
      <p:cxnSp>
        <p:nvCxnSpPr>
          <p:cNvPr id="4102" name="直線矢印コネクタ 8"/>
          <p:cNvCxnSpPr>
            <a:cxnSpLocks noChangeShapeType="1"/>
          </p:cNvCxnSpPr>
          <p:nvPr/>
        </p:nvCxnSpPr>
        <p:spPr bwMode="auto">
          <a:xfrm rot="16200000" flipH="1">
            <a:off x="2976789" y="4610486"/>
            <a:ext cx="496888" cy="6124"/>
          </a:xfrm>
          <a:prstGeom prst="straightConnector1">
            <a:avLst/>
          </a:prstGeom>
          <a:noFill/>
          <a:ln w="76200" cmpd="sng">
            <a:solidFill>
              <a:srgbClr val="77933C"/>
            </a:solidFill>
            <a:round/>
            <a:headEnd/>
            <a:tailEnd type="arrow" w="med" len="med"/>
          </a:ln>
        </p:spPr>
      </p:cxnSp>
      <p:sp>
        <p:nvSpPr>
          <p:cNvPr id="29697"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endParaRPr>
          </a:p>
        </p:txBody>
      </p:sp>
      <p:pic>
        <p:nvPicPr>
          <p:cNvPr id="21" name="Picture 8" descr="C:\user\My Dropbox\kakenhi\申請\図\履歴\セットアップ4a.jpg"/>
          <p:cNvPicPr>
            <a:picLocks noChangeAspect="1" noChangeArrowheads="1"/>
          </p:cNvPicPr>
          <p:nvPr/>
        </p:nvPicPr>
        <p:blipFill>
          <a:blip r:embed="rId3" cstate="print"/>
          <a:srcRect r="43756"/>
          <a:stretch>
            <a:fillRect/>
          </a:stretch>
        </p:blipFill>
        <p:spPr bwMode="auto">
          <a:xfrm>
            <a:off x="6375400" y="3612808"/>
            <a:ext cx="2242457" cy="2519951"/>
          </a:xfrm>
          <a:prstGeom prst="rect">
            <a:avLst/>
          </a:prstGeom>
          <a:noFill/>
          <a:ln w="9525">
            <a:noFill/>
            <a:miter lim="800000"/>
            <a:headEnd/>
            <a:tailEnd/>
          </a:ln>
        </p:spPr>
      </p:pic>
      <p:sp>
        <p:nvSpPr>
          <p:cNvPr id="23" name="テキスト ボックス 22"/>
          <p:cNvSpPr txBox="1"/>
          <p:nvPr/>
        </p:nvSpPr>
        <p:spPr>
          <a:xfrm>
            <a:off x="6184900" y="6081487"/>
            <a:ext cx="2608943" cy="523220"/>
          </a:xfrm>
          <a:prstGeom prst="rect">
            <a:avLst/>
          </a:prstGeom>
          <a:solidFill>
            <a:srgbClr val="CCECFF"/>
          </a:solidFill>
        </p:spPr>
        <p:txBody>
          <a:bodyPr wrap="square" rtlCol="0">
            <a:spAutoFit/>
          </a:bodyPr>
          <a:lstStyle/>
          <a:p>
            <a:r>
              <a:rPr lang="en-US" altLang="ja-JP" sz="1400" dirty="0" smtClean="0"/>
              <a:t>Pseudo large solid angle data collection using a rotation stage</a:t>
            </a:r>
            <a:endParaRPr kumimoji="1" lang="ja-JP" altLang="en-US" sz="1400" dirty="0"/>
          </a:p>
        </p:txBody>
      </p:sp>
      <p:sp>
        <p:nvSpPr>
          <p:cNvPr id="4103" name="テキスト ボックス 9"/>
          <p:cNvSpPr txBox="1">
            <a:spLocks noChangeArrowheads="1"/>
          </p:cNvSpPr>
          <p:nvPr/>
        </p:nvSpPr>
        <p:spPr bwMode="auto">
          <a:xfrm>
            <a:off x="6228184" y="3069353"/>
            <a:ext cx="2758443" cy="523220"/>
          </a:xfrm>
          <a:prstGeom prst="rect">
            <a:avLst/>
          </a:prstGeom>
          <a:solidFill>
            <a:srgbClr val="CCFFCC"/>
          </a:solidFill>
          <a:ln w="9525" cmpd="sng">
            <a:solidFill>
              <a:schemeClr val="accent1"/>
            </a:solidFill>
            <a:miter lim="800000"/>
            <a:headEnd/>
            <a:tailEnd/>
          </a:ln>
        </p:spPr>
        <p:txBody>
          <a:bodyPr wrap="square">
            <a:spAutoFit/>
          </a:bodyPr>
          <a:lstStyle/>
          <a:p>
            <a:r>
              <a:rPr lang="en-US" sz="1400" dirty="0" smtClean="0">
                <a:latin typeface="Calibri" pitchFamily="34" charset="0"/>
              </a:rPr>
              <a:t>Small DEPFET sensor</a:t>
            </a:r>
          </a:p>
          <a:p>
            <a:r>
              <a:rPr lang="en-US" sz="1400" dirty="0" smtClean="0">
                <a:latin typeface="Calibri" pitchFamily="34" charset="0"/>
              </a:rPr>
              <a:t>256</a:t>
            </a:r>
            <a:r>
              <a:rPr lang="ja-JP" altLang="en-US" sz="1400" dirty="0" smtClean="0">
                <a:latin typeface="Calibri" pitchFamily="34" charset="0"/>
              </a:rPr>
              <a:t>×</a:t>
            </a:r>
            <a:r>
              <a:rPr lang="en-US" sz="1400" dirty="0" smtClean="0">
                <a:latin typeface="Calibri" pitchFamily="34" charset="0"/>
              </a:rPr>
              <a:t>64</a:t>
            </a:r>
            <a:r>
              <a:rPr lang="ja-JP" altLang="en-US" sz="1400" dirty="0" smtClean="0">
                <a:latin typeface="Calibri" pitchFamily="34" charset="0"/>
              </a:rPr>
              <a:t> </a:t>
            </a:r>
            <a:r>
              <a:rPr lang="en-US" altLang="ja-JP" sz="1400" dirty="0" smtClean="0">
                <a:latin typeface="Calibri" pitchFamily="34" charset="0"/>
              </a:rPr>
              <a:t>pixels</a:t>
            </a:r>
            <a:endParaRPr lang="ja-JP" altLang="en-US" sz="1400" dirty="0">
              <a:latin typeface="Calibri" pitchFamily="34" charset="0"/>
            </a:endParaRPr>
          </a:p>
        </p:txBody>
      </p:sp>
      <p:sp>
        <p:nvSpPr>
          <p:cNvPr id="26" name="アーチ 25"/>
          <p:cNvSpPr>
            <a:spLocks noChangeAspect="1"/>
          </p:cNvSpPr>
          <p:nvPr/>
        </p:nvSpPr>
        <p:spPr>
          <a:xfrm rot="5400000">
            <a:off x="6396155" y="3927871"/>
            <a:ext cx="1800000" cy="1801587"/>
          </a:xfrm>
          <a:prstGeom prst="blockArc">
            <a:avLst>
              <a:gd name="adj1" fmla="val 10606534"/>
              <a:gd name="adj2" fmla="val 138778"/>
              <a:gd name="adj3" fmla="val 3116"/>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7" name="正方形/長方形 26"/>
          <p:cNvSpPr/>
          <p:nvPr/>
        </p:nvSpPr>
        <p:spPr>
          <a:xfrm>
            <a:off x="7572103" y="1480457"/>
            <a:ext cx="239486" cy="5116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9" name="曲線コネクタ 28"/>
          <p:cNvCxnSpPr>
            <a:endCxn id="27" idx="2"/>
          </p:cNvCxnSpPr>
          <p:nvPr/>
        </p:nvCxnSpPr>
        <p:spPr>
          <a:xfrm rot="5400000" flipH="1" flipV="1">
            <a:off x="6772003" y="2160815"/>
            <a:ext cx="1088571" cy="751115"/>
          </a:xfrm>
          <a:prstGeom prst="curvedConnector3">
            <a:avLst>
              <a:gd name="adj1" fmla="val 50000"/>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コンテンツ プレースホルダ 4"/>
          <p:cNvSpPr txBox="1">
            <a:spLocks/>
          </p:cNvSpPr>
          <p:nvPr/>
        </p:nvSpPr>
        <p:spPr>
          <a:xfrm>
            <a:off x="76200" y="1885315"/>
            <a:ext cx="6226629" cy="2938145"/>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2000" b="1" i="0" u="none" strike="noStrike" kern="1200" cap="none" spc="0" normalizeH="0" baseline="0" noProof="0" dirty="0" smtClean="0">
                <a:ln>
                  <a:noFill/>
                </a:ln>
                <a:solidFill>
                  <a:schemeClr val="tx1"/>
                </a:solidFill>
                <a:effectLst/>
                <a:uLnTx/>
                <a:uFillTx/>
                <a:latin typeface="+mn-lt"/>
                <a:ea typeface="+mn-ea"/>
                <a:cs typeface="+mn-cs"/>
              </a:rPr>
              <a:t>① － </a:t>
            </a:r>
            <a:r>
              <a:rPr kumimoji="1" lang="en-US" altLang="ja-JP" sz="2000" b="1" i="0" u="none" strike="noStrike" kern="1200" cap="none" spc="0" normalizeH="0" baseline="0" noProof="0" dirty="0" smtClean="0">
                <a:ln>
                  <a:noFill/>
                </a:ln>
                <a:solidFill>
                  <a:schemeClr val="tx1"/>
                </a:solidFill>
                <a:effectLst/>
                <a:uLnTx/>
                <a:uFillTx/>
                <a:latin typeface="+mn-lt"/>
                <a:ea typeface="+mn-ea"/>
                <a:cs typeface="+mn-cs"/>
              </a:rPr>
              <a:t>Ⅰ</a:t>
            </a:r>
            <a:r>
              <a:rPr kumimoji="1" lang="ja-JP" altLang="en-US" sz="2000" b="1" i="0" u="none" strike="noStrike" kern="1200" cap="none" spc="0" normalizeH="0" baseline="0" noProof="0" dirty="0" smtClean="0">
                <a:ln>
                  <a:noFill/>
                </a:ln>
                <a:solidFill>
                  <a:schemeClr val="tx1"/>
                </a:solidFill>
                <a:effectLst/>
                <a:uLnTx/>
                <a:uFillTx/>
                <a:latin typeface="+mn-lt"/>
                <a:ea typeface="+mn-ea"/>
                <a:cs typeface="+mn-cs"/>
              </a:rPr>
              <a:t>　</a:t>
            </a:r>
            <a:r>
              <a:rPr kumimoji="1" lang="en-US" altLang="ja-JP" sz="2000" b="1" i="0" u="none" strike="noStrike" kern="1200" cap="none" spc="0" normalizeH="0" baseline="0" noProof="0" dirty="0" smtClean="0">
                <a:ln>
                  <a:noFill/>
                </a:ln>
                <a:solidFill>
                  <a:schemeClr val="tx1"/>
                </a:solidFill>
                <a:effectLst/>
                <a:uLnTx/>
                <a:uFillTx/>
                <a:latin typeface="+mn-lt"/>
                <a:ea typeface="+mn-ea"/>
                <a:cs typeface="+mn-cs"/>
              </a:rPr>
              <a:t>High</a:t>
            </a:r>
            <a:r>
              <a:rPr kumimoji="1" lang="en-US" altLang="ja-JP" sz="2000" b="1" i="0" u="none" strike="noStrike" kern="1200" cap="none" spc="0" normalizeH="0" noProof="0" dirty="0" smtClean="0">
                <a:ln>
                  <a:noFill/>
                </a:ln>
                <a:solidFill>
                  <a:schemeClr val="tx1"/>
                </a:solidFill>
                <a:effectLst/>
                <a:uLnTx/>
                <a:uFillTx/>
                <a:latin typeface="+mn-lt"/>
                <a:ea typeface="+mn-ea"/>
                <a:cs typeface="+mn-cs"/>
              </a:rPr>
              <a:t> spatial resolution images of diffraction patterns</a:t>
            </a:r>
            <a:endParaRPr kumimoji="1" lang="en-US" sz="2000" b="1" i="0" u="none" strike="noStrike" kern="1200" cap="none" spc="0" normalizeH="0" baseline="0" noProof="0" dirty="0" smtClean="0">
              <a:ln>
                <a:noFill/>
              </a:ln>
              <a:solidFill>
                <a:schemeClr val="tx1"/>
              </a:solidFill>
              <a:effectLst/>
              <a:uLnTx/>
              <a:uFillTx/>
              <a:latin typeface="+mn-lt"/>
              <a:ea typeface="+mn-ea"/>
              <a:cs typeface="+mn-cs"/>
            </a:endParaRPr>
          </a:p>
          <a:p>
            <a:pPr marL="361950" marR="0" lvl="1" indent="-3175" algn="l" defTabSz="914400" rtl="0" eaLnBrk="1" fontAlgn="auto" latinLnBrk="0" hangingPunct="1">
              <a:lnSpc>
                <a:spcPct val="100000"/>
              </a:lnSpc>
              <a:spcBef>
                <a:spcPct val="20000"/>
              </a:spcBef>
              <a:spcAft>
                <a:spcPts val="0"/>
              </a:spcAft>
              <a:buClrTx/>
              <a:buSzTx/>
              <a:buFont typeface="Arial" pitchFamily="34" charset="0"/>
              <a:buNone/>
              <a:tabLst/>
              <a:defRPr/>
            </a:pPr>
            <a:r>
              <a:rPr lang="en-US" altLang="ja-JP" dirty="0" smtClean="0"/>
              <a:t>Check of spatial resolution and peak shape with small beam matched for small </a:t>
            </a:r>
            <a:r>
              <a:rPr lang="en-US" altLang="ja-JP" dirty="0" err="1" smtClean="0"/>
              <a:t>xtals</a:t>
            </a:r>
            <a:endParaRPr kumimoji="1" lang="en-US" altLang="ja-JP" sz="1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2000" b="1" i="0" u="none" strike="noStrike" kern="1200" cap="none" spc="0" normalizeH="0" baseline="0" noProof="0" dirty="0" smtClean="0">
                <a:ln>
                  <a:noFill/>
                </a:ln>
                <a:solidFill>
                  <a:schemeClr val="tx1"/>
                </a:solidFill>
                <a:effectLst/>
                <a:uLnTx/>
                <a:uFillTx/>
                <a:latin typeface="+mn-lt"/>
                <a:ea typeface="+mn-ea"/>
                <a:cs typeface="+mn-cs"/>
              </a:rPr>
              <a:t>① －</a:t>
            </a:r>
            <a:r>
              <a:rPr kumimoji="1" lang="en-US" altLang="ja-JP" sz="2000" b="1" i="0" u="none" strike="noStrike" kern="1200" cap="none" spc="0" normalizeH="0" baseline="0" noProof="0" dirty="0" smtClean="0">
                <a:ln>
                  <a:noFill/>
                </a:ln>
                <a:solidFill>
                  <a:schemeClr val="tx1"/>
                </a:solidFill>
                <a:effectLst/>
                <a:uLnTx/>
                <a:uFillTx/>
                <a:latin typeface="+mn-lt"/>
                <a:ea typeface="+mn-ea"/>
                <a:cs typeface="+mn-cs"/>
              </a:rPr>
              <a:t>Ⅱ</a:t>
            </a:r>
            <a:r>
              <a:rPr kumimoji="1" lang="ja-JP" altLang="en-US" sz="2000" b="1" i="0" u="none" strike="noStrike" kern="1200" cap="none" spc="0" normalizeH="0" baseline="0" noProof="0" dirty="0" smtClean="0">
                <a:ln>
                  <a:noFill/>
                </a:ln>
                <a:solidFill>
                  <a:schemeClr val="tx1"/>
                </a:solidFill>
                <a:effectLst/>
                <a:uLnTx/>
                <a:uFillTx/>
                <a:latin typeface="+mn-lt"/>
                <a:ea typeface="+mn-ea"/>
                <a:cs typeface="+mn-cs"/>
              </a:rPr>
              <a:t>　</a:t>
            </a:r>
            <a:r>
              <a:rPr kumimoji="1" lang="en-US" altLang="ja-JP" sz="2000" b="1" i="0" u="none" strike="noStrike" kern="1200" cap="none" spc="0" normalizeH="0" baseline="0" noProof="0" dirty="0" smtClean="0">
                <a:ln>
                  <a:noFill/>
                </a:ln>
                <a:solidFill>
                  <a:schemeClr val="tx1"/>
                </a:solidFill>
                <a:effectLst/>
                <a:uLnTx/>
                <a:uFillTx/>
                <a:latin typeface="+mn-lt"/>
                <a:ea typeface="+mn-ea"/>
                <a:cs typeface="+mn-cs"/>
              </a:rPr>
              <a:t>Fast readout data</a:t>
            </a:r>
            <a:r>
              <a:rPr kumimoji="1" lang="en-US" altLang="ja-JP" sz="2000" b="1" i="0" u="none" strike="noStrike" kern="1200" cap="none" spc="0" normalizeH="0" noProof="0" dirty="0" smtClean="0">
                <a:ln>
                  <a:noFill/>
                </a:ln>
                <a:solidFill>
                  <a:schemeClr val="tx1"/>
                </a:solidFill>
                <a:effectLst/>
                <a:uLnTx/>
                <a:uFillTx/>
                <a:latin typeface="+mn-lt"/>
                <a:ea typeface="+mn-ea"/>
                <a:cs typeface="+mn-cs"/>
              </a:rPr>
              <a:t> acquisition for solution </a:t>
            </a:r>
            <a:r>
              <a:rPr kumimoji="1" lang="en-US" altLang="ja-JP" sz="2000" b="1" i="0" u="none" strike="noStrike" kern="1200" cap="none" spc="0" normalizeH="0" noProof="0" dirty="0" err="1" smtClean="0">
                <a:ln>
                  <a:noFill/>
                </a:ln>
                <a:solidFill>
                  <a:schemeClr val="tx1"/>
                </a:solidFill>
                <a:effectLst/>
                <a:uLnTx/>
                <a:uFillTx/>
                <a:latin typeface="+mn-lt"/>
                <a:ea typeface="+mn-ea"/>
                <a:cs typeface="+mn-cs"/>
              </a:rPr>
              <a:t>scatterin</a:t>
            </a:r>
            <a:r>
              <a:rPr kumimoji="1" lang="en-US" altLang="ja-JP" sz="2000" b="1" i="0" u="none" strike="noStrike" kern="1200" cap="none" spc="0" normalizeH="0" noProof="0" dirty="0" smtClean="0">
                <a:ln>
                  <a:noFill/>
                </a:ln>
                <a:solidFill>
                  <a:schemeClr val="tx1"/>
                </a:solidFill>
                <a:effectLst/>
                <a:uLnTx/>
                <a:uFillTx/>
                <a:latin typeface="+mn-lt"/>
                <a:ea typeface="+mn-ea"/>
                <a:cs typeface="+mn-cs"/>
              </a:rPr>
              <a:t> </a:t>
            </a:r>
            <a:r>
              <a:rPr kumimoji="1" lang="en-US" altLang="ja-JP" sz="2000" b="1" i="0" u="none" strike="noStrike" kern="1200" cap="none" spc="0" normalizeH="0" noProof="0" dirty="0" err="1" smtClean="0">
                <a:ln>
                  <a:noFill/>
                </a:ln>
                <a:solidFill>
                  <a:schemeClr val="tx1"/>
                </a:solidFill>
                <a:effectLst/>
                <a:uLnTx/>
                <a:uFillTx/>
                <a:latin typeface="+mn-lt"/>
                <a:ea typeface="+mn-ea"/>
                <a:cs typeface="+mn-cs"/>
              </a:rPr>
              <a:t>gexperiments</a:t>
            </a:r>
            <a:endParaRPr kumimoji="1" lang="en-US" sz="2000" b="1" i="0" u="none" strike="noStrike" kern="1200" cap="none" spc="0" normalizeH="0" baseline="0" noProof="0" dirty="0" smtClean="0">
              <a:ln>
                <a:noFill/>
              </a:ln>
              <a:solidFill>
                <a:schemeClr val="tx1"/>
              </a:solidFill>
              <a:effectLst/>
              <a:uLnTx/>
              <a:uFillTx/>
              <a:latin typeface="+mn-lt"/>
              <a:ea typeface="+mn-ea"/>
              <a:cs typeface="+mn-cs"/>
            </a:endParaRPr>
          </a:p>
          <a:p>
            <a:pPr marL="361950" lvl="1" indent="-3175">
              <a:spcBef>
                <a:spcPct val="20000"/>
              </a:spcBef>
              <a:defRPr/>
            </a:pPr>
            <a:r>
              <a:rPr kumimoji="1" lang="en-US" altLang="ja-JP" sz="1800" b="0" i="0" u="none" strike="noStrike" kern="1200" cap="none" spc="0" normalizeH="0" baseline="0" noProof="0" dirty="0" smtClean="0">
                <a:ln>
                  <a:noFill/>
                </a:ln>
                <a:solidFill>
                  <a:schemeClr val="tx1"/>
                </a:solidFill>
                <a:effectLst/>
                <a:uLnTx/>
                <a:uFillTx/>
                <a:latin typeface="+mn-lt"/>
                <a:ea typeface="+mn-ea"/>
                <a:cs typeface="+mn-cs"/>
              </a:rPr>
              <a:t>Protein folding and photo excitation </a:t>
            </a:r>
            <a:r>
              <a:rPr kumimoji="1" lang="en-US" altLang="ja-JP" sz="1800" b="0" i="0" u="none" strike="noStrike" kern="1200" cap="none" spc="0" normalizeH="0" baseline="0" noProof="0" dirty="0" err="1" smtClean="0">
                <a:ln>
                  <a:noFill/>
                </a:ln>
                <a:solidFill>
                  <a:schemeClr val="tx1"/>
                </a:solidFill>
                <a:effectLst/>
                <a:uLnTx/>
                <a:uFillTx/>
                <a:latin typeface="+mn-lt"/>
                <a:ea typeface="+mn-ea"/>
                <a:cs typeface="+mn-cs"/>
              </a:rPr>
              <a:t>dyanmics</a:t>
            </a:r>
            <a:r>
              <a:rPr kumimoji="1" lang="en-US" altLang="ja-JP" sz="1800" b="0" i="0" u="none" strike="noStrike" kern="1200" cap="none" spc="0" normalizeH="0" baseline="0" noProof="0" dirty="0" smtClean="0">
                <a:ln>
                  <a:noFill/>
                </a:ln>
                <a:solidFill>
                  <a:schemeClr val="tx1"/>
                </a:solidFill>
                <a:effectLst/>
                <a:uLnTx/>
                <a:uFillTx/>
                <a:latin typeface="+mn-lt"/>
                <a:ea typeface="+mn-ea"/>
                <a:cs typeface="+mn-cs"/>
              </a:rPr>
              <a:t> followed by time</a:t>
            </a:r>
            <a:r>
              <a:rPr lang="en-US" altLang="ja-JP" dirty="0" smtClean="0"/>
              <a:t>-resolved SAXS with 20 </a:t>
            </a:r>
            <a:r>
              <a:rPr lang="en-US" altLang="ja-JP" dirty="0" err="1" smtClean="0">
                <a:latin typeface="Symbol" pitchFamily="18" charset="2"/>
              </a:rPr>
              <a:t>m</a:t>
            </a:r>
            <a:r>
              <a:rPr lang="en-US" altLang="ja-JP" dirty="0" err="1" smtClean="0"/>
              <a:t>sec</a:t>
            </a:r>
            <a:r>
              <a:rPr lang="en-US" altLang="ja-JP" dirty="0" smtClean="0"/>
              <a:t> time resolution</a:t>
            </a:r>
            <a:endParaRPr kumimoji="1" lang="ja-JP" altLang="en-US" sz="2000" b="0" i="0" u="none" strike="noStrike" kern="1200" cap="none" spc="0" normalizeH="0" baseline="0" noProof="0" dirty="0">
              <a:ln>
                <a:noFill/>
              </a:ln>
              <a:solidFill>
                <a:schemeClr val="tx1"/>
              </a:solidFill>
              <a:effectLst/>
              <a:uLnTx/>
              <a:uFillTx/>
              <a:latin typeface="+mn-lt"/>
              <a:ea typeface="+mn-ea"/>
              <a:cs typeface="+mn-cs"/>
            </a:endParaRPr>
          </a:p>
        </p:txBody>
      </p:sp>
      <p:sp>
        <p:nvSpPr>
          <p:cNvPr id="17" name="正方形/長方形 16"/>
          <p:cNvSpPr/>
          <p:nvPr/>
        </p:nvSpPr>
        <p:spPr>
          <a:xfrm>
            <a:off x="6228184" y="4437112"/>
            <a:ext cx="661335" cy="369332"/>
          </a:xfrm>
          <a:prstGeom prst="rect">
            <a:avLst/>
          </a:prstGeom>
          <a:solidFill>
            <a:srgbClr val="FFFFFF"/>
          </a:solidFill>
        </p:spPr>
        <p:txBody>
          <a:bodyPr wrap="none">
            <a:spAutoFit/>
          </a:bodyPr>
          <a:lstStyle/>
          <a:p>
            <a:r>
              <a:rPr lang="en-US" altLang="ja-JP" dirty="0" smtClean="0"/>
              <a:t>X-ray</a:t>
            </a:r>
            <a:endParaRPr lang="ja-JP" altLang="en-US" dirty="0"/>
          </a:p>
        </p:txBody>
      </p:sp>
      <p:sp>
        <p:nvSpPr>
          <p:cNvPr id="18" name="正方形/長方形 17"/>
          <p:cNvSpPr/>
          <p:nvPr/>
        </p:nvSpPr>
        <p:spPr>
          <a:xfrm>
            <a:off x="8316416" y="4005064"/>
            <a:ext cx="888385" cy="369332"/>
          </a:xfrm>
          <a:prstGeom prst="rect">
            <a:avLst/>
          </a:prstGeom>
          <a:solidFill>
            <a:srgbClr val="FFFFFF"/>
          </a:solidFill>
        </p:spPr>
        <p:txBody>
          <a:bodyPr wrap="none">
            <a:spAutoFit/>
          </a:bodyPr>
          <a:lstStyle/>
          <a:p>
            <a:r>
              <a:rPr lang="en-US" altLang="ja-JP" dirty="0" smtClean="0"/>
              <a:t>DEPFET</a:t>
            </a:r>
            <a:endParaRPr lang="ja-JP" altLang="en-US" dirty="0"/>
          </a:p>
        </p:txBody>
      </p:sp>
      <p:sp>
        <p:nvSpPr>
          <p:cNvPr id="19" name="正方形/長方形 18"/>
          <p:cNvSpPr/>
          <p:nvPr/>
        </p:nvSpPr>
        <p:spPr>
          <a:xfrm>
            <a:off x="8123641" y="5373216"/>
            <a:ext cx="1056871" cy="646331"/>
          </a:xfrm>
          <a:prstGeom prst="rect">
            <a:avLst/>
          </a:prstGeom>
          <a:solidFill>
            <a:srgbClr val="FFFFFF"/>
          </a:solidFill>
        </p:spPr>
        <p:txBody>
          <a:bodyPr wrap="square">
            <a:spAutoFit/>
          </a:bodyPr>
          <a:lstStyle/>
          <a:p>
            <a:r>
              <a:rPr lang="en-US" altLang="ja-JP" dirty="0" smtClean="0"/>
              <a:t>Rotation table</a:t>
            </a:r>
            <a:endParaRPr lang="ja-JP" altLang="en-US" dirty="0"/>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37"/>
          <p:cNvGrpSpPr/>
          <p:nvPr/>
        </p:nvGrpSpPr>
        <p:grpSpPr>
          <a:xfrm>
            <a:off x="1241425" y="4194555"/>
            <a:ext cx="2466975" cy="3192718"/>
            <a:chOff x="6524625" y="2716275"/>
            <a:chExt cx="2466975" cy="3192718"/>
          </a:xfrm>
        </p:grpSpPr>
        <p:pic>
          <p:nvPicPr>
            <p:cNvPr id="239" name="図 238" descr="DEPFET_20module_with_beam2.jpg"/>
            <p:cNvPicPr>
              <a:picLocks noChangeAspect="1"/>
            </p:cNvPicPr>
            <p:nvPr/>
          </p:nvPicPr>
          <p:blipFill>
            <a:blip r:embed="rId2" cstate="print"/>
            <a:stretch>
              <a:fillRect/>
            </a:stretch>
          </p:blipFill>
          <p:spPr>
            <a:xfrm>
              <a:off x="6524625" y="2716275"/>
              <a:ext cx="2466975" cy="3192718"/>
            </a:xfrm>
            <a:prstGeom prst="rect">
              <a:avLst/>
            </a:prstGeom>
          </p:spPr>
        </p:pic>
        <p:cxnSp>
          <p:nvCxnSpPr>
            <p:cNvPr id="240" name="直線矢印コネクタ 239"/>
            <p:cNvCxnSpPr/>
            <p:nvPr/>
          </p:nvCxnSpPr>
          <p:spPr>
            <a:xfrm flipV="1">
              <a:off x="7113815" y="4334255"/>
              <a:ext cx="846811" cy="10416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1" name="直線矢印コネクタ 240"/>
            <p:cNvCxnSpPr/>
            <p:nvPr/>
          </p:nvCxnSpPr>
          <p:spPr>
            <a:xfrm rot="10800000" flipH="1">
              <a:off x="7960625" y="3657265"/>
              <a:ext cx="241759" cy="67699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5" name="直線矢印コネクタ 244"/>
            <p:cNvCxnSpPr/>
            <p:nvPr/>
          </p:nvCxnSpPr>
          <p:spPr>
            <a:xfrm rot="10800000" flipH="1" flipV="1">
              <a:off x="7960626" y="4334254"/>
              <a:ext cx="394160" cy="765475"/>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6" name="正方形/長方形 245"/>
            <p:cNvSpPr/>
            <p:nvPr/>
          </p:nvSpPr>
          <p:spPr>
            <a:xfrm>
              <a:off x="6873652" y="4042846"/>
              <a:ext cx="535724" cy="369332"/>
            </a:xfrm>
            <a:prstGeom prst="rect">
              <a:avLst/>
            </a:prstGeom>
          </p:spPr>
          <p:txBody>
            <a:bodyPr wrap="none">
              <a:spAutoFit/>
            </a:bodyPr>
            <a:lstStyle/>
            <a:p>
              <a:r>
                <a:rPr lang="en-US" altLang="ja-JP" dirty="0" smtClean="0"/>
                <a:t>X</a:t>
              </a:r>
              <a:r>
                <a:rPr lang="ja-JP" altLang="en-US" dirty="0" smtClean="0"/>
                <a:t>線</a:t>
              </a:r>
              <a:endParaRPr lang="ja-JP" altLang="en-US" dirty="0"/>
            </a:p>
          </p:txBody>
        </p:sp>
        <p:sp>
          <p:nvSpPr>
            <p:cNvPr id="247" name="正方形/長方形 246"/>
            <p:cNvSpPr/>
            <p:nvPr/>
          </p:nvSpPr>
          <p:spPr>
            <a:xfrm>
              <a:off x="7536320" y="4429289"/>
              <a:ext cx="539058" cy="369332"/>
            </a:xfrm>
            <a:prstGeom prst="rect">
              <a:avLst/>
            </a:prstGeom>
          </p:spPr>
          <p:txBody>
            <a:bodyPr wrap="none">
              <a:spAutoFit/>
            </a:bodyPr>
            <a:lstStyle/>
            <a:p>
              <a:r>
                <a:rPr lang="en-US" altLang="ja-JP" dirty="0" err="1" smtClean="0"/>
                <a:t>Xtal</a:t>
              </a:r>
              <a:endParaRPr lang="ja-JP" altLang="en-US" dirty="0"/>
            </a:p>
          </p:txBody>
        </p:sp>
        <p:cxnSp>
          <p:nvCxnSpPr>
            <p:cNvPr id="248" name="直線矢印コネクタ 247"/>
            <p:cNvCxnSpPr/>
            <p:nvPr/>
          </p:nvCxnSpPr>
          <p:spPr>
            <a:xfrm rot="10800000" flipH="1">
              <a:off x="7960626" y="3821857"/>
              <a:ext cx="476456" cy="512398"/>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9" name="直線矢印コネクタ 248"/>
            <p:cNvCxnSpPr/>
            <p:nvPr/>
          </p:nvCxnSpPr>
          <p:spPr>
            <a:xfrm rot="10800000" flipH="1">
              <a:off x="7960626" y="4117513"/>
              <a:ext cx="622760" cy="216743"/>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0" name="直線矢印コネクタ 249"/>
            <p:cNvCxnSpPr/>
            <p:nvPr/>
          </p:nvCxnSpPr>
          <p:spPr>
            <a:xfrm rot="10800000" flipH="1" flipV="1">
              <a:off x="7960625" y="4334254"/>
              <a:ext cx="693245" cy="102535"/>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1" name="直線矢印コネクタ 250"/>
            <p:cNvCxnSpPr/>
            <p:nvPr/>
          </p:nvCxnSpPr>
          <p:spPr>
            <a:xfrm rot="10800000" flipH="1" flipV="1">
              <a:off x="7960626" y="4334255"/>
              <a:ext cx="656668" cy="36771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2" name="直線矢印コネクタ 251"/>
            <p:cNvCxnSpPr/>
            <p:nvPr/>
          </p:nvCxnSpPr>
          <p:spPr>
            <a:xfrm rot="10800000" flipH="1" flipV="1">
              <a:off x="7960626" y="4334255"/>
              <a:ext cx="586564" cy="58107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4" name="円/楕円 253"/>
            <p:cNvSpPr/>
            <p:nvPr/>
          </p:nvSpPr>
          <p:spPr>
            <a:xfrm>
              <a:off x="7930352" y="4287438"/>
              <a:ext cx="66675" cy="8572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02" name="角丸四角形 201"/>
          <p:cNvSpPr/>
          <p:nvPr/>
        </p:nvSpPr>
        <p:spPr>
          <a:xfrm>
            <a:off x="66675" y="4638674"/>
            <a:ext cx="9001125" cy="215265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1" name="角丸四角形 200"/>
          <p:cNvSpPr/>
          <p:nvPr/>
        </p:nvSpPr>
        <p:spPr>
          <a:xfrm>
            <a:off x="66674" y="600075"/>
            <a:ext cx="9001125" cy="394335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4" name="正方形/長方形 243"/>
          <p:cNvSpPr/>
          <p:nvPr/>
        </p:nvSpPr>
        <p:spPr>
          <a:xfrm>
            <a:off x="1427697" y="3027809"/>
            <a:ext cx="642839" cy="170617"/>
          </a:xfrm>
          <a:prstGeom prst="rect">
            <a:avLst/>
          </a:prstGeom>
          <a:solidFill>
            <a:srgbClr val="F7964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 name="グループ化 129"/>
          <p:cNvGrpSpPr/>
          <p:nvPr/>
        </p:nvGrpSpPr>
        <p:grpSpPr>
          <a:xfrm>
            <a:off x="5281937" y="1613179"/>
            <a:ext cx="900112" cy="900112"/>
            <a:chOff x="5220072" y="3044186"/>
            <a:chExt cx="1152128" cy="1152128"/>
          </a:xfrm>
        </p:grpSpPr>
        <p:sp>
          <p:nvSpPr>
            <p:cNvPr id="101" name="正方形/長方形 100"/>
            <p:cNvSpPr/>
            <p:nvPr/>
          </p:nvSpPr>
          <p:spPr>
            <a:xfrm>
              <a:off x="5220072" y="3044186"/>
              <a:ext cx="1152128" cy="1152128"/>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円/楕円 101"/>
            <p:cNvSpPr/>
            <p:nvPr/>
          </p:nvSpPr>
          <p:spPr>
            <a:xfrm>
              <a:off x="5652120" y="3548242"/>
              <a:ext cx="108000" cy="108000"/>
            </a:xfrm>
            <a:prstGeom prst="ellipse">
              <a:avLst/>
            </a:prstGeom>
            <a:solidFill>
              <a:schemeClr val="tx1"/>
            </a:solid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円/楕円 102"/>
            <p:cNvSpPr/>
            <p:nvPr/>
          </p:nvSpPr>
          <p:spPr>
            <a:xfrm>
              <a:off x="5940152" y="3332218"/>
              <a:ext cx="144000" cy="144000"/>
            </a:xfrm>
            <a:prstGeom prst="ellipse">
              <a:avLst/>
            </a:prstGeom>
            <a:solidFill>
              <a:schemeClr val="tx1"/>
            </a:solid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円/楕円 103"/>
            <p:cNvSpPr/>
            <p:nvPr/>
          </p:nvSpPr>
          <p:spPr>
            <a:xfrm>
              <a:off x="5508104" y="3836274"/>
              <a:ext cx="72000" cy="72000"/>
            </a:xfrm>
            <a:prstGeom prst="ellipse">
              <a:avLst/>
            </a:prstGeom>
            <a:solidFill>
              <a:schemeClr val="tx1"/>
            </a:solid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円/楕円 104"/>
            <p:cNvSpPr/>
            <p:nvPr/>
          </p:nvSpPr>
          <p:spPr>
            <a:xfrm>
              <a:off x="6012160" y="3700642"/>
              <a:ext cx="216000" cy="216000"/>
            </a:xfrm>
            <a:prstGeom prst="ellipse">
              <a:avLst/>
            </a:prstGeom>
            <a:solidFill>
              <a:schemeClr val="tx1"/>
            </a:solid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円/楕円 105"/>
            <p:cNvSpPr/>
            <p:nvPr/>
          </p:nvSpPr>
          <p:spPr>
            <a:xfrm>
              <a:off x="5508104" y="3260210"/>
              <a:ext cx="180000" cy="180000"/>
            </a:xfrm>
            <a:prstGeom prst="ellipse">
              <a:avLst/>
            </a:prstGeom>
            <a:solidFill>
              <a:schemeClr val="tx1"/>
            </a:solid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円/楕円 106"/>
            <p:cNvSpPr/>
            <p:nvPr/>
          </p:nvSpPr>
          <p:spPr>
            <a:xfrm>
              <a:off x="5652120" y="3908282"/>
              <a:ext cx="144000" cy="144000"/>
            </a:xfrm>
            <a:prstGeom prst="ellipse">
              <a:avLst/>
            </a:prstGeom>
            <a:solidFill>
              <a:schemeClr val="tx1"/>
            </a:solid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円/楕円 107"/>
            <p:cNvSpPr/>
            <p:nvPr/>
          </p:nvSpPr>
          <p:spPr>
            <a:xfrm>
              <a:off x="5760144" y="3404226"/>
              <a:ext cx="72000" cy="72000"/>
            </a:xfrm>
            <a:prstGeom prst="ellipse">
              <a:avLst/>
            </a:prstGeom>
            <a:solidFill>
              <a:schemeClr val="tx1"/>
            </a:solid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円/楕円 108"/>
            <p:cNvSpPr/>
            <p:nvPr/>
          </p:nvSpPr>
          <p:spPr>
            <a:xfrm>
              <a:off x="5904160" y="3692258"/>
              <a:ext cx="72000" cy="72000"/>
            </a:xfrm>
            <a:prstGeom prst="ellipse">
              <a:avLst/>
            </a:prstGeom>
            <a:solidFill>
              <a:schemeClr val="tx1"/>
            </a:solid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円/楕円 109"/>
            <p:cNvSpPr/>
            <p:nvPr/>
          </p:nvSpPr>
          <p:spPr>
            <a:xfrm>
              <a:off x="5976168" y="3908282"/>
              <a:ext cx="72000" cy="72000"/>
            </a:xfrm>
            <a:prstGeom prst="ellipse">
              <a:avLst/>
            </a:prstGeom>
            <a:solidFill>
              <a:schemeClr val="tx1"/>
            </a:solid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円/楕円 110"/>
            <p:cNvSpPr/>
            <p:nvPr/>
          </p:nvSpPr>
          <p:spPr>
            <a:xfrm>
              <a:off x="5364088" y="3476234"/>
              <a:ext cx="72000" cy="72000"/>
            </a:xfrm>
            <a:prstGeom prst="ellipse">
              <a:avLst/>
            </a:prstGeom>
            <a:solidFill>
              <a:schemeClr val="tx1"/>
            </a:solid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円/楕円 111"/>
            <p:cNvSpPr/>
            <p:nvPr/>
          </p:nvSpPr>
          <p:spPr>
            <a:xfrm>
              <a:off x="5364088" y="3872290"/>
              <a:ext cx="72000" cy="72000"/>
            </a:xfrm>
            <a:prstGeom prst="ellipse">
              <a:avLst/>
            </a:prstGeom>
            <a:solidFill>
              <a:schemeClr val="tx1"/>
            </a:solid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円/楕円 112"/>
            <p:cNvSpPr/>
            <p:nvPr/>
          </p:nvSpPr>
          <p:spPr>
            <a:xfrm>
              <a:off x="6120184" y="3116194"/>
              <a:ext cx="72000" cy="72000"/>
            </a:xfrm>
            <a:prstGeom prst="ellipse">
              <a:avLst/>
            </a:prstGeom>
            <a:solidFill>
              <a:schemeClr val="tx1"/>
            </a:solid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円/楕円 113"/>
            <p:cNvSpPr/>
            <p:nvPr/>
          </p:nvSpPr>
          <p:spPr>
            <a:xfrm>
              <a:off x="5436096" y="3116194"/>
              <a:ext cx="72000" cy="72000"/>
            </a:xfrm>
            <a:prstGeom prst="ellipse">
              <a:avLst/>
            </a:prstGeom>
            <a:solidFill>
              <a:schemeClr val="tx1"/>
            </a:solid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円/楕円 114"/>
            <p:cNvSpPr/>
            <p:nvPr/>
          </p:nvSpPr>
          <p:spPr>
            <a:xfrm>
              <a:off x="6272584" y="3268594"/>
              <a:ext cx="72000" cy="72000"/>
            </a:xfrm>
            <a:prstGeom prst="ellipse">
              <a:avLst/>
            </a:prstGeom>
            <a:solidFill>
              <a:schemeClr val="tx1"/>
            </a:solid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円/楕円 115"/>
            <p:cNvSpPr/>
            <p:nvPr/>
          </p:nvSpPr>
          <p:spPr>
            <a:xfrm>
              <a:off x="6156184" y="3474646"/>
              <a:ext cx="72000" cy="72000"/>
            </a:xfrm>
            <a:prstGeom prst="ellipse">
              <a:avLst/>
            </a:prstGeom>
            <a:solidFill>
              <a:schemeClr val="tx1"/>
            </a:solid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 name="円/楕円 116"/>
            <p:cNvSpPr/>
            <p:nvPr/>
          </p:nvSpPr>
          <p:spPr>
            <a:xfrm>
              <a:off x="5868160" y="3224202"/>
              <a:ext cx="72000" cy="72000"/>
            </a:xfrm>
            <a:prstGeom prst="ellipse">
              <a:avLst/>
            </a:prstGeom>
            <a:solidFill>
              <a:schemeClr val="tx1"/>
            </a:solid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 name="円/楕円 117"/>
            <p:cNvSpPr/>
            <p:nvPr/>
          </p:nvSpPr>
          <p:spPr>
            <a:xfrm>
              <a:off x="5940152" y="3548242"/>
              <a:ext cx="72000" cy="72000"/>
            </a:xfrm>
            <a:prstGeom prst="ellipse">
              <a:avLst/>
            </a:prstGeom>
            <a:solidFill>
              <a:schemeClr val="tx1"/>
            </a:solid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円/楕円 118"/>
            <p:cNvSpPr/>
            <p:nvPr/>
          </p:nvSpPr>
          <p:spPr>
            <a:xfrm>
              <a:off x="6200584" y="4016282"/>
              <a:ext cx="72000" cy="72000"/>
            </a:xfrm>
            <a:prstGeom prst="ellipse">
              <a:avLst/>
            </a:prstGeom>
            <a:solidFill>
              <a:schemeClr val="tx1"/>
            </a:solid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円/楕円 119"/>
            <p:cNvSpPr/>
            <p:nvPr/>
          </p:nvSpPr>
          <p:spPr>
            <a:xfrm>
              <a:off x="5724120" y="3700642"/>
              <a:ext cx="72000" cy="72000"/>
            </a:xfrm>
            <a:prstGeom prst="ellipse">
              <a:avLst/>
            </a:prstGeom>
            <a:solidFill>
              <a:schemeClr val="tx1"/>
            </a:solid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1" name="円/楕円 120"/>
            <p:cNvSpPr/>
            <p:nvPr/>
          </p:nvSpPr>
          <p:spPr>
            <a:xfrm>
              <a:off x="5328088" y="3268594"/>
              <a:ext cx="72000" cy="72000"/>
            </a:xfrm>
            <a:prstGeom prst="ellipse">
              <a:avLst/>
            </a:prstGeom>
            <a:solidFill>
              <a:schemeClr val="tx1"/>
            </a:solid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円/楕円 121"/>
            <p:cNvSpPr/>
            <p:nvPr/>
          </p:nvSpPr>
          <p:spPr>
            <a:xfrm>
              <a:off x="5724120" y="3116194"/>
              <a:ext cx="72000" cy="72000"/>
            </a:xfrm>
            <a:prstGeom prst="ellipse">
              <a:avLst/>
            </a:prstGeom>
            <a:solidFill>
              <a:schemeClr val="tx1"/>
            </a:solid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 name="円/楕円 122"/>
            <p:cNvSpPr/>
            <p:nvPr/>
          </p:nvSpPr>
          <p:spPr>
            <a:xfrm>
              <a:off x="5400088" y="4096666"/>
              <a:ext cx="72000" cy="72000"/>
            </a:xfrm>
            <a:prstGeom prst="ellipse">
              <a:avLst/>
            </a:prstGeom>
            <a:solidFill>
              <a:schemeClr val="tx1"/>
            </a:solid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 name="円/楕円 123"/>
            <p:cNvSpPr/>
            <p:nvPr/>
          </p:nvSpPr>
          <p:spPr>
            <a:xfrm>
              <a:off x="5868160" y="4052282"/>
              <a:ext cx="72000" cy="72000"/>
            </a:xfrm>
            <a:prstGeom prst="ellipse">
              <a:avLst/>
            </a:prstGeom>
            <a:solidFill>
              <a:schemeClr val="tx1"/>
            </a:solid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5" name="円/楕円 124"/>
            <p:cNvSpPr/>
            <p:nvPr/>
          </p:nvSpPr>
          <p:spPr>
            <a:xfrm>
              <a:off x="5472104" y="3628642"/>
              <a:ext cx="72000" cy="72000"/>
            </a:xfrm>
            <a:prstGeom prst="ellipse">
              <a:avLst/>
            </a:prstGeom>
            <a:solidFill>
              <a:schemeClr val="tx1"/>
            </a:solid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6" name="円/楕円 125"/>
            <p:cNvSpPr/>
            <p:nvPr/>
          </p:nvSpPr>
          <p:spPr>
            <a:xfrm>
              <a:off x="5616136" y="3728242"/>
              <a:ext cx="72000" cy="72000"/>
            </a:xfrm>
            <a:prstGeom prst="ellipse">
              <a:avLst/>
            </a:prstGeom>
            <a:solidFill>
              <a:schemeClr val="tx1"/>
            </a:solid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7" name="円/楕円 126"/>
            <p:cNvSpPr/>
            <p:nvPr/>
          </p:nvSpPr>
          <p:spPr>
            <a:xfrm>
              <a:off x="5724144" y="3260218"/>
              <a:ext cx="72000" cy="72000"/>
            </a:xfrm>
            <a:prstGeom prst="ellipse">
              <a:avLst/>
            </a:prstGeom>
            <a:solidFill>
              <a:schemeClr val="tx1"/>
            </a:solid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8" name="円/楕円 127"/>
            <p:cNvSpPr/>
            <p:nvPr/>
          </p:nvSpPr>
          <p:spPr>
            <a:xfrm>
              <a:off x="6192160" y="3268594"/>
              <a:ext cx="72000" cy="72000"/>
            </a:xfrm>
            <a:prstGeom prst="ellipse">
              <a:avLst/>
            </a:prstGeom>
            <a:solidFill>
              <a:schemeClr val="tx1"/>
            </a:solid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9" name="円/楕円 128"/>
            <p:cNvSpPr/>
            <p:nvPr/>
          </p:nvSpPr>
          <p:spPr>
            <a:xfrm>
              <a:off x="6264160" y="3592634"/>
              <a:ext cx="72000" cy="72000"/>
            </a:xfrm>
            <a:prstGeom prst="ellipse">
              <a:avLst/>
            </a:prstGeom>
            <a:solidFill>
              <a:schemeClr val="tx1"/>
            </a:solid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タイトル 1"/>
          <p:cNvSpPr>
            <a:spLocks noGrp="1"/>
          </p:cNvSpPr>
          <p:nvPr>
            <p:ph type="title"/>
          </p:nvPr>
        </p:nvSpPr>
        <p:spPr>
          <a:xfrm>
            <a:off x="0" y="0"/>
            <a:ext cx="9144000" cy="500743"/>
          </a:xfrm>
        </p:spPr>
        <p:txBody>
          <a:bodyPr>
            <a:noAutofit/>
          </a:bodyPr>
          <a:lstStyle/>
          <a:p>
            <a:r>
              <a:rPr kumimoji="1" lang="ja-JP" altLang="en-US" sz="3200" dirty="0" smtClean="0"/>
              <a:t>②</a:t>
            </a:r>
            <a:r>
              <a:rPr lang="ja-JP" altLang="en-US" sz="3200" dirty="0" smtClean="0"/>
              <a:t> </a:t>
            </a:r>
            <a:r>
              <a:rPr lang="en-US" altLang="ja-JP" sz="3200" dirty="0" smtClean="0"/>
              <a:t>Development of large area DEPFET detector</a:t>
            </a:r>
            <a:endParaRPr kumimoji="1" lang="ja-JP" altLang="en-US" sz="3200" dirty="0"/>
          </a:p>
        </p:txBody>
      </p:sp>
      <p:sp>
        <p:nvSpPr>
          <p:cNvPr id="20" name="テキスト ボックス 19"/>
          <p:cNvSpPr txBox="1"/>
          <p:nvPr/>
        </p:nvSpPr>
        <p:spPr>
          <a:xfrm>
            <a:off x="35496" y="2082412"/>
            <a:ext cx="1884747" cy="646331"/>
          </a:xfrm>
          <a:prstGeom prst="rect">
            <a:avLst/>
          </a:prstGeom>
          <a:noFill/>
        </p:spPr>
        <p:txBody>
          <a:bodyPr wrap="none" rtlCol="0">
            <a:spAutoFit/>
          </a:bodyPr>
          <a:lstStyle/>
          <a:p>
            <a:r>
              <a:rPr lang="en-US" altLang="ja-JP" b="1" dirty="0" smtClean="0"/>
              <a:t>Large area censor</a:t>
            </a:r>
            <a:r>
              <a:rPr kumimoji="1" lang="en-US" altLang="ja-JP" b="1" dirty="0" smtClean="0"/>
              <a:t/>
            </a:r>
            <a:br>
              <a:rPr kumimoji="1" lang="en-US" altLang="ja-JP" b="1" dirty="0" smtClean="0"/>
            </a:br>
            <a:r>
              <a:rPr lang="en-US" altLang="ja-JP" b="1" dirty="0" smtClean="0"/>
              <a:t>1536×256</a:t>
            </a:r>
            <a:r>
              <a:rPr lang="en-US" altLang="ja-JP" b="1" dirty="0" smtClean="0">
                <a:solidFill>
                  <a:srgbClr val="FF0000"/>
                </a:solidFill>
              </a:rPr>
              <a:t> </a:t>
            </a:r>
            <a:r>
              <a:rPr kumimoji="1" lang="ja-JP" altLang="en-US" b="1" dirty="0" smtClean="0"/>
              <a:t> </a:t>
            </a:r>
            <a:r>
              <a:rPr kumimoji="1" lang="en-US" altLang="ja-JP" b="1" dirty="0" smtClean="0"/>
              <a:t>pixels</a:t>
            </a:r>
            <a:endParaRPr kumimoji="1" lang="ja-JP" altLang="en-US" b="1" dirty="0"/>
          </a:p>
        </p:txBody>
      </p:sp>
      <p:sp>
        <p:nvSpPr>
          <p:cNvPr id="24" name="正方形/長方形 23"/>
          <p:cNvSpPr/>
          <p:nvPr/>
        </p:nvSpPr>
        <p:spPr>
          <a:xfrm>
            <a:off x="3031398" y="1225868"/>
            <a:ext cx="900088" cy="900088"/>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3103406" y="1297876"/>
            <a:ext cx="900088" cy="900088"/>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3175414" y="1369884"/>
            <a:ext cx="900088" cy="900088"/>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p:cNvSpPr/>
          <p:nvPr/>
        </p:nvSpPr>
        <p:spPr>
          <a:xfrm>
            <a:off x="3247422" y="1441892"/>
            <a:ext cx="900088" cy="900088"/>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p:nvPr/>
        </p:nvSpPr>
        <p:spPr>
          <a:xfrm>
            <a:off x="3319430" y="1513900"/>
            <a:ext cx="900088" cy="900088"/>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 name="グループ化 144"/>
          <p:cNvGrpSpPr/>
          <p:nvPr/>
        </p:nvGrpSpPr>
        <p:grpSpPr>
          <a:xfrm>
            <a:off x="3391438" y="1604977"/>
            <a:ext cx="900088" cy="900088"/>
            <a:chOff x="1475656" y="1340768"/>
            <a:chExt cx="1152128" cy="1152128"/>
          </a:xfrm>
          <a:solidFill>
            <a:srgbClr val="000000"/>
          </a:solidFill>
        </p:grpSpPr>
        <p:sp>
          <p:nvSpPr>
            <p:cNvPr id="30" name="正方形/長方形 29"/>
            <p:cNvSpPr/>
            <p:nvPr/>
          </p:nvSpPr>
          <p:spPr>
            <a:xfrm>
              <a:off x="1475656" y="1340768"/>
              <a:ext cx="1152128" cy="1152128"/>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円/楕円 30"/>
            <p:cNvSpPr/>
            <p:nvPr/>
          </p:nvSpPr>
          <p:spPr>
            <a:xfrm>
              <a:off x="1907704" y="1844824"/>
              <a:ext cx="108000" cy="108000"/>
            </a:xfrm>
            <a:prstGeom prst="ellipse">
              <a:avLst/>
            </a:prstGeom>
            <a:grp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円/楕円 31"/>
            <p:cNvSpPr/>
            <p:nvPr/>
          </p:nvSpPr>
          <p:spPr>
            <a:xfrm>
              <a:off x="2195736" y="1628800"/>
              <a:ext cx="108000" cy="108000"/>
            </a:xfrm>
            <a:prstGeom prst="ellipse">
              <a:avLst/>
            </a:prstGeom>
            <a:grp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円/楕円 32"/>
            <p:cNvSpPr/>
            <p:nvPr/>
          </p:nvSpPr>
          <p:spPr>
            <a:xfrm>
              <a:off x="1763688" y="2132856"/>
              <a:ext cx="72000" cy="72000"/>
            </a:xfrm>
            <a:prstGeom prst="ellipse">
              <a:avLst/>
            </a:prstGeom>
            <a:grp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円/楕円 33"/>
            <p:cNvSpPr/>
            <p:nvPr/>
          </p:nvSpPr>
          <p:spPr>
            <a:xfrm>
              <a:off x="2267744" y="1997224"/>
              <a:ext cx="180000" cy="180000"/>
            </a:xfrm>
            <a:prstGeom prst="ellipse">
              <a:avLst/>
            </a:prstGeom>
            <a:grp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円/楕円 34"/>
            <p:cNvSpPr/>
            <p:nvPr/>
          </p:nvSpPr>
          <p:spPr>
            <a:xfrm>
              <a:off x="1763688" y="1556792"/>
              <a:ext cx="144000" cy="144000"/>
            </a:xfrm>
            <a:prstGeom prst="ellipse">
              <a:avLst/>
            </a:prstGeom>
            <a:grp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円/楕円 35"/>
            <p:cNvSpPr/>
            <p:nvPr/>
          </p:nvSpPr>
          <p:spPr>
            <a:xfrm>
              <a:off x="1907704" y="2204864"/>
              <a:ext cx="108000" cy="108000"/>
            </a:xfrm>
            <a:prstGeom prst="ellipse">
              <a:avLst/>
            </a:prstGeom>
            <a:grp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円/楕円 36"/>
            <p:cNvSpPr/>
            <p:nvPr/>
          </p:nvSpPr>
          <p:spPr>
            <a:xfrm>
              <a:off x="2015728" y="1700808"/>
              <a:ext cx="72000" cy="72000"/>
            </a:xfrm>
            <a:prstGeom prst="ellipse">
              <a:avLst/>
            </a:prstGeom>
            <a:grp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円/楕円 37"/>
            <p:cNvSpPr/>
            <p:nvPr/>
          </p:nvSpPr>
          <p:spPr>
            <a:xfrm>
              <a:off x="2159744" y="1988840"/>
              <a:ext cx="72000" cy="72000"/>
            </a:xfrm>
            <a:prstGeom prst="ellipse">
              <a:avLst/>
            </a:prstGeom>
            <a:grp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円/楕円 38"/>
            <p:cNvSpPr/>
            <p:nvPr/>
          </p:nvSpPr>
          <p:spPr>
            <a:xfrm>
              <a:off x="2231752" y="2204864"/>
              <a:ext cx="72000" cy="72000"/>
            </a:xfrm>
            <a:prstGeom prst="ellipse">
              <a:avLst/>
            </a:prstGeom>
            <a:grp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円/楕円 39"/>
            <p:cNvSpPr/>
            <p:nvPr/>
          </p:nvSpPr>
          <p:spPr>
            <a:xfrm>
              <a:off x="1619672" y="1772816"/>
              <a:ext cx="72000" cy="72000"/>
            </a:xfrm>
            <a:prstGeom prst="ellipse">
              <a:avLst/>
            </a:prstGeom>
            <a:grp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円/楕円 40"/>
            <p:cNvSpPr/>
            <p:nvPr/>
          </p:nvSpPr>
          <p:spPr>
            <a:xfrm>
              <a:off x="1619672" y="2168872"/>
              <a:ext cx="72000" cy="72000"/>
            </a:xfrm>
            <a:prstGeom prst="ellipse">
              <a:avLst/>
            </a:prstGeom>
            <a:grp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円/楕円 41"/>
            <p:cNvSpPr/>
            <p:nvPr/>
          </p:nvSpPr>
          <p:spPr>
            <a:xfrm>
              <a:off x="2375768" y="1412776"/>
              <a:ext cx="72000" cy="72000"/>
            </a:xfrm>
            <a:prstGeom prst="ellipse">
              <a:avLst/>
            </a:prstGeom>
            <a:grp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円/楕円 42"/>
            <p:cNvSpPr/>
            <p:nvPr/>
          </p:nvSpPr>
          <p:spPr>
            <a:xfrm>
              <a:off x="1691680" y="1412776"/>
              <a:ext cx="72000" cy="72000"/>
            </a:xfrm>
            <a:prstGeom prst="ellipse">
              <a:avLst/>
            </a:prstGeom>
            <a:grp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4" name="右中かっこ 43"/>
          <p:cNvSpPr/>
          <p:nvPr/>
        </p:nvSpPr>
        <p:spPr>
          <a:xfrm rot="19076234">
            <a:off x="4163421" y="1024251"/>
            <a:ext cx="147005" cy="587669"/>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5" name="テキスト ボックス 44"/>
          <p:cNvSpPr txBox="1"/>
          <p:nvPr/>
        </p:nvSpPr>
        <p:spPr>
          <a:xfrm>
            <a:off x="4419600" y="965545"/>
            <a:ext cx="3162300" cy="646331"/>
          </a:xfrm>
          <a:prstGeom prst="rect">
            <a:avLst/>
          </a:prstGeom>
          <a:noFill/>
        </p:spPr>
        <p:txBody>
          <a:bodyPr wrap="square" rtlCol="0">
            <a:spAutoFit/>
          </a:bodyPr>
          <a:lstStyle/>
          <a:p>
            <a:r>
              <a:rPr lang="en-US" altLang="ja-JP" dirty="0" smtClean="0"/>
              <a:t>On-the-fly integration of max 50,000</a:t>
            </a:r>
            <a:r>
              <a:rPr lang="ja-JP" altLang="en-US" dirty="0"/>
              <a:t> </a:t>
            </a:r>
            <a:r>
              <a:rPr lang="en-US" altLang="ja-JP" dirty="0" smtClean="0"/>
              <a:t>images</a:t>
            </a:r>
            <a:r>
              <a:rPr lang="ja-JP" altLang="en-US" dirty="0" smtClean="0"/>
              <a:t> </a:t>
            </a:r>
            <a:r>
              <a:rPr lang="en-US" altLang="ja-JP" dirty="0" smtClean="0"/>
              <a:t>(24 bit/pixel)</a:t>
            </a:r>
            <a:endParaRPr kumimoji="1" lang="ja-JP" altLang="en-US" dirty="0"/>
          </a:p>
        </p:txBody>
      </p:sp>
      <p:grpSp>
        <p:nvGrpSpPr>
          <p:cNvPr id="6" name="グループ化 132"/>
          <p:cNvGrpSpPr/>
          <p:nvPr/>
        </p:nvGrpSpPr>
        <p:grpSpPr>
          <a:xfrm>
            <a:off x="3004744" y="2882092"/>
            <a:ext cx="242678" cy="432048"/>
            <a:chOff x="3004744" y="3285088"/>
            <a:chExt cx="242678" cy="432048"/>
          </a:xfrm>
        </p:grpSpPr>
        <p:cxnSp>
          <p:nvCxnSpPr>
            <p:cNvPr id="48" name="直線コネクタ 47"/>
            <p:cNvCxnSpPr/>
            <p:nvPr/>
          </p:nvCxnSpPr>
          <p:spPr>
            <a:xfrm>
              <a:off x="3004744" y="3285088"/>
              <a:ext cx="24267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3004744" y="3429104"/>
              <a:ext cx="24267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a:off x="3004744" y="3581504"/>
              <a:ext cx="24267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p:nvCxnSpPr>
          <p:spPr>
            <a:xfrm>
              <a:off x="3004744" y="3717136"/>
              <a:ext cx="24267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6" name="正方形/長方形 55"/>
          <p:cNvSpPr/>
          <p:nvPr/>
        </p:nvSpPr>
        <p:spPr>
          <a:xfrm>
            <a:off x="1852744" y="1460961"/>
            <a:ext cx="386566" cy="386566"/>
          </a:xfrm>
          <a:prstGeom prst="rect">
            <a:avLst/>
          </a:prstGeom>
          <a:solidFill>
            <a:srgbClr val="00FF00"/>
          </a:solidFill>
          <a:ln>
            <a:solidFill>
              <a:schemeClr val="tx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p:cNvSpPr txBox="1"/>
          <p:nvPr/>
        </p:nvSpPr>
        <p:spPr>
          <a:xfrm>
            <a:off x="1159190" y="1045836"/>
            <a:ext cx="1132361" cy="369332"/>
          </a:xfrm>
          <a:prstGeom prst="rect">
            <a:avLst/>
          </a:prstGeom>
          <a:noFill/>
        </p:spPr>
        <p:txBody>
          <a:bodyPr wrap="none" rtlCol="0">
            <a:spAutoFit/>
          </a:bodyPr>
          <a:lstStyle/>
          <a:p>
            <a:r>
              <a:rPr lang="en-US" altLang="ja-JP" dirty="0" smtClean="0"/>
              <a:t>8 bit</a:t>
            </a:r>
            <a:r>
              <a:rPr kumimoji="1" lang="en-US" altLang="ja-JP" dirty="0" smtClean="0"/>
              <a:t>/pixel</a:t>
            </a:r>
            <a:endParaRPr kumimoji="1" lang="ja-JP" altLang="en-US" dirty="0"/>
          </a:p>
        </p:txBody>
      </p:sp>
      <p:grpSp>
        <p:nvGrpSpPr>
          <p:cNvPr id="7" name="グループ化 126"/>
          <p:cNvGrpSpPr/>
          <p:nvPr/>
        </p:nvGrpSpPr>
        <p:grpSpPr>
          <a:xfrm>
            <a:off x="7834316" y="1598303"/>
            <a:ext cx="886714" cy="886714"/>
            <a:chOff x="1475656" y="1340768"/>
            <a:chExt cx="1152128" cy="1152128"/>
          </a:xfrm>
          <a:solidFill>
            <a:schemeClr val="tx1"/>
          </a:solidFill>
        </p:grpSpPr>
        <p:sp>
          <p:nvSpPr>
            <p:cNvPr id="62" name="正方形/長方形 61"/>
            <p:cNvSpPr/>
            <p:nvPr/>
          </p:nvSpPr>
          <p:spPr>
            <a:xfrm>
              <a:off x="1475656" y="1340768"/>
              <a:ext cx="1152128" cy="1152128"/>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円/楕円 62"/>
            <p:cNvSpPr/>
            <p:nvPr/>
          </p:nvSpPr>
          <p:spPr>
            <a:xfrm>
              <a:off x="1907704" y="1844824"/>
              <a:ext cx="144016" cy="144016"/>
            </a:xfrm>
            <a:prstGeom prst="ellipse">
              <a:avLst/>
            </a:prstGeom>
            <a:grp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円/楕円 63"/>
            <p:cNvSpPr/>
            <p:nvPr/>
          </p:nvSpPr>
          <p:spPr>
            <a:xfrm>
              <a:off x="2195736" y="1628800"/>
              <a:ext cx="144016" cy="144016"/>
            </a:xfrm>
            <a:prstGeom prst="ellipse">
              <a:avLst/>
            </a:prstGeom>
            <a:grp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円/楕円 64"/>
            <p:cNvSpPr/>
            <p:nvPr/>
          </p:nvSpPr>
          <p:spPr>
            <a:xfrm>
              <a:off x="2267744" y="1997224"/>
              <a:ext cx="216000" cy="216000"/>
            </a:xfrm>
            <a:prstGeom prst="ellipse">
              <a:avLst/>
            </a:prstGeom>
            <a:grp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円/楕円 65"/>
            <p:cNvSpPr/>
            <p:nvPr/>
          </p:nvSpPr>
          <p:spPr>
            <a:xfrm>
              <a:off x="1763688" y="1556792"/>
              <a:ext cx="180000" cy="180000"/>
            </a:xfrm>
            <a:prstGeom prst="ellipse">
              <a:avLst/>
            </a:prstGeom>
            <a:grp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円/楕円 66"/>
            <p:cNvSpPr/>
            <p:nvPr/>
          </p:nvSpPr>
          <p:spPr>
            <a:xfrm>
              <a:off x="1907704" y="2204864"/>
              <a:ext cx="144016" cy="144016"/>
            </a:xfrm>
            <a:prstGeom prst="ellipse">
              <a:avLst/>
            </a:prstGeom>
            <a:grp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8" name="テキスト ボックス 67"/>
          <p:cNvSpPr txBox="1"/>
          <p:nvPr/>
        </p:nvSpPr>
        <p:spPr>
          <a:xfrm>
            <a:off x="6372200" y="1628800"/>
            <a:ext cx="1402777" cy="923330"/>
          </a:xfrm>
          <a:prstGeom prst="rect">
            <a:avLst/>
          </a:prstGeom>
          <a:noFill/>
        </p:spPr>
        <p:txBody>
          <a:bodyPr wrap="square" rtlCol="0">
            <a:spAutoFit/>
          </a:bodyPr>
          <a:lstStyle/>
          <a:p>
            <a:pPr algn="r"/>
            <a:r>
              <a:rPr lang="en-US" altLang="ja-JP" dirty="0" smtClean="0"/>
              <a:t>Software for noise reduction</a:t>
            </a:r>
          </a:p>
        </p:txBody>
      </p:sp>
      <p:cxnSp>
        <p:nvCxnSpPr>
          <p:cNvPr id="69" name="直線矢印コネクタ 68"/>
          <p:cNvCxnSpPr/>
          <p:nvPr/>
        </p:nvCxnSpPr>
        <p:spPr>
          <a:xfrm>
            <a:off x="4572000" y="3128963"/>
            <a:ext cx="2857500" cy="158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4" name="テキスト ボックス 133"/>
          <p:cNvSpPr txBox="1"/>
          <p:nvPr/>
        </p:nvSpPr>
        <p:spPr>
          <a:xfrm>
            <a:off x="4458464" y="1621900"/>
            <a:ext cx="878767" cy="769441"/>
          </a:xfrm>
          <a:prstGeom prst="rect">
            <a:avLst/>
          </a:prstGeom>
          <a:noFill/>
        </p:spPr>
        <p:txBody>
          <a:bodyPr wrap="none" rtlCol="0">
            <a:spAutoFit/>
          </a:bodyPr>
          <a:lstStyle/>
          <a:p>
            <a:r>
              <a:rPr lang="ja-JP" altLang="en-US" sz="4400" dirty="0" smtClean="0"/>
              <a:t>⇒</a:t>
            </a:r>
            <a:r>
              <a:rPr lang="ja-JP" altLang="en-US" sz="4400" b="1" dirty="0" smtClean="0">
                <a:solidFill>
                  <a:srgbClr val="0000FF"/>
                </a:solidFill>
              </a:rPr>
              <a:t> </a:t>
            </a:r>
            <a:endParaRPr kumimoji="1" lang="ja-JP" altLang="en-US" sz="4400" dirty="0"/>
          </a:p>
        </p:txBody>
      </p:sp>
      <p:pic>
        <p:nvPicPr>
          <p:cNvPr id="3074" name="Picture 2"/>
          <p:cNvPicPr>
            <a:picLocks noChangeAspect="1" noChangeArrowheads="1"/>
          </p:cNvPicPr>
          <p:nvPr/>
        </p:nvPicPr>
        <p:blipFill>
          <a:blip r:embed="rId3" cstate="print"/>
          <a:srcRect/>
          <a:stretch>
            <a:fillRect/>
          </a:stretch>
        </p:blipFill>
        <p:spPr bwMode="auto">
          <a:xfrm>
            <a:off x="7411463" y="2712439"/>
            <a:ext cx="1491420" cy="932138"/>
          </a:xfrm>
          <a:prstGeom prst="rect">
            <a:avLst/>
          </a:prstGeom>
          <a:noFill/>
          <a:ln w="9525">
            <a:noFill/>
            <a:miter lim="800000"/>
            <a:headEnd/>
            <a:tailEnd/>
          </a:ln>
          <a:effectLst/>
        </p:spPr>
      </p:pic>
      <p:sp>
        <p:nvSpPr>
          <p:cNvPr id="137" name="テキスト ボックス 136"/>
          <p:cNvSpPr txBox="1"/>
          <p:nvPr/>
        </p:nvSpPr>
        <p:spPr>
          <a:xfrm>
            <a:off x="5889172" y="3128963"/>
            <a:ext cx="1273682" cy="369332"/>
          </a:xfrm>
          <a:prstGeom prst="rect">
            <a:avLst/>
          </a:prstGeom>
          <a:noFill/>
        </p:spPr>
        <p:txBody>
          <a:bodyPr wrap="none" rtlCol="0">
            <a:spAutoFit/>
          </a:bodyPr>
          <a:lstStyle/>
          <a:p>
            <a:r>
              <a:rPr kumimoji="1" lang="en-US" altLang="ja-JP" dirty="0" smtClean="0"/>
              <a:t>Fiber optics</a:t>
            </a:r>
            <a:endParaRPr kumimoji="1" lang="ja-JP" altLang="en-US" dirty="0"/>
          </a:p>
        </p:txBody>
      </p:sp>
      <p:sp>
        <p:nvSpPr>
          <p:cNvPr id="168" name="テキスト ボックス 167"/>
          <p:cNvSpPr txBox="1"/>
          <p:nvPr/>
        </p:nvSpPr>
        <p:spPr>
          <a:xfrm>
            <a:off x="4956957" y="2726973"/>
            <a:ext cx="1905265" cy="369332"/>
          </a:xfrm>
          <a:prstGeom prst="rect">
            <a:avLst/>
          </a:prstGeom>
          <a:noFill/>
        </p:spPr>
        <p:txBody>
          <a:bodyPr wrap="none" rtlCol="0">
            <a:spAutoFit/>
          </a:bodyPr>
          <a:lstStyle/>
          <a:p>
            <a:r>
              <a:rPr lang="en-US" altLang="ja-JP" dirty="0" smtClean="0"/>
              <a:t>Max </a:t>
            </a:r>
            <a:r>
              <a:rPr kumimoji="1" lang="en-US" altLang="ja-JP" dirty="0" smtClean="0"/>
              <a:t>1</a:t>
            </a:r>
            <a:r>
              <a:rPr kumimoji="1" lang="ja-JP" altLang="en-US" dirty="0" smtClean="0"/>
              <a:t> </a:t>
            </a:r>
            <a:r>
              <a:rPr lang="ja-JP" altLang="en-US" dirty="0" smtClean="0"/>
              <a:t> </a:t>
            </a:r>
            <a:r>
              <a:rPr lang="en-US" altLang="ja-JP" dirty="0" err="1" smtClean="0"/>
              <a:t>Gbytes</a:t>
            </a:r>
            <a:r>
              <a:rPr kumimoji="1" lang="en-US" altLang="ja-JP" dirty="0" smtClean="0"/>
              <a:t>/</a:t>
            </a:r>
            <a:r>
              <a:rPr lang="en-US" altLang="ja-JP" dirty="0" smtClean="0"/>
              <a:t>sec</a:t>
            </a:r>
            <a:endParaRPr kumimoji="1" lang="ja-JP" altLang="en-US" dirty="0"/>
          </a:p>
        </p:txBody>
      </p:sp>
      <p:pic>
        <p:nvPicPr>
          <p:cNvPr id="169" name="Picture 6"/>
          <p:cNvPicPr>
            <a:picLocks noChangeAspect="1" noChangeArrowheads="1"/>
          </p:cNvPicPr>
          <p:nvPr/>
        </p:nvPicPr>
        <p:blipFill>
          <a:blip r:embed="rId4" cstate="print"/>
          <a:srcRect/>
          <a:stretch>
            <a:fillRect/>
          </a:stretch>
        </p:blipFill>
        <p:spPr bwMode="auto">
          <a:xfrm>
            <a:off x="4649561" y="3276241"/>
            <a:ext cx="1075039" cy="482130"/>
          </a:xfrm>
          <a:prstGeom prst="rect">
            <a:avLst/>
          </a:prstGeom>
          <a:noFill/>
        </p:spPr>
      </p:pic>
      <p:pic>
        <p:nvPicPr>
          <p:cNvPr id="170" name="Picture 3" descr="C:\Users\higuchit.HIGUCHIT-PC\Desktop\hi019.png"/>
          <p:cNvPicPr>
            <a:picLocks noChangeAspect="1" noChangeArrowheads="1"/>
          </p:cNvPicPr>
          <p:nvPr/>
        </p:nvPicPr>
        <p:blipFill>
          <a:blip r:embed="rId5" cstate="print"/>
          <a:srcRect/>
          <a:stretch>
            <a:fillRect/>
          </a:stretch>
        </p:blipFill>
        <p:spPr bwMode="auto">
          <a:xfrm flipH="1">
            <a:off x="5848862" y="3464608"/>
            <a:ext cx="1325748" cy="685845"/>
          </a:xfrm>
          <a:prstGeom prst="rect">
            <a:avLst/>
          </a:prstGeom>
          <a:noFill/>
        </p:spPr>
      </p:pic>
      <p:sp>
        <p:nvSpPr>
          <p:cNvPr id="232" name="正方形/長方形 231"/>
          <p:cNvSpPr/>
          <p:nvPr/>
        </p:nvSpPr>
        <p:spPr>
          <a:xfrm>
            <a:off x="1868504" y="3522350"/>
            <a:ext cx="422398" cy="951666"/>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202"/>
          <p:cNvGrpSpPr/>
          <p:nvPr/>
        </p:nvGrpSpPr>
        <p:grpSpPr>
          <a:xfrm>
            <a:off x="1976068" y="3553662"/>
            <a:ext cx="2595932" cy="951666"/>
            <a:chOff x="1848186" y="3519795"/>
            <a:chExt cx="2595932" cy="951666"/>
          </a:xfrm>
        </p:grpSpPr>
        <p:sp>
          <p:nvSpPr>
            <p:cNvPr id="210" name="正方形/長方形 209"/>
            <p:cNvSpPr/>
            <p:nvPr/>
          </p:nvSpPr>
          <p:spPr>
            <a:xfrm>
              <a:off x="1919731" y="3594182"/>
              <a:ext cx="2255795" cy="10773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1" name="角丸四角形 210"/>
            <p:cNvSpPr/>
            <p:nvPr/>
          </p:nvSpPr>
          <p:spPr>
            <a:xfrm>
              <a:off x="2205245" y="3621118"/>
              <a:ext cx="199863" cy="53869"/>
            </a:xfrm>
            <a:prstGeom prst="round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2" name="角丸四角形 211"/>
            <p:cNvSpPr/>
            <p:nvPr/>
          </p:nvSpPr>
          <p:spPr>
            <a:xfrm>
              <a:off x="2490759" y="3621118"/>
              <a:ext cx="199863" cy="53869"/>
            </a:xfrm>
            <a:prstGeom prst="round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3" name="角丸四角形 212"/>
            <p:cNvSpPr/>
            <p:nvPr/>
          </p:nvSpPr>
          <p:spPr>
            <a:xfrm>
              <a:off x="2776272" y="3621118"/>
              <a:ext cx="199863" cy="53869"/>
            </a:xfrm>
            <a:prstGeom prst="round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4" name="角丸四角形 213"/>
            <p:cNvSpPr/>
            <p:nvPr/>
          </p:nvSpPr>
          <p:spPr>
            <a:xfrm>
              <a:off x="3061786" y="3621118"/>
              <a:ext cx="199863" cy="53869"/>
            </a:xfrm>
            <a:prstGeom prst="round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5" name="角丸四角形 214"/>
            <p:cNvSpPr/>
            <p:nvPr/>
          </p:nvSpPr>
          <p:spPr>
            <a:xfrm>
              <a:off x="3347300" y="3621118"/>
              <a:ext cx="199863" cy="53869"/>
            </a:xfrm>
            <a:prstGeom prst="round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6" name="角丸四角形 215"/>
            <p:cNvSpPr/>
            <p:nvPr/>
          </p:nvSpPr>
          <p:spPr>
            <a:xfrm>
              <a:off x="3632814" y="3621118"/>
              <a:ext cx="199863" cy="53869"/>
            </a:xfrm>
            <a:prstGeom prst="round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7" name="角丸四角形 216"/>
            <p:cNvSpPr/>
            <p:nvPr/>
          </p:nvSpPr>
          <p:spPr>
            <a:xfrm>
              <a:off x="3918327" y="3621118"/>
              <a:ext cx="199863" cy="53869"/>
            </a:xfrm>
            <a:prstGeom prst="round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8" name="角丸四角形 217"/>
            <p:cNvSpPr/>
            <p:nvPr/>
          </p:nvSpPr>
          <p:spPr>
            <a:xfrm>
              <a:off x="1919731" y="3621118"/>
              <a:ext cx="199863" cy="53869"/>
            </a:xfrm>
            <a:prstGeom prst="round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9" name="正方形/長方形 218"/>
            <p:cNvSpPr/>
            <p:nvPr/>
          </p:nvSpPr>
          <p:spPr>
            <a:xfrm>
              <a:off x="1919498" y="4312500"/>
              <a:ext cx="2255795" cy="10773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0" name="角丸四角形 219"/>
            <p:cNvSpPr/>
            <p:nvPr/>
          </p:nvSpPr>
          <p:spPr>
            <a:xfrm>
              <a:off x="2205012" y="4339436"/>
              <a:ext cx="199863" cy="53869"/>
            </a:xfrm>
            <a:prstGeom prst="round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1" name="角丸四角形 220"/>
            <p:cNvSpPr/>
            <p:nvPr/>
          </p:nvSpPr>
          <p:spPr>
            <a:xfrm>
              <a:off x="2490526" y="4339436"/>
              <a:ext cx="199863" cy="53869"/>
            </a:xfrm>
            <a:prstGeom prst="round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2" name="角丸四角形 221"/>
            <p:cNvSpPr/>
            <p:nvPr/>
          </p:nvSpPr>
          <p:spPr>
            <a:xfrm>
              <a:off x="2776039" y="4339436"/>
              <a:ext cx="199863" cy="53869"/>
            </a:xfrm>
            <a:prstGeom prst="round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3" name="角丸四角形 222"/>
            <p:cNvSpPr/>
            <p:nvPr/>
          </p:nvSpPr>
          <p:spPr>
            <a:xfrm>
              <a:off x="3061553" y="4339436"/>
              <a:ext cx="199863" cy="53869"/>
            </a:xfrm>
            <a:prstGeom prst="round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4" name="角丸四角形 223"/>
            <p:cNvSpPr/>
            <p:nvPr/>
          </p:nvSpPr>
          <p:spPr>
            <a:xfrm>
              <a:off x="3347067" y="4339436"/>
              <a:ext cx="199863" cy="53869"/>
            </a:xfrm>
            <a:prstGeom prst="round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5" name="角丸四角形 224"/>
            <p:cNvSpPr/>
            <p:nvPr/>
          </p:nvSpPr>
          <p:spPr>
            <a:xfrm>
              <a:off x="3632580" y="4339436"/>
              <a:ext cx="199863" cy="53869"/>
            </a:xfrm>
            <a:prstGeom prst="round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6" name="角丸四角形 225"/>
            <p:cNvSpPr/>
            <p:nvPr/>
          </p:nvSpPr>
          <p:spPr>
            <a:xfrm>
              <a:off x="3918094" y="4339436"/>
              <a:ext cx="199863" cy="53869"/>
            </a:xfrm>
            <a:prstGeom prst="round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7" name="角丸四角形 226"/>
            <p:cNvSpPr/>
            <p:nvPr/>
          </p:nvSpPr>
          <p:spPr>
            <a:xfrm>
              <a:off x="1919498" y="4339436"/>
              <a:ext cx="199863" cy="53869"/>
            </a:xfrm>
            <a:prstGeom prst="round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28" name="Picture 2" descr="C:\Users\higuchit.HIGUCHIT-PC\Documents\作業中\fig2_left.jpg"/>
            <p:cNvPicPr>
              <a:picLocks noChangeAspect="1" noChangeArrowheads="1"/>
            </p:cNvPicPr>
            <p:nvPr/>
          </p:nvPicPr>
          <p:blipFill>
            <a:blip r:embed="rId6" cstate="print"/>
            <a:srcRect l="20211" r="20211"/>
            <a:stretch>
              <a:fillRect/>
            </a:stretch>
          </p:blipFill>
          <p:spPr bwMode="auto">
            <a:xfrm>
              <a:off x="2096915" y="3725439"/>
              <a:ext cx="656373" cy="548440"/>
            </a:xfrm>
            <a:prstGeom prst="rect">
              <a:avLst/>
            </a:prstGeom>
            <a:noFill/>
            <a:ln>
              <a:solidFill>
                <a:schemeClr val="tx1"/>
              </a:solidFill>
            </a:ln>
          </p:spPr>
        </p:pic>
        <p:pic>
          <p:nvPicPr>
            <p:cNvPr id="229" name="Picture 2" descr="C:\Users\higuchit.HIGUCHIT-PC\Documents\作業中\fig2_left.jpg"/>
            <p:cNvPicPr>
              <a:picLocks noChangeAspect="1" noChangeArrowheads="1"/>
            </p:cNvPicPr>
            <p:nvPr/>
          </p:nvPicPr>
          <p:blipFill>
            <a:blip r:embed="rId6" cstate="print"/>
            <a:srcRect l="20211" r="20211"/>
            <a:stretch>
              <a:fillRect/>
            </a:stretch>
          </p:blipFill>
          <p:spPr bwMode="auto">
            <a:xfrm>
              <a:off x="3531697" y="3725439"/>
              <a:ext cx="656373" cy="548440"/>
            </a:xfrm>
            <a:prstGeom prst="rect">
              <a:avLst/>
            </a:prstGeom>
            <a:noFill/>
            <a:ln>
              <a:solidFill>
                <a:schemeClr val="tx1"/>
              </a:solidFill>
            </a:ln>
          </p:spPr>
        </p:pic>
        <p:sp>
          <p:nvSpPr>
            <p:cNvPr id="230" name="正方形/長方形 229"/>
            <p:cNvSpPr/>
            <p:nvPr/>
          </p:nvSpPr>
          <p:spPr>
            <a:xfrm>
              <a:off x="3946882" y="3519795"/>
              <a:ext cx="314068" cy="951666"/>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31" name="Picture 2" descr="C:\Users\higuchit.HIGUCHIT-PC\Documents\作業中\fig2_left.jpg"/>
            <p:cNvPicPr>
              <a:picLocks noChangeAspect="1" noChangeArrowheads="1"/>
            </p:cNvPicPr>
            <p:nvPr/>
          </p:nvPicPr>
          <p:blipFill>
            <a:blip r:embed="rId6" cstate="print"/>
            <a:srcRect l="20211" r="20211"/>
            <a:stretch>
              <a:fillRect/>
            </a:stretch>
          </p:blipFill>
          <p:spPr bwMode="auto">
            <a:xfrm>
              <a:off x="2816739" y="3725439"/>
              <a:ext cx="656373" cy="548440"/>
            </a:xfrm>
            <a:prstGeom prst="rect">
              <a:avLst/>
            </a:prstGeom>
            <a:noFill/>
            <a:ln>
              <a:solidFill>
                <a:schemeClr val="tx1"/>
              </a:solidFill>
            </a:ln>
          </p:spPr>
        </p:pic>
        <p:sp>
          <p:nvSpPr>
            <p:cNvPr id="233" name="テキスト ボックス 232"/>
            <p:cNvSpPr txBox="1"/>
            <p:nvPr/>
          </p:nvSpPr>
          <p:spPr>
            <a:xfrm>
              <a:off x="4046252" y="3700953"/>
              <a:ext cx="397866" cy="461665"/>
            </a:xfrm>
            <a:prstGeom prst="rect">
              <a:avLst/>
            </a:prstGeom>
            <a:noFill/>
          </p:spPr>
          <p:txBody>
            <a:bodyPr wrap="none" rtlCol="0">
              <a:spAutoFit/>
            </a:bodyPr>
            <a:lstStyle/>
            <a:p>
              <a:r>
                <a:rPr kumimoji="1" lang="en-US" altLang="ja-JP" sz="2400" dirty="0" smtClean="0"/>
                <a:t>…</a:t>
              </a:r>
              <a:endParaRPr kumimoji="1" lang="ja-JP" altLang="en-US" sz="2400" dirty="0"/>
            </a:p>
          </p:txBody>
        </p:sp>
        <p:sp>
          <p:nvSpPr>
            <p:cNvPr id="234" name="テキスト ボックス 233"/>
            <p:cNvSpPr txBox="1"/>
            <p:nvPr/>
          </p:nvSpPr>
          <p:spPr>
            <a:xfrm>
              <a:off x="1848186" y="3700953"/>
              <a:ext cx="397866" cy="461665"/>
            </a:xfrm>
            <a:prstGeom prst="rect">
              <a:avLst/>
            </a:prstGeom>
            <a:noFill/>
          </p:spPr>
          <p:txBody>
            <a:bodyPr wrap="none" rtlCol="0">
              <a:spAutoFit/>
            </a:bodyPr>
            <a:lstStyle/>
            <a:p>
              <a:r>
                <a:rPr kumimoji="1" lang="en-US" altLang="ja-JP" sz="2400" dirty="0" smtClean="0"/>
                <a:t>…</a:t>
              </a:r>
              <a:endParaRPr kumimoji="1" lang="ja-JP" altLang="en-US" sz="2400" dirty="0"/>
            </a:p>
          </p:txBody>
        </p:sp>
      </p:grpSp>
      <p:sp>
        <p:nvSpPr>
          <p:cNvPr id="236" name="テキスト ボックス 235"/>
          <p:cNvSpPr txBox="1"/>
          <p:nvPr/>
        </p:nvSpPr>
        <p:spPr>
          <a:xfrm>
            <a:off x="7308304" y="701328"/>
            <a:ext cx="1835696" cy="923330"/>
          </a:xfrm>
          <a:prstGeom prst="rect">
            <a:avLst/>
          </a:prstGeom>
          <a:noFill/>
        </p:spPr>
        <p:txBody>
          <a:bodyPr wrap="square" rtlCol="0">
            <a:spAutoFit/>
          </a:bodyPr>
          <a:lstStyle/>
          <a:p>
            <a:pPr algn="ctr"/>
            <a:r>
              <a:rPr lang="en-US" altLang="ja-JP" b="1" dirty="0" err="1" smtClean="0">
                <a:solidFill>
                  <a:srgbClr val="FF0000"/>
                </a:solidFill>
              </a:rPr>
              <a:t>Crystallo</a:t>
            </a:r>
            <a:r>
              <a:rPr lang="en-US" altLang="ja-JP" b="1" dirty="0" smtClean="0">
                <a:solidFill>
                  <a:srgbClr val="FF0000"/>
                </a:solidFill>
              </a:rPr>
              <a:t>-graphic analysis</a:t>
            </a:r>
          </a:p>
        </p:txBody>
      </p:sp>
      <p:sp>
        <p:nvSpPr>
          <p:cNvPr id="237" name="テキスト ボックス 236"/>
          <p:cNvSpPr txBox="1"/>
          <p:nvPr/>
        </p:nvSpPr>
        <p:spPr>
          <a:xfrm>
            <a:off x="7267676" y="3689465"/>
            <a:ext cx="1836529" cy="369332"/>
          </a:xfrm>
          <a:prstGeom prst="rect">
            <a:avLst/>
          </a:prstGeom>
          <a:noFill/>
        </p:spPr>
        <p:txBody>
          <a:bodyPr wrap="none" rtlCol="0">
            <a:spAutoFit/>
          </a:bodyPr>
          <a:lstStyle/>
          <a:p>
            <a:pPr algn="ctr"/>
            <a:r>
              <a:rPr lang="en-US" altLang="ja-JP" b="1" dirty="0" smtClean="0">
                <a:solidFill>
                  <a:srgbClr val="0000FF"/>
                </a:solidFill>
              </a:rPr>
              <a:t>Protein dynamics</a:t>
            </a:r>
          </a:p>
        </p:txBody>
      </p:sp>
      <p:sp>
        <p:nvSpPr>
          <p:cNvPr id="242" name="テキスト ボックス 241"/>
          <p:cNvSpPr txBox="1"/>
          <p:nvPr/>
        </p:nvSpPr>
        <p:spPr>
          <a:xfrm>
            <a:off x="107504" y="1412776"/>
            <a:ext cx="1707381" cy="707886"/>
          </a:xfrm>
          <a:prstGeom prst="rect">
            <a:avLst/>
          </a:prstGeom>
          <a:solidFill>
            <a:srgbClr val="FFCCFF"/>
          </a:solidFill>
          <a:ln w="28575">
            <a:solidFill>
              <a:srgbClr val="FF0000"/>
            </a:solidFill>
          </a:ln>
          <a:effectLst>
            <a:outerShdw blurRad="50800" dist="38100" dir="2700000" algn="tl" rotWithShape="0">
              <a:srgbClr val="FF0000">
                <a:alpha val="40000"/>
              </a:srgbClr>
            </a:outerShdw>
          </a:effectLst>
        </p:spPr>
        <p:txBody>
          <a:bodyPr wrap="square" rtlCol="0">
            <a:spAutoFit/>
          </a:bodyPr>
          <a:lstStyle/>
          <a:p>
            <a:pPr algn="ctr"/>
            <a:r>
              <a:rPr lang="en-US" altLang="ja-JP" sz="2000" b="1" dirty="0" smtClean="0"/>
              <a:t>Integration mode</a:t>
            </a:r>
            <a:endParaRPr kumimoji="1" lang="ja-JP" altLang="en-US" sz="2000" b="1" dirty="0"/>
          </a:p>
        </p:txBody>
      </p:sp>
      <p:sp>
        <p:nvSpPr>
          <p:cNvPr id="19" name="テキスト ボックス 18"/>
          <p:cNvSpPr txBox="1"/>
          <p:nvPr/>
        </p:nvSpPr>
        <p:spPr>
          <a:xfrm>
            <a:off x="1852744" y="2630116"/>
            <a:ext cx="1224000" cy="936000"/>
          </a:xfrm>
          <a:prstGeom prst="rect">
            <a:avLst/>
          </a:prstGeom>
          <a:solidFill>
            <a:schemeClr val="tx1"/>
          </a:solidFill>
          <a:ln>
            <a:solidFill>
              <a:srgbClr val="FF0000"/>
            </a:solidFill>
          </a:ln>
          <a:effectLst>
            <a:outerShdw blurRad="50800" dist="38100" dir="2700000" algn="tl" rotWithShape="0">
              <a:prstClr val="black">
                <a:alpha val="40000"/>
              </a:prstClr>
            </a:outerShdw>
          </a:effectLst>
        </p:spPr>
        <p:txBody>
          <a:bodyPr wrap="none" rtlCol="0">
            <a:noAutofit/>
          </a:bodyPr>
          <a:lstStyle/>
          <a:p>
            <a:pPr algn="ctr"/>
            <a:endParaRPr kumimoji="1" lang="en-US" altLang="ja-JP" b="1" dirty="0" smtClean="0">
              <a:solidFill>
                <a:schemeClr val="bg1"/>
              </a:solidFill>
            </a:endParaRPr>
          </a:p>
          <a:p>
            <a:pPr algn="ctr"/>
            <a:r>
              <a:rPr kumimoji="1" lang="en-US" altLang="ja-JP" b="1" dirty="0" smtClean="0">
                <a:solidFill>
                  <a:schemeClr val="bg1"/>
                </a:solidFill>
              </a:rPr>
              <a:t>ADC</a:t>
            </a:r>
            <a:endParaRPr kumimoji="1" lang="ja-JP" altLang="en-US" b="1" dirty="0">
              <a:solidFill>
                <a:schemeClr val="bg1"/>
              </a:solidFill>
            </a:endParaRPr>
          </a:p>
        </p:txBody>
      </p:sp>
      <p:sp>
        <p:nvSpPr>
          <p:cNvPr id="23" name="テキスト ボックス 22"/>
          <p:cNvSpPr txBox="1"/>
          <p:nvPr/>
        </p:nvSpPr>
        <p:spPr>
          <a:xfrm>
            <a:off x="3175414" y="2630116"/>
            <a:ext cx="1224000" cy="936000"/>
          </a:xfrm>
          <a:prstGeom prst="rect">
            <a:avLst/>
          </a:prstGeom>
          <a:solidFill>
            <a:schemeClr val="tx1"/>
          </a:solidFill>
          <a:ln>
            <a:solidFill>
              <a:srgbClr val="FF0000"/>
            </a:solidFill>
          </a:ln>
          <a:effectLst>
            <a:outerShdw blurRad="50800" dist="38100" dir="2700000" algn="tl" rotWithShape="0">
              <a:prstClr val="black">
                <a:alpha val="40000"/>
              </a:prstClr>
            </a:outerShdw>
          </a:effectLst>
        </p:spPr>
        <p:txBody>
          <a:bodyPr wrap="square" rtlCol="0" anchor="ctr">
            <a:noAutofit/>
          </a:bodyPr>
          <a:lstStyle/>
          <a:p>
            <a:pPr algn="ctr"/>
            <a:r>
              <a:rPr kumimoji="1" lang="en-US" altLang="ja-JP" b="1" dirty="0" smtClean="0">
                <a:solidFill>
                  <a:schemeClr val="bg1"/>
                </a:solidFill>
              </a:rPr>
              <a:t>Fast noise reduction</a:t>
            </a:r>
            <a:endParaRPr kumimoji="1" lang="ja-JP" altLang="en-US" b="1" dirty="0">
              <a:solidFill>
                <a:schemeClr val="bg1"/>
              </a:solidFill>
            </a:endParaRPr>
          </a:p>
        </p:txBody>
      </p:sp>
      <p:sp>
        <p:nvSpPr>
          <p:cNvPr id="243" name="テキスト ボックス 242"/>
          <p:cNvSpPr txBox="1"/>
          <p:nvPr/>
        </p:nvSpPr>
        <p:spPr>
          <a:xfrm>
            <a:off x="107504" y="3717032"/>
            <a:ext cx="2330751" cy="707886"/>
          </a:xfrm>
          <a:prstGeom prst="rect">
            <a:avLst/>
          </a:prstGeom>
          <a:solidFill>
            <a:srgbClr val="CCFFFF"/>
          </a:solidFill>
          <a:ln w="28575">
            <a:solidFill>
              <a:srgbClr val="0000FF"/>
            </a:solidFill>
          </a:ln>
          <a:effectLst>
            <a:outerShdw blurRad="50800" dist="38100" dir="2700000" algn="tl" rotWithShape="0">
              <a:srgbClr val="0000FF">
                <a:alpha val="40000"/>
              </a:srgbClr>
            </a:outerShdw>
          </a:effectLst>
        </p:spPr>
        <p:txBody>
          <a:bodyPr wrap="square" rtlCol="0">
            <a:spAutoFit/>
          </a:bodyPr>
          <a:lstStyle/>
          <a:p>
            <a:pPr algn="ctr"/>
            <a:r>
              <a:rPr lang="en-US" altLang="ja-JP" sz="2000" b="1" dirty="0" smtClean="0"/>
              <a:t>Fast continuous  mode</a:t>
            </a:r>
            <a:endParaRPr kumimoji="1" lang="ja-JP" altLang="en-US" sz="2000" b="1" dirty="0"/>
          </a:p>
        </p:txBody>
      </p:sp>
      <p:grpSp>
        <p:nvGrpSpPr>
          <p:cNvPr id="9" name="グループ化 160"/>
          <p:cNvGrpSpPr/>
          <p:nvPr/>
        </p:nvGrpSpPr>
        <p:grpSpPr>
          <a:xfrm>
            <a:off x="49030" y="2638415"/>
            <a:ext cx="1640002" cy="1080120"/>
            <a:chOff x="35496" y="5231557"/>
            <a:chExt cx="1640002" cy="1080120"/>
          </a:xfrm>
        </p:grpSpPr>
        <p:sp>
          <p:nvSpPr>
            <p:cNvPr id="162" name="角丸四角形 161"/>
            <p:cNvSpPr/>
            <p:nvPr/>
          </p:nvSpPr>
          <p:spPr>
            <a:xfrm>
              <a:off x="35496" y="5231557"/>
              <a:ext cx="1640002" cy="1080120"/>
            </a:xfrm>
            <a:prstGeom prst="roundRect">
              <a:avLst/>
            </a:prstGeom>
            <a:solidFill>
              <a:srgbClr val="FFCC99"/>
            </a:solidFill>
            <a:ln>
              <a:solidFill>
                <a:srgbClr val="FFCC99"/>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 name="グループ化 139"/>
            <p:cNvGrpSpPr/>
            <p:nvPr/>
          </p:nvGrpSpPr>
          <p:grpSpPr>
            <a:xfrm>
              <a:off x="187896" y="5474877"/>
              <a:ext cx="1378496" cy="576064"/>
              <a:chOff x="251520" y="2492896"/>
              <a:chExt cx="1378496" cy="576064"/>
            </a:xfrm>
          </p:grpSpPr>
          <p:cxnSp>
            <p:nvCxnSpPr>
              <p:cNvPr id="174" name="直線コネクタ 173"/>
              <p:cNvCxnSpPr/>
              <p:nvPr/>
            </p:nvCxnSpPr>
            <p:spPr>
              <a:xfrm>
                <a:off x="251520" y="2780928"/>
                <a:ext cx="13784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直線コネクタ 174"/>
              <p:cNvCxnSpPr/>
              <p:nvPr/>
            </p:nvCxnSpPr>
            <p:spPr>
              <a:xfrm>
                <a:off x="251520" y="2924944"/>
                <a:ext cx="13784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直線コネクタ 176"/>
              <p:cNvCxnSpPr/>
              <p:nvPr/>
            </p:nvCxnSpPr>
            <p:spPr>
              <a:xfrm>
                <a:off x="251520" y="2852936"/>
                <a:ext cx="13784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直線コネクタ 178"/>
              <p:cNvCxnSpPr/>
              <p:nvPr/>
            </p:nvCxnSpPr>
            <p:spPr>
              <a:xfrm rot="5400000">
                <a:off x="1053952" y="2780928"/>
                <a:ext cx="57606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直線コネクタ 183"/>
              <p:cNvCxnSpPr/>
              <p:nvPr/>
            </p:nvCxnSpPr>
            <p:spPr>
              <a:xfrm rot="5400000">
                <a:off x="981944" y="2780928"/>
                <a:ext cx="57606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直線コネクタ 184"/>
              <p:cNvCxnSpPr/>
              <p:nvPr/>
            </p:nvCxnSpPr>
            <p:spPr>
              <a:xfrm rot="5400000">
                <a:off x="909936" y="2780928"/>
                <a:ext cx="57606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直線コネクタ 185"/>
              <p:cNvCxnSpPr/>
              <p:nvPr/>
            </p:nvCxnSpPr>
            <p:spPr>
              <a:xfrm rot="5400000">
                <a:off x="837928" y="2780928"/>
                <a:ext cx="57606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7" name="正方形/長方形 186"/>
              <p:cNvSpPr/>
              <p:nvPr/>
            </p:nvSpPr>
            <p:spPr>
              <a:xfrm>
                <a:off x="1341984" y="2636912"/>
                <a:ext cx="72008" cy="72008"/>
              </a:xfrm>
              <a:prstGeom prst="rect">
                <a:avLst/>
              </a:prstGeom>
              <a:solidFill>
                <a:srgbClr val="00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8" name="直線コネクタ 187"/>
              <p:cNvCxnSpPr/>
              <p:nvPr/>
            </p:nvCxnSpPr>
            <p:spPr>
              <a:xfrm>
                <a:off x="251520" y="2636912"/>
                <a:ext cx="13784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直線コネクタ 188"/>
              <p:cNvCxnSpPr/>
              <p:nvPr/>
            </p:nvCxnSpPr>
            <p:spPr>
              <a:xfrm>
                <a:off x="251520" y="2708920"/>
                <a:ext cx="13784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直線コネクタ 189"/>
              <p:cNvCxnSpPr/>
              <p:nvPr/>
            </p:nvCxnSpPr>
            <p:spPr>
              <a:xfrm rot="5400000">
                <a:off x="1125960" y="2780928"/>
                <a:ext cx="57606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直線コネクタ 190"/>
              <p:cNvCxnSpPr/>
              <p:nvPr/>
            </p:nvCxnSpPr>
            <p:spPr>
              <a:xfrm rot="5400000">
                <a:off x="1197968" y="2780928"/>
                <a:ext cx="57606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71" name="直線コネクタ 170"/>
            <p:cNvCxnSpPr/>
            <p:nvPr/>
          </p:nvCxnSpPr>
          <p:spPr>
            <a:xfrm>
              <a:off x="186655" y="5543423"/>
              <a:ext cx="1378496"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72" name="直線コネクタ 171"/>
            <p:cNvCxnSpPr/>
            <p:nvPr/>
          </p:nvCxnSpPr>
          <p:spPr>
            <a:xfrm>
              <a:off x="184274" y="5980233"/>
              <a:ext cx="1378496"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73" name="直線コネクタ 172"/>
            <p:cNvCxnSpPr/>
            <p:nvPr/>
          </p:nvCxnSpPr>
          <p:spPr>
            <a:xfrm rot="5400000">
              <a:off x="705575" y="5761828"/>
              <a:ext cx="576064"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cxnSp>
        <p:nvCxnSpPr>
          <p:cNvPr id="58" name="直線コネクタ 57"/>
          <p:cNvCxnSpPr/>
          <p:nvPr/>
        </p:nvCxnSpPr>
        <p:spPr>
          <a:xfrm rot="5400000">
            <a:off x="1060667" y="2162074"/>
            <a:ext cx="1106625" cy="47753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99" name="正方形/長方形 198"/>
          <p:cNvSpPr/>
          <p:nvPr/>
        </p:nvSpPr>
        <p:spPr>
          <a:xfrm>
            <a:off x="2541636" y="648771"/>
            <a:ext cx="3882794" cy="369332"/>
          </a:xfrm>
          <a:prstGeom prst="rect">
            <a:avLst/>
          </a:prstGeom>
        </p:spPr>
        <p:txBody>
          <a:bodyPr wrap="none">
            <a:spAutoFit/>
          </a:bodyPr>
          <a:lstStyle/>
          <a:p>
            <a:r>
              <a:rPr lang="ja-JP" altLang="en-US" b="1" dirty="0" smtClean="0">
                <a:solidFill>
                  <a:srgbClr val="0000FF"/>
                </a:solidFill>
              </a:rPr>
              <a:t>②－</a:t>
            </a:r>
            <a:r>
              <a:rPr lang="en-US" altLang="ja-JP" b="1" dirty="0" smtClean="0">
                <a:solidFill>
                  <a:srgbClr val="0000FF"/>
                </a:solidFill>
              </a:rPr>
              <a:t>Ⅰ</a:t>
            </a:r>
            <a:r>
              <a:rPr lang="ja-JP" altLang="en-US" b="1" dirty="0" smtClean="0">
                <a:solidFill>
                  <a:srgbClr val="0000FF"/>
                </a:solidFill>
              </a:rPr>
              <a:t>　</a:t>
            </a:r>
            <a:r>
              <a:rPr lang="en-US" altLang="ja-JP" b="1" dirty="0" smtClean="0">
                <a:solidFill>
                  <a:srgbClr val="0000FF"/>
                </a:solidFill>
              </a:rPr>
              <a:t>Ultrafast readout system </a:t>
            </a:r>
            <a:endParaRPr lang="ja-JP" altLang="en-US" b="1" dirty="0">
              <a:solidFill>
                <a:srgbClr val="0000FF"/>
              </a:solidFill>
            </a:endParaRPr>
          </a:p>
        </p:txBody>
      </p:sp>
      <p:sp>
        <p:nvSpPr>
          <p:cNvPr id="200" name="正方形/長方形 199"/>
          <p:cNvSpPr/>
          <p:nvPr/>
        </p:nvSpPr>
        <p:spPr>
          <a:xfrm>
            <a:off x="287012" y="4627499"/>
            <a:ext cx="7837851" cy="369332"/>
          </a:xfrm>
          <a:prstGeom prst="rect">
            <a:avLst/>
          </a:prstGeom>
        </p:spPr>
        <p:txBody>
          <a:bodyPr wrap="none">
            <a:spAutoFit/>
          </a:bodyPr>
          <a:lstStyle/>
          <a:p>
            <a:r>
              <a:rPr lang="ja-JP" altLang="en-US" b="1" dirty="0" smtClean="0">
                <a:solidFill>
                  <a:srgbClr val="0000FF"/>
                </a:solidFill>
              </a:rPr>
              <a:t>②－</a:t>
            </a:r>
            <a:r>
              <a:rPr lang="en-US" altLang="ja-JP" b="1" dirty="0" smtClean="0">
                <a:solidFill>
                  <a:srgbClr val="0000FF"/>
                </a:solidFill>
              </a:rPr>
              <a:t>Ⅱ</a:t>
            </a:r>
            <a:r>
              <a:rPr lang="ja-JP" altLang="en-US" b="1" dirty="0" smtClean="0">
                <a:solidFill>
                  <a:srgbClr val="0000FF"/>
                </a:solidFill>
              </a:rPr>
              <a:t>　</a:t>
            </a:r>
            <a:r>
              <a:rPr lang="en-US" altLang="ja-JP" b="1" dirty="0" smtClean="0">
                <a:solidFill>
                  <a:srgbClr val="0000FF"/>
                </a:solidFill>
              </a:rPr>
              <a:t>8M pixel DEPFET detector based structural/dynamics analysis system</a:t>
            </a:r>
            <a:endParaRPr lang="ja-JP" altLang="en-US" b="1" dirty="0">
              <a:solidFill>
                <a:srgbClr val="0000FF"/>
              </a:solidFill>
            </a:endParaRPr>
          </a:p>
        </p:txBody>
      </p:sp>
      <p:sp>
        <p:nvSpPr>
          <p:cNvPr id="253" name="正方形/長方形 252"/>
          <p:cNvSpPr/>
          <p:nvPr/>
        </p:nvSpPr>
        <p:spPr>
          <a:xfrm>
            <a:off x="467544" y="5157192"/>
            <a:ext cx="1532466" cy="1200329"/>
          </a:xfrm>
          <a:prstGeom prst="rect">
            <a:avLst/>
          </a:prstGeom>
          <a:solidFill>
            <a:srgbClr val="FFFFFF"/>
          </a:solidFill>
        </p:spPr>
        <p:txBody>
          <a:bodyPr wrap="square">
            <a:spAutoFit/>
          </a:bodyPr>
          <a:lstStyle/>
          <a:p>
            <a:r>
              <a:rPr lang="en-US" altLang="ja-JP" b="1" dirty="0" smtClean="0"/>
              <a:t>8M pixels with 20 DEPFET sensors </a:t>
            </a:r>
            <a:endParaRPr lang="ja-JP" altLang="en-US" b="1" dirty="0"/>
          </a:p>
        </p:txBody>
      </p:sp>
      <p:pic>
        <p:nvPicPr>
          <p:cNvPr id="275" name="図 274" descr="Q270_diff_image.png"/>
          <p:cNvPicPr>
            <a:picLocks noChangeAspect="1"/>
          </p:cNvPicPr>
          <p:nvPr/>
        </p:nvPicPr>
        <p:blipFill>
          <a:blip r:embed="rId7" cstate="print"/>
          <a:srcRect l="38220" t="52019" r="57149" b="39011"/>
          <a:stretch>
            <a:fillRect/>
          </a:stretch>
        </p:blipFill>
        <p:spPr>
          <a:xfrm rot="5400000">
            <a:off x="3830555" y="4850929"/>
            <a:ext cx="702882" cy="991245"/>
          </a:xfrm>
          <a:prstGeom prst="rect">
            <a:avLst/>
          </a:prstGeom>
          <a:ln>
            <a:solidFill>
              <a:srgbClr val="0000FF"/>
            </a:solidFill>
          </a:ln>
        </p:spPr>
      </p:pic>
      <p:pic>
        <p:nvPicPr>
          <p:cNvPr id="276" name="図 275" descr="Q270_diff_image.png"/>
          <p:cNvPicPr>
            <a:picLocks noChangeAspect="1"/>
          </p:cNvPicPr>
          <p:nvPr/>
        </p:nvPicPr>
        <p:blipFill>
          <a:blip r:embed="rId8" cstate="print"/>
          <a:srcRect l="33484" t="22486" r="34140" b="28016"/>
          <a:stretch>
            <a:fillRect/>
          </a:stretch>
        </p:blipFill>
        <p:spPr>
          <a:xfrm>
            <a:off x="6088265" y="5213330"/>
            <a:ext cx="1002537" cy="1116032"/>
          </a:xfrm>
          <a:prstGeom prst="rect">
            <a:avLst/>
          </a:prstGeom>
          <a:ln>
            <a:solidFill>
              <a:srgbClr val="0000FF"/>
            </a:solidFill>
          </a:ln>
        </p:spPr>
      </p:pic>
      <p:pic>
        <p:nvPicPr>
          <p:cNvPr id="282" name="図 281" descr="Q270_diff_image.png"/>
          <p:cNvPicPr>
            <a:picLocks noChangeAspect="1"/>
          </p:cNvPicPr>
          <p:nvPr/>
        </p:nvPicPr>
        <p:blipFill>
          <a:blip r:embed="rId7" cstate="print"/>
          <a:srcRect l="38220" t="52019" r="57149" b="39011"/>
          <a:stretch>
            <a:fillRect/>
          </a:stretch>
        </p:blipFill>
        <p:spPr>
          <a:xfrm rot="5400000">
            <a:off x="3887705" y="4898555"/>
            <a:ext cx="702882" cy="991245"/>
          </a:xfrm>
          <a:prstGeom prst="rect">
            <a:avLst/>
          </a:prstGeom>
          <a:ln>
            <a:solidFill>
              <a:srgbClr val="0000FF"/>
            </a:solidFill>
          </a:ln>
        </p:spPr>
      </p:pic>
      <p:pic>
        <p:nvPicPr>
          <p:cNvPr id="290" name="図 289" descr="Q270_diff_image.png"/>
          <p:cNvPicPr>
            <a:picLocks noChangeAspect="1"/>
          </p:cNvPicPr>
          <p:nvPr/>
        </p:nvPicPr>
        <p:blipFill>
          <a:blip r:embed="rId7" cstate="print"/>
          <a:srcRect l="38220" t="52019" r="57149" b="39011"/>
          <a:stretch>
            <a:fillRect/>
          </a:stretch>
        </p:blipFill>
        <p:spPr>
          <a:xfrm rot="5400000">
            <a:off x="3963905" y="4936655"/>
            <a:ext cx="702882" cy="991245"/>
          </a:xfrm>
          <a:prstGeom prst="rect">
            <a:avLst/>
          </a:prstGeom>
          <a:ln>
            <a:solidFill>
              <a:srgbClr val="0000FF"/>
            </a:solidFill>
          </a:ln>
        </p:spPr>
      </p:pic>
      <p:pic>
        <p:nvPicPr>
          <p:cNvPr id="291" name="図 290" descr="Q270_diff_image.png"/>
          <p:cNvPicPr>
            <a:picLocks noChangeAspect="1"/>
          </p:cNvPicPr>
          <p:nvPr/>
        </p:nvPicPr>
        <p:blipFill>
          <a:blip r:embed="rId7" cstate="print"/>
          <a:srcRect l="38220" t="52019" r="57149" b="39011"/>
          <a:stretch>
            <a:fillRect/>
          </a:stretch>
        </p:blipFill>
        <p:spPr>
          <a:xfrm rot="5400000">
            <a:off x="4030580" y="4989042"/>
            <a:ext cx="702882" cy="991245"/>
          </a:xfrm>
          <a:prstGeom prst="rect">
            <a:avLst/>
          </a:prstGeom>
          <a:ln>
            <a:solidFill>
              <a:srgbClr val="0000FF"/>
            </a:solidFill>
          </a:ln>
        </p:spPr>
      </p:pic>
      <p:pic>
        <p:nvPicPr>
          <p:cNvPr id="292" name="図 291" descr="Q270_diff_image.png"/>
          <p:cNvPicPr>
            <a:picLocks noChangeAspect="1"/>
          </p:cNvPicPr>
          <p:nvPr/>
        </p:nvPicPr>
        <p:blipFill>
          <a:blip r:embed="rId7" cstate="print"/>
          <a:srcRect l="38220" t="52019" r="57149" b="39011"/>
          <a:stretch>
            <a:fillRect/>
          </a:stretch>
        </p:blipFill>
        <p:spPr>
          <a:xfrm rot="5400000">
            <a:off x="4116305" y="5070005"/>
            <a:ext cx="702882" cy="991245"/>
          </a:xfrm>
          <a:prstGeom prst="rect">
            <a:avLst/>
          </a:prstGeom>
          <a:ln>
            <a:solidFill>
              <a:srgbClr val="0000FF"/>
            </a:solidFill>
          </a:ln>
        </p:spPr>
      </p:pic>
      <p:pic>
        <p:nvPicPr>
          <p:cNvPr id="312" name="図 311" descr="Q270_diff_image.png"/>
          <p:cNvPicPr>
            <a:picLocks noChangeAspect="1"/>
          </p:cNvPicPr>
          <p:nvPr/>
        </p:nvPicPr>
        <p:blipFill>
          <a:blip r:embed="rId7" cstate="print"/>
          <a:srcRect l="38220" t="52019" r="57149" b="39011"/>
          <a:stretch>
            <a:fillRect/>
          </a:stretch>
        </p:blipFill>
        <p:spPr>
          <a:xfrm rot="5400000">
            <a:off x="4187742" y="5155731"/>
            <a:ext cx="702882" cy="991245"/>
          </a:xfrm>
          <a:prstGeom prst="rect">
            <a:avLst/>
          </a:prstGeom>
          <a:ln>
            <a:solidFill>
              <a:srgbClr val="0000FF"/>
            </a:solidFill>
          </a:ln>
        </p:spPr>
      </p:pic>
      <p:pic>
        <p:nvPicPr>
          <p:cNvPr id="313" name="図 312" descr="Q270_diff_image.png"/>
          <p:cNvPicPr>
            <a:picLocks noChangeAspect="1"/>
          </p:cNvPicPr>
          <p:nvPr/>
        </p:nvPicPr>
        <p:blipFill>
          <a:blip r:embed="rId7" cstate="print"/>
          <a:srcRect l="38220" t="52019" r="57149" b="39011"/>
          <a:stretch>
            <a:fillRect/>
          </a:stretch>
        </p:blipFill>
        <p:spPr>
          <a:xfrm rot="5400000">
            <a:off x="4254418" y="5250981"/>
            <a:ext cx="702882" cy="991245"/>
          </a:xfrm>
          <a:prstGeom prst="rect">
            <a:avLst/>
          </a:prstGeom>
          <a:ln>
            <a:solidFill>
              <a:srgbClr val="0000FF"/>
            </a:solidFill>
          </a:ln>
        </p:spPr>
      </p:pic>
      <p:pic>
        <p:nvPicPr>
          <p:cNvPr id="314" name="図 313" descr="Q270_diff_image.png"/>
          <p:cNvPicPr>
            <a:picLocks noChangeAspect="1"/>
          </p:cNvPicPr>
          <p:nvPr/>
        </p:nvPicPr>
        <p:blipFill>
          <a:blip r:embed="rId7" cstate="print"/>
          <a:srcRect l="38220" t="52019" r="57149" b="39011"/>
          <a:stretch>
            <a:fillRect/>
          </a:stretch>
        </p:blipFill>
        <p:spPr>
          <a:xfrm rot="5400000">
            <a:off x="4287755" y="5360520"/>
            <a:ext cx="702882" cy="991245"/>
          </a:xfrm>
          <a:prstGeom prst="rect">
            <a:avLst/>
          </a:prstGeom>
          <a:ln>
            <a:solidFill>
              <a:srgbClr val="0000FF"/>
            </a:solidFill>
          </a:ln>
        </p:spPr>
      </p:pic>
      <p:pic>
        <p:nvPicPr>
          <p:cNvPr id="315" name="図 314" descr="Q270_diff_image.png"/>
          <p:cNvPicPr>
            <a:picLocks noChangeAspect="1"/>
          </p:cNvPicPr>
          <p:nvPr/>
        </p:nvPicPr>
        <p:blipFill>
          <a:blip r:embed="rId7" cstate="print"/>
          <a:srcRect l="38220" t="52019" r="57149" b="39011"/>
          <a:stretch>
            <a:fillRect/>
          </a:stretch>
        </p:blipFill>
        <p:spPr>
          <a:xfrm rot="5400000">
            <a:off x="4311568" y="5455769"/>
            <a:ext cx="702882" cy="991245"/>
          </a:xfrm>
          <a:prstGeom prst="rect">
            <a:avLst/>
          </a:prstGeom>
          <a:ln>
            <a:solidFill>
              <a:srgbClr val="0000FF"/>
            </a:solidFill>
          </a:ln>
        </p:spPr>
      </p:pic>
      <p:pic>
        <p:nvPicPr>
          <p:cNvPr id="316" name="図 315" descr="Q270_diff_image.png"/>
          <p:cNvPicPr>
            <a:picLocks noChangeAspect="1"/>
          </p:cNvPicPr>
          <p:nvPr/>
        </p:nvPicPr>
        <p:blipFill>
          <a:blip r:embed="rId7" cstate="print"/>
          <a:srcRect l="38220" t="52019" r="57149" b="39011"/>
          <a:stretch>
            <a:fillRect/>
          </a:stretch>
        </p:blipFill>
        <p:spPr>
          <a:xfrm rot="5400000">
            <a:off x="4340143" y="5560543"/>
            <a:ext cx="702882" cy="991245"/>
          </a:xfrm>
          <a:prstGeom prst="rect">
            <a:avLst/>
          </a:prstGeom>
          <a:ln>
            <a:solidFill>
              <a:srgbClr val="0000FF"/>
            </a:solidFill>
          </a:ln>
        </p:spPr>
      </p:pic>
      <p:pic>
        <p:nvPicPr>
          <p:cNvPr id="317" name="図 316" descr="Q270_diff_image.png"/>
          <p:cNvPicPr>
            <a:picLocks noChangeAspect="1"/>
          </p:cNvPicPr>
          <p:nvPr/>
        </p:nvPicPr>
        <p:blipFill>
          <a:blip r:embed="rId7" cstate="print"/>
          <a:srcRect l="38220" t="52019" r="57149" b="39011"/>
          <a:stretch>
            <a:fillRect/>
          </a:stretch>
        </p:blipFill>
        <p:spPr>
          <a:xfrm rot="5400000">
            <a:off x="4344905" y="5684369"/>
            <a:ext cx="702882" cy="991245"/>
          </a:xfrm>
          <a:prstGeom prst="rect">
            <a:avLst/>
          </a:prstGeom>
          <a:ln>
            <a:solidFill>
              <a:srgbClr val="0000FF"/>
            </a:solidFill>
          </a:ln>
        </p:spPr>
      </p:pic>
      <p:pic>
        <p:nvPicPr>
          <p:cNvPr id="318" name="図 317" descr="Q270_diff_image.png"/>
          <p:cNvPicPr>
            <a:picLocks noChangeAspect="1"/>
          </p:cNvPicPr>
          <p:nvPr/>
        </p:nvPicPr>
        <p:blipFill>
          <a:blip r:embed="rId7" cstate="print"/>
          <a:srcRect l="38220" t="52019" r="57149" b="39011"/>
          <a:stretch>
            <a:fillRect/>
          </a:stretch>
        </p:blipFill>
        <p:spPr>
          <a:xfrm rot="5400000">
            <a:off x="4344905" y="5817718"/>
            <a:ext cx="702882" cy="991245"/>
          </a:xfrm>
          <a:prstGeom prst="rect">
            <a:avLst/>
          </a:prstGeom>
          <a:ln>
            <a:solidFill>
              <a:srgbClr val="0000FF"/>
            </a:solidFill>
          </a:ln>
        </p:spPr>
      </p:pic>
      <p:pic>
        <p:nvPicPr>
          <p:cNvPr id="319" name="図 318" descr="Q270_diff_image.png"/>
          <p:cNvPicPr>
            <a:picLocks noChangeAspect="1"/>
          </p:cNvPicPr>
          <p:nvPr/>
        </p:nvPicPr>
        <p:blipFill>
          <a:blip r:embed="rId7" cstate="print"/>
          <a:srcRect l="38220" t="52019" r="57149" b="39011"/>
          <a:stretch>
            <a:fillRect/>
          </a:stretch>
        </p:blipFill>
        <p:spPr>
          <a:xfrm rot="5400000">
            <a:off x="4321093" y="5932018"/>
            <a:ext cx="702882" cy="991245"/>
          </a:xfrm>
          <a:prstGeom prst="rect">
            <a:avLst/>
          </a:prstGeom>
          <a:ln>
            <a:solidFill>
              <a:srgbClr val="0000FF"/>
            </a:solidFill>
          </a:ln>
        </p:spPr>
      </p:pic>
      <p:pic>
        <p:nvPicPr>
          <p:cNvPr id="320" name="図 319" descr="Q270_diff_image.png"/>
          <p:cNvPicPr>
            <a:picLocks noChangeAspect="1"/>
          </p:cNvPicPr>
          <p:nvPr/>
        </p:nvPicPr>
        <p:blipFill>
          <a:blip r:embed="rId7" cstate="print"/>
          <a:srcRect l="38220" t="52019" r="57149" b="39011"/>
          <a:stretch>
            <a:fillRect/>
          </a:stretch>
        </p:blipFill>
        <p:spPr>
          <a:xfrm rot="5400000">
            <a:off x="4297281" y="6033688"/>
            <a:ext cx="702882" cy="991245"/>
          </a:xfrm>
          <a:prstGeom prst="rect">
            <a:avLst/>
          </a:prstGeom>
          <a:ln>
            <a:solidFill>
              <a:srgbClr val="0000FF"/>
            </a:solidFill>
          </a:ln>
        </p:spPr>
      </p:pic>
      <p:pic>
        <p:nvPicPr>
          <p:cNvPr id="321" name="図 320" descr="Q270_diff_image.png"/>
          <p:cNvPicPr>
            <a:picLocks noChangeAspect="1"/>
          </p:cNvPicPr>
          <p:nvPr/>
        </p:nvPicPr>
        <p:blipFill>
          <a:blip r:embed="rId7" cstate="print"/>
          <a:srcRect l="38220" t="52019" r="57149" b="39011"/>
          <a:stretch>
            <a:fillRect/>
          </a:stretch>
        </p:blipFill>
        <p:spPr>
          <a:xfrm rot="5400000">
            <a:off x="4281636" y="6128939"/>
            <a:ext cx="702882" cy="991245"/>
          </a:xfrm>
          <a:prstGeom prst="rect">
            <a:avLst/>
          </a:prstGeom>
          <a:ln>
            <a:solidFill>
              <a:srgbClr val="0000FF"/>
            </a:solidFill>
          </a:ln>
        </p:spPr>
      </p:pic>
      <p:pic>
        <p:nvPicPr>
          <p:cNvPr id="322" name="図 321" descr="Q270_diff_image.png"/>
          <p:cNvPicPr>
            <a:picLocks noChangeAspect="1"/>
          </p:cNvPicPr>
          <p:nvPr/>
        </p:nvPicPr>
        <p:blipFill>
          <a:blip r:embed="rId7" cstate="print"/>
          <a:srcRect l="38220" t="52019" r="57149" b="39011"/>
          <a:stretch>
            <a:fillRect/>
          </a:stretch>
        </p:blipFill>
        <p:spPr>
          <a:xfrm rot="5400000">
            <a:off x="4236290" y="6221289"/>
            <a:ext cx="702882" cy="991245"/>
          </a:xfrm>
          <a:prstGeom prst="rect">
            <a:avLst/>
          </a:prstGeom>
          <a:ln>
            <a:solidFill>
              <a:srgbClr val="0000FF"/>
            </a:solidFill>
          </a:ln>
        </p:spPr>
      </p:pic>
      <p:pic>
        <p:nvPicPr>
          <p:cNvPr id="323" name="図 322" descr="Q270_diff_image.png"/>
          <p:cNvPicPr>
            <a:picLocks noChangeAspect="1"/>
          </p:cNvPicPr>
          <p:nvPr/>
        </p:nvPicPr>
        <p:blipFill>
          <a:blip r:embed="rId7" cstate="print"/>
          <a:srcRect l="38220" t="52019" r="57149" b="39011"/>
          <a:stretch>
            <a:fillRect/>
          </a:stretch>
        </p:blipFill>
        <p:spPr>
          <a:xfrm rot="5400000">
            <a:off x="4172927" y="6299768"/>
            <a:ext cx="702882" cy="991245"/>
          </a:xfrm>
          <a:prstGeom prst="rect">
            <a:avLst/>
          </a:prstGeom>
          <a:ln>
            <a:solidFill>
              <a:srgbClr val="0000FF"/>
            </a:solidFill>
          </a:ln>
        </p:spPr>
      </p:pic>
      <p:pic>
        <p:nvPicPr>
          <p:cNvPr id="324" name="図 323" descr="Q270_diff_image.png"/>
          <p:cNvPicPr>
            <a:picLocks noChangeAspect="1"/>
          </p:cNvPicPr>
          <p:nvPr/>
        </p:nvPicPr>
        <p:blipFill>
          <a:blip r:embed="rId7" cstate="print"/>
          <a:srcRect l="38220" t="52019" r="57149" b="39011"/>
          <a:stretch>
            <a:fillRect/>
          </a:stretch>
        </p:blipFill>
        <p:spPr>
          <a:xfrm rot="5400000">
            <a:off x="4101492" y="6367140"/>
            <a:ext cx="702882" cy="991245"/>
          </a:xfrm>
          <a:prstGeom prst="rect">
            <a:avLst/>
          </a:prstGeom>
          <a:ln>
            <a:solidFill>
              <a:srgbClr val="0000FF"/>
            </a:solidFill>
          </a:ln>
        </p:spPr>
      </p:pic>
      <p:pic>
        <p:nvPicPr>
          <p:cNvPr id="325" name="図 324" descr="Q270_diff_image.png"/>
          <p:cNvPicPr>
            <a:picLocks noChangeAspect="1"/>
          </p:cNvPicPr>
          <p:nvPr/>
        </p:nvPicPr>
        <p:blipFill>
          <a:blip r:embed="rId7" cstate="print"/>
          <a:srcRect l="38220" t="52019" r="57149" b="39011"/>
          <a:stretch>
            <a:fillRect/>
          </a:stretch>
        </p:blipFill>
        <p:spPr>
          <a:xfrm rot="5400000">
            <a:off x="4049103" y="6417792"/>
            <a:ext cx="702882" cy="991245"/>
          </a:xfrm>
          <a:prstGeom prst="rect">
            <a:avLst/>
          </a:prstGeom>
          <a:ln>
            <a:solidFill>
              <a:srgbClr val="0000FF"/>
            </a:solidFill>
          </a:ln>
        </p:spPr>
      </p:pic>
      <p:pic>
        <p:nvPicPr>
          <p:cNvPr id="326" name="図 325" descr="Q270_diff_image.png"/>
          <p:cNvPicPr>
            <a:picLocks noChangeAspect="1"/>
          </p:cNvPicPr>
          <p:nvPr/>
        </p:nvPicPr>
        <p:blipFill>
          <a:blip r:embed="rId7" cstate="print"/>
          <a:srcRect l="38220" t="52019" r="57149" b="39011"/>
          <a:stretch>
            <a:fillRect/>
          </a:stretch>
        </p:blipFill>
        <p:spPr>
          <a:xfrm rot="5400000">
            <a:off x="3951989" y="6466245"/>
            <a:ext cx="702882" cy="991245"/>
          </a:xfrm>
          <a:prstGeom prst="rect">
            <a:avLst/>
          </a:prstGeom>
          <a:ln>
            <a:solidFill>
              <a:srgbClr val="0000FF"/>
            </a:solidFill>
          </a:ln>
        </p:spPr>
      </p:pic>
      <p:cxnSp>
        <p:nvCxnSpPr>
          <p:cNvPr id="280" name="直線矢印コネクタ 279"/>
          <p:cNvCxnSpPr/>
          <p:nvPr/>
        </p:nvCxnSpPr>
        <p:spPr>
          <a:xfrm flipV="1">
            <a:off x="3108158" y="5033279"/>
            <a:ext cx="654322" cy="128268"/>
          </a:xfrm>
          <a:prstGeom prst="straightConnector1">
            <a:avLst/>
          </a:prstGeom>
          <a:ln w="127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93" name="直線矢印コネクタ 292"/>
          <p:cNvCxnSpPr/>
          <p:nvPr/>
        </p:nvCxnSpPr>
        <p:spPr>
          <a:xfrm flipV="1">
            <a:off x="3236495" y="5076136"/>
            <a:ext cx="596743" cy="97443"/>
          </a:xfrm>
          <a:prstGeom prst="straightConnector1">
            <a:avLst/>
          </a:prstGeom>
          <a:ln w="127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94" name="直線矢印コネクタ 293"/>
          <p:cNvCxnSpPr/>
          <p:nvPr/>
        </p:nvCxnSpPr>
        <p:spPr>
          <a:xfrm flipV="1">
            <a:off x="3306417" y="5138039"/>
            <a:ext cx="603013" cy="76691"/>
          </a:xfrm>
          <a:prstGeom prst="straightConnector1">
            <a:avLst/>
          </a:prstGeom>
          <a:ln w="127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95" name="直線矢印コネクタ 294"/>
          <p:cNvCxnSpPr/>
          <p:nvPr/>
        </p:nvCxnSpPr>
        <p:spPr>
          <a:xfrm flipV="1">
            <a:off x="3382617" y="5204722"/>
            <a:ext cx="603021" cy="82895"/>
          </a:xfrm>
          <a:prstGeom prst="straightConnector1">
            <a:avLst/>
          </a:prstGeom>
          <a:ln w="127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96" name="直線矢印コネクタ 295"/>
          <p:cNvCxnSpPr/>
          <p:nvPr/>
        </p:nvCxnSpPr>
        <p:spPr>
          <a:xfrm flipV="1">
            <a:off x="3455504" y="5295218"/>
            <a:ext cx="596816" cy="75225"/>
          </a:xfrm>
          <a:prstGeom prst="straightConnector1">
            <a:avLst/>
          </a:prstGeom>
          <a:ln w="127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97" name="直線矢印コネクタ 296"/>
          <p:cNvCxnSpPr/>
          <p:nvPr/>
        </p:nvCxnSpPr>
        <p:spPr>
          <a:xfrm flipV="1">
            <a:off x="3505200" y="5390478"/>
            <a:ext cx="599513" cy="69418"/>
          </a:xfrm>
          <a:prstGeom prst="straightConnector1">
            <a:avLst/>
          </a:prstGeom>
          <a:ln w="127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98" name="直線矢印コネクタ 297"/>
          <p:cNvCxnSpPr/>
          <p:nvPr/>
        </p:nvCxnSpPr>
        <p:spPr>
          <a:xfrm flipV="1">
            <a:off x="3544957" y="5500027"/>
            <a:ext cx="597860" cy="72512"/>
          </a:xfrm>
          <a:prstGeom prst="straightConnector1">
            <a:avLst/>
          </a:prstGeom>
          <a:ln w="127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99" name="直線矢印コネクタ 298"/>
          <p:cNvCxnSpPr/>
          <p:nvPr/>
        </p:nvCxnSpPr>
        <p:spPr>
          <a:xfrm flipV="1">
            <a:off x="3554896" y="5600034"/>
            <a:ext cx="621246" cy="88462"/>
          </a:xfrm>
          <a:prstGeom prst="straightConnector1">
            <a:avLst/>
          </a:prstGeom>
          <a:ln w="127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300" name="直線矢印コネクタ 299"/>
          <p:cNvCxnSpPr/>
          <p:nvPr/>
        </p:nvCxnSpPr>
        <p:spPr>
          <a:xfrm flipV="1">
            <a:off x="3561522" y="5704820"/>
            <a:ext cx="643198" cy="112884"/>
          </a:xfrm>
          <a:prstGeom prst="straightConnector1">
            <a:avLst/>
          </a:prstGeom>
          <a:ln w="127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301" name="直線矢印コネクタ 300"/>
          <p:cNvCxnSpPr/>
          <p:nvPr/>
        </p:nvCxnSpPr>
        <p:spPr>
          <a:xfrm flipV="1">
            <a:off x="3551583" y="5833405"/>
            <a:ext cx="657884" cy="103569"/>
          </a:xfrm>
          <a:prstGeom prst="straightConnector1">
            <a:avLst/>
          </a:prstGeom>
          <a:ln w="127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302" name="直線矢印コネクタ 301"/>
          <p:cNvCxnSpPr/>
          <p:nvPr/>
        </p:nvCxnSpPr>
        <p:spPr>
          <a:xfrm flipV="1">
            <a:off x="3515139" y="5962006"/>
            <a:ext cx="699091" cy="107490"/>
          </a:xfrm>
          <a:prstGeom prst="straightConnector1">
            <a:avLst/>
          </a:prstGeom>
          <a:ln w="127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303" name="直線矢印コネクタ 302"/>
          <p:cNvCxnSpPr/>
          <p:nvPr/>
        </p:nvCxnSpPr>
        <p:spPr>
          <a:xfrm flipV="1">
            <a:off x="3472070" y="6081081"/>
            <a:ext cx="727871" cy="110997"/>
          </a:xfrm>
          <a:prstGeom prst="straightConnector1">
            <a:avLst/>
          </a:prstGeom>
          <a:ln w="127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304" name="直線矢印コネクタ 303"/>
          <p:cNvCxnSpPr/>
          <p:nvPr/>
        </p:nvCxnSpPr>
        <p:spPr>
          <a:xfrm flipV="1">
            <a:off x="3409122" y="6176211"/>
            <a:ext cx="749794" cy="125198"/>
          </a:xfrm>
          <a:prstGeom prst="straightConnector1">
            <a:avLst/>
          </a:prstGeom>
          <a:ln w="127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305" name="直線矢印コネクタ 304"/>
          <p:cNvCxnSpPr/>
          <p:nvPr/>
        </p:nvCxnSpPr>
        <p:spPr>
          <a:xfrm flipV="1">
            <a:off x="3342861" y="6284495"/>
            <a:ext cx="791992" cy="122931"/>
          </a:xfrm>
          <a:prstGeom prst="straightConnector1">
            <a:avLst/>
          </a:prstGeom>
          <a:ln w="127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306" name="直線矢印コネクタ 305"/>
          <p:cNvCxnSpPr/>
          <p:nvPr/>
        </p:nvCxnSpPr>
        <p:spPr>
          <a:xfrm flipV="1">
            <a:off x="3263348" y="6372726"/>
            <a:ext cx="831399" cy="107588"/>
          </a:xfrm>
          <a:prstGeom prst="straightConnector1">
            <a:avLst/>
          </a:prstGeom>
          <a:ln w="127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307" name="直線矢印コネクタ 306"/>
          <p:cNvCxnSpPr/>
          <p:nvPr/>
        </p:nvCxnSpPr>
        <p:spPr>
          <a:xfrm flipV="1">
            <a:off x="3173896" y="6452937"/>
            <a:ext cx="860693" cy="106889"/>
          </a:xfrm>
          <a:prstGeom prst="straightConnector1">
            <a:avLst/>
          </a:prstGeom>
          <a:ln w="127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308" name="直線矢印コネクタ 307"/>
          <p:cNvCxnSpPr/>
          <p:nvPr/>
        </p:nvCxnSpPr>
        <p:spPr>
          <a:xfrm flipV="1">
            <a:off x="3077817" y="6517105"/>
            <a:ext cx="880572" cy="92417"/>
          </a:xfrm>
          <a:prstGeom prst="straightConnector1">
            <a:avLst/>
          </a:prstGeom>
          <a:ln w="127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309" name="直線矢印コネクタ 308"/>
          <p:cNvCxnSpPr/>
          <p:nvPr/>
        </p:nvCxnSpPr>
        <p:spPr>
          <a:xfrm flipV="1">
            <a:off x="2968487" y="6565232"/>
            <a:ext cx="945787" cy="74108"/>
          </a:xfrm>
          <a:prstGeom prst="straightConnector1">
            <a:avLst/>
          </a:prstGeom>
          <a:ln w="127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310" name="直線矢印コネクタ 309"/>
          <p:cNvCxnSpPr/>
          <p:nvPr/>
        </p:nvCxnSpPr>
        <p:spPr>
          <a:xfrm flipV="1">
            <a:off x="2983832" y="4989095"/>
            <a:ext cx="705852" cy="160421"/>
          </a:xfrm>
          <a:prstGeom prst="straightConnector1">
            <a:avLst/>
          </a:prstGeom>
          <a:ln w="127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311" name="直線矢印コネクタ 310"/>
          <p:cNvCxnSpPr/>
          <p:nvPr/>
        </p:nvCxnSpPr>
        <p:spPr>
          <a:xfrm flipV="1">
            <a:off x="2862470" y="6613358"/>
            <a:ext cx="931488" cy="62425"/>
          </a:xfrm>
          <a:prstGeom prst="straightConnector1">
            <a:avLst/>
          </a:prstGeom>
          <a:ln w="127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327" name="右中かっこ 326"/>
          <p:cNvSpPr/>
          <p:nvPr/>
        </p:nvSpPr>
        <p:spPr>
          <a:xfrm>
            <a:off x="5216418" y="4976813"/>
            <a:ext cx="314325" cy="1728787"/>
          </a:xfrm>
          <a:prstGeom prst="rightBrace">
            <a:avLst/>
          </a:prstGeom>
          <a:ln w="28575">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28" name="正方形/長方形 327"/>
          <p:cNvSpPr/>
          <p:nvPr/>
        </p:nvSpPr>
        <p:spPr>
          <a:xfrm>
            <a:off x="6084168" y="6381328"/>
            <a:ext cx="2885085" cy="369332"/>
          </a:xfrm>
          <a:prstGeom prst="rect">
            <a:avLst/>
          </a:prstGeom>
        </p:spPr>
        <p:txBody>
          <a:bodyPr wrap="none">
            <a:spAutoFit/>
          </a:bodyPr>
          <a:lstStyle/>
          <a:p>
            <a:r>
              <a:rPr lang="en-US" altLang="ja-JP" dirty="0" smtClean="0"/>
              <a:t>Data acquisition and analysis</a:t>
            </a:r>
            <a:endParaRPr lang="ja-JP" altLang="en-US" dirty="0"/>
          </a:p>
        </p:txBody>
      </p:sp>
      <p:cxnSp>
        <p:nvCxnSpPr>
          <p:cNvPr id="329" name="直線矢印コネクタ 328"/>
          <p:cNvCxnSpPr>
            <a:stCxn id="276" idx="3"/>
            <a:endCxn id="334" idx="1"/>
          </p:cNvCxnSpPr>
          <p:nvPr/>
        </p:nvCxnSpPr>
        <p:spPr>
          <a:xfrm>
            <a:off x="7090802" y="5771346"/>
            <a:ext cx="549004" cy="10"/>
          </a:xfrm>
          <a:prstGeom prst="straightConnector1">
            <a:avLst/>
          </a:prstGeom>
          <a:ln w="57150">
            <a:solidFill>
              <a:srgbClr val="0000FF"/>
            </a:solidFill>
            <a:tailEnd type="arrow"/>
          </a:ln>
        </p:spPr>
        <p:style>
          <a:lnRef idx="1">
            <a:schemeClr val="accent1"/>
          </a:lnRef>
          <a:fillRef idx="0">
            <a:schemeClr val="accent1"/>
          </a:fillRef>
          <a:effectRef idx="0">
            <a:schemeClr val="accent1"/>
          </a:effectRef>
          <a:fontRef idx="minor">
            <a:schemeClr val="tx1"/>
          </a:fontRef>
        </p:style>
      </p:cxnSp>
      <p:pic>
        <p:nvPicPr>
          <p:cNvPr id="334" name="Picture 2"/>
          <p:cNvPicPr>
            <a:picLocks noChangeAspect="1" noChangeArrowheads="1"/>
          </p:cNvPicPr>
          <p:nvPr/>
        </p:nvPicPr>
        <p:blipFill>
          <a:blip r:embed="rId9" cstate="print"/>
          <a:srcRect/>
          <a:stretch>
            <a:fillRect/>
          </a:stretch>
        </p:blipFill>
        <p:spPr bwMode="auto">
          <a:xfrm>
            <a:off x="7639806" y="5114924"/>
            <a:ext cx="1313693" cy="131286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1" name="Picture 3" descr="C:\Users\Owner\Desktop\基盤S\DEPFET_20module_with_beam2_with_diffracto.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125" t="35003" r="12650" b="32771"/>
          <a:stretch/>
        </p:blipFill>
        <p:spPr bwMode="auto">
          <a:xfrm>
            <a:off x="666747" y="4621550"/>
            <a:ext cx="3129147" cy="2241636"/>
          </a:xfrm>
          <a:prstGeom prst="rect">
            <a:avLst/>
          </a:prstGeom>
          <a:noFill/>
          <a:extLst>
            <a:ext uri="{909E8E84-426E-40dd-AFC4-6F175D3DCCD1}">
              <a14:hiddenFill xmlns:a14="http://schemas.microsoft.com/office/drawing/2010/main">
                <a:solidFill>
                  <a:srgbClr val="FFFFFF"/>
                </a:solidFill>
              </a14:hiddenFill>
            </a:ext>
          </a:extLst>
        </p:spPr>
      </p:pic>
      <p:pic>
        <p:nvPicPr>
          <p:cNvPr id="63493" name="Picture 5" descr="C:\Users\Owner\Desktop\基盤S\DEPFET_20module_with_beam2_with_diffracto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2350" t="32846" r="15829" b="27394"/>
          <a:stretch/>
        </p:blipFill>
        <p:spPr bwMode="auto">
          <a:xfrm>
            <a:off x="5394069" y="4267760"/>
            <a:ext cx="2387021" cy="2370480"/>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a:xfrm>
            <a:off x="0" y="0"/>
            <a:ext cx="9143999" cy="762000"/>
          </a:xfrm>
        </p:spPr>
        <p:txBody>
          <a:bodyPr>
            <a:noAutofit/>
          </a:bodyPr>
          <a:lstStyle/>
          <a:p>
            <a:r>
              <a:rPr lang="ja-JP" altLang="en-US" sz="3200" dirty="0" smtClean="0"/>
              <a:t>③　</a:t>
            </a:r>
            <a:r>
              <a:rPr lang="en-US" altLang="ja-JP" sz="3200" dirty="0" smtClean="0"/>
              <a:t>Applications to challenging targets</a:t>
            </a:r>
            <a:endParaRPr kumimoji="1" lang="ja-JP" altLang="en-US" sz="3200" dirty="0"/>
          </a:p>
        </p:txBody>
      </p:sp>
      <p:sp>
        <p:nvSpPr>
          <p:cNvPr id="3" name="正方形/長方形 2"/>
          <p:cNvSpPr/>
          <p:nvPr/>
        </p:nvSpPr>
        <p:spPr>
          <a:xfrm>
            <a:off x="1221509" y="-942943"/>
            <a:ext cx="6405418" cy="338554"/>
          </a:xfrm>
          <a:prstGeom prst="rect">
            <a:avLst/>
          </a:prstGeom>
        </p:spPr>
        <p:txBody>
          <a:bodyPr wrap="square">
            <a:spAutoFit/>
          </a:bodyPr>
          <a:lstStyle/>
          <a:p>
            <a:pPr lvl="1"/>
            <a:endParaRPr lang="en-US" altLang="ja-JP" sz="1600" dirty="0" smtClean="0"/>
          </a:p>
        </p:txBody>
      </p:sp>
      <p:sp>
        <p:nvSpPr>
          <p:cNvPr id="42" name="Text Box 44"/>
          <p:cNvSpPr txBox="1">
            <a:spLocks noChangeArrowheads="1"/>
          </p:cNvSpPr>
          <p:nvPr/>
        </p:nvSpPr>
        <p:spPr bwMode="auto">
          <a:xfrm>
            <a:off x="7356475" y="5903893"/>
            <a:ext cx="178752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charset="0"/>
                <a:ea typeface="ＭＳ Ｐゴシック" pitchFamily="50" charset="-128"/>
              </a:defRPr>
            </a:lvl1pPr>
            <a:lvl2pPr marL="742950" indent="-285750">
              <a:defRPr kumimoji="1">
                <a:solidFill>
                  <a:schemeClr val="tx1"/>
                </a:solidFill>
                <a:latin typeface="Arial" charset="0"/>
                <a:ea typeface="ＭＳ Ｐゴシック" pitchFamily="50" charset="-128"/>
              </a:defRPr>
            </a:lvl2pPr>
            <a:lvl3pPr marL="1143000" indent="-228600">
              <a:defRPr kumimoji="1">
                <a:solidFill>
                  <a:schemeClr val="tx1"/>
                </a:solidFill>
                <a:latin typeface="Arial" charset="0"/>
                <a:ea typeface="ＭＳ Ｐゴシック" pitchFamily="50" charset="-128"/>
              </a:defRPr>
            </a:lvl3pPr>
            <a:lvl4pPr marL="1600200" indent="-228600">
              <a:defRPr kumimoji="1">
                <a:solidFill>
                  <a:schemeClr val="tx1"/>
                </a:solidFill>
                <a:latin typeface="Arial" charset="0"/>
                <a:ea typeface="ＭＳ Ｐゴシック" pitchFamily="50" charset="-128"/>
              </a:defRPr>
            </a:lvl4pPr>
            <a:lvl5pPr marL="2057400" indent="-228600">
              <a:defRPr kumimoji="1">
                <a:solidFill>
                  <a:schemeClr val="tx1"/>
                </a:solidFill>
                <a:latin typeface="Arial" charset="0"/>
                <a:ea typeface="ＭＳ Ｐゴシック" pitchFamily="50" charset="-128"/>
              </a:defRPr>
            </a:lvl5pPr>
            <a:lvl6pPr marL="2514600" indent="-228600" fontAlgn="base">
              <a:spcBef>
                <a:spcPct val="0"/>
              </a:spcBef>
              <a:spcAft>
                <a:spcPct val="0"/>
              </a:spcAft>
              <a:defRPr kumimoji="1">
                <a:solidFill>
                  <a:schemeClr val="tx1"/>
                </a:solidFill>
                <a:latin typeface="Arial" charset="0"/>
                <a:ea typeface="ＭＳ Ｐゴシック" pitchFamily="50" charset="-128"/>
              </a:defRPr>
            </a:lvl6pPr>
            <a:lvl7pPr marL="2971800" indent="-228600" fontAlgn="base">
              <a:spcBef>
                <a:spcPct val="0"/>
              </a:spcBef>
              <a:spcAft>
                <a:spcPct val="0"/>
              </a:spcAft>
              <a:defRPr kumimoji="1">
                <a:solidFill>
                  <a:schemeClr val="tx1"/>
                </a:solidFill>
                <a:latin typeface="Arial" charset="0"/>
                <a:ea typeface="ＭＳ Ｐゴシック" pitchFamily="50" charset="-128"/>
              </a:defRPr>
            </a:lvl7pPr>
            <a:lvl8pPr marL="3429000" indent="-228600" fontAlgn="base">
              <a:spcBef>
                <a:spcPct val="0"/>
              </a:spcBef>
              <a:spcAft>
                <a:spcPct val="0"/>
              </a:spcAft>
              <a:defRPr kumimoji="1">
                <a:solidFill>
                  <a:schemeClr val="tx1"/>
                </a:solidFill>
                <a:latin typeface="Arial" charset="0"/>
                <a:ea typeface="ＭＳ Ｐゴシック" pitchFamily="50" charset="-128"/>
              </a:defRPr>
            </a:lvl8pPr>
            <a:lvl9pPr marL="3886200" indent="-228600" fontAlgn="base">
              <a:spcBef>
                <a:spcPct val="0"/>
              </a:spcBef>
              <a:spcAft>
                <a:spcPct val="0"/>
              </a:spcAft>
              <a:defRPr kumimoji="1">
                <a:solidFill>
                  <a:schemeClr val="tx1"/>
                </a:solidFill>
                <a:latin typeface="Arial" charset="0"/>
                <a:ea typeface="ＭＳ Ｐゴシック" pitchFamily="50" charset="-128"/>
              </a:defRPr>
            </a:lvl9pPr>
          </a:lstStyle>
          <a:p>
            <a:r>
              <a:rPr lang="en-US" altLang="ja-JP" sz="1400" dirty="0" smtClean="0"/>
              <a:t>20 </a:t>
            </a:r>
            <a:r>
              <a:rPr lang="en-US" altLang="ja-JP" sz="1400" dirty="0" err="1" smtClean="0"/>
              <a:t>μsec</a:t>
            </a:r>
            <a:r>
              <a:rPr lang="en-US" altLang="ja-JP" sz="1400" dirty="0" smtClean="0"/>
              <a:t> time resolution dynamics solution scattering experiments</a:t>
            </a:r>
            <a:endParaRPr lang="ja-JP" altLang="en-US" sz="1400" dirty="0"/>
          </a:p>
        </p:txBody>
      </p:sp>
      <p:sp>
        <p:nvSpPr>
          <p:cNvPr id="43" name="Text Box 46"/>
          <p:cNvSpPr txBox="1">
            <a:spLocks noChangeArrowheads="1"/>
          </p:cNvSpPr>
          <p:nvPr/>
        </p:nvSpPr>
        <p:spPr bwMode="auto">
          <a:xfrm>
            <a:off x="4513478" y="637054"/>
            <a:ext cx="4582299" cy="83099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kumimoji="1">
                <a:solidFill>
                  <a:schemeClr val="tx1"/>
                </a:solidFill>
                <a:latin typeface="Arial" charset="0"/>
                <a:ea typeface="ＭＳ Ｐゴシック" pitchFamily="50" charset="-128"/>
              </a:defRPr>
            </a:lvl1pPr>
            <a:lvl2pPr marL="742950" indent="-285750">
              <a:defRPr kumimoji="1">
                <a:solidFill>
                  <a:schemeClr val="tx1"/>
                </a:solidFill>
                <a:latin typeface="Arial" charset="0"/>
                <a:ea typeface="ＭＳ Ｐゴシック" pitchFamily="50" charset="-128"/>
              </a:defRPr>
            </a:lvl2pPr>
            <a:lvl3pPr marL="1143000" indent="-228600">
              <a:defRPr kumimoji="1">
                <a:solidFill>
                  <a:schemeClr val="tx1"/>
                </a:solidFill>
                <a:latin typeface="Arial" charset="0"/>
                <a:ea typeface="ＭＳ Ｐゴシック" pitchFamily="50" charset="-128"/>
              </a:defRPr>
            </a:lvl3pPr>
            <a:lvl4pPr marL="1600200" indent="-228600">
              <a:defRPr kumimoji="1">
                <a:solidFill>
                  <a:schemeClr val="tx1"/>
                </a:solidFill>
                <a:latin typeface="Arial" charset="0"/>
                <a:ea typeface="ＭＳ Ｐゴシック" pitchFamily="50" charset="-128"/>
              </a:defRPr>
            </a:lvl4pPr>
            <a:lvl5pPr marL="2057400" indent="-228600">
              <a:defRPr kumimoji="1">
                <a:solidFill>
                  <a:schemeClr val="tx1"/>
                </a:solidFill>
                <a:latin typeface="Arial" charset="0"/>
                <a:ea typeface="ＭＳ Ｐゴシック" pitchFamily="50" charset="-128"/>
              </a:defRPr>
            </a:lvl5pPr>
            <a:lvl6pPr marL="2514600" indent="-228600" fontAlgn="base">
              <a:spcBef>
                <a:spcPct val="0"/>
              </a:spcBef>
              <a:spcAft>
                <a:spcPct val="0"/>
              </a:spcAft>
              <a:defRPr kumimoji="1">
                <a:solidFill>
                  <a:schemeClr val="tx1"/>
                </a:solidFill>
                <a:latin typeface="Arial" charset="0"/>
                <a:ea typeface="ＭＳ Ｐゴシック" pitchFamily="50" charset="-128"/>
              </a:defRPr>
            </a:lvl6pPr>
            <a:lvl7pPr marL="2971800" indent="-228600" fontAlgn="base">
              <a:spcBef>
                <a:spcPct val="0"/>
              </a:spcBef>
              <a:spcAft>
                <a:spcPct val="0"/>
              </a:spcAft>
              <a:defRPr kumimoji="1">
                <a:solidFill>
                  <a:schemeClr val="tx1"/>
                </a:solidFill>
                <a:latin typeface="Arial" charset="0"/>
                <a:ea typeface="ＭＳ Ｐゴシック" pitchFamily="50" charset="-128"/>
              </a:defRPr>
            </a:lvl7pPr>
            <a:lvl8pPr marL="3429000" indent="-228600" fontAlgn="base">
              <a:spcBef>
                <a:spcPct val="0"/>
              </a:spcBef>
              <a:spcAft>
                <a:spcPct val="0"/>
              </a:spcAft>
              <a:defRPr kumimoji="1">
                <a:solidFill>
                  <a:schemeClr val="tx1"/>
                </a:solidFill>
                <a:latin typeface="Arial" charset="0"/>
                <a:ea typeface="ＭＳ Ｐゴシック" pitchFamily="50" charset="-128"/>
              </a:defRPr>
            </a:lvl8pPr>
            <a:lvl9pPr marL="3886200" indent="-228600" fontAlgn="base">
              <a:spcBef>
                <a:spcPct val="0"/>
              </a:spcBef>
              <a:spcAft>
                <a:spcPct val="0"/>
              </a:spcAft>
              <a:defRPr kumimoji="1">
                <a:solidFill>
                  <a:schemeClr val="tx1"/>
                </a:solidFill>
                <a:latin typeface="Arial" charset="0"/>
                <a:ea typeface="ＭＳ Ｐゴシック" pitchFamily="50" charset="-128"/>
              </a:defRPr>
            </a:lvl9pPr>
          </a:lstStyle>
          <a:p>
            <a:r>
              <a:rPr lang="ja-JP" altLang="en-US" sz="1600" b="1" dirty="0" smtClean="0"/>
              <a:t>③－</a:t>
            </a:r>
            <a:r>
              <a:rPr lang="en-US" altLang="ja-JP" sz="1600" b="1" dirty="0" smtClean="0"/>
              <a:t>Ⅱ</a:t>
            </a:r>
            <a:r>
              <a:rPr lang="ja-JP" altLang="en-US" sz="1600" b="1" dirty="0" smtClean="0"/>
              <a:t>　</a:t>
            </a:r>
            <a:r>
              <a:rPr lang="en-US" altLang="ja-JP" sz="1600" dirty="0" smtClean="0"/>
              <a:t>Solution studies of domain association-dissociation dynamics and kinetics of </a:t>
            </a:r>
            <a:r>
              <a:rPr lang="en-US" altLang="ja-JP" sz="1600" dirty="0" err="1" smtClean="0"/>
              <a:t>signalosomes</a:t>
            </a:r>
            <a:r>
              <a:rPr lang="en-US" altLang="ja-JP" sz="1600" dirty="0" smtClean="0"/>
              <a:t> </a:t>
            </a:r>
            <a:endParaRPr lang="ja-JP" altLang="en-US" sz="1600" dirty="0" smtClean="0"/>
          </a:p>
        </p:txBody>
      </p:sp>
      <p:sp>
        <p:nvSpPr>
          <p:cNvPr id="44" name="AutoShape 52"/>
          <p:cNvSpPr>
            <a:spLocks noChangeArrowheads="1"/>
          </p:cNvSpPr>
          <p:nvPr/>
        </p:nvSpPr>
        <p:spPr bwMode="auto">
          <a:xfrm rot="1803922">
            <a:off x="6354139" y="3834281"/>
            <a:ext cx="184150" cy="638175"/>
          </a:xfrm>
          <a:prstGeom prst="can">
            <a:avLst>
              <a:gd name="adj" fmla="val 86638"/>
            </a:avLst>
          </a:prstGeom>
          <a:solidFill>
            <a:srgbClr val="CCFF99"/>
          </a:solidFill>
          <a:ln w="9525">
            <a:solidFill>
              <a:schemeClr val="tx1"/>
            </a:solidFill>
            <a:round/>
            <a:headEnd/>
            <a:tailEnd/>
          </a:ln>
        </p:spPr>
        <p:txBody>
          <a:bodyPr wrap="none" anchor="ctr"/>
          <a:lstStyle/>
          <a:p>
            <a:endParaRPr lang="ja-JP" altLang="ja-JP"/>
          </a:p>
        </p:txBody>
      </p:sp>
      <p:sp>
        <p:nvSpPr>
          <p:cNvPr id="45" name="AutoShape 53"/>
          <p:cNvSpPr>
            <a:spLocks noChangeArrowheads="1"/>
          </p:cNvSpPr>
          <p:nvPr/>
        </p:nvSpPr>
        <p:spPr bwMode="auto">
          <a:xfrm rot="19796078" flipH="1">
            <a:off x="5599019" y="3834281"/>
            <a:ext cx="184150" cy="638175"/>
          </a:xfrm>
          <a:prstGeom prst="can">
            <a:avLst>
              <a:gd name="adj" fmla="val 86638"/>
            </a:avLst>
          </a:prstGeom>
          <a:solidFill>
            <a:srgbClr val="CCFF99"/>
          </a:solidFill>
          <a:ln w="9525">
            <a:solidFill>
              <a:schemeClr val="tx1"/>
            </a:solidFill>
            <a:round/>
            <a:headEnd/>
            <a:tailEnd/>
          </a:ln>
        </p:spPr>
        <p:txBody>
          <a:bodyPr wrap="none" anchor="ctr"/>
          <a:lstStyle/>
          <a:p>
            <a:endParaRPr lang="ja-JP" altLang="ja-JP"/>
          </a:p>
        </p:txBody>
      </p:sp>
      <p:sp>
        <p:nvSpPr>
          <p:cNvPr id="46" name="Oval 54"/>
          <p:cNvSpPr>
            <a:spLocks noChangeArrowheads="1"/>
          </p:cNvSpPr>
          <p:nvPr/>
        </p:nvSpPr>
        <p:spPr bwMode="auto">
          <a:xfrm>
            <a:off x="5853019" y="4462931"/>
            <a:ext cx="133350" cy="133350"/>
          </a:xfrm>
          <a:prstGeom prst="ellipse">
            <a:avLst/>
          </a:prstGeom>
          <a:solidFill>
            <a:srgbClr val="FF0000"/>
          </a:solidFill>
          <a:ln w="9525">
            <a:solidFill>
              <a:schemeClr val="tx1"/>
            </a:solidFill>
            <a:round/>
            <a:headEnd/>
            <a:tailEnd/>
          </a:ln>
        </p:spPr>
        <p:txBody>
          <a:bodyPr wrap="none" anchor="ctr"/>
          <a:lstStyle/>
          <a:p>
            <a:endParaRPr lang="ja-JP" altLang="ja-JP"/>
          </a:p>
        </p:txBody>
      </p:sp>
      <p:sp>
        <p:nvSpPr>
          <p:cNvPr id="47" name="Oval 55"/>
          <p:cNvSpPr>
            <a:spLocks noChangeArrowheads="1"/>
          </p:cNvSpPr>
          <p:nvPr/>
        </p:nvSpPr>
        <p:spPr bwMode="auto">
          <a:xfrm>
            <a:off x="5984048" y="4665970"/>
            <a:ext cx="133350" cy="133350"/>
          </a:xfrm>
          <a:prstGeom prst="ellipse">
            <a:avLst/>
          </a:prstGeom>
          <a:solidFill>
            <a:srgbClr val="FF0000"/>
          </a:solidFill>
          <a:ln w="9525">
            <a:solidFill>
              <a:schemeClr val="tx1"/>
            </a:solidFill>
            <a:round/>
            <a:headEnd/>
            <a:tailEnd/>
          </a:ln>
        </p:spPr>
        <p:txBody>
          <a:bodyPr wrap="none" anchor="ctr"/>
          <a:lstStyle/>
          <a:p>
            <a:endParaRPr lang="ja-JP" altLang="ja-JP"/>
          </a:p>
        </p:txBody>
      </p:sp>
      <p:sp>
        <p:nvSpPr>
          <p:cNvPr id="48" name="Oval 56"/>
          <p:cNvSpPr>
            <a:spLocks noChangeArrowheads="1"/>
          </p:cNvSpPr>
          <p:nvPr/>
        </p:nvSpPr>
        <p:spPr bwMode="auto">
          <a:xfrm>
            <a:off x="6189569" y="4467474"/>
            <a:ext cx="133350" cy="133350"/>
          </a:xfrm>
          <a:prstGeom prst="ellipse">
            <a:avLst/>
          </a:prstGeom>
          <a:solidFill>
            <a:schemeClr val="hlink"/>
          </a:solidFill>
          <a:ln w="9525">
            <a:solidFill>
              <a:schemeClr val="tx1"/>
            </a:solidFill>
            <a:round/>
            <a:headEnd/>
            <a:tailEnd/>
          </a:ln>
        </p:spPr>
        <p:txBody>
          <a:bodyPr wrap="none" anchor="ctr"/>
          <a:lstStyle/>
          <a:p>
            <a:endParaRPr lang="ja-JP" altLang="ja-JP"/>
          </a:p>
        </p:txBody>
      </p:sp>
      <p:sp>
        <p:nvSpPr>
          <p:cNvPr id="49" name="Oval 57"/>
          <p:cNvSpPr>
            <a:spLocks noChangeArrowheads="1"/>
          </p:cNvSpPr>
          <p:nvPr/>
        </p:nvSpPr>
        <p:spPr bwMode="auto">
          <a:xfrm>
            <a:off x="6122991" y="4650256"/>
            <a:ext cx="133350" cy="133350"/>
          </a:xfrm>
          <a:prstGeom prst="ellipse">
            <a:avLst/>
          </a:prstGeom>
          <a:solidFill>
            <a:schemeClr val="hlink"/>
          </a:solidFill>
          <a:ln w="9525">
            <a:solidFill>
              <a:schemeClr val="tx1"/>
            </a:solidFill>
            <a:round/>
            <a:headEnd/>
            <a:tailEnd/>
          </a:ln>
        </p:spPr>
        <p:txBody>
          <a:bodyPr wrap="none" anchor="ctr"/>
          <a:lstStyle/>
          <a:p>
            <a:endParaRPr lang="ja-JP" altLang="ja-JP"/>
          </a:p>
        </p:txBody>
      </p:sp>
      <p:sp>
        <p:nvSpPr>
          <p:cNvPr id="50" name="Oval 58"/>
          <p:cNvSpPr>
            <a:spLocks noChangeArrowheads="1"/>
          </p:cNvSpPr>
          <p:nvPr/>
        </p:nvSpPr>
        <p:spPr bwMode="auto">
          <a:xfrm>
            <a:off x="6084794" y="4847106"/>
            <a:ext cx="133350" cy="133350"/>
          </a:xfrm>
          <a:prstGeom prst="ellipse">
            <a:avLst/>
          </a:prstGeom>
          <a:solidFill>
            <a:srgbClr val="CC00FF"/>
          </a:solidFill>
          <a:ln w="9525">
            <a:solidFill>
              <a:schemeClr val="tx1"/>
            </a:solidFill>
            <a:round/>
            <a:headEnd/>
            <a:tailEnd/>
          </a:ln>
        </p:spPr>
        <p:txBody>
          <a:bodyPr wrap="none" anchor="ctr"/>
          <a:lstStyle/>
          <a:p>
            <a:endParaRPr lang="ja-JP" altLang="ja-JP"/>
          </a:p>
        </p:txBody>
      </p:sp>
      <p:sp>
        <p:nvSpPr>
          <p:cNvPr id="51" name="Oval 59"/>
          <p:cNvSpPr>
            <a:spLocks noChangeArrowheads="1"/>
          </p:cNvSpPr>
          <p:nvPr/>
        </p:nvSpPr>
        <p:spPr bwMode="auto">
          <a:xfrm>
            <a:off x="6091144" y="5072531"/>
            <a:ext cx="133350" cy="133350"/>
          </a:xfrm>
          <a:prstGeom prst="ellipse">
            <a:avLst/>
          </a:prstGeom>
          <a:solidFill>
            <a:srgbClr val="CC00FF"/>
          </a:solidFill>
          <a:ln w="9525">
            <a:solidFill>
              <a:schemeClr val="tx1"/>
            </a:solidFill>
            <a:round/>
            <a:headEnd/>
            <a:tailEnd/>
          </a:ln>
        </p:spPr>
        <p:txBody>
          <a:bodyPr wrap="none" anchor="ctr"/>
          <a:lstStyle/>
          <a:p>
            <a:endParaRPr lang="ja-JP" altLang="ja-JP"/>
          </a:p>
        </p:txBody>
      </p:sp>
      <p:sp>
        <p:nvSpPr>
          <p:cNvPr id="52" name="Oval 60"/>
          <p:cNvSpPr>
            <a:spLocks noChangeArrowheads="1"/>
          </p:cNvSpPr>
          <p:nvPr/>
        </p:nvSpPr>
        <p:spPr bwMode="auto">
          <a:xfrm>
            <a:off x="6100669" y="5291606"/>
            <a:ext cx="133350" cy="133350"/>
          </a:xfrm>
          <a:prstGeom prst="ellipse">
            <a:avLst/>
          </a:prstGeom>
          <a:solidFill>
            <a:srgbClr val="CC00FF"/>
          </a:solidFill>
          <a:ln w="9525">
            <a:solidFill>
              <a:schemeClr val="tx1"/>
            </a:solidFill>
            <a:round/>
            <a:headEnd/>
            <a:tailEnd/>
          </a:ln>
        </p:spPr>
        <p:txBody>
          <a:bodyPr wrap="none" anchor="ctr"/>
          <a:lstStyle/>
          <a:p>
            <a:endParaRPr lang="ja-JP" altLang="ja-JP"/>
          </a:p>
        </p:txBody>
      </p:sp>
      <p:sp>
        <p:nvSpPr>
          <p:cNvPr id="53" name="Arc 64"/>
          <p:cNvSpPr>
            <a:spLocks/>
          </p:cNvSpPr>
          <p:nvPr/>
        </p:nvSpPr>
        <p:spPr bwMode="auto">
          <a:xfrm>
            <a:off x="5773644" y="4720106"/>
            <a:ext cx="219075" cy="317500"/>
          </a:xfrm>
          <a:custGeom>
            <a:avLst/>
            <a:gdLst>
              <a:gd name="T0" fmla="*/ 2147483647 w 21600"/>
              <a:gd name="T1" fmla="*/ 0 h 19974"/>
              <a:gd name="T2" fmla="*/ 2147483647 w 21600"/>
              <a:gd name="T3" fmla="*/ 2147483647 h 19974"/>
              <a:gd name="T4" fmla="*/ 0 w 21600"/>
              <a:gd name="T5" fmla="*/ 2147483647 h 19974"/>
              <a:gd name="T6" fmla="*/ 0 60000 65536"/>
              <a:gd name="T7" fmla="*/ 0 60000 65536"/>
              <a:gd name="T8" fmla="*/ 0 60000 65536"/>
              <a:gd name="T9" fmla="*/ 0 w 21600"/>
              <a:gd name="T10" fmla="*/ 0 h 19974"/>
              <a:gd name="T11" fmla="*/ 21600 w 21600"/>
              <a:gd name="T12" fmla="*/ 19974 h 19974"/>
            </a:gdLst>
            <a:ahLst/>
            <a:cxnLst>
              <a:cxn ang="T6">
                <a:pos x="T0" y="T1"/>
              </a:cxn>
              <a:cxn ang="T7">
                <a:pos x="T2" y="T3"/>
              </a:cxn>
              <a:cxn ang="T8">
                <a:pos x="T4" y="T5"/>
              </a:cxn>
            </a:cxnLst>
            <a:rect l="T9" t="T10" r="T11" b="T12"/>
            <a:pathLst>
              <a:path w="21600" h="19974" fill="none" extrusionOk="0">
                <a:moveTo>
                  <a:pt x="8222" y="0"/>
                </a:moveTo>
                <a:cubicBezTo>
                  <a:pt x="16317" y="3332"/>
                  <a:pt x="21600" y="11220"/>
                  <a:pt x="21600" y="19974"/>
                </a:cubicBezTo>
              </a:path>
              <a:path w="21600" h="19974" stroke="0" extrusionOk="0">
                <a:moveTo>
                  <a:pt x="8222" y="0"/>
                </a:moveTo>
                <a:cubicBezTo>
                  <a:pt x="16317" y="3332"/>
                  <a:pt x="21600" y="11220"/>
                  <a:pt x="21600" y="19974"/>
                </a:cubicBezTo>
                <a:lnTo>
                  <a:pt x="0" y="19974"/>
                </a:lnTo>
                <a:close/>
              </a:path>
            </a:pathLst>
          </a:custGeom>
          <a:noFill/>
          <a:ln w="3810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sp>
        <p:nvSpPr>
          <p:cNvPr id="54" name="Arc 65"/>
          <p:cNvSpPr>
            <a:spLocks/>
          </p:cNvSpPr>
          <p:nvPr/>
        </p:nvSpPr>
        <p:spPr bwMode="auto">
          <a:xfrm flipH="1">
            <a:off x="6310219" y="4716931"/>
            <a:ext cx="219075" cy="317500"/>
          </a:xfrm>
          <a:custGeom>
            <a:avLst/>
            <a:gdLst>
              <a:gd name="T0" fmla="*/ 2147483647 w 21600"/>
              <a:gd name="T1" fmla="*/ 0 h 19974"/>
              <a:gd name="T2" fmla="*/ 2147483647 w 21600"/>
              <a:gd name="T3" fmla="*/ 2147483647 h 19974"/>
              <a:gd name="T4" fmla="*/ 0 w 21600"/>
              <a:gd name="T5" fmla="*/ 2147483647 h 19974"/>
              <a:gd name="T6" fmla="*/ 0 60000 65536"/>
              <a:gd name="T7" fmla="*/ 0 60000 65536"/>
              <a:gd name="T8" fmla="*/ 0 60000 65536"/>
              <a:gd name="T9" fmla="*/ 0 w 21600"/>
              <a:gd name="T10" fmla="*/ 0 h 19974"/>
              <a:gd name="T11" fmla="*/ 21600 w 21600"/>
              <a:gd name="T12" fmla="*/ 19974 h 19974"/>
            </a:gdLst>
            <a:ahLst/>
            <a:cxnLst>
              <a:cxn ang="T6">
                <a:pos x="T0" y="T1"/>
              </a:cxn>
              <a:cxn ang="T7">
                <a:pos x="T2" y="T3"/>
              </a:cxn>
              <a:cxn ang="T8">
                <a:pos x="T4" y="T5"/>
              </a:cxn>
            </a:cxnLst>
            <a:rect l="T9" t="T10" r="T11" b="T12"/>
            <a:pathLst>
              <a:path w="21600" h="19974" fill="none" extrusionOk="0">
                <a:moveTo>
                  <a:pt x="8222" y="0"/>
                </a:moveTo>
                <a:cubicBezTo>
                  <a:pt x="16317" y="3332"/>
                  <a:pt x="21600" y="11220"/>
                  <a:pt x="21600" y="19974"/>
                </a:cubicBezTo>
              </a:path>
              <a:path w="21600" h="19974" stroke="0" extrusionOk="0">
                <a:moveTo>
                  <a:pt x="8222" y="0"/>
                </a:moveTo>
                <a:cubicBezTo>
                  <a:pt x="16317" y="3332"/>
                  <a:pt x="21600" y="11220"/>
                  <a:pt x="21600" y="19974"/>
                </a:cubicBezTo>
                <a:lnTo>
                  <a:pt x="0" y="19974"/>
                </a:lnTo>
                <a:close/>
              </a:path>
            </a:pathLst>
          </a:custGeom>
          <a:noFill/>
          <a:ln w="3810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pic>
        <p:nvPicPr>
          <p:cNvPr id="55" name="Picture 7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29173" y="3028493"/>
            <a:ext cx="2743510" cy="737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7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94568" y="3487995"/>
            <a:ext cx="2033768" cy="938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Arc 76"/>
          <p:cNvSpPr>
            <a:spLocks/>
          </p:cNvSpPr>
          <p:nvPr/>
        </p:nvSpPr>
        <p:spPr bwMode="auto">
          <a:xfrm flipH="1">
            <a:off x="6568451" y="3745867"/>
            <a:ext cx="404232" cy="196364"/>
          </a:xfrm>
          <a:custGeom>
            <a:avLst/>
            <a:gdLst>
              <a:gd name="T0" fmla="*/ 0 w 22900"/>
              <a:gd name="T1" fmla="*/ 2147483647 h 21701"/>
              <a:gd name="T2" fmla="*/ 2147483647 w 22900"/>
              <a:gd name="T3" fmla="*/ 2147483647 h 21701"/>
              <a:gd name="T4" fmla="*/ 2147483647 w 22900"/>
              <a:gd name="T5" fmla="*/ 2147483647 h 21701"/>
              <a:gd name="T6" fmla="*/ 0 60000 65536"/>
              <a:gd name="T7" fmla="*/ 0 60000 65536"/>
              <a:gd name="T8" fmla="*/ 0 60000 65536"/>
              <a:gd name="T9" fmla="*/ 0 w 22900"/>
              <a:gd name="T10" fmla="*/ 0 h 21701"/>
              <a:gd name="T11" fmla="*/ 22900 w 22900"/>
              <a:gd name="T12" fmla="*/ 21701 h 21701"/>
            </a:gdLst>
            <a:ahLst/>
            <a:cxnLst>
              <a:cxn ang="T6">
                <a:pos x="T0" y="T1"/>
              </a:cxn>
              <a:cxn ang="T7">
                <a:pos x="T2" y="T3"/>
              </a:cxn>
              <a:cxn ang="T8">
                <a:pos x="T4" y="T5"/>
              </a:cxn>
            </a:cxnLst>
            <a:rect l="T9" t="T10" r="T11" b="T12"/>
            <a:pathLst>
              <a:path w="22900" h="21701" fill="none" extrusionOk="0">
                <a:moveTo>
                  <a:pt x="0" y="39"/>
                </a:moveTo>
                <a:cubicBezTo>
                  <a:pt x="432" y="13"/>
                  <a:pt x="866" y="-1"/>
                  <a:pt x="1300" y="0"/>
                </a:cubicBezTo>
                <a:cubicBezTo>
                  <a:pt x="13229" y="0"/>
                  <a:pt x="22900" y="9670"/>
                  <a:pt x="22900" y="21600"/>
                </a:cubicBezTo>
                <a:cubicBezTo>
                  <a:pt x="22900" y="21633"/>
                  <a:pt x="22899" y="21667"/>
                  <a:pt x="22899" y="21700"/>
                </a:cubicBezTo>
              </a:path>
              <a:path w="22900" h="21701" stroke="0" extrusionOk="0">
                <a:moveTo>
                  <a:pt x="0" y="39"/>
                </a:moveTo>
                <a:cubicBezTo>
                  <a:pt x="432" y="13"/>
                  <a:pt x="866" y="-1"/>
                  <a:pt x="1300" y="0"/>
                </a:cubicBezTo>
                <a:cubicBezTo>
                  <a:pt x="13229" y="0"/>
                  <a:pt x="22900" y="9670"/>
                  <a:pt x="22900" y="21600"/>
                </a:cubicBezTo>
                <a:cubicBezTo>
                  <a:pt x="22900" y="21633"/>
                  <a:pt x="22899" y="21667"/>
                  <a:pt x="22899" y="21700"/>
                </a:cubicBezTo>
                <a:lnTo>
                  <a:pt x="1300" y="21600"/>
                </a:lnTo>
                <a:close/>
              </a:path>
            </a:pathLst>
          </a:custGeom>
          <a:noFill/>
          <a:ln w="3810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sp>
        <p:nvSpPr>
          <p:cNvPr id="58" name="Arc 77"/>
          <p:cNvSpPr>
            <a:spLocks/>
          </p:cNvSpPr>
          <p:nvPr/>
        </p:nvSpPr>
        <p:spPr bwMode="auto">
          <a:xfrm>
            <a:off x="5185639" y="3536950"/>
            <a:ext cx="375198" cy="417835"/>
          </a:xfrm>
          <a:custGeom>
            <a:avLst/>
            <a:gdLst>
              <a:gd name="T0" fmla="*/ 0 w 22900"/>
              <a:gd name="T1" fmla="*/ 2147483647 h 21701"/>
              <a:gd name="T2" fmla="*/ 2147483647 w 22900"/>
              <a:gd name="T3" fmla="*/ 2147483647 h 21701"/>
              <a:gd name="T4" fmla="*/ 2147483647 w 22900"/>
              <a:gd name="T5" fmla="*/ 2147483647 h 21701"/>
              <a:gd name="T6" fmla="*/ 0 60000 65536"/>
              <a:gd name="T7" fmla="*/ 0 60000 65536"/>
              <a:gd name="T8" fmla="*/ 0 60000 65536"/>
              <a:gd name="T9" fmla="*/ 0 w 22900"/>
              <a:gd name="T10" fmla="*/ 0 h 21701"/>
              <a:gd name="T11" fmla="*/ 22900 w 22900"/>
              <a:gd name="T12" fmla="*/ 21701 h 21701"/>
            </a:gdLst>
            <a:ahLst/>
            <a:cxnLst>
              <a:cxn ang="T6">
                <a:pos x="T0" y="T1"/>
              </a:cxn>
              <a:cxn ang="T7">
                <a:pos x="T2" y="T3"/>
              </a:cxn>
              <a:cxn ang="T8">
                <a:pos x="T4" y="T5"/>
              </a:cxn>
            </a:cxnLst>
            <a:rect l="T9" t="T10" r="T11" b="T12"/>
            <a:pathLst>
              <a:path w="22900" h="21701" fill="none" extrusionOk="0">
                <a:moveTo>
                  <a:pt x="0" y="39"/>
                </a:moveTo>
                <a:cubicBezTo>
                  <a:pt x="432" y="13"/>
                  <a:pt x="866" y="-1"/>
                  <a:pt x="1300" y="0"/>
                </a:cubicBezTo>
                <a:cubicBezTo>
                  <a:pt x="13229" y="0"/>
                  <a:pt x="22900" y="9670"/>
                  <a:pt x="22900" y="21600"/>
                </a:cubicBezTo>
                <a:cubicBezTo>
                  <a:pt x="22900" y="21633"/>
                  <a:pt x="22899" y="21667"/>
                  <a:pt x="22899" y="21700"/>
                </a:cubicBezTo>
              </a:path>
              <a:path w="22900" h="21701" stroke="0" extrusionOk="0">
                <a:moveTo>
                  <a:pt x="0" y="39"/>
                </a:moveTo>
                <a:cubicBezTo>
                  <a:pt x="432" y="13"/>
                  <a:pt x="866" y="-1"/>
                  <a:pt x="1300" y="0"/>
                </a:cubicBezTo>
                <a:cubicBezTo>
                  <a:pt x="13229" y="0"/>
                  <a:pt x="22900" y="9670"/>
                  <a:pt x="22900" y="21600"/>
                </a:cubicBezTo>
                <a:cubicBezTo>
                  <a:pt x="22900" y="21633"/>
                  <a:pt x="22899" y="21667"/>
                  <a:pt x="22899" y="21700"/>
                </a:cubicBezTo>
                <a:lnTo>
                  <a:pt x="1300" y="21600"/>
                </a:lnTo>
                <a:close/>
              </a:path>
            </a:pathLst>
          </a:custGeom>
          <a:noFill/>
          <a:ln w="3810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sp>
        <p:nvSpPr>
          <p:cNvPr id="60" name="Rectangle 79"/>
          <p:cNvSpPr>
            <a:spLocks noChangeArrowheads="1"/>
          </p:cNvSpPr>
          <p:nvPr/>
        </p:nvSpPr>
        <p:spPr bwMode="auto">
          <a:xfrm>
            <a:off x="7260369" y="4318705"/>
            <a:ext cx="17499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ja-JP" sz="1200" dirty="0" smtClean="0"/>
              <a:t>Linearly </a:t>
            </a:r>
            <a:r>
              <a:rPr lang="en-US" altLang="ja-JP" sz="1200" dirty="0" err="1" smtClean="0"/>
              <a:t>ubiquitylated</a:t>
            </a:r>
            <a:r>
              <a:rPr lang="en-US" altLang="ja-JP" sz="1200" dirty="0" smtClean="0"/>
              <a:t> protein substrate</a:t>
            </a:r>
            <a:endParaRPr lang="ja-JP" altLang="en-US" sz="1200" dirty="0"/>
          </a:p>
        </p:txBody>
      </p:sp>
      <p:sp>
        <p:nvSpPr>
          <p:cNvPr id="61" name="Text Box 45"/>
          <p:cNvSpPr txBox="1">
            <a:spLocks noChangeArrowheads="1"/>
          </p:cNvSpPr>
          <p:nvPr/>
        </p:nvSpPr>
        <p:spPr bwMode="auto">
          <a:xfrm>
            <a:off x="5534837" y="3591867"/>
            <a:ext cx="11126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charset="0"/>
                <a:ea typeface="ＭＳ Ｐゴシック" pitchFamily="50" charset="-128"/>
              </a:defRPr>
            </a:lvl1pPr>
            <a:lvl2pPr marL="742950" indent="-285750">
              <a:defRPr kumimoji="1">
                <a:solidFill>
                  <a:schemeClr val="tx1"/>
                </a:solidFill>
                <a:latin typeface="Arial" charset="0"/>
                <a:ea typeface="ＭＳ Ｐゴシック" pitchFamily="50" charset="-128"/>
              </a:defRPr>
            </a:lvl2pPr>
            <a:lvl3pPr marL="1143000" indent="-228600">
              <a:defRPr kumimoji="1">
                <a:solidFill>
                  <a:schemeClr val="tx1"/>
                </a:solidFill>
                <a:latin typeface="Arial" charset="0"/>
                <a:ea typeface="ＭＳ Ｐゴシック" pitchFamily="50" charset="-128"/>
              </a:defRPr>
            </a:lvl3pPr>
            <a:lvl4pPr marL="1600200" indent="-228600">
              <a:defRPr kumimoji="1">
                <a:solidFill>
                  <a:schemeClr val="tx1"/>
                </a:solidFill>
                <a:latin typeface="Arial" charset="0"/>
                <a:ea typeface="ＭＳ Ｐゴシック" pitchFamily="50" charset="-128"/>
              </a:defRPr>
            </a:lvl4pPr>
            <a:lvl5pPr marL="2057400" indent="-228600">
              <a:defRPr kumimoji="1">
                <a:solidFill>
                  <a:schemeClr val="tx1"/>
                </a:solidFill>
                <a:latin typeface="Arial" charset="0"/>
                <a:ea typeface="ＭＳ Ｐゴシック" pitchFamily="50" charset="-128"/>
              </a:defRPr>
            </a:lvl5pPr>
            <a:lvl6pPr marL="2514600" indent="-228600" fontAlgn="base">
              <a:spcBef>
                <a:spcPct val="0"/>
              </a:spcBef>
              <a:spcAft>
                <a:spcPct val="0"/>
              </a:spcAft>
              <a:defRPr kumimoji="1">
                <a:solidFill>
                  <a:schemeClr val="tx1"/>
                </a:solidFill>
                <a:latin typeface="Arial" charset="0"/>
                <a:ea typeface="ＭＳ Ｐゴシック" pitchFamily="50" charset="-128"/>
              </a:defRPr>
            </a:lvl6pPr>
            <a:lvl7pPr marL="2971800" indent="-228600" fontAlgn="base">
              <a:spcBef>
                <a:spcPct val="0"/>
              </a:spcBef>
              <a:spcAft>
                <a:spcPct val="0"/>
              </a:spcAft>
              <a:defRPr kumimoji="1">
                <a:solidFill>
                  <a:schemeClr val="tx1"/>
                </a:solidFill>
                <a:latin typeface="Arial" charset="0"/>
                <a:ea typeface="ＭＳ Ｐゴシック" pitchFamily="50" charset="-128"/>
              </a:defRPr>
            </a:lvl7pPr>
            <a:lvl8pPr marL="3429000" indent="-228600" fontAlgn="base">
              <a:spcBef>
                <a:spcPct val="0"/>
              </a:spcBef>
              <a:spcAft>
                <a:spcPct val="0"/>
              </a:spcAft>
              <a:defRPr kumimoji="1">
                <a:solidFill>
                  <a:schemeClr val="tx1"/>
                </a:solidFill>
                <a:latin typeface="Arial" charset="0"/>
                <a:ea typeface="ＭＳ Ｐゴシック" pitchFamily="50" charset="-128"/>
              </a:defRPr>
            </a:lvl8pPr>
            <a:lvl9pPr marL="3886200" indent="-228600" fontAlgn="base">
              <a:spcBef>
                <a:spcPct val="0"/>
              </a:spcBef>
              <a:spcAft>
                <a:spcPct val="0"/>
              </a:spcAft>
              <a:defRPr kumimoji="1">
                <a:solidFill>
                  <a:schemeClr val="tx1"/>
                </a:solidFill>
                <a:latin typeface="Arial" charset="0"/>
                <a:ea typeface="ＭＳ Ｐゴシック" pitchFamily="50" charset="-128"/>
              </a:defRPr>
            </a:lvl9pPr>
          </a:lstStyle>
          <a:p>
            <a:pPr algn="ctr"/>
            <a:r>
              <a:rPr lang="en-US" altLang="ja-JP" sz="1200" b="1" dirty="0" err="1" smtClean="0">
                <a:solidFill>
                  <a:schemeClr val="tx2">
                    <a:lumMod val="60000"/>
                    <a:lumOff val="40000"/>
                  </a:schemeClr>
                </a:solidFill>
              </a:rPr>
              <a:t>Liq</a:t>
            </a:r>
            <a:r>
              <a:rPr lang="en-US" altLang="ja-JP" sz="1200" b="1" dirty="0" smtClean="0">
                <a:solidFill>
                  <a:schemeClr val="tx2">
                    <a:lumMod val="60000"/>
                    <a:lumOff val="40000"/>
                  </a:schemeClr>
                </a:solidFill>
              </a:rPr>
              <a:t> jet rapid mixing</a:t>
            </a:r>
            <a:endParaRPr lang="ja-JP" altLang="en-US" sz="1200" b="1" dirty="0">
              <a:solidFill>
                <a:schemeClr val="tx2">
                  <a:lumMod val="60000"/>
                  <a:lumOff val="40000"/>
                </a:schemeClr>
              </a:solidFill>
            </a:endParaRPr>
          </a:p>
        </p:txBody>
      </p:sp>
      <p:sp>
        <p:nvSpPr>
          <p:cNvPr id="80" name="Text Box 46"/>
          <p:cNvSpPr txBox="1">
            <a:spLocks noChangeArrowheads="1"/>
          </p:cNvSpPr>
          <p:nvPr/>
        </p:nvSpPr>
        <p:spPr bwMode="auto">
          <a:xfrm>
            <a:off x="257324" y="635926"/>
            <a:ext cx="4140505" cy="83099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kumimoji="1">
                <a:solidFill>
                  <a:schemeClr val="tx1"/>
                </a:solidFill>
                <a:latin typeface="Arial" charset="0"/>
                <a:ea typeface="ＭＳ Ｐゴシック" pitchFamily="50" charset="-128"/>
              </a:defRPr>
            </a:lvl1pPr>
            <a:lvl2pPr marL="742950" indent="-285750">
              <a:defRPr kumimoji="1">
                <a:solidFill>
                  <a:schemeClr val="tx1"/>
                </a:solidFill>
                <a:latin typeface="Arial" charset="0"/>
                <a:ea typeface="ＭＳ Ｐゴシック" pitchFamily="50" charset="-128"/>
              </a:defRPr>
            </a:lvl2pPr>
            <a:lvl3pPr marL="1143000" indent="-228600">
              <a:defRPr kumimoji="1">
                <a:solidFill>
                  <a:schemeClr val="tx1"/>
                </a:solidFill>
                <a:latin typeface="Arial" charset="0"/>
                <a:ea typeface="ＭＳ Ｐゴシック" pitchFamily="50" charset="-128"/>
              </a:defRPr>
            </a:lvl3pPr>
            <a:lvl4pPr marL="1600200" indent="-228600">
              <a:defRPr kumimoji="1">
                <a:solidFill>
                  <a:schemeClr val="tx1"/>
                </a:solidFill>
                <a:latin typeface="Arial" charset="0"/>
                <a:ea typeface="ＭＳ Ｐゴシック" pitchFamily="50" charset="-128"/>
              </a:defRPr>
            </a:lvl4pPr>
            <a:lvl5pPr marL="2057400" indent="-228600">
              <a:defRPr kumimoji="1">
                <a:solidFill>
                  <a:schemeClr val="tx1"/>
                </a:solidFill>
                <a:latin typeface="Arial" charset="0"/>
                <a:ea typeface="ＭＳ Ｐゴシック" pitchFamily="50" charset="-128"/>
              </a:defRPr>
            </a:lvl5pPr>
            <a:lvl6pPr marL="2514600" indent="-228600" fontAlgn="base">
              <a:spcBef>
                <a:spcPct val="0"/>
              </a:spcBef>
              <a:spcAft>
                <a:spcPct val="0"/>
              </a:spcAft>
              <a:defRPr kumimoji="1">
                <a:solidFill>
                  <a:schemeClr val="tx1"/>
                </a:solidFill>
                <a:latin typeface="Arial" charset="0"/>
                <a:ea typeface="ＭＳ Ｐゴシック" pitchFamily="50" charset="-128"/>
              </a:defRPr>
            </a:lvl6pPr>
            <a:lvl7pPr marL="2971800" indent="-228600" fontAlgn="base">
              <a:spcBef>
                <a:spcPct val="0"/>
              </a:spcBef>
              <a:spcAft>
                <a:spcPct val="0"/>
              </a:spcAft>
              <a:defRPr kumimoji="1">
                <a:solidFill>
                  <a:schemeClr val="tx1"/>
                </a:solidFill>
                <a:latin typeface="Arial" charset="0"/>
                <a:ea typeface="ＭＳ Ｐゴシック" pitchFamily="50" charset="-128"/>
              </a:defRPr>
            </a:lvl7pPr>
            <a:lvl8pPr marL="3429000" indent="-228600" fontAlgn="base">
              <a:spcBef>
                <a:spcPct val="0"/>
              </a:spcBef>
              <a:spcAft>
                <a:spcPct val="0"/>
              </a:spcAft>
              <a:defRPr kumimoji="1">
                <a:solidFill>
                  <a:schemeClr val="tx1"/>
                </a:solidFill>
                <a:latin typeface="Arial" charset="0"/>
                <a:ea typeface="ＭＳ Ｐゴシック" pitchFamily="50" charset="-128"/>
              </a:defRPr>
            </a:lvl8pPr>
            <a:lvl9pPr marL="3886200" indent="-228600" fontAlgn="base">
              <a:spcBef>
                <a:spcPct val="0"/>
              </a:spcBef>
              <a:spcAft>
                <a:spcPct val="0"/>
              </a:spcAft>
              <a:defRPr kumimoji="1">
                <a:solidFill>
                  <a:schemeClr val="tx1"/>
                </a:solidFill>
                <a:latin typeface="Arial" charset="0"/>
                <a:ea typeface="ＭＳ Ｐゴシック" pitchFamily="50" charset="-128"/>
              </a:defRPr>
            </a:lvl9pPr>
          </a:lstStyle>
          <a:p>
            <a:r>
              <a:rPr lang="ja-JP" altLang="en-US" sz="1600" b="1" dirty="0" smtClean="0"/>
              <a:t>③－</a:t>
            </a:r>
            <a:r>
              <a:rPr lang="en-US" altLang="ja-JP" sz="1600" b="1" dirty="0" smtClean="0"/>
              <a:t>Ⅰ</a:t>
            </a:r>
            <a:r>
              <a:rPr lang="ja-JP" altLang="en-US" sz="1600" b="1" dirty="0" smtClean="0"/>
              <a:t>　</a:t>
            </a:r>
            <a:r>
              <a:rPr lang="en-US" altLang="ja-JP" sz="1600" b="1" dirty="0" smtClean="0"/>
              <a:t>Structural analysis and dynamics of membrane protein complexes  &amp; large complexes</a:t>
            </a:r>
            <a:endParaRPr lang="ja-JP" altLang="en-US" sz="1600" b="1" dirty="0"/>
          </a:p>
        </p:txBody>
      </p:sp>
      <p:sp>
        <p:nvSpPr>
          <p:cNvPr id="82" name="Rectangle 54"/>
          <p:cNvSpPr>
            <a:spLocks noChangeArrowheads="1"/>
          </p:cNvSpPr>
          <p:nvPr/>
        </p:nvSpPr>
        <p:spPr bwMode="auto">
          <a:xfrm>
            <a:off x="3728514" y="6096564"/>
            <a:ext cx="1655280" cy="369332"/>
          </a:xfrm>
          <a:prstGeom prst="rect">
            <a:avLst/>
          </a:prstGeom>
          <a:noFill/>
          <a:ln w="9525">
            <a:noFill/>
            <a:miter lim="800000"/>
            <a:headEnd/>
            <a:tailEnd/>
          </a:ln>
          <a:effectLst/>
        </p:spPr>
        <p:txBody>
          <a:bodyPr wrap="square">
            <a:spAutoFit/>
          </a:bodyPr>
          <a:lstStyle/>
          <a:p>
            <a:pPr algn="ctr"/>
            <a:r>
              <a:rPr lang="ja-JP" altLang="en-US" dirty="0">
                <a:solidFill>
                  <a:srgbClr val="00B0F0"/>
                </a:solidFill>
              </a:rPr>
              <a:t>　</a:t>
            </a:r>
            <a:r>
              <a:rPr lang="en-US" altLang="ja-JP" dirty="0" smtClean="0">
                <a:solidFill>
                  <a:srgbClr val="00B0F0"/>
                </a:solidFill>
              </a:rPr>
              <a:t>Ring</a:t>
            </a:r>
            <a:endParaRPr lang="ja-JP" altLang="en-US" dirty="0">
              <a:solidFill>
                <a:srgbClr val="00B0F0"/>
              </a:solidFill>
            </a:endParaRPr>
          </a:p>
        </p:txBody>
      </p:sp>
      <p:pic>
        <p:nvPicPr>
          <p:cNvPr id="62" name="Picture 6"/>
          <p:cNvPicPr>
            <a:picLocks noChangeArrowheads="1"/>
          </p:cNvPicPr>
          <p:nvPr/>
        </p:nvPicPr>
        <p:blipFill>
          <a:blip r:embed="rId7" cstate="print"/>
          <a:srcRect/>
          <a:stretch>
            <a:fillRect/>
          </a:stretch>
        </p:blipFill>
        <p:spPr bwMode="auto">
          <a:xfrm>
            <a:off x="794431" y="2586264"/>
            <a:ext cx="2913062" cy="1633538"/>
          </a:xfrm>
          <a:prstGeom prst="rect">
            <a:avLst/>
          </a:prstGeom>
          <a:noFill/>
          <a:ln w="25400">
            <a:noFill/>
            <a:miter lim="800000"/>
            <a:headEnd/>
            <a:tailEnd/>
          </a:ln>
        </p:spPr>
      </p:pic>
      <p:sp>
        <p:nvSpPr>
          <p:cNvPr id="63" name="正方形/長方形 62"/>
          <p:cNvSpPr/>
          <p:nvPr/>
        </p:nvSpPr>
        <p:spPr>
          <a:xfrm>
            <a:off x="7272808" y="1484784"/>
            <a:ext cx="1871192" cy="2031325"/>
          </a:xfrm>
          <a:prstGeom prst="rect">
            <a:avLst/>
          </a:prstGeom>
          <a:solidFill>
            <a:srgbClr val="FFFFCC"/>
          </a:solidFill>
        </p:spPr>
        <p:txBody>
          <a:bodyPr wrap="square">
            <a:spAutoFit/>
          </a:bodyPr>
          <a:lstStyle/>
          <a:p>
            <a:r>
              <a:rPr lang="en-US" altLang="ja-JP" sz="1400" dirty="0" smtClean="0">
                <a:solidFill>
                  <a:srgbClr val="0000FF"/>
                </a:solidFill>
              </a:rPr>
              <a:t>Structural changes of NEMO in complex with linear ubiquitin chains: NF-</a:t>
            </a:r>
            <a:r>
              <a:rPr lang="ja-JP" altLang="en-US" sz="1400" dirty="0" err="1" smtClean="0">
                <a:solidFill>
                  <a:srgbClr val="0000FF"/>
                </a:solidFill>
              </a:rPr>
              <a:t>ｋ</a:t>
            </a:r>
            <a:r>
              <a:rPr lang="en-US" altLang="ja-JP" sz="1400" dirty="0" smtClean="0">
                <a:solidFill>
                  <a:srgbClr val="0000FF"/>
                </a:solidFill>
              </a:rPr>
              <a:t>B</a:t>
            </a:r>
            <a:r>
              <a:rPr lang="ja-JP" altLang="en-US" sz="1400" dirty="0" smtClean="0">
                <a:solidFill>
                  <a:srgbClr val="0000FF"/>
                </a:solidFill>
              </a:rPr>
              <a:t> </a:t>
            </a:r>
            <a:r>
              <a:rPr lang="en-US" altLang="ja-JP" sz="1400" dirty="0" smtClean="0">
                <a:solidFill>
                  <a:srgbClr val="0000FF"/>
                </a:solidFill>
              </a:rPr>
              <a:t>signal </a:t>
            </a:r>
            <a:r>
              <a:rPr lang="en-US" altLang="ja-JP" sz="1400" dirty="0" err="1" smtClean="0">
                <a:solidFill>
                  <a:srgbClr val="0000FF"/>
                </a:solidFill>
              </a:rPr>
              <a:t>tranduction</a:t>
            </a:r>
            <a:r>
              <a:rPr lang="en-US" altLang="ja-JP" sz="1400" dirty="0" smtClean="0">
                <a:solidFill>
                  <a:srgbClr val="0000FF"/>
                </a:solidFill>
              </a:rPr>
              <a:t> pathway involved in inflammation, apoptosis, and cancer</a:t>
            </a:r>
            <a:endParaRPr lang="ja-JP" altLang="en-US" sz="1400" dirty="0"/>
          </a:p>
        </p:txBody>
      </p:sp>
      <p:pic>
        <p:nvPicPr>
          <p:cNvPr id="64" name="図 63" descr="NEMO5s.gif"/>
          <p:cNvPicPr>
            <a:picLocks noChangeAspect="1"/>
          </p:cNvPicPr>
          <p:nvPr/>
        </p:nvPicPr>
        <p:blipFill>
          <a:blip r:embed="rId8" cstate="print"/>
          <a:stretch>
            <a:fillRect/>
          </a:stretch>
        </p:blipFill>
        <p:spPr>
          <a:xfrm rot="16200000">
            <a:off x="5200543" y="817183"/>
            <a:ext cx="1350349" cy="2721157"/>
          </a:xfrm>
          <a:prstGeom prst="rect">
            <a:avLst/>
          </a:prstGeom>
        </p:spPr>
      </p:pic>
      <p:sp>
        <p:nvSpPr>
          <p:cNvPr id="65" name="正方形/長方形 64"/>
          <p:cNvSpPr/>
          <p:nvPr/>
        </p:nvSpPr>
        <p:spPr>
          <a:xfrm>
            <a:off x="4572000" y="2788087"/>
            <a:ext cx="2373150" cy="369332"/>
          </a:xfrm>
          <a:prstGeom prst="rect">
            <a:avLst/>
          </a:prstGeom>
        </p:spPr>
        <p:txBody>
          <a:bodyPr wrap="none">
            <a:spAutoFit/>
          </a:bodyPr>
          <a:lstStyle/>
          <a:p>
            <a:r>
              <a:rPr lang="en-US" altLang="ja-JP" dirty="0" err="1" smtClean="0"/>
              <a:t>Rahighi</a:t>
            </a:r>
            <a:r>
              <a:rPr lang="en-US" altLang="ja-JP" dirty="0" smtClean="0"/>
              <a:t> et al.</a:t>
            </a:r>
            <a:r>
              <a:rPr lang="ja-JP" altLang="en-US" dirty="0" smtClean="0"/>
              <a:t> </a:t>
            </a:r>
            <a:r>
              <a:rPr lang="en-US" altLang="ja-JP" i="1" dirty="0" smtClean="0"/>
              <a:t>Cell</a:t>
            </a:r>
            <a:r>
              <a:rPr lang="en-US" altLang="ja-JP" dirty="0" smtClean="0"/>
              <a:t>, 2009</a:t>
            </a:r>
            <a:endParaRPr lang="ja-JP" altLang="en-US" dirty="0"/>
          </a:p>
        </p:txBody>
      </p:sp>
      <p:sp>
        <p:nvSpPr>
          <p:cNvPr id="40" name="Rectangle 24"/>
          <p:cNvSpPr>
            <a:spLocks/>
          </p:cNvSpPr>
          <p:nvPr/>
        </p:nvSpPr>
        <p:spPr bwMode="auto">
          <a:xfrm>
            <a:off x="467544" y="1556792"/>
            <a:ext cx="3649208" cy="650875"/>
          </a:xfrm>
          <a:prstGeom prst="rect">
            <a:avLst/>
          </a:prstGeom>
          <a:solidFill>
            <a:srgbClr val="FFFFCC"/>
          </a:solidFill>
          <a:ln w="12700">
            <a:noFill/>
            <a:miter lim="800000"/>
            <a:headEnd/>
            <a:tailEnd/>
          </a:ln>
        </p:spPr>
        <p:txBody>
          <a:bodyPr lIns="0" tIns="0" rIns="0" bIns="0" anchor="ctr"/>
          <a:lstStyle/>
          <a:p>
            <a:pPr marL="44450" indent="-44450" algn="ctr">
              <a:buSzPct val="171000"/>
            </a:pPr>
            <a:r>
              <a:rPr lang="en-US" altLang="ja-JP" sz="1400" dirty="0" smtClean="0">
                <a:latin typeface="Calibri" pitchFamily="34" charset="0"/>
              </a:rPr>
              <a:t>Structure dynamics of complexes involved in photo synthesis and respiratory chain</a:t>
            </a:r>
            <a:r>
              <a:rPr lang="ja-JP" altLang="en-US" sz="1400" dirty="0" smtClean="0">
                <a:latin typeface="Calibri" pitchFamily="34" charset="0"/>
              </a:rPr>
              <a:t>： </a:t>
            </a:r>
            <a:r>
              <a:rPr lang="en-US" altLang="ja-JP" sz="1400" dirty="0" smtClean="0">
                <a:latin typeface="Calibri" pitchFamily="34" charset="0"/>
              </a:rPr>
              <a:t>photo excitation dynamics</a:t>
            </a:r>
            <a:endParaRPr lang="ja-JP" altLang="en-US" sz="1400" dirty="0">
              <a:latin typeface="Calibri" pitchFamily="34" charset="0"/>
            </a:endParaRPr>
          </a:p>
        </p:txBody>
      </p:sp>
      <p:sp>
        <p:nvSpPr>
          <p:cNvPr id="66" name="稲妻 65"/>
          <p:cNvSpPr/>
          <p:nvPr/>
        </p:nvSpPr>
        <p:spPr>
          <a:xfrm>
            <a:off x="283028" y="2461985"/>
            <a:ext cx="1937658" cy="729344"/>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7" name="テキスト ボックス 66"/>
          <p:cNvSpPr txBox="1"/>
          <p:nvPr/>
        </p:nvSpPr>
        <p:spPr>
          <a:xfrm>
            <a:off x="1843316" y="6006068"/>
            <a:ext cx="1219200" cy="369332"/>
          </a:xfrm>
          <a:prstGeom prst="rect">
            <a:avLst/>
          </a:prstGeom>
          <a:noFill/>
        </p:spPr>
        <p:txBody>
          <a:bodyPr wrap="square" rtlCol="0">
            <a:spAutoFit/>
          </a:bodyPr>
          <a:lstStyle/>
          <a:p>
            <a:r>
              <a:rPr kumimoji="1" lang="en-US" altLang="ja-JP" dirty="0" err="1" smtClean="0">
                <a:solidFill>
                  <a:srgbClr val="FF0000"/>
                </a:solidFill>
              </a:rPr>
              <a:t>h</a:t>
            </a:r>
            <a:r>
              <a:rPr kumimoji="1" lang="en-US" altLang="ja-JP" dirty="0" err="1" smtClean="0">
                <a:solidFill>
                  <a:srgbClr val="FF0000"/>
                </a:solidFill>
                <a:latin typeface="Symbol" pitchFamily="18" charset="2"/>
              </a:rPr>
              <a:t>n</a:t>
            </a:r>
            <a:endParaRPr kumimoji="1" lang="ja-JP" altLang="en-US" dirty="0">
              <a:solidFill>
                <a:srgbClr val="FF0000"/>
              </a:solidFill>
              <a:latin typeface="Symbol" pitchFamily="18" charset="2"/>
            </a:endParaRPr>
          </a:p>
        </p:txBody>
      </p:sp>
      <p:sp>
        <p:nvSpPr>
          <p:cNvPr id="68" name="Oval 9"/>
          <p:cNvSpPr>
            <a:spLocks noChangeArrowheads="1"/>
          </p:cNvSpPr>
          <p:nvPr/>
        </p:nvSpPr>
        <p:spPr bwMode="auto">
          <a:xfrm>
            <a:off x="3760196" y="5897764"/>
            <a:ext cx="1679717" cy="766933"/>
          </a:xfrm>
          <a:prstGeom prst="ellipse">
            <a:avLst/>
          </a:prstGeom>
          <a:noFill/>
          <a:ln w="38100">
            <a:solidFill>
              <a:srgbClr val="00B0F0"/>
            </a:solidFill>
            <a:round/>
            <a:headEnd/>
            <a:tailEnd/>
          </a:ln>
          <a:effectLst/>
        </p:spPr>
        <p:txBody>
          <a:bodyPr wrap="none" anchor="ctr"/>
          <a:lstStyle/>
          <a:p>
            <a:endParaRPr lang="ja-JP" altLang="en-US"/>
          </a:p>
        </p:txBody>
      </p:sp>
      <p:sp>
        <p:nvSpPr>
          <p:cNvPr id="69" name="Arc 65"/>
          <p:cNvSpPr>
            <a:spLocks/>
          </p:cNvSpPr>
          <p:nvPr/>
        </p:nvSpPr>
        <p:spPr bwMode="auto">
          <a:xfrm flipH="1" flipV="1">
            <a:off x="177799" y="3721100"/>
            <a:ext cx="419101" cy="940908"/>
          </a:xfrm>
          <a:custGeom>
            <a:avLst/>
            <a:gdLst>
              <a:gd name="T0" fmla="*/ 2147483647 w 21600"/>
              <a:gd name="T1" fmla="*/ 0 h 19974"/>
              <a:gd name="T2" fmla="*/ 2147483647 w 21600"/>
              <a:gd name="T3" fmla="*/ 2147483647 h 19974"/>
              <a:gd name="T4" fmla="*/ 0 w 21600"/>
              <a:gd name="T5" fmla="*/ 2147483647 h 19974"/>
              <a:gd name="T6" fmla="*/ 0 60000 65536"/>
              <a:gd name="T7" fmla="*/ 0 60000 65536"/>
              <a:gd name="T8" fmla="*/ 0 60000 65536"/>
              <a:gd name="T9" fmla="*/ 0 w 21600"/>
              <a:gd name="T10" fmla="*/ 0 h 19974"/>
              <a:gd name="T11" fmla="*/ 21600 w 21600"/>
              <a:gd name="T12" fmla="*/ 19974 h 19974"/>
            </a:gdLst>
            <a:ahLst/>
            <a:cxnLst>
              <a:cxn ang="T6">
                <a:pos x="T0" y="T1"/>
              </a:cxn>
              <a:cxn ang="T7">
                <a:pos x="T2" y="T3"/>
              </a:cxn>
              <a:cxn ang="T8">
                <a:pos x="T4" y="T5"/>
              </a:cxn>
            </a:cxnLst>
            <a:rect l="T9" t="T10" r="T11" b="T12"/>
            <a:pathLst>
              <a:path w="21600" h="19974" fill="none" extrusionOk="0">
                <a:moveTo>
                  <a:pt x="8222" y="0"/>
                </a:moveTo>
                <a:cubicBezTo>
                  <a:pt x="16317" y="3332"/>
                  <a:pt x="21600" y="11220"/>
                  <a:pt x="21600" y="19974"/>
                </a:cubicBezTo>
              </a:path>
              <a:path w="21600" h="19974" stroke="0" extrusionOk="0">
                <a:moveTo>
                  <a:pt x="8222" y="0"/>
                </a:moveTo>
                <a:cubicBezTo>
                  <a:pt x="16317" y="3332"/>
                  <a:pt x="21600" y="11220"/>
                  <a:pt x="21600" y="19974"/>
                </a:cubicBezTo>
                <a:lnTo>
                  <a:pt x="0" y="19974"/>
                </a:lnTo>
                <a:close/>
              </a:path>
            </a:pathLst>
          </a:custGeom>
          <a:noFill/>
          <a:ln w="5715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sp>
        <p:nvSpPr>
          <p:cNvPr id="72" name="Arc 65"/>
          <p:cNvSpPr>
            <a:spLocks/>
          </p:cNvSpPr>
          <p:nvPr/>
        </p:nvSpPr>
        <p:spPr bwMode="auto">
          <a:xfrm flipH="1">
            <a:off x="190497" y="3251200"/>
            <a:ext cx="952501" cy="571500"/>
          </a:xfrm>
          <a:custGeom>
            <a:avLst/>
            <a:gdLst>
              <a:gd name="T0" fmla="*/ 2147483647 w 21600"/>
              <a:gd name="T1" fmla="*/ 0 h 19974"/>
              <a:gd name="T2" fmla="*/ 2147483647 w 21600"/>
              <a:gd name="T3" fmla="*/ 2147483647 h 19974"/>
              <a:gd name="T4" fmla="*/ 0 w 21600"/>
              <a:gd name="T5" fmla="*/ 2147483647 h 19974"/>
              <a:gd name="T6" fmla="*/ 0 60000 65536"/>
              <a:gd name="T7" fmla="*/ 0 60000 65536"/>
              <a:gd name="T8" fmla="*/ 0 60000 65536"/>
              <a:gd name="T9" fmla="*/ 0 w 21600"/>
              <a:gd name="T10" fmla="*/ 0 h 19974"/>
              <a:gd name="T11" fmla="*/ 21600 w 21600"/>
              <a:gd name="T12" fmla="*/ 19974 h 19974"/>
            </a:gdLst>
            <a:ahLst/>
            <a:cxnLst>
              <a:cxn ang="T6">
                <a:pos x="T0" y="T1"/>
              </a:cxn>
              <a:cxn ang="T7">
                <a:pos x="T2" y="T3"/>
              </a:cxn>
              <a:cxn ang="T8">
                <a:pos x="T4" y="T5"/>
              </a:cxn>
            </a:cxnLst>
            <a:rect l="T9" t="T10" r="T11" b="T12"/>
            <a:pathLst>
              <a:path w="21600" h="19974" fill="none" extrusionOk="0">
                <a:moveTo>
                  <a:pt x="8222" y="0"/>
                </a:moveTo>
                <a:cubicBezTo>
                  <a:pt x="16317" y="3332"/>
                  <a:pt x="21600" y="11220"/>
                  <a:pt x="21600" y="19974"/>
                </a:cubicBezTo>
              </a:path>
              <a:path w="21600" h="19974" stroke="0" extrusionOk="0">
                <a:moveTo>
                  <a:pt x="8222" y="0"/>
                </a:moveTo>
                <a:cubicBezTo>
                  <a:pt x="16317" y="3332"/>
                  <a:pt x="21600" y="11220"/>
                  <a:pt x="21600" y="19974"/>
                </a:cubicBezTo>
                <a:lnTo>
                  <a:pt x="0" y="19974"/>
                </a:lnTo>
                <a:close/>
              </a:path>
            </a:pathLst>
          </a:custGeom>
          <a:noFill/>
          <a:ln w="57150">
            <a:solidFill>
              <a:srgbClr val="0000FF"/>
            </a:solidFill>
            <a:round/>
            <a:headEnd type="triangl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pic>
        <p:nvPicPr>
          <p:cNvPr id="59" name="図 58" descr="Q270_diff_image.png"/>
          <p:cNvPicPr>
            <a:picLocks noChangeAspect="1"/>
          </p:cNvPicPr>
          <p:nvPr/>
        </p:nvPicPr>
        <p:blipFill>
          <a:blip r:embed="rId9" cstate="print"/>
          <a:srcRect l="33484" t="22486" r="34140" b="28016"/>
          <a:stretch>
            <a:fillRect/>
          </a:stretch>
        </p:blipFill>
        <p:spPr>
          <a:xfrm>
            <a:off x="190497" y="4703283"/>
            <a:ext cx="1333503" cy="1484466"/>
          </a:xfrm>
          <a:prstGeom prst="rect">
            <a:avLst/>
          </a:prstGeom>
          <a:ln>
            <a:solidFill>
              <a:srgbClr val="0000FF"/>
            </a:solidFill>
          </a:ln>
        </p:spPr>
      </p:pic>
      <p:pic>
        <p:nvPicPr>
          <p:cNvPr id="74" name="図 73" descr="Q270_diff_image.png"/>
          <p:cNvPicPr>
            <a:picLocks noChangeAspect="1"/>
          </p:cNvPicPr>
          <p:nvPr/>
        </p:nvPicPr>
        <p:blipFill>
          <a:blip r:embed="rId9" cstate="print"/>
          <a:srcRect l="33484" t="22486" r="34140" b="28016"/>
          <a:stretch>
            <a:fillRect/>
          </a:stretch>
        </p:blipFill>
        <p:spPr>
          <a:xfrm>
            <a:off x="342897" y="4855683"/>
            <a:ext cx="1333503" cy="1484466"/>
          </a:xfrm>
          <a:prstGeom prst="rect">
            <a:avLst/>
          </a:prstGeom>
          <a:ln>
            <a:solidFill>
              <a:srgbClr val="0000FF"/>
            </a:solidFill>
          </a:ln>
        </p:spPr>
      </p:pic>
      <p:pic>
        <p:nvPicPr>
          <p:cNvPr id="75" name="図 74" descr="Q270_diff_image.png"/>
          <p:cNvPicPr>
            <a:picLocks noChangeAspect="1"/>
          </p:cNvPicPr>
          <p:nvPr/>
        </p:nvPicPr>
        <p:blipFill>
          <a:blip r:embed="rId9" cstate="print"/>
          <a:srcRect l="33484" t="22486" r="34140" b="28016"/>
          <a:stretch>
            <a:fillRect/>
          </a:stretch>
        </p:blipFill>
        <p:spPr>
          <a:xfrm>
            <a:off x="495297" y="5008083"/>
            <a:ext cx="1333503" cy="1484466"/>
          </a:xfrm>
          <a:prstGeom prst="rect">
            <a:avLst/>
          </a:prstGeom>
          <a:ln>
            <a:solidFill>
              <a:srgbClr val="0000FF"/>
            </a:solidFill>
          </a:ln>
        </p:spPr>
      </p:pic>
      <p:sp>
        <p:nvSpPr>
          <p:cNvPr id="70" name="Arc 65"/>
          <p:cNvSpPr>
            <a:spLocks/>
          </p:cNvSpPr>
          <p:nvPr/>
        </p:nvSpPr>
        <p:spPr bwMode="auto">
          <a:xfrm flipH="1" flipV="1">
            <a:off x="1524000" y="5283200"/>
            <a:ext cx="749298" cy="139700"/>
          </a:xfrm>
          <a:custGeom>
            <a:avLst/>
            <a:gdLst>
              <a:gd name="T0" fmla="*/ 2147483647 w 21600"/>
              <a:gd name="T1" fmla="*/ 0 h 19974"/>
              <a:gd name="T2" fmla="*/ 2147483647 w 21600"/>
              <a:gd name="T3" fmla="*/ 2147483647 h 19974"/>
              <a:gd name="T4" fmla="*/ 0 w 21600"/>
              <a:gd name="T5" fmla="*/ 2147483647 h 19974"/>
              <a:gd name="T6" fmla="*/ 0 60000 65536"/>
              <a:gd name="T7" fmla="*/ 0 60000 65536"/>
              <a:gd name="T8" fmla="*/ 0 60000 65536"/>
              <a:gd name="T9" fmla="*/ 0 w 21600"/>
              <a:gd name="T10" fmla="*/ 0 h 19974"/>
              <a:gd name="T11" fmla="*/ 21600 w 21600"/>
              <a:gd name="T12" fmla="*/ 19974 h 19974"/>
            </a:gdLst>
            <a:ahLst/>
            <a:cxnLst>
              <a:cxn ang="T6">
                <a:pos x="T0" y="T1"/>
              </a:cxn>
              <a:cxn ang="T7">
                <a:pos x="T2" y="T3"/>
              </a:cxn>
              <a:cxn ang="T8">
                <a:pos x="T4" y="T5"/>
              </a:cxn>
            </a:cxnLst>
            <a:rect l="T9" t="T10" r="T11" b="T12"/>
            <a:pathLst>
              <a:path w="21600" h="19974" fill="none" extrusionOk="0">
                <a:moveTo>
                  <a:pt x="8222" y="0"/>
                </a:moveTo>
                <a:cubicBezTo>
                  <a:pt x="16317" y="3332"/>
                  <a:pt x="21600" y="11220"/>
                  <a:pt x="21600" y="19974"/>
                </a:cubicBezTo>
              </a:path>
              <a:path w="21600" h="19974" stroke="0" extrusionOk="0">
                <a:moveTo>
                  <a:pt x="8222" y="0"/>
                </a:moveTo>
                <a:cubicBezTo>
                  <a:pt x="16317" y="3332"/>
                  <a:pt x="21600" y="11220"/>
                  <a:pt x="21600" y="19974"/>
                </a:cubicBezTo>
                <a:lnTo>
                  <a:pt x="0" y="19974"/>
                </a:lnTo>
                <a:close/>
              </a:path>
            </a:pathLst>
          </a:custGeom>
          <a:noFill/>
          <a:ln w="5715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cxnSp>
        <p:nvCxnSpPr>
          <p:cNvPr id="6" name="直線矢印コネクタ 5"/>
          <p:cNvCxnSpPr/>
          <p:nvPr/>
        </p:nvCxnSpPr>
        <p:spPr>
          <a:xfrm flipH="1" flipV="1">
            <a:off x="2643164" y="5368651"/>
            <a:ext cx="2359612" cy="568950"/>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78" name="直線矢印コネクタ 77"/>
          <p:cNvCxnSpPr/>
          <p:nvPr/>
        </p:nvCxnSpPr>
        <p:spPr>
          <a:xfrm flipH="1" flipV="1">
            <a:off x="2198789" y="4902394"/>
            <a:ext cx="444374" cy="466257"/>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9" name="直線矢印コネクタ 78"/>
          <p:cNvCxnSpPr/>
          <p:nvPr/>
        </p:nvCxnSpPr>
        <p:spPr>
          <a:xfrm flipH="1">
            <a:off x="2531614" y="5368651"/>
            <a:ext cx="111550" cy="4874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1" name="直線矢印コネクタ 80"/>
          <p:cNvCxnSpPr/>
          <p:nvPr/>
        </p:nvCxnSpPr>
        <p:spPr>
          <a:xfrm flipH="1">
            <a:off x="2250963" y="5368651"/>
            <a:ext cx="392200" cy="18508"/>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3" name="直線矢印コネクタ 82"/>
          <p:cNvCxnSpPr/>
          <p:nvPr/>
        </p:nvCxnSpPr>
        <p:spPr>
          <a:xfrm flipV="1">
            <a:off x="5383794" y="5422900"/>
            <a:ext cx="800279" cy="999026"/>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76" name="Rectangle 78"/>
          <p:cNvSpPr>
            <a:spLocks noChangeArrowheads="1"/>
          </p:cNvSpPr>
          <p:nvPr/>
        </p:nvSpPr>
        <p:spPr bwMode="auto">
          <a:xfrm>
            <a:off x="4280504" y="3783073"/>
            <a:ext cx="12479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ja-JP" sz="1200" dirty="0" err="1"/>
              <a:t>IKK</a:t>
            </a:r>
            <a:r>
              <a:rPr lang="en-US" altLang="ja-JP" sz="1200" dirty="0" err="1">
                <a:latin typeface="Symbol" pitchFamily="18" charset="2"/>
              </a:rPr>
              <a:t>a</a:t>
            </a:r>
            <a:r>
              <a:rPr lang="ja-JP" altLang="en-US" sz="1200" dirty="0"/>
              <a:t>・</a:t>
            </a:r>
            <a:r>
              <a:rPr lang="en-US" altLang="ja-JP" sz="1200" dirty="0" err="1"/>
              <a:t>IKK</a:t>
            </a:r>
            <a:r>
              <a:rPr lang="en-US" altLang="ja-JP" sz="1200" dirty="0" err="1">
                <a:latin typeface="Symbol" pitchFamily="18" charset="2"/>
              </a:rPr>
              <a:t>b</a:t>
            </a:r>
            <a:r>
              <a:rPr lang="ja-JP" altLang="en-US" sz="1200" dirty="0"/>
              <a:t>・</a:t>
            </a:r>
            <a:r>
              <a:rPr lang="en-US" altLang="ja-JP" sz="1200" dirty="0" smtClean="0"/>
              <a:t>NEMO complex</a:t>
            </a:r>
            <a:endParaRPr lang="ja-JP" altLang="en-US" sz="1200" dirty="0"/>
          </a:p>
        </p:txBody>
      </p:sp>
      <p:cxnSp>
        <p:nvCxnSpPr>
          <p:cNvPr id="89" name="直線矢印コネクタ 88"/>
          <p:cNvCxnSpPr/>
          <p:nvPr/>
        </p:nvCxnSpPr>
        <p:spPr>
          <a:xfrm flipV="1">
            <a:off x="6482009" y="4878859"/>
            <a:ext cx="288558" cy="2284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0" name="直線矢印コネクタ 89"/>
          <p:cNvCxnSpPr/>
          <p:nvPr/>
        </p:nvCxnSpPr>
        <p:spPr>
          <a:xfrm flipV="1">
            <a:off x="6322919" y="4529606"/>
            <a:ext cx="318181" cy="542925"/>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4" name="グループ化 116"/>
          <p:cNvGrpSpPr/>
          <p:nvPr/>
        </p:nvGrpSpPr>
        <p:grpSpPr>
          <a:xfrm>
            <a:off x="7210868" y="5180708"/>
            <a:ext cx="1523393" cy="667896"/>
            <a:chOff x="1848186" y="3519795"/>
            <a:chExt cx="2595932" cy="951666"/>
          </a:xfrm>
        </p:grpSpPr>
        <p:sp>
          <p:nvSpPr>
            <p:cNvPr id="118" name="正方形/長方形 117"/>
            <p:cNvSpPr/>
            <p:nvPr/>
          </p:nvSpPr>
          <p:spPr>
            <a:xfrm>
              <a:off x="1919731" y="3594182"/>
              <a:ext cx="2255795" cy="10773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角丸四角形 118"/>
            <p:cNvSpPr/>
            <p:nvPr/>
          </p:nvSpPr>
          <p:spPr>
            <a:xfrm>
              <a:off x="2205245" y="3621118"/>
              <a:ext cx="199863" cy="53869"/>
            </a:xfrm>
            <a:prstGeom prst="round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角丸四角形 119"/>
            <p:cNvSpPr/>
            <p:nvPr/>
          </p:nvSpPr>
          <p:spPr>
            <a:xfrm>
              <a:off x="2490759" y="3621118"/>
              <a:ext cx="199863" cy="53869"/>
            </a:xfrm>
            <a:prstGeom prst="round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1" name="角丸四角形 120"/>
            <p:cNvSpPr/>
            <p:nvPr/>
          </p:nvSpPr>
          <p:spPr>
            <a:xfrm>
              <a:off x="2776272" y="3621118"/>
              <a:ext cx="199863" cy="53869"/>
            </a:xfrm>
            <a:prstGeom prst="round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角丸四角形 121"/>
            <p:cNvSpPr/>
            <p:nvPr/>
          </p:nvSpPr>
          <p:spPr>
            <a:xfrm>
              <a:off x="3061786" y="3621118"/>
              <a:ext cx="199863" cy="53869"/>
            </a:xfrm>
            <a:prstGeom prst="round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 name="角丸四角形 122"/>
            <p:cNvSpPr/>
            <p:nvPr/>
          </p:nvSpPr>
          <p:spPr>
            <a:xfrm>
              <a:off x="3347300" y="3621118"/>
              <a:ext cx="199863" cy="53869"/>
            </a:xfrm>
            <a:prstGeom prst="round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 name="角丸四角形 123"/>
            <p:cNvSpPr/>
            <p:nvPr/>
          </p:nvSpPr>
          <p:spPr>
            <a:xfrm>
              <a:off x="3632814" y="3621118"/>
              <a:ext cx="199863" cy="53869"/>
            </a:xfrm>
            <a:prstGeom prst="round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5" name="角丸四角形 124"/>
            <p:cNvSpPr/>
            <p:nvPr/>
          </p:nvSpPr>
          <p:spPr>
            <a:xfrm>
              <a:off x="3918327" y="3621118"/>
              <a:ext cx="199863" cy="53869"/>
            </a:xfrm>
            <a:prstGeom prst="round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6" name="角丸四角形 125"/>
            <p:cNvSpPr/>
            <p:nvPr/>
          </p:nvSpPr>
          <p:spPr>
            <a:xfrm>
              <a:off x="1919731" y="3621118"/>
              <a:ext cx="199863" cy="53869"/>
            </a:xfrm>
            <a:prstGeom prst="round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7" name="正方形/長方形 126"/>
            <p:cNvSpPr/>
            <p:nvPr/>
          </p:nvSpPr>
          <p:spPr>
            <a:xfrm>
              <a:off x="1919498" y="4312500"/>
              <a:ext cx="2255795" cy="10773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8" name="角丸四角形 127"/>
            <p:cNvSpPr/>
            <p:nvPr/>
          </p:nvSpPr>
          <p:spPr>
            <a:xfrm>
              <a:off x="2205012" y="4339436"/>
              <a:ext cx="199863" cy="53869"/>
            </a:xfrm>
            <a:prstGeom prst="round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9" name="角丸四角形 128"/>
            <p:cNvSpPr/>
            <p:nvPr/>
          </p:nvSpPr>
          <p:spPr>
            <a:xfrm>
              <a:off x="2490526" y="4339436"/>
              <a:ext cx="199863" cy="53869"/>
            </a:xfrm>
            <a:prstGeom prst="round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0" name="角丸四角形 129"/>
            <p:cNvSpPr/>
            <p:nvPr/>
          </p:nvSpPr>
          <p:spPr>
            <a:xfrm>
              <a:off x="2776039" y="4339436"/>
              <a:ext cx="199863" cy="53869"/>
            </a:xfrm>
            <a:prstGeom prst="round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1" name="角丸四角形 130"/>
            <p:cNvSpPr/>
            <p:nvPr/>
          </p:nvSpPr>
          <p:spPr>
            <a:xfrm>
              <a:off x="3061553" y="4339436"/>
              <a:ext cx="199863" cy="53869"/>
            </a:xfrm>
            <a:prstGeom prst="round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2" name="角丸四角形 131"/>
            <p:cNvSpPr/>
            <p:nvPr/>
          </p:nvSpPr>
          <p:spPr>
            <a:xfrm>
              <a:off x="3347067" y="4339436"/>
              <a:ext cx="199863" cy="53869"/>
            </a:xfrm>
            <a:prstGeom prst="round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3" name="角丸四角形 132"/>
            <p:cNvSpPr/>
            <p:nvPr/>
          </p:nvSpPr>
          <p:spPr>
            <a:xfrm>
              <a:off x="3632580" y="4339436"/>
              <a:ext cx="199863" cy="53869"/>
            </a:xfrm>
            <a:prstGeom prst="round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4" name="角丸四角形 133"/>
            <p:cNvSpPr/>
            <p:nvPr/>
          </p:nvSpPr>
          <p:spPr>
            <a:xfrm>
              <a:off x="3918094" y="4339436"/>
              <a:ext cx="199863" cy="53869"/>
            </a:xfrm>
            <a:prstGeom prst="round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5" name="角丸四角形 134"/>
            <p:cNvSpPr/>
            <p:nvPr/>
          </p:nvSpPr>
          <p:spPr>
            <a:xfrm>
              <a:off x="1919498" y="4339436"/>
              <a:ext cx="199863" cy="53869"/>
            </a:xfrm>
            <a:prstGeom prst="round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6" name="Picture 2" descr="C:\Users\higuchit.HIGUCHIT-PC\Documents\作業中\fig2_left.jpg"/>
            <p:cNvPicPr>
              <a:picLocks noChangeAspect="1" noChangeArrowheads="1"/>
            </p:cNvPicPr>
            <p:nvPr/>
          </p:nvPicPr>
          <p:blipFill>
            <a:blip r:embed="rId10" cstate="print"/>
            <a:srcRect l="20211" r="20211"/>
            <a:stretch>
              <a:fillRect/>
            </a:stretch>
          </p:blipFill>
          <p:spPr bwMode="auto">
            <a:xfrm>
              <a:off x="2096915" y="3725439"/>
              <a:ext cx="656373" cy="548440"/>
            </a:xfrm>
            <a:prstGeom prst="rect">
              <a:avLst/>
            </a:prstGeom>
            <a:noFill/>
            <a:ln>
              <a:solidFill>
                <a:schemeClr val="tx1"/>
              </a:solidFill>
            </a:ln>
          </p:spPr>
        </p:pic>
        <p:pic>
          <p:nvPicPr>
            <p:cNvPr id="137" name="Picture 2" descr="C:\Users\higuchit.HIGUCHIT-PC\Documents\作業中\fig2_left.jpg"/>
            <p:cNvPicPr>
              <a:picLocks noChangeAspect="1" noChangeArrowheads="1"/>
            </p:cNvPicPr>
            <p:nvPr/>
          </p:nvPicPr>
          <p:blipFill>
            <a:blip r:embed="rId10" cstate="print"/>
            <a:srcRect l="20211" r="20211"/>
            <a:stretch>
              <a:fillRect/>
            </a:stretch>
          </p:blipFill>
          <p:spPr bwMode="auto">
            <a:xfrm>
              <a:off x="3531697" y="3725439"/>
              <a:ext cx="656373" cy="548440"/>
            </a:xfrm>
            <a:prstGeom prst="rect">
              <a:avLst/>
            </a:prstGeom>
            <a:noFill/>
            <a:ln>
              <a:solidFill>
                <a:schemeClr val="tx1"/>
              </a:solidFill>
            </a:ln>
          </p:spPr>
        </p:pic>
        <p:sp>
          <p:nvSpPr>
            <p:cNvPr id="138" name="正方形/長方形 137"/>
            <p:cNvSpPr/>
            <p:nvPr/>
          </p:nvSpPr>
          <p:spPr>
            <a:xfrm>
              <a:off x="3946882" y="3519795"/>
              <a:ext cx="314068" cy="951666"/>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9" name="Picture 2" descr="C:\Users\higuchit.HIGUCHIT-PC\Documents\作業中\fig2_left.jpg"/>
            <p:cNvPicPr>
              <a:picLocks noChangeAspect="1" noChangeArrowheads="1"/>
            </p:cNvPicPr>
            <p:nvPr/>
          </p:nvPicPr>
          <p:blipFill>
            <a:blip r:embed="rId10" cstate="print"/>
            <a:srcRect l="20211" r="20211"/>
            <a:stretch>
              <a:fillRect/>
            </a:stretch>
          </p:blipFill>
          <p:spPr bwMode="auto">
            <a:xfrm>
              <a:off x="2816739" y="3725439"/>
              <a:ext cx="656373" cy="548440"/>
            </a:xfrm>
            <a:prstGeom prst="rect">
              <a:avLst/>
            </a:prstGeom>
            <a:noFill/>
            <a:ln>
              <a:solidFill>
                <a:schemeClr val="tx1"/>
              </a:solidFill>
            </a:ln>
          </p:spPr>
        </p:pic>
        <p:sp>
          <p:nvSpPr>
            <p:cNvPr id="140" name="テキスト ボックス 139"/>
            <p:cNvSpPr txBox="1"/>
            <p:nvPr/>
          </p:nvSpPr>
          <p:spPr>
            <a:xfrm>
              <a:off x="4046252" y="3700953"/>
              <a:ext cx="397866" cy="461665"/>
            </a:xfrm>
            <a:prstGeom prst="rect">
              <a:avLst/>
            </a:prstGeom>
            <a:noFill/>
          </p:spPr>
          <p:txBody>
            <a:bodyPr wrap="none" rtlCol="0">
              <a:spAutoFit/>
            </a:bodyPr>
            <a:lstStyle/>
            <a:p>
              <a:r>
                <a:rPr kumimoji="1" lang="en-US" altLang="ja-JP" sz="2400" dirty="0" smtClean="0"/>
                <a:t>…</a:t>
              </a:r>
              <a:endParaRPr kumimoji="1" lang="ja-JP" altLang="en-US" sz="2400" dirty="0"/>
            </a:p>
          </p:txBody>
        </p:sp>
        <p:sp>
          <p:nvSpPr>
            <p:cNvPr id="141" name="テキスト ボックス 140"/>
            <p:cNvSpPr txBox="1"/>
            <p:nvPr/>
          </p:nvSpPr>
          <p:spPr>
            <a:xfrm>
              <a:off x="1848186" y="3700953"/>
              <a:ext cx="397866" cy="461665"/>
            </a:xfrm>
            <a:prstGeom prst="rect">
              <a:avLst/>
            </a:prstGeom>
            <a:noFill/>
          </p:spPr>
          <p:txBody>
            <a:bodyPr wrap="none" rtlCol="0">
              <a:spAutoFit/>
            </a:bodyPr>
            <a:lstStyle/>
            <a:p>
              <a:r>
                <a:rPr kumimoji="1" lang="en-US" altLang="ja-JP" sz="2400" dirty="0" smtClean="0"/>
                <a:t>…</a:t>
              </a:r>
              <a:endParaRPr kumimoji="1" lang="ja-JP" altLang="en-US" sz="2400" dirty="0"/>
            </a:p>
          </p:txBody>
        </p:sp>
      </p:grpSp>
      <p:sp>
        <p:nvSpPr>
          <p:cNvPr id="142" name="Arc 65"/>
          <p:cNvSpPr>
            <a:spLocks/>
          </p:cNvSpPr>
          <p:nvPr/>
        </p:nvSpPr>
        <p:spPr bwMode="auto">
          <a:xfrm>
            <a:off x="6685760" y="4751856"/>
            <a:ext cx="612605" cy="423878"/>
          </a:xfrm>
          <a:custGeom>
            <a:avLst/>
            <a:gdLst>
              <a:gd name="T0" fmla="*/ 2147483647 w 21600"/>
              <a:gd name="T1" fmla="*/ 0 h 19974"/>
              <a:gd name="T2" fmla="*/ 2147483647 w 21600"/>
              <a:gd name="T3" fmla="*/ 2147483647 h 19974"/>
              <a:gd name="T4" fmla="*/ 0 w 21600"/>
              <a:gd name="T5" fmla="*/ 2147483647 h 19974"/>
              <a:gd name="T6" fmla="*/ 0 60000 65536"/>
              <a:gd name="T7" fmla="*/ 0 60000 65536"/>
              <a:gd name="T8" fmla="*/ 0 60000 65536"/>
              <a:gd name="T9" fmla="*/ 0 w 21600"/>
              <a:gd name="T10" fmla="*/ 0 h 19974"/>
              <a:gd name="T11" fmla="*/ 21600 w 21600"/>
              <a:gd name="T12" fmla="*/ 19974 h 19974"/>
            </a:gdLst>
            <a:ahLst/>
            <a:cxnLst>
              <a:cxn ang="T6">
                <a:pos x="T0" y="T1"/>
              </a:cxn>
              <a:cxn ang="T7">
                <a:pos x="T2" y="T3"/>
              </a:cxn>
              <a:cxn ang="T8">
                <a:pos x="T4" y="T5"/>
              </a:cxn>
            </a:cxnLst>
            <a:rect l="T9" t="T10" r="T11" b="T12"/>
            <a:pathLst>
              <a:path w="21600" h="19974" fill="none" extrusionOk="0">
                <a:moveTo>
                  <a:pt x="8222" y="0"/>
                </a:moveTo>
                <a:cubicBezTo>
                  <a:pt x="16317" y="3332"/>
                  <a:pt x="21600" y="11220"/>
                  <a:pt x="21600" y="19974"/>
                </a:cubicBezTo>
              </a:path>
              <a:path w="21600" h="19974" stroke="0" extrusionOk="0">
                <a:moveTo>
                  <a:pt x="8222" y="0"/>
                </a:moveTo>
                <a:cubicBezTo>
                  <a:pt x="16317" y="3332"/>
                  <a:pt x="21600" y="11220"/>
                  <a:pt x="21600" y="19974"/>
                </a:cubicBezTo>
                <a:lnTo>
                  <a:pt x="0" y="19974"/>
                </a:lnTo>
                <a:close/>
              </a:path>
            </a:pathLst>
          </a:custGeom>
          <a:noFill/>
          <a:ln w="5715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sp>
        <p:nvSpPr>
          <p:cNvPr id="77" name="稲妻 76"/>
          <p:cNvSpPr/>
          <p:nvPr/>
        </p:nvSpPr>
        <p:spPr>
          <a:xfrm flipV="1">
            <a:off x="2024743" y="5412014"/>
            <a:ext cx="609600" cy="729344"/>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4" name="テキスト ボックス 83"/>
          <p:cNvSpPr txBox="1"/>
          <p:nvPr/>
        </p:nvSpPr>
        <p:spPr>
          <a:xfrm>
            <a:off x="243108" y="2107169"/>
            <a:ext cx="1903192" cy="369332"/>
          </a:xfrm>
          <a:prstGeom prst="rect">
            <a:avLst/>
          </a:prstGeom>
          <a:noFill/>
        </p:spPr>
        <p:txBody>
          <a:bodyPr wrap="square" rtlCol="0">
            <a:spAutoFit/>
          </a:bodyPr>
          <a:lstStyle/>
          <a:p>
            <a:r>
              <a:rPr kumimoji="1" lang="en-US" altLang="ja-JP" dirty="0" smtClean="0">
                <a:solidFill>
                  <a:srgbClr val="FF0000"/>
                </a:solidFill>
              </a:rPr>
              <a:t>Photo excitation</a:t>
            </a:r>
            <a:endParaRPr kumimoji="1" lang="ja-JP" altLang="en-US" dirty="0">
              <a:solidFill>
                <a:srgbClr val="FF0000"/>
              </a:solidFill>
            </a:endParaRPr>
          </a:p>
        </p:txBody>
      </p:sp>
    </p:spTree>
    <p:extLst>
      <p:ext uri="{BB962C8B-B14F-4D97-AF65-F5344CB8AC3E}">
        <p14:creationId xmlns:p14="http://schemas.microsoft.com/office/powerpoint/2010/main" val="199243751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50"/>
          <p:cNvPicPr>
            <a:picLocks noChangeAspect="1" noChangeArrowheads="1"/>
          </p:cNvPicPr>
          <p:nvPr/>
        </p:nvPicPr>
        <p:blipFill>
          <a:blip r:embed="rId3" cstate="print"/>
          <a:srcRect/>
          <a:stretch>
            <a:fillRect/>
          </a:stretch>
        </p:blipFill>
        <p:spPr bwMode="auto">
          <a:xfrm>
            <a:off x="0" y="4869160"/>
            <a:ext cx="2759640" cy="2160240"/>
          </a:xfrm>
          <a:prstGeom prst="rect">
            <a:avLst/>
          </a:prstGeom>
          <a:noFill/>
          <a:ln w="9525">
            <a:noFill/>
            <a:miter lim="800000"/>
            <a:headEnd/>
            <a:tailEnd/>
          </a:ln>
        </p:spPr>
      </p:pic>
      <p:pic>
        <p:nvPicPr>
          <p:cNvPr id="82947" name="Picture 14"/>
          <p:cNvPicPr>
            <a:picLocks noChangeAspect="1" noChangeArrowheads="1"/>
          </p:cNvPicPr>
          <p:nvPr/>
        </p:nvPicPr>
        <p:blipFill>
          <a:blip r:embed="rId4" cstate="print"/>
          <a:srcRect/>
          <a:stretch>
            <a:fillRect/>
          </a:stretch>
        </p:blipFill>
        <p:spPr bwMode="auto">
          <a:xfrm>
            <a:off x="5881688" y="1274763"/>
            <a:ext cx="2798762" cy="2606675"/>
          </a:xfrm>
          <a:prstGeom prst="rect">
            <a:avLst/>
          </a:prstGeom>
          <a:noFill/>
          <a:ln w="9525">
            <a:noFill/>
            <a:miter lim="800000"/>
            <a:headEnd/>
            <a:tailEnd/>
          </a:ln>
        </p:spPr>
      </p:pic>
      <p:sp>
        <p:nvSpPr>
          <p:cNvPr id="82948" name="Oval 15"/>
          <p:cNvSpPr>
            <a:spLocks noChangeArrowheads="1"/>
          </p:cNvSpPr>
          <p:nvPr/>
        </p:nvSpPr>
        <p:spPr bwMode="auto">
          <a:xfrm>
            <a:off x="2101850" y="1749425"/>
            <a:ext cx="4029075" cy="2381250"/>
          </a:xfrm>
          <a:prstGeom prst="ellipse">
            <a:avLst/>
          </a:prstGeom>
          <a:noFill/>
          <a:ln w="19050">
            <a:solidFill>
              <a:srgbClr val="000099"/>
            </a:solidFill>
            <a:prstDash val="dash"/>
            <a:round/>
            <a:headEnd/>
            <a:tailEnd/>
          </a:ln>
        </p:spPr>
        <p:txBody>
          <a:bodyPr wrap="none" anchor="ctr"/>
          <a:lstStyle/>
          <a:p>
            <a:endParaRPr lang="ja-JP" altLang="ja-JP">
              <a:solidFill>
                <a:prstClr val="black"/>
              </a:solidFill>
            </a:endParaRPr>
          </a:p>
        </p:txBody>
      </p:sp>
      <p:grpSp>
        <p:nvGrpSpPr>
          <p:cNvPr id="2" name="Group 4"/>
          <p:cNvGrpSpPr>
            <a:grpSpLocks/>
          </p:cNvGrpSpPr>
          <p:nvPr/>
        </p:nvGrpSpPr>
        <p:grpSpPr bwMode="auto">
          <a:xfrm>
            <a:off x="2447925" y="2168525"/>
            <a:ext cx="3236913" cy="1541463"/>
            <a:chOff x="4291" y="2553"/>
            <a:chExt cx="1088" cy="518"/>
          </a:xfrm>
        </p:grpSpPr>
        <p:pic>
          <p:nvPicPr>
            <p:cNvPr id="82984" name="Picture 5"/>
            <p:cNvPicPr>
              <a:picLocks noChangeAspect="1" noChangeArrowheads="1"/>
            </p:cNvPicPr>
            <p:nvPr/>
          </p:nvPicPr>
          <p:blipFill>
            <a:blip r:embed="rId5" cstate="print"/>
            <a:srcRect/>
            <a:stretch>
              <a:fillRect/>
            </a:stretch>
          </p:blipFill>
          <p:spPr bwMode="auto">
            <a:xfrm>
              <a:off x="4330" y="2582"/>
              <a:ext cx="987" cy="461"/>
            </a:xfrm>
            <a:prstGeom prst="rect">
              <a:avLst/>
            </a:prstGeom>
            <a:noFill/>
            <a:ln w="9525">
              <a:noFill/>
              <a:miter lim="800000"/>
              <a:headEnd/>
              <a:tailEnd/>
            </a:ln>
          </p:spPr>
        </p:pic>
        <p:sp>
          <p:nvSpPr>
            <p:cNvPr id="82985" name="Freeform 6"/>
            <p:cNvSpPr>
              <a:spLocks noChangeAspect="1"/>
            </p:cNvSpPr>
            <p:nvPr/>
          </p:nvSpPr>
          <p:spPr bwMode="auto">
            <a:xfrm>
              <a:off x="4291" y="2553"/>
              <a:ext cx="1088" cy="518"/>
            </a:xfrm>
            <a:custGeom>
              <a:avLst/>
              <a:gdLst>
                <a:gd name="T0" fmla="*/ 0 w 4313"/>
                <a:gd name="T1" fmla="*/ 0 h 2053"/>
                <a:gd name="T2" fmla="*/ 0 w 4313"/>
                <a:gd name="T3" fmla="*/ 0 h 2053"/>
                <a:gd name="T4" fmla="*/ 0 w 4313"/>
                <a:gd name="T5" fmla="*/ 0 h 2053"/>
                <a:gd name="T6" fmla="*/ 0 w 4313"/>
                <a:gd name="T7" fmla="*/ 0 h 2053"/>
                <a:gd name="T8" fmla="*/ 0 w 4313"/>
                <a:gd name="T9" fmla="*/ 0 h 2053"/>
                <a:gd name="T10" fmla="*/ 0 w 4313"/>
                <a:gd name="T11" fmla="*/ 0 h 2053"/>
                <a:gd name="T12" fmla="*/ 0 w 4313"/>
                <a:gd name="T13" fmla="*/ 0 h 2053"/>
                <a:gd name="T14" fmla="*/ 0 w 4313"/>
                <a:gd name="T15" fmla="*/ 0 h 2053"/>
                <a:gd name="T16" fmla="*/ 0 w 4313"/>
                <a:gd name="T17" fmla="*/ 0 h 2053"/>
                <a:gd name="T18" fmla="*/ 0 w 4313"/>
                <a:gd name="T19" fmla="*/ 0 h 2053"/>
                <a:gd name="T20" fmla="*/ 0 w 4313"/>
                <a:gd name="T21" fmla="*/ 0 h 2053"/>
                <a:gd name="T22" fmla="*/ 0 w 4313"/>
                <a:gd name="T23" fmla="*/ 0 h 2053"/>
                <a:gd name="T24" fmla="*/ 0 w 4313"/>
                <a:gd name="T25" fmla="*/ 0 h 2053"/>
                <a:gd name="T26" fmla="*/ 0 w 4313"/>
                <a:gd name="T27" fmla="*/ 0 h 2053"/>
                <a:gd name="T28" fmla="*/ 0 w 4313"/>
                <a:gd name="T29" fmla="*/ 0 h 2053"/>
                <a:gd name="T30" fmla="*/ 0 w 4313"/>
                <a:gd name="T31" fmla="*/ 0 h 2053"/>
                <a:gd name="T32" fmla="*/ 0 w 4313"/>
                <a:gd name="T33" fmla="*/ 0 h 2053"/>
                <a:gd name="T34" fmla="*/ 0 w 4313"/>
                <a:gd name="T35" fmla="*/ 0 h 2053"/>
                <a:gd name="T36" fmla="*/ 0 w 4313"/>
                <a:gd name="T37" fmla="*/ 0 h 2053"/>
                <a:gd name="T38" fmla="*/ 0 w 4313"/>
                <a:gd name="T39" fmla="*/ 0 h 2053"/>
                <a:gd name="T40" fmla="*/ 0 w 4313"/>
                <a:gd name="T41" fmla="*/ 0 h 2053"/>
                <a:gd name="T42" fmla="*/ 0 w 4313"/>
                <a:gd name="T43" fmla="*/ 0 h 2053"/>
                <a:gd name="T44" fmla="*/ 0 w 4313"/>
                <a:gd name="T45" fmla="*/ 0 h 2053"/>
                <a:gd name="T46" fmla="*/ 0 w 4313"/>
                <a:gd name="T47" fmla="*/ 0 h 2053"/>
                <a:gd name="T48" fmla="*/ 0 w 4313"/>
                <a:gd name="T49" fmla="*/ 0 h 2053"/>
                <a:gd name="T50" fmla="*/ 0 w 4313"/>
                <a:gd name="T51" fmla="*/ 0 h 2053"/>
                <a:gd name="T52" fmla="*/ 0 w 4313"/>
                <a:gd name="T53" fmla="*/ 0 h 2053"/>
                <a:gd name="T54" fmla="*/ 0 w 4313"/>
                <a:gd name="T55" fmla="*/ 0 h 2053"/>
                <a:gd name="T56" fmla="*/ 0 w 4313"/>
                <a:gd name="T57" fmla="*/ 0 h 2053"/>
                <a:gd name="T58" fmla="*/ 0 w 4313"/>
                <a:gd name="T59" fmla="*/ 0 h 2053"/>
                <a:gd name="T60" fmla="*/ 0 w 4313"/>
                <a:gd name="T61" fmla="*/ 0 h 2053"/>
                <a:gd name="T62" fmla="*/ 0 w 4313"/>
                <a:gd name="T63" fmla="*/ 0 h 2053"/>
                <a:gd name="T64" fmla="*/ 0 w 4313"/>
                <a:gd name="T65" fmla="*/ 0 h 2053"/>
                <a:gd name="T66" fmla="*/ 0 w 4313"/>
                <a:gd name="T67" fmla="*/ 0 h 2053"/>
                <a:gd name="T68" fmla="*/ 0 w 4313"/>
                <a:gd name="T69" fmla="*/ 0 h 2053"/>
                <a:gd name="T70" fmla="*/ 0 w 4313"/>
                <a:gd name="T71" fmla="*/ 0 h 2053"/>
                <a:gd name="T72" fmla="*/ 0 w 4313"/>
                <a:gd name="T73" fmla="*/ 0 h 2053"/>
                <a:gd name="T74" fmla="*/ 0 w 4313"/>
                <a:gd name="T75" fmla="*/ 0 h 2053"/>
                <a:gd name="T76" fmla="*/ 0 w 4313"/>
                <a:gd name="T77" fmla="*/ 0 h 2053"/>
                <a:gd name="T78" fmla="*/ 0 w 4313"/>
                <a:gd name="T79" fmla="*/ 0 h 2053"/>
                <a:gd name="T80" fmla="*/ 0 w 4313"/>
                <a:gd name="T81" fmla="*/ 0 h 2053"/>
                <a:gd name="T82" fmla="*/ 0 w 4313"/>
                <a:gd name="T83" fmla="*/ 0 h 2053"/>
                <a:gd name="T84" fmla="*/ 0 w 4313"/>
                <a:gd name="T85" fmla="*/ 0 h 2053"/>
                <a:gd name="T86" fmla="*/ 0 w 4313"/>
                <a:gd name="T87" fmla="*/ 0 h 2053"/>
                <a:gd name="T88" fmla="*/ 0 w 4313"/>
                <a:gd name="T89" fmla="*/ 0 h 2053"/>
                <a:gd name="T90" fmla="*/ 0 w 4313"/>
                <a:gd name="T91" fmla="*/ 0 h 2053"/>
                <a:gd name="T92" fmla="*/ 0 w 4313"/>
                <a:gd name="T93" fmla="*/ 0 h 2053"/>
                <a:gd name="T94" fmla="*/ 0 w 4313"/>
                <a:gd name="T95" fmla="*/ 0 h 205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313"/>
                <a:gd name="T145" fmla="*/ 0 h 2053"/>
                <a:gd name="T146" fmla="*/ 4313 w 4313"/>
                <a:gd name="T147" fmla="*/ 2053 h 205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313" h="2053">
                  <a:moveTo>
                    <a:pt x="97" y="404"/>
                  </a:moveTo>
                  <a:cubicBezTo>
                    <a:pt x="68" y="414"/>
                    <a:pt x="80" y="407"/>
                    <a:pt x="61" y="420"/>
                  </a:cubicBezTo>
                  <a:cubicBezTo>
                    <a:pt x="42" y="448"/>
                    <a:pt x="53" y="439"/>
                    <a:pt x="33" y="452"/>
                  </a:cubicBezTo>
                  <a:cubicBezTo>
                    <a:pt x="30" y="460"/>
                    <a:pt x="17" y="463"/>
                    <a:pt x="17" y="472"/>
                  </a:cubicBezTo>
                  <a:cubicBezTo>
                    <a:pt x="14" y="540"/>
                    <a:pt x="19" y="608"/>
                    <a:pt x="21" y="676"/>
                  </a:cubicBezTo>
                  <a:cubicBezTo>
                    <a:pt x="24" y="769"/>
                    <a:pt x="143" y="771"/>
                    <a:pt x="213" y="776"/>
                  </a:cubicBezTo>
                  <a:cubicBezTo>
                    <a:pt x="233" y="783"/>
                    <a:pt x="255" y="792"/>
                    <a:pt x="273" y="804"/>
                  </a:cubicBezTo>
                  <a:cubicBezTo>
                    <a:pt x="284" y="821"/>
                    <a:pt x="303" y="823"/>
                    <a:pt x="317" y="840"/>
                  </a:cubicBezTo>
                  <a:cubicBezTo>
                    <a:pt x="336" y="863"/>
                    <a:pt x="331" y="895"/>
                    <a:pt x="357" y="912"/>
                  </a:cubicBezTo>
                  <a:cubicBezTo>
                    <a:pt x="368" y="929"/>
                    <a:pt x="370" y="944"/>
                    <a:pt x="373" y="964"/>
                  </a:cubicBezTo>
                  <a:cubicBezTo>
                    <a:pt x="367" y="1049"/>
                    <a:pt x="379" y="1049"/>
                    <a:pt x="297" y="1056"/>
                  </a:cubicBezTo>
                  <a:cubicBezTo>
                    <a:pt x="260" y="1068"/>
                    <a:pt x="215" y="1077"/>
                    <a:pt x="177" y="1080"/>
                  </a:cubicBezTo>
                  <a:cubicBezTo>
                    <a:pt x="154" y="1095"/>
                    <a:pt x="129" y="1093"/>
                    <a:pt x="101" y="1096"/>
                  </a:cubicBezTo>
                  <a:cubicBezTo>
                    <a:pt x="92" y="1105"/>
                    <a:pt x="81" y="1111"/>
                    <a:pt x="73" y="1120"/>
                  </a:cubicBezTo>
                  <a:cubicBezTo>
                    <a:pt x="53" y="1143"/>
                    <a:pt x="43" y="1175"/>
                    <a:pt x="17" y="1192"/>
                  </a:cubicBezTo>
                  <a:cubicBezTo>
                    <a:pt x="6" y="1225"/>
                    <a:pt x="22" y="1173"/>
                    <a:pt x="9" y="1240"/>
                  </a:cubicBezTo>
                  <a:cubicBezTo>
                    <a:pt x="7" y="1248"/>
                    <a:pt x="1" y="1264"/>
                    <a:pt x="1" y="1264"/>
                  </a:cubicBezTo>
                  <a:cubicBezTo>
                    <a:pt x="4" y="1306"/>
                    <a:pt x="0" y="1357"/>
                    <a:pt x="13" y="1396"/>
                  </a:cubicBezTo>
                  <a:cubicBezTo>
                    <a:pt x="18" y="1440"/>
                    <a:pt x="13" y="1421"/>
                    <a:pt x="25" y="1456"/>
                  </a:cubicBezTo>
                  <a:cubicBezTo>
                    <a:pt x="26" y="1459"/>
                    <a:pt x="52" y="1472"/>
                    <a:pt x="53" y="1472"/>
                  </a:cubicBezTo>
                  <a:cubicBezTo>
                    <a:pt x="81" y="1488"/>
                    <a:pt x="108" y="1489"/>
                    <a:pt x="141" y="1492"/>
                  </a:cubicBezTo>
                  <a:cubicBezTo>
                    <a:pt x="185" y="1507"/>
                    <a:pt x="233" y="1501"/>
                    <a:pt x="277" y="1516"/>
                  </a:cubicBezTo>
                  <a:cubicBezTo>
                    <a:pt x="313" y="1528"/>
                    <a:pt x="351" y="1539"/>
                    <a:pt x="389" y="1544"/>
                  </a:cubicBezTo>
                  <a:cubicBezTo>
                    <a:pt x="407" y="1550"/>
                    <a:pt x="423" y="1558"/>
                    <a:pt x="441" y="1564"/>
                  </a:cubicBezTo>
                  <a:cubicBezTo>
                    <a:pt x="463" y="1580"/>
                    <a:pt x="482" y="1583"/>
                    <a:pt x="509" y="1588"/>
                  </a:cubicBezTo>
                  <a:cubicBezTo>
                    <a:pt x="541" y="1585"/>
                    <a:pt x="559" y="1587"/>
                    <a:pt x="585" y="1572"/>
                  </a:cubicBezTo>
                  <a:cubicBezTo>
                    <a:pt x="593" y="1567"/>
                    <a:pt x="601" y="1561"/>
                    <a:pt x="609" y="1556"/>
                  </a:cubicBezTo>
                  <a:cubicBezTo>
                    <a:pt x="613" y="1553"/>
                    <a:pt x="621" y="1548"/>
                    <a:pt x="621" y="1548"/>
                  </a:cubicBezTo>
                  <a:cubicBezTo>
                    <a:pt x="629" y="1536"/>
                    <a:pt x="641" y="1525"/>
                    <a:pt x="653" y="1516"/>
                  </a:cubicBezTo>
                  <a:cubicBezTo>
                    <a:pt x="661" y="1510"/>
                    <a:pt x="677" y="1500"/>
                    <a:pt x="677" y="1500"/>
                  </a:cubicBezTo>
                  <a:cubicBezTo>
                    <a:pt x="688" y="1483"/>
                    <a:pt x="729" y="1439"/>
                    <a:pt x="745" y="1428"/>
                  </a:cubicBezTo>
                  <a:cubicBezTo>
                    <a:pt x="755" y="1397"/>
                    <a:pt x="779" y="1391"/>
                    <a:pt x="809" y="1384"/>
                  </a:cubicBezTo>
                  <a:cubicBezTo>
                    <a:pt x="845" y="1329"/>
                    <a:pt x="948" y="1325"/>
                    <a:pt x="1009" y="1320"/>
                  </a:cubicBezTo>
                  <a:cubicBezTo>
                    <a:pt x="1069" y="1300"/>
                    <a:pt x="1171" y="1306"/>
                    <a:pt x="1229" y="1304"/>
                  </a:cubicBezTo>
                  <a:cubicBezTo>
                    <a:pt x="1315" y="1287"/>
                    <a:pt x="1295" y="1292"/>
                    <a:pt x="1429" y="1288"/>
                  </a:cubicBezTo>
                  <a:cubicBezTo>
                    <a:pt x="1616" y="1292"/>
                    <a:pt x="1802" y="1306"/>
                    <a:pt x="1989" y="1312"/>
                  </a:cubicBezTo>
                  <a:cubicBezTo>
                    <a:pt x="2156" y="1319"/>
                    <a:pt x="2346" y="1324"/>
                    <a:pt x="2433" y="1332"/>
                  </a:cubicBezTo>
                  <a:cubicBezTo>
                    <a:pt x="2457" y="1343"/>
                    <a:pt x="2488" y="1354"/>
                    <a:pt x="2513" y="1360"/>
                  </a:cubicBezTo>
                  <a:cubicBezTo>
                    <a:pt x="2537" y="1376"/>
                    <a:pt x="2569" y="1382"/>
                    <a:pt x="2597" y="1388"/>
                  </a:cubicBezTo>
                  <a:cubicBezTo>
                    <a:pt x="2625" y="1400"/>
                    <a:pt x="2662" y="1423"/>
                    <a:pt x="2681" y="1432"/>
                  </a:cubicBezTo>
                  <a:cubicBezTo>
                    <a:pt x="2721" y="1445"/>
                    <a:pt x="2659" y="1425"/>
                    <a:pt x="2709" y="1440"/>
                  </a:cubicBezTo>
                  <a:cubicBezTo>
                    <a:pt x="2717" y="1442"/>
                    <a:pt x="2733" y="1448"/>
                    <a:pt x="2733" y="1448"/>
                  </a:cubicBezTo>
                  <a:cubicBezTo>
                    <a:pt x="2745" y="1460"/>
                    <a:pt x="2753" y="1467"/>
                    <a:pt x="2769" y="1472"/>
                  </a:cubicBezTo>
                  <a:cubicBezTo>
                    <a:pt x="2797" y="1514"/>
                    <a:pt x="2917" y="1499"/>
                    <a:pt x="2937" y="1500"/>
                  </a:cubicBezTo>
                  <a:cubicBezTo>
                    <a:pt x="3037" y="1496"/>
                    <a:pt x="3019" y="1501"/>
                    <a:pt x="3081" y="1480"/>
                  </a:cubicBezTo>
                  <a:cubicBezTo>
                    <a:pt x="3121" y="1420"/>
                    <a:pt x="3178" y="1416"/>
                    <a:pt x="3245" y="1412"/>
                  </a:cubicBezTo>
                  <a:cubicBezTo>
                    <a:pt x="3278" y="1414"/>
                    <a:pt x="3313" y="1411"/>
                    <a:pt x="3345" y="1420"/>
                  </a:cubicBezTo>
                  <a:cubicBezTo>
                    <a:pt x="3354" y="1423"/>
                    <a:pt x="3360" y="1433"/>
                    <a:pt x="3369" y="1436"/>
                  </a:cubicBezTo>
                  <a:cubicBezTo>
                    <a:pt x="3391" y="1443"/>
                    <a:pt x="3411" y="1453"/>
                    <a:pt x="3433" y="1460"/>
                  </a:cubicBezTo>
                  <a:cubicBezTo>
                    <a:pt x="3441" y="1502"/>
                    <a:pt x="3440" y="1558"/>
                    <a:pt x="3401" y="1584"/>
                  </a:cubicBezTo>
                  <a:cubicBezTo>
                    <a:pt x="3395" y="1601"/>
                    <a:pt x="3380" y="1622"/>
                    <a:pt x="3365" y="1632"/>
                  </a:cubicBezTo>
                  <a:cubicBezTo>
                    <a:pt x="3357" y="1656"/>
                    <a:pt x="3337" y="1671"/>
                    <a:pt x="3325" y="1692"/>
                  </a:cubicBezTo>
                  <a:cubicBezTo>
                    <a:pt x="3314" y="1711"/>
                    <a:pt x="3318" y="1729"/>
                    <a:pt x="3297" y="1736"/>
                  </a:cubicBezTo>
                  <a:cubicBezTo>
                    <a:pt x="3285" y="1748"/>
                    <a:pt x="3282" y="1758"/>
                    <a:pt x="3273" y="1772"/>
                  </a:cubicBezTo>
                  <a:cubicBezTo>
                    <a:pt x="3268" y="1790"/>
                    <a:pt x="3261" y="1805"/>
                    <a:pt x="3257" y="1824"/>
                  </a:cubicBezTo>
                  <a:cubicBezTo>
                    <a:pt x="3259" y="1861"/>
                    <a:pt x="3240" y="1914"/>
                    <a:pt x="3281" y="1928"/>
                  </a:cubicBezTo>
                  <a:cubicBezTo>
                    <a:pt x="3300" y="1957"/>
                    <a:pt x="3324" y="1955"/>
                    <a:pt x="3349" y="1972"/>
                  </a:cubicBezTo>
                  <a:cubicBezTo>
                    <a:pt x="3409" y="2012"/>
                    <a:pt x="3408" y="2000"/>
                    <a:pt x="3505" y="2004"/>
                  </a:cubicBezTo>
                  <a:cubicBezTo>
                    <a:pt x="3566" y="2024"/>
                    <a:pt x="3633" y="2012"/>
                    <a:pt x="3697" y="2020"/>
                  </a:cubicBezTo>
                  <a:cubicBezTo>
                    <a:pt x="3724" y="2029"/>
                    <a:pt x="3763" y="2034"/>
                    <a:pt x="3793" y="2036"/>
                  </a:cubicBezTo>
                  <a:cubicBezTo>
                    <a:pt x="3834" y="2039"/>
                    <a:pt x="3917" y="2044"/>
                    <a:pt x="3917" y="2044"/>
                  </a:cubicBezTo>
                  <a:cubicBezTo>
                    <a:pt x="4089" y="2040"/>
                    <a:pt x="4053" y="2053"/>
                    <a:pt x="4137" y="2032"/>
                  </a:cubicBezTo>
                  <a:cubicBezTo>
                    <a:pt x="4146" y="2025"/>
                    <a:pt x="4157" y="2020"/>
                    <a:pt x="4165" y="2012"/>
                  </a:cubicBezTo>
                  <a:cubicBezTo>
                    <a:pt x="4177" y="2000"/>
                    <a:pt x="4179" y="1990"/>
                    <a:pt x="4197" y="1984"/>
                  </a:cubicBezTo>
                  <a:cubicBezTo>
                    <a:pt x="4224" y="1957"/>
                    <a:pt x="4225" y="1923"/>
                    <a:pt x="4237" y="1888"/>
                  </a:cubicBezTo>
                  <a:cubicBezTo>
                    <a:pt x="4245" y="1865"/>
                    <a:pt x="4258" y="1849"/>
                    <a:pt x="4269" y="1828"/>
                  </a:cubicBezTo>
                  <a:cubicBezTo>
                    <a:pt x="4280" y="1807"/>
                    <a:pt x="4288" y="1784"/>
                    <a:pt x="4301" y="1764"/>
                  </a:cubicBezTo>
                  <a:cubicBezTo>
                    <a:pt x="4300" y="1738"/>
                    <a:pt x="4313" y="1656"/>
                    <a:pt x="4277" y="1632"/>
                  </a:cubicBezTo>
                  <a:cubicBezTo>
                    <a:pt x="4253" y="1596"/>
                    <a:pt x="4215" y="1583"/>
                    <a:pt x="4181" y="1560"/>
                  </a:cubicBezTo>
                  <a:cubicBezTo>
                    <a:pt x="4178" y="1555"/>
                    <a:pt x="4178" y="1548"/>
                    <a:pt x="4173" y="1544"/>
                  </a:cubicBezTo>
                  <a:cubicBezTo>
                    <a:pt x="4169" y="1540"/>
                    <a:pt x="4162" y="1542"/>
                    <a:pt x="4157" y="1540"/>
                  </a:cubicBezTo>
                  <a:cubicBezTo>
                    <a:pt x="4141" y="1533"/>
                    <a:pt x="4147" y="1530"/>
                    <a:pt x="4133" y="1520"/>
                  </a:cubicBezTo>
                  <a:cubicBezTo>
                    <a:pt x="4120" y="1511"/>
                    <a:pt x="4106" y="1505"/>
                    <a:pt x="4093" y="1496"/>
                  </a:cubicBezTo>
                  <a:cubicBezTo>
                    <a:pt x="4083" y="1490"/>
                    <a:pt x="4074" y="1484"/>
                    <a:pt x="4065" y="1476"/>
                  </a:cubicBezTo>
                  <a:cubicBezTo>
                    <a:pt x="4057" y="1468"/>
                    <a:pt x="4041" y="1452"/>
                    <a:pt x="4041" y="1452"/>
                  </a:cubicBezTo>
                  <a:cubicBezTo>
                    <a:pt x="4032" y="1425"/>
                    <a:pt x="4045" y="1452"/>
                    <a:pt x="4025" y="1436"/>
                  </a:cubicBezTo>
                  <a:cubicBezTo>
                    <a:pt x="4008" y="1421"/>
                    <a:pt x="3992" y="1394"/>
                    <a:pt x="3985" y="1372"/>
                  </a:cubicBezTo>
                  <a:cubicBezTo>
                    <a:pt x="3988" y="1340"/>
                    <a:pt x="3988" y="1323"/>
                    <a:pt x="4001" y="1296"/>
                  </a:cubicBezTo>
                  <a:cubicBezTo>
                    <a:pt x="4005" y="1275"/>
                    <a:pt x="4007" y="1264"/>
                    <a:pt x="4025" y="1252"/>
                  </a:cubicBezTo>
                  <a:cubicBezTo>
                    <a:pt x="4033" y="1221"/>
                    <a:pt x="4055" y="1202"/>
                    <a:pt x="4077" y="1180"/>
                  </a:cubicBezTo>
                  <a:cubicBezTo>
                    <a:pt x="4110" y="1147"/>
                    <a:pt x="4089" y="1150"/>
                    <a:pt x="4101" y="1124"/>
                  </a:cubicBezTo>
                  <a:cubicBezTo>
                    <a:pt x="4113" y="1098"/>
                    <a:pt x="4144" y="1062"/>
                    <a:pt x="4161" y="1036"/>
                  </a:cubicBezTo>
                  <a:cubicBezTo>
                    <a:pt x="4166" y="973"/>
                    <a:pt x="4170" y="942"/>
                    <a:pt x="4165" y="872"/>
                  </a:cubicBezTo>
                  <a:cubicBezTo>
                    <a:pt x="4163" y="841"/>
                    <a:pt x="4145" y="815"/>
                    <a:pt x="4133" y="788"/>
                  </a:cubicBezTo>
                  <a:cubicBezTo>
                    <a:pt x="4119" y="757"/>
                    <a:pt x="4115" y="723"/>
                    <a:pt x="4093" y="696"/>
                  </a:cubicBezTo>
                  <a:cubicBezTo>
                    <a:pt x="4077" y="677"/>
                    <a:pt x="4036" y="647"/>
                    <a:pt x="4013" y="632"/>
                  </a:cubicBezTo>
                  <a:cubicBezTo>
                    <a:pt x="4006" y="627"/>
                    <a:pt x="3996" y="629"/>
                    <a:pt x="3989" y="624"/>
                  </a:cubicBezTo>
                  <a:cubicBezTo>
                    <a:pt x="3954" y="601"/>
                    <a:pt x="3927" y="586"/>
                    <a:pt x="3885" y="580"/>
                  </a:cubicBezTo>
                  <a:cubicBezTo>
                    <a:pt x="3853" y="569"/>
                    <a:pt x="3814" y="570"/>
                    <a:pt x="3781" y="568"/>
                  </a:cubicBezTo>
                  <a:cubicBezTo>
                    <a:pt x="3755" y="561"/>
                    <a:pt x="3751" y="548"/>
                    <a:pt x="3733" y="532"/>
                  </a:cubicBezTo>
                  <a:cubicBezTo>
                    <a:pt x="3726" y="526"/>
                    <a:pt x="3709" y="516"/>
                    <a:pt x="3709" y="516"/>
                  </a:cubicBezTo>
                  <a:cubicBezTo>
                    <a:pt x="3699" y="487"/>
                    <a:pt x="3706" y="499"/>
                    <a:pt x="3693" y="480"/>
                  </a:cubicBezTo>
                  <a:cubicBezTo>
                    <a:pt x="3694" y="455"/>
                    <a:pt x="3715" y="407"/>
                    <a:pt x="3717" y="368"/>
                  </a:cubicBezTo>
                  <a:cubicBezTo>
                    <a:pt x="3719" y="338"/>
                    <a:pt x="3709" y="278"/>
                    <a:pt x="3705" y="248"/>
                  </a:cubicBezTo>
                  <a:cubicBezTo>
                    <a:pt x="3704" y="240"/>
                    <a:pt x="3703" y="205"/>
                    <a:pt x="3697" y="192"/>
                  </a:cubicBezTo>
                  <a:cubicBezTo>
                    <a:pt x="3689" y="173"/>
                    <a:pt x="3690" y="185"/>
                    <a:pt x="3677" y="172"/>
                  </a:cubicBezTo>
                  <a:cubicBezTo>
                    <a:pt x="3639" y="134"/>
                    <a:pt x="3628" y="110"/>
                    <a:pt x="3573" y="96"/>
                  </a:cubicBezTo>
                  <a:cubicBezTo>
                    <a:pt x="3501" y="53"/>
                    <a:pt x="3411" y="44"/>
                    <a:pt x="3329" y="32"/>
                  </a:cubicBezTo>
                  <a:cubicBezTo>
                    <a:pt x="3278" y="25"/>
                    <a:pt x="3231" y="8"/>
                    <a:pt x="3181" y="0"/>
                  </a:cubicBezTo>
                  <a:cubicBezTo>
                    <a:pt x="3105" y="4"/>
                    <a:pt x="3127" y="4"/>
                    <a:pt x="3081" y="16"/>
                  </a:cubicBezTo>
                  <a:cubicBezTo>
                    <a:pt x="3073" y="21"/>
                    <a:pt x="3065" y="27"/>
                    <a:pt x="3057" y="32"/>
                  </a:cubicBezTo>
                  <a:cubicBezTo>
                    <a:pt x="3053" y="35"/>
                    <a:pt x="3045" y="40"/>
                    <a:pt x="3045" y="40"/>
                  </a:cubicBezTo>
                  <a:cubicBezTo>
                    <a:pt x="3033" y="57"/>
                    <a:pt x="3028" y="73"/>
                    <a:pt x="3013" y="88"/>
                  </a:cubicBezTo>
                  <a:cubicBezTo>
                    <a:pt x="3002" y="122"/>
                    <a:pt x="2984" y="164"/>
                    <a:pt x="2953" y="184"/>
                  </a:cubicBezTo>
                  <a:cubicBezTo>
                    <a:pt x="2935" y="212"/>
                    <a:pt x="2946" y="205"/>
                    <a:pt x="2925" y="212"/>
                  </a:cubicBezTo>
                  <a:cubicBezTo>
                    <a:pt x="2890" y="247"/>
                    <a:pt x="2912" y="237"/>
                    <a:pt x="2853" y="232"/>
                  </a:cubicBezTo>
                  <a:cubicBezTo>
                    <a:pt x="2827" y="223"/>
                    <a:pt x="2818" y="208"/>
                    <a:pt x="2793" y="200"/>
                  </a:cubicBezTo>
                  <a:cubicBezTo>
                    <a:pt x="2780" y="180"/>
                    <a:pt x="2751" y="176"/>
                    <a:pt x="2729" y="168"/>
                  </a:cubicBezTo>
                  <a:cubicBezTo>
                    <a:pt x="2678" y="149"/>
                    <a:pt x="2743" y="171"/>
                    <a:pt x="2701" y="152"/>
                  </a:cubicBezTo>
                  <a:cubicBezTo>
                    <a:pt x="2664" y="136"/>
                    <a:pt x="2630" y="125"/>
                    <a:pt x="2589" y="120"/>
                  </a:cubicBezTo>
                  <a:cubicBezTo>
                    <a:pt x="2540" y="96"/>
                    <a:pt x="2474" y="88"/>
                    <a:pt x="2421" y="84"/>
                  </a:cubicBezTo>
                  <a:cubicBezTo>
                    <a:pt x="2313" y="89"/>
                    <a:pt x="2326" y="74"/>
                    <a:pt x="2289" y="148"/>
                  </a:cubicBezTo>
                  <a:cubicBezTo>
                    <a:pt x="2284" y="184"/>
                    <a:pt x="2280" y="215"/>
                    <a:pt x="2277" y="252"/>
                  </a:cubicBezTo>
                  <a:cubicBezTo>
                    <a:pt x="2277" y="253"/>
                    <a:pt x="2279" y="371"/>
                    <a:pt x="2285" y="404"/>
                  </a:cubicBezTo>
                  <a:cubicBezTo>
                    <a:pt x="2291" y="439"/>
                    <a:pt x="2310" y="471"/>
                    <a:pt x="2321" y="504"/>
                  </a:cubicBezTo>
                  <a:cubicBezTo>
                    <a:pt x="2330" y="530"/>
                    <a:pt x="2374" y="553"/>
                    <a:pt x="2393" y="572"/>
                  </a:cubicBezTo>
                  <a:cubicBezTo>
                    <a:pt x="2401" y="580"/>
                    <a:pt x="2415" y="577"/>
                    <a:pt x="2425" y="580"/>
                  </a:cubicBezTo>
                  <a:cubicBezTo>
                    <a:pt x="2442" y="593"/>
                    <a:pt x="2457" y="597"/>
                    <a:pt x="2477" y="604"/>
                  </a:cubicBezTo>
                  <a:cubicBezTo>
                    <a:pt x="2485" y="607"/>
                    <a:pt x="2501" y="612"/>
                    <a:pt x="2501" y="612"/>
                  </a:cubicBezTo>
                  <a:cubicBezTo>
                    <a:pt x="2510" y="638"/>
                    <a:pt x="2514" y="655"/>
                    <a:pt x="2497" y="680"/>
                  </a:cubicBezTo>
                  <a:cubicBezTo>
                    <a:pt x="2492" y="700"/>
                    <a:pt x="2483" y="720"/>
                    <a:pt x="2465" y="732"/>
                  </a:cubicBezTo>
                  <a:cubicBezTo>
                    <a:pt x="2456" y="746"/>
                    <a:pt x="2449" y="751"/>
                    <a:pt x="2433" y="756"/>
                  </a:cubicBezTo>
                  <a:cubicBezTo>
                    <a:pt x="2196" y="746"/>
                    <a:pt x="1958" y="744"/>
                    <a:pt x="1721" y="736"/>
                  </a:cubicBezTo>
                  <a:cubicBezTo>
                    <a:pt x="1595" y="722"/>
                    <a:pt x="1477" y="722"/>
                    <a:pt x="1345" y="720"/>
                  </a:cubicBezTo>
                  <a:cubicBezTo>
                    <a:pt x="1263" y="706"/>
                    <a:pt x="1189" y="686"/>
                    <a:pt x="1105" y="680"/>
                  </a:cubicBezTo>
                  <a:cubicBezTo>
                    <a:pt x="1049" y="669"/>
                    <a:pt x="993" y="676"/>
                    <a:pt x="937" y="664"/>
                  </a:cubicBezTo>
                  <a:cubicBezTo>
                    <a:pt x="921" y="660"/>
                    <a:pt x="905" y="656"/>
                    <a:pt x="889" y="652"/>
                  </a:cubicBezTo>
                  <a:cubicBezTo>
                    <a:pt x="881" y="650"/>
                    <a:pt x="865" y="644"/>
                    <a:pt x="865" y="644"/>
                  </a:cubicBezTo>
                  <a:cubicBezTo>
                    <a:pt x="860" y="636"/>
                    <a:pt x="854" y="628"/>
                    <a:pt x="849" y="620"/>
                  </a:cubicBezTo>
                  <a:cubicBezTo>
                    <a:pt x="844" y="612"/>
                    <a:pt x="825" y="604"/>
                    <a:pt x="825" y="604"/>
                  </a:cubicBezTo>
                  <a:cubicBezTo>
                    <a:pt x="815" y="590"/>
                    <a:pt x="802" y="579"/>
                    <a:pt x="793" y="564"/>
                  </a:cubicBezTo>
                  <a:cubicBezTo>
                    <a:pt x="783" y="547"/>
                    <a:pt x="785" y="539"/>
                    <a:pt x="769" y="528"/>
                  </a:cubicBezTo>
                  <a:cubicBezTo>
                    <a:pt x="765" y="507"/>
                    <a:pt x="761" y="486"/>
                    <a:pt x="749" y="468"/>
                  </a:cubicBezTo>
                  <a:cubicBezTo>
                    <a:pt x="744" y="444"/>
                    <a:pt x="737" y="429"/>
                    <a:pt x="717" y="416"/>
                  </a:cubicBezTo>
                  <a:cubicBezTo>
                    <a:pt x="712" y="397"/>
                    <a:pt x="705" y="391"/>
                    <a:pt x="689" y="380"/>
                  </a:cubicBezTo>
                  <a:cubicBezTo>
                    <a:pt x="661" y="337"/>
                    <a:pt x="621" y="301"/>
                    <a:pt x="577" y="272"/>
                  </a:cubicBezTo>
                  <a:cubicBezTo>
                    <a:pt x="565" y="254"/>
                    <a:pt x="546" y="255"/>
                    <a:pt x="525" y="248"/>
                  </a:cubicBezTo>
                  <a:cubicBezTo>
                    <a:pt x="486" y="235"/>
                    <a:pt x="446" y="224"/>
                    <a:pt x="405" y="216"/>
                  </a:cubicBezTo>
                  <a:cubicBezTo>
                    <a:pt x="368" y="219"/>
                    <a:pt x="330" y="220"/>
                    <a:pt x="293" y="224"/>
                  </a:cubicBezTo>
                  <a:cubicBezTo>
                    <a:pt x="279" y="225"/>
                    <a:pt x="282" y="230"/>
                    <a:pt x="269" y="236"/>
                  </a:cubicBezTo>
                  <a:cubicBezTo>
                    <a:pt x="261" y="239"/>
                    <a:pt x="245" y="244"/>
                    <a:pt x="245" y="244"/>
                  </a:cubicBezTo>
                  <a:cubicBezTo>
                    <a:pt x="234" y="255"/>
                    <a:pt x="219" y="258"/>
                    <a:pt x="213" y="272"/>
                  </a:cubicBezTo>
                  <a:cubicBezTo>
                    <a:pt x="202" y="297"/>
                    <a:pt x="205" y="312"/>
                    <a:pt x="181" y="328"/>
                  </a:cubicBezTo>
                  <a:cubicBezTo>
                    <a:pt x="174" y="348"/>
                    <a:pt x="149" y="365"/>
                    <a:pt x="129" y="372"/>
                  </a:cubicBezTo>
                  <a:cubicBezTo>
                    <a:pt x="117" y="384"/>
                    <a:pt x="115" y="394"/>
                    <a:pt x="101" y="404"/>
                  </a:cubicBezTo>
                  <a:cubicBezTo>
                    <a:pt x="96" y="409"/>
                    <a:pt x="104" y="401"/>
                    <a:pt x="97" y="404"/>
                  </a:cubicBezTo>
                  <a:close/>
                </a:path>
              </a:pathLst>
            </a:custGeom>
            <a:solidFill>
              <a:srgbClr val="CCFFFF">
                <a:alpha val="27058"/>
              </a:srgbClr>
            </a:solidFill>
            <a:ln w="9525">
              <a:solidFill>
                <a:srgbClr val="00FF00"/>
              </a:solidFill>
              <a:round/>
              <a:headEnd/>
              <a:tailEnd/>
            </a:ln>
          </p:spPr>
          <p:txBody>
            <a:bodyPr/>
            <a:lstStyle/>
            <a:p>
              <a:endParaRPr lang="ja-JP" altLang="en-US">
                <a:solidFill>
                  <a:prstClr val="black"/>
                </a:solidFill>
              </a:endParaRPr>
            </a:p>
          </p:txBody>
        </p:sp>
      </p:grpSp>
      <p:pic>
        <p:nvPicPr>
          <p:cNvPr id="82950" name="Picture 53"/>
          <p:cNvPicPr>
            <a:picLocks noChangeAspect="1" noChangeArrowheads="1"/>
          </p:cNvPicPr>
          <p:nvPr/>
        </p:nvPicPr>
        <p:blipFill>
          <a:blip r:embed="rId6" cstate="print"/>
          <a:srcRect l="3984" t="30608" r="5705" b="26064"/>
          <a:stretch>
            <a:fillRect/>
          </a:stretch>
        </p:blipFill>
        <p:spPr bwMode="auto">
          <a:xfrm>
            <a:off x="388938" y="3235325"/>
            <a:ext cx="2211387" cy="1063625"/>
          </a:xfrm>
          <a:prstGeom prst="rect">
            <a:avLst/>
          </a:prstGeom>
          <a:noFill/>
          <a:ln w="9525">
            <a:noFill/>
            <a:miter lim="800000"/>
            <a:headEnd/>
            <a:tailEnd/>
          </a:ln>
        </p:spPr>
      </p:pic>
      <p:sp>
        <p:nvSpPr>
          <p:cNvPr id="82951" name="Oval 8"/>
          <p:cNvSpPr>
            <a:spLocks noChangeArrowheads="1"/>
          </p:cNvSpPr>
          <p:nvPr/>
        </p:nvSpPr>
        <p:spPr bwMode="auto">
          <a:xfrm>
            <a:off x="4430713" y="2582863"/>
            <a:ext cx="733425" cy="485775"/>
          </a:xfrm>
          <a:prstGeom prst="ellipse">
            <a:avLst/>
          </a:prstGeom>
          <a:noFill/>
          <a:ln w="19050">
            <a:solidFill>
              <a:srgbClr val="FF0000"/>
            </a:solidFill>
            <a:prstDash val="dash"/>
            <a:round/>
            <a:headEnd/>
            <a:tailEnd/>
          </a:ln>
        </p:spPr>
        <p:txBody>
          <a:bodyPr wrap="none" anchor="ctr"/>
          <a:lstStyle/>
          <a:p>
            <a:endParaRPr lang="ja-JP" altLang="ja-JP">
              <a:solidFill>
                <a:prstClr val="black"/>
              </a:solidFill>
            </a:endParaRPr>
          </a:p>
        </p:txBody>
      </p:sp>
      <p:sp>
        <p:nvSpPr>
          <p:cNvPr id="82952" name="Oval 9"/>
          <p:cNvSpPr>
            <a:spLocks noChangeArrowheads="1"/>
          </p:cNvSpPr>
          <p:nvPr/>
        </p:nvSpPr>
        <p:spPr bwMode="auto">
          <a:xfrm>
            <a:off x="168275" y="3048000"/>
            <a:ext cx="2657475" cy="1333500"/>
          </a:xfrm>
          <a:prstGeom prst="ellipse">
            <a:avLst/>
          </a:prstGeom>
          <a:noFill/>
          <a:ln w="19050">
            <a:solidFill>
              <a:srgbClr val="FF0000"/>
            </a:solidFill>
            <a:prstDash val="dash"/>
            <a:round/>
            <a:headEnd/>
            <a:tailEnd/>
          </a:ln>
        </p:spPr>
        <p:txBody>
          <a:bodyPr wrap="none" anchor="ctr"/>
          <a:lstStyle/>
          <a:p>
            <a:endParaRPr lang="ja-JP" altLang="ja-JP">
              <a:solidFill>
                <a:prstClr val="black"/>
              </a:solidFill>
            </a:endParaRPr>
          </a:p>
        </p:txBody>
      </p:sp>
      <p:sp>
        <p:nvSpPr>
          <p:cNvPr id="82953" name="Line 10"/>
          <p:cNvSpPr>
            <a:spLocks noChangeShapeType="1"/>
          </p:cNvSpPr>
          <p:nvPr/>
        </p:nvSpPr>
        <p:spPr bwMode="auto">
          <a:xfrm flipH="1">
            <a:off x="1504950" y="2578100"/>
            <a:ext cx="3168650" cy="485775"/>
          </a:xfrm>
          <a:prstGeom prst="line">
            <a:avLst/>
          </a:prstGeom>
          <a:noFill/>
          <a:ln w="19050">
            <a:solidFill>
              <a:srgbClr val="FF0000"/>
            </a:solidFill>
            <a:prstDash val="dash"/>
            <a:round/>
            <a:headEnd/>
            <a:tailEnd/>
          </a:ln>
        </p:spPr>
        <p:txBody>
          <a:bodyPr/>
          <a:lstStyle/>
          <a:p>
            <a:endParaRPr lang="ja-JP" altLang="en-US">
              <a:solidFill>
                <a:prstClr val="black"/>
              </a:solidFill>
            </a:endParaRPr>
          </a:p>
        </p:txBody>
      </p:sp>
      <p:sp>
        <p:nvSpPr>
          <p:cNvPr id="82954" name="Line 11"/>
          <p:cNvSpPr>
            <a:spLocks noChangeShapeType="1"/>
          </p:cNvSpPr>
          <p:nvPr/>
        </p:nvSpPr>
        <p:spPr bwMode="auto">
          <a:xfrm flipH="1">
            <a:off x="2505075" y="3063875"/>
            <a:ext cx="2343150" cy="1095375"/>
          </a:xfrm>
          <a:prstGeom prst="line">
            <a:avLst/>
          </a:prstGeom>
          <a:noFill/>
          <a:ln w="19050">
            <a:solidFill>
              <a:srgbClr val="FF0000"/>
            </a:solidFill>
            <a:prstDash val="dash"/>
            <a:round/>
            <a:headEnd/>
            <a:tailEnd/>
          </a:ln>
        </p:spPr>
        <p:txBody>
          <a:bodyPr/>
          <a:lstStyle/>
          <a:p>
            <a:endParaRPr lang="ja-JP" altLang="en-US">
              <a:solidFill>
                <a:prstClr val="black"/>
              </a:solidFill>
            </a:endParaRPr>
          </a:p>
        </p:txBody>
      </p:sp>
      <p:sp>
        <p:nvSpPr>
          <p:cNvPr id="82955" name="Oval 16"/>
          <p:cNvSpPr>
            <a:spLocks noChangeArrowheads="1"/>
          </p:cNvSpPr>
          <p:nvPr/>
        </p:nvSpPr>
        <p:spPr bwMode="auto">
          <a:xfrm>
            <a:off x="7032625" y="2513013"/>
            <a:ext cx="466725" cy="409575"/>
          </a:xfrm>
          <a:prstGeom prst="ellipse">
            <a:avLst/>
          </a:prstGeom>
          <a:noFill/>
          <a:ln w="19050">
            <a:solidFill>
              <a:srgbClr val="000099"/>
            </a:solidFill>
            <a:prstDash val="dash"/>
            <a:round/>
            <a:headEnd/>
            <a:tailEnd/>
          </a:ln>
        </p:spPr>
        <p:txBody>
          <a:bodyPr wrap="none" anchor="ctr"/>
          <a:lstStyle/>
          <a:p>
            <a:endParaRPr lang="ja-JP" altLang="ja-JP">
              <a:solidFill>
                <a:prstClr val="black"/>
              </a:solidFill>
            </a:endParaRPr>
          </a:p>
        </p:txBody>
      </p:sp>
      <p:sp>
        <p:nvSpPr>
          <p:cNvPr id="82956" name="Line 20"/>
          <p:cNvSpPr>
            <a:spLocks noChangeShapeType="1"/>
          </p:cNvSpPr>
          <p:nvPr/>
        </p:nvSpPr>
        <p:spPr bwMode="auto">
          <a:xfrm flipH="1">
            <a:off x="5316538" y="2922588"/>
            <a:ext cx="2046287" cy="958850"/>
          </a:xfrm>
          <a:prstGeom prst="line">
            <a:avLst/>
          </a:prstGeom>
          <a:noFill/>
          <a:ln w="19050">
            <a:solidFill>
              <a:srgbClr val="000099"/>
            </a:solidFill>
            <a:prstDash val="dash"/>
            <a:round/>
            <a:headEnd/>
            <a:tailEnd/>
          </a:ln>
        </p:spPr>
        <p:txBody>
          <a:bodyPr/>
          <a:lstStyle/>
          <a:p>
            <a:endParaRPr lang="ja-JP" altLang="en-US">
              <a:solidFill>
                <a:prstClr val="black"/>
              </a:solidFill>
            </a:endParaRPr>
          </a:p>
        </p:txBody>
      </p:sp>
      <p:sp>
        <p:nvSpPr>
          <p:cNvPr id="82957" name="Line 21"/>
          <p:cNvSpPr>
            <a:spLocks noChangeShapeType="1"/>
          </p:cNvSpPr>
          <p:nvPr/>
        </p:nvSpPr>
        <p:spPr bwMode="auto">
          <a:xfrm flipH="1" flipV="1">
            <a:off x="4816475" y="1809750"/>
            <a:ext cx="2482850" cy="701675"/>
          </a:xfrm>
          <a:prstGeom prst="line">
            <a:avLst/>
          </a:prstGeom>
          <a:noFill/>
          <a:ln w="19050">
            <a:solidFill>
              <a:srgbClr val="000099"/>
            </a:solidFill>
            <a:prstDash val="dash"/>
            <a:round/>
            <a:headEnd/>
            <a:tailEnd/>
          </a:ln>
        </p:spPr>
        <p:txBody>
          <a:bodyPr/>
          <a:lstStyle/>
          <a:p>
            <a:endParaRPr lang="ja-JP" altLang="en-US">
              <a:solidFill>
                <a:prstClr val="black"/>
              </a:solidFill>
            </a:endParaRPr>
          </a:p>
        </p:txBody>
      </p:sp>
      <p:sp>
        <p:nvSpPr>
          <p:cNvPr id="82958" name="Oval 70"/>
          <p:cNvSpPr>
            <a:spLocks noChangeArrowheads="1"/>
          </p:cNvSpPr>
          <p:nvPr/>
        </p:nvSpPr>
        <p:spPr bwMode="auto">
          <a:xfrm>
            <a:off x="6407150" y="995363"/>
            <a:ext cx="1733550" cy="781050"/>
          </a:xfrm>
          <a:prstGeom prst="ellipse">
            <a:avLst/>
          </a:prstGeom>
          <a:noFill/>
          <a:ln w="19050">
            <a:solidFill>
              <a:srgbClr val="000099"/>
            </a:solidFill>
            <a:prstDash val="dash"/>
            <a:round/>
            <a:headEnd/>
            <a:tailEnd/>
          </a:ln>
        </p:spPr>
        <p:txBody>
          <a:bodyPr wrap="none" anchor="ctr"/>
          <a:lstStyle/>
          <a:p>
            <a:endParaRPr lang="ja-JP" altLang="ja-JP">
              <a:solidFill>
                <a:prstClr val="black"/>
              </a:solidFill>
            </a:endParaRPr>
          </a:p>
        </p:txBody>
      </p:sp>
      <p:pic>
        <p:nvPicPr>
          <p:cNvPr id="82959" name="Picture 73"/>
          <p:cNvPicPr>
            <a:picLocks noChangeAspect="1" noChangeArrowheads="1"/>
          </p:cNvPicPr>
          <p:nvPr/>
        </p:nvPicPr>
        <p:blipFill>
          <a:blip r:embed="rId7" cstate="print"/>
          <a:srcRect l="33693" r="34109"/>
          <a:stretch>
            <a:fillRect/>
          </a:stretch>
        </p:blipFill>
        <p:spPr bwMode="auto">
          <a:xfrm>
            <a:off x="6938963" y="4240213"/>
            <a:ext cx="1187450" cy="1212850"/>
          </a:xfrm>
          <a:prstGeom prst="rect">
            <a:avLst/>
          </a:prstGeom>
          <a:noFill/>
          <a:ln w="9525">
            <a:noFill/>
            <a:miter lim="800000"/>
            <a:headEnd/>
            <a:tailEnd/>
          </a:ln>
        </p:spPr>
      </p:pic>
      <p:sp>
        <p:nvSpPr>
          <p:cNvPr id="82960" name="AutoShape 75"/>
          <p:cNvSpPr>
            <a:spLocks noChangeArrowheads="1"/>
          </p:cNvSpPr>
          <p:nvPr/>
        </p:nvSpPr>
        <p:spPr bwMode="auto">
          <a:xfrm>
            <a:off x="5826125" y="908050"/>
            <a:ext cx="2882900" cy="3221038"/>
          </a:xfrm>
          <a:prstGeom prst="roundRect">
            <a:avLst>
              <a:gd name="adj" fmla="val 9690"/>
            </a:avLst>
          </a:prstGeom>
          <a:noFill/>
          <a:ln w="19050">
            <a:solidFill>
              <a:srgbClr val="008000"/>
            </a:solidFill>
            <a:prstDash val="dash"/>
            <a:round/>
            <a:headEnd/>
            <a:tailEnd/>
          </a:ln>
        </p:spPr>
        <p:txBody>
          <a:bodyPr wrap="none" anchor="ctr"/>
          <a:lstStyle/>
          <a:p>
            <a:endParaRPr lang="ja-JP" altLang="ja-JP">
              <a:solidFill>
                <a:prstClr val="black"/>
              </a:solidFill>
            </a:endParaRPr>
          </a:p>
        </p:txBody>
      </p:sp>
      <p:sp>
        <p:nvSpPr>
          <p:cNvPr id="82961" name="Line 76"/>
          <p:cNvSpPr>
            <a:spLocks noChangeShapeType="1"/>
          </p:cNvSpPr>
          <p:nvPr/>
        </p:nvSpPr>
        <p:spPr bwMode="auto">
          <a:xfrm>
            <a:off x="5978525" y="4090988"/>
            <a:ext cx="941388" cy="198437"/>
          </a:xfrm>
          <a:prstGeom prst="line">
            <a:avLst/>
          </a:prstGeom>
          <a:noFill/>
          <a:ln w="19050">
            <a:solidFill>
              <a:srgbClr val="009900"/>
            </a:solidFill>
            <a:prstDash val="dash"/>
            <a:round/>
            <a:headEnd/>
            <a:tailEnd/>
          </a:ln>
        </p:spPr>
        <p:txBody>
          <a:bodyPr/>
          <a:lstStyle/>
          <a:p>
            <a:endParaRPr lang="ja-JP" altLang="en-US">
              <a:solidFill>
                <a:prstClr val="black"/>
              </a:solidFill>
            </a:endParaRPr>
          </a:p>
        </p:txBody>
      </p:sp>
      <p:sp>
        <p:nvSpPr>
          <p:cNvPr id="82962" name="Line 77"/>
          <p:cNvSpPr>
            <a:spLocks noChangeShapeType="1"/>
          </p:cNvSpPr>
          <p:nvPr/>
        </p:nvSpPr>
        <p:spPr bwMode="auto">
          <a:xfrm flipH="1">
            <a:off x="8139113" y="4102100"/>
            <a:ext cx="450850" cy="158750"/>
          </a:xfrm>
          <a:prstGeom prst="line">
            <a:avLst/>
          </a:prstGeom>
          <a:noFill/>
          <a:ln w="19050">
            <a:solidFill>
              <a:srgbClr val="009900"/>
            </a:solidFill>
            <a:prstDash val="dash"/>
            <a:round/>
            <a:headEnd/>
            <a:tailEnd/>
          </a:ln>
        </p:spPr>
        <p:txBody>
          <a:bodyPr/>
          <a:lstStyle/>
          <a:p>
            <a:endParaRPr lang="ja-JP" altLang="en-US">
              <a:solidFill>
                <a:prstClr val="black"/>
              </a:solidFill>
            </a:endParaRPr>
          </a:p>
        </p:txBody>
      </p:sp>
      <p:sp>
        <p:nvSpPr>
          <p:cNvPr id="82966" name="テキスト ボックス 63"/>
          <p:cNvSpPr txBox="1">
            <a:spLocks noChangeArrowheads="1"/>
          </p:cNvSpPr>
          <p:nvPr/>
        </p:nvSpPr>
        <p:spPr bwMode="auto">
          <a:xfrm>
            <a:off x="2838450" y="6064250"/>
            <a:ext cx="6038850" cy="590550"/>
          </a:xfrm>
          <a:prstGeom prst="rect">
            <a:avLst/>
          </a:prstGeom>
          <a:noFill/>
          <a:ln w="9525">
            <a:solidFill>
              <a:schemeClr val="tx1"/>
            </a:solidFill>
            <a:miter lim="800000"/>
            <a:headEnd/>
            <a:tailEnd/>
          </a:ln>
        </p:spPr>
        <p:txBody>
          <a:bodyPr>
            <a:spAutoFit/>
          </a:bodyPr>
          <a:lstStyle/>
          <a:p>
            <a:r>
              <a:rPr lang="en-US" altLang="ja-JP" sz="1600">
                <a:solidFill>
                  <a:prstClr val="black"/>
                </a:solidFill>
              </a:rPr>
              <a:t>Structural studies of polyubiquitin synthesis &amp; recognition</a:t>
            </a:r>
          </a:p>
          <a:p>
            <a:r>
              <a:rPr lang="en-US" altLang="ja-JP" sz="1600">
                <a:solidFill>
                  <a:prstClr val="black"/>
                </a:solidFill>
              </a:rPr>
              <a:t>In vivo analysis of drug delivery and signal transduction</a:t>
            </a:r>
          </a:p>
        </p:txBody>
      </p:sp>
      <p:sp>
        <p:nvSpPr>
          <p:cNvPr id="82968" name="Text Box 13"/>
          <p:cNvSpPr txBox="1">
            <a:spLocks noChangeArrowheads="1"/>
          </p:cNvSpPr>
          <p:nvPr/>
        </p:nvSpPr>
        <p:spPr bwMode="auto">
          <a:xfrm>
            <a:off x="1171575" y="1309688"/>
            <a:ext cx="4765675" cy="376237"/>
          </a:xfrm>
          <a:prstGeom prst="rect">
            <a:avLst/>
          </a:prstGeom>
          <a:noFill/>
          <a:ln w="9525">
            <a:solidFill>
              <a:schemeClr val="tx1"/>
            </a:solidFill>
            <a:miter lim="800000"/>
            <a:headEnd/>
            <a:tailEnd/>
          </a:ln>
        </p:spPr>
        <p:txBody>
          <a:bodyPr>
            <a:spAutoFit/>
          </a:bodyPr>
          <a:lstStyle/>
          <a:p>
            <a:r>
              <a:rPr lang="en-US" altLang="ja-JP">
                <a:solidFill>
                  <a:prstClr val="black"/>
                </a:solidFill>
              </a:rPr>
              <a:t>Macroscopic structural changes ⇔</a:t>
            </a:r>
            <a:r>
              <a:rPr lang="ja-JP" altLang="en-US">
                <a:solidFill>
                  <a:prstClr val="black"/>
                </a:solidFill>
              </a:rPr>
              <a:t>　</a:t>
            </a:r>
            <a:r>
              <a:rPr lang="en-US" altLang="ja-JP">
                <a:solidFill>
                  <a:prstClr val="black"/>
                </a:solidFill>
              </a:rPr>
              <a:t>function</a:t>
            </a:r>
          </a:p>
        </p:txBody>
      </p:sp>
      <p:sp>
        <p:nvSpPr>
          <p:cNvPr id="68" name="正方形/長方形 67"/>
          <p:cNvSpPr/>
          <p:nvPr/>
        </p:nvSpPr>
        <p:spPr>
          <a:xfrm>
            <a:off x="3530600" y="3810000"/>
            <a:ext cx="1689472" cy="699120"/>
          </a:xfrm>
          <a:prstGeom prst="rec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dirty="0" smtClean="0">
                <a:solidFill>
                  <a:prstClr val="black"/>
                </a:solidFill>
              </a:rPr>
              <a:t>Dynamics: NMR &amp; SAXS</a:t>
            </a:r>
            <a:endParaRPr lang="en-US" altLang="ja-JP" dirty="0">
              <a:solidFill>
                <a:prstClr val="black"/>
              </a:solidFill>
            </a:endParaRPr>
          </a:p>
        </p:txBody>
      </p:sp>
      <p:sp>
        <p:nvSpPr>
          <p:cNvPr id="82970" name="正方形/長方形 68"/>
          <p:cNvSpPr>
            <a:spLocks noChangeArrowheads="1"/>
          </p:cNvSpPr>
          <p:nvPr/>
        </p:nvSpPr>
        <p:spPr bwMode="auto">
          <a:xfrm>
            <a:off x="188913" y="4149725"/>
            <a:ext cx="2533650" cy="758825"/>
          </a:xfrm>
          <a:prstGeom prst="rect">
            <a:avLst/>
          </a:prstGeom>
          <a:solidFill>
            <a:srgbClr val="FFFF99"/>
          </a:solidFill>
          <a:ln w="38100" algn="ctr">
            <a:solidFill>
              <a:srgbClr val="FF0000"/>
            </a:solidFill>
            <a:miter lim="800000"/>
            <a:headEnd/>
            <a:tailEnd/>
          </a:ln>
        </p:spPr>
        <p:txBody>
          <a:bodyPr anchor="ctr"/>
          <a:lstStyle/>
          <a:p>
            <a:pPr algn="ctr"/>
            <a:r>
              <a:rPr lang="en-US" altLang="ja-JP">
                <a:solidFill>
                  <a:prstClr val="black"/>
                </a:solidFill>
              </a:rPr>
              <a:t>Protein Crystallography</a:t>
            </a:r>
          </a:p>
          <a:p>
            <a:pPr algn="ctr"/>
            <a:r>
              <a:rPr lang="en-US" altLang="ja-JP" b="1">
                <a:solidFill>
                  <a:srgbClr val="FF0000"/>
                </a:solidFill>
              </a:rPr>
              <a:t>Rahighi et al., Cell 2009</a:t>
            </a:r>
          </a:p>
        </p:txBody>
      </p:sp>
      <p:sp>
        <p:nvSpPr>
          <p:cNvPr id="70" name="正方形/長方形 69"/>
          <p:cNvSpPr/>
          <p:nvPr/>
        </p:nvSpPr>
        <p:spPr>
          <a:xfrm>
            <a:off x="6053138" y="5419724"/>
            <a:ext cx="2786062" cy="652481"/>
          </a:xfrm>
          <a:prstGeom prst="rec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dirty="0" smtClean="0">
                <a:solidFill>
                  <a:prstClr val="black"/>
                </a:solidFill>
              </a:rPr>
              <a:t>EM &amp; SR </a:t>
            </a:r>
            <a:r>
              <a:rPr lang="en-US" altLang="ja-JP" dirty="0">
                <a:solidFill>
                  <a:prstClr val="black"/>
                </a:solidFill>
              </a:rPr>
              <a:t>X-ray </a:t>
            </a:r>
            <a:r>
              <a:rPr lang="en-US" altLang="ja-JP" dirty="0" smtClean="0">
                <a:solidFill>
                  <a:prstClr val="black"/>
                </a:solidFill>
              </a:rPr>
              <a:t>tomography</a:t>
            </a:r>
          </a:p>
        </p:txBody>
      </p:sp>
      <p:sp>
        <p:nvSpPr>
          <p:cNvPr id="71" name="正方形/長方形 70"/>
          <p:cNvSpPr/>
          <p:nvPr/>
        </p:nvSpPr>
        <p:spPr>
          <a:xfrm>
            <a:off x="3512988" y="666750"/>
            <a:ext cx="2643188" cy="642938"/>
          </a:xfrm>
          <a:prstGeom prst="rec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dirty="0" smtClean="0">
                <a:solidFill>
                  <a:prstClr val="black"/>
                </a:solidFill>
              </a:rPr>
              <a:t>Membrane dynamics: GI-SAXS&amp; GI-SANS</a:t>
            </a:r>
            <a:endParaRPr lang="en-US" altLang="ja-JP" dirty="0">
              <a:solidFill>
                <a:prstClr val="black"/>
              </a:solidFill>
            </a:endParaRPr>
          </a:p>
        </p:txBody>
      </p:sp>
      <p:sp>
        <p:nvSpPr>
          <p:cNvPr id="82973" name="正方形/長方形 67"/>
          <p:cNvSpPr>
            <a:spLocks noChangeArrowheads="1"/>
          </p:cNvSpPr>
          <p:nvPr/>
        </p:nvSpPr>
        <p:spPr bwMode="auto">
          <a:xfrm>
            <a:off x="6986588" y="687388"/>
            <a:ext cx="1714500" cy="357187"/>
          </a:xfrm>
          <a:prstGeom prst="rect">
            <a:avLst/>
          </a:prstGeom>
          <a:solidFill>
            <a:srgbClr val="CCFF99"/>
          </a:solidFill>
          <a:ln w="25400" algn="ctr">
            <a:solidFill>
              <a:schemeClr val="hlink"/>
            </a:solidFill>
            <a:miter lim="800000"/>
            <a:headEnd/>
            <a:tailEnd/>
          </a:ln>
        </p:spPr>
        <p:txBody>
          <a:bodyPr anchor="ctr"/>
          <a:lstStyle/>
          <a:p>
            <a:pPr algn="ctr"/>
            <a:r>
              <a:rPr lang="en-US" altLang="ja-JP">
                <a:solidFill>
                  <a:prstClr val="black"/>
                </a:solidFill>
              </a:rPr>
              <a:t>NF-kB pathway</a:t>
            </a:r>
          </a:p>
        </p:txBody>
      </p:sp>
      <p:sp>
        <p:nvSpPr>
          <p:cNvPr id="82974" name="Rectangle 32"/>
          <p:cNvSpPr>
            <a:spLocks noChangeArrowheads="1"/>
          </p:cNvSpPr>
          <p:nvPr/>
        </p:nvSpPr>
        <p:spPr bwMode="auto">
          <a:xfrm>
            <a:off x="236538" y="125413"/>
            <a:ext cx="8702675" cy="449262"/>
          </a:xfrm>
          <a:prstGeom prst="rect">
            <a:avLst/>
          </a:prstGeom>
          <a:solidFill>
            <a:srgbClr val="FFFFCC"/>
          </a:solidFill>
          <a:ln w="9525">
            <a:noFill/>
            <a:miter lim="800000"/>
            <a:headEnd/>
            <a:tailEnd/>
          </a:ln>
        </p:spPr>
        <p:txBody>
          <a:bodyPr anchor="ctr"/>
          <a:lstStyle/>
          <a:p>
            <a:pPr algn="ctr"/>
            <a:r>
              <a:rPr lang="en-US" altLang="ja-JP" sz="2800" dirty="0" smtClean="0">
                <a:solidFill>
                  <a:srgbClr val="1F497D"/>
                </a:solidFill>
              </a:rPr>
              <a:t>Dynamics of hierarchical structures: </a:t>
            </a:r>
            <a:r>
              <a:rPr lang="en-US" altLang="ja-JP" sz="2800" dirty="0" err="1" smtClean="0">
                <a:solidFill>
                  <a:srgbClr val="1F497D"/>
                </a:solidFill>
              </a:rPr>
              <a:t>polyUb</a:t>
            </a:r>
            <a:r>
              <a:rPr lang="en-US" altLang="ja-JP" sz="2800" dirty="0" smtClean="0">
                <a:solidFill>
                  <a:srgbClr val="1F497D"/>
                </a:solidFill>
              </a:rPr>
              <a:t> recognition</a:t>
            </a:r>
            <a:endParaRPr lang="en-US" altLang="ja-JP" sz="2800" dirty="0">
              <a:solidFill>
                <a:srgbClr val="1F497D"/>
              </a:solidFill>
            </a:endParaRPr>
          </a:p>
        </p:txBody>
      </p:sp>
      <p:sp>
        <p:nvSpPr>
          <p:cNvPr id="82975" name="正方形/長方形 67"/>
          <p:cNvSpPr>
            <a:spLocks noChangeArrowheads="1"/>
          </p:cNvSpPr>
          <p:nvPr/>
        </p:nvSpPr>
        <p:spPr bwMode="auto">
          <a:xfrm>
            <a:off x="1092200" y="5207000"/>
            <a:ext cx="1733277" cy="523403"/>
          </a:xfrm>
          <a:prstGeom prst="rect">
            <a:avLst/>
          </a:prstGeom>
          <a:solidFill>
            <a:srgbClr val="CCFF99"/>
          </a:solidFill>
          <a:ln w="25400" algn="ctr">
            <a:solidFill>
              <a:schemeClr val="hlink"/>
            </a:solidFill>
            <a:miter lim="800000"/>
            <a:headEnd/>
            <a:tailEnd/>
          </a:ln>
        </p:spPr>
        <p:txBody>
          <a:bodyPr anchor="ctr"/>
          <a:lstStyle/>
          <a:p>
            <a:pPr algn="ctr"/>
            <a:r>
              <a:rPr lang="en-US" altLang="ja-JP" dirty="0" smtClean="0">
                <a:solidFill>
                  <a:prstClr val="black"/>
                </a:solidFill>
              </a:rPr>
              <a:t>3 </a:t>
            </a:r>
            <a:r>
              <a:rPr lang="en-US" altLang="ja-JP" dirty="0" err="1" smtClean="0">
                <a:solidFill>
                  <a:prstClr val="black"/>
                </a:solidFill>
              </a:rPr>
              <a:t>GeV</a:t>
            </a:r>
            <a:r>
              <a:rPr lang="en-US" altLang="ja-JP" dirty="0" smtClean="0">
                <a:solidFill>
                  <a:prstClr val="black"/>
                </a:solidFill>
              </a:rPr>
              <a:t> ERL + XFEL-O</a:t>
            </a:r>
            <a:endParaRPr lang="en-US" altLang="ja-JP" dirty="0">
              <a:solidFill>
                <a:prstClr val="black"/>
              </a:solidFill>
            </a:endParaRPr>
          </a:p>
        </p:txBody>
      </p:sp>
      <p:grpSp>
        <p:nvGrpSpPr>
          <p:cNvPr id="3" name="Group 34"/>
          <p:cNvGrpSpPr>
            <a:grpSpLocks noChangeAspect="1"/>
          </p:cNvGrpSpPr>
          <p:nvPr/>
        </p:nvGrpSpPr>
        <p:grpSpPr bwMode="auto">
          <a:xfrm>
            <a:off x="1336675" y="1900238"/>
            <a:ext cx="700088" cy="912812"/>
            <a:chOff x="2355" y="1166"/>
            <a:chExt cx="1529" cy="1991"/>
          </a:xfrm>
        </p:grpSpPr>
        <p:pic>
          <p:nvPicPr>
            <p:cNvPr id="82982" name="Picture 35"/>
            <p:cNvPicPr>
              <a:picLocks noChangeAspect="1" noChangeArrowheads="1"/>
            </p:cNvPicPr>
            <p:nvPr/>
          </p:nvPicPr>
          <p:blipFill>
            <a:blip r:embed="rId8" cstate="print"/>
            <a:srcRect/>
            <a:stretch>
              <a:fillRect/>
            </a:stretch>
          </p:blipFill>
          <p:spPr bwMode="auto">
            <a:xfrm>
              <a:off x="2355" y="1166"/>
              <a:ext cx="1529" cy="1991"/>
            </a:xfrm>
            <a:prstGeom prst="rect">
              <a:avLst/>
            </a:prstGeom>
            <a:noFill/>
            <a:ln w="9525">
              <a:noFill/>
              <a:miter lim="800000"/>
              <a:headEnd/>
              <a:tailEnd/>
            </a:ln>
          </p:spPr>
        </p:pic>
        <p:sp>
          <p:nvSpPr>
            <p:cNvPr id="82983" name="Rectangle 36"/>
            <p:cNvSpPr>
              <a:spLocks noChangeAspect="1" noChangeArrowheads="1"/>
            </p:cNvSpPr>
            <p:nvPr/>
          </p:nvSpPr>
          <p:spPr bwMode="auto">
            <a:xfrm>
              <a:off x="2460" y="1222"/>
              <a:ext cx="151" cy="178"/>
            </a:xfrm>
            <a:prstGeom prst="rect">
              <a:avLst/>
            </a:prstGeom>
            <a:solidFill>
              <a:schemeClr val="bg1"/>
            </a:solidFill>
            <a:ln w="9525">
              <a:noFill/>
              <a:miter lim="800000"/>
              <a:headEnd/>
              <a:tailEnd/>
            </a:ln>
          </p:spPr>
          <p:txBody>
            <a:bodyPr wrap="none" anchor="ctr"/>
            <a:lstStyle/>
            <a:p>
              <a:endParaRPr lang="ja-JP" altLang="en-US">
                <a:solidFill>
                  <a:prstClr val="black"/>
                </a:solidFill>
              </a:endParaRPr>
            </a:p>
          </p:txBody>
        </p:sp>
      </p:grpSp>
      <p:sp>
        <p:nvSpPr>
          <p:cNvPr id="82977" name="Oval 37"/>
          <p:cNvSpPr>
            <a:spLocks noChangeArrowheads="1"/>
          </p:cNvSpPr>
          <p:nvPr/>
        </p:nvSpPr>
        <p:spPr bwMode="auto">
          <a:xfrm>
            <a:off x="1282700" y="1825625"/>
            <a:ext cx="863600" cy="1136650"/>
          </a:xfrm>
          <a:prstGeom prst="ellipse">
            <a:avLst/>
          </a:prstGeom>
          <a:noFill/>
          <a:ln w="19050" algn="ctr">
            <a:solidFill>
              <a:schemeClr val="hlink"/>
            </a:solidFill>
            <a:prstDash val="dash"/>
            <a:round/>
            <a:headEnd/>
            <a:tailEnd/>
          </a:ln>
        </p:spPr>
        <p:txBody>
          <a:bodyPr wrap="none" anchor="ctr"/>
          <a:lstStyle/>
          <a:p>
            <a:endParaRPr lang="ja-JP" altLang="en-US">
              <a:solidFill>
                <a:prstClr val="black"/>
              </a:solidFill>
            </a:endParaRPr>
          </a:p>
        </p:txBody>
      </p:sp>
      <p:sp>
        <p:nvSpPr>
          <p:cNvPr id="82978" name="Oval 38"/>
          <p:cNvSpPr>
            <a:spLocks noChangeArrowheads="1"/>
          </p:cNvSpPr>
          <p:nvPr/>
        </p:nvSpPr>
        <p:spPr bwMode="auto">
          <a:xfrm>
            <a:off x="1244600" y="3222625"/>
            <a:ext cx="561975" cy="485775"/>
          </a:xfrm>
          <a:prstGeom prst="ellipse">
            <a:avLst/>
          </a:prstGeom>
          <a:noFill/>
          <a:ln w="19050" algn="ctr">
            <a:solidFill>
              <a:schemeClr val="hlink"/>
            </a:solidFill>
            <a:prstDash val="dash"/>
            <a:round/>
            <a:headEnd/>
            <a:tailEnd/>
          </a:ln>
        </p:spPr>
        <p:txBody>
          <a:bodyPr wrap="none" anchor="ctr"/>
          <a:lstStyle/>
          <a:p>
            <a:endParaRPr lang="ja-JP" altLang="en-US">
              <a:solidFill>
                <a:prstClr val="black"/>
              </a:solidFill>
            </a:endParaRPr>
          </a:p>
        </p:txBody>
      </p:sp>
      <p:sp>
        <p:nvSpPr>
          <p:cNvPr id="82979" name="Line 39"/>
          <p:cNvSpPr>
            <a:spLocks noChangeShapeType="1"/>
          </p:cNvSpPr>
          <p:nvPr/>
        </p:nvSpPr>
        <p:spPr bwMode="auto">
          <a:xfrm flipV="1">
            <a:off x="1244600" y="2425700"/>
            <a:ext cx="34925" cy="1025525"/>
          </a:xfrm>
          <a:prstGeom prst="line">
            <a:avLst/>
          </a:prstGeom>
          <a:noFill/>
          <a:ln w="19050">
            <a:solidFill>
              <a:schemeClr val="hlink"/>
            </a:solidFill>
            <a:prstDash val="dash"/>
            <a:round/>
            <a:headEnd/>
            <a:tailEnd/>
          </a:ln>
        </p:spPr>
        <p:txBody>
          <a:bodyPr anchor="ctr"/>
          <a:lstStyle/>
          <a:p>
            <a:endParaRPr lang="ja-JP" altLang="en-US">
              <a:solidFill>
                <a:prstClr val="black"/>
              </a:solidFill>
            </a:endParaRPr>
          </a:p>
        </p:txBody>
      </p:sp>
      <p:sp>
        <p:nvSpPr>
          <p:cNvPr id="82980" name="Line 40"/>
          <p:cNvSpPr>
            <a:spLocks noChangeShapeType="1"/>
          </p:cNvSpPr>
          <p:nvPr/>
        </p:nvSpPr>
        <p:spPr bwMode="auto">
          <a:xfrm flipV="1">
            <a:off x="1800225" y="2578100"/>
            <a:ext cx="311150" cy="927100"/>
          </a:xfrm>
          <a:prstGeom prst="line">
            <a:avLst/>
          </a:prstGeom>
          <a:noFill/>
          <a:ln w="19050">
            <a:solidFill>
              <a:schemeClr val="hlink"/>
            </a:solidFill>
            <a:prstDash val="dash"/>
            <a:round/>
            <a:headEnd/>
            <a:tailEnd/>
          </a:ln>
        </p:spPr>
        <p:txBody>
          <a:bodyPr anchor="ctr"/>
          <a:lstStyle/>
          <a:p>
            <a:endParaRPr lang="ja-JP" altLang="en-US">
              <a:solidFill>
                <a:prstClr val="black"/>
              </a:solidFill>
            </a:endParaRPr>
          </a:p>
        </p:txBody>
      </p:sp>
      <p:sp>
        <p:nvSpPr>
          <p:cNvPr id="82981" name="Text Box 41"/>
          <p:cNvSpPr txBox="1">
            <a:spLocks noChangeArrowheads="1"/>
          </p:cNvSpPr>
          <p:nvPr/>
        </p:nvSpPr>
        <p:spPr bwMode="auto">
          <a:xfrm>
            <a:off x="-50800" y="1828800"/>
            <a:ext cx="1454150" cy="1190625"/>
          </a:xfrm>
          <a:prstGeom prst="rect">
            <a:avLst/>
          </a:prstGeom>
          <a:noFill/>
          <a:ln w="28575" algn="ctr">
            <a:noFill/>
            <a:miter lim="800000"/>
            <a:headEnd/>
            <a:tailEnd/>
          </a:ln>
        </p:spPr>
        <p:txBody>
          <a:bodyPr>
            <a:spAutoFit/>
          </a:bodyPr>
          <a:lstStyle/>
          <a:p>
            <a:pPr algn="ctr">
              <a:spcBef>
                <a:spcPct val="50000"/>
              </a:spcBef>
            </a:pPr>
            <a:r>
              <a:rPr lang="en-US" altLang="ja-JP">
                <a:solidFill>
                  <a:srgbClr val="FF0000"/>
                </a:solidFill>
              </a:rPr>
              <a:t>Hierarchical structure of ubiquitin recognition</a:t>
            </a:r>
          </a:p>
        </p:txBody>
      </p:sp>
      <p:sp>
        <p:nvSpPr>
          <p:cNvPr id="43" name="正方形/長方形 42"/>
          <p:cNvSpPr/>
          <p:nvPr/>
        </p:nvSpPr>
        <p:spPr>
          <a:xfrm>
            <a:off x="7952459" y="4377878"/>
            <a:ext cx="1228053" cy="923330"/>
          </a:xfrm>
          <a:prstGeom prst="rect">
            <a:avLst/>
          </a:prstGeom>
        </p:spPr>
        <p:txBody>
          <a:bodyPr wrap="square">
            <a:spAutoFit/>
          </a:bodyPr>
          <a:lstStyle/>
          <a:p>
            <a:pPr algn="ctr">
              <a:defRPr/>
            </a:pPr>
            <a:r>
              <a:rPr lang="en-US" altLang="ja-JP" dirty="0" smtClean="0">
                <a:solidFill>
                  <a:prstClr val="black"/>
                </a:solidFill>
              </a:rPr>
              <a:t>Figure by Carolyn </a:t>
            </a:r>
            <a:r>
              <a:rPr lang="en-US" altLang="ja-JP" dirty="0" err="1" smtClean="0">
                <a:solidFill>
                  <a:prstClr val="black"/>
                </a:solidFill>
              </a:rPr>
              <a:t>Larabell</a:t>
            </a:r>
            <a:endParaRPr lang="en-US" altLang="ja-JP" dirty="0">
              <a:solidFill>
                <a:prstClr val="black"/>
              </a:solidFill>
            </a:endParaRPr>
          </a:p>
        </p:txBody>
      </p:sp>
    </p:spTree>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7|30.3"/>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4111</TotalTime>
  <Words>2108</Words>
  <Application>Microsoft Macintosh PowerPoint</Application>
  <PresentationFormat>画面に合わせる (4:3)</PresentationFormat>
  <Paragraphs>389</Paragraphs>
  <Slides>33</Slides>
  <Notes>7</Notes>
  <HiddenSlides>0</HiddenSlides>
  <MMClips>0</MMClips>
  <ScaleCrop>false</ScaleCrop>
  <HeadingPairs>
    <vt:vector size="4" baseType="variant">
      <vt:variant>
        <vt:lpstr>テーマ</vt:lpstr>
      </vt:variant>
      <vt:variant>
        <vt:i4>4</vt:i4>
      </vt:variant>
      <vt:variant>
        <vt:lpstr>スライド タイトル</vt:lpstr>
      </vt:variant>
      <vt:variant>
        <vt:i4>33</vt:i4>
      </vt:variant>
    </vt:vector>
  </HeadingPairs>
  <TitlesOfParts>
    <vt:vector size="37" baseType="lpstr">
      <vt:lpstr>Office テーマ</vt:lpstr>
      <vt:lpstr>1_Office テーマ</vt:lpstr>
      <vt:lpstr>2_Office ​​テーマ</vt:lpstr>
      <vt:lpstr>3_Office テーマ</vt:lpstr>
      <vt:lpstr>PowerPoint プレゼンテーション</vt:lpstr>
      <vt:lpstr>Protein Data Bank structure depositions determined by X-ray methods: total vs. synchrotron (130 beamlines)</vt:lpstr>
      <vt:lpstr>DEPFET Pixel Detector Project</vt:lpstr>
      <vt:lpstr>PowerPoint プレゼンテーション</vt:lpstr>
      <vt:lpstr>DEPFET （DEpleted P-channel  FET） </vt:lpstr>
      <vt:lpstr>①　Prep for developing the DEPFET detector</vt:lpstr>
      <vt:lpstr>② Development of large area DEPFET detector</vt:lpstr>
      <vt:lpstr>③　Applications to challenging targets</vt:lpstr>
      <vt:lpstr>PowerPoint プレゼンテーション</vt:lpstr>
      <vt:lpstr>Integrated Biology: correlated structural biology</vt:lpstr>
      <vt:lpstr>Femtosecond nano-crystallolgraphy using XFEL</vt:lpstr>
      <vt:lpstr>PowerPoint プレゼンテーション</vt:lpstr>
      <vt:lpstr>PowerPoint プレゼンテーション</vt:lpstr>
      <vt:lpstr>PowerPoint プレゼンテーション</vt:lpstr>
      <vt:lpstr>PowerPoint プレゼンテーション</vt:lpstr>
      <vt:lpstr>KEK-PF beam test status report</vt:lpstr>
      <vt:lpstr>KEK-Photon Factory Test Beams </vt:lpstr>
      <vt:lpstr>Overview</vt:lpstr>
      <vt:lpstr>Experimental apparatus</vt:lpstr>
      <vt:lpstr>PowerPoint プレゼンテーション</vt:lpstr>
      <vt:lpstr>Experiment outline</vt:lpstr>
      <vt:lpstr>Miyake: MPI days at a glance</vt:lpstr>
      <vt:lpstr>PowerPoint プレゼンテーション</vt:lpstr>
      <vt:lpstr>2D hitmap</vt:lpstr>
      <vt:lpstr>2D hitmap</vt:lpstr>
      <vt:lpstr>3D distribution (log scale)</vt:lpstr>
      <vt:lpstr>ADC profile@spot</vt:lpstr>
      <vt:lpstr>Plan: data analysis</vt:lpstr>
      <vt:lpstr>Uniformity test (May 7, June. 6)</vt:lpstr>
      <vt:lpstr>PowerPoint プレゼンテーション</vt:lpstr>
      <vt:lpstr>DEPFET system for PF applications</vt:lpstr>
      <vt:lpstr>Schedule</vt:lpstr>
      <vt:lpstr>Summary and future prospects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DEPFET Pixel Detector Project</dc:title>
  <dc:creator>Soichi Wakatsuki</dc:creator>
  <cp:lastModifiedBy>若槻 壮市</cp:lastModifiedBy>
  <cp:revision>67</cp:revision>
  <dcterms:created xsi:type="dcterms:W3CDTF">2011-06-13T15:06:52Z</dcterms:created>
  <dcterms:modified xsi:type="dcterms:W3CDTF">2013-06-13T07:04:29Z</dcterms:modified>
</cp:coreProperties>
</file>