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314" r:id="rId4"/>
    <p:sldId id="343" r:id="rId5"/>
    <p:sldId id="323" r:id="rId6"/>
    <p:sldId id="332" r:id="rId7"/>
    <p:sldId id="345" r:id="rId8"/>
    <p:sldId id="330" r:id="rId9"/>
    <p:sldId id="347" r:id="rId10"/>
    <p:sldId id="348" r:id="rId11"/>
    <p:sldId id="351" r:id="rId12"/>
    <p:sldId id="352" r:id="rId13"/>
    <p:sldId id="354" r:id="rId14"/>
    <p:sldId id="334" r:id="rId15"/>
    <p:sldId id="355" r:id="rId16"/>
    <p:sldId id="356" r:id="rId17"/>
    <p:sldId id="325" r:id="rId18"/>
    <p:sldId id="333" r:id="rId19"/>
    <p:sldId id="327" r:id="rId20"/>
    <p:sldId id="358" r:id="rId21"/>
    <p:sldId id="299" r:id="rId22"/>
    <p:sldId id="359" r:id="rId23"/>
    <p:sldId id="339" r:id="rId24"/>
    <p:sldId id="346" r:id="rId25"/>
    <p:sldId id="361" r:id="rId26"/>
    <p:sldId id="362" r:id="rId27"/>
    <p:sldId id="360" r:id="rId28"/>
    <p:sldId id="363" r:id="rId29"/>
    <p:sldId id="364" r:id="rId30"/>
    <p:sldId id="365" r:id="rId31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F1A60"/>
    <a:srgbClr val="CC0000"/>
    <a:srgbClr val="FF9900"/>
    <a:srgbClr val="FFFF00"/>
    <a:srgbClr val="B3C6EB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7887" autoAdjust="0"/>
  </p:normalViewPr>
  <p:slideViewPr>
    <p:cSldViewPr>
      <p:cViewPr varScale="1">
        <p:scale>
          <a:sx n="73" d="100"/>
          <a:sy n="7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79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152" y="0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259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152" y="9431259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E654D92-2012-44F9-813E-313B614D2BE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1" y="0"/>
            <a:ext cx="294452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7218"/>
            <a:ext cx="5437168" cy="44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671"/>
            <a:ext cx="294452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1" y="9429671"/>
            <a:ext cx="2944525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F82E1E-0619-4B35-AE59-3B26DCA79C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BBE3D-E6D9-491B-91D8-650C70AC88A0}" type="slidenum">
              <a:rPr lang="es-ES" smtClean="0">
                <a:latin typeface="Arial" pitchFamily="34" charset="0"/>
              </a:rPr>
              <a:pPr/>
              <a:t>0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9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10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11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12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14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15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16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17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18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19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20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22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23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26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DEAC5-4898-4FE3-B8A7-7FD5C23003E8}" type="slidenum">
              <a:rPr lang="es-ES"/>
              <a:pPr/>
              <a:t>2</a:t>
            </a:fld>
            <a:endParaRPr lang="es-E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143" y="4714878"/>
            <a:ext cx="4985393" cy="4468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3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4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5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6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7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8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icio ita gen 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814513"/>
            <a:ext cx="7772400" cy="1470025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s-ES"/>
              <a:t>Haga clic para cambiar el estilo de título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37163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92EB-FA5F-40FB-AFC9-AD43A51928AF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9EC-69D6-4E61-B6BE-7498DDF9033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782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8153-398B-440F-8DE9-CB20330CC0D2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br>
              <a:rPr lang="es-ES" dirty="0"/>
            </a:b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DD97-8F67-46B9-BCDD-97AEA35DA6F0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3369-B69A-435E-BD3C-273CC2639C4B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61D6-BFB8-49BB-AA9B-D0123FB08A75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5A0-A0FE-4A33-9534-031B47670DFC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EMC: Electronics system  integration for HEP experiments</a:t>
            </a:r>
          </a:p>
          <a:p>
            <a:pPr>
              <a:defRPr/>
            </a:pPr>
            <a:r>
              <a:rPr lang="en-GB" dirty="0"/>
              <a:t>Santiago de Compostela,  4 Noviemebre 2009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1385-5A16-4ECE-84F3-6754DCDC5767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DBA-987B-4B98-8F11-86D11C04E334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E911-440C-45EF-8C66-9A4A639EC96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5D90-B8B5-479C-A91D-05950137CF49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fondo ita gen IT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4279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Transferencia energética por induccion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Se basa en la transferencia energetica entro dos componenetes sin cables y a traves de un campo magnético variable.</a:t>
            </a:r>
          </a:p>
          <a:p>
            <a:pPr lvl="0"/>
            <a:r>
              <a:rPr lang="es-ES" smtClean="0"/>
              <a:t>Principio de funcionamiento</a:t>
            </a:r>
          </a:p>
          <a:p>
            <a:pPr lvl="1"/>
            <a:r>
              <a:rPr lang="es-ES" smtClean="0"/>
              <a:t>Teoria de la inducción electromagnética</a:t>
            </a:r>
          </a:p>
          <a:p>
            <a:pPr lvl="1"/>
            <a:r>
              <a:rPr lang="es-ES" smtClean="0"/>
              <a:t>Cuando el flujo magnético concatenado por una espira varía, se genera en ella una fuerza electromotriz conocida como fuerza electromotriz inducida.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A7A2C23-CD82-46FD-9622-89D1B33C659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Meeting on Power Supplies, Services and Grounding</a:t>
            </a:r>
          </a:p>
          <a:p>
            <a:pPr>
              <a:defRPr/>
            </a:pPr>
            <a:r>
              <a:rPr lang="en-GB" dirty="0"/>
              <a:t>MPI - Munich, </a:t>
            </a:r>
            <a:r>
              <a:rPr lang="es-ES" dirty="0"/>
              <a:t>08 March 2010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ransition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1A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1A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F1A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F1A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39552" y="1700808"/>
            <a:ext cx="81369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i="1" u="sng" dirty="0" smtClean="0">
                <a:solidFill>
                  <a:srgbClr val="1F1A60"/>
                </a:solidFill>
              </a:rPr>
              <a:t>PXD – DEPFET</a:t>
            </a:r>
          </a:p>
          <a:p>
            <a:pPr algn="ctr"/>
            <a:r>
              <a:rPr lang="en-US" sz="4000" b="1" i="1" u="sng" dirty="0" smtClean="0">
                <a:solidFill>
                  <a:srgbClr val="1F1A60"/>
                </a:solidFill>
              </a:rPr>
              <a:t>PS noise emission tests</a:t>
            </a:r>
          </a:p>
          <a:p>
            <a:pPr algn="ctr"/>
            <a:endParaRPr lang="en-US" sz="4000" b="1" i="1" u="sng" dirty="0" smtClean="0">
              <a:solidFill>
                <a:srgbClr val="1F1A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5661248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rgbClr val="1F1A60"/>
                </a:solidFill>
              </a:rPr>
              <a:t>Mateo Iglesias  </a:t>
            </a:r>
          </a:p>
          <a:p>
            <a:r>
              <a:rPr lang="es-ES" sz="2400" b="1" i="1" dirty="0" smtClean="0">
                <a:solidFill>
                  <a:srgbClr val="1F1A60"/>
                </a:solidFill>
              </a:rPr>
              <a:t>Fernando </a:t>
            </a:r>
            <a:r>
              <a:rPr lang="es-ES" sz="2400" b="1" i="1" dirty="0" err="1" smtClean="0">
                <a:solidFill>
                  <a:srgbClr val="1F1A60"/>
                </a:solidFill>
              </a:rPr>
              <a:t>Arteche</a:t>
            </a:r>
            <a:endParaRPr lang="es-ES" sz="2400" b="1" i="1" dirty="0" smtClean="0">
              <a:solidFill>
                <a:srgbClr val="1F1A60"/>
              </a:solidFill>
            </a:endParaRPr>
          </a:p>
        </p:txBody>
      </p:sp>
      <p:pic>
        <p:nvPicPr>
          <p:cNvPr id="4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90017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8064896" cy="620688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2.2 Conducted noise: Test results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2304255"/>
          </a:xfrm>
        </p:spPr>
        <p:txBody>
          <a:bodyPr/>
          <a:lstStyle/>
          <a:p>
            <a:r>
              <a:rPr lang="en-US" sz="2600" dirty="0" smtClean="0"/>
              <a:t>The noise emissions spectra profile is very similar in all channels </a:t>
            </a:r>
          </a:p>
          <a:p>
            <a:pPr lvl="1"/>
            <a:r>
              <a:rPr lang="en-US" sz="2400" dirty="0" smtClean="0"/>
              <a:t>Both cables : ANG-DIG / STEERING</a:t>
            </a:r>
          </a:p>
          <a:p>
            <a:r>
              <a:rPr lang="en-US" sz="2600" dirty="0" smtClean="0"/>
              <a:t>PS noise emissions  are higher in normal operation conditions than standby condition</a:t>
            </a:r>
          </a:p>
          <a:p>
            <a:pPr lvl="1"/>
            <a:r>
              <a:rPr lang="en-US" sz="2400" dirty="0" smtClean="0"/>
              <a:t>More clear at the steering cables 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9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7880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996952"/>
            <a:ext cx="50760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4999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212976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6672"/>
            <a:ext cx="44279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6672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2.2 Conducted noise: Test results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10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-2439198" y="323939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CM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nosie</a:t>
            </a:r>
            <a:r>
              <a:rPr lang="en-US" sz="2800" b="1" u="sng" dirty="0" smtClean="0">
                <a:solidFill>
                  <a:srgbClr val="FF0000"/>
                </a:solidFill>
              </a:rPr>
              <a:t> – DC-DC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2.2 Conducted noise: Test results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11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48965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348880"/>
            <a:ext cx="51480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1584176"/>
          </a:xfrm>
        </p:spPr>
        <p:txBody>
          <a:bodyPr/>
          <a:lstStyle/>
          <a:p>
            <a:r>
              <a:rPr lang="en-US" sz="2600" dirty="0" smtClean="0"/>
              <a:t>CM noise emissions are very similar in all DC-DC converters</a:t>
            </a:r>
          </a:p>
          <a:p>
            <a:r>
              <a:rPr lang="en-US" sz="2600" dirty="0" smtClean="0"/>
              <a:t>DC-DC converters noise emissions  are higher in normal operation conditions than standby condition</a:t>
            </a:r>
          </a:p>
          <a:p>
            <a:endParaRPr lang="en-US" sz="2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11560" y="620688"/>
            <a:ext cx="8352928" cy="1656184"/>
          </a:xfrm>
        </p:spPr>
        <p:txBody>
          <a:bodyPr/>
          <a:lstStyle/>
          <a:p>
            <a:r>
              <a:rPr lang="en-US" sz="2600" dirty="0" smtClean="0"/>
              <a:t>CM &amp; CM+DM noise emissions are compared </a:t>
            </a:r>
          </a:p>
          <a:p>
            <a:pPr lvl="1"/>
            <a:r>
              <a:rPr lang="en-US" sz="2400" dirty="0" smtClean="0"/>
              <a:t>It helps to identify the nature of noise emission</a:t>
            </a:r>
            <a:endParaRPr lang="en-US" sz="2600" dirty="0" smtClean="0"/>
          </a:p>
          <a:p>
            <a:r>
              <a:rPr lang="en-US" sz="2600" dirty="0" smtClean="0"/>
              <a:t>CM noise is the dominant mode of noise propagation  above hundreds KHz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2.2 Conducted noise: Test results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12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48600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 rot="16200000">
            <a:off x="-1636439" y="2905199"/>
            <a:ext cx="38884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u="sng" dirty="0" smtClean="0">
                <a:solidFill>
                  <a:srgbClr val="FF0000"/>
                </a:solidFill>
              </a:rPr>
              <a:t>CM vs CM+DM</a:t>
            </a:r>
            <a:endParaRPr lang="es-ES" sz="3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920552" y="0"/>
            <a:ext cx="8223448" cy="62068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2.3 Conducted noise: Filtering</a:t>
            </a:r>
            <a:endParaRPr lang="en-US" sz="3200" b="1" u="sng" dirty="0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347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3140968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71600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13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8" name="Picture 12" descr="depfet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140968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9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2664296"/>
          </a:xfrm>
        </p:spPr>
        <p:txBody>
          <a:bodyPr/>
          <a:lstStyle/>
          <a:p>
            <a:r>
              <a:rPr lang="en-US" sz="2600" dirty="0" smtClean="0"/>
              <a:t>Noise emissions seem not to be high</a:t>
            </a:r>
          </a:p>
          <a:p>
            <a:pPr lvl="1"/>
            <a:r>
              <a:rPr lang="en-US" sz="2400" dirty="0" smtClean="0"/>
              <a:t>Some frequencies areas are very low </a:t>
            </a:r>
          </a:p>
          <a:p>
            <a:pPr lvl="1"/>
            <a:r>
              <a:rPr lang="en-US" sz="2400" dirty="0" smtClean="0"/>
              <a:t>Some peaks – around 1 MHz</a:t>
            </a:r>
          </a:p>
          <a:p>
            <a:r>
              <a:rPr lang="en-US" sz="2600" dirty="0" smtClean="0"/>
              <a:t>But … </a:t>
            </a:r>
            <a:r>
              <a:rPr lang="en-US" sz="2600" b="1" u="sng" dirty="0" smtClean="0"/>
              <a:t>FEE immunity will define that</a:t>
            </a:r>
          </a:p>
          <a:p>
            <a:r>
              <a:rPr lang="en-US" sz="2600" dirty="0" smtClean="0"/>
              <a:t>A CM filter has been prepared  as a possible backup solution in case noise level is not compatible with FEE.</a:t>
            </a:r>
          </a:p>
        </p:txBody>
      </p:sp>
      <p:cxnSp>
        <p:nvCxnSpPr>
          <p:cNvPr id="11" name="10 Conector recto"/>
          <p:cNvCxnSpPr/>
          <p:nvPr/>
        </p:nvCxnSpPr>
        <p:spPr bwMode="auto">
          <a:xfrm>
            <a:off x="4283968" y="4941168"/>
            <a:ext cx="1224136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>
            <a:off x="4283968" y="4581128"/>
            <a:ext cx="1224136" cy="0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23 Conector recto"/>
          <p:cNvCxnSpPr/>
          <p:nvPr/>
        </p:nvCxnSpPr>
        <p:spPr bwMode="auto">
          <a:xfrm flipH="1" flipV="1">
            <a:off x="3995936" y="4365104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/>
          <p:nvPr/>
        </p:nvCxnSpPr>
        <p:spPr bwMode="auto">
          <a:xfrm flipH="1" flipV="1">
            <a:off x="3995936" y="4725144"/>
            <a:ext cx="288032" cy="216024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31 CuadroTexto"/>
          <p:cNvSpPr txBox="1"/>
          <p:nvPr/>
        </p:nvSpPr>
        <p:spPr>
          <a:xfrm>
            <a:off x="3419872" y="342900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PXD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342900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PS1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228184" y="342900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PS2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2.3 Conducted noise: Filtering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14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0242" name="Picture 2" descr="IMAG0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744416" cy="24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140968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49320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4536504" cy="2592288"/>
          </a:xfrm>
        </p:spPr>
        <p:txBody>
          <a:bodyPr/>
          <a:lstStyle/>
          <a:p>
            <a:r>
              <a:rPr lang="en-US" sz="2400" dirty="0" smtClean="0"/>
              <a:t>Filter performance not very good.</a:t>
            </a:r>
          </a:p>
          <a:p>
            <a:pPr lvl="1"/>
            <a:r>
              <a:rPr lang="en-US" sz="2200" dirty="0" smtClean="0"/>
              <a:t>It attenuates a few dB above 5 or 10 </a:t>
            </a:r>
            <a:r>
              <a:rPr lang="en-US" sz="2200" dirty="0" err="1" smtClean="0"/>
              <a:t>MHz.</a:t>
            </a:r>
            <a:r>
              <a:rPr lang="en-US" sz="2200" dirty="0" smtClean="0"/>
              <a:t> </a:t>
            </a:r>
          </a:p>
          <a:p>
            <a:r>
              <a:rPr lang="en-US" sz="2400" dirty="0" smtClean="0"/>
              <a:t>It was prepared without any knowledge about noise profile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2.3 Conducted noise: Filtering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15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1267" name="Picture 3" descr="IMAG0828"/>
          <p:cNvPicPr>
            <a:picLocks noChangeAspect="1" noChangeArrowheads="1"/>
          </p:cNvPicPr>
          <p:nvPr/>
        </p:nvPicPr>
        <p:blipFill>
          <a:blip r:embed="rId4" cstate="print"/>
          <a:srcRect l="13672" t="24647" r="15233" b="21951"/>
          <a:stretch>
            <a:fillRect/>
          </a:stretch>
        </p:blipFill>
        <p:spPr bwMode="auto">
          <a:xfrm>
            <a:off x="6084168" y="908720"/>
            <a:ext cx="28803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m5_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4014626" cy="324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5_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924944"/>
            <a:ext cx="3836276" cy="324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48680"/>
            <a:ext cx="3312368" cy="23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3707904" cy="1944216"/>
          </a:xfrm>
        </p:spPr>
        <p:txBody>
          <a:bodyPr/>
          <a:lstStyle/>
          <a:p>
            <a:r>
              <a:rPr lang="en-US" sz="2400" dirty="0" smtClean="0"/>
              <a:t>After the test, a filter improvement was implemented </a:t>
            </a:r>
          </a:p>
          <a:p>
            <a:pPr lvl="1"/>
            <a:r>
              <a:rPr lang="en-US" sz="2200" dirty="0" smtClean="0"/>
              <a:t>Some ferrites were added</a:t>
            </a:r>
          </a:p>
          <a:p>
            <a:pPr lvl="1"/>
            <a:r>
              <a:rPr lang="en-US" sz="2200" dirty="0" smtClean="0"/>
              <a:t>Specific working area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75656" y="58052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err="1" smtClean="0">
                <a:solidFill>
                  <a:srgbClr val="FF0000"/>
                </a:solidFill>
              </a:rPr>
              <a:t>Nosie</a:t>
            </a:r>
            <a:r>
              <a:rPr lang="es-ES" sz="2400" b="1" u="sng" dirty="0" smtClean="0">
                <a:solidFill>
                  <a:srgbClr val="FF0000"/>
                </a:solidFill>
              </a:rPr>
              <a:t>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decreases</a:t>
            </a:r>
            <a:r>
              <a:rPr lang="es-ES" sz="2400" b="1" u="sng" dirty="0" smtClean="0">
                <a:solidFill>
                  <a:srgbClr val="FF0000"/>
                </a:solidFill>
              </a:rPr>
              <a:t> more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than</a:t>
            </a:r>
            <a:r>
              <a:rPr lang="es-ES" sz="2400" b="1" u="sng" dirty="0" smtClean="0">
                <a:solidFill>
                  <a:srgbClr val="FF0000"/>
                </a:solidFill>
              </a:rPr>
              <a:t> 30 dB</a:t>
            </a:r>
            <a:endParaRPr lang="es-E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3. Radiated noise emission test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12968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 similar test set-up has been prepared to measure the radiated noise emitted by PS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PS operation conditions are identical to conducted noise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Two types of field have been measured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>
                <a:ea typeface="+mn-ea"/>
                <a:cs typeface="+mn-cs"/>
              </a:rPr>
              <a:t>Electromagnetic field (30 MHZ – 1 GHz)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dirty="0" smtClean="0">
                <a:ea typeface="+mn-ea"/>
                <a:cs typeface="+mn-cs"/>
              </a:rPr>
              <a:t>Magnetic field (10 kHz – 30 MHz)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test has been performed in a semi-anechoic chamber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antennas have been placed between 1m and 3m far from the PS unit. 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16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3.1 Radiated noise : Test set-up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17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11" name="10 Imagen" descr="IMAG0819.jpg"/>
          <p:cNvPicPr>
            <a:picLocks noChangeAspect="1"/>
          </p:cNvPicPr>
          <p:nvPr/>
        </p:nvPicPr>
        <p:blipFill>
          <a:blip r:embed="rId4" cstate="print"/>
          <a:srcRect l="6452" t="4839" b="806"/>
          <a:stretch>
            <a:fillRect/>
          </a:stretch>
        </p:blipFill>
        <p:spPr>
          <a:xfrm>
            <a:off x="539552" y="620687"/>
            <a:ext cx="4464496" cy="3001989"/>
          </a:xfrm>
          <a:prstGeom prst="rect">
            <a:avLst/>
          </a:prstGeom>
        </p:spPr>
      </p:pic>
      <p:pic>
        <p:nvPicPr>
          <p:cNvPr id="12" name="11 Imagen" descr="IMAG0808.jpg"/>
          <p:cNvPicPr>
            <a:picLocks noChangeAspect="1"/>
          </p:cNvPicPr>
          <p:nvPr/>
        </p:nvPicPr>
        <p:blipFill>
          <a:blip r:embed="rId5" cstate="print"/>
          <a:srcRect r="8933"/>
          <a:stretch>
            <a:fillRect/>
          </a:stretch>
        </p:blipFill>
        <p:spPr>
          <a:xfrm>
            <a:off x="539552" y="3645024"/>
            <a:ext cx="4464496" cy="2673030"/>
          </a:xfrm>
          <a:prstGeom prst="rect">
            <a:avLst/>
          </a:prstGeom>
        </p:spPr>
      </p:pic>
      <p:pic>
        <p:nvPicPr>
          <p:cNvPr id="13" name="12 Imagen" descr="IMAG0811.jpg"/>
          <p:cNvPicPr>
            <a:picLocks noChangeAspect="1"/>
          </p:cNvPicPr>
          <p:nvPr/>
        </p:nvPicPr>
        <p:blipFill>
          <a:blip r:embed="rId6" cstate="print"/>
          <a:srcRect l="16925" t="20600" r="9051"/>
          <a:stretch>
            <a:fillRect/>
          </a:stretch>
        </p:blipFill>
        <p:spPr>
          <a:xfrm>
            <a:off x="5148064" y="620688"/>
            <a:ext cx="3528392" cy="5676936"/>
          </a:xfrm>
          <a:prstGeom prst="rect">
            <a:avLst/>
          </a:prstGeom>
        </p:spPr>
      </p:pic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39552" y="62068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3573016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H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028384" y="242088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H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3.2 Radiated noise : Test results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085184"/>
            <a:ext cx="8712968" cy="12961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seems the radiated emissions are very low</a:t>
            </a:r>
            <a:endParaRPr lang="en-US" sz="2200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H-field emissions closely related to CM emissions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ea typeface="+mn-ea"/>
                <a:cs typeface="+mn-cs"/>
              </a:rPr>
              <a:t>Cable</a:t>
            </a:r>
            <a:r>
              <a:rPr lang="en-US" dirty="0" smtClean="0"/>
              <a:t>  - No shield connection increases radiation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18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23928" y="62068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 field</a:t>
            </a:r>
            <a:endParaRPr lang="en-US" sz="2400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8600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08720"/>
            <a:ext cx="482453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6981329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7848872" cy="5544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1.Introduction</a:t>
            </a:r>
          </a:p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2. Conducted emission test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800" dirty="0" smtClean="0"/>
              <a:t> Test set-up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800" dirty="0" smtClean="0"/>
              <a:t> Test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800" dirty="0" smtClean="0"/>
              <a:t>  Filtering</a:t>
            </a:r>
            <a:endParaRPr lang="en-GB" sz="3800" dirty="0" smtClean="0"/>
          </a:p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3.Radiated noise emission test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800" dirty="0" smtClean="0"/>
              <a:t>Test set-up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800" dirty="0" smtClean="0"/>
              <a:t>Test results</a:t>
            </a:r>
          </a:p>
          <a:p>
            <a:pPr eaLnBrk="1" hangingPunct="1">
              <a:lnSpc>
                <a:spcPct val="90000"/>
              </a:lnSpc>
            </a:pPr>
            <a:r>
              <a:rPr lang="en-GB" sz="4000" dirty="0" smtClean="0"/>
              <a:t>4.Conclusions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1</a:t>
            </a:fld>
            <a:r>
              <a:rPr lang="es-ES" sz="1300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7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3.2 Radiated noise : Test results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157192"/>
            <a:ext cx="8712968" cy="1224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Electric radiated emissions are low</a:t>
            </a:r>
          </a:p>
          <a:p>
            <a:pPr marL="742950" lvl="2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Big peak (E) is FM radio  - Coupled via power lines (AUX PS )</a:t>
            </a:r>
          </a:p>
          <a:p>
            <a:pPr marL="742950" lvl="2" indent="-3429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Small differences between standby / on condition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19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11960" y="62068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field</a:t>
            </a:r>
            <a:endParaRPr lang="en-US" sz="2400" dirty="0"/>
          </a:p>
        </p:txBody>
      </p:sp>
      <p:sp>
        <p:nvSpPr>
          <p:cNvPr id="1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6440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08720"/>
            <a:ext cx="487947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125345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4. Conclusions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640960" cy="59046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Noise emission test on PXD power supplies has been finished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Two kinds of test have been carried 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Conducted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Radiated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Test  results: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Most of the noise is emitted between few hundreds of kHz and 10/20 </a:t>
            </a:r>
            <a:r>
              <a:rPr lang="en-US" sz="2400" dirty="0" err="1" smtClean="0"/>
              <a:t>MHz.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CM noise is the dominant mode of propagation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There are no big differences from one channel to another or DC-DC.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Radiated emissions are low.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Noise analysis has required an analysis of 117 Files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Filtering improvements &amp;  shielding effects</a:t>
            </a:r>
          </a:p>
        </p:txBody>
      </p:sp>
      <p:pic>
        <p:nvPicPr>
          <p:cNvPr id="4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26427"/>
            <a:ext cx="946448" cy="548727"/>
          </a:xfrm>
          <a:noFill/>
        </p:spPr>
        <p:txBody>
          <a:bodyPr/>
          <a:lstStyle/>
          <a:p>
            <a:fld id="{6CC7C5F7-E834-4247-8E2B-A48997E31CCF}" type="slidenum">
              <a:rPr lang="es-ES" sz="1300" smtClean="0">
                <a:latin typeface="Arial" pitchFamily="34" charset="0"/>
              </a:rPr>
              <a:pPr/>
              <a:t>20</a:t>
            </a:fld>
            <a:r>
              <a:rPr lang="es-ES" sz="1300" dirty="0" smtClean="0">
                <a:latin typeface="Arial" pitchFamily="34" charset="0"/>
              </a:rPr>
              <a:t> de 20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27913" cy="782638"/>
          </a:xfrm>
        </p:spPr>
        <p:txBody>
          <a:bodyPr/>
          <a:lstStyle/>
          <a:p>
            <a:pPr algn="ctr"/>
            <a:r>
              <a:rPr lang="es-ES" b="1" u="sng" dirty="0" smtClean="0"/>
              <a:t>BACKUP SLIDES</a:t>
            </a:r>
            <a:endParaRPr lang="es-ES" b="1" u="sng" dirty="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476672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1. Introduction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48680"/>
            <a:ext cx="8784976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DC-DC converter is the main noise source of the PS unit (large bibliography – More than 25 years)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Control units too – But they are smaller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LV regulators – It behaves like  short-circuit at HF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DC-DC has two kinds of EMI emission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Radiated Emissions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Electric , Magnetic or Electromagnetic field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Conducted Emissions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Common mode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Differential mode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200" dirty="0" smtClean="0"/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22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3599706" cy="1728192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4680520" cy="25996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23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1187624" y="1484784"/>
            <a:ext cx="682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Low noise  -  set-up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 Test set-up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91680" y="6381328"/>
            <a:ext cx="5184576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12th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20-26, 2011, Bad </a:t>
            </a:r>
            <a:r>
              <a:rPr lang="en-US" dirty="0" err="1" smtClean="0">
                <a:latin typeface="Arial" pitchFamily="34" charset="0"/>
              </a:rPr>
              <a:t>Aibling</a:t>
            </a:r>
            <a:r>
              <a:rPr lang="en-US" dirty="0" smtClean="0">
                <a:latin typeface="Arial" pitchFamily="34" charset="0"/>
              </a:rPr>
              <a:t>, Germany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24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1115616" y="908720"/>
            <a:ext cx="1656184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DC-DC1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1043608" y="3284984"/>
            <a:ext cx="1656184" cy="79208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 smtClean="0">
                <a:latin typeface="Arial" charset="0"/>
              </a:rPr>
              <a:t>DC-DC2</a:t>
            </a: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4788024" y="188640"/>
            <a:ext cx="1080120" cy="57606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4932040" y="908720"/>
            <a:ext cx="1152128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Reg2</a:t>
            </a: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4932040" y="1484784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4860032" y="3356992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2771800" y="1124744"/>
            <a:ext cx="1584176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>
            <a:off x="4355976" y="476672"/>
            <a:ext cx="0" cy="1224136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26 Conector recto"/>
          <p:cNvCxnSpPr>
            <a:endCxn id="16" idx="1"/>
          </p:cNvCxnSpPr>
          <p:nvPr/>
        </p:nvCxnSpPr>
        <p:spPr bwMode="auto">
          <a:xfrm>
            <a:off x="4355976" y="4766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>
            <a:off x="4283968" y="1124744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4355976" y="1700808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>
            <a:endCxn id="19" idx="1"/>
          </p:cNvCxnSpPr>
          <p:nvPr/>
        </p:nvCxnSpPr>
        <p:spPr bwMode="auto">
          <a:xfrm>
            <a:off x="2699792" y="3573016"/>
            <a:ext cx="216024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Conector recto"/>
          <p:cNvCxnSpPr/>
          <p:nvPr/>
        </p:nvCxnSpPr>
        <p:spPr bwMode="auto">
          <a:xfrm>
            <a:off x="2771800" y="1556792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Conector recto"/>
          <p:cNvCxnSpPr/>
          <p:nvPr/>
        </p:nvCxnSpPr>
        <p:spPr bwMode="auto">
          <a:xfrm>
            <a:off x="5868144" y="476672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Conector recto"/>
          <p:cNvCxnSpPr>
            <a:stCxn id="17" idx="3"/>
          </p:cNvCxnSpPr>
          <p:nvPr/>
        </p:nvCxnSpPr>
        <p:spPr bwMode="auto">
          <a:xfrm>
            <a:off x="6084168" y="1124744"/>
            <a:ext cx="115212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Conector recto"/>
          <p:cNvCxnSpPr/>
          <p:nvPr/>
        </p:nvCxnSpPr>
        <p:spPr bwMode="auto">
          <a:xfrm>
            <a:off x="5868144" y="1628800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>
            <a:off x="2699792" y="3933056"/>
            <a:ext cx="792088" cy="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>
            <a:off x="3491880" y="1556792"/>
            <a:ext cx="0" cy="2376264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45 Conector recto"/>
          <p:cNvCxnSpPr/>
          <p:nvPr/>
        </p:nvCxnSpPr>
        <p:spPr bwMode="auto">
          <a:xfrm>
            <a:off x="5796136" y="3573016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47 Conector recto"/>
          <p:cNvCxnSpPr/>
          <p:nvPr/>
        </p:nvCxnSpPr>
        <p:spPr bwMode="auto">
          <a:xfrm>
            <a:off x="3491880" y="2636912"/>
            <a:ext cx="3960440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49 CuadroTexto"/>
          <p:cNvSpPr txBox="1"/>
          <p:nvPr/>
        </p:nvSpPr>
        <p:spPr>
          <a:xfrm>
            <a:off x="7452320" y="260648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DCD_AVDD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524328" y="8367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Refin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596336" y="14847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Source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452320" y="249289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ANG GND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452320" y="335699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Amplow</a:t>
            </a:r>
            <a:endParaRPr lang="es-ES" sz="1800" dirty="0">
              <a:solidFill>
                <a:srgbClr val="FF0000"/>
              </a:solidFill>
            </a:endParaRPr>
          </a:p>
        </p:txBody>
      </p:sp>
      <p:cxnSp>
        <p:nvCxnSpPr>
          <p:cNvPr id="55" name="54 Conector recto"/>
          <p:cNvCxnSpPr>
            <a:endCxn id="19" idx="0"/>
          </p:cNvCxnSpPr>
          <p:nvPr/>
        </p:nvCxnSpPr>
        <p:spPr bwMode="auto">
          <a:xfrm>
            <a:off x="5292080" y="2636912"/>
            <a:ext cx="36004" cy="72008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60 Conector recto"/>
          <p:cNvCxnSpPr/>
          <p:nvPr/>
        </p:nvCxnSpPr>
        <p:spPr bwMode="auto">
          <a:xfrm>
            <a:off x="5436096" y="1916832"/>
            <a:ext cx="0" cy="648072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36 Rectángulo"/>
          <p:cNvSpPr/>
          <p:nvPr/>
        </p:nvSpPr>
        <p:spPr bwMode="auto">
          <a:xfrm>
            <a:off x="1043608" y="4725144"/>
            <a:ext cx="1656184" cy="79208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 smtClean="0">
                <a:latin typeface="Arial" charset="0"/>
              </a:rPr>
              <a:t>DC-DC3</a:t>
            </a: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5004048" y="3933056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38 Rectángulo redondeado"/>
          <p:cNvSpPr/>
          <p:nvPr/>
        </p:nvSpPr>
        <p:spPr bwMode="auto">
          <a:xfrm>
            <a:off x="5004048" y="4509120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40 Rectángulo redondeado"/>
          <p:cNvSpPr/>
          <p:nvPr/>
        </p:nvSpPr>
        <p:spPr bwMode="auto">
          <a:xfrm>
            <a:off x="5004048" y="5373216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3" name="42 Rectángulo redondeado"/>
          <p:cNvSpPr/>
          <p:nvPr/>
        </p:nvSpPr>
        <p:spPr bwMode="auto">
          <a:xfrm>
            <a:off x="5004048" y="5877272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7" name="46 Conector recto"/>
          <p:cNvCxnSpPr/>
          <p:nvPr/>
        </p:nvCxnSpPr>
        <p:spPr bwMode="auto">
          <a:xfrm>
            <a:off x="6012160" y="1340768"/>
            <a:ext cx="0" cy="1296144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56 Conector recto"/>
          <p:cNvCxnSpPr/>
          <p:nvPr/>
        </p:nvCxnSpPr>
        <p:spPr bwMode="auto">
          <a:xfrm>
            <a:off x="2699792" y="5229200"/>
            <a:ext cx="4752528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57 Conector recto"/>
          <p:cNvCxnSpPr/>
          <p:nvPr/>
        </p:nvCxnSpPr>
        <p:spPr bwMode="auto">
          <a:xfrm>
            <a:off x="2699792" y="4941168"/>
            <a:ext cx="1584176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58 Conector recto"/>
          <p:cNvCxnSpPr/>
          <p:nvPr/>
        </p:nvCxnSpPr>
        <p:spPr bwMode="auto">
          <a:xfrm>
            <a:off x="4283968" y="4221088"/>
            <a:ext cx="0" cy="1872208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59 Conector recto"/>
          <p:cNvCxnSpPr/>
          <p:nvPr/>
        </p:nvCxnSpPr>
        <p:spPr bwMode="auto">
          <a:xfrm>
            <a:off x="4283968" y="4221088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65 Conector recto"/>
          <p:cNvCxnSpPr/>
          <p:nvPr/>
        </p:nvCxnSpPr>
        <p:spPr bwMode="auto">
          <a:xfrm>
            <a:off x="4283968" y="4725144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66 Conector recto"/>
          <p:cNvCxnSpPr/>
          <p:nvPr/>
        </p:nvCxnSpPr>
        <p:spPr bwMode="auto">
          <a:xfrm>
            <a:off x="4283968" y="5661248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67 Conector recto"/>
          <p:cNvCxnSpPr/>
          <p:nvPr/>
        </p:nvCxnSpPr>
        <p:spPr bwMode="auto">
          <a:xfrm>
            <a:off x="4283968" y="6093296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Conector recto"/>
          <p:cNvCxnSpPr>
            <a:endCxn id="79" idx="1"/>
          </p:cNvCxnSpPr>
          <p:nvPr/>
        </p:nvCxnSpPr>
        <p:spPr bwMode="auto">
          <a:xfrm>
            <a:off x="5940152" y="4149080"/>
            <a:ext cx="1368152" cy="4065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72 Conector recto"/>
          <p:cNvCxnSpPr/>
          <p:nvPr/>
        </p:nvCxnSpPr>
        <p:spPr bwMode="auto">
          <a:xfrm>
            <a:off x="5940152" y="4725144"/>
            <a:ext cx="165618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73 Conector recto"/>
          <p:cNvCxnSpPr/>
          <p:nvPr/>
        </p:nvCxnSpPr>
        <p:spPr bwMode="auto">
          <a:xfrm>
            <a:off x="5940152" y="5589240"/>
            <a:ext cx="165618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74 Conector recto"/>
          <p:cNvCxnSpPr/>
          <p:nvPr/>
        </p:nvCxnSpPr>
        <p:spPr bwMode="auto">
          <a:xfrm>
            <a:off x="5940152" y="6093296"/>
            <a:ext cx="165618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76 CuadroTexto"/>
          <p:cNvSpPr txBox="1"/>
          <p:nvPr/>
        </p:nvSpPr>
        <p:spPr>
          <a:xfrm>
            <a:off x="7668344" y="508518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/>
              <a:t>DGND</a:t>
            </a:r>
            <a:endParaRPr lang="es-ES" sz="18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7308304" y="4005064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DCD_AVDD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7596336" y="458112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DHPIO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7596336" y="5445224"/>
            <a:ext cx="13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DHP CORE</a:t>
            </a:r>
            <a:endParaRPr lang="es-ES" sz="1800" dirty="0">
              <a:solidFill>
                <a:srgbClr val="FF0000"/>
              </a:solidFill>
            </a:endParaRPr>
          </a:p>
        </p:txBody>
      </p:sp>
      <p:cxnSp>
        <p:nvCxnSpPr>
          <p:cNvPr id="83" name="82 Conector recto"/>
          <p:cNvCxnSpPr/>
          <p:nvPr/>
        </p:nvCxnSpPr>
        <p:spPr bwMode="auto">
          <a:xfrm>
            <a:off x="4788024" y="764704"/>
            <a:ext cx="0" cy="1872208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 Test set-up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91680" y="6381328"/>
            <a:ext cx="5184576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12th Open Meeting of the Belle II Collaboration </a:t>
            </a:r>
          </a:p>
          <a:p>
            <a:r>
              <a:rPr lang="en-US" dirty="0" smtClean="0">
                <a:latin typeface="Arial" pitchFamily="34" charset="0"/>
              </a:rPr>
              <a:t>July 21-26, 2011, Bad </a:t>
            </a:r>
            <a:r>
              <a:rPr lang="en-US" dirty="0" err="1" smtClean="0">
                <a:latin typeface="Arial" pitchFamily="34" charset="0"/>
              </a:rPr>
              <a:t>Aibling</a:t>
            </a:r>
            <a:r>
              <a:rPr lang="en-US" dirty="0" smtClean="0">
                <a:latin typeface="Arial" pitchFamily="34" charset="0"/>
              </a:rPr>
              <a:t>, Germany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25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1115616" y="908720"/>
            <a:ext cx="1656184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DC-DC5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971600" y="5445224"/>
            <a:ext cx="1656184" cy="792088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 smtClean="0">
                <a:latin typeface="Arial" charset="0"/>
              </a:rPr>
              <a:t>DC-DC4</a:t>
            </a: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4788024" y="188640"/>
            <a:ext cx="1080120" cy="576064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16 Rectángulo redondeado"/>
          <p:cNvSpPr/>
          <p:nvPr/>
        </p:nvSpPr>
        <p:spPr bwMode="auto">
          <a:xfrm>
            <a:off x="4860032" y="908720"/>
            <a:ext cx="1080120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Reg2</a:t>
            </a: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4932040" y="1484784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4788024" y="5517232"/>
            <a:ext cx="936104" cy="432048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2771800" y="1124744"/>
            <a:ext cx="1584176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>
            <a:off x="4355976" y="476672"/>
            <a:ext cx="0" cy="4032448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26 Conector recto"/>
          <p:cNvCxnSpPr>
            <a:endCxn id="16" idx="1"/>
          </p:cNvCxnSpPr>
          <p:nvPr/>
        </p:nvCxnSpPr>
        <p:spPr bwMode="auto">
          <a:xfrm>
            <a:off x="4355976" y="476672"/>
            <a:ext cx="432048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32 Conector recto"/>
          <p:cNvCxnSpPr/>
          <p:nvPr/>
        </p:nvCxnSpPr>
        <p:spPr bwMode="auto">
          <a:xfrm>
            <a:off x="4283968" y="1124744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33 Conector recto"/>
          <p:cNvCxnSpPr/>
          <p:nvPr/>
        </p:nvCxnSpPr>
        <p:spPr bwMode="auto">
          <a:xfrm>
            <a:off x="4355976" y="1700808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>
            <a:endCxn id="19" idx="1"/>
          </p:cNvCxnSpPr>
          <p:nvPr/>
        </p:nvCxnSpPr>
        <p:spPr bwMode="auto">
          <a:xfrm>
            <a:off x="2627784" y="5733256"/>
            <a:ext cx="216024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39 Conector recto"/>
          <p:cNvCxnSpPr/>
          <p:nvPr/>
        </p:nvCxnSpPr>
        <p:spPr bwMode="auto">
          <a:xfrm>
            <a:off x="2771800" y="1556792"/>
            <a:ext cx="720080" cy="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41 Conector recto"/>
          <p:cNvCxnSpPr/>
          <p:nvPr/>
        </p:nvCxnSpPr>
        <p:spPr bwMode="auto">
          <a:xfrm>
            <a:off x="5868144" y="476672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Conector recto"/>
          <p:cNvCxnSpPr>
            <a:stCxn id="17" idx="3"/>
          </p:cNvCxnSpPr>
          <p:nvPr/>
        </p:nvCxnSpPr>
        <p:spPr bwMode="auto">
          <a:xfrm>
            <a:off x="5940152" y="1124744"/>
            <a:ext cx="129614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44 Conector recto"/>
          <p:cNvCxnSpPr/>
          <p:nvPr/>
        </p:nvCxnSpPr>
        <p:spPr bwMode="auto">
          <a:xfrm>
            <a:off x="5868144" y="1628800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31 Conector recto"/>
          <p:cNvCxnSpPr/>
          <p:nvPr/>
        </p:nvCxnSpPr>
        <p:spPr bwMode="auto">
          <a:xfrm>
            <a:off x="2627784" y="6093296"/>
            <a:ext cx="792088" cy="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>
            <a:off x="3491880" y="1556792"/>
            <a:ext cx="0" cy="4536504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45 Conector recto"/>
          <p:cNvCxnSpPr/>
          <p:nvPr/>
        </p:nvCxnSpPr>
        <p:spPr bwMode="auto">
          <a:xfrm>
            <a:off x="5724128" y="5733256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47 Conector recto"/>
          <p:cNvCxnSpPr/>
          <p:nvPr/>
        </p:nvCxnSpPr>
        <p:spPr bwMode="auto">
          <a:xfrm>
            <a:off x="3491880" y="4941168"/>
            <a:ext cx="4752528" cy="0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49 CuadroTexto"/>
          <p:cNvSpPr txBox="1"/>
          <p:nvPr/>
        </p:nvSpPr>
        <p:spPr>
          <a:xfrm>
            <a:off x="7452320" y="2606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Clear </a:t>
            </a:r>
            <a:r>
              <a:rPr lang="es-ES" sz="1800" dirty="0" err="1" smtClean="0">
                <a:solidFill>
                  <a:srgbClr val="FF0000"/>
                </a:solidFill>
              </a:rPr>
              <a:t>on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7524328" y="836712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Clear off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596336" y="14847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Bulk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236296" y="515719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chemeClr val="tx1"/>
                </a:solidFill>
              </a:rPr>
              <a:t>STER GND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80312" y="551723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HV (Back </a:t>
            </a:r>
            <a:r>
              <a:rPr lang="es-ES" sz="1800" dirty="0" err="1" smtClean="0">
                <a:solidFill>
                  <a:srgbClr val="FF0000"/>
                </a:solidFill>
              </a:rPr>
              <a:t>plane</a:t>
            </a:r>
            <a:r>
              <a:rPr lang="es-ES" sz="1800" dirty="0" smtClean="0">
                <a:solidFill>
                  <a:srgbClr val="FF0000"/>
                </a:solidFill>
              </a:rPr>
              <a:t>)</a:t>
            </a:r>
            <a:endParaRPr lang="es-ES" sz="1800" dirty="0">
              <a:solidFill>
                <a:srgbClr val="FF0000"/>
              </a:solidFill>
            </a:endParaRPr>
          </a:p>
        </p:txBody>
      </p:sp>
      <p:cxnSp>
        <p:nvCxnSpPr>
          <p:cNvPr id="55" name="54 Conector recto"/>
          <p:cNvCxnSpPr>
            <a:endCxn id="19" idx="0"/>
          </p:cNvCxnSpPr>
          <p:nvPr/>
        </p:nvCxnSpPr>
        <p:spPr bwMode="auto">
          <a:xfrm flipH="1">
            <a:off x="5256076" y="4941168"/>
            <a:ext cx="36004" cy="576064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46 Conector recto"/>
          <p:cNvCxnSpPr/>
          <p:nvPr/>
        </p:nvCxnSpPr>
        <p:spPr bwMode="auto">
          <a:xfrm>
            <a:off x="5868144" y="620688"/>
            <a:ext cx="72008" cy="4320480"/>
          </a:xfrm>
          <a:prstGeom prst="line">
            <a:avLst/>
          </a:prstGeom>
          <a:noFill/>
          <a:ln w="19050" cap="flat" cmpd="sng" algn="ctr">
            <a:solidFill>
              <a:srgbClr val="1F1A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55 Rectángulo redondeado"/>
          <p:cNvSpPr/>
          <p:nvPr/>
        </p:nvSpPr>
        <p:spPr bwMode="auto">
          <a:xfrm>
            <a:off x="4860032" y="2276872"/>
            <a:ext cx="1080120" cy="36004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2" name="61 Rectángulo redondeado"/>
          <p:cNvSpPr/>
          <p:nvPr/>
        </p:nvSpPr>
        <p:spPr bwMode="auto">
          <a:xfrm>
            <a:off x="4860032" y="2924944"/>
            <a:ext cx="1080120" cy="36004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3" name="62 Rectángulo redondeado"/>
          <p:cNvSpPr/>
          <p:nvPr/>
        </p:nvSpPr>
        <p:spPr bwMode="auto">
          <a:xfrm>
            <a:off x="4860032" y="3645024"/>
            <a:ext cx="1080120" cy="36004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4" name="63 Rectángulo redondeado"/>
          <p:cNvSpPr/>
          <p:nvPr/>
        </p:nvSpPr>
        <p:spPr bwMode="auto">
          <a:xfrm>
            <a:off x="4932040" y="4293096"/>
            <a:ext cx="1008112" cy="36004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65" name="64 Conector recto"/>
          <p:cNvCxnSpPr/>
          <p:nvPr/>
        </p:nvCxnSpPr>
        <p:spPr bwMode="auto">
          <a:xfrm>
            <a:off x="5940152" y="2492896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68 Conector recto"/>
          <p:cNvCxnSpPr/>
          <p:nvPr/>
        </p:nvCxnSpPr>
        <p:spPr bwMode="auto">
          <a:xfrm>
            <a:off x="5940152" y="3068960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69 Conector recto"/>
          <p:cNvCxnSpPr/>
          <p:nvPr/>
        </p:nvCxnSpPr>
        <p:spPr bwMode="auto">
          <a:xfrm>
            <a:off x="5940152" y="3789040"/>
            <a:ext cx="144016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71 Conector recto"/>
          <p:cNvCxnSpPr>
            <a:stCxn id="64" idx="3"/>
          </p:cNvCxnSpPr>
          <p:nvPr/>
        </p:nvCxnSpPr>
        <p:spPr bwMode="auto">
          <a:xfrm flipV="1">
            <a:off x="5940152" y="4437112"/>
            <a:ext cx="1512168" cy="36004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75 CuadroTexto"/>
          <p:cNvSpPr txBox="1"/>
          <p:nvPr/>
        </p:nvSpPr>
        <p:spPr>
          <a:xfrm>
            <a:off x="7524328" y="227687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Guard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7596336" y="29249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ccg2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7668344" y="364502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ccg3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7668344" y="43651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</a:rPr>
              <a:t>NoT</a:t>
            </a:r>
            <a:endParaRPr lang="es-ES" sz="1800" dirty="0">
              <a:solidFill>
                <a:srgbClr val="FF0000"/>
              </a:solidFill>
            </a:endParaRPr>
          </a:p>
        </p:txBody>
      </p:sp>
      <p:cxnSp>
        <p:nvCxnSpPr>
          <p:cNvPr id="89" name="88 Conector recto"/>
          <p:cNvCxnSpPr/>
          <p:nvPr/>
        </p:nvCxnSpPr>
        <p:spPr bwMode="auto">
          <a:xfrm>
            <a:off x="4283968" y="2492896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89 Conector recto"/>
          <p:cNvCxnSpPr>
            <a:endCxn id="62" idx="1"/>
          </p:cNvCxnSpPr>
          <p:nvPr/>
        </p:nvCxnSpPr>
        <p:spPr bwMode="auto">
          <a:xfrm flipV="1">
            <a:off x="4355976" y="3104964"/>
            <a:ext cx="504056" cy="36004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90 Conector recto"/>
          <p:cNvCxnSpPr/>
          <p:nvPr/>
        </p:nvCxnSpPr>
        <p:spPr bwMode="auto">
          <a:xfrm>
            <a:off x="4283968" y="3861048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91 Conector recto"/>
          <p:cNvCxnSpPr/>
          <p:nvPr/>
        </p:nvCxnSpPr>
        <p:spPr bwMode="auto">
          <a:xfrm>
            <a:off x="4355976" y="4509120"/>
            <a:ext cx="576064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26</a:t>
            </a:fld>
            <a:r>
              <a:rPr lang="es-ES" dirty="0" smtClean="0">
                <a:latin typeface="Arial" pitchFamily="34" charset="0"/>
              </a:rPr>
              <a:t> de 26</a:t>
            </a:r>
          </a:p>
        </p:txBody>
      </p:sp>
      <p:sp>
        <p:nvSpPr>
          <p:cNvPr id="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CDD97-8F67-46B9-BCDD-97AEA35DA6F0}" type="slidenum">
              <a:rPr lang="es-ES" smtClean="0"/>
              <a:pPr>
                <a:defRPr/>
              </a:pPr>
              <a:t>27</a:t>
            </a:fld>
            <a:r>
              <a:rPr lang="es-ES" smtClean="0"/>
              <a:t> de 34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Meeting on Power Supplies, Services and Grounding</a:t>
            </a:r>
          </a:p>
          <a:p>
            <a:pPr>
              <a:defRPr/>
            </a:pPr>
            <a:r>
              <a:rPr lang="en-GB" smtClean="0"/>
              <a:t>MPI - Munich, </a:t>
            </a:r>
            <a:r>
              <a:rPr lang="es-ES" smtClean="0"/>
              <a:t>08 March 2010</a:t>
            </a:r>
            <a:endParaRPr lang="en-GB" dirty="0"/>
          </a:p>
        </p:txBody>
      </p:sp>
      <p:pic>
        <p:nvPicPr>
          <p:cNvPr id="6" name="5 Imagen" descr="DSCN5450.jpg"/>
          <p:cNvPicPr>
            <a:picLocks noChangeAspect="1"/>
          </p:cNvPicPr>
          <p:nvPr/>
        </p:nvPicPr>
        <p:blipFill>
          <a:blip r:embed="rId2" cstate="print"/>
          <a:srcRect l="8472" t="4473" r="6627" b="106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CDD97-8F67-46B9-BCDD-97AEA35DA6F0}" type="slidenum">
              <a:rPr lang="es-ES" smtClean="0"/>
              <a:pPr>
                <a:defRPr/>
              </a:pPr>
              <a:t>28</a:t>
            </a:fld>
            <a:r>
              <a:rPr lang="es-ES" smtClean="0"/>
              <a:t> de 34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Meeting on Power Supplies, Services and Grounding</a:t>
            </a:r>
          </a:p>
          <a:p>
            <a:pPr>
              <a:defRPr/>
            </a:pPr>
            <a:r>
              <a:rPr lang="en-GB" smtClean="0"/>
              <a:t>MPI - Munich, </a:t>
            </a:r>
            <a:r>
              <a:rPr lang="es-ES" smtClean="0"/>
              <a:t>08 March 2010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32848" cy="595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20688"/>
            <a:ext cx="8735888" cy="2016224"/>
          </a:xfrm>
        </p:spPr>
        <p:txBody>
          <a:bodyPr/>
          <a:lstStyle/>
          <a:p>
            <a:r>
              <a:rPr lang="en-US" sz="2400" dirty="0" smtClean="0"/>
              <a:t>PS system of PXD is very complex – </a:t>
            </a:r>
            <a:r>
              <a:rPr lang="en-US" sz="2400" b="1" u="sng" dirty="0" smtClean="0"/>
              <a:t>(Many voltages) </a:t>
            </a:r>
            <a:endParaRPr lang="en-US" sz="2400" dirty="0" smtClean="0"/>
          </a:p>
          <a:p>
            <a:r>
              <a:rPr lang="en-US" sz="2400" dirty="0" smtClean="0"/>
              <a:t>It has three main components</a:t>
            </a:r>
          </a:p>
          <a:p>
            <a:pPr lvl="1"/>
            <a:r>
              <a:rPr lang="en-US" sz="2200" dirty="0" smtClean="0"/>
              <a:t>DC-DC converters</a:t>
            </a:r>
          </a:p>
          <a:p>
            <a:pPr lvl="1"/>
            <a:r>
              <a:rPr lang="en-US" sz="2200" dirty="0" smtClean="0"/>
              <a:t>Regulators</a:t>
            </a:r>
          </a:p>
          <a:p>
            <a:pPr lvl="1"/>
            <a:r>
              <a:rPr lang="en-US" sz="2200" dirty="0" smtClean="0"/>
              <a:t>Master controller unit</a:t>
            </a:r>
          </a:p>
          <a:p>
            <a:endParaRPr lang="en-US" sz="2400" b="1" u="sng" dirty="0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1.Introduction </a:t>
            </a:r>
            <a:endParaRPr lang="en-US" sz="3600" b="1" u="sng" dirty="0"/>
          </a:p>
        </p:txBody>
      </p:sp>
      <p:grpSp>
        <p:nvGrpSpPr>
          <p:cNvPr id="12" name="11 Grupo"/>
          <p:cNvGrpSpPr/>
          <p:nvPr/>
        </p:nvGrpSpPr>
        <p:grpSpPr>
          <a:xfrm>
            <a:off x="4860032" y="1484784"/>
            <a:ext cx="3816423" cy="4608512"/>
            <a:chOff x="4860031" y="1484784"/>
            <a:chExt cx="3992455" cy="4688639"/>
          </a:xfrm>
        </p:grpSpPr>
        <p:pic>
          <p:nvPicPr>
            <p:cNvPr id="129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1700808"/>
              <a:ext cx="3672408" cy="160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1" y="3284984"/>
              <a:ext cx="3992455" cy="2888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6012160" y="3645024"/>
              <a:ext cx="1565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u="sng" dirty="0" smtClean="0"/>
                <a:t>DEPFET VOLT</a:t>
              </a:r>
              <a:endParaRPr lang="es-ES" sz="1600" b="1" u="sng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084168" y="1484784"/>
              <a:ext cx="121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u="sng" dirty="0" smtClean="0"/>
                <a:t>DCD VOLT</a:t>
              </a:r>
              <a:endParaRPr lang="es-ES" sz="1600" b="1" u="sng" dirty="0"/>
            </a:p>
          </p:txBody>
        </p:sp>
      </p:grpSp>
      <p:pic>
        <p:nvPicPr>
          <p:cNvPr id="14" name="Picture 12" descr="depfetlogo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7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2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18" name="1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80928"/>
            <a:ext cx="4423976" cy="3150865"/>
          </a:xfrm>
          <a:prstGeom prst="rect">
            <a:avLst/>
          </a:prstGeom>
          <a:noFill/>
        </p:spPr>
      </p:pic>
      <p:sp>
        <p:nvSpPr>
          <p:cNvPr id="1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CDD97-8F67-46B9-BCDD-97AEA35DA6F0}" type="slidenum">
              <a:rPr lang="es-ES" smtClean="0"/>
              <a:pPr>
                <a:defRPr/>
              </a:pPr>
              <a:t>29</a:t>
            </a:fld>
            <a:r>
              <a:rPr lang="es-ES" smtClean="0"/>
              <a:t> de 34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Meeting on Power Supplies, Services and Grounding</a:t>
            </a:r>
          </a:p>
          <a:p>
            <a:pPr>
              <a:defRPr/>
            </a:pPr>
            <a:r>
              <a:rPr lang="en-GB" smtClean="0"/>
              <a:t>MPI - Munich, </a:t>
            </a:r>
            <a:r>
              <a:rPr lang="es-ES" smtClean="0"/>
              <a:t>08 March 2010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28384" cy="625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 Conducted noise emission test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6886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prototype of the PS unit has been tested at ITA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PS characteristics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Input characteristic : 24V / 2.49 A  input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5 DC-DC converters &amp; 16 output lines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Test procedure is based on MIL-STD/ EMC test at ESA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It has been already performed in HEP – CMS-LHC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test layout should represent the worst case in terms of current emissions following a topology as close as possible to the final PS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PS and load are connected in such a way that creates a very low impedance path for CM &amp; DM currents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Measured values are equal or higher than the real ones – Safety margin.</a:t>
            </a:r>
            <a:endParaRPr lang="en-US" sz="2800" dirty="0" smtClean="0"/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3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7704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6912768" cy="6480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FF0000"/>
                </a:solidFill>
              </a:rPr>
              <a:t>LOAD</a:t>
            </a:r>
            <a:r>
              <a:rPr lang="en-US" sz="2400" dirty="0" smtClean="0"/>
              <a:t> : A set of resistances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It does not generate noise:</a:t>
            </a:r>
            <a:endParaRPr lang="en-US" b="1" u="sng" dirty="0" smtClean="0">
              <a:solidFill>
                <a:srgbClr val="FF0000"/>
              </a:solidFill>
            </a:endParaRP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4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11" name="10 Imagen" descr="DSCN5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7"/>
            <a:ext cx="3960440" cy="2455473"/>
          </a:xfrm>
          <a:prstGeom prst="rect">
            <a:avLst/>
          </a:prstGeom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12976"/>
            <a:ext cx="5400600" cy="33843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2 Imagen" descr="092.JPG"/>
          <p:cNvPicPr/>
          <p:nvPr/>
        </p:nvPicPr>
        <p:blipFill>
          <a:blip r:embed="rId6" cstate="print"/>
          <a:srcRect l="4132" t="24176" r="2032" b="14834"/>
          <a:stretch>
            <a:fillRect/>
          </a:stretch>
        </p:blipFill>
        <p:spPr>
          <a:xfrm>
            <a:off x="467544" y="3861049"/>
            <a:ext cx="2880320" cy="2448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764704"/>
            <a:ext cx="40224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131840" y="2924944"/>
            <a:ext cx="6012160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CABLE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Short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cable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</a:rPr>
              <a:t>It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2000" kern="0" dirty="0" smtClean="0">
                <a:solidFill>
                  <a:srgbClr val="1F1A60"/>
                </a:solidFill>
                <a:latin typeface="+mn-lt"/>
              </a:rPr>
              <a:t>m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</a:rPr>
              <a:t>inimizes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</a:rPr>
              <a:t> cable resonance and normalizes impedance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5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10" name="9 Imagen" descr="DSCN5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92696"/>
            <a:ext cx="7992888" cy="567063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923928" y="836712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PS unit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07704" y="98072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Cable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043608" y="184482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Load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87824" y="4293096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err="1" smtClean="0">
                <a:solidFill>
                  <a:srgbClr val="C00000"/>
                </a:solidFill>
              </a:rPr>
              <a:t>Auxiliary</a:t>
            </a:r>
            <a:r>
              <a:rPr lang="es-ES" sz="2800" b="1" u="sng" dirty="0" smtClean="0">
                <a:solidFill>
                  <a:srgbClr val="C00000"/>
                </a:solidFill>
              </a:rPr>
              <a:t>  PS (24 V)</a:t>
            </a:r>
            <a:endParaRPr lang="es-ES" sz="2800" b="1" u="sng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980728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LISN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cxnSp>
        <p:nvCxnSpPr>
          <p:cNvPr id="18" name="17 Conector recto de flecha"/>
          <p:cNvCxnSpPr>
            <a:stCxn id="12" idx="2"/>
          </p:cNvCxnSpPr>
          <p:nvPr/>
        </p:nvCxnSpPr>
        <p:spPr bwMode="auto">
          <a:xfrm>
            <a:off x="4634219" y="1359932"/>
            <a:ext cx="1521957" cy="484892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18 Conector recto de flecha"/>
          <p:cNvCxnSpPr/>
          <p:nvPr/>
        </p:nvCxnSpPr>
        <p:spPr bwMode="auto">
          <a:xfrm>
            <a:off x="2483768" y="1556792"/>
            <a:ext cx="1296144" cy="108012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20 Conector recto de flecha"/>
          <p:cNvCxnSpPr/>
          <p:nvPr/>
        </p:nvCxnSpPr>
        <p:spPr bwMode="auto">
          <a:xfrm>
            <a:off x="1619672" y="2420888"/>
            <a:ext cx="360040" cy="864096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23 Conector recto de flecha"/>
          <p:cNvCxnSpPr>
            <a:stCxn id="15" idx="2"/>
          </p:cNvCxnSpPr>
          <p:nvPr/>
        </p:nvCxnSpPr>
        <p:spPr bwMode="auto">
          <a:xfrm>
            <a:off x="4716823" y="4816316"/>
            <a:ext cx="1727385" cy="124852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26 Conector recto de flecha"/>
          <p:cNvCxnSpPr/>
          <p:nvPr/>
        </p:nvCxnSpPr>
        <p:spPr bwMode="auto">
          <a:xfrm flipH="1">
            <a:off x="7308304" y="1556792"/>
            <a:ext cx="144016" cy="288032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20" name="19 Imagen" descr="IMAG0825.jpg"/>
          <p:cNvPicPr>
            <a:picLocks noChangeAspect="1"/>
          </p:cNvPicPr>
          <p:nvPr/>
        </p:nvPicPr>
        <p:blipFill>
          <a:blip r:embed="rId5" cstate="print"/>
          <a:srcRect l="16537" t="63787" r="48026" b="6682"/>
          <a:stretch>
            <a:fillRect/>
          </a:stretch>
        </p:blipFill>
        <p:spPr>
          <a:xfrm>
            <a:off x="467544" y="4941168"/>
            <a:ext cx="2592288" cy="14401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784976" cy="56166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conducted noise emissions have been measured in a Faraday chamber  with: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600" dirty="0" smtClean="0">
                <a:ea typeface="+mn-ea"/>
                <a:cs typeface="+mn-cs"/>
              </a:rPr>
              <a:t>Spectrum Analyzer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Current probe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Frequency range : 10 kHz – 50 MHz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Several  operation modes have been measured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600" dirty="0" smtClean="0">
                <a:ea typeface="+mn-ea"/>
                <a:cs typeface="+mn-cs"/>
              </a:rPr>
              <a:t>Off, Standby and Reg. On 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Noise identification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600" dirty="0" smtClean="0">
                <a:ea typeface="+mn-ea"/>
                <a:cs typeface="+mn-cs"/>
              </a:rPr>
              <a:t>1 CM per converter - 5 CM noise 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sz="2600" dirty="0" smtClean="0">
                <a:ea typeface="+mn-ea"/>
                <a:cs typeface="+mn-cs"/>
              </a:rPr>
              <a:t>Line noise -  CM + DM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 It will help to fix corrective actions in case they are necessary.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800" dirty="0" smtClean="0">
                <a:ea typeface="+mn-ea"/>
                <a:cs typeface="+mn-cs"/>
              </a:rPr>
              <a:t>Two working conditions – Standby / </a:t>
            </a:r>
            <a:r>
              <a:rPr lang="en-US" sz="2800" dirty="0" err="1" smtClean="0">
                <a:ea typeface="+mn-ea"/>
                <a:cs typeface="+mn-cs"/>
              </a:rPr>
              <a:t>Reg</a:t>
            </a:r>
            <a:r>
              <a:rPr lang="en-US" sz="2800" dirty="0" smtClean="0">
                <a:ea typeface="+mn-ea"/>
                <a:cs typeface="+mn-cs"/>
              </a:rPr>
              <a:t> on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6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7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764704"/>
            <a:ext cx="669674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2.1 Conducted noise: Test set-up</a:t>
            </a:r>
          </a:p>
        </p:txBody>
      </p:sp>
      <p:cxnSp>
        <p:nvCxnSpPr>
          <p:cNvPr id="109" name="108 Conector recto"/>
          <p:cNvCxnSpPr/>
          <p:nvPr/>
        </p:nvCxnSpPr>
        <p:spPr bwMode="auto">
          <a:xfrm>
            <a:off x="899592" y="5157192"/>
            <a:ext cx="0" cy="72008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660232" y="1124744"/>
          <a:ext cx="2267745" cy="2088232"/>
        </p:xfrm>
        <a:graphic>
          <a:graphicData uri="http://schemas.openxmlformats.org/drawingml/2006/table">
            <a:tbl>
              <a:tblPr/>
              <a:tblGrid>
                <a:gridCol w="755915"/>
                <a:gridCol w="755915"/>
                <a:gridCol w="755915"/>
              </a:tblGrid>
              <a:tr h="2610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ANALOG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DCD_AVDD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0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DIGITAL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DCD_DVDD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DHP_IO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DHP_CORE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2610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SW_DVDD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660231" y="3429000"/>
          <a:ext cx="2304257" cy="2244080"/>
        </p:xfrm>
        <a:graphic>
          <a:graphicData uri="http://schemas.openxmlformats.org/drawingml/2006/table">
            <a:tbl>
              <a:tblPr/>
              <a:tblGrid>
                <a:gridCol w="746318"/>
                <a:gridCol w="811621"/>
                <a:gridCol w="746318"/>
              </a:tblGrid>
              <a:tr h="28051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STEERING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BP - HV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CLEAR 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CLEAR_OFF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ccg2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ccg3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05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NOT_USED_2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DC-DC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404664"/>
            <a:ext cx="471601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5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548680"/>
          </a:xfrm>
        </p:spPr>
        <p:txBody>
          <a:bodyPr/>
          <a:lstStyle/>
          <a:p>
            <a:pPr eaLnBrk="1" hangingPunct="1"/>
            <a:r>
              <a:rPr lang="en-GB" sz="3600" b="1" u="sng" dirty="0" smtClean="0"/>
              <a:t>2.2 Conducted noise: Test results</a:t>
            </a:r>
          </a:p>
        </p:txBody>
      </p:sp>
      <p:pic>
        <p:nvPicPr>
          <p:cNvPr id="8" name="Picture 12" descr="depfetlogo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1560" cy="66520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946448" cy="396875"/>
          </a:xfrm>
          <a:noFill/>
        </p:spPr>
        <p:txBody>
          <a:bodyPr/>
          <a:lstStyle/>
          <a:p>
            <a:fld id="{6CC7C5F7-E834-4247-8E2B-A48997E31CCF}" type="slidenum">
              <a:rPr lang="es-ES" smtClean="0">
                <a:latin typeface="Arial" pitchFamily="34" charset="0"/>
              </a:rPr>
              <a:pPr/>
              <a:t>8</a:t>
            </a:fld>
            <a:r>
              <a:rPr lang="es-ES" dirty="0" smtClean="0">
                <a:latin typeface="Arial" pitchFamily="34" charset="0"/>
              </a:rPr>
              <a:t> de 20</a:t>
            </a:r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-2649487" y="327017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</a:rPr>
              <a:t>(CM+DM) –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Noise</a:t>
            </a:r>
            <a:r>
              <a:rPr lang="es-ES" sz="2400" b="1" u="sng" dirty="0" smtClean="0">
                <a:solidFill>
                  <a:srgbClr val="FF0000"/>
                </a:solidFill>
              </a:rPr>
              <a:t>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channel</a:t>
            </a:r>
            <a:r>
              <a:rPr lang="es-ES" sz="2400" b="1" u="sng" dirty="0" smtClean="0">
                <a:solidFill>
                  <a:srgbClr val="FF0000"/>
                </a:solidFill>
              </a:rPr>
              <a:t> </a:t>
            </a:r>
            <a:r>
              <a:rPr lang="es-ES" sz="2400" b="1" u="sng" dirty="0" err="1" smtClean="0">
                <a:solidFill>
                  <a:srgbClr val="FF0000"/>
                </a:solidFill>
              </a:rPr>
              <a:t>spectrum</a:t>
            </a:r>
            <a:endParaRPr lang="es-E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24600"/>
            <a:ext cx="5486400" cy="5334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13th International Workshop on DEPFET Detectors and Applications </a:t>
            </a:r>
          </a:p>
          <a:p>
            <a:r>
              <a:rPr lang="en-US" dirty="0" err="1" smtClean="0">
                <a:latin typeface="Arial" pitchFamily="34" charset="0"/>
              </a:rPr>
              <a:t>Ringberg</a:t>
            </a:r>
            <a:r>
              <a:rPr lang="en-US" dirty="0" smtClean="0">
                <a:latin typeface="Arial" pitchFamily="34" charset="0"/>
              </a:rPr>
              <a:t> Castle ,-  12-15  June  2013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44644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356992"/>
            <a:ext cx="47880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15813</TotalTime>
  <Words>1427</Words>
  <Application>Microsoft Office PowerPoint</Application>
  <PresentationFormat>Presentación en pantalla (4:3)</PresentationFormat>
  <Paragraphs>310</Paragraphs>
  <Slides>30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0</vt:lpstr>
      <vt:lpstr>Outline</vt:lpstr>
      <vt:lpstr>1.Introduction </vt:lpstr>
      <vt:lpstr>2. Conducted noise emission test</vt:lpstr>
      <vt:lpstr>2.1 Conducted noise: Test set-up</vt:lpstr>
      <vt:lpstr>2.1 Conducted noise: Test set-up</vt:lpstr>
      <vt:lpstr>2.1 Conducted noise: Test set-up</vt:lpstr>
      <vt:lpstr>2.1 Conducted noise: Test set-up</vt:lpstr>
      <vt:lpstr>2.2 Conducted noise: Test results</vt:lpstr>
      <vt:lpstr>2.2 Conducted noise: Test results</vt:lpstr>
      <vt:lpstr>2.2 Conducted noise: Test results</vt:lpstr>
      <vt:lpstr>2.2 Conducted noise: Test results</vt:lpstr>
      <vt:lpstr>2.2 Conducted noise: Test results</vt:lpstr>
      <vt:lpstr>2.3 Conducted noise: Filtering</vt:lpstr>
      <vt:lpstr>2.3 Conducted noise: Filtering</vt:lpstr>
      <vt:lpstr>2.3 Conducted noise: Filtering</vt:lpstr>
      <vt:lpstr>3. Radiated noise emission test</vt:lpstr>
      <vt:lpstr>3.1 Radiated noise : Test set-up</vt:lpstr>
      <vt:lpstr>3.2 Radiated noise : Test results</vt:lpstr>
      <vt:lpstr>3.2 Radiated noise : Test results</vt:lpstr>
      <vt:lpstr>4. Conclusions</vt:lpstr>
      <vt:lpstr>BACKUP SLIDES</vt:lpstr>
      <vt:lpstr>1. Introduction </vt:lpstr>
      <vt:lpstr>2.1 Conducted noise: Test set-up</vt:lpstr>
      <vt:lpstr>2. Test set-up</vt:lpstr>
      <vt:lpstr>2. Test set-up</vt:lpstr>
      <vt:lpstr>2.1 Conducted noise: Test set-up</vt:lpstr>
      <vt:lpstr>Diapositiva 27</vt:lpstr>
      <vt:lpstr>Diapositiva 28</vt:lpstr>
      <vt:lpstr>Diapositiva 29</vt:lpstr>
    </vt:vector>
  </TitlesOfParts>
  <Company>FM9FY TMF7Q KCKCT V9T29 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ITA</cp:lastModifiedBy>
  <cp:revision>1015</cp:revision>
  <dcterms:created xsi:type="dcterms:W3CDTF">2008-01-09T09:57:40Z</dcterms:created>
  <dcterms:modified xsi:type="dcterms:W3CDTF">2013-06-14T10:24:56Z</dcterms:modified>
</cp:coreProperties>
</file>