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9" r:id="rId2"/>
    <p:sldId id="340" r:id="rId3"/>
    <p:sldId id="346" r:id="rId4"/>
    <p:sldId id="345" r:id="rId5"/>
    <p:sldId id="409" r:id="rId6"/>
    <p:sldId id="418" r:id="rId7"/>
    <p:sldId id="341" r:id="rId8"/>
    <p:sldId id="342" r:id="rId9"/>
    <p:sldId id="414" r:id="rId10"/>
    <p:sldId id="343" r:id="rId11"/>
    <p:sldId id="410" r:id="rId12"/>
    <p:sldId id="411" r:id="rId13"/>
    <p:sldId id="344" r:id="rId14"/>
    <p:sldId id="412" r:id="rId15"/>
    <p:sldId id="416" r:id="rId16"/>
    <p:sldId id="417" r:id="rId17"/>
    <p:sldId id="347" r:id="rId18"/>
    <p:sldId id="348" r:id="rId19"/>
    <p:sldId id="413" r:id="rId20"/>
    <p:sldId id="407" r:id="rId21"/>
    <p:sldId id="406" r:id="rId22"/>
    <p:sldId id="394" r:id="rId23"/>
    <p:sldId id="397" r:id="rId24"/>
    <p:sldId id="400" r:id="rId25"/>
    <p:sldId id="402" r:id="rId26"/>
    <p:sldId id="403" r:id="rId27"/>
    <p:sldId id="405" r:id="rId28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701"/>
    <a:srgbClr val="FF6600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2" autoAdjust="0"/>
    <p:restoredTop sz="91156" autoAdjust="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E1C88766-25B3-44D9-AC33-60EF258F34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3A19914D-FE8F-4CFF-97C5-EB73567920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3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B07C31-A3C2-496F-9E13-04FC177F2FE5}" type="slidenum">
              <a:rPr lang="en-US" sz="1300">
                <a:latin typeface="Times New Roman" pitchFamily="18" charset="0"/>
              </a:rPr>
              <a:pPr eaLnBrk="1" hangingPunct="1"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CEED62-4EC3-47E7-888A-940F00E57819}" type="slidenum">
              <a:rPr lang="en-US" sz="1300">
                <a:latin typeface="Times New Roman" pitchFamily="18" charset="0"/>
              </a:rPr>
              <a:pPr eaLnBrk="1" hangingPunct="1"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BF3D30-822B-4239-8645-6036DB80B8A3}" type="slidenum">
              <a:rPr lang="en-US" sz="1300">
                <a:latin typeface="Times New Roman" pitchFamily="18" charset="0"/>
              </a:rPr>
              <a:pPr eaLnBrk="1" hangingPunct="1"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BF3D30-822B-4239-8645-6036DB80B8A3}" type="slidenum">
              <a:rPr lang="en-US" sz="1300">
                <a:latin typeface="Times New Roman" pitchFamily="18" charset="0"/>
              </a:rPr>
              <a:pPr eaLnBrk="1" hangingPunct="1"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E1EF-C87A-4E89-91F5-F02991DD78A4}" type="slidenum">
              <a:rPr lang="en-US" sz="1300">
                <a:latin typeface="Times New Roman" pitchFamily="18" charset="0"/>
              </a:rPr>
              <a:pPr eaLnBrk="1" hangingPunct="1"/>
              <a:t>17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FE050C-1DA3-4EF2-B174-C6AE3F80CE1F}" type="slidenum">
              <a:rPr lang="en-US" sz="1300">
                <a:latin typeface="Times New Roman" pitchFamily="18" charset="0"/>
              </a:rPr>
              <a:pPr eaLnBrk="1" hangingPunct="1"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FE050C-1DA3-4EF2-B174-C6AE3F80CE1F}" type="slidenum">
              <a:rPr lang="en-US" sz="1300">
                <a:latin typeface="Times New Roman" pitchFamily="18" charset="0"/>
              </a:rPr>
              <a:pPr eaLnBrk="1" hangingPunct="1"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B07C31-A3C2-496F-9E13-04FC177F2FE5}" type="slidenum">
              <a:rPr lang="en-US" sz="1300">
                <a:latin typeface="Times New Roman" pitchFamily="18" charset="0"/>
              </a:rPr>
              <a:pPr eaLnBrk="1" hangingPunct="1"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B74B04-7325-46F6-89A7-986ADAC20D72}" type="slidenum">
              <a:rPr lang="en-US" sz="1300">
                <a:latin typeface="Times New Roman" pitchFamily="18" charset="0"/>
              </a:rPr>
              <a:pPr eaLnBrk="1" hangingPunct="1"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1C72C-F187-442C-9007-21738424425D}" type="slidenum">
              <a:rPr lang="en-US" sz="1300">
                <a:latin typeface="Times New Roman" pitchFamily="18" charset="0"/>
              </a:rPr>
              <a:pPr eaLnBrk="1" hangingPunct="1"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5F1363-B9A1-4EBF-B4B9-3F38344F5D95}" type="slidenum">
              <a:rPr lang="en-US" sz="1300">
                <a:latin typeface="Times New Roman" pitchFamily="18" charset="0"/>
              </a:rPr>
              <a:pPr eaLnBrk="1" hangingPunct="1"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C491F5-58CF-42B9-A796-F0A633E2004C}" type="slidenum">
              <a:rPr lang="en-US" sz="1300">
                <a:latin typeface="Times New Roman" pitchFamily="18" charset="0"/>
              </a:rPr>
              <a:pPr eaLnBrk="1" hangingPunct="1"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246DD4-0AAB-49D0-B642-969751F7B0C9}" type="slidenum">
              <a:rPr lang="en-US" sz="1300">
                <a:latin typeface="Times New Roman" pitchFamily="18" charset="0"/>
              </a:rPr>
              <a:pPr eaLnBrk="1" hangingPunct="1"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C519AD-FFBC-493D-9A8A-F4414C869692}" type="slidenum">
              <a:rPr lang="en-US" sz="1300">
                <a:latin typeface="Times New Roman" pitchFamily="18" charset="0"/>
              </a:rPr>
              <a:pPr eaLnBrk="1" hangingPunct="1"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AD23BA-99A4-4683-8703-4E7A68B4165C}" type="slidenum">
              <a:rPr lang="en-US" sz="1300">
                <a:latin typeface="Times New Roman" pitchFamily="18" charset="0"/>
              </a:rPr>
              <a:pPr eaLnBrk="1" hangingPunct="1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D56D34-78AE-428C-94C3-64FCD2572357}" type="slidenum">
              <a:rPr lang="en-US" sz="1300">
                <a:latin typeface="Times New Roman" pitchFamily="18" charset="0"/>
              </a:rPr>
              <a:pPr eaLnBrk="1" hangingPunct="1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AC09CC-E4EF-4F62-8680-EFA69678E3C4}" type="slidenum">
              <a:rPr lang="en-US" sz="1300">
                <a:latin typeface="Times New Roman" pitchFamily="18" charset="0"/>
              </a:rPr>
              <a:pPr eaLnBrk="1" hangingPunct="1"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AB0DD6-D86F-4B03-B9AF-B9C594DF2550}" type="slidenum">
              <a:rPr lang="en-US" sz="1300">
                <a:latin typeface="Times New Roman" pitchFamily="18" charset="0"/>
              </a:rPr>
              <a:pPr eaLnBrk="1" hangingPunct="1"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0EC502-2405-4A38-89B4-76C25BA3078A}" type="slidenum">
              <a:rPr lang="en-US" sz="1300">
                <a:latin typeface="Times New Roman" pitchFamily="18" charset="0"/>
              </a:rPr>
              <a:pPr eaLnBrk="1" hangingPunct="1"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793D8D-2577-410E-9A3E-3802BDEA3CDF}" type="slidenum">
              <a:rPr lang="en-US" sz="1300">
                <a:latin typeface="Times New Roman" pitchFamily="18" charset="0"/>
              </a:rPr>
              <a:pPr eaLnBrk="1" hangingPunct="1"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BF3D30-822B-4239-8645-6036DB80B8A3}" type="slidenum">
              <a:rPr lang="en-US" sz="1300">
                <a:latin typeface="Times New Roman" pitchFamily="18" charset="0"/>
              </a:rPr>
              <a:pPr eaLnBrk="1" hangingPunct="1"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493D-7F00-462E-A8E7-048848A97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68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181A-4F10-430B-B685-DC8882364B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8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6446-EE69-47B9-86F6-AB7F422BAB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35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450" y="130175"/>
            <a:ext cx="7499350" cy="3460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D6B8C-5ECB-427D-A32E-8648591F12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85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sadržaj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450" y="130175"/>
            <a:ext cx="7499350" cy="3460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4648200" y="692150"/>
            <a:ext cx="4038600" cy="2911475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3"/>
          </p:nvPr>
        </p:nvSpPr>
        <p:spPr>
          <a:xfrm>
            <a:off x="4648200" y="3756025"/>
            <a:ext cx="4038600" cy="2913063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7626-9D8A-430F-ACC8-A5386C4CE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56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CC78-699B-4BF8-8029-3E81AEBCA3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12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CDA2-307A-464C-9418-923C9B4885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0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BD8E-59C7-431F-8206-5209A70D51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7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0CD6-04DB-4782-B842-14864A7101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BA7E-4847-4013-907A-8103A8A21F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7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2E2D-4028-48DB-82F7-E840E3482C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6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4FDA-F048-47B5-90F3-0D94D019CD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75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6CDB-3E1C-49A5-9474-B61A193F7D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5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7254B1B-D9A6-46E2-A36F-40FAB6CE90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0" descr="SuS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88913"/>
            <a:ext cx="287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egel_uni_hd_klei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42875"/>
            <a:ext cx="330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ziti-logo_150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111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35" name="Text Box 18"/>
          <p:cNvSpPr txBox="1">
            <a:spLocks noChangeArrowheads="1"/>
          </p:cNvSpPr>
          <p:nvPr userDrawn="1"/>
        </p:nvSpPr>
        <p:spPr bwMode="auto">
          <a:xfrm>
            <a:off x="6364" y="6538913"/>
            <a:ext cx="7013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DEPFET Detectors and Applications, </a:t>
            </a:r>
            <a:r>
              <a:rPr lang="en-US" dirty="0" err="1"/>
              <a:t>Ringberg</a:t>
            </a:r>
            <a:r>
              <a:rPr lang="en-US" dirty="0"/>
              <a:t>, </a:t>
            </a:r>
            <a:r>
              <a:rPr lang="en-US" dirty="0" smtClean="0"/>
              <a:t>June 2013,</a:t>
            </a:r>
            <a:r>
              <a:rPr lang="en-US" baseline="0" dirty="0" smtClean="0"/>
              <a:t> Ivan </a:t>
            </a:r>
            <a:r>
              <a:rPr lang="en-US" baseline="0" dirty="0" err="1" smtClean="0"/>
              <a:t>Peric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8CA5D-9189-4426-A977-5CBD18648228}" type="slidenum">
              <a:rPr lang="de-DE" sz="1400"/>
              <a:pPr eaLnBrk="1" hangingPunct="1"/>
              <a:t>1</a:t>
            </a:fld>
            <a:endParaRPr lang="de-DE" sz="1400" dirty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New DCD Chips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Ivan </a:t>
            </a:r>
            <a:r>
              <a:rPr lang="en-US" sz="1800" dirty="0" err="1" smtClean="0"/>
              <a:t>Perić</a:t>
            </a:r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de-DE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1FC3D-ACC4-4AFA-A5F8-6913FD6542DD}" type="slidenum">
              <a:rPr lang="de-DE" sz="1400"/>
              <a:pPr eaLnBrk="1" hangingPunct="1"/>
              <a:t>10</a:t>
            </a:fld>
            <a:endParaRPr lang="de-DE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 err="1">
                <a:latin typeface="+mn-lt"/>
                <a:ea typeface="SimSun" pitchFamily="2" charset="-122"/>
              </a:rPr>
              <a:t>Transimpedance</a:t>
            </a:r>
            <a:r>
              <a:rPr lang="en-US" altLang="zh-CN" sz="1400" b="1" kern="0" dirty="0">
                <a:latin typeface="+mn-lt"/>
                <a:ea typeface="SimSun" pitchFamily="2" charset="-122"/>
              </a:rPr>
              <a:t>-Amplifier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CMC On/Off switches changed – channels can be excluded from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CMC (both DCDs)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DCD Pipeline – </a:t>
            </a:r>
            <a:r>
              <a:rPr lang="en-US" altLang="zh-CN" sz="1400" kern="0" dirty="0" err="1">
                <a:latin typeface="+mn-lt"/>
                <a:ea typeface="SimSun" pitchFamily="2" charset="-122"/>
              </a:rPr>
              <a:t>AmpLow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 switch added - </a:t>
            </a:r>
            <a:r>
              <a:rPr lang="en-US" altLang="zh-CN" sz="1400" b="1" kern="0" dirty="0">
                <a:latin typeface="+mn-lt"/>
                <a:ea typeface="SimSun" pitchFamily="2" charset="-122"/>
              </a:rPr>
              <a:t>CMC and normal operation possible on the same </a:t>
            </a:r>
            <a:r>
              <a:rPr lang="en-US" altLang="zh-CN" sz="1400" b="1" kern="0" dirty="0" smtClean="0">
                <a:latin typeface="+mn-lt"/>
                <a:ea typeface="SimSun" pitchFamily="2" charset="-122"/>
              </a:rPr>
              <a:t>chip</a:t>
            </a:r>
            <a:endParaRPr lang="en-US" altLang="zh-CN" sz="1400" b="1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DCD4 –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no changes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in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TIA vs. present design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- CMC operation possible only if </a:t>
            </a:r>
            <a:r>
              <a:rPr lang="en-US" altLang="zh-CN" sz="1400" kern="0" dirty="0" err="1">
                <a:latin typeface="+mn-lt"/>
                <a:ea typeface="SimSun" pitchFamily="2" charset="-122"/>
              </a:rPr>
              <a:t>AmpLowAmp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 pads are floating – requires special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footprint or removal of bumps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Output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current range of the TIA can be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programmed (</a:t>
            </a:r>
            <a:r>
              <a:rPr lang="en-US" altLang="zh-CN" sz="1400" kern="0" dirty="0">
                <a:ea typeface="SimSun" pitchFamily="2" charset="-122"/>
              </a:rPr>
              <a:t>DCD </a:t>
            </a:r>
            <a:r>
              <a:rPr lang="en-US" altLang="zh-CN" sz="1400" kern="0" dirty="0" smtClean="0">
                <a:ea typeface="SimSun" pitchFamily="2" charset="-122"/>
              </a:rPr>
              <a:t>Pipeline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>
                <a:ea typeface="SimSun" pitchFamily="2" charset="-122"/>
              </a:rPr>
              <a:t>IO Pads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LVDS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clock input added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CMOS input still present, both can be used (control bit in global register)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Improved layout of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output drivers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for better yield – current increased by 25%.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Capacitance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of digital lines on the module –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2.5 - 5pF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! The transitions a bit slow, but still acceptable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Čuvar mesta za broj slajda 3"/>
          <p:cNvSpPr>
            <a:spLocks noGrp="1"/>
          </p:cNvSpPr>
          <p:nvPr>
            <p:ph type="sldNum" sz="quarter" idx="10"/>
          </p:nvPr>
        </p:nvSpPr>
        <p:spPr>
          <a:xfrm>
            <a:off x="4343400" y="6477000"/>
            <a:ext cx="1763713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FA895631-F37B-4171-BA93-65DC3B0649A5}" type="slidenum">
              <a:rPr lang="en-US" sz="1400"/>
              <a:pPr algn="l" eaLnBrk="1" hangingPunct="1"/>
              <a:t>11</a:t>
            </a:fld>
            <a:endParaRPr lang="en-US" sz="1400"/>
          </a:p>
        </p:txBody>
      </p:sp>
      <p:sp>
        <p:nvSpPr>
          <p:cNvPr id="1536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TIA for DCD4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TIA Design in DCDBv4: excluding of individual channels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from CMC network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possible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The excluded channel “feels” the CMC changes in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AmpLowAmp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node – Measurement of average DEPFET current possible (requires calibration)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15365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2C78338-AE63-4413-98B4-5D6154EA5517}" type="slidenum">
              <a:rPr lang="de-DE" sz="1400"/>
              <a:pPr algn="r" eaLnBrk="1" hangingPunct="1"/>
              <a:t>11</a:t>
            </a:fld>
            <a:endParaRPr lang="de-DE" sz="1400"/>
          </a:p>
        </p:txBody>
      </p:sp>
      <p:sp>
        <p:nvSpPr>
          <p:cNvPr id="15366" name="Gleichschenkliges Dreieck 1"/>
          <p:cNvSpPr>
            <a:spLocks noChangeArrowheads="1"/>
          </p:cNvSpPr>
          <p:nvPr/>
        </p:nvSpPr>
        <p:spPr bwMode="auto">
          <a:xfrm rot="5400000">
            <a:off x="3636169" y="2349946"/>
            <a:ext cx="863600" cy="719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367" name="Gerade Verbindung 3"/>
          <p:cNvCxnSpPr>
            <a:cxnSpLocks noChangeShapeType="1"/>
          </p:cNvCxnSpPr>
          <p:nvPr/>
        </p:nvCxnSpPr>
        <p:spPr bwMode="auto">
          <a:xfrm flipH="1">
            <a:off x="1835150" y="2709515"/>
            <a:ext cx="12969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68" name="Gruppieren 28"/>
          <p:cNvGrpSpPr>
            <a:grpSpLocks/>
          </p:cNvGrpSpPr>
          <p:nvPr/>
        </p:nvGrpSpPr>
        <p:grpSpPr bwMode="auto">
          <a:xfrm flipH="1">
            <a:off x="2124075" y="3428652"/>
            <a:ext cx="503238" cy="720725"/>
            <a:chOff x="2627784" y="5016202"/>
            <a:chExt cx="503932" cy="720080"/>
          </a:xfrm>
        </p:grpSpPr>
        <p:cxnSp>
          <p:nvCxnSpPr>
            <p:cNvPr id="15448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9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0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1" name="Gerade Verbindung 24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3" name="Gerade Verbindung 26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4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369" name="Gerade Verbindung 63"/>
          <p:cNvCxnSpPr>
            <a:cxnSpLocks noChangeShapeType="1"/>
          </p:cNvCxnSpPr>
          <p:nvPr/>
        </p:nvCxnSpPr>
        <p:spPr bwMode="auto">
          <a:xfrm>
            <a:off x="2124075" y="2709515"/>
            <a:ext cx="0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0" name="Gruppieren 45"/>
          <p:cNvGrpSpPr>
            <a:grpSpLocks/>
          </p:cNvGrpSpPr>
          <p:nvPr/>
        </p:nvGrpSpPr>
        <p:grpSpPr bwMode="auto">
          <a:xfrm rot="-5400000">
            <a:off x="2879725" y="2888903"/>
            <a:ext cx="503237" cy="144462"/>
            <a:chOff x="3707904" y="1772816"/>
            <a:chExt cx="504056" cy="144016"/>
          </a:xfrm>
        </p:grpSpPr>
        <p:cxnSp>
          <p:nvCxnSpPr>
            <p:cNvPr id="15443" name="Gerade Verbindung 46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4" name="Gerade Verbindung 47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5" name="Gerade Verbindung 48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6" name="Gerade Verbindung 49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7" name="Gerade Verbindung 50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1" name="Gruppieren 58"/>
          <p:cNvGrpSpPr>
            <a:grpSpLocks/>
          </p:cNvGrpSpPr>
          <p:nvPr/>
        </p:nvGrpSpPr>
        <p:grpSpPr bwMode="auto">
          <a:xfrm>
            <a:off x="3132138" y="3212752"/>
            <a:ext cx="71437" cy="431800"/>
            <a:chOff x="3851920" y="3861048"/>
            <a:chExt cx="72008" cy="432048"/>
          </a:xfrm>
        </p:grpSpPr>
        <p:cxnSp>
          <p:nvCxnSpPr>
            <p:cNvPr id="15440" name="Gerade Verbindung 59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1" name="Gerade Verbindung 60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2" name="Gerade Verbindung 61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372" name="Gerade Verbindung 79"/>
          <p:cNvCxnSpPr>
            <a:cxnSpLocks noChangeShapeType="1"/>
          </p:cNvCxnSpPr>
          <p:nvPr/>
        </p:nvCxnSpPr>
        <p:spPr bwMode="auto">
          <a:xfrm flipH="1">
            <a:off x="2916238" y="3644552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Gerade Verbindung 80"/>
          <p:cNvCxnSpPr>
            <a:cxnSpLocks noChangeShapeType="1"/>
          </p:cNvCxnSpPr>
          <p:nvPr/>
        </p:nvCxnSpPr>
        <p:spPr bwMode="auto">
          <a:xfrm flipH="1">
            <a:off x="2916238" y="3933477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Gerade Verbindung mit Pfeil 84"/>
          <p:cNvCxnSpPr>
            <a:cxnSpLocks noChangeShapeType="1"/>
          </p:cNvCxnSpPr>
          <p:nvPr/>
        </p:nvCxnSpPr>
        <p:spPr bwMode="auto">
          <a:xfrm flipH="1">
            <a:off x="3203575" y="3428652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Gerade Verbindung mit Pfeil 85"/>
          <p:cNvCxnSpPr>
            <a:cxnSpLocks noChangeShapeType="1"/>
          </p:cNvCxnSpPr>
          <p:nvPr/>
        </p:nvCxnSpPr>
        <p:spPr bwMode="auto">
          <a:xfrm rot="5400000" flipH="1">
            <a:off x="2555875" y="400491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Textfeld 87"/>
          <p:cNvSpPr txBox="1">
            <a:spLocks noChangeArrowheads="1"/>
          </p:cNvSpPr>
          <p:nvPr/>
        </p:nvSpPr>
        <p:spPr bwMode="auto">
          <a:xfrm>
            <a:off x="3203575" y="3141315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sp>
        <p:nvSpPr>
          <p:cNvPr id="15377" name="Textfeld 88"/>
          <p:cNvSpPr txBox="1">
            <a:spLocks noChangeArrowheads="1"/>
          </p:cNvSpPr>
          <p:nvPr/>
        </p:nvSpPr>
        <p:spPr bwMode="auto">
          <a:xfrm>
            <a:off x="2771775" y="4077940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sp>
        <p:nvSpPr>
          <p:cNvPr id="15378" name="Ellipse 89"/>
          <p:cNvSpPr>
            <a:spLocks noChangeArrowheads="1"/>
          </p:cNvSpPr>
          <p:nvPr/>
        </p:nvSpPr>
        <p:spPr bwMode="auto">
          <a:xfrm>
            <a:off x="3059113" y="35731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9" name="Ellipse 90"/>
          <p:cNvSpPr>
            <a:spLocks noChangeArrowheads="1"/>
          </p:cNvSpPr>
          <p:nvPr/>
        </p:nvSpPr>
        <p:spPr bwMode="auto">
          <a:xfrm>
            <a:off x="3059113" y="3862040"/>
            <a:ext cx="144462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0" name="Textfeld 91"/>
          <p:cNvSpPr txBox="1">
            <a:spLocks noChangeArrowheads="1"/>
          </p:cNvSpPr>
          <p:nvPr/>
        </p:nvSpPr>
        <p:spPr bwMode="auto">
          <a:xfrm>
            <a:off x="3190875" y="3862040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Bias</a:t>
            </a:r>
          </a:p>
        </p:txBody>
      </p:sp>
      <p:cxnSp>
        <p:nvCxnSpPr>
          <p:cNvPr id="15381" name="Gerade Verbindung 94"/>
          <p:cNvCxnSpPr>
            <a:cxnSpLocks noChangeShapeType="1"/>
          </p:cNvCxnSpPr>
          <p:nvPr/>
        </p:nvCxnSpPr>
        <p:spPr bwMode="auto">
          <a:xfrm>
            <a:off x="2051050" y="4149377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82" name="Gruppieren 95"/>
          <p:cNvGrpSpPr>
            <a:grpSpLocks/>
          </p:cNvGrpSpPr>
          <p:nvPr/>
        </p:nvGrpSpPr>
        <p:grpSpPr bwMode="auto">
          <a:xfrm flipH="1">
            <a:off x="4067175" y="3428652"/>
            <a:ext cx="504825" cy="720725"/>
            <a:chOff x="2627784" y="5016202"/>
            <a:chExt cx="503932" cy="720080"/>
          </a:xfrm>
        </p:grpSpPr>
        <p:cxnSp>
          <p:nvCxnSpPr>
            <p:cNvPr id="15433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4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5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6" name="Gerade Verbindung 99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7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8" name="Gerade Verbindung 101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9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3" name="Gruppieren 103"/>
          <p:cNvGrpSpPr>
            <a:grpSpLocks/>
          </p:cNvGrpSpPr>
          <p:nvPr/>
        </p:nvGrpSpPr>
        <p:grpSpPr bwMode="auto">
          <a:xfrm rot="-5400000">
            <a:off x="4536282" y="2889696"/>
            <a:ext cx="503237" cy="142875"/>
            <a:chOff x="3707904" y="1772816"/>
            <a:chExt cx="504056" cy="144016"/>
          </a:xfrm>
        </p:grpSpPr>
        <p:cxnSp>
          <p:nvCxnSpPr>
            <p:cNvPr id="15428" name="Gerade Verbindung 104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9" name="Gerade Verbindung 105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0" name="Gerade Verbindung 106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1" name="Gerade Verbindung 107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2" name="Gerade Verbindung 108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4" name="Gruppieren 109"/>
          <p:cNvGrpSpPr>
            <a:grpSpLocks/>
          </p:cNvGrpSpPr>
          <p:nvPr/>
        </p:nvGrpSpPr>
        <p:grpSpPr bwMode="auto">
          <a:xfrm>
            <a:off x="4787900" y="3212752"/>
            <a:ext cx="71438" cy="431800"/>
            <a:chOff x="3851920" y="3861048"/>
            <a:chExt cx="72008" cy="432048"/>
          </a:xfrm>
        </p:grpSpPr>
        <p:cxnSp>
          <p:nvCxnSpPr>
            <p:cNvPr id="15425" name="Gerade Verbindung 110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6" name="Gerade Verbindung 111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7" name="Gerade Verbindung 112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385" name="Gerade Verbindung 113"/>
          <p:cNvCxnSpPr>
            <a:cxnSpLocks noChangeShapeType="1"/>
          </p:cNvCxnSpPr>
          <p:nvPr/>
        </p:nvCxnSpPr>
        <p:spPr bwMode="auto">
          <a:xfrm flipH="1">
            <a:off x="4356100" y="3789015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6" name="Gerade Verbindung mit Pfeil 114"/>
          <p:cNvCxnSpPr>
            <a:cxnSpLocks noChangeShapeType="1"/>
          </p:cNvCxnSpPr>
          <p:nvPr/>
        </p:nvCxnSpPr>
        <p:spPr bwMode="auto">
          <a:xfrm flipH="1">
            <a:off x="4859338" y="3428652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7" name="Textfeld 116"/>
          <p:cNvSpPr txBox="1">
            <a:spLocks noChangeArrowheads="1"/>
          </p:cNvSpPr>
          <p:nvPr/>
        </p:nvSpPr>
        <p:spPr bwMode="auto">
          <a:xfrm>
            <a:off x="4859338" y="314131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cxnSp>
        <p:nvCxnSpPr>
          <p:cNvPr id="15388" name="Gerade Verbindung 118"/>
          <p:cNvCxnSpPr>
            <a:cxnSpLocks noChangeShapeType="1"/>
          </p:cNvCxnSpPr>
          <p:nvPr/>
        </p:nvCxnSpPr>
        <p:spPr bwMode="auto">
          <a:xfrm flipH="1">
            <a:off x="3132138" y="2709515"/>
            <a:ext cx="5762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Gerade Verbindung 119"/>
          <p:cNvCxnSpPr>
            <a:cxnSpLocks noChangeShapeType="1"/>
          </p:cNvCxnSpPr>
          <p:nvPr/>
        </p:nvCxnSpPr>
        <p:spPr bwMode="auto">
          <a:xfrm flipH="1">
            <a:off x="4427538" y="2709515"/>
            <a:ext cx="1368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Gerade Verbindung 120"/>
          <p:cNvCxnSpPr>
            <a:cxnSpLocks noChangeShapeType="1"/>
          </p:cNvCxnSpPr>
          <p:nvPr/>
        </p:nvCxnSpPr>
        <p:spPr bwMode="auto">
          <a:xfrm flipV="1">
            <a:off x="4787900" y="3573115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1" name="Ellipse 121"/>
          <p:cNvSpPr>
            <a:spLocks noChangeArrowheads="1"/>
          </p:cNvSpPr>
          <p:nvPr/>
        </p:nvSpPr>
        <p:spPr bwMode="auto">
          <a:xfrm>
            <a:off x="4716463" y="3717577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392" name="Gerade Verbindung 122"/>
          <p:cNvCxnSpPr>
            <a:cxnSpLocks noChangeShapeType="1"/>
          </p:cNvCxnSpPr>
          <p:nvPr/>
        </p:nvCxnSpPr>
        <p:spPr bwMode="auto">
          <a:xfrm>
            <a:off x="3995738" y="4149377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3" name="Ellipse 123"/>
          <p:cNvSpPr>
            <a:spLocks noChangeArrowheads="1"/>
          </p:cNvSpPr>
          <p:nvPr/>
        </p:nvSpPr>
        <p:spPr bwMode="auto">
          <a:xfrm>
            <a:off x="3995738" y="33572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394" name="Gerade Verbindung 124"/>
          <p:cNvCxnSpPr>
            <a:cxnSpLocks noChangeShapeType="1"/>
            <a:endCxn id="15366" idx="5"/>
          </p:cNvCxnSpPr>
          <p:nvPr/>
        </p:nvCxnSpPr>
        <p:spPr bwMode="auto">
          <a:xfrm flipV="1">
            <a:off x="4067175" y="292541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5" name="Gerade Verbindung 125"/>
          <p:cNvCxnSpPr>
            <a:cxnSpLocks noChangeShapeType="1"/>
          </p:cNvCxnSpPr>
          <p:nvPr/>
        </p:nvCxnSpPr>
        <p:spPr bwMode="auto">
          <a:xfrm flipV="1">
            <a:off x="3851275" y="3428652"/>
            <a:ext cx="0" cy="129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6" name="Gerade Verbindung 44"/>
          <p:cNvCxnSpPr>
            <a:cxnSpLocks noChangeShapeType="1"/>
            <a:endCxn id="15393" idx="2"/>
          </p:cNvCxnSpPr>
          <p:nvPr/>
        </p:nvCxnSpPr>
        <p:spPr bwMode="auto">
          <a:xfrm>
            <a:off x="3851275" y="342865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7" name="Ellipse 130"/>
          <p:cNvSpPr>
            <a:spLocks noChangeArrowheads="1"/>
          </p:cNvSpPr>
          <p:nvPr/>
        </p:nvSpPr>
        <p:spPr bwMode="auto">
          <a:xfrm>
            <a:off x="4427538" y="2636490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8" name="Textfeld 140"/>
          <p:cNvSpPr txBox="1">
            <a:spLocks noChangeArrowheads="1"/>
          </p:cNvSpPr>
          <p:nvPr/>
        </p:nvSpPr>
        <p:spPr bwMode="auto">
          <a:xfrm>
            <a:off x="2771775" y="4870102"/>
            <a:ext cx="1096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AmpLowAmp</a:t>
            </a:r>
          </a:p>
        </p:txBody>
      </p:sp>
      <p:sp>
        <p:nvSpPr>
          <p:cNvPr id="15399" name="Gleichschenkliges Dreieck 83"/>
          <p:cNvSpPr>
            <a:spLocks noChangeArrowheads="1"/>
          </p:cNvSpPr>
          <p:nvPr/>
        </p:nvSpPr>
        <p:spPr bwMode="auto">
          <a:xfrm rot="5400000">
            <a:off x="7020719" y="2349946"/>
            <a:ext cx="863600" cy="719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400" name="Ellipse 92"/>
          <p:cNvSpPr>
            <a:spLocks noChangeArrowheads="1"/>
          </p:cNvSpPr>
          <p:nvPr/>
        </p:nvSpPr>
        <p:spPr bwMode="auto">
          <a:xfrm>
            <a:off x="7812088" y="2636490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401" name="Gerade Verbindung 115"/>
          <p:cNvCxnSpPr>
            <a:cxnSpLocks noChangeShapeType="1"/>
          </p:cNvCxnSpPr>
          <p:nvPr/>
        </p:nvCxnSpPr>
        <p:spPr bwMode="auto">
          <a:xfrm flipV="1">
            <a:off x="7451725" y="292541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2" name="Gerade Verbindung 117"/>
          <p:cNvCxnSpPr>
            <a:cxnSpLocks noChangeShapeType="1"/>
          </p:cNvCxnSpPr>
          <p:nvPr/>
        </p:nvCxnSpPr>
        <p:spPr bwMode="auto">
          <a:xfrm flipH="1">
            <a:off x="6300788" y="2709515"/>
            <a:ext cx="792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03" name="Gruppieren 141"/>
          <p:cNvGrpSpPr>
            <a:grpSpLocks/>
          </p:cNvGrpSpPr>
          <p:nvPr/>
        </p:nvGrpSpPr>
        <p:grpSpPr bwMode="auto">
          <a:xfrm rot="10800000">
            <a:off x="5795963" y="2636490"/>
            <a:ext cx="504825" cy="144462"/>
            <a:chOff x="3707904" y="1772816"/>
            <a:chExt cx="504056" cy="144016"/>
          </a:xfrm>
        </p:grpSpPr>
        <p:cxnSp>
          <p:nvCxnSpPr>
            <p:cNvPr id="15420" name="Gerade Verbindung 142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1" name="Gerade Verbindung 143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2" name="Gerade Verbindung 144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3" name="Gerade Verbindung 145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4" name="Gerade Verbindung 146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404" name="Ellipse 147"/>
          <p:cNvSpPr>
            <a:spLocks noChangeArrowheads="1"/>
          </p:cNvSpPr>
          <p:nvPr/>
        </p:nvSpPr>
        <p:spPr bwMode="auto">
          <a:xfrm>
            <a:off x="7380288" y="33572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405" name="Textfeld 148"/>
          <p:cNvSpPr txBox="1">
            <a:spLocks noChangeArrowheads="1"/>
          </p:cNvSpPr>
          <p:nvPr/>
        </p:nvSpPr>
        <p:spPr bwMode="auto">
          <a:xfrm>
            <a:off x="6300788" y="4870102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AmpLowADC</a:t>
            </a:r>
          </a:p>
        </p:txBody>
      </p:sp>
      <p:cxnSp>
        <p:nvCxnSpPr>
          <p:cNvPr id="15406" name="Gerade Verbindung 151"/>
          <p:cNvCxnSpPr>
            <a:cxnSpLocks noChangeShapeType="1"/>
          </p:cNvCxnSpPr>
          <p:nvPr/>
        </p:nvCxnSpPr>
        <p:spPr bwMode="auto">
          <a:xfrm>
            <a:off x="7235825" y="342865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7" name="Gerade Verbindung 11"/>
          <p:cNvCxnSpPr>
            <a:cxnSpLocks noChangeShapeType="1"/>
          </p:cNvCxnSpPr>
          <p:nvPr/>
        </p:nvCxnSpPr>
        <p:spPr bwMode="auto">
          <a:xfrm flipV="1">
            <a:off x="2627313" y="3644552"/>
            <a:ext cx="2889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8" name="Sechseck 12"/>
          <p:cNvSpPr>
            <a:spLocks noChangeArrowheads="1"/>
          </p:cNvSpPr>
          <p:nvPr/>
        </p:nvSpPr>
        <p:spPr bwMode="auto">
          <a:xfrm>
            <a:off x="3708400" y="4654202"/>
            <a:ext cx="287338" cy="215900"/>
          </a:xfrm>
          <a:prstGeom prst="hexagon">
            <a:avLst>
              <a:gd name="adj" fmla="val 24954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409" name="Sechseck 179"/>
          <p:cNvSpPr>
            <a:spLocks noChangeArrowheads="1"/>
          </p:cNvSpPr>
          <p:nvPr/>
        </p:nvSpPr>
        <p:spPr bwMode="auto">
          <a:xfrm>
            <a:off x="7092950" y="4654202"/>
            <a:ext cx="287338" cy="215900"/>
          </a:xfrm>
          <a:prstGeom prst="hexagon">
            <a:avLst>
              <a:gd name="adj" fmla="val 24954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410" name="Gruppieren 174"/>
          <p:cNvGrpSpPr>
            <a:grpSpLocks/>
          </p:cNvGrpSpPr>
          <p:nvPr/>
        </p:nvGrpSpPr>
        <p:grpSpPr bwMode="auto">
          <a:xfrm>
            <a:off x="4787900" y="5157440"/>
            <a:ext cx="71438" cy="431800"/>
            <a:chOff x="3851920" y="3861048"/>
            <a:chExt cx="72008" cy="432048"/>
          </a:xfrm>
        </p:grpSpPr>
        <p:cxnSp>
          <p:nvCxnSpPr>
            <p:cNvPr id="15417" name="Gerade Verbindung 17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8" name="Gerade Verbindung 17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9" name="Gerade Verbindung 17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411" name="Gerade Verbindung 178"/>
          <p:cNvCxnSpPr>
            <a:cxnSpLocks noChangeShapeType="1"/>
          </p:cNvCxnSpPr>
          <p:nvPr/>
        </p:nvCxnSpPr>
        <p:spPr bwMode="auto">
          <a:xfrm>
            <a:off x="4711700" y="5589240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Gerade Verbindung mit Pfeil 180"/>
          <p:cNvCxnSpPr>
            <a:cxnSpLocks noChangeShapeType="1"/>
          </p:cNvCxnSpPr>
          <p:nvPr/>
        </p:nvCxnSpPr>
        <p:spPr bwMode="auto">
          <a:xfrm flipH="1">
            <a:off x="4856163" y="5373340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3" name="Textfeld 181"/>
          <p:cNvSpPr txBox="1">
            <a:spLocks noChangeArrowheads="1"/>
          </p:cNvSpPr>
          <p:nvPr/>
        </p:nvSpPr>
        <p:spPr bwMode="auto">
          <a:xfrm>
            <a:off x="4787900" y="5086002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CMCOff</a:t>
            </a:r>
          </a:p>
        </p:txBody>
      </p:sp>
      <p:cxnSp>
        <p:nvCxnSpPr>
          <p:cNvPr id="15414" name="Gerade Verbindung 8"/>
          <p:cNvCxnSpPr>
            <a:cxnSpLocks noChangeShapeType="1"/>
            <a:stCxn id="15391" idx="4"/>
            <a:endCxn id="15413" idx="1"/>
          </p:cNvCxnSpPr>
          <p:nvPr/>
        </p:nvCxnSpPr>
        <p:spPr bwMode="auto">
          <a:xfrm>
            <a:off x="4787900" y="3862040"/>
            <a:ext cx="0" cy="1362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5" name="Richtungspfeil 126"/>
          <p:cNvSpPr>
            <a:spLocks noChangeArrowheads="1"/>
          </p:cNvSpPr>
          <p:nvPr/>
        </p:nvSpPr>
        <p:spPr bwMode="auto">
          <a:xfrm>
            <a:off x="7092950" y="2277715"/>
            <a:ext cx="1008063" cy="863600"/>
          </a:xfrm>
          <a:prstGeom prst="homePlate">
            <a:avLst>
              <a:gd name="adj" fmla="val 500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ADC</a:t>
            </a:r>
          </a:p>
        </p:txBody>
      </p:sp>
      <p:cxnSp>
        <p:nvCxnSpPr>
          <p:cNvPr id="15416" name="Gerade Verbindung 4"/>
          <p:cNvCxnSpPr>
            <a:cxnSpLocks noChangeShapeType="1"/>
          </p:cNvCxnSpPr>
          <p:nvPr/>
        </p:nvCxnSpPr>
        <p:spPr bwMode="auto">
          <a:xfrm>
            <a:off x="7235825" y="3428652"/>
            <a:ext cx="0" cy="122555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4935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Čuvar mesta za broj slajda 3"/>
          <p:cNvSpPr>
            <a:spLocks noGrp="1"/>
          </p:cNvSpPr>
          <p:nvPr>
            <p:ph type="sldNum" sz="quarter" idx="10"/>
          </p:nvPr>
        </p:nvSpPr>
        <p:spPr>
          <a:xfrm>
            <a:off x="4343400" y="6477000"/>
            <a:ext cx="1763713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10508F96-F437-4DFC-B972-45991365F7FC}" type="slidenum">
              <a:rPr lang="en-US" sz="1400"/>
              <a:pPr algn="l" eaLnBrk="1" hangingPunct="1"/>
              <a:t>12</a:t>
            </a:fld>
            <a:endParaRPr lang="en-US" sz="1400"/>
          </a:p>
        </p:txBody>
      </p:sp>
      <p:sp>
        <p:nvSpPr>
          <p:cNvPr id="1638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TIA for DCD Pipeline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TIA Design in </a:t>
            </a:r>
            <a:r>
              <a:rPr lang="en-US" altLang="zh-CN" sz="1400" kern="0" dirty="0" err="1" smtClean="0">
                <a:ea typeface="SimSun" pitchFamily="2" charset="-122"/>
              </a:rPr>
              <a:t>DCDBPip</a:t>
            </a:r>
            <a:r>
              <a:rPr lang="en-US" altLang="zh-CN" sz="1400" kern="0" dirty="0" smtClean="0">
                <a:ea typeface="SimSun" pitchFamily="2" charset="-122"/>
              </a:rPr>
              <a:t>: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CMC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and standard operation possible on the same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chip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Extra transistor added to the most sensitive node – for safety implemented only in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DCDPipeline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16389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DC7BB7F-C0BC-4B9B-8826-D4365F860CCF}" type="slidenum">
              <a:rPr lang="de-DE" sz="1400"/>
              <a:pPr algn="r" eaLnBrk="1" hangingPunct="1"/>
              <a:t>12</a:t>
            </a:fld>
            <a:endParaRPr lang="de-DE" sz="1400"/>
          </a:p>
        </p:txBody>
      </p:sp>
      <p:sp>
        <p:nvSpPr>
          <p:cNvPr id="16390" name="Gleichschenkliges Dreieck 1"/>
          <p:cNvSpPr>
            <a:spLocks noChangeArrowheads="1"/>
          </p:cNvSpPr>
          <p:nvPr/>
        </p:nvSpPr>
        <p:spPr bwMode="auto">
          <a:xfrm rot="5400000">
            <a:off x="3636169" y="2349946"/>
            <a:ext cx="863600" cy="719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391" name="Gerade Verbindung 3"/>
          <p:cNvCxnSpPr>
            <a:cxnSpLocks noChangeShapeType="1"/>
          </p:cNvCxnSpPr>
          <p:nvPr/>
        </p:nvCxnSpPr>
        <p:spPr bwMode="auto">
          <a:xfrm flipH="1">
            <a:off x="1835150" y="2709515"/>
            <a:ext cx="12969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2" name="Gruppieren 28"/>
          <p:cNvGrpSpPr>
            <a:grpSpLocks/>
          </p:cNvGrpSpPr>
          <p:nvPr/>
        </p:nvGrpSpPr>
        <p:grpSpPr bwMode="auto">
          <a:xfrm flipH="1">
            <a:off x="2124075" y="3428652"/>
            <a:ext cx="503238" cy="720725"/>
            <a:chOff x="2627784" y="5016202"/>
            <a:chExt cx="503932" cy="720080"/>
          </a:xfrm>
        </p:grpSpPr>
        <p:cxnSp>
          <p:nvCxnSpPr>
            <p:cNvPr id="16481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2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3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4" name="Gerade Verbindung 24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5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6" name="Gerade Verbindung 26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7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393" name="Gerade Verbindung 63"/>
          <p:cNvCxnSpPr>
            <a:cxnSpLocks noChangeShapeType="1"/>
          </p:cNvCxnSpPr>
          <p:nvPr/>
        </p:nvCxnSpPr>
        <p:spPr bwMode="auto">
          <a:xfrm>
            <a:off x="2124075" y="2709515"/>
            <a:ext cx="0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4" name="Gruppieren 45"/>
          <p:cNvGrpSpPr>
            <a:grpSpLocks/>
          </p:cNvGrpSpPr>
          <p:nvPr/>
        </p:nvGrpSpPr>
        <p:grpSpPr bwMode="auto">
          <a:xfrm rot="-5400000">
            <a:off x="2879725" y="2888903"/>
            <a:ext cx="503237" cy="144462"/>
            <a:chOff x="3707904" y="1772816"/>
            <a:chExt cx="504056" cy="144016"/>
          </a:xfrm>
        </p:grpSpPr>
        <p:cxnSp>
          <p:nvCxnSpPr>
            <p:cNvPr id="16476" name="Gerade Verbindung 46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7" name="Gerade Verbindung 47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8" name="Gerade Verbindung 48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9" name="Gerade Verbindung 49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0" name="Gerade Verbindung 50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5" name="Gruppieren 58"/>
          <p:cNvGrpSpPr>
            <a:grpSpLocks/>
          </p:cNvGrpSpPr>
          <p:nvPr/>
        </p:nvGrpSpPr>
        <p:grpSpPr bwMode="auto">
          <a:xfrm>
            <a:off x="3132138" y="3212752"/>
            <a:ext cx="71437" cy="431800"/>
            <a:chOff x="3851920" y="3861048"/>
            <a:chExt cx="72008" cy="432048"/>
          </a:xfrm>
        </p:grpSpPr>
        <p:cxnSp>
          <p:nvCxnSpPr>
            <p:cNvPr id="16473" name="Gerade Verbindung 59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4" name="Gerade Verbindung 60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5" name="Gerade Verbindung 61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396" name="Gerade Verbindung 79"/>
          <p:cNvCxnSpPr>
            <a:cxnSpLocks noChangeShapeType="1"/>
          </p:cNvCxnSpPr>
          <p:nvPr/>
        </p:nvCxnSpPr>
        <p:spPr bwMode="auto">
          <a:xfrm flipH="1">
            <a:off x="2916238" y="3644552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Gerade Verbindung 80"/>
          <p:cNvCxnSpPr>
            <a:cxnSpLocks noChangeShapeType="1"/>
          </p:cNvCxnSpPr>
          <p:nvPr/>
        </p:nvCxnSpPr>
        <p:spPr bwMode="auto">
          <a:xfrm flipH="1">
            <a:off x="2916238" y="3933477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Gerade Verbindung mit Pfeil 84"/>
          <p:cNvCxnSpPr>
            <a:cxnSpLocks noChangeShapeType="1"/>
          </p:cNvCxnSpPr>
          <p:nvPr/>
        </p:nvCxnSpPr>
        <p:spPr bwMode="auto">
          <a:xfrm flipH="1">
            <a:off x="3203575" y="3428652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Gerade Verbindung mit Pfeil 85"/>
          <p:cNvCxnSpPr>
            <a:cxnSpLocks noChangeShapeType="1"/>
          </p:cNvCxnSpPr>
          <p:nvPr/>
        </p:nvCxnSpPr>
        <p:spPr bwMode="auto">
          <a:xfrm rot="5400000" flipH="1">
            <a:off x="2555875" y="400491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feld 87"/>
          <p:cNvSpPr txBox="1">
            <a:spLocks noChangeArrowheads="1"/>
          </p:cNvSpPr>
          <p:nvPr/>
        </p:nvSpPr>
        <p:spPr bwMode="auto">
          <a:xfrm>
            <a:off x="3203575" y="3141315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sp>
        <p:nvSpPr>
          <p:cNvPr id="16401" name="Textfeld 88"/>
          <p:cNvSpPr txBox="1">
            <a:spLocks noChangeArrowheads="1"/>
          </p:cNvSpPr>
          <p:nvPr/>
        </p:nvSpPr>
        <p:spPr bwMode="auto">
          <a:xfrm>
            <a:off x="2771775" y="4077940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sp>
        <p:nvSpPr>
          <p:cNvPr id="16402" name="Ellipse 89"/>
          <p:cNvSpPr>
            <a:spLocks noChangeArrowheads="1"/>
          </p:cNvSpPr>
          <p:nvPr/>
        </p:nvSpPr>
        <p:spPr bwMode="auto">
          <a:xfrm>
            <a:off x="3059113" y="35731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3" name="Ellipse 90"/>
          <p:cNvSpPr>
            <a:spLocks noChangeArrowheads="1"/>
          </p:cNvSpPr>
          <p:nvPr/>
        </p:nvSpPr>
        <p:spPr bwMode="auto">
          <a:xfrm>
            <a:off x="3059113" y="3862040"/>
            <a:ext cx="144462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4" name="Textfeld 91"/>
          <p:cNvSpPr txBox="1">
            <a:spLocks noChangeArrowheads="1"/>
          </p:cNvSpPr>
          <p:nvPr/>
        </p:nvSpPr>
        <p:spPr bwMode="auto">
          <a:xfrm>
            <a:off x="3190875" y="3862040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Bias</a:t>
            </a:r>
          </a:p>
        </p:txBody>
      </p:sp>
      <p:cxnSp>
        <p:nvCxnSpPr>
          <p:cNvPr id="16405" name="Gerade Verbindung 94"/>
          <p:cNvCxnSpPr>
            <a:cxnSpLocks noChangeShapeType="1"/>
          </p:cNvCxnSpPr>
          <p:nvPr/>
        </p:nvCxnSpPr>
        <p:spPr bwMode="auto">
          <a:xfrm>
            <a:off x="2051050" y="4149377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06" name="Gruppieren 95"/>
          <p:cNvGrpSpPr>
            <a:grpSpLocks/>
          </p:cNvGrpSpPr>
          <p:nvPr/>
        </p:nvGrpSpPr>
        <p:grpSpPr bwMode="auto">
          <a:xfrm flipH="1">
            <a:off x="4067175" y="3428652"/>
            <a:ext cx="504825" cy="720725"/>
            <a:chOff x="2627784" y="5016202"/>
            <a:chExt cx="503932" cy="720080"/>
          </a:xfrm>
        </p:grpSpPr>
        <p:cxnSp>
          <p:nvCxnSpPr>
            <p:cNvPr id="16466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7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8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9" name="Gerade Verbindung 99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0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1" name="Gerade Verbindung 101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2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07" name="Gruppieren 103"/>
          <p:cNvGrpSpPr>
            <a:grpSpLocks/>
          </p:cNvGrpSpPr>
          <p:nvPr/>
        </p:nvGrpSpPr>
        <p:grpSpPr bwMode="auto">
          <a:xfrm rot="-5400000">
            <a:off x="4536282" y="2889696"/>
            <a:ext cx="503237" cy="142875"/>
            <a:chOff x="3707904" y="1772816"/>
            <a:chExt cx="504056" cy="144016"/>
          </a:xfrm>
        </p:grpSpPr>
        <p:cxnSp>
          <p:nvCxnSpPr>
            <p:cNvPr id="16461" name="Gerade Verbindung 104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Gerade Verbindung 105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Gerade Verbindung 106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4" name="Gerade Verbindung 107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5" name="Gerade Verbindung 108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08" name="Gruppieren 109"/>
          <p:cNvGrpSpPr>
            <a:grpSpLocks/>
          </p:cNvGrpSpPr>
          <p:nvPr/>
        </p:nvGrpSpPr>
        <p:grpSpPr bwMode="auto">
          <a:xfrm>
            <a:off x="4787900" y="3212752"/>
            <a:ext cx="71438" cy="431800"/>
            <a:chOff x="3851920" y="3861048"/>
            <a:chExt cx="72008" cy="432048"/>
          </a:xfrm>
        </p:grpSpPr>
        <p:cxnSp>
          <p:nvCxnSpPr>
            <p:cNvPr id="16458" name="Gerade Verbindung 110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9" name="Gerade Verbindung 111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0" name="Gerade Verbindung 112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09" name="Gerade Verbindung 113"/>
          <p:cNvCxnSpPr>
            <a:cxnSpLocks noChangeShapeType="1"/>
          </p:cNvCxnSpPr>
          <p:nvPr/>
        </p:nvCxnSpPr>
        <p:spPr bwMode="auto">
          <a:xfrm flipH="1">
            <a:off x="4356100" y="3789015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Gerade Verbindung mit Pfeil 114"/>
          <p:cNvCxnSpPr>
            <a:cxnSpLocks noChangeShapeType="1"/>
          </p:cNvCxnSpPr>
          <p:nvPr/>
        </p:nvCxnSpPr>
        <p:spPr bwMode="auto">
          <a:xfrm flipH="1">
            <a:off x="4859338" y="3428652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1" name="Textfeld 116"/>
          <p:cNvSpPr txBox="1">
            <a:spLocks noChangeArrowheads="1"/>
          </p:cNvSpPr>
          <p:nvPr/>
        </p:nvSpPr>
        <p:spPr bwMode="auto">
          <a:xfrm>
            <a:off x="4859338" y="314131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UseCMC</a:t>
            </a:r>
          </a:p>
        </p:txBody>
      </p:sp>
      <p:cxnSp>
        <p:nvCxnSpPr>
          <p:cNvPr id="16412" name="Gerade Verbindung 118"/>
          <p:cNvCxnSpPr>
            <a:cxnSpLocks noChangeShapeType="1"/>
          </p:cNvCxnSpPr>
          <p:nvPr/>
        </p:nvCxnSpPr>
        <p:spPr bwMode="auto">
          <a:xfrm flipH="1">
            <a:off x="3132138" y="2709515"/>
            <a:ext cx="5762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Gerade Verbindung 119"/>
          <p:cNvCxnSpPr>
            <a:cxnSpLocks noChangeShapeType="1"/>
          </p:cNvCxnSpPr>
          <p:nvPr/>
        </p:nvCxnSpPr>
        <p:spPr bwMode="auto">
          <a:xfrm flipH="1">
            <a:off x="4427538" y="2709515"/>
            <a:ext cx="1368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Gerade Verbindung 120"/>
          <p:cNvCxnSpPr>
            <a:cxnSpLocks noChangeShapeType="1"/>
          </p:cNvCxnSpPr>
          <p:nvPr/>
        </p:nvCxnSpPr>
        <p:spPr bwMode="auto">
          <a:xfrm flipV="1">
            <a:off x="4787900" y="3573115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5" name="Ellipse 121"/>
          <p:cNvSpPr>
            <a:spLocks noChangeArrowheads="1"/>
          </p:cNvSpPr>
          <p:nvPr/>
        </p:nvSpPr>
        <p:spPr bwMode="auto">
          <a:xfrm>
            <a:off x="4716463" y="3717577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416" name="Gerade Verbindung 122"/>
          <p:cNvCxnSpPr>
            <a:cxnSpLocks noChangeShapeType="1"/>
          </p:cNvCxnSpPr>
          <p:nvPr/>
        </p:nvCxnSpPr>
        <p:spPr bwMode="auto">
          <a:xfrm>
            <a:off x="3995738" y="4149377"/>
            <a:ext cx="144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7" name="Ellipse 123"/>
          <p:cNvSpPr>
            <a:spLocks noChangeArrowheads="1"/>
          </p:cNvSpPr>
          <p:nvPr/>
        </p:nvSpPr>
        <p:spPr bwMode="auto">
          <a:xfrm>
            <a:off x="3995738" y="33572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418" name="Gerade Verbindung 124"/>
          <p:cNvCxnSpPr>
            <a:cxnSpLocks noChangeShapeType="1"/>
            <a:endCxn id="16390" idx="5"/>
          </p:cNvCxnSpPr>
          <p:nvPr/>
        </p:nvCxnSpPr>
        <p:spPr bwMode="auto">
          <a:xfrm flipV="1">
            <a:off x="4067175" y="292541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9" name="Gerade Verbindung 125"/>
          <p:cNvCxnSpPr>
            <a:cxnSpLocks noChangeShapeType="1"/>
          </p:cNvCxnSpPr>
          <p:nvPr/>
        </p:nvCxnSpPr>
        <p:spPr bwMode="auto">
          <a:xfrm flipV="1">
            <a:off x="3851275" y="3428652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0" name="Gerade Verbindung 44"/>
          <p:cNvCxnSpPr>
            <a:cxnSpLocks noChangeShapeType="1"/>
            <a:endCxn id="16417" idx="2"/>
          </p:cNvCxnSpPr>
          <p:nvPr/>
        </p:nvCxnSpPr>
        <p:spPr bwMode="auto">
          <a:xfrm>
            <a:off x="3851275" y="342865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1" name="Ellipse 130"/>
          <p:cNvSpPr>
            <a:spLocks noChangeArrowheads="1"/>
          </p:cNvSpPr>
          <p:nvPr/>
        </p:nvSpPr>
        <p:spPr bwMode="auto">
          <a:xfrm>
            <a:off x="4427538" y="2636490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2" name="Textfeld 140"/>
          <p:cNvSpPr txBox="1">
            <a:spLocks noChangeArrowheads="1"/>
          </p:cNvSpPr>
          <p:nvPr/>
        </p:nvSpPr>
        <p:spPr bwMode="auto">
          <a:xfrm>
            <a:off x="2771775" y="5086002"/>
            <a:ext cx="1096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AmpLowAmp</a:t>
            </a:r>
          </a:p>
        </p:txBody>
      </p:sp>
      <p:sp>
        <p:nvSpPr>
          <p:cNvPr id="16423" name="Gleichschenkliges Dreieck 83"/>
          <p:cNvSpPr>
            <a:spLocks noChangeArrowheads="1"/>
          </p:cNvSpPr>
          <p:nvPr/>
        </p:nvSpPr>
        <p:spPr bwMode="auto">
          <a:xfrm rot="5400000">
            <a:off x="7020719" y="2349946"/>
            <a:ext cx="863600" cy="719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4" name="Ellipse 92"/>
          <p:cNvSpPr>
            <a:spLocks noChangeArrowheads="1"/>
          </p:cNvSpPr>
          <p:nvPr/>
        </p:nvSpPr>
        <p:spPr bwMode="auto">
          <a:xfrm>
            <a:off x="7812088" y="2636490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6425" name="Gerade Verbindung 115"/>
          <p:cNvCxnSpPr>
            <a:cxnSpLocks noChangeShapeType="1"/>
          </p:cNvCxnSpPr>
          <p:nvPr/>
        </p:nvCxnSpPr>
        <p:spPr bwMode="auto">
          <a:xfrm flipV="1">
            <a:off x="7451725" y="292541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6" name="Gerade Verbindung 117"/>
          <p:cNvCxnSpPr>
            <a:cxnSpLocks noChangeShapeType="1"/>
          </p:cNvCxnSpPr>
          <p:nvPr/>
        </p:nvCxnSpPr>
        <p:spPr bwMode="auto">
          <a:xfrm flipH="1">
            <a:off x="6300788" y="2709515"/>
            <a:ext cx="792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27" name="Gruppieren 141"/>
          <p:cNvGrpSpPr>
            <a:grpSpLocks/>
          </p:cNvGrpSpPr>
          <p:nvPr/>
        </p:nvGrpSpPr>
        <p:grpSpPr bwMode="auto">
          <a:xfrm rot="10800000">
            <a:off x="5795963" y="2636490"/>
            <a:ext cx="504825" cy="144462"/>
            <a:chOff x="3707904" y="1772816"/>
            <a:chExt cx="504056" cy="144016"/>
          </a:xfrm>
        </p:grpSpPr>
        <p:cxnSp>
          <p:nvCxnSpPr>
            <p:cNvPr id="16453" name="Gerade Verbindung 142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4" name="Gerade Verbindung 143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5" name="Gerade Verbindung 144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6" name="Gerade Verbindung 145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7" name="Gerade Verbindung 146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28" name="Ellipse 147"/>
          <p:cNvSpPr>
            <a:spLocks noChangeArrowheads="1"/>
          </p:cNvSpPr>
          <p:nvPr/>
        </p:nvSpPr>
        <p:spPr bwMode="auto">
          <a:xfrm>
            <a:off x="7380288" y="3357215"/>
            <a:ext cx="144462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9" name="Textfeld 148"/>
          <p:cNvSpPr txBox="1">
            <a:spLocks noChangeArrowheads="1"/>
          </p:cNvSpPr>
          <p:nvPr/>
        </p:nvSpPr>
        <p:spPr bwMode="auto">
          <a:xfrm>
            <a:off x="6300788" y="4870102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AmpLowADC</a:t>
            </a:r>
          </a:p>
        </p:txBody>
      </p:sp>
      <p:cxnSp>
        <p:nvCxnSpPr>
          <p:cNvPr id="16430" name="Gerade Verbindung 151"/>
          <p:cNvCxnSpPr>
            <a:cxnSpLocks noChangeShapeType="1"/>
          </p:cNvCxnSpPr>
          <p:nvPr/>
        </p:nvCxnSpPr>
        <p:spPr bwMode="auto">
          <a:xfrm>
            <a:off x="7235825" y="3428652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31" name="Gerade Verbindung 11"/>
          <p:cNvCxnSpPr>
            <a:cxnSpLocks noChangeShapeType="1"/>
          </p:cNvCxnSpPr>
          <p:nvPr/>
        </p:nvCxnSpPr>
        <p:spPr bwMode="auto">
          <a:xfrm flipV="1">
            <a:off x="2627313" y="3644552"/>
            <a:ext cx="2889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32" name="Sechseck 12"/>
          <p:cNvSpPr>
            <a:spLocks noChangeArrowheads="1"/>
          </p:cNvSpPr>
          <p:nvPr/>
        </p:nvSpPr>
        <p:spPr bwMode="auto">
          <a:xfrm>
            <a:off x="3708400" y="4870102"/>
            <a:ext cx="287338" cy="215900"/>
          </a:xfrm>
          <a:prstGeom prst="hexagon">
            <a:avLst>
              <a:gd name="adj" fmla="val 24954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33" name="Sechseck 179"/>
          <p:cNvSpPr>
            <a:spLocks noChangeArrowheads="1"/>
          </p:cNvSpPr>
          <p:nvPr/>
        </p:nvSpPr>
        <p:spPr bwMode="auto">
          <a:xfrm>
            <a:off x="7092950" y="4654202"/>
            <a:ext cx="287338" cy="215900"/>
          </a:xfrm>
          <a:prstGeom prst="hexagon">
            <a:avLst>
              <a:gd name="adj" fmla="val 24954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34" name="Gruppieren 174"/>
          <p:cNvGrpSpPr>
            <a:grpSpLocks/>
          </p:cNvGrpSpPr>
          <p:nvPr/>
        </p:nvGrpSpPr>
        <p:grpSpPr bwMode="auto">
          <a:xfrm>
            <a:off x="4787900" y="5157440"/>
            <a:ext cx="71438" cy="431800"/>
            <a:chOff x="3851920" y="3861048"/>
            <a:chExt cx="72008" cy="432048"/>
          </a:xfrm>
        </p:grpSpPr>
        <p:cxnSp>
          <p:nvCxnSpPr>
            <p:cNvPr id="16450" name="Gerade Verbindung 17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1" name="Gerade Verbindung 17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2" name="Gerade Verbindung 17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35" name="Gerade Verbindung 178"/>
          <p:cNvCxnSpPr>
            <a:cxnSpLocks noChangeShapeType="1"/>
          </p:cNvCxnSpPr>
          <p:nvPr/>
        </p:nvCxnSpPr>
        <p:spPr bwMode="auto">
          <a:xfrm>
            <a:off x="4711700" y="5589240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36" name="Gerade Verbindung mit Pfeil 180"/>
          <p:cNvCxnSpPr>
            <a:cxnSpLocks noChangeShapeType="1"/>
          </p:cNvCxnSpPr>
          <p:nvPr/>
        </p:nvCxnSpPr>
        <p:spPr bwMode="auto">
          <a:xfrm flipH="1">
            <a:off x="4856163" y="5373340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37" name="Textfeld 181"/>
          <p:cNvSpPr txBox="1">
            <a:spLocks noChangeArrowheads="1"/>
          </p:cNvSpPr>
          <p:nvPr/>
        </p:nvSpPr>
        <p:spPr bwMode="auto">
          <a:xfrm>
            <a:off x="4787900" y="5086002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CMCOff</a:t>
            </a:r>
          </a:p>
        </p:txBody>
      </p:sp>
      <p:cxnSp>
        <p:nvCxnSpPr>
          <p:cNvPr id="16438" name="Gerade Verbindung 8"/>
          <p:cNvCxnSpPr>
            <a:cxnSpLocks noChangeShapeType="1"/>
            <a:stCxn id="16415" idx="4"/>
            <a:endCxn id="16437" idx="1"/>
          </p:cNvCxnSpPr>
          <p:nvPr/>
        </p:nvCxnSpPr>
        <p:spPr bwMode="auto">
          <a:xfrm>
            <a:off x="4787900" y="3862040"/>
            <a:ext cx="0" cy="1362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39" name="Richtungspfeil 126"/>
          <p:cNvSpPr>
            <a:spLocks noChangeArrowheads="1"/>
          </p:cNvSpPr>
          <p:nvPr/>
        </p:nvSpPr>
        <p:spPr bwMode="auto">
          <a:xfrm>
            <a:off x="7092950" y="2277715"/>
            <a:ext cx="1008063" cy="863600"/>
          </a:xfrm>
          <a:prstGeom prst="homePlate">
            <a:avLst>
              <a:gd name="adj" fmla="val 500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ADC</a:t>
            </a:r>
          </a:p>
        </p:txBody>
      </p:sp>
      <p:cxnSp>
        <p:nvCxnSpPr>
          <p:cNvPr id="16440" name="Gerade Verbindung 4"/>
          <p:cNvCxnSpPr>
            <a:cxnSpLocks noChangeShapeType="1"/>
          </p:cNvCxnSpPr>
          <p:nvPr/>
        </p:nvCxnSpPr>
        <p:spPr bwMode="auto">
          <a:xfrm>
            <a:off x="7235825" y="3428652"/>
            <a:ext cx="0" cy="122555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41" name="Gruppieren 127"/>
          <p:cNvGrpSpPr>
            <a:grpSpLocks/>
          </p:cNvGrpSpPr>
          <p:nvPr/>
        </p:nvGrpSpPr>
        <p:grpSpPr bwMode="auto">
          <a:xfrm flipH="1">
            <a:off x="3851275" y="4149377"/>
            <a:ext cx="504825" cy="720725"/>
            <a:chOff x="2627784" y="5016202"/>
            <a:chExt cx="503932" cy="720080"/>
          </a:xfrm>
        </p:grpSpPr>
        <p:cxnSp>
          <p:nvCxnSpPr>
            <p:cNvPr id="16443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4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5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6" name="Gerade Verbindung 132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7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8" name="Gerade Verbindung 134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9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42" name="Textfeld 136"/>
          <p:cNvSpPr txBox="1">
            <a:spLocks noChangeArrowheads="1"/>
          </p:cNvSpPr>
          <p:nvPr/>
        </p:nvSpPr>
        <p:spPr bwMode="auto">
          <a:xfrm>
            <a:off x="4140200" y="4220815"/>
            <a:ext cx="646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On/Off</a:t>
            </a:r>
          </a:p>
        </p:txBody>
      </p:sp>
    </p:spTree>
    <p:extLst>
      <p:ext uri="{BB962C8B-B14F-4D97-AF65-F5344CB8AC3E}">
        <p14:creationId xmlns:p14="http://schemas.microsoft.com/office/powerpoint/2010/main" val="193947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777D94-810B-4739-BADE-013E7521FD26}" type="slidenum">
              <a:rPr lang="de-DE" sz="1400"/>
              <a:pPr eaLnBrk="1" hangingPunct="1"/>
              <a:t>13</a:t>
            </a:fld>
            <a:endParaRPr lang="de-DE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>
                <a:latin typeface="+mn-lt"/>
                <a:ea typeface="SimSun" pitchFamily="2" charset="-122"/>
              </a:rPr>
              <a:t>New digital block for pipeline ADC designed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According to simulation: Two times faster and two times less current consumption than the present block for cyclic ADC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New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204 </a:t>
            </a:r>
            <a:r>
              <a:rPr lang="en-US" altLang="zh-CN" sz="1400" kern="0" dirty="0" err="1">
                <a:ea typeface="SimSun" pitchFamily="2" charset="-122"/>
              </a:rPr>
              <a:t>mW</a:t>
            </a:r>
            <a:r>
              <a:rPr lang="en-US" altLang="zh-CN" sz="1400" kern="0" dirty="0">
                <a:ea typeface="SimSun" pitchFamily="2" charset="-122"/>
              </a:rPr>
              <a:t> at 320 MHz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330 </a:t>
            </a:r>
            <a:r>
              <a:rPr lang="en-US" altLang="zh-CN" sz="1400" kern="0" dirty="0" err="1">
                <a:ea typeface="SimSun" pitchFamily="2" charset="-122"/>
              </a:rPr>
              <a:t>mW</a:t>
            </a:r>
            <a:r>
              <a:rPr lang="en-US" altLang="zh-CN" sz="1400" kern="0" dirty="0">
                <a:ea typeface="SimSun" pitchFamily="2" charset="-122"/>
              </a:rPr>
              <a:t> at 500 MHz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389 </a:t>
            </a:r>
            <a:r>
              <a:rPr lang="en-US" altLang="zh-CN" sz="1400" kern="0" dirty="0" err="1">
                <a:ea typeface="SimSun" pitchFamily="2" charset="-122"/>
              </a:rPr>
              <a:t>mW</a:t>
            </a:r>
            <a:r>
              <a:rPr lang="en-US" altLang="zh-CN" sz="1400" kern="0" dirty="0">
                <a:ea typeface="SimSun" pitchFamily="2" charset="-122"/>
              </a:rPr>
              <a:t> at 640 MHz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Old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394 </a:t>
            </a:r>
            <a:r>
              <a:rPr lang="en-US" altLang="zh-CN" sz="1400" kern="0" dirty="0" err="1">
                <a:ea typeface="SimSun" pitchFamily="2" charset="-122"/>
              </a:rPr>
              <a:t>mW</a:t>
            </a:r>
            <a:r>
              <a:rPr lang="en-US" altLang="zh-CN" sz="1400" kern="0" dirty="0">
                <a:ea typeface="SimSun" pitchFamily="2" charset="-122"/>
              </a:rPr>
              <a:t> at 320 MHz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521 </a:t>
            </a:r>
            <a:r>
              <a:rPr lang="en-US" altLang="zh-CN" sz="1400" kern="0" dirty="0" err="1">
                <a:ea typeface="SimSun" pitchFamily="2" charset="-122"/>
              </a:rPr>
              <a:t>mW</a:t>
            </a:r>
            <a:r>
              <a:rPr lang="en-US" altLang="zh-CN" sz="1400" kern="0" dirty="0">
                <a:ea typeface="SimSun" pitchFamily="2" charset="-122"/>
              </a:rPr>
              <a:t> at 400 MHz (doesn’t work)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New </a:t>
            </a:r>
            <a:r>
              <a:rPr lang="en-US" altLang="zh-CN" sz="1400" kern="0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serializer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 and </a:t>
            </a:r>
            <a:r>
              <a:rPr lang="en-US" altLang="zh-CN" sz="1400" kern="0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deserializer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 schemes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Changed test bit pattern to allow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synchronization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 smtClean="0">
                <a:latin typeface="+mn-lt"/>
                <a:ea typeface="SimSun" pitchFamily="2" charset="-122"/>
              </a:rPr>
              <a:t>The pipeline DCD works in simulation at 50ns sampling rate!</a:t>
            </a:r>
            <a:endParaRPr lang="en-US" altLang="zh-CN" sz="1400" b="1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F30049-B946-4DE4-B3F3-8A71D1290DDA}" type="slidenum">
              <a:rPr lang="de-DE" sz="1400"/>
              <a:pPr eaLnBrk="1" hangingPunct="1"/>
              <a:t>14</a:t>
            </a:fld>
            <a:endParaRPr lang="de-DE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Block – Top Schematics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827088" y="3860949"/>
            <a:ext cx="504825" cy="1008062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anchor="ctr"/>
          <a:lstStyle/>
          <a:p>
            <a:pPr>
              <a:defRPr/>
            </a:pPr>
            <a:r>
              <a:rPr lang="de-DE" dirty="0" err="1"/>
              <a:t>CkGen</a:t>
            </a:r>
            <a:endParaRPr lang="de-DE" dirty="0"/>
          </a:p>
        </p:txBody>
      </p:sp>
      <p:cxnSp>
        <p:nvCxnSpPr>
          <p:cNvPr id="13317" name="Gerade Verbindung mit Pfeil 3"/>
          <p:cNvCxnSpPr>
            <a:cxnSpLocks noChangeShapeType="1"/>
          </p:cNvCxnSpPr>
          <p:nvPr/>
        </p:nvCxnSpPr>
        <p:spPr bwMode="auto">
          <a:xfrm>
            <a:off x="250825" y="4292749"/>
            <a:ext cx="576263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8" name="Gerade Verbindung mit Pfeil 91"/>
          <p:cNvCxnSpPr>
            <a:cxnSpLocks noChangeShapeType="1"/>
          </p:cNvCxnSpPr>
          <p:nvPr/>
        </p:nvCxnSpPr>
        <p:spPr bwMode="auto">
          <a:xfrm>
            <a:off x="250825" y="4437211"/>
            <a:ext cx="576263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Textfeld 4"/>
          <p:cNvSpPr txBox="1">
            <a:spLocks noChangeArrowheads="1"/>
          </p:cNvSpPr>
          <p:nvPr/>
        </p:nvSpPr>
        <p:spPr bwMode="auto">
          <a:xfrm>
            <a:off x="107950" y="4003824"/>
            <a:ext cx="627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CkFast</a:t>
            </a:r>
          </a:p>
        </p:txBody>
      </p:sp>
      <p:sp>
        <p:nvSpPr>
          <p:cNvPr id="13320" name="Textfeld 93"/>
          <p:cNvSpPr txBox="1">
            <a:spLocks noChangeArrowheads="1"/>
          </p:cNvSpPr>
          <p:nvPr/>
        </p:nvSpPr>
        <p:spPr bwMode="auto">
          <a:xfrm>
            <a:off x="206375" y="4437211"/>
            <a:ext cx="430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</a:t>
            </a:r>
          </a:p>
        </p:txBody>
      </p:sp>
      <p:cxnSp>
        <p:nvCxnSpPr>
          <p:cNvPr id="13321" name="Gerade Verbindung mit Pfeil 6"/>
          <p:cNvCxnSpPr>
            <a:cxnSpLocks noChangeShapeType="1"/>
          </p:cNvCxnSpPr>
          <p:nvPr/>
        </p:nvCxnSpPr>
        <p:spPr bwMode="auto">
          <a:xfrm>
            <a:off x="1331913" y="4292749"/>
            <a:ext cx="360362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2" name="Textfeld 96"/>
          <p:cNvSpPr txBox="1">
            <a:spLocks noChangeArrowheads="1"/>
          </p:cNvSpPr>
          <p:nvPr/>
        </p:nvSpPr>
        <p:spPr bwMode="auto">
          <a:xfrm>
            <a:off x="2124075" y="3716486"/>
            <a:ext cx="671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cxnSp>
        <p:nvCxnSpPr>
          <p:cNvPr id="13323" name="Gerade Verbindung 8"/>
          <p:cNvCxnSpPr>
            <a:cxnSpLocks noChangeShapeType="1"/>
          </p:cNvCxnSpPr>
          <p:nvPr/>
        </p:nvCxnSpPr>
        <p:spPr bwMode="auto">
          <a:xfrm flipV="1">
            <a:off x="1692275" y="3427561"/>
            <a:ext cx="0" cy="8651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Gerade Verbindung 10"/>
          <p:cNvCxnSpPr>
            <a:cxnSpLocks noChangeShapeType="1"/>
          </p:cNvCxnSpPr>
          <p:nvPr/>
        </p:nvCxnSpPr>
        <p:spPr bwMode="auto">
          <a:xfrm>
            <a:off x="1692275" y="3427561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Gerade Verbindung mit Pfeil 12"/>
          <p:cNvCxnSpPr>
            <a:cxnSpLocks noChangeShapeType="1"/>
          </p:cNvCxnSpPr>
          <p:nvPr/>
        </p:nvCxnSpPr>
        <p:spPr bwMode="auto">
          <a:xfrm>
            <a:off x="2124075" y="3427561"/>
            <a:ext cx="0" cy="8651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6" name="Textfeld 104"/>
          <p:cNvSpPr txBox="1">
            <a:spLocks noChangeArrowheads="1"/>
          </p:cNvSpPr>
          <p:nvPr/>
        </p:nvSpPr>
        <p:spPr bwMode="auto">
          <a:xfrm>
            <a:off x="1411288" y="4508649"/>
            <a:ext cx="59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Res50</a:t>
            </a:r>
          </a:p>
        </p:txBody>
      </p:sp>
      <p:sp>
        <p:nvSpPr>
          <p:cNvPr id="13327" name="Rechteck 14"/>
          <p:cNvSpPr>
            <a:spLocks noChangeArrowheads="1"/>
          </p:cNvSpPr>
          <p:nvPr/>
        </p:nvSpPr>
        <p:spPr bwMode="auto">
          <a:xfrm>
            <a:off x="2339975" y="4076849"/>
            <a:ext cx="144463" cy="431800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328" name="Gerade Verbindung mit Pfeil 107"/>
          <p:cNvCxnSpPr>
            <a:cxnSpLocks noChangeShapeType="1"/>
          </p:cNvCxnSpPr>
          <p:nvPr/>
        </p:nvCxnSpPr>
        <p:spPr bwMode="auto">
          <a:xfrm>
            <a:off x="1331913" y="4437211"/>
            <a:ext cx="1008062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Textfeld 110"/>
          <p:cNvSpPr txBox="1">
            <a:spLocks noChangeArrowheads="1"/>
          </p:cNvSpPr>
          <p:nvPr/>
        </p:nvSpPr>
        <p:spPr bwMode="auto">
          <a:xfrm>
            <a:off x="2563813" y="4003824"/>
            <a:ext cx="912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Res50Slow</a:t>
            </a:r>
          </a:p>
        </p:txBody>
      </p:sp>
      <p:sp>
        <p:nvSpPr>
          <p:cNvPr id="13330" name="Rechteck 113"/>
          <p:cNvSpPr>
            <a:spLocks noChangeArrowheads="1"/>
          </p:cNvSpPr>
          <p:nvPr/>
        </p:nvSpPr>
        <p:spPr bwMode="auto">
          <a:xfrm>
            <a:off x="900113" y="5661174"/>
            <a:ext cx="142875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331" name="Gerade Verbindung mit Pfeil 122"/>
          <p:cNvCxnSpPr>
            <a:cxnSpLocks noChangeShapeType="1"/>
          </p:cNvCxnSpPr>
          <p:nvPr/>
        </p:nvCxnSpPr>
        <p:spPr bwMode="auto">
          <a:xfrm>
            <a:off x="323850" y="5732611"/>
            <a:ext cx="576263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2" name="Rechteck 123"/>
          <p:cNvSpPr>
            <a:spLocks noChangeArrowheads="1"/>
          </p:cNvSpPr>
          <p:nvPr/>
        </p:nvSpPr>
        <p:spPr bwMode="auto">
          <a:xfrm>
            <a:off x="1042988" y="5661174"/>
            <a:ext cx="144462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33" name="Rechteck 124"/>
          <p:cNvSpPr>
            <a:spLocks noChangeArrowheads="1"/>
          </p:cNvSpPr>
          <p:nvPr/>
        </p:nvSpPr>
        <p:spPr bwMode="auto">
          <a:xfrm>
            <a:off x="1042988" y="5516711"/>
            <a:ext cx="144462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34" name="Rechteck 125"/>
          <p:cNvSpPr>
            <a:spLocks noChangeArrowheads="1"/>
          </p:cNvSpPr>
          <p:nvPr/>
        </p:nvSpPr>
        <p:spPr bwMode="auto">
          <a:xfrm>
            <a:off x="1187450" y="5661174"/>
            <a:ext cx="144463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35" name="Rechteck 126"/>
          <p:cNvSpPr>
            <a:spLocks noChangeArrowheads="1"/>
          </p:cNvSpPr>
          <p:nvPr/>
        </p:nvSpPr>
        <p:spPr bwMode="auto">
          <a:xfrm>
            <a:off x="1187450" y="5516711"/>
            <a:ext cx="144463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36" name="Rechteck 127"/>
          <p:cNvSpPr>
            <a:spLocks noChangeArrowheads="1"/>
          </p:cNvSpPr>
          <p:nvPr/>
        </p:nvSpPr>
        <p:spPr bwMode="auto">
          <a:xfrm>
            <a:off x="1187450" y="5372249"/>
            <a:ext cx="144463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37" name="Rechteck 128"/>
          <p:cNvSpPr>
            <a:spLocks noChangeArrowheads="1"/>
          </p:cNvSpPr>
          <p:nvPr/>
        </p:nvSpPr>
        <p:spPr bwMode="auto">
          <a:xfrm>
            <a:off x="1187450" y="5227786"/>
            <a:ext cx="144463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338" name="Gerade Verbindung mit Pfeil 129"/>
          <p:cNvCxnSpPr>
            <a:cxnSpLocks noChangeShapeType="1"/>
          </p:cNvCxnSpPr>
          <p:nvPr/>
        </p:nvCxnSpPr>
        <p:spPr bwMode="auto">
          <a:xfrm>
            <a:off x="1331913" y="5732611"/>
            <a:ext cx="576262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9" name="Textfeld 130"/>
          <p:cNvSpPr txBox="1">
            <a:spLocks noChangeArrowheads="1"/>
          </p:cNvSpPr>
          <p:nvPr/>
        </p:nvSpPr>
        <p:spPr bwMode="auto">
          <a:xfrm>
            <a:off x="187325" y="5445274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</a:t>
            </a:r>
          </a:p>
        </p:txBody>
      </p:sp>
      <p:sp>
        <p:nvSpPr>
          <p:cNvPr id="13340" name="Textfeld 131"/>
          <p:cNvSpPr txBox="1">
            <a:spLocks noChangeArrowheads="1"/>
          </p:cNvSpPr>
          <p:nvPr/>
        </p:nvSpPr>
        <p:spPr bwMode="auto">
          <a:xfrm>
            <a:off x="1430338" y="5445274"/>
            <a:ext cx="67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Res400</a:t>
            </a:r>
          </a:p>
        </p:txBody>
      </p:sp>
      <p:sp>
        <p:nvSpPr>
          <p:cNvPr id="13341" name="Rechteck 18"/>
          <p:cNvSpPr>
            <a:spLocks noChangeArrowheads="1"/>
          </p:cNvSpPr>
          <p:nvPr/>
        </p:nvSpPr>
        <p:spPr bwMode="auto">
          <a:xfrm>
            <a:off x="4967288" y="5227786"/>
            <a:ext cx="720725" cy="2889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/>
              <a:t>0-7</a:t>
            </a:r>
          </a:p>
        </p:txBody>
      </p:sp>
      <p:sp>
        <p:nvSpPr>
          <p:cNvPr id="13342" name="Textfeld 133"/>
          <p:cNvSpPr txBox="1">
            <a:spLocks noChangeArrowheads="1"/>
          </p:cNvSpPr>
          <p:nvPr/>
        </p:nvSpPr>
        <p:spPr bwMode="auto">
          <a:xfrm>
            <a:off x="3894138" y="508491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Res50Slow</a:t>
            </a:r>
          </a:p>
        </p:txBody>
      </p:sp>
      <p:cxnSp>
        <p:nvCxnSpPr>
          <p:cNvPr id="13343" name="Gerade Verbindung mit Pfeil 134"/>
          <p:cNvCxnSpPr>
            <a:cxnSpLocks noChangeShapeType="1"/>
          </p:cNvCxnSpPr>
          <p:nvPr/>
        </p:nvCxnSpPr>
        <p:spPr bwMode="auto">
          <a:xfrm>
            <a:off x="4391025" y="5372249"/>
            <a:ext cx="576263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4" name="Textfeld 135"/>
          <p:cNvSpPr txBox="1">
            <a:spLocks noChangeArrowheads="1"/>
          </p:cNvSpPr>
          <p:nvPr/>
        </p:nvSpPr>
        <p:spPr bwMode="auto">
          <a:xfrm>
            <a:off x="3814763" y="4869011"/>
            <a:ext cx="67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sp>
        <p:nvSpPr>
          <p:cNvPr id="13345" name="Textfeld 139"/>
          <p:cNvSpPr txBox="1">
            <a:spLocks noChangeArrowheads="1"/>
          </p:cNvSpPr>
          <p:nvPr/>
        </p:nvSpPr>
        <p:spPr bwMode="auto">
          <a:xfrm>
            <a:off x="4932363" y="4940449"/>
            <a:ext cx="757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Data cnt</a:t>
            </a:r>
          </a:p>
        </p:txBody>
      </p:sp>
      <p:sp>
        <p:nvSpPr>
          <p:cNvPr id="13346" name="Rechteck 140"/>
          <p:cNvSpPr>
            <a:spLocks noChangeArrowheads="1"/>
          </p:cNvSpPr>
          <p:nvPr/>
        </p:nvSpPr>
        <p:spPr bwMode="auto">
          <a:xfrm>
            <a:off x="4932363" y="4148286"/>
            <a:ext cx="719137" cy="2889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/>
              <a:t>0-7</a:t>
            </a:r>
          </a:p>
        </p:txBody>
      </p:sp>
      <p:cxnSp>
        <p:nvCxnSpPr>
          <p:cNvPr id="13347" name="Gerade Verbindung mit Pfeil 141"/>
          <p:cNvCxnSpPr>
            <a:cxnSpLocks noChangeShapeType="1"/>
          </p:cNvCxnSpPr>
          <p:nvPr/>
        </p:nvCxnSpPr>
        <p:spPr bwMode="auto">
          <a:xfrm>
            <a:off x="4356100" y="4292749"/>
            <a:ext cx="576263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8" name="Textfeld 142"/>
          <p:cNvSpPr txBox="1">
            <a:spLocks noChangeArrowheads="1"/>
          </p:cNvSpPr>
          <p:nvPr/>
        </p:nvSpPr>
        <p:spPr bwMode="auto">
          <a:xfrm>
            <a:off x="3995738" y="3787924"/>
            <a:ext cx="628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CkFast</a:t>
            </a:r>
          </a:p>
        </p:txBody>
      </p:sp>
      <p:sp>
        <p:nvSpPr>
          <p:cNvPr id="13349" name="Textfeld 143"/>
          <p:cNvSpPr txBox="1">
            <a:spLocks noChangeArrowheads="1"/>
          </p:cNvSpPr>
          <p:nvPr/>
        </p:nvSpPr>
        <p:spPr bwMode="auto">
          <a:xfrm>
            <a:off x="4075113" y="4003824"/>
            <a:ext cx="679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Res400</a:t>
            </a:r>
          </a:p>
        </p:txBody>
      </p:sp>
      <p:cxnSp>
        <p:nvCxnSpPr>
          <p:cNvPr id="13350" name="Gerade Verbindung mit Pfeil 144"/>
          <p:cNvCxnSpPr>
            <a:cxnSpLocks noChangeShapeType="1"/>
          </p:cNvCxnSpPr>
          <p:nvPr/>
        </p:nvCxnSpPr>
        <p:spPr bwMode="auto">
          <a:xfrm>
            <a:off x="5292725" y="4437211"/>
            <a:ext cx="0" cy="2873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51" name="Textfeld 145"/>
          <p:cNvSpPr txBox="1">
            <a:spLocks noChangeArrowheads="1"/>
          </p:cNvSpPr>
          <p:nvPr/>
        </p:nvSpPr>
        <p:spPr bwMode="auto">
          <a:xfrm>
            <a:off x="4821238" y="3860949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SerFast cnt</a:t>
            </a:r>
          </a:p>
        </p:txBody>
      </p:sp>
      <p:sp>
        <p:nvSpPr>
          <p:cNvPr id="13352" name="Textfeld 146"/>
          <p:cNvSpPr txBox="1">
            <a:spLocks noChangeArrowheads="1"/>
          </p:cNvSpPr>
          <p:nvPr/>
        </p:nvSpPr>
        <p:spPr bwMode="auto">
          <a:xfrm>
            <a:off x="5292725" y="4446736"/>
            <a:ext cx="911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LdPedestal</a:t>
            </a:r>
          </a:p>
        </p:txBody>
      </p:sp>
      <p:sp>
        <p:nvSpPr>
          <p:cNvPr id="13353" name="Textfeld 147"/>
          <p:cNvSpPr txBox="1">
            <a:spLocks noChangeArrowheads="1"/>
          </p:cNvSpPr>
          <p:nvPr/>
        </p:nvSpPr>
        <p:spPr bwMode="auto">
          <a:xfrm>
            <a:off x="5364163" y="4664224"/>
            <a:ext cx="842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LdSerFast</a:t>
            </a:r>
          </a:p>
        </p:txBody>
      </p:sp>
      <p:sp>
        <p:nvSpPr>
          <p:cNvPr id="13354" name="Rechteck 22"/>
          <p:cNvSpPr>
            <a:spLocks noChangeArrowheads="1"/>
          </p:cNvSpPr>
          <p:nvPr/>
        </p:nvSpPr>
        <p:spPr bwMode="auto">
          <a:xfrm>
            <a:off x="6084888" y="2492524"/>
            <a:ext cx="2873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55" name="Rechteck 152"/>
          <p:cNvSpPr>
            <a:spLocks noChangeArrowheads="1"/>
          </p:cNvSpPr>
          <p:nvPr/>
        </p:nvSpPr>
        <p:spPr bwMode="auto">
          <a:xfrm>
            <a:off x="6084888" y="2636986"/>
            <a:ext cx="287337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56" name="Rechteck 153"/>
          <p:cNvSpPr>
            <a:spLocks noChangeArrowheads="1"/>
          </p:cNvSpPr>
          <p:nvPr/>
        </p:nvSpPr>
        <p:spPr bwMode="auto">
          <a:xfrm>
            <a:off x="6084888" y="2779861"/>
            <a:ext cx="287337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57" name="Rechteck 154"/>
          <p:cNvSpPr>
            <a:spLocks noChangeArrowheads="1"/>
          </p:cNvSpPr>
          <p:nvPr/>
        </p:nvSpPr>
        <p:spPr bwMode="auto">
          <a:xfrm>
            <a:off x="6372225" y="2492524"/>
            <a:ext cx="287338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58" name="Rechteck 155"/>
          <p:cNvSpPr>
            <a:spLocks noChangeArrowheads="1"/>
          </p:cNvSpPr>
          <p:nvPr/>
        </p:nvSpPr>
        <p:spPr bwMode="auto">
          <a:xfrm>
            <a:off x="6372225" y="2636986"/>
            <a:ext cx="287338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59" name="Rechteck 156"/>
          <p:cNvSpPr>
            <a:spLocks noChangeArrowheads="1"/>
          </p:cNvSpPr>
          <p:nvPr/>
        </p:nvSpPr>
        <p:spPr bwMode="auto">
          <a:xfrm>
            <a:off x="6659563" y="2492524"/>
            <a:ext cx="288925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0" name="Rechteck 25"/>
          <p:cNvSpPr>
            <a:spLocks noChangeArrowheads="1"/>
          </p:cNvSpPr>
          <p:nvPr/>
        </p:nvSpPr>
        <p:spPr bwMode="auto">
          <a:xfrm>
            <a:off x="6516688" y="2995761"/>
            <a:ext cx="215900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1" name="Rechteck 158"/>
          <p:cNvSpPr>
            <a:spLocks noChangeArrowheads="1"/>
          </p:cNvSpPr>
          <p:nvPr/>
        </p:nvSpPr>
        <p:spPr bwMode="auto">
          <a:xfrm>
            <a:off x="6516688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2" name="Rechteck 159"/>
          <p:cNvSpPr>
            <a:spLocks noChangeArrowheads="1"/>
          </p:cNvSpPr>
          <p:nvPr/>
        </p:nvSpPr>
        <p:spPr bwMode="auto">
          <a:xfrm>
            <a:off x="6732588" y="2995761"/>
            <a:ext cx="215900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3" name="Rechteck 160"/>
          <p:cNvSpPr>
            <a:spLocks noChangeArrowheads="1"/>
          </p:cNvSpPr>
          <p:nvPr/>
        </p:nvSpPr>
        <p:spPr bwMode="auto">
          <a:xfrm>
            <a:off x="6732588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4" name="Rechteck 167"/>
          <p:cNvSpPr>
            <a:spLocks noChangeArrowheads="1"/>
          </p:cNvSpPr>
          <p:nvPr/>
        </p:nvSpPr>
        <p:spPr bwMode="auto">
          <a:xfrm>
            <a:off x="6084888" y="2995761"/>
            <a:ext cx="215900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5" name="Rechteck 168"/>
          <p:cNvSpPr>
            <a:spLocks noChangeArrowheads="1"/>
          </p:cNvSpPr>
          <p:nvPr/>
        </p:nvSpPr>
        <p:spPr bwMode="auto">
          <a:xfrm>
            <a:off x="6084888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6" name="Rechteck 169"/>
          <p:cNvSpPr>
            <a:spLocks noChangeArrowheads="1"/>
          </p:cNvSpPr>
          <p:nvPr/>
        </p:nvSpPr>
        <p:spPr bwMode="auto">
          <a:xfrm>
            <a:off x="6300788" y="2995761"/>
            <a:ext cx="215900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7" name="Rechteck 170"/>
          <p:cNvSpPr>
            <a:spLocks noChangeArrowheads="1"/>
          </p:cNvSpPr>
          <p:nvPr/>
        </p:nvSpPr>
        <p:spPr bwMode="auto">
          <a:xfrm>
            <a:off x="6300788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68" name="Rechteck 26"/>
          <p:cNvSpPr>
            <a:spLocks noChangeArrowheads="1"/>
          </p:cNvSpPr>
          <p:nvPr/>
        </p:nvSpPr>
        <p:spPr bwMode="auto">
          <a:xfrm>
            <a:off x="7092950" y="2995761"/>
            <a:ext cx="287338" cy="2889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/>
              <a:t>+</a:t>
            </a:r>
          </a:p>
        </p:txBody>
      </p:sp>
      <p:sp>
        <p:nvSpPr>
          <p:cNvPr id="13369" name="Rechteck 172"/>
          <p:cNvSpPr>
            <a:spLocks noChangeArrowheads="1"/>
          </p:cNvSpPr>
          <p:nvPr/>
        </p:nvSpPr>
        <p:spPr bwMode="auto">
          <a:xfrm>
            <a:off x="7524750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70" name="Rechteck 173"/>
          <p:cNvSpPr>
            <a:spLocks noChangeArrowheads="1"/>
          </p:cNvSpPr>
          <p:nvPr/>
        </p:nvSpPr>
        <p:spPr bwMode="auto">
          <a:xfrm>
            <a:off x="7740650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71" name="Rechteck 174"/>
          <p:cNvSpPr>
            <a:spLocks noChangeArrowheads="1"/>
          </p:cNvSpPr>
          <p:nvPr/>
        </p:nvSpPr>
        <p:spPr bwMode="auto">
          <a:xfrm>
            <a:off x="7956550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72" name="Rechteck 175"/>
          <p:cNvSpPr>
            <a:spLocks noChangeArrowheads="1"/>
          </p:cNvSpPr>
          <p:nvPr/>
        </p:nvSpPr>
        <p:spPr bwMode="auto">
          <a:xfrm>
            <a:off x="8172450" y="3140224"/>
            <a:ext cx="215900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373" name="Gerade Verbindung 3164"/>
          <p:cNvCxnSpPr>
            <a:cxnSpLocks noChangeShapeType="1"/>
          </p:cNvCxnSpPr>
          <p:nvPr/>
        </p:nvCxnSpPr>
        <p:spPr bwMode="auto">
          <a:xfrm>
            <a:off x="7812088" y="4437211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74" name="Gerade Verbindung 3166"/>
          <p:cNvCxnSpPr>
            <a:cxnSpLocks noChangeShapeType="1"/>
          </p:cNvCxnSpPr>
          <p:nvPr/>
        </p:nvCxnSpPr>
        <p:spPr bwMode="auto">
          <a:xfrm flipH="1">
            <a:off x="7956550" y="4437211"/>
            <a:ext cx="144463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75" name="Textfeld 203"/>
          <p:cNvSpPr txBox="1">
            <a:spLocks noChangeArrowheads="1"/>
          </p:cNvSpPr>
          <p:nvPr/>
        </p:nvSpPr>
        <p:spPr bwMode="auto">
          <a:xfrm>
            <a:off x="6804025" y="4653111"/>
            <a:ext cx="84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LdSerFast</a:t>
            </a:r>
          </a:p>
        </p:txBody>
      </p:sp>
      <p:sp>
        <p:nvSpPr>
          <p:cNvPr id="13376" name="Textfeld 205"/>
          <p:cNvSpPr txBox="1">
            <a:spLocks noChangeArrowheads="1"/>
          </p:cNvSpPr>
          <p:nvPr/>
        </p:nvSpPr>
        <p:spPr bwMode="auto">
          <a:xfrm>
            <a:off x="6875463" y="3860949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sp>
        <p:nvSpPr>
          <p:cNvPr id="13377" name="Textfeld 206"/>
          <p:cNvSpPr txBox="1">
            <a:spLocks noChangeArrowheads="1"/>
          </p:cNvSpPr>
          <p:nvPr/>
        </p:nvSpPr>
        <p:spPr bwMode="auto">
          <a:xfrm>
            <a:off x="5364163" y="2995761"/>
            <a:ext cx="671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sp>
        <p:nvSpPr>
          <p:cNvPr id="13378" name="Rechteck 215"/>
          <p:cNvSpPr>
            <a:spLocks noChangeArrowheads="1"/>
          </p:cNvSpPr>
          <p:nvPr/>
        </p:nvSpPr>
        <p:spPr bwMode="auto">
          <a:xfrm>
            <a:off x="6084888" y="2779861"/>
            <a:ext cx="142875" cy="144463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79" name="Rechteck 216"/>
          <p:cNvSpPr>
            <a:spLocks noChangeArrowheads="1"/>
          </p:cNvSpPr>
          <p:nvPr/>
        </p:nvSpPr>
        <p:spPr bwMode="auto">
          <a:xfrm>
            <a:off x="6084888" y="2492524"/>
            <a:ext cx="142875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80" name="Rechteck 217"/>
          <p:cNvSpPr>
            <a:spLocks noChangeArrowheads="1"/>
          </p:cNvSpPr>
          <p:nvPr/>
        </p:nvSpPr>
        <p:spPr bwMode="auto">
          <a:xfrm>
            <a:off x="6084888" y="2636986"/>
            <a:ext cx="142875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81" name="Rechteck 218"/>
          <p:cNvSpPr>
            <a:spLocks noChangeArrowheads="1"/>
          </p:cNvSpPr>
          <p:nvPr/>
        </p:nvSpPr>
        <p:spPr bwMode="auto">
          <a:xfrm>
            <a:off x="6372225" y="2492524"/>
            <a:ext cx="144463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82" name="Rechteck 219"/>
          <p:cNvSpPr>
            <a:spLocks noChangeArrowheads="1"/>
          </p:cNvSpPr>
          <p:nvPr/>
        </p:nvSpPr>
        <p:spPr bwMode="auto">
          <a:xfrm>
            <a:off x="6372225" y="2636986"/>
            <a:ext cx="144463" cy="14287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83" name="Rechteck 220"/>
          <p:cNvSpPr>
            <a:spLocks noChangeArrowheads="1"/>
          </p:cNvSpPr>
          <p:nvPr/>
        </p:nvSpPr>
        <p:spPr bwMode="auto">
          <a:xfrm>
            <a:off x="6659563" y="2492524"/>
            <a:ext cx="288925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384" name="Rechteck 222"/>
          <p:cNvSpPr>
            <a:spLocks noChangeArrowheads="1"/>
          </p:cNvSpPr>
          <p:nvPr/>
        </p:nvSpPr>
        <p:spPr bwMode="auto">
          <a:xfrm>
            <a:off x="6659563" y="2492524"/>
            <a:ext cx="144462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385" name="Gerade Verbindung mit Pfeil 70"/>
          <p:cNvCxnSpPr>
            <a:cxnSpLocks noChangeShapeType="1"/>
            <a:endCxn id="13379" idx="0"/>
          </p:cNvCxnSpPr>
          <p:nvPr/>
        </p:nvCxnSpPr>
        <p:spPr bwMode="auto">
          <a:xfrm>
            <a:off x="6156325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6" name="Gerade Verbindung mit Pfeil 225"/>
          <p:cNvCxnSpPr>
            <a:cxnSpLocks noChangeShapeType="1"/>
          </p:cNvCxnSpPr>
          <p:nvPr/>
        </p:nvCxnSpPr>
        <p:spPr bwMode="auto">
          <a:xfrm>
            <a:off x="6300788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7" name="Gerade Verbindung mit Pfeil 226"/>
          <p:cNvCxnSpPr>
            <a:cxnSpLocks noChangeShapeType="1"/>
          </p:cNvCxnSpPr>
          <p:nvPr/>
        </p:nvCxnSpPr>
        <p:spPr bwMode="auto">
          <a:xfrm>
            <a:off x="6443663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8" name="Gerade Verbindung mit Pfeil 227"/>
          <p:cNvCxnSpPr>
            <a:cxnSpLocks noChangeShapeType="1"/>
          </p:cNvCxnSpPr>
          <p:nvPr/>
        </p:nvCxnSpPr>
        <p:spPr bwMode="auto">
          <a:xfrm>
            <a:off x="6588125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89" name="Gerade Verbindung mit Pfeil 228"/>
          <p:cNvCxnSpPr>
            <a:cxnSpLocks noChangeShapeType="1"/>
          </p:cNvCxnSpPr>
          <p:nvPr/>
        </p:nvCxnSpPr>
        <p:spPr bwMode="auto">
          <a:xfrm>
            <a:off x="6732588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90" name="Gerade Verbindung mit Pfeil 229"/>
          <p:cNvCxnSpPr>
            <a:cxnSpLocks noChangeShapeType="1"/>
          </p:cNvCxnSpPr>
          <p:nvPr/>
        </p:nvCxnSpPr>
        <p:spPr bwMode="auto">
          <a:xfrm>
            <a:off x="6875463" y="2132161"/>
            <a:ext cx="0" cy="3603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91" name="Textfeld 230"/>
          <p:cNvSpPr txBox="1">
            <a:spLocks noChangeArrowheads="1"/>
          </p:cNvSpPr>
          <p:nvPr/>
        </p:nvSpPr>
        <p:spPr bwMode="auto">
          <a:xfrm>
            <a:off x="6148388" y="1844824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Tahoma" pitchFamily="34" charset="0"/>
              </a:rPr>
              <a:t>Hi/Lo</a:t>
            </a:r>
          </a:p>
        </p:txBody>
      </p:sp>
      <p:sp>
        <p:nvSpPr>
          <p:cNvPr id="13392" name="Textfeld 231"/>
          <p:cNvSpPr txBox="1">
            <a:spLocks noChangeArrowheads="1"/>
          </p:cNvSpPr>
          <p:nvPr/>
        </p:nvSpPr>
        <p:spPr bwMode="auto">
          <a:xfrm>
            <a:off x="5364163" y="2492524"/>
            <a:ext cx="67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sp>
        <p:nvSpPr>
          <p:cNvPr id="13393" name="Textfeld 232"/>
          <p:cNvSpPr txBox="1">
            <a:spLocks noChangeArrowheads="1"/>
          </p:cNvSpPr>
          <p:nvPr/>
        </p:nvSpPr>
        <p:spPr bwMode="auto">
          <a:xfrm>
            <a:off x="7524750" y="2852886"/>
            <a:ext cx="671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grpSp>
        <p:nvGrpSpPr>
          <p:cNvPr id="13394" name="Gruppieren 74"/>
          <p:cNvGrpSpPr>
            <a:grpSpLocks/>
          </p:cNvGrpSpPr>
          <p:nvPr/>
        </p:nvGrpSpPr>
        <p:grpSpPr bwMode="auto">
          <a:xfrm rot="16200000">
            <a:off x="7812088" y="4653111"/>
            <a:ext cx="144462" cy="287338"/>
            <a:chOff x="7884368" y="4448145"/>
            <a:chExt cx="144016" cy="288032"/>
          </a:xfrm>
        </p:grpSpPr>
        <p:sp>
          <p:nvSpPr>
            <p:cNvPr id="13476" name="Rechteck 233"/>
            <p:cNvSpPr>
              <a:spLocks noChangeArrowheads="1"/>
            </p:cNvSpPr>
            <p:nvPr/>
          </p:nvSpPr>
          <p:spPr bwMode="auto">
            <a:xfrm>
              <a:off x="7884368" y="4592161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77" name="Rechteck 234"/>
            <p:cNvSpPr>
              <a:spLocks noChangeArrowheads="1"/>
            </p:cNvSpPr>
            <p:nvPr/>
          </p:nvSpPr>
          <p:spPr bwMode="auto">
            <a:xfrm>
              <a:off x="7884368" y="4448145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395" name="Gruppieren 71"/>
          <p:cNvGrpSpPr>
            <a:grpSpLocks/>
          </p:cNvGrpSpPr>
          <p:nvPr/>
        </p:nvGrpSpPr>
        <p:grpSpPr bwMode="auto">
          <a:xfrm>
            <a:off x="7596188" y="3860949"/>
            <a:ext cx="576262" cy="142875"/>
            <a:chOff x="6876256" y="5157192"/>
            <a:chExt cx="576064" cy="144016"/>
          </a:xfrm>
        </p:grpSpPr>
        <p:sp>
          <p:nvSpPr>
            <p:cNvPr id="13472" name="Rechteck 239"/>
            <p:cNvSpPr>
              <a:spLocks noChangeArrowheads="1"/>
            </p:cNvSpPr>
            <p:nvPr/>
          </p:nvSpPr>
          <p:spPr bwMode="auto">
            <a:xfrm>
              <a:off x="68762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73" name="Rechteck 240"/>
            <p:cNvSpPr>
              <a:spLocks noChangeArrowheads="1"/>
            </p:cNvSpPr>
            <p:nvPr/>
          </p:nvSpPr>
          <p:spPr bwMode="auto">
            <a:xfrm>
              <a:off x="70286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74" name="Rechteck 241"/>
            <p:cNvSpPr>
              <a:spLocks noChangeArrowheads="1"/>
            </p:cNvSpPr>
            <p:nvPr/>
          </p:nvSpPr>
          <p:spPr bwMode="auto">
            <a:xfrm>
              <a:off x="7164288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75" name="Rechteck 242"/>
            <p:cNvSpPr>
              <a:spLocks noChangeArrowheads="1"/>
            </p:cNvSpPr>
            <p:nvPr/>
          </p:nvSpPr>
          <p:spPr bwMode="auto">
            <a:xfrm>
              <a:off x="7308304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396" name="Gruppieren 72"/>
          <p:cNvGrpSpPr>
            <a:grpSpLocks/>
          </p:cNvGrpSpPr>
          <p:nvPr/>
        </p:nvGrpSpPr>
        <p:grpSpPr bwMode="auto">
          <a:xfrm>
            <a:off x="7740650" y="4076849"/>
            <a:ext cx="144463" cy="287337"/>
            <a:chOff x="8244408" y="3800073"/>
            <a:chExt cx="144016" cy="288032"/>
          </a:xfrm>
        </p:grpSpPr>
        <p:sp>
          <p:nvSpPr>
            <p:cNvPr id="13470" name="Rechteck 247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71" name="Rechteck 248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397" name="Gruppieren 250"/>
          <p:cNvGrpSpPr>
            <a:grpSpLocks/>
          </p:cNvGrpSpPr>
          <p:nvPr/>
        </p:nvGrpSpPr>
        <p:grpSpPr bwMode="auto">
          <a:xfrm>
            <a:off x="8172450" y="3860949"/>
            <a:ext cx="576263" cy="142875"/>
            <a:chOff x="6876256" y="5157192"/>
            <a:chExt cx="576064" cy="144016"/>
          </a:xfrm>
        </p:grpSpPr>
        <p:sp>
          <p:nvSpPr>
            <p:cNvPr id="13466" name="Rechteck 251"/>
            <p:cNvSpPr>
              <a:spLocks noChangeArrowheads="1"/>
            </p:cNvSpPr>
            <p:nvPr/>
          </p:nvSpPr>
          <p:spPr bwMode="auto">
            <a:xfrm>
              <a:off x="68762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7" name="Rechteck 252"/>
            <p:cNvSpPr>
              <a:spLocks noChangeArrowheads="1"/>
            </p:cNvSpPr>
            <p:nvPr/>
          </p:nvSpPr>
          <p:spPr bwMode="auto">
            <a:xfrm>
              <a:off x="70286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8" name="Rechteck 253"/>
            <p:cNvSpPr>
              <a:spLocks noChangeArrowheads="1"/>
            </p:cNvSpPr>
            <p:nvPr/>
          </p:nvSpPr>
          <p:spPr bwMode="auto">
            <a:xfrm>
              <a:off x="7164288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9" name="Rechteck 254"/>
            <p:cNvSpPr>
              <a:spLocks noChangeArrowheads="1"/>
            </p:cNvSpPr>
            <p:nvPr/>
          </p:nvSpPr>
          <p:spPr bwMode="auto">
            <a:xfrm>
              <a:off x="7308304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398" name="Gruppieren 256"/>
          <p:cNvGrpSpPr>
            <a:grpSpLocks/>
          </p:cNvGrpSpPr>
          <p:nvPr/>
        </p:nvGrpSpPr>
        <p:grpSpPr bwMode="auto">
          <a:xfrm>
            <a:off x="8027988" y="4076849"/>
            <a:ext cx="144462" cy="287337"/>
            <a:chOff x="8244408" y="3800073"/>
            <a:chExt cx="144016" cy="288032"/>
          </a:xfrm>
        </p:grpSpPr>
        <p:sp>
          <p:nvSpPr>
            <p:cNvPr id="13464" name="Rechteck 257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5" name="Rechteck 258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399" name="Gruppieren 259"/>
          <p:cNvGrpSpPr>
            <a:grpSpLocks/>
          </p:cNvGrpSpPr>
          <p:nvPr/>
        </p:nvGrpSpPr>
        <p:grpSpPr bwMode="auto">
          <a:xfrm>
            <a:off x="8316913" y="4076849"/>
            <a:ext cx="142875" cy="287337"/>
            <a:chOff x="8244408" y="3800073"/>
            <a:chExt cx="144016" cy="288032"/>
          </a:xfrm>
        </p:grpSpPr>
        <p:sp>
          <p:nvSpPr>
            <p:cNvPr id="13462" name="Rechteck 260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3" name="Rechteck 261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00" name="Gruppieren 262"/>
          <p:cNvGrpSpPr>
            <a:grpSpLocks/>
          </p:cNvGrpSpPr>
          <p:nvPr/>
        </p:nvGrpSpPr>
        <p:grpSpPr bwMode="auto">
          <a:xfrm>
            <a:off x="8604250" y="4076849"/>
            <a:ext cx="144463" cy="287337"/>
            <a:chOff x="8244408" y="3800073"/>
            <a:chExt cx="144016" cy="288032"/>
          </a:xfrm>
        </p:grpSpPr>
        <p:sp>
          <p:nvSpPr>
            <p:cNvPr id="13460" name="Rechteck 263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61" name="Rechteck 264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cxnSp>
        <p:nvCxnSpPr>
          <p:cNvPr id="13401" name="Gerade Verbindung 269"/>
          <p:cNvCxnSpPr>
            <a:cxnSpLocks noChangeShapeType="1"/>
          </p:cNvCxnSpPr>
          <p:nvPr/>
        </p:nvCxnSpPr>
        <p:spPr bwMode="auto">
          <a:xfrm flipH="1">
            <a:off x="7812088" y="4437211"/>
            <a:ext cx="576262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2" name="Gerade Verbindung 79"/>
          <p:cNvCxnSpPr>
            <a:cxnSpLocks noChangeShapeType="1"/>
          </p:cNvCxnSpPr>
          <p:nvPr/>
        </p:nvCxnSpPr>
        <p:spPr bwMode="auto">
          <a:xfrm flipV="1">
            <a:off x="7956550" y="4437211"/>
            <a:ext cx="719138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3" name="Gerade Verbindung 277"/>
          <p:cNvCxnSpPr>
            <a:cxnSpLocks noChangeShapeType="1"/>
          </p:cNvCxnSpPr>
          <p:nvPr/>
        </p:nvCxnSpPr>
        <p:spPr bwMode="auto">
          <a:xfrm>
            <a:off x="4356100" y="2719536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" name="Gerade Verbindung 278"/>
          <p:cNvCxnSpPr>
            <a:cxnSpLocks noChangeShapeType="1"/>
          </p:cNvCxnSpPr>
          <p:nvPr/>
        </p:nvCxnSpPr>
        <p:spPr bwMode="auto">
          <a:xfrm flipH="1">
            <a:off x="4500563" y="2719536"/>
            <a:ext cx="142875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05" name="Gruppieren 279"/>
          <p:cNvGrpSpPr>
            <a:grpSpLocks/>
          </p:cNvGrpSpPr>
          <p:nvPr/>
        </p:nvGrpSpPr>
        <p:grpSpPr bwMode="auto">
          <a:xfrm rot="16200000">
            <a:off x="4356101" y="2935436"/>
            <a:ext cx="144462" cy="287337"/>
            <a:chOff x="7884368" y="4448145"/>
            <a:chExt cx="144016" cy="288032"/>
          </a:xfrm>
        </p:grpSpPr>
        <p:sp>
          <p:nvSpPr>
            <p:cNvPr id="13458" name="Rechteck 280"/>
            <p:cNvSpPr>
              <a:spLocks noChangeArrowheads="1"/>
            </p:cNvSpPr>
            <p:nvPr/>
          </p:nvSpPr>
          <p:spPr bwMode="auto">
            <a:xfrm>
              <a:off x="7884368" y="4592161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9" name="Rechteck 281"/>
            <p:cNvSpPr>
              <a:spLocks noChangeArrowheads="1"/>
            </p:cNvSpPr>
            <p:nvPr/>
          </p:nvSpPr>
          <p:spPr bwMode="auto">
            <a:xfrm>
              <a:off x="7884368" y="4448145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06" name="Gruppieren 282"/>
          <p:cNvGrpSpPr>
            <a:grpSpLocks/>
          </p:cNvGrpSpPr>
          <p:nvPr/>
        </p:nvGrpSpPr>
        <p:grpSpPr bwMode="auto">
          <a:xfrm>
            <a:off x="4140200" y="2143274"/>
            <a:ext cx="576263" cy="144462"/>
            <a:chOff x="6876256" y="5157192"/>
            <a:chExt cx="576064" cy="144016"/>
          </a:xfrm>
        </p:grpSpPr>
        <p:sp>
          <p:nvSpPr>
            <p:cNvPr id="13454" name="Rechteck 283"/>
            <p:cNvSpPr>
              <a:spLocks noChangeArrowheads="1"/>
            </p:cNvSpPr>
            <p:nvPr/>
          </p:nvSpPr>
          <p:spPr bwMode="auto">
            <a:xfrm>
              <a:off x="68762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5" name="Rechteck 284"/>
            <p:cNvSpPr>
              <a:spLocks noChangeArrowheads="1"/>
            </p:cNvSpPr>
            <p:nvPr/>
          </p:nvSpPr>
          <p:spPr bwMode="auto">
            <a:xfrm>
              <a:off x="70286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6" name="Rechteck 285"/>
            <p:cNvSpPr>
              <a:spLocks noChangeArrowheads="1"/>
            </p:cNvSpPr>
            <p:nvPr/>
          </p:nvSpPr>
          <p:spPr bwMode="auto">
            <a:xfrm>
              <a:off x="7164288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7" name="Rechteck 286"/>
            <p:cNvSpPr>
              <a:spLocks noChangeArrowheads="1"/>
            </p:cNvSpPr>
            <p:nvPr/>
          </p:nvSpPr>
          <p:spPr bwMode="auto">
            <a:xfrm>
              <a:off x="7308304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07" name="Gruppieren 287"/>
          <p:cNvGrpSpPr>
            <a:grpSpLocks/>
          </p:cNvGrpSpPr>
          <p:nvPr/>
        </p:nvGrpSpPr>
        <p:grpSpPr bwMode="auto">
          <a:xfrm>
            <a:off x="4284663" y="2359174"/>
            <a:ext cx="142875" cy="287337"/>
            <a:chOff x="8244408" y="3800073"/>
            <a:chExt cx="144016" cy="288032"/>
          </a:xfrm>
        </p:grpSpPr>
        <p:sp>
          <p:nvSpPr>
            <p:cNvPr id="13452" name="Rechteck 288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3" name="Rechteck 289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08" name="Gruppieren 290"/>
          <p:cNvGrpSpPr>
            <a:grpSpLocks/>
          </p:cNvGrpSpPr>
          <p:nvPr/>
        </p:nvGrpSpPr>
        <p:grpSpPr bwMode="auto">
          <a:xfrm>
            <a:off x="4716463" y="2143274"/>
            <a:ext cx="576262" cy="144462"/>
            <a:chOff x="6876256" y="5157192"/>
            <a:chExt cx="576064" cy="144016"/>
          </a:xfrm>
        </p:grpSpPr>
        <p:sp>
          <p:nvSpPr>
            <p:cNvPr id="13448" name="Rechteck 291"/>
            <p:cNvSpPr>
              <a:spLocks noChangeArrowheads="1"/>
            </p:cNvSpPr>
            <p:nvPr/>
          </p:nvSpPr>
          <p:spPr bwMode="auto">
            <a:xfrm>
              <a:off x="68762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49" name="Rechteck 292"/>
            <p:cNvSpPr>
              <a:spLocks noChangeArrowheads="1"/>
            </p:cNvSpPr>
            <p:nvPr/>
          </p:nvSpPr>
          <p:spPr bwMode="auto">
            <a:xfrm>
              <a:off x="7028656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0" name="Rechteck 293"/>
            <p:cNvSpPr>
              <a:spLocks noChangeArrowheads="1"/>
            </p:cNvSpPr>
            <p:nvPr/>
          </p:nvSpPr>
          <p:spPr bwMode="auto">
            <a:xfrm>
              <a:off x="7164288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51" name="Rechteck 294"/>
            <p:cNvSpPr>
              <a:spLocks noChangeArrowheads="1"/>
            </p:cNvSpPr>
            <p:nvPr/>
          </p:nvSpPr>
          <p:spPr bwMode="auto">
            <a:xfrm>
              <a:off x="7308304" y="5157192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09" name="Gruppieren 295"/>
          <p:cNvGrpSpPr>
            <a:grpSpLocks/>
          </p:cNvGrpSpPr>
          <p:nvPr/>
        </p:nvGrpSpPr>
        <p:grpSpPr bwMode="auto">
          <a:xfrm>
            <a:off x="4572000" y="2359174"/>
            <a:ext cx="144463" cy="287337"/>
            <a:chOff x="8244408" y="3800073"/>
            <a:chExt cx="144016" cy="288032"/>
          </a:xfrm>
        </p:grpSpPr>
        <p:sp>
          <p:nvSpPr>
            <p:cNvPr id="13446" name="Rechteck 296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47" name="Rechteck 297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10" name="Gruppieren 298"/>
          <p:cNvGrpSpPr>
            <a:grpSpLocks/>
          </p:cNvGrpSpPr>
          <p:nvPr/>
        </p:nvGrpSpPr>
        <p:grpSpPr bwMode="auto">
          <a:xfrm>
            <a:off x="4859338" y="2359174"/>
            <a:ext cx="144462" cy="287337"/>
            <a:chOff x="8244408" y="3800073"/>
            <a:chExt cx="144016" cy="288032"/>
          </a:xfrm>
        </p:grpSpPr>
        <p:sp>
          <p:nvSpPr>
            <p:cNvPr id="13444" name="Rechteck 299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45" name="Rechteck 300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411" name="Gruppieren 301"/>
          <p:cNvGrpSpPr>
            <a:grpSpLocks/>
          </p:cNvGrpSpPr>
          <p:nvPr/>
        </p:nvGrpSpPr>
        <p:grpSpPr bwMode="auto">
          <a:xfrm>
            <a:off x="5148263" y="2359174"/>
            <a:ext cx="144462" cy="287337"/>
            <a:chOff x="8244408" y="3800073"/>
            <a:chExt cx="144016" cy="288032"/>
          </a:xfrm>
        </p:grpSpPr>
        <p:sp>
          <p:nvSpPr>
            <p:cNvPr id="13442" name="Rechteck 302"/>
            <p:cNvSpPr>
              <a:spLocks noChangeArrowheads="1"/>
            </p:cNvSpPr>
            <p:nvPr/>
          </p:nvSpPr>
          <p:spPr bwMode="auto">
            <a:xfrm>
              <a:off x="8244408" y="3944089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43" name="Rechteck 303"/>
            <p:cNvSpPr>
              <a:spLocks noChangeArrowheads="1"/>
            </p:cNvSpPr>
            <p:nvPr/>
          </p:nvSpPr>
          <p:spPr bwMode="auto">
            <a:xfrm>
              <a:off x="8244408" y="3800073"/>
              <a:ext cx="144016" cy="144016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cxnSp>
        <p:nvCxnSpPr>
          <p:cNvPr id="13412" name="Gerade Verbindung 304"/>
          <p:cNvCxnSpPr>
            <a:cxnSpLocks noChangeShapeType="1"/>
          </p:cNvCxnSpPr>
          <p:nvPr/>
        </p:nvCxnSpPr>
        <p:spPr bwMode="auto">
          <a:xfrm flipH="1">
            <a:off x="4356100" y="2719536"/>
            <a:ext cx="576263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3" name="Gerade Verbindung 305"/>
          <p:cNvCxnSpPr>
            <a:cxnSpLocks noChangeShapeType="1"/>
          </p:cNvCxnSpPr>
          <p:nvPr/>
        </p:nvCxnSpPr>
        <p:spPr bwMode="auto">
          <a:xfrm flipV="1">
            <a:off x="4500563" y="2719536"/>
            <a:ext cx="719137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14" name="Gerade Verbindung mit Pfeil 85"/>
          <p:cNvCxnSpPr>
            <a:cxnSpLocks noChangeShapeType="1"/>
            <a:stCxn id="13476" idx="2"/>
          </p:cNvCxnSpPr>
          <p:nvPr/>
        </p:nvCxnSpPr>
        <p:spPr bwMode="auto">
          <a:xfrm>
            <a:off x="8027988" y="4795986"/>
            <a:ext cx="2889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15" name="Textfeld 308"/>
          <p:cNvSpPr txBox="1">
            <a:spLocks noChangeArrowheads="1"/>
          </p:cNvSpPr>
          <p:nvPr/>
        </p:nvSpPr>
        <p:spPr bwMode="auto">
          <a:xfrm>
            <a:off x="8316913" y="5661174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DO</a:t>
            </a:r>
          </a:p>
        </p:txBody>
      </p:sp>
      <p:sp>
        <p:nvSpPr>
          <p:cNvPr id="13416" name="Textfeld 310"/>
          <p:cNvSpPr txBox="1">
            <a:spLocks noChangeArrowheads="1"/>
          </p:cNvSpPr>
          <p:nvPr/>
        </p:nvSpPr>
        <p:spPr bwMode="auto">
          <a:xfrm>
            <a:off x="3779838" y="5661174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DI</a:t>
            </a:r>
          </a:p>
        </p:txBody>
      </p:sp>
      <p:sp>
        <p:nvSpPr>
          <p:cNvPr id="13417" name="Textfeld 311"/>
          <p:cNvSpPr txBox="1">
            <a:spLocks noChangeArrowheads="1"/>
          </p:cNvSpPr>
          <p:nvPr/>
        </p:nvSpPr>
        <p:spPr bwMode="auto">
          <a:xfrm>
            <a:off x="6875463" y="4869011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CkFast</a:t>
            </a:r>
          </a:p>
        </p:txBody>
      </p:sp>
      <p:sp>
        <p:nvSpPr>
          <p:cNvPr id="13418" name="Textfeld 312"/>
          <p:cNvSpPr txBox="1">
            <a:spLocks noChangeArrowheads="1"/>
          </p:cNvSpPr>
          <p:nvPr/>
        </p:nvSpPr>
        <p:spPr bwMode="auto">
          <a:xfrm>
            <a:off x="4140200" y="3151336"/>
            <a:ext cx="627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CkFast</a:t>
            </a:r>
          </a:p>
        </p:txBody>
      </p:sp>
      <p:sp>
        <p:nvSpPr>
          <p:cNvPr id="13419" name="Textfeld 313"/>
          <p:cNvSpPr txBox="1">
            <a:spLocks noChangeArrowheads="1"/>
          </p:cNvSpPr>
          <p:nvPr/>
        </p:nvSpPr>
        <p:spPr bwMode="auto">
          <a:xfrm>
            <a:off x="3635375" y="2287736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CkSlow</a:t>
            </a:r>
          </a:p>
        </p:txBody>
      </p:sp>
      <p:cxnSp>
        <p:nvCxnSpPr>
          <p:cNvPr id="13420" name="Gerade Verbindung mit Pfeil 87"/>
          <p:cNvCxnSpPr>
            <a:cxnSpLocks noChangeShapeType="1"/>
            <a:endCxn id="13472" idx="0"/>
          </p:cNvCxnSpPr>
          <p:nvPr/>
        </p:nvCxnSpPr>
        <p:spPr bwMode="auto">
          <a:xfrm flipH="1">
            <a:off x="7667625" y="3284686"/>
            <a:ext cx="649288" cy="5762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21" name="Gerade Verbindung 92"/>
          <p:cNvCxnSpPr>
            <a:cxnSpLocks noChangeShapeType="1"/>
            <a:stCxn id="13369" idx="2"/>
            <a:endCxn id="13472" idx="0"/>
          </p:cNvCxnSpPr>
          <p:nvPr/>
        </p:nvCxnSpPr>
        <p:spPr bwMode="auto">
          <a:xfrm>
            <a:off x="7632700" y="3284686"/>
            <a:ext cx="34925" cy="5762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22" name="Gerade Verbindung mit Pfeil 223"/>
          <p:cNvCxnSpPr>
            <a:cxnSpLocks noChangeShapeType="1"/>
            <a:stCxn id="13454" idx="0"/>
          </p:cNvCxnSpPr>
          <p:nvPr/>
        </p:nvCxnSpPr>
        <p:spPr bwMode="auto">
          <a:xfrm flipV="1">
            <a:off x="4211638" y="1855936"/>
            <a:ext cx="0" cy="2873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23" name="Gerade Verbindung mit Pfeil 322"/>
          <p:cNvCxnSpPr>
            <a:cxnSpLocks noChangeShapeType="1"/>
          </p:cNvCxnSpPr>
          <p:nvPr/>
        </p:nvCxnSpPr>
        <p:spPr bwMode="auto">
          <a:xfrm flipV="1">
            <a:off x="5219700" y="1855936"/>
            <a:ext cx="0" cy="2873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24" name="Gerade Verbindung mit Pfeil 323"/>
          <p:cNvCxnSpPr>
            <a:cxnSpLocks noChangeShapeType="1"/>
          </p:cNvCxnSpPr>
          <p:nvPr/>
        </p:nvCxnSpPr>
        <p:spPr bwMode="auto">
          <a:xfrm flipV="1">
            <a:off x="4356100" y="1855936"/>
            <a:ext cx="0" cy="2873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25" name="Rechteck 224"/>
          <p:cNvSpPr>
            <a:spLocks noChangeArrowheads="1"/>
          </p:cNvSpPr>
          <p:nvPr/>
        </p:nvSpPr>
        <p:spPr bwMode="auto">
          <a:xfrm>
            <a:off x="5364163" y="2132161"/>
            <a:ext cx="3240087" cy="13684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3426" name="Textfeld 249"/>
          <p:cNvSpPr txBox="1">
            <a:spLocks noChangeArrowheads="1"/>
          </p:cNvSpPr>
          <p:nvPr/>
        </p:nvSpPr>
        <p:spPr bwMode="auto">
          <a:xfrm>
            <a:off x="8172450" y="2132161"/>
            <a:ext cx="428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32x</a:t>
            </a:r>
          </a:p>
        </p:txBody>
      </p:sp>
      <p:sp>
        <p:nvSpPr>
          <p:cNvPr id="13427" name="Rechteck 95"/>
          <p:cNvSpPr>
            <a:spLocks noChangeArrowheads="1"/>
          </p:cNvSpPr>
          <p:nvPr/>
        </p:nvSpPr>
        <p:spPr bwMode="auto">
          <a:xfrm>
            <a:off x="3563938" y="1844824"/>
            <a:ext cx="5329237" cy="410368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3428" name="Gerade Verbindung 99"/>
          <p:cNvCxnSpPr>
            <a:cxnSpLocks noChangeShapeType="1"/>
            <a:stCxn id="13327" idx="1"/>
          </p:cNvCxnSpPr>
          <p:nvPr/>
        </p:nvCxnSpPr>
        <p:spPr bwMode="auto">
          <a:xfrm flipH="1">
            <a:off x="2124075" y="4292749"/>
            <a:ext cx="2159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29" name="Gerade Verbindung mit Pfeil 333"/>
          <p:cNvCxnSpPr>
            <a:cxnSpLocks noChangeShapeType="1"/>
          </p:cNvCxnSpPr>
          <p:nvPr/>
        </p:nvCxnSpPr>
        <p:spPr bwMode="auto">
          <a:xfrm>
            <a:off x="2484438" y="4292749"/>
            <a:ext cx="57467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30" name="Textfeld 342"/>
          <p:cNvSpPr txBox="1">
            <a:spLocks noChangeArrowheads="1"/>
          </p:cNvSpPr>
          <p:nvPr/>
        </p:nvSpPr>
        <p:spPr bwMode="auto">
          <a:xfrm>
            <a:off x="3563938" y="1555899"/>
            <a:ext cx="344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8x</a:t>
            </a:r>
          </a:p>
        </p:txBody>
      </p:sp>
      <p:sp>
        <p:nvSpPr>
          <p:cNvPr id="13431" name="Textfeld 343"/>
          <p:cNvSpPr txBox="1">
            <a:spLocks noChangeArrowheads="1"/>
          </p:cNvSpPr>
          <p:nvPr/>
        </p:nvSpPr>
        <p:spPr bwMode="auto">
          <a:xfrm>
            <a:off x="6948516" y="2419499"/>
            <a:ext cx="1130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solidFill>
                  <a:srgbClr val="FF0000"/>
                </a:solidFill>
                <a:latin typeface="Tahoma" pitchFamily="34" charset="0"/>
              </a:rPr>
              <a:t>Derandomizer</a:t>
            </a:r>
            <a:endParaRPr lang="de-D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432" name="Textfeld 345"/>
          <p:cNvSpPr txBox="1">
            <a:spLocks noChangeArrowheads="1"/>
          </p:cNvSpPr>
          <p:nvPr/>
        </p:nvSpPr>
        <p:spPr bwMode="auto">
          <a:xfrm>
            <a:off x="4568825" y="1844824"/>
            <a:ext cx="35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32</a:t>
            </a:r>
          </a:p>
        </p:txBody>
      </p:sp>
      <p:cxnSp>
        <p:nvCxnSpPr>
          <p:cNvPr id="13433" name="Gerade Verbindung 171"/>
          <p:cNvCxnSpPr>
            <a:cxnSpLocks noChangeShapeType="1"/>
          </p:cNvCxnSpPr>
          <p:nvPr/>
        </p:nvCxnSpPr>
        <p:spPr bwMode="auto">
          <a:xfrm>
            <a:off x="3779838" y="3068786"/>
            <a:ext cx="0" cy="30956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34" name="Gerade Verbindung mit Pfeil 180"/>
          <p:cNvCxnSpPr>
            <a:cxnSpLocks noChangeShapeType="1"/>
          </p:cNvCxnSpPr>
          <p:nvPr/>
        </p:nvCxnSpPr>
        <p:spPr bwMode="auto">
          <a:xfrm>
            <a:off x="3779838" y="3068786"/>
            <a:ext cx="5048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35" name="Gerade Verbindung mit Pfeil 187"/>
          <p:cNvCxnSpPr>
            <a:cxnSpLocks noChangeShapeType="1"/>
          </p:cNvCxnSpPr>
          <p:nvPr/>
        </p:nvCxnSpPr>
        <p:spPr bwMode="auto">
          <a:xfrm>
            <a:off x="8316913" y="4795986"/>
            <a:ext cx="3175" cy="13731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36" name="Textfeld 343"/>
          <p:cNvSpPr txBox="1">
            <a:spLocks noChangeArrowheads="1"/>
          </p:cNvSpPr>
          <p:nvPr/>
        </p:nvSpPr>
        <p:spPr bwMode="auto">
          <a:xfrm>
            <a:off x="5724061" y="5661174"/>
            <a:ext cx="14026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Tahoma" pitchFamily="34" charset="0"/>
              </a:rPr>
              <a:t>Collumn RO-Block</a:t>
            </a:r>
          </a:p>
        </p:txBody>
      </p:sp>
      <p:sp>
        <p:nvSpPr>
          <p:cNvPr id="13437" name="Textfeld 343"/>
          <p:cNvSpPr txBox="1">
            <a:spLocks noChangeArrowheads="1"/>
          </p:cNvSpPr>
          <p:nvPr/>
        </p:nvSpPr>
        <p:spPr bwMode="auto">
          <a:xfrm>
            <a:off x="7451947" y="1844824"/>
            <a:ext cx="1142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Tahoma" pitchFamily="34" charset="0"/>
              </a:rPr>
              <a:t>ADC RO-Block</a:t>
            </a:r>
          </a:p>
        </p:txBody>
      </p:sp>
      <p:sp>
        <p:nvSpPr>
          <p:cNvPr id="13438" name="Textfeld 343"/>
          <p:cNvSpPr txBox="1">
            <a:spLocks noChangeArrowheads="1"/>
          </p:cNvSpPr>
          <p:nvPr/>
        </p:nvSpPr>
        <p:spPr bwMode="auto">
          <a:xfrm>
            <a:off x="7956651" y="3572024"/>
            <a:ext cx="7998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Tahoma" pitchFamily="34" charset="0"/>
              </a:rPr>
              <a:t>Serializer</a:t>
            </a:r>
          </a:p>
        </p:txBody>
      </p:sp>
      <p:sp>
        <p:nvSpPr>
          <p:cNvPr id="13439" name="Textfeld 343"/>
          <p:cNvSpPr txBox="1">
            <a:spLocks noChangeArrowheads="1"/>
          </p:cNvSpPr>
          <p:nvPr/>
        </p:nvSpPr>
        <p:spPr bwMode="auto">
          <a:xfrm>
            <a:off x="4211871" y="1555899"/>
            <a:ext cx="969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Tahoma" pitchFamily="34" charset="0"/>
              </a:rPr>
              <a:t>Deserializer</a:t>
            </a:r>
          </a:p>
        </p:txBody>
      </p:sp>
      <p:sp>
        <p:nvSpPr>
          <p:cNvPr id="13440" name="Textfeld 343"/>
          <p:cNvSpPr txBox="1">
            <a:spLocks noChangeArrowheads="1"/>
          </p:cNvSpPr>
          <p:nvPr/>
        </p:nvSpPr>
        <p:spPr bwMode="auto">
          <a:xfrm>
            <a:off x="390525" y="2995761"/>
            <a:ext cx="1268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Clock Generator</a:t>
            </a:r>
          </a:p>
        </p:txBody>
      </p:sp>
      <p:sp>
        <p:nvSpPr>
          <p:cNvPr id="13441" name="Rechteck 140"/>
          <p:cNvSpPr>
            <a:spLocks noChangeArrowheads="1"/>
          </p:cNvSpPr>
          <p:nvPr/>
        </p:nvSpPr>
        <p:spPr bwMode="auto">
          <a:xfrm>
            <a:off x="3563938" y="6164411"/>
            <a:ext cx="5329237" cy="288925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/>
              <a:t>JTAG</a:t>
            </a:r>
          </a:p>
        </p:txBody>
      </p:sp>
      <p:sp>
        <p:nvSpPr>
          <p:cNvPr id="166" name="Textfeld 343"/>
          <p:cNvSpPr txBox="1">
            <a:spLocks noChangeArrowheads="1"/>
          </p:cNvSpPr>
          <p:nvPr/>
        </p:nvSpPr>
        <p:spPr bwMode="auto">
          <a:xfrm>
            <a:off x="5903562" y="3284314"/>
            <a:ext cx="6274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FF0000"/>
                </a:solidFill>
                <a:latin typeface="Tahoma" pitchFamily="34" charset="0"/>
              </a:rPr>
              <a:t>Sorted</a:t>
            </a:r>
            <a:endParaRPr lang="de-D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67" name="Textfeld 343"/>
          <p:cNvSpPr txBox="1">
            <a:spLocks noChangeArrowheads="1"/>
          </p:cNvSpPr>
          <p:nvPr/>
        </p:nvSpPr>
        <p:spPr bwMode="auto">
          <a:xfrm>
            <a:off x="7164288" y="3295347"/>
            <a:ext cx="1017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  <a:latin typeface="Tahoma" pitchFamily="34" charset="0"/>
              </a:rPr>
              <a:t>Compressed</a:t>
            </a:r>
            <a:endParaRPr lang="de-D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692696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chemeClr val="tx1"/>
                </a:solidFill>
                <a:ea typeface="SimSun" pitchFamily="2" charset="-122"/>
              </a:rPr>
              <a:t>New digital block for pipeline ADC </a:t>
            </a:r>
            <a:r>
              <a:rPr lang="en-US" altLang="zh-CN" sz="1400" kern="0" dirty="0" smtClean="0">
                <a:solidFill>
                  <a:schemeClr val="tx1"/>
                </a:solidFill>
                <a:ea typeface="SimSun" pitchFamily="2" charset="-122"/>
              </a:rPr>
              <a:t>designed</a:t>
            </a:r>
            <a:endParaRPr lang="en-US" altLang="zh-CN" sz="1400" kern="0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169" name="Textfeld 230"/>
          <p:cNvSpPr txBox="1">
            <a:spLocks noChangeArrowheads="1"/>
          </p:cNvSpPr>
          <p:nvPr/>
        </p:nvSpPr>
        <p:spPr bwMode="auto">
          <a:xfrm>
            <a:off x="5909709" y="1556792"/>
            <a:ext cx="103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FF0000"/>
                </a:solidFill>
                <a:latin typeface="Tahoma" pitchFamily="34" charset="0"/>
              </a:rPr>
              <a:t>ADC </a:t>
            </a:r>
            <a:r>
              <a:rPr lang="de-DE" dirty="0" err="1" smtClean="0">
                <a:solidFill>
                  <a:srgbClr val="FF0000"/>
                </a:solidFill>
                <a:latin typeface="Tahoma" pitchFamily="34" charset="0"/>
              </a:rPr>
              <a:t>outputs</a:t>
            </a:r>
            <a:endParaRPr lang="de-D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0" name="Textfeld 230"/>
          <p:cNvSpPr txBox="1">
            <a:spLocks noChangeArrowheads="1"/>
          </p:cNvSpPr>
          <p:nvPr/>
        </p:nvSpPr>
        <p:spPr bwMode="auto">
          <a:xfrm>
            <a:off x="3882832" y="1268760"/>
            <a:ext cx="1550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FF0000"/>
                </a:solidFill>
                <a:latin typeface="Tahoma" pitchFamily="34" charset="0"/>
              </a:rPr>
              <a:t>Pedestal</a:t>
            </a:r>
            <a:r>
              <a:rPr lang="de-DE" dirty="0" smtClean="0">
                <a:solidFill>
                  <a:srgbClr val="FF0000"/>
                </a:solidFill>
                <a:latin typeface="Tahoma" pitchFamily="34" charset="0"/>
              </a:rPr>
              <a:t> DAC </a:t>
            </a:r>
            <a:r>
              <a:rPr lang="de-DE" dirty="0" err="1" smtClean="0">
                <a:solidFill>
                  <a:srgbClr val="FF0000"/>
                </a:solidFill>
                <a:latin typeface="Tahoma" pitchFamily="34" charset="0"/>
              </a:rPr>
              <a:t>inputs</a:t>
            </a:r>
            <a:endParaRPr lang="de-D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56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139952" y="4869160"/>
            <a:ext cx="100811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777D94-810B-4739-BADE-013E7521FD26}" type="slidenum">
              <a:rPr lang="de-DE" sz="1400"/>
              <a:pPr eaLnBrk="1" hangingPunct="1"/>
              <a:t>15</a:t>
            </a:fld>
            <a:endParaRPr lang="de-DE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764704"/>
            <a:ext cx="8229600" cy="26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JTAG allows boundary scan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Fast sampling of ADC outputs possible using JTAG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Probe station test of all ADCs at full speed possible using only JTAG and CLK pads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Advantage: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very simple needle card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: only JTAG (5 pads), clock, reset and power should be connected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Disadvantage: output drivers not tested.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The new DCD has robust scheme/layout of output drivers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Loopback from output pads to JTAG can be implemented in the final design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Probably higher possibility of damaging the solder balls during tests than of non working output drivers</a:t>
            </a: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79912" y="3861048"/>
            <a:ext cx="1512168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3995936" y="4725144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4211960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4355976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499992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4644008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4788024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4932040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5076056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4211960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4364360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4516760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4644008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4788024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4932040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5076056" y="4725144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5148064" y="4941168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5652120" y="494116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hteck 30"/>
          <p:cNvSpPr/>
          <p:nvPr/>
        </p:nvSpPr>
        <p:spPr bwMode="auto">
          <a:xfrm>
            <a:off x="4139952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292352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4419600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4572000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4707632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4860032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5004048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5580112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923928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6" name="Ellipse 9215"/>
          <p:cNvSpPr/>
          <p:nvPr/>
        </p:nvSpPr>
        <p:spPr bwMode="auto">
          <a:xfrm>
            <a:off x="3923928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4139952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4427984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4572000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4716016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4860032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5004048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5580112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225" name="Gruppieren 9224"/>
          <p:cNvGrpSpPr/>
          <p:nvPr/>
        </p:nvGrpSpPr>
        <p:grpSpPr>
          <a:xfrm rot="10800000">
            <a:off x="3923928" y="5949280"/>
            <a:ext cx="144016" cy="432048"/>
            <a:chOff x="4211960" y="4365104"/>
            <a:chExt cx="144016" cy="432048"/>
          </a:xfrm>
        </p:grpSpPr>
        <p:grpSp>
          <p:nvGrpSpPr>
            <p:cNvPr id="9222" name="Gruppieren 9221"/>
            <p:cNvGrpSpPr/>
            <p:nvPr/>
          </p:nvGrpSpPr>
          <p:grpSpPr>
            <a:xfrm>
              <a:off x="4211960" y="4725144"/>
              <a:ext cx="144016" cy="72008"/>
              <a:chOff x="4211960" y="4725144"/>
              <a:chExt cx="144016" cy="72008"/>
            </a:xfrm>
            <a:noFill/>
          </p:grpSpPr>
          <p:sp>
            <p:nvSpPr>
              <p:cNvPr id="9221" name="Bogen 9220"/>
              <p:cNvSpPr/>
              <p:nvPr/>
            </p:nvSpPr>
            <p:spPr bwMode="auto">
              <a:xfrm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Bogen 55"/>
              <p:cNvSpPr/>
              <p:nvPr/>
            </p:nvSpPr>
            <p:spPr bwMode="auto">
              <a:xfrm flipH="1"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9224" name="Gerade Verbindung 9223"/>
            <p:cNvCxnSpPr>
              <a:endCxn id="56" idx="0"/>
            </p:cNvCxnSpPr>
            <p:nvPr/>
          </p:nvCxnSpPr>
          <p:spPr bwMode="auto">
            <a:xfrm>
              <a:off x="4283968" y="4365104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uppieren 60"/>
          <p:cNvGrpSpPr/>
          <p:nvPr/>
        </p:nvGrpSpPr>
        <p:grpSpPr>
          <a:xfrm rot="10800000">
            <a:off x="5580112" y="5949280"/>
            <a:ext cx="144016" cy="432048"/>
            <a:chOff x="4211960" y="4365104"/>
            <a:chExt cx="144016" cy="432048"/>
          </a:xfrm>
        </p:grpSpPr>
        <p:grpSp>
          <p:nvGrpSpPr>
            <p:cNvPr id="62" name="Gruppieren 61"/>
            <p:cNvGrpSpPr/>
            <p:nvPr/>
          </p:nvGrpSpPr>
          <p:grpSpPr>
            <a:xfrm>
              <a:off x="4211960" y="4725144"/>
              <a:ext cx="144016" cy="72008"/>
              <a:chOff x="4211960" y="4725144"/>
              <a:chExt cx="144016" cy="72008"/>
            </a:xfrm>
            <a:noFill/>
          </p:grpSpPr>
          <p:sp>
            <p:nvSpPr>
              <p:cNvPr id="64" name="Bogen 63"/>
              <p:cNvSpPr/>
              <p:nvPr/>
            </p:nvSpPr>
            <p:spPr bwMode="auto">
              <a:xfrm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Bogen 64"/>
              <p:cNvSpPr/>
              <p:nvPr/>
            </p:nvSpPr>
            <p:spPr bwMode="auto">
              <a:xfrm flipH="1"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63" name="Gerade Verbindung 62"/>
            <p:cNvCxnSpPr>
              <a:endCxn id="65" idx="0"/>
            </p:cNvCxnSpPr>
            <p:nvPr/>
          </p:nvCxnSpPr>
          <p:spPr bwMode="auto">
            <a:xfrm>
              <a:off x="4283968" y="4365104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227" name="Gerade Verbindung 9226"/>
          <p:cNvCxnSpPr>
            <a:endCxn id="9216" idx="0"/>
          </p:cNvCxnSpPr>
          <p:nvPr/>
        </p:nvCxnSpPr>
        <p:spPr bwMode="auto">
          <a:xfrm>
            <a:off x="3995936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4211960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4364360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4499992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4644008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788024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>
            <a:off x="4932040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5076056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>
            <a:off x="5652120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39" name="Gruppieren 9238"/>
          <p:cNvGrpSpPr/>
          <p:nvPr/>
        </p:nvGrpSpPr>
        <p:grpSpPr>
          <a:xfrm>
            <a:off x="1691680" y="3861048"/>
            <a:ext cx="1512168" cy="2520280"/>
            <a:chOff x="4355976" y="3717032"/>
            <a:chExt cx="1512168" cy="2520280"/>
          </a:xfrm>
        </p:grpSpPr>
        <p:sp>
          <p:nvSpPr>
            <p:cNvPr id="77" name="Rechteck 76"/>
            <p:cNvSpPr/>
            <p:nvPr/>
          </p:nvSpPr>
          <p:spPr bwMode="auto">
            <a:xfrm>
              <a:off x="4716016" y="4725144"/>
              <a:ext cx="1008112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Rechteck 77"/>
            <p:cNvSpPr/>
            <p:nvPr/>
          </p:nvSpPr>
          <p:spPr bwMode="auto">
            <a:xfrm>
              <a:off x="4355976" y="3717032"/>
              <a:ext cx="1512168" cy="8640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Digital block</a:t>
              </a:r>
            </a:p>
          </p:txBody>
        </p:sp>
        <p:cxnSp>
          <p:nvCxnSpPr>
            <p:cNvPr id="79" name="Gerade Verbindung mit Pfeil 78"/>
            <p:cNvCxnSpPr/>
            <p:nvPr/>
          </p:nvCxnSpPr>
          <p:spPr bwMode="auto">
            <a:xfrm flipV="1">
              <a:off x="4572000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Gerade Verbindung mit Pfeil 79"/>
            <p:cNvCxnSpPr/>
            <p:nvPr/>
          </p:nvCxnSpPr>
          <p:spPr bwMode="auto">
            <a:xfrm>
              <a:off x="4788024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Gerade Verbindung mit Pfeil 80"/>
            <p:cNvCxnSpPr/>
            <p:nvPr/>
          </p:nvCxnSpPr>
          <p:spPr bwMode="auto">
            <a:xfrm>
              <a:off x="4932040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Gerade Verbindung mit Pfeil 81"/>
            <p:cNvCxnSpPr/>
            <p:nvPr/>
          </p:nvCxnSpPr>
          <p:spPr bwMode="auto">
            <a:xfrm>
              <a:off x="5076056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Gerade Verbindung mit Pfeil 82"/>
            <p:cNvCxnSpPr/>
            <p:nvPr/>
          </p:nvCxnSpPr>
          <p:spPr bwMode="auto">
            <a:xfrm>
              <a:off x="5220072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Gerade Verbindung mit Pfeil 83"/>
            <p:cNvCxnSpPr/>
            <p:nvPr/>
          </p:nvCxnSpPr>
          <p:spPr bwMode="auto">
            <a:xfrm>
              <a:off x="5364088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Gerade Verbindung mit Pfeil 84"/>
            <p:cNvCxnSpPr/>
            <p:nvPr/>
          </p:nvCxnSpPr>
          <p:spPr bwMode="auto">
            <a:xfrm>
              <a:off x="5508104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Gerade Verbindung mit Pfeil 85"/>
            <p:cNvCxnSpPr/>
            <p:nvPr/>
          </p:nvCxnSpPr>
          <p:spPr bwMode="auto">
            <a:xfrm>
              <a:off x="5652120" y="479715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4788024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4940424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5092824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5220072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1" name="Gerade Verbindung 90"/>
            <p:cNvCxnSpPr/>
            <p:nvPr/>
          </p:nvCxnSpPr>
          <p:spPr bwMode="auto">
            <a:xfrm>
              <a:off x="5364088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5508104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5652120" y="458112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96" name="Rechteck 95"/>
            <p:cNvSpPr/>
            <p:nvPr/>
          </p:nvSpPr>
          <p:spPr bwMode="auto">
            <a:xfrm>
              <a:off x="4716016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Rechteck 96"/>
            <p:cNvSpPr/>
            <p:nvPr/>
          </p:nvSpPr>
          <p:spPr bwMode="auto">
            <a:xfrm>
              <a:off x="4868416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8" name="Rechteck 97"/>
            <p:cNvSpPr/>
            <p:nvPr/>
          </p:nvSpPr>
          <p:spPr bwMode="auto">
            <a:xfrm>
              <a:off x="4995664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9" name="Rechteck 98"/>
            <p:cNvSpPr/>
            <p:nvPr/>
          </p:nvSpPr>
          <p:spPr bwMode="auto">
            <a:xfrm>
              <a:off x="5148064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0" name="Rechteck 99"/>
            <p:cNvSpPr/>
            <p:nvPr/>
          </p:nvSpPr>
          <p:spPr bwMode="auto">
            <a:xfrm>
              <a:off x="5283696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1" name="Rechteck 100"/>
            <p:cNvSpPr/>
            <p:nvPr/>
          </p:nvSpPr>
          <p:spPr bwMode="auto">
            <a:xfrm>
              <a:off x="5436096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2" name="Rechteck 101"/>
            <p:cNvSpPr/>
            <p:nvPr/>
          </p:nvSpPr>
          <p:spPr bwMode="auto">
            <a:xfrm>
              <a:off x="5580112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4" name="Rechteck 103"/>
            <p:cNvSpPr/>
            <p:nvPr/>
          </p:nvSpPr>
          <p:spPr bwMode="auto">
            <a:xfrm>
              <a:off x="4499992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5" name="Ellipse 104"/>
            <p:cNvSpPr/>
            <p:nvPr/>
          </p:nvSpPr>
          <p:spPr bwMode="auto">
            <a:xfrm>
              <a:off x="4499992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6" name="Ellipse 105"/>
            <p:cNvSpPr/>
            <p:nvPr/>
          </p:nvSpPr>
          <p:spPr bwMode="auto">
            <a:xfrm>
              <a:off x="4716016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7" name="Ellipse 106"/>
            <p:cNvSpPr/>
            <p:nvPr/>
          </p:nvSpPr>
          <p:spPr bwMode="auto">
            <a:xfrm>
              <a:off x="4860032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8" name="Ellipse 107"/>
            <p:cNvSpPr/>
            <p:nvPr/>
          </p:nvSpPr>
          <p:spPr bwMode="auto">
            <a:xfrm>
              <a:off x="5004048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Ellipse 108"/>
            <p:cNvSpPr/>
            <p:nvPr/>
          </p:nvSpPr>
          <p:spPr bwMode="auto">
            <a:xfrm>
              <a:off x="5148064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0" name="Ellipse 109"/>
            <p:cNvSpPr/>
            <p:nvPr/>
          </p:nvSpPr>
          <p:spPr bwMode="auto">
            <a:xfrm>
              <a:off x="529208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1" name="Ellipse 110"/>
            <p:cNvSpPr/>
            <p:nvPr/>
          </p:nvSpPr>
          <p:spPr bwMode="auto">
            <a:xfrm>
              <a:off x="5436096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Ellipse 111"/>
            <p:cNvSpPr/>
            <p:nvPr/>
          </p:nvSpPr>
          <p:spPr bwMode="auto">
            <a:xfrm>
              <a:off x="5580112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14" name="Gruppieren 113"/>
            <p:cNvGrpSpPr/>
            <p:nvPr/>
          </p:nvGrpSpPr>
          <p:grpSpPr>
            <a:xfrm rot="10800000">
              <a:off x="4499992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15" name="Gruppieren 114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17" name="Bogen 116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8" name="Bogen 117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16" name="Gerade Verbindung 115"/>
              <p:cNvCxnSpPr>
                <a:endCxn id="118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4" name="Gerade Verbindung 123"/>
            <p:cNvCxnSpPr>
              <a:endCxn id="105" idx="0"/>
            </p:cNvCxnSpPr>
            <p:nvPr/>
          </p:nvCxnSpPr>
          <p:spPr bwMode="auto">
            <a:xfrm>
              <a:off x="4572000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4788024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940424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076056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5220072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Gerade Verbindung 128"/>
            <p:cNvCxnSpPr/>
            <p:nvPr/>
          </p:nvCxnSpPr>
          <p:spPr bwMode="auto">
            <a:xfrm>
              <a:off x="536408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5508104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Gerade Verbindung 130"/>
            <p:cNvCxnSpPr/>
            <p:nvPr/>
          </p:nvCxnSpPr>
          <p:spPr bwMode="auto">
            <a:xfrm>
              <a:off x="5652120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3" name="Gruppieren 132"/>
            <p:cNvGrpSpPr/>
            <p:nvPr/>
          </p:nvGrpSpPr>
          <p:grpSpPr>
            <a:xfrm rot="10800000">
              <a:off x="4716016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34" name="Gruppieren 133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36" name="Bogen 135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" name="Bogen 136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35" name="Gerade Verbindung 134"/>
              <p:cNvCxnSpPr>
                <a:endCxn id="137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8" name="Gruppieren 137"/>
            <p:cNvGrpSpPr/>
            <p:nvPr/>
          </p:nvGrpSpPr>
          <p:grpSpPr>
            <a:xfrm rot="10800000">
              <a:off x="4860033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39" name="Gruppieren 138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41" name="Bogen 140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2" name="Bogen 141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40" name="Gerade Verbindung 139"/>
              <p:cNvCxnSpPr>
                <a:endCxn id="142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3" name="Gruppieren 142"/>
            <p:cNvGrpSpPr/>
            <p:nvPr/>
          </p:nvGrpSpPr>
          <p:grpSpPr>
            <a:xfrm rot="10800000">
              <a:off x="5004048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44" name="Gruppieren 143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46" name="Bogen 145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7" name="Bogen 146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45" name="Gerade Verbindung 144"/>
              <p:cNvCxnSpPr>
                <a:endCxn id="147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uppieren 147"/>
            <p:cNvGrpSpPr/>
            <p:nvPr/>
          </p:nvGrpSpPr>
          <p:grpSpPr>
            <a:xfrm rot="10800000">
              <a:off x="5148064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49" name="Gruppieren 148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51" name="Bogen 150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Bogen 151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50" name="Gerade Verbindung 149"/>
              <p:cNvCxnSpPr>
                <a:endCxn id="152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3" name="Gruppieren 152"/>
            <p:cNvGrpSpPr/>
            <p:nvPr/>
          </p:nvGrpSpPr>
          <p:grpSpPr>
            <a:xfrm rot="10800000">
              <a:off x="5292081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54" name="Gruppieren 153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56" name="Bogen 155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7" name="Bogen 156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55" name="Gerade Verbindung 154"/>
              <p:cNvCxnSpPr>
                <a:endCxn id="157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8" name="Gruppieren 157"/>
            <p:cNvGrpSpPr/>
            <p:nvPr/>
          </p:nvGrpSpPr>
          <p:grpSpPr>
            <a:xfrm rot="10800000">
              <a:off x="5436097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59" name="Gruppieren 158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61" name="Bogen 160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Bogen 161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60" name="Gerade Verbindung 159"/>
              <p:cNvCxnSpPr>
                <a:endCxn id="162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3" name="Gruppieren 162"/>
            <p:cNvGrpSpPr/>
            <p:nvPr/>
          </p:nvGrpSpPr>
          <p:grpSpPr>
            <a:xfrm rot="10800000">
              <a:off x="5580113" y="5805264"/>
              <a:ext cx="144016" cy="432048"/>
              <a:chOff x="4211960" y="4365104"/>
              <a:chExt cx="144016" cy="432048"/>
            </a:xfrm>
          </p:grpSpPr>
          <p:grpSp>
            <p:nvGrpSpPr>
              <p:cNvPr id="164" name="Gruppieren 163"/>
              <p:cNvGrpSpPr/>
              <p:nvPr/>
            </p:nvGrpSpPr>
            <p:grpSpPr>
              <a:xfrm>
                <a:off x="4211960" y="4725144"/>
                <a:ext cx="144016" cy="72008"/>
                <a:chOff x="4211960" y="4725144"/>
                <a:chExt cx="144016" cy="72008"/>
              </a:xfrm>
              <a:noFill/>
            </p:grpSpPr>
            <p:sp>
              <p:nvSpPr>
                <p:cNvPr id="166" name="Bogen 165"/>
                <p:cNvSpPr/>
                <p:nvPr/>
              </p:nvSpPr>
              <p:spPr bwMode="auto">
                <a:xfrm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7" name="Bogen 166"/>
                <p:cNvSpPr/>
                <p:nvPr/>
              </p:nvSpPr>
              <p:spPr bwMode="auto">
                <a:xfrm flipH="1">
                  <a:off x="4211960" y="4725144"/>
                  <a:ext cx="144016" cy="7200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165" name="Gerade Verbindung 164"/>
              <p:cNvCxnSpPr>
                <a:endCxn id="167" idx="0"/>
              </p:cNvCxnSpPr>
              <p:nvPr/>
            </p:nvCxnSpPr>
            <p:spPr bwMode="auto">
              <a:xfrm>
                <a:off x="4283968" y="43651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68" name="Rechteck 167"/>
          <p:cNvSpPr/>
          <p:nvPr/>
        </p:nvSpPr>
        <p:spPr bwMode="auto">
          <a:xfrm>
            <a:off x="6660232" y="4797152"/>
            <a:ext cx="100811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Rechteck 168"/>
          <p:cNvSpPr/>
          <p:nvPr/>
        </p:nvSpPr>
        <p:spPr bwMode="auto">
          <a:xfrm>
            <a:off x="6372200" y="3861048"/>
            <a:ext cx="1512168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0" name="Gerade Verbindung mit Pfeil 169"/>
          <p:cNvCxnSpPr/>
          <p:nvPr/>
        </p:nvCxnSpPr>
        <p:spPr bwMode="auto">
          <a:xfrm flipV="1">
            <a:off x="6588224" y="4725144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5" name="Gerade Verbindung mit Pfeil 184"/>
          <p:cNvCxnSpPr/>
          <p:nvPr/>
        </p:nvCxnSpPr>
        <p:spPr bwMode="auto">
          <a:xfrm>
            <a:off x="7668344" y="486916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Gerade Verbindung mit Pfeil 185"/>
          <p:cNvCxnSpPr/>
          <p:nvPr/>
        </p:nvCxnSpPr>
        <p:spPr bwMode="auto">
          <a:xfrm>
            <a:off x="8244408" y="486916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4" name="Rechteck 193"/>
          <p:cNvSpPr/>
          <p:nvPr/>
        </p:nvSpPr>
        <p:spPr bwMode="auto">
          <a:xfrm>
            <a:off x="8172400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5" name="Rechteck 194"/>
          <p:cNvSpPr/>
          <p:nvPr/>
        </p:nvSpPr>
        <p:spPr bwMode="auto">
          <a:xfrm>
            <a:off x="6516216" y="5445224"/>
            <a:ext cx="14401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6" name="Ellipse 195"/>
          <p:cNvSpPr/>
          <p:nvPr/>
        </p:nvSpPr>
        <p:spPr bwMode="auto">
          <a:xfrm>
            <a:off x="6516216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Ellipse 203"/>
          <p:cNvSpPr/>
          <p:nvPr/>
        </p:nvSpPr>
        <p:spPr bwMode="auto">
          <a:xfrm>
            <a:off x="8172400" y="580526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05" name="Gruppieren 204"/>
          <p:cNvGrpSpPr/>
          <p:nvPr/>
        </p:nvGrpSpPr>
        <p:grpSpPr>
          <a:xfrm rot="10800000">
            <a:off x="6516216" y="5949280"/>
            <a:ext cx="144016" cy="432048"/>
            <a:chOff x="4211960" y="4365104"/>
            <a:chExt cx="144016" cy="432048"/>
          </a:xfrm>
        </p:grpSpPr>
        <p:grpSp>
          <p:nvGrpSpPr>
            <p:cNvPr id="206" name="Gruppieren 205"/>
            <p:cNvGrpSpPr/>
            <p:nvPr/>
          </p:nvGrpSpPr>
          <p:grpSpPr>
            <a:xfrm>
              <a:off x="4211960" y="4725144"/>
              <a:ext cx="144016" cy="72008"/>
              <a:chOff x="4211960" y="4725144"/>
              <a:chExt cx="144016" cy="72008"/>
            </a:xfrm>
            <a:noFill/>
          </p:grpSpPr>
          <p:sp>
            <p:nvSpPr>
              <p:cNvPr id="208" name="Bogen 207"/>
              <p:cNvSpPr/>
              <p:nvPr/>
            </p:nvSpPr>
            <p:spPr bwMode="auto">
              <a:xfrm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" name="Bogen 208"/>
              <p:cNvSpPr/>
              <p:nvPr/>
            </p:nvSpPr>
            <p:spPr bwMode="auto">
              <a:xfrm flipH="1"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07" name="Gerade Verbindung 206"/>
            <p:cNvCxnSpPr>
              <a:endCxn id="209" idx="0"/>
            </p:cNvCxnSpPr>
            <p:nvPr/>
          </p:nvCxnSpPr>
          <p:spPr bwMode="auto">
            <a:xfrm>
              <a:off x="4283968" y="4365104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0" name="Gruppieren 209"/>
          <p:cNvGrpSpPr/>
          <p:nvPr/>
        </p:nvGrpSpPr>
        <p:grpSpPr>
          <a:xfrm rot="10800000">
            <a:off x="8172400" y="5949280"/>
            <a:ext cx="144016" cy="432048"/>
            <a:chOff x="4211960" y="4365104"/>
            <a:chExt cx="144016" cy="432048"/>
          </a:xfrm>
        </p:grpSpPr>
        <p:grpSp>
          <p:nvGrpSpPr>
            <p:cNvPr id="211" name="Gruppieren 210"/>
            <p:cNvGrpSpPr/>
            <p:nvPr/>
          </p:nvGrpSpPr>
          <p:grpSpPr>
            <a:xfrm>
              <a:off x="4211960" y="4725144"/>
              <a:ext cx="144016" cy="72008"/>
              <a:chOff x="4211960" y="4725144"/>
              <a:chExt cx="144016" cy="72008"/>
            </a:xfrm>
            <a:noFill/>
          </p:grpSpPr>
          <p:sp>
            <p:nvSpPr>
              <p:cNvPr id="213" name="Bogen 212"/>
              <p:cNvSpPr/>
              <p:nvPr/>
            </p:nvSpPr>
            <p:spPr bwMode="auto">
              <a:xfrm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4" name="Bogen 213"/>
              <p:cNvSpPr/>
              <p:nvPr/>
            </p:nvSpPr>
            <p:spPr bwMode="auto">
              <a:xfrm flipH="1">
                <a:off x="4211960" y="4725144"/>
                <a:ext cx="144016" cy="7200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12" name="Gerade Verbindung 211"/>
            <p:cNvCxnSpPr>
              <a:endCxn id="214" idx="0"/>
            </p:cNvCxnSpPr>
            <p:nvPr/>
          </p:nvCxnSpPr>
          <p:spPr bwMode="auto">
            <a:xfrm>
              <a:off x="4283968" y="4365104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5" name="Gerade Verbindung 214"/>
          <p:cNvCxnSpPr>
            <a:endCxn id="196" idx="0"/>
          </p:cNvCxnSpPr>
          <p:nvPr/>
        </p:nvCxnSpPr>
        <p:spPr bwMode="auto">
          <a:xfrm>
            <a:off x="6588224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Gerade Verbindung 222"/>
          <p:cNvCxnSpPr/>
          <p:nvPr/>
        </p:nvCxnSpPr>
        <p:spPr bwMode="auto">
          <a:xfrm>
            <a:off x="8244408" y="566124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35" name="Gruppieren 9234"/>
          <p:cNvGrpSpPr/>
          <p:nvPr/>
        </p:nvGrpSpPr>
        <p:grpSpPr>
          <a:xfrm>
            <a:off x="6732240" y="4725144"/>
            <a:ext cx="144016" cy="1224136"/>
            <a:chOff x="6732240" y="4581128"/>
            <a:chExt cx="144016" cy="1224136"/>
          </a:xfrm>
        </p:grpSpPr>
        <p:cxnSp>
          <p:nvCxnSpPr>
            <p:cNvPr id="171" name="Gerade Verbindung mit Pfeil 170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7" name="Rechteck 186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6" name="Gerade Verbindung 215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30" name="Gerade Verbindung 9229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Gerade Verbindung mit Pfeil 225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2" name="Gruppieren 231"/>
          <p:cNvGrpSpPr/>
          <p:nvPr/>
        </p:nvGrpSpPr>
        <p:grpSpPr>
          <a:xfrm>
            <a:off x="6876256" y="4725144"/>
            <a:ext cx="144016" cy="1224136"/>
            <a:chOff x="6732240" y="4581128"/>
            <a:chExt cx="144016" cy="1224136"/>
          </a:xfrm>
        </p:grpSpPr>
        <p:cxnSp>
          <p:nvCxnSpPr>
            <p:cNvPr id="233" name="Gerade Verbindung mit Pfeil 232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4" name="Rechteck 233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Ellipse 234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6" name="Gerade Verbindung 235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236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Gerade Verbindung mit Pfeil 237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9" name="Gruppieren 238"/>
          <p:cNvGrpSpPr/>
          <p:nvPr/>
        </p:nvGrpSpPr>
        <p:grpSpPr>
          <a:xfrm>
            <a:off x="7020272" y="4725144"/>
            <a:ext cx="144016" cy="1224136"/>
            <a:chOff x="6732240" y="4581128"/>
            <a:chExt cx="144016" cy="1224136"/>
          </a:xfrm>
        </p:grpSpPr>
        <p:cxnSp>
          <p:nvCxnSpPr>
            <p:cNvPr id="240" name="Gerade Verbindung mit Pfeil 239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1" name="Rechteck 240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2" name="Ellipse 241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3" name="Gerade Verbindung 242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Gerade Verbindung 243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Gerade Verbindung mit Pfeil 244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6" name="Gruppieren 245"/>
          <p:cNvGrpSpPr/>
          <p:nvPr/>
        </p:nvGrpSpPr>
        <p:grpSpPr>
          <a:xfrm>
            <a:off x="7164288" y="4725144"/>
            <a:ext cx="144016" cy="1224136"/>
            <a:chOff x="6732240" y="4581128"/>
            <a:chExt cx="144016" cy="1224136"/>
          </a:xfrm>
        </p:grpSpPr>
        <p:cxnSp>
          <p:nvCxnSpPr>
            <p:cNvPr id="247" name="Gerade Verbindung mit Pfeil 246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8" name="Rechteck 247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0" name="Gerade Verbindung 249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Gerade Verbindung 250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Gerade Verbindung mit Pfeil 251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3" name="Gruppieren 252"/>
          <p:cNvGrpSpPr/>
          <p:nvPr/>
        </p:nvGrpSpPr>
        <p:grpSpPr>
          <a:xfrm>
            <a:off x="7308304" y="4725144"/>
            <a:ext cx="144016" cy="1224136"/>
            <a:chOff x="6732240" y="4581128"/>
            <a:chExt cx="144016" cy="1224136"/>
          </a:xfrm>
        </p:grpSpPr>
        <p:cxnSp>
          <p:nvCxnSpPr>
            <p:cNvPr id="254" name="Gerade Verbindung mit Pfeil 253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5" name="Rechteck 254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6" name="Ellipse 255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7" name="Gerade Verbindung 256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Gerade Verbindung 257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Gerade Verbindung mit Pfeil 258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0" name="Gruppieren 259"/>
          <p:cNvGrpSpPr/>
          <p:nvPr/>
        </p:nvGrpSpPr>
        <p:grpSpPr>
          <a:xfrm>
            <a:off x="7452320" y="4725144"/>
            <a:ext cx="144016" cy="1224136"/>
            <a:chOff x="6732240" y="4581128"/>
            <a:chExt cx="144016" cy="1224136"/>
          </a:xfrm>
        </p:grpSpPr>
        <p:cxnSp>
          <p:nvCxnSpPr>
            <p:cNvPr id="261" name="Gerade Verbindung mit Pfeil 260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2" name="Rechteck 261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3" name="Ellipse 262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64" name="Gerade Verbindung 263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Gerade Verbindung 264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Gerade Verbindung mit Pfeil 265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7" name="Gruppieren 266"/>
          <p:cNvGrpSpPr/>
          <p:nvPr/>
        </p:nvGrpSpPr>
        <p:grpSpPr>
          <a:xfrm>
            <a:off x="7596336" y="4725144"/>
            <a:ext cx="144016" cy="1224136"/>
            <a:chOff x="6732240" y="4581128"/>
            <a:chExt cx="144016" cy="1224136"/>
          </a:xfrm>
        </p:grpSpPr>
        <p:cxnSp>
          <p:nvCxnSpPr>
            <p:cNvPr id="268" name="Gerade Verbindung mit Pfeil 267"/>
            <p:cNvCxnSpPr/>
            <p:nvPr/>
          </p:nvCxnSpPr>
          <p:spPr bwMode="auto">
            <a:xfrm>
              <a:off x="6804248" y="458112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9" name="Rechteck 268"/>
            <p:cNvSpPr/>
            <p:nvPr/>
          </p:nvSpPr>
          <p:spPr bwMode="auto">
            <a:xfrm>
              <a:off x="6732240" y="5301208"/>
              <a:ext cx="14401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0" name="Ellipse 269"/>
            <p:cNvSpPr/>
            <p:nvPr/>
          </p:nvSpPr>
          <p:spPr bwMode="auto">
            <a:xfrm>
              <a:off x="6732240" y="56612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71" name="Gerade Verbindung 270"/>
            <p:cNvCxnSpPr/>
            <p:nvPr/>
          </p:nvCxnSpPr>
          <p:spPr bwMode="auto">
            <a:xfrm>
              <a:off x="6804248" y="5517232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Gerade Verbindung 271"/>
            <p:cNvCxnSpPr/>
            <p:nvPr/>
          </p:nvCxnSpPr>
          <p:spPr bwMode="auto">
            <a:xfrm flipH="1">
              <a:off x="6732240" y="5589240"/>
              <a:ext cx="720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Gerade Verbindung mit Pfeil 272"/>
            <p:cNvCxnSpPr/>
            <p:nvPr/>
          </p:nvCxnSpPr>
          <p:spPr bwMode="auto">
            <a:xfrm flipV="1">
              <a:off x="6732240" y="479715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240" name="Textfeld 9239"/>
          <p:cNvSpPr txBox="1"/>
          <p:nvPr/>
        </p:nvSpPr>
        <p:spPr>
          <a:xfrm>
            <a:off x="1619672" y="3399383"/>
            <a:ext cx="167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Present tests</a:t>
            </a:r>
          </a:p>
          <a:p>
            <a:pPr algn="l"/>
            <a:r>
              <a:rPr lang="en-US" dirty="0" smtClean="0"/>
              <a:t>Many needle contacts</a:t>
            </a:r>
            <a:endParaRPr lang="en-US" dirty="0"/>
          </a:p>
        </p:txBody>
      </p:sp>
      <p:sp>
        <p:nvSpPr>
          <p:cNvPr id="279" name="Textfeld 278"/>
          <p:cNvSpPr txBox="1"/>
          <p:nvPr/>
        </p:nvSpPr>
        <p:spPr>
          <a:xfrm>
            <a:off x="3687027" y="3212976"/>
            <a:ext cx="175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Alternative – JTAG use</a:t>
            </a:r>
          </a:p>
          <a:p>
            <a:pPr algn="l"/>
            <a:r>
              <a:rPr lang="en-US" dirty="0" smtClean="0"/>
              <a:t>Few needle contacts</a:t>
            </a:r>
          </a:p>
          <a:p>
            <a:pPr algn="l"/>
            <a:r>
              <a:rPr lang="en-US" dirty="0" smtClean="0"/>
              <a:t>Drivers not tested</a:t>
            </a:r>
            <a:endParaRPr lang="en-US" dirty="0"/>
          </a:p>
        </p:txBody>
      </p:sp>
      <p:sp>
        <p:nvSpPr>
          <p:cNvPr id="280" name="Textfeld 279"/>
          <p:cNvSpPr txBox="1"/>
          <p:nvPr/>
        </p:nvSpPr>
        <p:spPr>
          <a:xfrm>
            <a:off x="6300192" y="3430741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Not supported yet – loopback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rivers tested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1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777D94-810B-4739-BADE-013E7521FD26}" type="slidenum">
              <a:rPr lang="de-DE" sz="1400"/>
              <a:pPr eaLnBrk="1" hangingPunct="1"/>
              <a:t>16</a:t>
            </a:fld>
            <a:endParaRPr lang="de-DE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764704"/>
            <a:ext cx="8229600" cy="26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Still not implemented: SEU tolerant memory cells and read-back of memory cells </a:t>
            </a:r>
            <a:r>
              <a:rPr lang="en-US" altLang="zh-CN" sz="1400" kern="0" dirty="0" smtClean="0">
                <a:latin typeface="+mn-lt"/>
                <a:ea typeface="SimSun" pitchFamily="2" charset="-122"/>
                <a:sym typeface="Wingdings" pitchFamily="2" charset="2"/>
              </a:rPr>
              <a:t></a:t>
            </a:r>
            <a:endParaRPr lang="en-US" altLang="zh-CN" sz="1400" kern="0" dirty="0" smtClean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Possibly not necessary – see DHP SEU tests, 180nm technology should be even less sensitive to SEU due to higher capacitances of storage nodes and higher supply voltage</a:t>
            </a: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847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BBB8EE-8041-48F1-8FD6-6F424BBA1B4B}" type="slidenum">
              <a:rPr lang="de-DE" sz="1400"/>
              <a:pPr eaLnBrk="1" hangingPunct="1"/>
              <a:t>17</a:t>
            </a:fld>
            <a:endParaRPr lang="de-DE" sz="14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in Mannheim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989013"/>
            <a:ext cx="8229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Participants: </a:t>
            </a:r>
            <a:r>
              <a:rPr lang="en-US" altLang="zh-CN" sz="1400" kern="0" dirty="0">
                <a:ea typeface="SimSun" pitchFamily="2" charset="-122"/>
              </a:rPr>
              <a:t> P. </a:t>
            </a:r>
            <a:r>
              <a:rPr lang="en-US" altLang="zh-CN" sz="1400" kern="0" dirty="0" smtClean="0">
                <a:ea typeface="SimSun" pitchFamily="2" charset="-122"/>
              </a:rPr>
              <a:t>Avella, </a:t>
            </a:r>
            <a:r>
              <a:rPr lang="en-US" altLang="zh-CN" sz="1400" kern="0" dirty="0">
                <a:ea typeface="SimSun" pitchFamily="2" charset="-122"/>
              </a:rPr>
              <a:t>T. </a:t>
            </a:r>
            <a:r>
              <a:rPr lang="en-US" altLang="zh-CN" sz="1400" kern="0" dirty="0" err="1">
                <a:ea typeface="SimSun" pitchFamily="2" charset="-122"/>
              </a:rPr>
              <a:t>Hemperek</a:t>
            </a:r>
            <a:r>
              <a:rPr lang="en-US" altLang="zh-CN" sz="1400" kern="0" dirty="0">
                <a:ea typeface="SimSun" pitchFamily="2" charset="-122"/>
              </a:rPr>
              <a:t>,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.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Kiesling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, </a:t>
            </a:r>
            <a:r>
              <a:rPr lang="en-US" altLang="zh-CN" sz="1400" kern="0" dirty="0">
                <a:ea typeface="SimSun" pitchFamily="2" charset="-122"/>
              </a:rPr>
              <a:t>I </a:t>
            </a:r>
            <a:r>
              <a:rPr lang="en-US" altLang="zh-CN" sz="1400" kern="0" dirty="0" err="1">
                <a:ea typeface="SimSun" pitchFamily="2" charset="-122"/>
              </a:rPr>
              <a:t>Konorov</a:t>
            </a:r>
            <a:r>
              <a:rPr lang="en-US" altLang="zh-CN" sz="1400" kern="0" dirty="0">
                <a:ea typeface="SimSun" pitchFamily="2" charset="-122"/>
              </a:rPr>
              <a:t>,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.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Koffmane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, </a:t>
            </a:r>
            <a:r>
              <a:rPr lang="en-US" altLang="zh-CN" sz="1400" kern="0" dirty="0">
                <a:ea typeface="SimSun" pitchFamily="2" charset="-122"/>
              </a:rPr>
              <a:t>C </a:t>
            </a:r>
            <a:r>
              <a:rPr lang="en-US" altLang="zh-CN" sz="1400" kern="0" dirty="0" err="1">
                <a:ea typeface="SimSun" pitchFamily="2" charset="-122"/>
              </a:rPr>
              <a:t>Kreidl</a:t>
            </a:r>
            <a:r>
              <a:rPr lang="en-US" altLang="zh-CN" sz="1400" kern="0" dirty="0">
                <a:ea typeface="SimSun" pitchFamily="2" charset="-122"/>
              </a:rPr>
              <a:t>, </a:t>
            </a:r>
            <a:r>
              <a:rPr lang="en-US" altLang="zh-CN" sz="1400" kern="0" dirty="0" smtClean="0">
                <a:ea typeface="SimSun" pitchFamily="2" charset="-122"/>
              </a:rPr>
              <a:t>H </a:t>
            </a:r>
            <a:r>
              <a:rPr lang="en-US" altLang="zh-CN" sz="1400" kern="0" dirty="0" err="1">
                <a:ea typeface="SimSun" pitchFamily="2" charset="-122"/>
              </a:rPr>
              <a:t>Krüger</a:t>
            </a:r>
            <a:r>
              <a:rPr lang="en-US" altLang="zh-CN" sz="1400" kern="0" dirty="0">
                <a:ea typeface="SimSun" pitchFamily="2" charset="-122"/>
              </a:rPr>
              <a:t>,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F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.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Lütticke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, </a:t>
            </a:r>
            <a:r>
              <a:rPr lang="en-US" altLang="zh-CN" sz="1400" kern="0" dirty="0" smtClean="0">
                <a:ea typeface="SimSun" pitchFamily="2" charset="-122"/>
              </a:rPr>
              <a:t>C</a:t>
            </a:r>
            <a:r>
              <a:rPr lang="en-US" altLang="zh-CN" sz="1400" kern="0" dirty="0">
                <a:ea typeface="SimSun" pitchFamily="2" charset="-122"/>
              </a:rPr>
              <a:t>. </a:t>
            </a:r>
            <a:r>
              <a:rPr lang="en-US" altLang="zh-CN" sz="1400" kern="0" dirty="0" smtClean="0">
                <a:ea typeface="SimSun" pitchFamily="2" charset="-122"/>
              </a:rPr>
              <a:t>Marinas</a:t>
            </a:r>
            <a:r>
              <a:rPr lang="en-US" altLang="zh-CN" sz="1400" kern="0" dirty="0">
                <a:ea typeface="SimSun" pitchFamily="2" charset="-122"/>
              </a:rPr>
              <a:t>, H-G Moser, </a:t>
            </a:r>
            <a:r>
              <a:rPr lang="en-US" altLang="zh-CN" sz="1400" kern="0" dirty="0" smtClean="0">
                <a:ea typeface="SimSun" pitchFamily="2" charset="-122"/>
              </a:rPr>
              <a:t>R</a:t>
            </a:r>
            <a:r>
              <a:rPr lang="en-US" altLang="zh-CN" sz="1400" kern="0" dirty="0">
                <a:ea typeface="SimSun" pitchFamily="2" charset="-122"/>
              </a:rPr>
              <a:t>. </a:t>
            </a:r>
            <a:r>
              <a:rPr lang="en-US" altLang="zh-CN" sz="1400" kern="0" dirty="0" smtClean="0">
                <a:ea typeface="SimSun" pitchFamily="2" charset="-122"/>
              </a:rPr>
              <a:t>Richter,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A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.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Wassatsch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and I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Peric</a:t>
            </a:r>
            <a:endParaRPr lang="en-US" altLang="zh-CN" sz="1400" kern="0" dirty="0" smtClean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Measurement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results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presented – some concerns arose: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1)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Noise at 320MHz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higher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than at 100MHz (noise source still unclear – maybe x-talk from outside)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Noise excess manifest as CM noise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2) Noise vs. DCD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channel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position dependence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observed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in the measurements with DEPFET matrix – edge channels more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noisy</a:t>
            </a:r>
            <a:r>
              <a:rPr lang="en-US" altLang="zh-CN" sz="1400" kern="0" dirty="0" smtClean="0">
                <a:ea typeface="SimSun" pitchFamily="2" charset="-122"/>
              </a:rPr>
              <a:t>, </a:t>
            </a:r>
            <a:r>
              <a:rPr lang="en-US" altLang="zh-CN" sz="1400" kern="0" dirty="0">
                <a:ea typeface="SimSun" pitchFamily="2" charset="-122"/>
              </a:rPr>
              <a:t>measurements </a:t>
            </a:r>
            <a:r>
              <a:rPr lang="en-US" altLang="zh-CN" sz="1400" kern="0" dirty="0" smtClean="0">
                <a:ea typeface="SimSun" pitchFamily="2" charset="-122"/>
              </a:rPr>
              <a:t>without matrix do not show this effect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3) Different channels have different optimal </a:t>
            </a:r>
            <a:r>
              <a:rPr lang="en-US" altLang="zh-CN" sz="1400" kern="0" dirty="0" err="1">
                <a:latin typeface="+mn-lt"/>
                <a:ea typeface="SimSun" pitchFamily="2" charset="-122"/>
              </a:rPr>
              <a:t>AmpLow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 settings –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difficult optimization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4) Pedestal correction procedure does not work always properly – possible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cause: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 limited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response speed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of the amplifier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5) Pixel and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global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registers capture input at falling CLK edge and release output at rising CLK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edge (Recommendation: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change the polarities according to JTAG standard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The use of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small fixes (DCDBv4), pipelined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ADC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(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DCDBPip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) and CMC scheme should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fix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issues 1-3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Optimized bias settings should fix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issue 4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I have tried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fix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issue 5.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Unfortunately the solution I followed showed to be unsafe I had to abandon it – the new DCDs implements the old scheme. New analysis of the concern 5: Not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a problem if DHP TDO changes after CLK falling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edge (normal case).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SWITCHER can be programmed using bypass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mode in JTAG that is according to JTAG standard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6)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Recommendation: implement chip </a:t>
            </a:r>
            <a:r>
              <a:rPr lang="en-US" altLang="zh-CN" sz="1400" kern="0" dirty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sz="1400" kern="0" dirty="0" smtClean="0">
                <a:solidFill>
                  <a:srgbClr val="FF0000"/>
                </a:solidFill>
                <a:ea typeface="SimSun" pitchFamily="2" charset="-122"/>
              </a:rPr>
              <a:t>ID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using fuse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45CC3-4D14-4422-B826-C87DEC3CFD25}" type="slidenum">
              <a:rPr lang="de-DE" sz="1400"/>
              <a:pPr eaLnBrk="1" hangingPunct="1"/>
              <a:t>18</a:t>
            </a:fld>
            <a:endParaRPr lang="de-DE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Problem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692696"/>
            <a:ext cx="8229600" cy="25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We are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relying on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UMC 180nm technology with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“aluminum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redistribution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layer” AL RDL (original technology has 6 metal layers) and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solder bumps for several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projects, among others PET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The production of our last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PET design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took 1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year due to problems with bumping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UMC and </a:t>
            </a:r>
            <a:r>
              <a:rPr lang="en-US" altLang="zh-CN" sz="1400" kern="0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Europractice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are considering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another bumping process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(plating) as the standard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. “UMC is pushing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Europractice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to use such bumping process even for this MPW!”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The DCD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design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as it is now wouldn’t be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possible in this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</a:rPr>
              <a:t>process: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1)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due to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a large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bump pitch (400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µm) and 2) due to the fact that we do not have M6 pads and rely on ALRDL with certain geometry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Europractice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has been informed that the bumping issue is </a:t>
            </a:r>
            <a:r>
              <a:rPr lang="en-US" altLang="zh-CN" sz="1400" i="1" kern="0" dirty="0" smtClean="0">
                <a:latin typeface="+mn-lt"/>
                <a:ea typeface="SimSun" pitchFamily="2" charset="-122"/>
              </a:rPr>
              <a:t>endangering 4 years our chip development and the whole project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and they will (try to) convince UMC (my feeling is that it will work for this run)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Europractice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offered gold stud bumping – not suitable for DCD as it is designed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now</a:t>
            </a: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899592" y="5672281"/>
            <a:ext cx="230425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99592" y="5384249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99592" y="5096217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99592" y="4808185"/>
            <a:ext cx="10801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1043608" y="4016097"/>
            <a:ext cx="864096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211960" y="5672281"/>
            <a:ext cx="230425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211960" y="5384249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211960" y="5096217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211960" y="4448145"/>
            <a:ext cx="2304256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580112" y="3656057"/>
            <a:ext cx="864096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195736" y="4808185"/>
            <a:ext cx="100811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283968" y="4592161"/>
            <a:ext cx="144016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 flipH="1">
            <a:off x="4211960" y="4808185"/>
            <a:ext cx="28803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788024" y="4808185"/>
            <a:ext cx="792088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724128" y="4808185"/>
            <a:ext cx="792088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4520153"/>
            <a:ext cx="131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Power, MIMCAP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347500" y="4603194"/>
            <a:ext cx="131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Power, MIMCAP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317115" y="416011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 RDL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70334" y="6032321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pads (DCD2, SWITCHER)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117733" y="6032321"/>
            <a:ext cx="2038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RDL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pads (DCDB)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861766" y="473617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750198" y="47472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45CC3-4D14-4422-B826-C87DEC3CFD25}" type="slidenum">
              <a:rPr lang="de-DE" sz="1400"/>
              <a:pPr eaLnBrk="1" hangingPunct="1"/>
              <a:t>19</a:t>
            </a:fld>
            <a:endParaRPr lang="de-DE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Problem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692696"/>
            <a:ext cx="8229600" cy="25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Possible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backup solution – transfer of the DCD design in 180nm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AMS/IBM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(HV)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technology (the SWITCHER’s technology)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Common engineering run with SWITCHERs, DCDs and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maybe our third project. The run costs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160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k€ (AMS price) can be shared (realistic 80 k€ for DEPFET).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Bumping by IBM or by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PacTech</a:t>
            </a:r>
            <a:endParaRPr lang="en-US" altLang="zh-CN" sz="1400" kern="0" dirty="0" smtClean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Transfer of DCD design from UMC to AMS would be possible within 3 months</a:t>
            </a: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899592" y="5805264"/>
            <a:ext cx="230425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99592" y="5517232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99592" y="5229200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99592" y="4941168"/>
            <a:ext cx="10801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1043608" y="4149080"/>
            <a:ext cx="864096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211960" y="5805264"/>
            <a:ext cx="230425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211960" y="5517232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211960" y="5229200"/>
            <a:ext cx="230425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211960" y="4581128"/>
            <a:ext cx="2304256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580112" y="3789040"/>
            <a:ext cx="864096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195736" y="4941168"/>
            <a:ext cx="100811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283968" y="4725144"/>
            <a:ext cx="144016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 flipH="1">
            <a:off x="4211960" y="4941168"/>
            <a:ext cx="28803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788024" y="4941168"/>
            <a:ext cx="792088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724128" y="4941168"/>
            <a:ext cx="792088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4653136"/>
            <a:ext cx="131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Power, MIMCAP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347500" y="4736177"/>
            <a:ext cx="131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Power, MIMCAP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317115" y="4293096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 RDL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770334" y="6165304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pads (DCD2, SWITCHER)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117733" y="6165304"/>
            <a:ext cx="2038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RDL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pads (DCDB)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861766" y="48691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750198" y="488019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132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8D3206-BEBF-4045-A9C0-CE263B2B5D54}" type="slidenum">
              <a:rPr lang="de-DE" sz="1400"/>
              <a:pPr eaLnBrk="1" hangingPunct="1"/>
              <a:t>2</a:t>
            </a:fld>
            <a:endParaRPr 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Two chips submitted –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DCDBv4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and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DCDBPip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(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)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DCDBv4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based on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the old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design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DCDBPipeline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 uses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pipeline ADCs (already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tested for another project)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and has a new digital part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DCDPipeline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: two times faster than the present DCD: 10 µs readout time for DEPFET module possible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Motivation for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DCDPipeline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: extension of safety margin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8D3206-BEBF-4045-A9C0-CE263B2B5D54}" type="slidenum">
              <a:rPr lang="de-DE" sz="1400"/>
              <a:pPr eaLnBrk="1" hangingPunct="1"/>
              <a:t>20</a:t>
            </a:fld>
            <a:endParaRPr 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Two chips submitted – DCD4 and </a:t>
            </a:r>
            <a:r>
              <a:rPr lang="en-US" altLang="zh-CN" sz="1400" kern="0" dirty="0" err="1">
                <a:latin typeface="+mn-lt"/>
                <a:ea typeface="SimSun" pitchFamily="2" charset="-122"/>
              </a:rPr>
              <a:t>DCDPipeline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DCD4 based on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the old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design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>
                <a:latin typeface="+mn-lt"/>
                <a:ea typeface="SimSun" pitchFamily="2" charset="-122"/>
              </a:rPr>
              <a:t>DCDPipeline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uses the pipeline ADCs and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has a new digital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part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The chips implement all the features necessary for the PXD production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Future of the UMC bumping technology unclear – this run is most probably not affected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Possible alternative: engineering run with DCD and SWITCHER in 180nm AMS/IBM bumping by IBM or </a:t>
            </a:r>
            <a:r>
              <a:rPr lang="en-US" altLang="zh-CN" sz="1400" kern="0" dirty="0" err="1" smtClean="0">
                <a:latin typeface="+mn-lt"/>
                <a:ea typeface="SimSun" pitchFamily="2" charset="-122"/>
              </a:rPr>
              <a:t>PacTech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algn="l">
              <a:spcBef>
                <a:spcPct val="20000"/>
              </a:spcBef>
              <a:defRPr/>
            </a:pPr>
            <a:endParaRPr lang="en-US" altLang="zh-CN" sz="1400" kern="0" dirty="0" smtClean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932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Backup: new ADC scheme</a:t>
            </a:r>
            <a:endParaRPr lang="en-US" sz="1800" dirty="0" smtClean="0"/>
          </a:p>
        </p:txBody>
      </p:sp>
      <p:sp>
        <p:nvSpPr>
          <p:cNvPr id="1843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566809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B9CDCF-D164-4A41-84F6-6FAC481326FD}" type="slidenum">
              <a:rPr lang="de-DE" sz="1400"/>
              <a:pPr eaLnBrk="1" hangingPunct="1"/>
              <a:t>22</a:t>
            </a:fld>
            <a:endParaRPr lang="de-DE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Chip</a:t>
            </a:r>
            <a:endParaRPr lang="en-US" dirty="0" smtClean="0"/>
          </a:p>
        </p:txBody>
      </p:sp>
      <p:pic>
        <p:nvPicPr>
          <p:cNvPr id="57348" name="Picture 2" descr="C:\Users\ivan\Desktop\lay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01923"/>
            <a:ext cx="69850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Forty ADCs based on successive approximation principle with asynchronous logic (UMC 180nm) on a test chip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C:\Ivan\3DLayout\gdsto3d-20070815-win32-bin\DCD\CAPDCD\CapADCexampleM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36" y="1258777"/>
            <a:ext cx="6769248" cy="50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ADC-Channel </a:t>
            </a:r>
            <a:r>
              <a:rPr lang="de-DE" dirty="0" err="1" smtClean="0"/>
              <a:t>layout</a:t>
            </a:r>
            <a:endParaRPr lang="de-DE" dirty="0" smtClean="0"/>
          </a:p>
        </p:txBody>
      </p:sp>
      <p:sp>
        <p:nvSpPr>
          <p:cNvPr id="58372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CF52AE-D7D0-401E-8837-615A232F4FC2}" type="slidenum">
              <a:rPr lang="de-DE" sz="1400"/>
              <a:pPr eaLnBrk="1" hangingPunct="1"/>
              <a:t>23</a:t>
            </a:fld>
            <a:endParaRPr lang="de-DE" sz="1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Two ADCs fit in the present DCD channel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0D35FF-573C-4577-8AD5-9514636A11ED}" type="slidenum">
              <a:rPr lang="de-DE" sz="1400"/>
              <a:pPr eaLnBrk="1" hangingPunct="1"/>
              <a:t>24</a:t>
            </a:fld>
            <a:endParaRPr lang="de-DE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en-US" dirty="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68183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Sampling period 100ns possible according to simulation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D1200E-3E7F-4152-9206-7A21A00EE786}" type="slidenum">
              <a:rPr lang="de-DE" sz="1400"/>
              <a:pPr eaLnBrk="1" hangingPunct="1"/>
              <a:t>25</a:t>
            </a:fld>
            <a:endParaRPr lang="de-DE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Measurements</a:t>
            </a:r>
            <a:endParaRPr lang="en-US" smtClean="0"/>
          </a:p>
        </p:txBody>
      </p:sp>
      <p:pic>
        <p:nvPicPr>
          <p:cNvPr id="61444" name="Picture 3" descr="C:\Users\ivan\Desktop\IMG_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09148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2543C8-5B95-4104-9C07-E28B5082DF25}" type="slidenum">
              <a:rPr lang="de-DE" sz="1400"/>
              <a:pPr eaLnBrk="1" hangingPunct="1"/>
              <a:t>26</a:t>
            </a:fld>
            <a:endParaRPr lang="de-DE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Measurements</a:t>
            </a:r>
            <a:endParaRPr lang="en-US" smtClean="0"/>
          </a:p>
        </p:txBody>
      </p:sp>
      <p:pic>
        <p:nvPicPr>
          <p:cNvPr id="62468" name="Picture 4" descr="C:\Users\ivan\Desktop\ADC_CAP\200_char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724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C:\Users\ivan\Desktop\ADC_CAP\200_INL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4257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Measurement: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2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00ns sampling possible – requires two ADCs per channel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Improved design will be tested soon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1EE33B-24E4-4390-8944-DADC4F4DFEEA}" type="slidenum">
              <a:rPr lang="de-DE" sz="1400"/>
              <a:pPr eaLnBrk="1" hangingPunct="1"/>
              <a:t>27</a:t>
            </a:fld>
            <a:endParaRPr lang="de-DE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Measurements</a:t>
            </a:r>
            <a:endParaRPr lang="en-US" smtClean="0"/>
          </a:p>
        </p:txBody>
      </p:sp>
      <p:pic>
        <p:nvPicPr>
          <p:cNvPr id="64516" name="Picture 2" descr="C:\Users\ivan\Desktop\ADC_CAP\200_nois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114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ivan\Desktop\ADC_CAP\400_noise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97088"/>
            <a:ext cx="41148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Excellent (=low) noise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B614EE-A8D5-47ED-9128-FC451A958AF5}" type="slidenum">
              <a:rPr lang="de-DE" sz="1400"/>
              <a:pPr eaLnBrk="1" hangingPunct="1"/>
              <a:t>3</a:t>
            </a:fld>
            <a:endParaRPr lang="de-DE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DCDBv4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21" y="836613"/>
            <a:ext cx="37115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7783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feld 1"/>
          <p:cNvSpPr txBox="1">
            <a:spLocks noChangeArrowheads="1"/>
          </p:cNvSpPr>
          <p:nvPr/>
        </p:nvSpPr>
        <p:spPr bwMode="auto">
          <a:xfrm>
            <a:off x="2987675" y="2420938"/>
            <a:ext cx="5080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ADC</a:t>
            </a:r>
          </a:p>
        </p:txBody>
      </p:sp>
      <p:sp>
        <p:nvSpPr>
          <p:cNvPr id="4104" name="Textfeld 9"/>
          <p:cNvSpPr txBox="1">
            <a:spLocks noChangeArrowheads="1"/>
          </p:cNvSpPr>
          <p:nvPr/>
        </p:nvSpPr>
        <p:spPr bwMode="auto">
          <a:xfrm>
            <a:off x="652463" y="2349500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TIA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539552" y="5229200"/>
            <a:ext cx="4536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2338149" y="4941168"/>
            <a:ext cx="699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5220072" y="836712"/>
            <a:ext cx="0" cy="5472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4564913" y="580526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 </a:t>
            </a:r>
            <a:r>
              <a:rPr lang="en-US" altLang="zh-CN" kern="0" dirty="0" smtClean="0">
                <a:ea typeface="SimSun" pitchFamily="2" charset="-122"/>
              </a:rPr>
              <a:t>m</a:t>
            </a:r>
            <a:r>
              <a:rPr lang="de-DE" dirty="0" smtClean="0"/>
              <a:t>m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8BF026-DE8D-442F-996A-42719F9D93A7}" type="slidenum">
              <a:rPr lang="de-DE" sz="1400"/>
              <a:pPr eaLnBrk="1" hangingPunct="1"/>
              <a:t>4</a:t>
            </a:fld>
            <a:endParaRPr lang="de-DE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DCDBPip</a:t>
            </a:r>
            <a:endParaRPr lang="en-US" dirty="0" smtClean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98" y="836712"/>
            <a:ext cx="3682398" cy="54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536752" cy="424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3271838" y="257559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ADC</a:t>
            </a:r>
          </a:p>
        </p:txBody>
      </p:sp>
      <p:sp>
        <p:nvSpPr>
          <p:cNvPr id="5128" name="Textfeld 9"/>
          <p:cNvSpPr txBox="1">
            <a:spLocks noChangeArrowheads="1"/>
          </p:cNvSpPr>
          <p:nvPr/>
        </p:nvSpPr>
        <p:spPr bwMode="auto">
          <a:xfrm>
            <a:off x="936625" y="250415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TIA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539552" y="5229200"/>
            <a:ext cx="4536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2338149" y="4941168"/>
            <a:ext cx="699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5220072" y="836712"/>
            <a:ext cx="0" cy="5472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4564913" y="580526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 </a:t>
            </a:r>
            <a:r>
              <a:rPr lang="en-US" altLang="zh-CN" kern="0" dirty="0" smtClean="0">
                <a:ea typeface="SimSun" pitchFamily="2" charset="-122"/>
              </a:rPr>
              <a:t>m</a:t>
            </a:r>
            <a:r>
              <a:rPr lang="de-DE" dirty="0" smtClean="0"/>
              <a:t>m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3B9F72-4086-464E-990B-E3278D80C9AD}" type="slidenum">
              <a:rPr lang="de-DE" sz="1400"/>
              <a:pPr eaLnBrk="1" hangingPunct="1"/>
              <a:t>5</a:t>
            </a:fld>
            <a:endParaRPr lang="de-DE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vs. Cyclic ADC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211191" y="2638425"/>
            <a:ext cx="358775" cy="8636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2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716463" y="26384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716463" y="30702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295" name="Text Box 33"/>
          <p:cNvSpPr txBox="1">
            <a:spLocks noChangeArrowheads="1"/>
          </p:cNvSpPr>
          <p:nvPr/>
        </p:nvSpPr>
        <p:spPr bwMode="auto">
          <a:xfrm>
            <a:off x="3746500" y="2349500"/>
            <a:ext cx="752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Tahoma" pitchFamily="34" charset="0"/>
              </a:rPr>
              <a:t>MSB </a:t>
            </a:r>
            <a:r>
              <a:rPr lang="de-DE" dirty="0" err="1">
                <a:latin typeface="Tahoma" pitchFamily="34" charset="0"/>
              </a:rPr>
              <a:t>cell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12296" name="Line 37"/>
          <p:cNvSpPr>
            <a:spLocks noChangeShapeType="1"/>
          </p:cNvSpPr>
          <p:nvPr/>
        </p:nvSpPr>
        <p:spPr bwMode="auto">
          <a:xfrm>
            <a:off x="5076825" y="3286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7" name="Line 38"/>
          <p:cNvSpPr>
            <a:spLocks noChangeShapeType="1"/>
          </p:cNvSpPr>
          <p:nvPr/>
        </p:nvSpPr>
        <p:spPr bwMode="auto">
          <a:xfrm>
            <a:off x="5076825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Line 39"/>
          <p:cNvSpPr>
            <a:spLocks noChangeShapeType="1"/>
          </p:cNvSpPr>
          <p:nvPr/>
        </p:nvSpPr>
        <p:spPr bwMode="auto">
          <a:xfrm flipV="1">
            <a:off x="5076825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9" name="Line 40"/>
          <p:cNvSpPr>
            <a:spLocks noChangeShapeType="1"/>
          </p:cNvSpPr>
          <p:nvPr/>
        </p:nvSpPr>
        <p:spPr bwMode="auto">
          <a:xfrm>
            <a:off x="5076825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Rectangle 41"/>
          <p:cNvSpPr>
            <a:spLocks noChangeArrowheads="1"/>
          </p:cNvSpPr>
          <p:nvPr/>
        </p:nvSpPr>
        <p:spPr bwMode="auto">
          <a:xfrm>
            <a:off x="5221288" y="26384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01" name="Rectangle 42"/>
          <p:cNvSpPr>
            <a:spLocks noChangeArrowheads="1"/>
          </p:cNvSpPr>
          <p:nvPr/>
        </p:nvSpPr>
        <p:spPr bwMode="auto">
          <a:xfrm>
            <a:off x="5221288" y="3070225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02" name="Line 43"/>
          <p:cNvSpPr>
            <a:spLocks noChangeShapeType="1"/>
          </p:cNvSpPr>
          <p:nvPr/>
        </p:nvSpPr>
        <p:spPr bwMode="auto">
          <a:xfrm>
            <a:off x="5581650" y="3286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44"/>
          <p:cNvSpPr>
            <a:spLocks noChangeShapeType="1"/>
          </p:cNvSpPr>
          <p:nvPr/>
        </p:nvSpPr>
        <p:spPr bwMode="auto">
          <a:xfrm>
            <a:off x="5581650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45"/>
          <p:cNvSpPr>
            <a:spLocks noChangeShapeType="1"/>
          </p:cNvSpPr>
          <p:nvPr/>
        </p:nvSpPr>
        <p:spPr bwMode="auto">
          <a:xfrm flipV="1">
            <a:off x="5581650" y="28543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46"/>
          <p:cNvSpPr>
            <a:spLocks noChangeShapeType="1"/>
          </p:cNvSpPr>
          <p:nvPr/>
        </p:nvSpPr>
        <p:spPr bwMode="auto">
          <a:xfrm>
            <a:off x="5581650" y="28543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Rectangle 47"/>
          <p:cNvSpPr>
            <a:spLocks noChangeArrowheads="1"/>
          </p:cNvSpPr>
          <p:nvPr/>
        </p:nvSpPr>
        <p:spPr bwMode="auto">
          <a:xfrm>
            <a:off x="57245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07" name="Rectangle 48"/>
          <p:cNvSpPr>
            <a:spLocks noChangeArrowheads="1"/>
          </p:cNvSpPr>
          <p:nvPr/>
        </p:nvSpPr>
        <p:spPr bwMode="auto">
          <a:xfrm>
            <a:off x="57245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08" name="Line 49"/>
          <p:cNvSpPr>
            <a:spLocks noChangeShapeType="1"/>
          </p:cNvSpPr>
          <p:nvPr/>
        </p:nvSpPr>
        <p:spPr bwMode="auto">
          <a:xfrm>
            <a:off x="60848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50"/>
          <p:cNvSpPr>
            <a:spLocks noChangeShapeType="1"/>
          </p:cNvSpPr>
          <p:nvPr/>
        </p:nvSpPr>
        <p:spPr bwMode="auto">
          <a:xfrm>
            <a:off x="6084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51"/>
          <p:cNvSpPr>
            <a:spLocks noChangeShapeType="1"/>
          </p:cNvSpPr>
          <p:nvPr/>
        </p:nvSpPr>
        <p:spPr bwMode="auto">
          <a:xfrm flipV="1">
            <a:off x="6084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52"/>
          <p:cNvSpPr>
            <a:spLocks noChangeShapeType="1"/>
          </p:cNvSpPr>
          <p:nvPr/>
        </p:nvSpPr>
        <p:spPr bwMode="auto">
          <a:xfrm>
            <a:off x="60848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Rectangle 53"/>
          <p:cNvSpPr>
            <a:spLocks noChangeArrowheads="1"/>
          </p:cNvSpPr>
          <p:nvPr/>
        </p:nvSpPr>
        <p:spPr bwMode="auto">
          <a:xfrm>
            <a:off x="62293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13" name="Rectangle 54"/>
          <p:cNvSpPr>
            <a:spLocks noChangeArrowheads="1"/>
          </p:cNvSpPr>
          <p:nvPr/>
        </p:nvSpPr>
        <p:spPr bwMode="auto">
          <a:xfrm>
            <a:off x="62293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14" name="Line 55"/>
          <p:cNvSpPr>
            <a:spLocks noChangeShapeType="1"/>
          </p:cNvSpPr>
          <p:nvPr/>
        </p:nvSpPr>
        <p:spPr bwMode="auto">
          <a:xfrm>
            <a:off x="6589713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6"/>
          <p:cNvSpPr>
            <a:spLocks noChangeShapeType="1"/>
          </p:cNvSpPr>
          <p:nvPr/>
        </p:nvSpPr>
        <p:spPr bwMode="auto">
          <a:xfrm>
            <a:off x="658971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7"/>
          <p:cNvSpPr>
            <a:spLocks noChangeShapeType="1"/>
          </p:cNvSpPr>
          <p:nvPr/>
        </p:nvSpPr>
        <p:spPr bwMode="auto">
          <a:xfrm flipV="1">
            <a:off x="658971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Line 58"/>
          <p:cNvSpPr>
            <a:spLocks noChangeShapeType="1"/>
          </p:cNvSpPr>
          <p:nvPr/>
        </p:nvSpPr>
        <p:spPr bwMode="auto">
          <a:xfrm>
            <a:off x="6589713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673417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19" name="Rectangle 60"/>
          <p:cNvSpPr>
            <a:spLocks noChangeArrowheads="1"/>
          </p:cNvSpPr>
          <p:nvPr/>
        </p:nvSpPr>
        <p:spPr bwMode="auto">
          <a:xfrm>
            <a:off x="673417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20" name="Line 61"/>
          <p:cNvSpPr>
            <a:spLocks noChangeShapeType="1"/>
          </p:cNvSpPr>
          <p:nvPr/>
        </p:nvSpPr>
        <p:spPr bwMode="auto">
          <a:xfrm>
            <a:off x="4571554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62"/>
          <p:cNvSpPr>
            <a:spLocks noChangeShapeType="1"/>
          </p:cNvSpPr>
          <p:nvPr/>
        </p:nvSpPr>
        <p:spPr bwMode="auto">
          <a:xfrm>
            <a:off x="4571554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Line 49"/>
          <p:cNvSpPr>
            <a:spLocks noChangeShapeType="1"/>
          </p:cNvSpPr>
          <p:nvPr/>
        </p:nvSpPr>
        <p:spPr bwMode="auto">
          <a:xfrm>
            <a:off x="7091363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Line 50"/>
          <p:cNvSpPr>
            <a:spLocks noChangeShapeType="1"/>
          </p:cNvSpPr>
          <p:nvPr/>
        </p:nvSpPr>
        <p:spPr bwMode="auto">
          <a:xfrm>
            <a:off x="709136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4" name="Line 51"/>
          <p:cNvSpPr>
            <a:spLocks noChangeShapeType="1"/>
          </p:cNvSpPr>
          <p:nvPr/>
        </p:nvSpPr>
        <p:spPr bwMode="auto">
          <a:xfrm flipV="1">
            <a:off x="7091363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52"/>
          <p:cNvSpPr>
            <a:spLocks noChangeShapeType="1"/>
          </p:cNvSpPr>
          <p:nvPr/>
        </p:nvSpPr>
        <p:spPr bwMode="auto">
          <a:xfrm>
            <a:off x="7091363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Rectangle 53"/>
          <p:cNvSpPr>
            <a:spLocks noChangeArrowheads="1"/>
          </p:cNvSpPr>
          <p:nvPr/>
        </p:nvSpPr>
        <p:spPr bwMode="auto">
          <a:xfrm>
            <a:off x="72358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27" name="Rectangle 54"/>
          <p:cNvSpPr>
            <a:spLocks noChangeArrowheads="1"/>
          </p:cNvSpPr>
          <p:nvPr/>
        </p:nvSpPr>
        <p:spPr bwMode="auto">
          <a:xfrm>
            <a:off x="72358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28" name="Line 55"/>
          <p:cNvSpPr>
            <a:spLocks noChangeShapeType="1"/>
          </p:cNvSpPr>
          <p:nvPr/>
        </p:nvSpPr>
        <p:spPr bwMode="auto">
          <a:xfrm>
            <a:off x="75961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56"/>
          <p:cNvSpPr>
            <a:spLocks noChangeShapeType="1"/>
          </p:cNvSpPr>
          <p:nvPr/>
        </p:nvSpPr>
        <p:spPr bwMode="auto">
          <a:xfrm>
            <a:off x="75961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Line 57"/>
          <p:cNvSpPr>
            <a:spLocks noChangeShapeType="1"/>
          </p:cNvSpPr>
          <p:nvPr/>
        </p:nvSpPr>
        <p:spPr bwMode="auto">
          <a:xfrm flipV="1">
            <a:off x="75961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1" name="Line 58"/>
          <p:cNvSpPr>
            <a:spLocks noChangeShapeType="1"/>
          </p:cNvSpPr>
          <p:nvPr/>
        </p:nvSpPr>
        <p:spPr bwMode="auto">
          <a:xfrm>
            <a:off x="75961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2" name="Rectangle 59"/>
          <p:cNvSpPr>
            <a:spLocks noChangeArrowheads="1"/>
          </p:cNvSpPr>
          <p:nvPr/>
        </p:nvSpPr>
        <p:spPr bwMode="auto">
          <a:xfrm>
            <a:off x="77406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33" name="Rectangle 60"/>
          <p:cNvSpPr>
            <a:spLocks noChangeArrowheads="1"/>
          </p:cNvSpPr>
          <p:nvPr/>
        </p:nvSpPr>
        <p:spPr bwMode="auto">
          <a:xfrm>
            <a:off x="77406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34" name="Rectangle 53"/>
          <p:cNvSpPr>
            <a:spLocks noChangeArrowheads="1"/>
          </p:cNvSpPr>
          <p:nvPr/>
        </p:nvSpPr>
        <p:spPr bwMode="auto">
          <a:xfrm>
            <a:off x="898525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35" name="Rectangle 54"/>
          <p:cNvSpPr>
            <a:spLocks noChangeArrowheads="1"/>
          </p:cNvSpPr>
          <p:nvPr/>
        </p:nvSpPr>
        <p:spPr bwMode="auto">
          <a:xfrm>
            <a:off x="898525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36" name="Line 55"/>
          <p:cNvSpPr>
            <a:spLocks noChangeShapeType="1"/>
          </p:cNvSpPr>
          <p:nvPr/>
        </p:nvSpPr>
        <p:spPr bwMode="auto">
          <a:xfrm>
            <a:off x="1258888" y="3286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7" name="Line 56"/>
          <p:cNvSpPr>
            <a:spLocks noChangeShapeType="1"/>
          </p:cNvSpPr>
          <p:nvPr/>
        </p:nvSpPr>
        <p:spPr bwMode="auto">
          <a:xfrm>
            <a:off x="1258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57"/>
          <p:cNvSpPr>
            <a:spLocks noChangeShapeType="1"/>
          </p:cNvSpPr>
          <p:nvPr/>
        </p:nvSpPr>
        <p:spPr bwMode="auto">
          <a:xfrm flipV="1">
            <a:off x="1258888" y="28543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58"/>
          <p:cNvSpPr>
            <a:spLocks noChangeShapeType="1"/>
          </p:cNvSpPr>
          <p:nvPr/>
        </p:nvSpPr>
        <p:spPr bwMode="auto">
          <a:xfrm>
            <a:off x="1258888" y="2854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Rectangle 59"/>
          <p:cNvSpPr>
            <a:spLocks noChangeArrowheads="1"/>
          </p:cNvSpPr>
          <p:nvPr/>
        </p:nvSpPr>
        <p:spPr bwMode="auto">
          <a:xfrm>
            <a:off x="1403350" y="26384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sp>
        <p:nvSpPr>
          <p:cNvPr id="12341" name="Rectangle 60"/>
          <p:cNvSpPr>
            <a:spLocks noChangeArrowheads="1"/>
          </p:cNvSpPr>
          <p:nvPr/>
        </p:nvSpPr>
        <p:spPr bwMode="auto">
          <a:xfrm>
            <a:off x="1403350" y="3070225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/>
              <a:t>1</a:t>
            </a:r>
          </a:p>
        </p:txBody>
      </p:sp>
      <p:cxnSp>
        <p:nvCxnSpPr>
          <p:cNvPr id="12342" name="Gerade Verbindung 325"/>
          <p:cNvCxnSpPr>
            <a:cxnSpLocks noChangeShapeType="1"/>
          </p:cNvCxnSpPr>
          <p:nvPr/>
        </p:nvCxnSpPr>
        <p:spPr bwMode="auto">
          <a:xfrm>
            <a:off x="428466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3" name="Gerade Verbindung 326"/>
          <p:cNvCxnSpPr>
            <a:cxnSpLocks noChangeShapeType="1"/>
          </p:cNvCxnSpPr>
          <p:nvPr/>
        </p:nvCxnSpPr>
        <p:spPr bwMode="auto">
          <a:xfrm>
            <a:off x="450056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4" name="Gerade Verbindung 327"/>
          <p:cNvCxnSpPr>
            <a:cxnSpLocks noChangeShapeType="1"/>
          </p:cNvCxnSpPr>
          <p:nvPr/>
        </p:nvCxnSpPr>
        <p:spPr bwMode="auto">
          <a:xfrm>
            <a:off x="5292725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5" name="Gerade Verbindung 328"/>
          <p:cNvCxnSpPr>
            <a:cxnSpLocks noChangeShapeType="1"/>
          </p:cNvCxnSpPr>
          <p:nvPr/>
        </p:nvCxnSpPr>
        <p:spPr bwMode="auto">
          <a:xfrm>
            <a:off x="5508625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6" name="Gerade Verbindung 329"/>
          <p:cNvCxnSpPr>
            <a:cxnSpLocks noChangeShapeType="1"/>
          </p:cNvCxnSpPr>
          <p:nvPr/>
        </p:nvCxnSpPr>
        <p:spPr bwMode="auto">
          <a:xfrm>
            <a:off x="6300788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7" name="Gerade Verbindung 330"/>
          <p:cNvCxnSpPr>
            <a:cxnSpLocks noChangeShapeType="1"/>
          </p:cNvCxnSpPr>
          <p:nvPr/>
        </p:nvCxnSpPr>
        <p:spPr bwMode="auto">
          <a:xfrm>
            <a:off x="6516688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8" name="Gerade Verbindung 331"/>
          <p:cNvCxnSpPr>
            <a:cxnSpLocks noChangeShapeType="1"/>
          </p:cNvCxnSpPr>
          <p:nvPr/>
        </p:nvCxnSpPr>
        <p:spPr bwMode="auto">
          <a:xfrm>
            <a:off x="73088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9" name="Gerade Verbindung 332"/>
          <p:cNvCxnSpPr>
            <a:cxnSpLocks noChangeShapeType="1"/>
          </p:cNvCxnSpPr>
          <p:nvPr/>
        </p:nvCxnSpPr>
        <p:spPr bwMode="auto">
          <a:xfrm>
            <a:off x="75247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50" name="Rechteck 17"/>
          <p:cNvSpPr>
            <a:spLocks noChangeArrowheads="1"/>
          </p:cNvSpPr>
          <p:nvPr/>
        </p:nvSpPr>
        <p:spPr bwMode="auto">
          <a:xfrm>
            <a:off x="4211638" y="3862388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2351" name="Gerade Verbindung 334"/>
          <p:cNvCxnSpPr>
            <a:cxnSpLocks noChangeShapeType="1"/>
          </p:cNvCxnSpPr>
          <p:nvPr/>
        </p:nvCxnSpPr>
        <p:spPr bwMode="auto">
          <a:xfrm>
            <a:off x="4787900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52" name="Gerade Verbindung 335"/>
          <p:cNvCxnSpPr>
            <a:cxnSpLocks noChangeShapeType="1"/>
          </p:cNvCxnSpPr>
          <p:nvPr/>
        </p:nvCxnSpPr>
        <p:spPr bwMode="auto">
          <a:xfrm>
            <a:off x="5003800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53" name="Rechteck 336"/>
          <p:cNvSpPr>
            <a:spLocks noChangeArrowheads="1"/>
          </p:cNvSpPr>
          <p:nvPr/>
        </p:nvSpPr>
        <p:spPr bwMode="auto">
          <a:xfrm>
            <a:off x="6227763" y="3862388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2354" name="Gerade Verbindung 337"/>
          <p:cNvCxnSpPr>
            <a:cxnSpLocks noChangeShapeType="1"/>
          </p:cNvCxnSpPr>
          <p:nvPr/>
        </p:nvCxnSpPr>
        <p:spPr bwMode="auto">
          <a:xfrm>
            <a:off x="6804025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55" name="Gerade Verbindung 338"/>
          <p:cNvCxnSpPr>
            <a:cxnSpLocks noChangeShapeType="1"/>
          </p:cNvCxnSpPr>
          <p:nvPr/>
        </p:nvCxnSpPr>
        <p:spPr bwMode="auto">
          <a:xfrm>
            <a:off x="7019925" y="42211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56" name="Gerade Verbindung 339"/>
          <p:cNvCxnSpPr>
            <a:cxnSpLocks noChangeShapeType="1"/>
          </p:cNvCxnSpPr>
          <p:nvPr/>
        </p:nvCxnSpPr>
        <p:spPr bwMode="auto">
          <a:xfrm>
            <a:off x="9715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57" name="Gerade Verbindung 340"/>
          <p:cNvCxnSpPr>
            <a:cxnSpLocks noChangeShapeType="1"/>
          </p:cNvCxnSpPr>
          <p:nvPr/>
        </p:nvCxnSpPr>
        <p:spPr bwMode="auto">
          <a:xfrm>
            <a:off x="1187450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58" name="Gruppieren 81"/>
          <p:cNvGrpSpPr>
            <a:grpSpLocks/>
          </p:cNvGrpSpPr>
          <p:nvPr/>
        </p:nvGrpSpPr>
        <p:grpSpPr bwMode="auto">
          <a:xfrm>
            <a:off x="1906588" y="2638425"/>
            <a:ext cx="865187" cy="863600"/>
            <a:chOff x="1906935" y="2925192"/>
            <a:chExt cx="865188" cy="863600"/>
          </a:xfrm>
        </p:grpSpPr>
        <p:sp>
          <p:nvSpPr>
            <p:cNvPr id="12371" name="Rectangle 53"/>
            <p:cNvSpPr>
              <a:spLocks noChangeArrowheads="1"/>
            </p:cNvSpPr>
            <p:nvPr/>
          </p:nvSpPr>
          <p:spPr bwMode="auto">
            <a:xfrm>
              <a:off x="1906935" y="29251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/>
                <a:t>1</a:t>
              </a:r>
            </a:p>
          </p:txBody>
        </p:sp>
        <p:sp>
          <p:nvSpPr>
            <p:cNvPr id="12372" name="Rectangle 54"/>
            <p:cNvSpPr>
              <a:spLocks noChangeArrowheads="1"/>
            </p:cNvSpPr>
            <p:nvPr/>
          </p:nvSpPr>
          <p:spPr bwMode="auto">
            <a:xfrm>
              <a:off x="1906935" y="33569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/>
                <a:t>1</a:t>
              </a:r>
            </a:p>
          </p:txBody>
        </p:sp>
        <p:sp>
          <p:nvSpPr>
            <p:cNvPr id="12373" name="Line 55"/>
            <p:cNvSpPr>
              <a:spLocks noChangeShapeType="1"/>
            </p:cNvSpPr>
            <p:nvPr/>
          </p:nvSpPr>
          <p:spPr bwMode="auto">
            <a:xfrm>
              <a:off x="2267298" y="3572892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74" name="Line 56"/>
            <p:cNvSpPr>
              <a:spLocks noChangeShapeType="1"/>
            </p:cNvSpPr>
            <p:nvPr/>
          </p:nvSpPr>
          <p:spPr bwMode="auto">
            <a:xfrm>
              <a:off x="2267298" y="3141092"/>
              <a:ext cx="1444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75" name="Line 57"/>
            <p:cNvSpPr>
              <a:spLocks noChangeShapeType="1"/>
            </p:cNvSpPr>
            <p:nvPr/>
          </p:nvSpPr>
          <p:spPr bwMode="auto">
            <a:xfrm flipV="1">
              <a:off x="2267298" y="3141092"/>
              <a:ext cx="1444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76" name="Line 58"/>
            <p:cNvSpPr>
              <a:spLocks noChangeShapeType="1"/>
            </p:cNvSpPr>
            <p:nvPr/>
          </p:nvSpPr>
          <p:spPr bwMode="auto">
            <a:xfrm>
              <a:off x="2267298" y="3141092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77" name="Rectangle 59"/>
            <p:cNvSpPr>
              <a:spLocks noChangeArrowheads="1"/>
            </p:cNvSpPr>
            <p:nvPr/>
          </p:nvSpPr>
          <p:spPr bwMode="auto">
            <a:xfrm>
              <a:off x="2411760" y="29251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/>
                <a:t>1</a:t>
              </a:r>
            </a:p>
          </p:txBody>
        </p:sp>
        <p:sp>
          <p:nvSpPr>
            <p:cNvPr id="12378" name="Rectangle 60"/>
            <p:cNvSpPr>
              <a:spLocks noChangeArrowheads="1"/>
            </p:cNvSpPr>
            <p:nvPr/>
          </p:nvSpPr>
          <p:spPr bwMode="auto">
            <a:xfrm>
              <a:off x="2411760" y="3356992"/>
              <a:ext cx="360363" cy="431800"/>
            </a:xfrm>
            <a:prstGeom prst="rect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/>
                <a:t>1</a:t>
              </a:r>
            </a:p>
          </p:txBody>
        </p:sp>
      </p:grpSp>
      <p:cxnSp>
        <p:nvCxnSpPr>
          <p:cNvPr id="12359" name="Gerade Verbindung 352"/>
          <p:cNvCxnSpPr>
            <a:cxnSpLocks noChangeShapeType="1"/>
          </p:cNvCxnSpPr>
          <p:nvPr/>
        </p:nvCxnSpPr>
        <p:spPr bwMode="auto">
          <a:xfrm>
            <a:off x="197961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0" name="Gerade Verbindung 353"/>
          <p:cNvCxnSpPr>
            <a:cxnSpLocks noChangeShapeType="1"/>
          </p:cNvCxnSpPr>
          <p:nvPr/>
        </p:nvCxnSpPr>
        <p:spPr bwMode="auto">
          <a:xfrm>
            <a:off x="2195513" y="3573463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1" name="Gerade Verbindung 20"/>
          <p:cNvCxnSpPr>
            <a:cxnSpLocks noChangeShapeType="1"/>
          </p:cNvCxnSpPr>
          <p:nvPr/>
        </p:nvCxnSpPr>
        <p:spPr bwMode="auto">
          <a:xfrm>
            <a:off x="1331913" y="2133600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2" name="Gerade Verbindung 354"/>
          <p:cNvCxnSpPr>
            <a:cxnSpLocks noChangeShapeType="1"/>
          </p:cNvCxnSpPr>
          <p:nvPr/>
        </p:nvCxnSpPr>
        <p:spPr bwMode="auto">
          <a:xfrm>
            <a:off x="2339975" y="2133600"/>
            <a:ext cx="0" cy="4318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3" name="Gerade Verbindung 63"/>
          <p:cNvCxnSpPr>
            <a:cxnSpLocks noChangeShapeType="1"/>
          </p:cNvCxnSpPr>
          <p:nvPr/>
        </p:nvCxnSpPr>
        <p:spPr bwMode="auto">
          <a:xfrm>
            <a:off x="1331913" y="2133600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4" name="Gerade Verbindung 355"/>
          <p:cNvCxnSpPr>
            <a:cxnSpLocks noChangeShapeType="1"/>
          </p:cNvCxnSpPr>
          <p:nvPr/>
        </p:nvCxnSpPr>
        <p:spPr bwMode="auto">
          <a:xfrm>
            <a:off x="1979613" y="2133600"/>
            <a:ext cx="3603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5" name="Gerade Verbindung 67"/>
          <p:cNvCxnSpPr>
            <a:cxnSpLocks noChangeShapeType="1"/>
          </p:cNvCxnSpPr>
          <p:nvPr/>
        </p:nvCxnSpPr>
        <p:spPr bwMode="auto">
          <a:xfrm flipH="1">
            <a:off x="1692275" y="1989138"/>
            <a:ext cx="142875" cy="14446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6" name="Gerade Verbindung mit Pfeil 77"/>
          <p:cNvCxnSpPr>
            <a:cxnSpLocks noChangeShapeType="1"/>
          </p:cNvCxnSpPr>
          <p:nvPr/>
        </p:nvCxnSpPr>
        <p:spPr bwMode="auto">
          <a:xfrm>
            <a:off x="1835150" y="1484313"/>
            <a:ext cx="0" cy="4318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67" name="Gerade Verbindung mit Pfeil 80"/>
          <p:cNvCxnSpPr>
            <a:cxnSpLocks noChangeShapeType="1"/>
          </p:cNvCxnSpPr>
          <p:nvPr/>
        </p:nvCxnSpPr>
        <p:spPr bwMode="auto">
          <a:xfrm>
            <a:off x="3492500" y="3070225"/>
            <a:ext cx="6477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68" name="Text Box 33"/>
          <p:cNvSpPr txBox="1">
            <a:spLocks noChangeArrowheads="1"/>
          </p:cNvSpPr>
          <p:nvPr/>
        </p:nvSpPr>
        <p:spPr bwMode="auto">
          <a:xfrm>
            <a:off x="4814888" y="2349500"/>
            <a:ext cx="777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LSB cells</a:t>
            </a:r>
          </a:p>
        </p:txBody>
      </p:sp>
      <p:sp>
        <p:nvSpPr>
          <p:cNvPr id="12369" name="Text Box 33"/>
          <p:cNvSpPr txBox="1">
            <a:spLocks noChangeArrowheads="1"/>
          </p:cNvSpPr>
          <p:nvPr/>
        </p:nvSpPr>
        <p:spPr bwMode="auto">
          <a:xfrm>
            <a:off x="755576" y="4149080"/>
            <a:ext cx="25566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Tx/>
              <a:buChar char="-"/>
            </a:pPr>
            <a:r>
              <a:rPr lang="en-US" dirty="0" smtClean="0">
                <a:latin typeface="Tahoma" pitchFamily="34" charset="0"/>
              </a:rPr>
              <a:t>Cyclic ADC approach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Algorithm performed cyclically (ping pong wise)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by two memory cell pairs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Two ADCs per channel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- 200ns sampling rate/ADC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ADC clocked with 100MHz</a:t>
            </a:r>
          </a:p>
        </p:txBody>
      </p:sp>
      <p:sp>
        <p:nvSpPr>
          <p:cNvPr id="12370" name="Text Box 33"/>
          <p:cNvSpPr txBox="1">
            <a:spLocks noChangeArrowheads="1"/>
          </p:cNvSpPr>
          <p:nvPr/>
        </p:nvSpPr>
        <p:spPr bwMode="auto">
          <a:xfrm>
            <a:off x="4114800" y="1700213"/>
            <a:ext cx="1047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Tahoma" pitchFamily="34" charset="0"/>
              </a:rPr>
              <a:t>Pipeline ADC</a:t>
            </a:r>
          </a:p>
        </p:txBody>
      </p:sp>
      <p:sp>
        <p:nvSpPr>
          <p:cNvPr id="91" name="Text Box 33"/>
          <p:cNvSpPr txBox="1">
            <a:spLocks noChangeArrowheads="1"/>
          </p:cNvSpPr>
          <p:nvPr/>
        </p:nvSpPr>
        <p:spPr bwMode="auto">
          <a:xfrm>
            <a:off x="4139952" y="4725144"/>
            <a:ext cx="47162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 smtClean="0">
                <a:latin typeface="Tahoma" pitchFamily="34" charset="0"/>
              </a:rPr>
              <a:t>- Pipeline ADC approach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Algorithm performed as in production line by 8 memory cell pairs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One ADC per channel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- 100ns sampling rate when clocked with 50MHz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- Designed for 50 ns sampling rate</a:t>
            </a:r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564698" y="2348880"/>
            <a:ext cx="5581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Tahoma" pitchFamily="34" charset="0"/>
              </a:rPr>
              <a:t>ADC1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1763688" y="2348880"/>
            <a:ext cx="5581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Tahoma" pitchFamily="34" charset="0"/>
              </a:rPr>
              <a:t>ADC2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94" name="Text Box 33"/>
          <p:cNvSpPr txBox="1">
            <a:spLocks noChangeArrowheads="1"/>
          </p:cNvSpPr>
          <p:nvPr/>
        </p:nvSpPr>
        <p:spPr bwMode="auto">
          <a:xfrm>
            <a:off x="647472" y="3501008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Tahoma" pitchFamily="34" charset="0"/>
              </a:rPr>
              <a:t>Hi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1177205" y="3501008"/>
            <a:ext cx="3449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Tahoma" pitchFamily="34" charset="0"/>
              </a:rPr>
              <a:t>Lo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2477554" y="1988840"/>
            <a:ext cx="10026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Tahoma" pitchFamily="34" charset="0"/>
              </a:rPr>
              <a:t>Memory </a:t>
            </a:r>
            <a:r>
              <a:rPr lang="de-DE" dirty="0" err="1" smtClean="0">
                <a:latin typeface="Tahoma" pitchFamily="34" charset="0"/>
              </a:rPr>
              <a:t>cell</a:t>
            </a:r>
            <a:endParaRPr lang="de-DE" dirty="0">
              <a:latin typeface="Tahoma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 flipH="1">
            <a:off x="2771800" y="2348880"/>
            <a:ext cx="14401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6228184" y="764704"/>
            <a:ext cx="25566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 smtClean="0">
                <a:latin typeface="Tahoma" pitchFamily="34" charset="0"/>
              </a:rPr>
              <a:t>Algorithm: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Copy here copy there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Compare with threshold add reference</a:t>
            </a:r>
          </a:p>
          <a:p>
            <a:pPr algn="l" eaLnBrk="1" hangingPunct="1"/>
            <a:r>
              <a:rPr lang="en-US" dirty="0" smtClean="0">
                <a:latin typeface="Tahoma" pitchFamily="34" charset="0"/>
              </a:rPr>
              <a:t>Subtract two outputs (duplicate)</a:t>
            </a:r>
          </a:p>
        </p:txBody>
      </p:sp>
    </p:spTree>
    <p:extLst>
      <p:ext uri="{BB962C8B-B14F-4D97-AF65-F5344CB8AC3E}">
        <p14:creationId xmlns:p14="http://schemas.microsoft.com/office/powerpoint/2010/main" val="4041551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1963EF-E894-46F5-AF10-D30FCCDF17C8}" type="slidenum">
              <a:rPr lang="de-DE" sz="1400"/>
              <a:pPr eaLnBrk="1" hangingPunct="1"/>
              <a:t>6</a:t>
            </a:fld>
            <a:endParaRPr lang="de-DE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Simulation (T=1.6ns)</a:t>
            </a:r>
          </a:p>
        </p:txBody>
      </p:sp>
      <p:pic>
        <p:nvPicPr>
          <p:cNvPr id="23556" name="Picture 2" descr="C:\Users\ivan\Desktop\Sim\ResultsForRew_Analog_1n8periodSH_f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5113188" cy="38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ADC simulated in mixed mode (digital VERILOG, analog transistor-level) at 51ns sampling rate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817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B83403-2590-4202-BDD0-1D38A3D5F2B1}" type="slidenum">
              <a:rPr lang="de-DE" sz="1400"/>
              <a:pPr eaLnBrk="1" hangingPunct="1"/>
              <a:t>7</a:t>
            </a:fld>
            <a:endParaRPr lang="de-DE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>
                <a:latin typeface="+mn-lt"/>
                <a:ea typeface="SimSun" pitchFamily="2" charset="-122"/>
              </a:rPr>
              <a:t>ADC </a:t>
            </a:r>
            <a:r>
              <a:rPr lang="en-US" altLang="zh-CN" sz="1400" b="1" kern="0" dirty="0" smtClean="0">
                <a:latin typeface="+mn-lt"/>
                <a:ea typeface="SimSun" pitchFamily="2" charset="-122"/>
              </a:rPr>
              <a:t>robustness (in both chips)</a:t>
            </a:r>
            <a:endParaRPr lang="en-US" altLang="zh-CN" sz="1400" b="1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VPMOS voltage added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Better distribution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of the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digital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lines in the ADC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Shield for x-talk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protection in the ADC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</a:rPr>
              <a:t>Better layout: many contacts are doubled, protection diodes added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>
                <a:latin typeface="+mn-lt"/>
                <a:ea typeface="SimSun" pitchFamily="2" charset="-122"/>
              </a:rPr>
              <a:t>Pipeline ADC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</a:rPr>
              <a:t>Based on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the ADC used in SPADIC chip (multi channel CBM TRD readout chip) with </a:t>
            </a:r>
            <a:r>
              <a:rPr lang="en-US" altLang="zh-CN" sz="1400" kern="0" dirty="0">
                <a:latin typeface="+mn-lt"/>
                <a:ea typeface="SimSun" pitchFamily="2" charset="-122"/>
              </a:rPr>
              <a:t>several </a:t>
            </a:r>
            <a:r>
              <a:rPr lang="en-US" altLang="zh-CN" sz="1400" kern="0" dirty="0" smtClean="0">
                <a:latin typeface="+mn-lt"/>
                <a:ea typeface="SimSun" pitchFamily="2" charset="-122"/>
              </a:rPr>
              <a:t>changes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C024AD-BCB6-47AF-80D4-54453F8CB100}" type="slidenum">
              <a:rPr lang="de-DE" sz="1400"/>
              <a:pPr eaLnBrk="1" hangingPunct="1"/>
              <a:t>8</a:t>
            </a:fld>
            <a:endParaRPr lang="de-DE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Changes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b="1" kern="0" dirty="0">
                <a:ea typeface="SimSun" pitchFamily="2" charset="-122"/>
              </a:rPr>
              <a:t>Global </a:t>
            </a:r>
            <a:r>
              <a:rPr lang="en-US" altLang="zh-CN" sz="1400" b="1" kern="0" dirty="0" smtClean="0">
                <a:ea typeface="SimSun" pitchFamily="2" charset="-122"/>
              </a:rPr>
              <a:t>circuits (in both chips)</a:t>
            </a:r>
            <a:endParaRPr lang="en-US" altLang="zh-CN" sz="1400" b="1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Two </a:t>
            </a:r>
            <a:r>
              <a:rPr lang="en-US" altLang="zh-CN" sz="1400" kern="0" dirty="0">
                <a:solidFill>
                  <a:srgbClr val="FF0000"/>
                </a:solidFill>
                <a:ea typeface="SimSun" pitchFamily="2" charset="-122"/>
              </a:rPr>
              <a:t>temperature </a:t>
            </a:r>
            <a:r>
              <a:rPr lang="en-US" altLang="zh-CN" sz="1400" kern="0" dirty="0" smtClean="0">
                <a:solidFill>
                  <a:srgbClr val="FF0000"/>
                </a:solidFill>
                <a:ea typeface="SimSun" pitchFamily="2" charset="-122"/>
              </a:rPr>
              <a:t>stable </a:t>
            </a:r>
            <a:r>
              <a:rPr lang="en-US" altLang="zh-CN" sz="1400" kern="0" dirty="0">
                <a:solidFill>
                  <a:srgbClr val="FF0000"/>
                </a:solidFill>
                <a:ea typeface="SimSun" pitchFamily="2" charset="-122"/>
              </a:rPr>
              <a:t>reference </a:t>
            </a:r>
            <a:r>
              <a:rPr lang="en-US" altLang="zh-CN" sz="1400" kern="0" dirty="0">
                <a:ea typeface="SimSun" pitchFamily="2" charset="-122"/>
              </a:rPr>
              <a:t>circuits added, the old reference is still there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One of three references can be selected for use, by writing a code into the shift register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ea typeface="SimSun" pitchFamily="2" charset="-122"/>
              </a:rPr>
              <a:t>Global </a:t>
            </a:r>
            <a:r>
              <a:rPr lang="en-US" altLang="zh-CN" sz="1400" kern="0" dirty="0" smtClean="0">
                <a:solidFill>
                  <a:srgbClr val="FF0000"/>
                </a:solidFill>
                <a:ea typeface="SimSun" pitchFamily="2" charset="-122"/>
              </a:rPr>
              <a:t>DAC </a:t>
            </a:r>
            <a:r>
              <a:rPr lang="en-US" altLang="zh-CN" sz="1400" kern="0" dirty="0">
                <a:solidFill>
                  <a:srgbClr val="FF0000"/>
                </a:solidFill>
                <a:ea typeface="SimSun" pitchFamily="2" charset="-122"/>
              </a:rPr>
              <a:t>layout improved </a:t>
            </a:r>
            <a:r>
              <a:rPr lang="en-US" altLang="zh-CN" sz="1400" kern="0" dirty="0">
                <a:ea typeface="SimSun" pitchFamily="2" charset="-122"/>
              </a:rPr>
              <a:t>for better </a:t>
            </a:r>
            <a:r>
              <a:rPr lang="en-US" altLang="zh-CN" sz="1400" kern="0" dirty="0" smtClean="0">
                <a:ea typeface="SimSun" pitchFamily="2" charset="-122"/>
              </a:rPr>
              <a:t>(7-bit) accuracy (for all DACs)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ea typeface="SimSun" pitchFamily="2" charset="-122"/>
              </a:rPr>
              <a:t>Precise programmable current source </a:t>
            </a:r>
            <a:r>
              <a:rPr lang="en-US" altLang="zh-CN" sz="1400" kern="0" dirty="0">
                <a:ea typeface="SimSun" pitchFamily="2" charset="-122"/>
              </a:rPr>
              <a:t>added and connected to the monitor line – allows better ADC characteristics measurements without external </a:t>
            </a:r>
            <a:r>
              <a:rPr lang="en-US" altLang="zh-CN" sz="1400" kern="0" dirty="0" smtClean="0">
                <a:ea typeface="SimSun" pitchFamily="2" charset="-122"/>
              </a:rPr>
              <a:t>generators – should </a:t>
            </a:r>
            <a:r>
              <a:rPr lang="en-US" altLang="zh-CN" sz="1400" kern="0" dirty="0" smtClean="0">
                <a:solidFill>
                  <a:srgbClr val="FF0000"/>
                </a:solidFill>
                <a:ea typeface="SimSun" pitchFamily="2" charset="-122"/>
              </a:rPr>
              <a:t>speed up the probe station tests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ea typeface="SimSun" pitchFamily="2" charset="-122"/>
              </a:rPr>
              <a:t>Idea: do probe station tests only with JTAG!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All analog NMOS transistors (e.g. in switches and mirrors) are now </a:t>
            </a:r>
            <a:r>
              <a:rPr lang="en-US" altLang="zh-CN" sz="1400" kern="0" dirty="0" smtClean="0">
                <a:ea typeface="SimSun" pitchFamily="2" charset="-122"/>
              </a:rPr>
              <a:t>circular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Čuvar mesta za broj slajda 3"/>
          <p:cNvSpPr>
            <a:spLocks noGrp="1"/>
          </p:cNvSpPr>
          <p:nvPr>
            <p:ph type="sldNum" sz="quarter" idx="10"/>
          </p:nvPr>
        </p:nvSpPr>
        <p:spPr>
          <a:xfrm>
            <a:off x="4343400" y="6477000"/>
            <a:ext cx="1763713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C2AB7396-E660-4D40-9557-8E9E7A9A5A43}" type="slidenum">
              <a:rPr lang="en-US" sz="1400"/>
              <a:pPr algn="l" eaLnBrk="1" hangingPunct="1"/>
              <a:t>9</a:t>
            </a:fld>
            <a:endParaRPr lang="en-US" sz="1400"/>
          </a:p>
        </p:txBody>
      </p:sp>
      <p:sp>
        <p:nvSpPr>
          <p:cNvPr id="1433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Temperature-stable Current Reference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Temperature </a:t>
            </a:r>
            <a:r>
              <a:rPr lang="en-US" altLang="zh-CN" sz="1400" kern="0" dirty="0" smtClean="0">
                <a:ea typeface="SimSun" pitchFamily="2" charset="-122"/>
              </a:rPr>
              <a:t>stable reference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Working principle: generate a voltage with small negative temperature </a:t>
            </a:r>
            <a:r>
              <a:rPr lang="en-US" altLang="zh-CN" sz="1400" kern="0" dirty="0" smtClean="0">
                <a:ea typeface="SimSun" pitchFamily="2" charset="-122"/>
              </a:rPr>
              <a:t>coefficient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Buffer the voltage and generate a temperature stable current using a poly resistor with negative temperature </a:t>
            </a:r>
            <a:r>
              <a:rPr lang="en-US" altLang="zh-CN" sz="1400" kern="0" dirty="0" smtClean="0">
                <a:ea typeface="SimSun" pitchFamily="2" charset="-122"/>
              </a:rPr>
              <a:t>dependence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We have implemented two temperature stabile </a:t>
            </a:r>
            <a:r>
              <a:rPr lang="en-US" altLang="zh-CN" sz="1400" kern="0" dirty="0" smtClean="0">
                <a:ea typeface="SimSun" pitchFamily="2" charset="-122"/>
              </a:rPr>
              <a:t>designs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For safety we keep the present reference as </a:t>
            </a:r>
            <a:r>
              <a:rPr lang="en-US" altLang="zh-CN" sz="1400" kern="0" dirty="0" smtClean="0">
                <a:ea typeface="SimSun" pitchFamily="2" charset="-122"/>
              </a:rPr>
              <a:t>well</a:t>
            </a: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sp>
        <p:nvSpPr>
          <p:cNvPr id="14341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9523303-040C-430C-927F-CF77B0F4F8BD}" type="slidenum">
              <a:rPr lang="de-DE" sz="1400"/>
              <a:pPr algn="r" eaLnBrk="1" hangingPunct="1"/>
              <a:t>9</a:t>
            </a:fld>
            <a:endParaRPr lang="de-DE" sz="1400"/>
          </a:p>
        </p:txBody>
      </p:sp>
      <p:grpSp>
        <p:nvGrpSpPr>
          <p:cNvPr id="14342" name="Gruppieren 76"/>
          <p:cNvGrpSpPr>
            <a:grpSpLocks/>
          </p:cNvGrpSpPr>
          <p:nvPr/>
        </p:nvGrpSpPr>
        <p:grpSpPr bwMode="auto">
          <a:xfrm>
            <a:off x="4859338" y="4652963"/>
            <a:ext cx="504825" cy="720725"/>
            <a:chOff x="2627784" y="5016202"/>
            <a:chExt cx="503932" cy="720080"/>
          </a:xfrm>
        </p:grpSpPr>
        <p:cxnSp>
          <p:nvCxnSpPr>
            <p:cNvPr id="14419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0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1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2" name="Gerade Verbindung 87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3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4" name="Gerade Verbindung 90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5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43" name="Gruppieren 103"/>
          <p:cNvGrpSpPr>
            <a:grpSpLocks/>
          </p:cNvGrpSpPr>
          <p:nvPr/>
        </p:nvGrpSpPr>
        <p:grpSpPr bwMode="auto">
          <a:xfrm rot="10800000" flipH="1">
            <a:off x="1258888" y="2708275"/>
            <a:ext cx="504825" cy="720725"/>
            <a:chOff x="2627784" y="4149080"/>
            <a:chExt cx="504056" cy="720080"/>
          </a:xfrm>
        </p:grpSpPr>
        <p:cxnSp>
          <p:nvCxnSpPr>
            <p:cNvPr id="14411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528" y="436207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2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859" y="4504159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3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215" y="4504953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14" name="Ellipse 107"/>
            <p:cNvSpPr>
              <a:spLocks noChangeArrowheads="1"/>
            </p:cNvSpPr>
            <p:nvPr/>
          </p:nvSpPr>
          <p:spPr bwMode="auto">
            <a:xfrm>
              <a:off x="2699792" y="443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4415" name="Gerade Verbindung 108"/>
            <p:cNvCxnSpPr>
              <a:cxnSpLocks noChangeShapeType="1"/>
            </p:cNvCxnSpPr>
            <p:nvPr/>
          </p:nvCxnSpPr>
          <p:spPr bwMode="auto">
            <a:xfrm>
              <a:off x="3131840" y="465313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6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816" y="465313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7" name="Gerade Verbindung 110"/>
            <p:cNvCxnSpPr>
              <a:cxnSpLocks noChangeShapeType="1"/>
            </p:cNvCxnSpPr>
            <p:nvPr/>
          </p:nvCxnSpPr>
          <p:spPr bwMode="auto">
            <a:xfrm>
              <a:off x="3131840" y="4149080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8" name="Prava linija spajanja 39"/>
            <p:cNvCxnSpPr>
              <a:cxnSpLocks noChangeShapeType="1"/>
            </p:cNvCxnSpPr>
            <p:nvPr/>
          </p:nvCxnSpPr>
          <p:spPr bwMode="auto">
            <a:xfrm flipH="1" flipV="1">
              <a:off x="2627784" y="4509120"/>
              <a:ext cx="7029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44" name="Gerade Verbindung 6"/>
          <p:cNvCxnSpPr>
            <a:cxnSpLocks noChangeShapeType="1"/>
          </p:cNvCxnSpPr>
          <p:nvPr/>
        </p:nvCxnSpPr>
        <p:spPr bwMode="auto">
          <a:xfrm>
            <a:off x="1692275" y="27082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Gerade Verbindung 9"/>
          <p:cNvCxnSpPr>
            <a:cxnSpLocks noChangeShapeType="1"/>
          </p:cNvCxnSpPr>
          <p:nvPr/>
        </p:nvCxnSpPr>
        <p:spPr bwMode="auto">
          <a:xfrm flipH="1">
            <a:off x="1042988" y="3068638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Gerade Verbindung 13"/>
          <p:cNvCxnSpPr>
            <a:cxnSpLocks noChangeShapeType="1"/>
          </p:cNvCxnSpPr>
          <p:nvPr/>
        </p:nvCxnSpPr>
        <p:spPr bwMode="auto">
          <a:xfrm>
            <a:off x="1042988" y="3068638"/>
            <a:ext cx="0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Gerade Verbindung 16"/>
          <p:cNvCxnSpPr>
            <a:cxnSpLocks noChangeShapeType="1"/>
          </p:cNvCxnSpPr>
          <p:nvPr/>
        </p:nvCxnSpPr>
        <p:spPr bwMode="auto">
          <a:xfrm>
            <a:off x="1042988" y="3573463"/>
            <a:ext cx="720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Gerade Verbindung 18"/>
          <p:cNvCxnSpPr>
            <a:cxnSpLocks noChangeShapeType="1"/>
          </p:cNvCxnSpPr>
          <p:nvPr/>
        </p:nvCxnSpPr>
        <p:spPr bwMode="auto">
          <a:xfrm>
            <a:off x="1763713" y="3429000"/>
            <a:ext cx="0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9" name="Gruppieren 113"/>
          <p:cNvGrpSpPr>
            <a:grpSpLocks/>
          </p:cNvGrpSpPr>
          <p:nvPr/>
        </p:nvGrpSpPr>
        <p:grpSpPr bwMode="auto">
          <a:xfrm rot="-5400000">
            <a:off x="1511300" y="4905375"/>
            <a:ext cx="504825" cy="142875"/>
            <a:chOff x="3707904" y="1772816"/>
            <a:chExt cx="504056" cy="144016"/>
          </a:xfrm>
        </p:grpSpPr>
        <p:cxnSp>
          <p:nvCxnSpPr>
            <p:cNvPr id="14406" name="Gerade Verbindung 114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7" name="Gerade Verbindung 116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8" name="Gerade Verbindung 120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9" name="Gerade Verbindung 121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0" name="Gerade Verbindung 125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50" name="Gerade Verbindung 23"/>
          <p:cNvCxnSpPr>
            <a:cxnSpLocks noChangeShapeType="1"/>
          </p:cNvCxnSpPr>
          <p:nvPr/>
        </p:nvCxnSpPr>
        <p:spPr bwMode="auto">
          <a:xfrm>
            <a:off x="1692275" y="522922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Gleichschenkliges Dreieck 126"/>
          <p:cNvSpPr>
            <a:spLocks noChangeArrowheads="1"/>
          </p:cNvSpPr>
          <p:nvPr/>
        </p:nvSpPr>
        <p:spPr bwMode="auto">
          <a:xfrm rot="5400000">
            <a:off x="4067969" y="4653756"/>
            <a:ext cx="863600" cy="719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52" name="Ellipse 127"/>
          <p:cNvSpPr>
            <a:spLocks noChangeArrowheads="1"/>
          </p:cNvSpPr>
          <p:nvPr/>
        </p:nvSpPr>
        <p:spPr bwMode="auto">
          <a:xfrm>
            <a:off x="3995738" y="5157788"/>
            <a:ext cx="144462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353" name="Gerade Verbindung 32"/>
          <p:cNvCxnSpPr>
            <a:cxnSpLocks noChangeShapeType="1"/>
          </p:cNvCxnSpPr>
          <p:nvPr/>
        </p:nvCxnSpPr>
        <p:spPr bwMode="auto">
          <a:xfrm>
            <a:off x="3419475" y="4797425"/>
            <a:ext cx="720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54" name="Gruppieren 128"/>
          <p:cNvGrpSpPr>
            <a:grpSpLocks/>
          </p:cNvGrpSpPr>
          <p:nvPr/>
        </p:nvGrpSpPr>
        <p:grpSpPr bwMode="auto">
          <a:xfrm rot="-5400000">
            <a:off x="5111750" y="5913438"/>
            <a:ext cx="504825" cy="142875"/>
            <a:chOff x="3707904" y="1772816"/>
            <a:chExt cx="504056" cy="144016"/>
          </a:xfrm>
        </p:grpSpPr>
        <p:cxnSp>
          <p:nvCxnSpPr>
            <p:cNvPr id="14401" name="Gerade Verbindung 129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2" name="Gerade Verbindung 131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3" name="Gerade Verbindung 132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4" name="Gerade Verbindung 133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5" name="Gerade Verbindung 134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55" name="Gerade Verbindung 135"/>
          <p:cNvCxnSpPr>
            <a:cxnSpLocks noChangeShapeType="1"/>
          </p:cNvCxnSpPr>
          <p:nvPr/>
        </p:nvCxnSpPr>
        <p:spPr bwMode="auto">
          <a:xfrm>
            <a:off x="5292725" y="6237288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Gerade Verbindung 34"/>
          <p:cNvCxnSpPr>
            <a:cxnSpLocks noChangeShapeType="1"/>
          </p:cNvCxnSpPr>
          <p:nvPr/>
        </p:nvCxnSpPr>
        <p:spPr bwMode="auto">
          <a:xfrm>
            <a:off x="3779838" y="522922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Gerade Verbindung 36"/>
          <p:cNvCxnSpPr>
            <a:cxnSpLocks noChangeShapeType="1"/>
          </p:cNvCxnSpPr>
          <p:nvPr/>
        </p:nvCxnSpPr>
        <p:spPr bwMode="auto">
          <a:xfrm>
            <a:off x="3779838" y="522922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Gerade Verbindung 39"/>
          <p:cNvCxnSpPr>
            <a:cxnSpLocks noChangeShapeType="1"/>
          </p:cNvCxnSpPr>
          <p:nvPr/>
        </p:nvCxnSpPr>
        <p:spPr bwMode="auto">
          <a:xfrm>
            <a:off x="3779838" y="5589588"/>
            <a:ext cx="1584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Gerade Verbindung 41"/>
          <p:cNvCxnSpPr>
            <a:cxnSpLocks noChangeShapeType="1"/>
          </p:cNvCxnSpPr>
          <p:nvPr/>
        </p:nvCxnSpPr>
        <p:spPr bwMode="auto">
          <a:xfrm>
            <a:off x="5364163" y="5373688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60" name="Gruppieren 136"/>
          <p:cNvGrpSpPr>
            <a:grpSpLocks/>
          </p:cNvGrpSpPr>
          <p:nvPr/>
        </p:nvGrpSpPr>
        <p:grpSpPr bwMode="auto">
          <a:xfrm>
            <a:off x="7956550" y="4652963"/>
            <a:ext cx="503238" cy="720725"/>
            <a:chOff x="2627784" y="5016202"/>
            <a:chExt cx="503932" cy="720080"/>
          </a:xfrm>
        </p:grpSpPr>
        <p:cxnSp>
          <p:nvCxnSpPr>
            <p:cNvPr id="14394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7404" y="52292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5" name="Prava linija spajanja 41"/>
            <p:cNvCxnSpPr>
              <a:cxnSpLocks noChangeShapeType="1"/>
            </p:cNvCxnSpPr>
            <p:nvPr/>
          </p:nvCxnSpPr>
          <p:spPr bwMode="auto">
            <a:xfrm rot="5400000">
              <a:off x="2773735" y="5371281"/>
              <a:ext cx="2857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6" name="Prava linija spajanja 43"/>
            <p:cNvCxnSpPr>
              <a:cxnSpLocks noChangeShapeType="1"/>
            </p:cNvCxnSpPr>
            <p:nvPr/>
          </p:nvCxnSpPr>
          <p:spPr bwMode="auto">
            <a:xfrm rot="5400000">
              <a:off x="2703091" y="5372075"/>
              <a:ext cx="2857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7" name="Gerade Verbindung 150"/>
            <p:cNvCxnSpPr>
              <a:cxnSpLocks noChangeShapeType="1"/>
            </p:cNvCxnSpPr>
            <p:nvPr/>
          </p:nvCxnSpPr>
          <p:spPr bwMode="auto">
            <a:xfrm>
              <a:off x="3131716" y="5520258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8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915692" y="5520258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9" name="Gerade Verbindung 153"/>
            <p:cNvCxnSpPr>
              <a:cxnSpLocks noChangeShapeType="1"/>
            </p:cNvCxnSpPr>
            <p:nvPr/>
          </p:nvCxnSpPr>
          <p:spPr bwMode="auto">
            <a:xfrm>
              <a:off x="3131716" y="5016202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0" name="Prava linija spajanja 39"/>
            <p:cNvCxnSpPr>
              <a:cxnSpLocks noChangeShapeType="1"/>
            </p:cNvCxnSpPr>
            <p:nvPr/>
          </p:nvCxnSpPr>
          <p:spPr bwMode="auto">
            <a:xfrm rot="10800000">
              <a:off x="2627784" y="5373216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61" name="Gleichschenkliges Dreieck 155"/>
          <p:cNvSpPr>
            <a:spLocks noChangeArrowheads="1"/>
          </p:cNvSpPr>
          <p:nvPr/>
        </p:nvSpPr>
        <p:spPr bwMode="auto">
          <a:xfrm rot="5400000">
            <a:off x="7164388" y="4652962"/>
            <a:ext cx="863600" cy="7207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62" name="Ellipse 156"/>
          <p:cNvSpPr>
            <a:spLocks noChangeArrowheads="1"/>
          </p:cNvSpPr>
          <p:nvPr/>
        </p:nvSpPr>
        <p:spPr bwMode="auto">
          <a:xfrm>
            <a:off x="7092950" y="5157788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363" name="Gerade Verbindung 157"/>
          <p:cNvCxnSpPr>
            <a:cxnSpLocks noChangeShapeType="1"/>
          </p:cNvCxnSpPr>
          <p:nvPr/>
        </p:nvCxnSpPr>
        <p:spPr bwMode="auto">
          <a:xfrm>
            <a:off x="6516688" y="4797425"/>
            <a:ext cx="7191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64" name="Gruppieren 158"/>
          <p:cNvGrpSpPr>
            <a:grpSpLocks/>
          </p:cNvGrpSpPr>
          <p:nvPr/>
        </p:nvGrpSpPr>
        <p:grpSpPr bwMode="auto">
          <a:xfrm rot="-5400000">
            <a:off x="8208169" y="5912644"/>
            <a:ext cx="504825" cy="144463"/>
            <a:chOff x="3707904" y="1772816"/>
            <a:chExt cx="504056" cy="144016"/>
          </a:xfrm>
        </p:grpSpPr>
        <p:cxnSp>
          <p:nvCxnSpPr>
            <p:cNvPr id="14389" name="Gerade Verbindung 159"/>
            <p:cNvCxnSpPr>
              <a:cxnSpLocks noChangeShapeType="1"/>
            </p:cNvCxnSpPr>
            <p:nvPr/>
          </p:nvCxnSpPr>
          <p:spPr bwMode="auto">
            <a:xfrm>
              <a:off x="370790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0" name="Gerade Verbindung 160"/>
            <p:cNvCxnSpPr>
              <a:cxnSpLocks noChangeShapeType="1"/>
            </p:cNvCxnSpPr>
            <p:nvPr/>
          </p:nvCxnSpPr>
          <p:spPr bwMode="auto">
            <a:xfrm flipV="1">
              <a:off x="3851920" y="1772816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1" name="Gerade Verbindung 161"/>
            <p:cNvCxnSpPr>
              <a:cxnSpLocks noChangeShapeType="1"/>
            </p:cNvCxnSpPr>
            <p:nvPr/>
          </p:nvCxnSpPr>
          <p:spPr bwMode="auto">
            <a:xfrm>
              <a:off x="3923928" y="1772816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2" name="Gerade Verbindung 162"/>
            <p:cNvCxnSpPr>
              <a:cxnSpLocks noChangeShapeType="1"/>
            </p:cNvCxnSpPr>
            <p:nvPr/>
          </p:nvCxnSpPr>
          <p:spPr bwMode="auto">
            <a:xfrm flipV="1">
              <a:off x="3995936" y="1844824"/>
              <a:ext cx="72008" cy="720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3" name="Gerade Verbindung 163"/>
            <p:cNvCxnSpPr>
              <a:cxnSpLocks noChangeShapeType="1"/>
            </p:cNvCxnSpPr>
            <p:nvPr/>
          </p:nvCxnSpPr>
          <p:spPr bwMode="auto">
            <a:xfrm>
              <a:off x="4067944" y="1844824"/>
              <a:ext cx="14401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65" name="Gerade Verbindung 164"/>
          <p:cNvCxnSpPr>
            <a:cxnSpLocks noChangeShapeType="1"/>
          </p:cNvCxnSpPr>
          <p:nvPr/>
        </p:nvCxnSpPr>
        <p:spPr bwMode="auto">
          <a:xfrm>
            <a:off x="8388350" y="6237288"/>
            <a:ext cx="144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Gerade Verbindung 165"/>
          <p:cNvCxnSpPr>
            <a:cxnSpLocks noChangeShapeType="1"/>
          </p:cNvCxnSpPr>
          <p:nvPr/>
        </p:nvCxnSpPr>
        <p:spPr bwMode="auto">
          <a:xfrm>
            <a:off x="6875463" y="5229225"/>
            <a:ext cx="2174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Gerade Verbindung 166"/>
          <p:cNvCxnSpPr>
            <a:cxnSpLocks noChangeShapeType="1"/>
          </p:cNvCxnSpPr>
          <p:nvPr/>
        </p:nvCxnSpPr>
        <p:spPr bwMode="auto">
          <a:xfrm>
            <a:off x="6875463" y="522922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Gerade Verbindung 167"/>
          <p:cNvCxnSpPr>
            <a:cxnSpLocks noChangeShapeType="1"/>
          </p:cNvCxnSpPr>
          <p:nvPr/>
        </p:nvCxnSpPr>
        <p:spPr bwMode="auto">
          <a:xfrm>
            <a:off x="6875463" y="5589588"/>
            <a:ext cx="1584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9" name="Gerade Verbindung 168"/>
          <p:cNvCxnSpPr>
            <a:cxnSpLocks noChangeShapeType="1"/>
          </p:cNvCxnSpPr>
          <p:nvPr/>
        </p:nvCxnSpPr>
        <p:spPr bwMode="auto">
          <a:xfrm>
            <a:off x="8459788" y="5373688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0" name="Rechteck 42"/>
          <p:cNvSpPr>
            <a:spLocks noChangeArrowheads="1"/>
          </p:cNvSpPr>
          <p:nvPr/>
        </p:nvSpPr>
        <p:spPr bwMode="auto">
          <a:xfrm>
            <a:off x="2843213" y="4581525"/>
            <a:ext cx="865187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Ref1</a:t>
            </a:r>
          </a:p>
        </p:txBody>
      </p:sp>
      <p:sp>
        <p:nvSpPr>
          <p:cNvPr id="14371" name="Rechteck 169"/>
          <p:cNvSpPr>
            <a:spLocks noChangeArrowheads="1"/>
          </p:cNvSpPr>
          <p:nvPr/>
        </p:nvSpPr>
        <p:spPr bwMode="auto">
          <a:xfrm>
            <a:off x="5940425" y="4581525"/>
            <a:ext cx="863600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Ref2</a:t>
            </a:r>
          </a:p>
        </p:txBody>
      </p:sp>
      <p:grpSp>
        <p:nvGrpSpPr>
          <p:cNvPr id="14372" name="Gruppieren 170"/>
          <p:cNvGrpSpPr>
            <a:grpSpLocks/>
          </p:cNvGrpSpPr>
          <p:nvPr/>
        </p:nvGrpSpPr>
        <p:grpSpPr bwMode="auto">
          <a:xfrm>
            <a:off x="1763713" y="3573463"/>
            <a:ext cx="71437" cy="431800"/>
            <a:chOff x="3851920" y="3861048"/>
            <a:chExt cx="72008" cy="432048"/>
          </a:xfrm>
        </p:grpSpPr>
        <p:cxnSp>
          <p:nvCxnSpPr>
            <p:cNvPr id="14386" name="Gerade Verbindung 17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7" name="Gerade Verbindung 17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Gerade Verbindung 17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73" name="Gruppieren 184"/>
          <p:cNvGrpSpPr>
            <a:grpSpLocks/>
          </p:cNvGrpSpPr>
          <p:nvPr/>
        </p:nvGrpSpPr>
        <p:grpSpPr bwMode="auto">
          <a:xfrm>
            <a:off x="5364163" y="3573463"/>
            <a:ext cx="71437" cy="431800"/>
            <a:chOff x="3851920" y="3861048"/>
            <a:chExt cx="72008" cy="432048"/>
          </a:xfrm>
        </p:grpSpPr>
        <p:cxnSp>
          <p:nvCxnSpPr>
            <p:cNvPr id="14383" name="Gerade Verbindung 18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4" name="Gerade Verbindung 18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5" name="Gerade Verbindung 189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74" name="Gruppieren 190"/>
          <p:cNvGrpSpPr>
            <a:grpSpLocks/>
          </p:cNvGrpSpPr>
          <p:nvPr/>
        </p:nvGrpSpPr>
        <p:grpSpPr bwMode="auto">
          <a:xfrm>
            <a:off x="8459788" y="3573463"/>
            <a:ext cx="73025" cy="431800"/>
            <a:chOff x="3851920" y="3861048"/>
            <a:chExt cx="72008" cy="432048"/>
          </a:xfrm>
        </p:grpSpPr>
        <p:cxnSp>
          <p:nvCxnSpPr>
            <p:cNvPr id="14380" name="Gerade Verbindung 19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1" name="Gerade Verbindung 19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2" name="Gerade Verbindung 19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375" name="Gerade Verbindung 51"/>
          <p:cNvCxnSpPr>
            <a:cxnSpLocks noChangeShapeType="1"/>
          </p:cNvCxnSpPr>
          <p:nvPr/>
        </p:nvCxnSpPr>
        <p:spPr bwMode="auto">
          <a:xfrm>
            <a:off x="1763713" y="3573463"/>
            <a:ext cx="3600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6" name="Gerade Verbindung 194"/>
          <p:cNvCxnSpPr>
            <a:cxnSpLocks noChangeShapeType="1"/>
          </p:cNvCxnSpPr>
          <p:nvPr/>
        </p:nvCxnSpPr>
        <p:spPr bwMode="auto">
          <a:xfrm>
            <a:off x="5364163" y="3573463"/>
            <a:ext cx="3095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7" name="Gerade Verbindung 54"/>
          <p:cNvCxnSpPr>
            <a:cxnSpLocks noChangeShapeType="1"/>
          </p:cNvCxnSpPr>
          <p:nvPr/>
        </p:nvCxnSpPr>
        <p:spPr bwMode="auto">
          <a:xfrm>
            <a:off x="1763713" y="4005263"/>
            <a:ext cx="0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8" name="Gerade Verbindung 195"/>
          <p:cNvCxnSpPr>
            <a:cxnSpLocks noChangeShapeType="1"/>
          </p:cNvCxnSpPr>
          <p:nvPr/>
        </p:nvCxnSpPr>
        <p:spPr bwMode="auto">
          <a:xfrm>
            <a:off x="5364163" y="3933825"/>
            <a:ext cx="0" cy="719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9" name="Gerade Verbindung 196"/>
          <p:cNvCxnSpPr>
            <a:cxnSpLocks noChangeShapeType="1"/>
          </p:cNvCxnSpPr>
          <p:nvPr/>
        </p:nvCxnSpPr>
        <p:spPr bwMode="auto">
          <a:xfrm>
            <a:off x="8459788" y="3933825"/>
            <a:ext cx="0" cy="719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2781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Microsoft Office PowerPoint</Application>
  <PresentationFormat>Bildschirmpräsentation (4:3)</PresentationFormat>
  <Paragraphs>313</Paragraphs>
  <Slides>27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Standarddesign</vt:lpstr>
      <vt:lpstr>New DCD Chips</vt:lpstr>
      <vt:lpstr>Introduction</vt:lpstr>
      <vt:lpstr>DCDBv4</vt:lpstr>
      <vt:lpstr>DCDBPip</vt:lpstr>
      <vt:lpstr>Pipelined vs. Cyclic ADC</vt:lpstr>
      <vt:lpstr>Analog Simulation (T=1.6ns)</vt:lpstr>
      <vt:lpstr>Overview of Changes</vt:lpstr>
      <vt:lpstr>Overview of Changes</vt:lpstr>
      <vt:lpstr>Temperature-stable Current Reference</vt:lpstr>
      <vt:lpstr>Overview of Changes</vt:lpstr>
      <vt:lpstr>TIA for DCD4</vt:lpstr>
      <vt:lpstr>TIA for DCD Pipeline</vt:lpstr>
      <vt:lpstr>Overview of Changes</vt:lpstr>
      <vt:lpstr>Digital Block – Top Schematics</vt:lpstr>
      <vt:lpstr>Overview of Changes</vt:lpstr>
      <vt:lpstr>Overview of Changes</vt:lpstr>
      <vt:lpstr>Review in Mannheim</vt:lpstr>
      <vt:lpstr>Potential Problem</vt:lpstr>
      <vt:lpstr>Potential Problem</vt:lpstr>
      <vt:lpstr>Conclusion</vt:lpstr>
      <vt:lpstr>Backup: new ADC scheme</vt:lpstr>
      <vt:lpstr>Test Chip</vt:lpstr>
      <vt:lpstr>ADC-Channel layout</vt:lpstr>
      <vt:lpstr>Simulation</vt:lpstr>
      <vt:lpstr>Measurements</vt:lpstr>
      <vt:lpstr>Measurements</vt:lpstr>
      <vt:lpstr>Measurements</vt:lpstr>
    </vt:vector>
  </TitlesOfParts>
  <Company>LS Schaltungstechnik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</dc:creator>
  <cp:lastModifiedBy>ivan</cp:lastModifiedBy>
  <cp:revision>889</cp:revision>
  <dcterms:created xsi:type="dcterms:W3CDTF">2009-05-17T20:36:06Z</dcterms:created>
  <dcterms:modified xsi:type="dcterms:W3CDTF">2013-06-13T11:53:10Z</dcterms:modified>
</cp:coreProperties>
</file>