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77" r:id="rId3"/>
    <p:sldId id="278" r:id="rId4"/>
    <p:sldId id="279" r:id="rId5"/>
  </p:sldIdLst>
  <p:sldSz cx="9144000" cy="6858000" type="screen4x3"/>
  <p:notesSz cx="9875838" cy="6670675"/>
  <p:defaultTextStyle>
    <a:defPPr>
      <a:defRPr lang="en-US"/>
    </a:defPPr>
    <a:lvl1pPr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rgbClr val="7979FF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BEB"/>
    <a:srgbClr val="00FF00"/>
    <a:srgbClr val="DBD9E7"/>
    <a:srgbClr val="AFAFFF"/>
    <a:srgbClr val="7979FF"/>
    <a:srgbClr val="66FFCC"/>
    <a:srgbClr val="F34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8" autoAdjust="0"/>
    <p:restoredTop sz="86364" autoAdjust="0"/>
  </p:normalViewPr>
  <p:slideViewPr>
    <p:cSldViewPr>
      <p:cViewPr>
        <p:scale>
          <a:sx n="66" d="100"/>
          <a:sy n="66" d="100"/>
        </p:scale>
        <p:origin x="-118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3006" y="-102"/>
      </p:cViewPr>
      <p:guideLst>
        <p:guide orient="horz" pos="2102"/>
        <p:guide pos="31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80862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 algn="l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975" y="1"/>
            <a:ext cx="4278511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 algn="r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5950"/>
            <a:ext cx="4280862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 algn="l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975" y="6335950"/>
            <a:ext cx="4278511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 algn="r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2BC351F-6E91-460D-BE32-C19826B4870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0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80862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 algn="l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975" y="1"/>
            <a:ext cx="4278511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t" anchorCtr="0" compatLnSpc="1">
            <a:prstTxWarp prst="textNoShape">
              <a:avLst/>
            </a:prstTxWarp>
          </a:bodyPr>
          <a:lstStyle>
            <a:lvl1pPr algn="r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00063"/>
            <a:ext cx="3335338" cy="250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5950"/>
            <a:ext cx="4280862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 algn="l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975" y="6335950"/>
            <a:ext cx="4278511" cy="3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0" tIns="47270" rIns="94540" bIns="47270" numCol="1" anchor="b" anchorCtr="0" compatLnSpc="1">
            <a:prstTxWarp prst="textNoShape">
              <a:avLst/>
            </a:prstTxWarp>
          </a:bodyPr>
          <a:lstStyle>
            <a:lvl1pPr algn="r" defTabSz="94553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803D7F9-FAF6-443E-B929-0F0EFB9553A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6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89624-3956-4CD4-B125-7C25D80E57E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349" y="3168517"/>
            <a:ext cx="7901141" cy="3001695"/>
          </a:xfrm>
          <a:prstGeom prst="rect">
            <a:avLst/>
          </a:prstGeom>
          <a:noFill/>
          <a:ln/>
        </p:spPr>
        <p:txBody>
          <a:bodyPr lIns="91998" tIns="45999" rIns="91998" bIns="45999"/>
          <a:lstStyle/>
          <a:p>
            <a:pPr eaLnBrk="1" hangingPunct="1"/>
            <a:endParaRPr lang="es-ES_tradn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87425" y="3168650"/>
            <a:ext cx="7900988" cy="3001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03D7F9-FAF6-443E-B929-0F0EFB9553A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rgbClr val="DBD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623175" cy="1752600"/>
          </a:xfrm>
        </p:spPr>
        <p:txBody>
          <a:bodyPr/>
          <a:lstStyle>
            <a:lvl1pPr>
              <a:defRPr sz="3800" baseline="0">
                <a:solidFill>
                  <a:srgbClr val="2A1BEB"/>
                </a:solidFill>
                <a:latin typeface="Calibri" pitchFamily="34" charset="0"/>
              </a:defRPr>
            </a:lvl1pPr>
          </a:lstStyle>
          <a:p>
            <a:r>
              <a:rPr lang="es-ES_tradnl" altLang="en-US" dirty="0"/>
              <a:t>Haga clic para cambiar el estilo de título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146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aseline="0">
                <a:solidFill>
                  <a:srgbClr val="B1EBA5"/>
                </a:solidFill>
                <a:latin typeface="Calibri" pitchFamily="34" charset="0"/>
              </a:defRPr>
            </a:lvl1pPr>
          </a:lstStyle>
          <a:p>
            <a:r>
              <a:rPr lang="es-ES_tradnl" altLang="en-US" dirty="0"/>
              <a:t>Haga clic para modificar el estilo de subtítulo del patrón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0A9A-8E4E-4AFB-9D1A-F003B1F357B4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7150"/>
            <a:ext cx="2057400" cy="60737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7150"/>
            <a:ext cx="6019800" cy="60737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449CD-1180-4CB2-9AF6-626245424195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50"/>
            <a:ext cx="73914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F90BD-82AF-4BA6-8AF4-E2685C1A08B2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400800"/>
            <a:ext cx="533400" cy="457200"/>
          </a:xfrm>
        </p:spPr>
        <p:txBody>
          <a:bodyPr/>
          <a:lstStyle>
            <a:lvl1pPr>
              <a:defRPr baseline="0"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fld id="{6FE4F4B8-546B-4655-8B7D-7E5F0E211980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3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2400" y="6400800"/>
            <a:ext cx="4800600" cy="457200"/>
          </a:xfrm>
        </p:spPr>
        <p:txBody>
          <a:bodyPr/>
          <a:lstStyle>
            <a:lvl1pPr>
              <a:defRPr baseline="0"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D.Moya, LC2013 Tracking-Vertex  session, Desy  May. 30th  2013  </a:t>
            </a:r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39297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r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39700"/>
            <a:ext cx="7086600" cy="1155700"/>
          </a:xfrm>
        </p:spPr>
        <p:txBody>
          <a:bodyPr/>
          <a:lstStyle>
            <a:lvl1pPr>
              <a:defRPr sz="3600" cap="none" baseline="0">
                <a:solidFill>
                  <a:srgbClr val="AFAFFF"/>
                </a:solidFill>
              </a:defRPr>
            </a:lvl1pPr>
          </a:lstStyle>
          <a:p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800600"/>
          </a:xfrm>
        </p:spPr>
        <p:txBody>
          <a:bodyPr/>
          <a:lstStyle>
            <a:lvl1pPr>
              <a:buFont typeface="Calibri" pitchFamily="34" charset="0"/>
              <a:buChar char="—"/>
              <a:defRPr/>
            </a:lvl1pPr>
            <a:lvl2pPr>
              <a:buFont typeface="Calibri" pitchFamily="34" charset="0"/>
              <a:buChar char="_"/>
              <a:defRPr baseline="0">
                <a:solidFill>
                  <a:srgbClr val="AFAFFF"/>
                </a:solidFill>
              </a:defRPr>
            </a:lvl2pPr>
            <a:lvl3pPr marL="671512" indent="0">
              <a:buNone/>
              <a:defRPr/>
            </a:lvl3pPr>
            <a:lvl4pPr marL="1366837" indent="-342900">
              <a:buClr>
                <a:schemeClr val="tx1"/>
              </a:buClr>
              <a:buFont typeface="Wingdings" pitchFamily="2" charset="2"/>
              <a:buChar char="Ø"/>
              <a:defRPr baseline="0">
                <a:solidFill>
                  <a:srgbClr val="2A1BEB"/>
                </a:solidFill>
              </a:defRPr>
            </a:lvl4pPr>
          </a:lstStyle>
          <a:p>
            <a:pPr lvl="0"/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Tercer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2"/>
            <a:endParaRPr lang="en-US" noProof="0" dirty="0" smtClean="0"/>
          </a:p>
          <a:p>
            <a:pPr lvl="2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21558" y="6340512"/>
            <a:ext cx="533400" cy="457200"/>
          </a:xfrm>
          <a:ln/>
        </p:spPr>
        <p:txBody>
          <a:bodyPr/>
          <a:lstStyle>
            <a:lvl1pPr>
              <a:defRPr baseline="0">
                <a:solidFill>
                  <a:srgbClr val="7030A0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676400" y="6350560"/>
            <a:ext cx="6629400" cy="457200"/>
          </a:xfrm>
        </p:spPr>
        <p:txBody>
          <a:bodyPr/>
          <a:lstStyle>
            <a:lvl1pPr>
              <a:defRPr baseline="0">
                <a:solidFill>
                  <a:srgbClr val="7030A0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  <p:pic>
        <p:nvPicPr>
          <p:cNvPr id="7" name="Picture 9" descr="ifca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8000" y="144627"/>
            <a:ext cx="863600" cy="115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01BB1-A4E5-4CEC-B091-8ACFFDAEC89A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DE43-9046-40B6-9ECD-6CF60B9EE82C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61DB-E64A-4CB6-B58B-2F2F71CA86DB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881D0-A6CF-4285-99E9-6602BDE09BB5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69B5E-57AA-4CCE-B6AB-07EDB346C168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5902-2274-4511-8B80-8B310CDDAAD8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103AD-C0A3-401B-8E6F-D73B23F9D791}" type="slidenum">
              <a:rPr lang="es-ES_tradnl" altLang="en-US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 bwMode="auto">
          <a:xfrm>
            <a:off x="72000" y="72000"/>
            <a:ext cx="9000000" cy="633600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rgbClr val="AFA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150"/>
            <a:ext cx="7010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dirty="0" smtClean="0"/>
              <a:t>Haga clic para cambiar el estilo de título	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n-US" dirty="0" smtClean="0"/>
              <a:t>Haga clic para modificar el estilo de texto del patrón</a:t>
            </a:r>
          </a:p>
          <a:p>
            <a:pPr lvl="1"/>
            <a:r>
              <a:rPr lang="es-ES_tradnl" altLang="en-US" dirty="0" smtClean="0"/>
              <a:t>Segundo nivel</a:t>
            </a:r>
          </a:p>
          <a:p>
            <a:pPr lvl="2"/>
            <a:r>
              <a:rPr lang="es-ES_tradnl" altLang="en-US" dirty="0" smtClean="0"/>
              <a:t>Tercer nivel</a:t>
            </a:r>
          </a:p>
          <a:p>
            <a:pPr lvl="3"/>
            <a:r>
              <a:rPr lang="es-ES_tradnl" altLang="en-US" dirty="0" smtClean="0"/>
              <a:t>Cuarto nivel</a:t>
            </a:r>
          </a:p>
          <a:p>
            <a:pPr lvl="4"/>
            <a:r>
              <a:rPr lang="es-ES_tradnl" altLang="en-US" dirty="0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71952" y="6314552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i="0" baseline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fld id="{729B781D-1B07-4E9C-8182-19D4D52035FB}" type="slidenum">
              <a:rPr lang="es-ES_tradnl" altLang="en-US" smtClean="0"/>
              <a:pPr>
                <a:defRPr/>
              </a:pPr>
              <a:t>‹Nº›</a:t>
            </a:fld>
            <a:endParaRPr lang="es-ES_tradnl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324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i="0" cap="none" baseline="0" smtClean="0">
                <a:solidFill>
                  <a:srgbClr val="7030A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aseline="0">
          <a:solidFill>
            <a:srgbClr val="AFAFFF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3E58"/>
        </a:buClr>
        <a:buSzPct val="65000"/>
        <a:buFont typeface="Wingdings" pitchFamily="2" charset="2"/>
        <a:buChar char="n"/>
        <a:defRPr sz="3000">
          <a:solidFill>
            <a:srgbClr val="0E3E58"/>
          </a:solidFill>
          <a:latin typeface="Calibri" pitchFamily="34" charset="0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47A4E3"/>
        </a:buClr>
        <a:buSzPct val="60000"/>
        <a:buFont typeface="Wingdings" pitchFamily="2" charset="2"/>
        <a:buChar char="q"/>
        <a:defRPr sz="2600">
          <a:solidFill>
            <a:srgbClr val="2A1BEB"/>
          </a:solidFill>
          <a:latin typeface="Calibri" pitchFamily="34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2A1BEB"/>
        </a:buClr>
        <a:buSzPct val="65000"/>
        <a:buFont typeface="Wingdings" pitchFamily="2" charset="2"/>
        <a:buChar char="n"/>
        <a:defRPr sz="2200">
          <a:solidFill>
            <a:srgbClr val="2A1BEB"/>
          </a:solidFill>
          <a:latin typeface="Calibri" pitchFamily="34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Calibri" pitchFamily="34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0163" y="0"/>
            <a:ext cx="8785237" cy="990600"/>
          </a:xfrm>
        </p:spPr>
        <p:txBody>
          <a:bodyPr/>
          <a:lstStyle/>
          <a:p>
            <a:r>
              <a:rPr lang="en-US" sz="5400" dirty="0" smtClean="0">
                <a:solidFill>
                  <a:srgbClr val="00B0F0"/>
                </a:solidFill>
              </a:rPr>
              <a:t>FOS for VXD </a:t>
            </a:r>
            <a:r>
              <a:rPr lang="en-US" sz="5400" dirty="0" err="1" smtClean="0">
                <a:solidFill>
                  <a:srgbClr val="00B0F0"/>
                </a:solidFill>
              </a:rPr>
              <a:t>testbeam</a:t>
            </a:r>
            <a:r>
              <a:rPr lang="en-US" sz="5400" dirty="0" smtClean="0">
                <a:solidFill>
                  <a:srgbClr val="00B0F0"/>
                </a:solidFill>
              </a:rPr>
              <a:t> @ </a:t>
            </a:r>
            <a:r>
              <a:rPr lang="en-US" sz="5400" dirty="0" err="1" smtClean="0">
                <a:solidFill>
                  <a:srgbClr val="00B0F0"/>
                </a:solidFill>
              </a:rPr>
              <a:t>DESY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6000" dirty="0" smtClean="0">
                <a:solidFill>
                  <a:srgbClr val="00B0F0"/>
                </a:solidFill>
              </a:rPr>
              <a:t/>
            </a:r>
            <a:br>
              <a:rPr lang="en-US" sz="6000" dirty="0" smtClean="0">
                <a:solidFill>
                  <a:srgbClr val="00B0F0"/>
                </a:solidFill>
              </a:rPr>
            </a:br>
            <a:r>
              <a:rPr lang="en-US" sz="3600" noProof="0" dirty="0" err="1" smtClean="0">
                <a:solidFill>
                  <a:srgbClr val="DBD9E7"/>
                </a:solidFill>
              </a:rPr>
              <a:t>Ringberg</a:t>
            </a:r>
            <a:r>
              <a:rPr lang="en-US" sz="3600" noProof="0" dirty="0" smtClean="0">
                <a:solidFill>
                  <a:srgbClr val="DBD9E7"/>
                </a:solidFill>
              </a:rPr>
              <a:t> </a:t>
            </a:r>
            <a:r>
              <a:rPr lang="en-US" sz="3600" noProof="0" dirty="0" smtClean="0">
                <a:solidFill>
                  <a:srgbClr val="DBD9E7"/>
                </a:solidFill>
              </a:rPr>
              <a:t>Castle, 13th </a:t>
            </a:r>
            <a:r>
              <a:rPr lang="en-US" sz="3600" noProof="0" dirty="0" err="1" smtClean="0">
                <a:solidFill>
                  <a:srgbClr val="DBD9E7"/>
                </a:solidFill>
              </a:rPr>
              <a:t>DEPFET</a:t>
            </a:r>
            <a:r>
              <a:rPr lang="en-US" sz="3600" noProof="0" dirty="0" smtClean="0">
                <a:solidFill>
                  <a:srgbClr val="DBD9E7"/>
                </a:solidFill>
              </a:rPr>
              <a:t> Workshop</a:t>
            </a:r>
            <a:r>
              <a:rPr lang="en-US" sz="4000" noProof="0" dirty="0"/>
              <a:t/>
            </a:r>
            <a:br>
              <a:rPr lang="en-US" sz="4000" noProof="0" dirty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smtClean="0"/>
              <a:t> 		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52400" y="4394200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i="0" dirty="0" smtClean="0"/>
              <a:t>E. </a:t>
            </a:r>
            <a:r>
              <a:rPr lang="en-US" sz="3200" i="0" dirty="0" err="1" smtClean="0"/>
              <a:t>Currás</a:t>
            </a:r>
            <a:r>
              <a:rPr lang="en-US" sz="3200" i="0" dirty="0" smtClean="0"/>
              <a:t>, D. </a:t>
            </a:r>
            <a:r>
              <a:rPr lang="en-US" sz="3200" i="0" dirty="0" err="1" smtClean="0"/>
              <a:t>Moya</a:t>
            </a:r>
            <a:r>
              <a:rPr lang="en-US" sz="3200" i="0" dirty="0" smtClean="0"/>
              <a:t>, I. Vila, A. L. </a:t>
            </a:r>
            <a:r>
              <a:rPr lang="en-US" sz="3200" i="0" dirty="0" err="1" smtClean="0"/>
              <a:t>Virto.,J.González</a:t>
            </a:r>
            <a:endParaRPr lang="en-US" i="0" dirty="0"/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800" i="0" dirty="0" smtClean="0">
                <a:solidFill>
                  <a:srgbClr val="AFAFFF"/>
                </a:solidFill>
              </a:rPr>
              <a:t>Instituto de Física de Cantabria (</a:t>
            </a:r>
            <a:r>
              <a:rPr lang="en-US" sz="2800" i="0" dirty="0" err="1" smtClean="0">
                <a:solidFill>
                  <a:srgbClr val="AFAFFF"/>
                </a:solidFill>
              </a:rPr>
              <a:t>CSIC-UC</a:t>
            </a:r>
            <a:r>
              <a:rPr lang="en-US" sz="2400" i="0" dirty="0" smtClean="0">
                <a:solidFill>
                  <a:srgbClr val="AFAFFF"/>
                </a:solidFill>
              </a:rPr>
              <a:t>)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95600"/>
            <a:ext cx="1066800" cy="1431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29" y="3040740"/>
            <a:ext cx="936637" cy="9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2400" y="5334000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i="0" dirty="0" smtClean="0"/>
              <a:t>G. </a:t>
            </a:r>
            <a:r>
              <a:rPr lang="en-US" sz="3200" i="0" dirty="0" err="1" smtClean="0"/>
              <a:t>Carrión</a:t>
            </a:r>
            <a:r>
              <a:rPr lang="en-US" sz="3200" i="0" dirty="0" smtClean="0"/>
              <a:t>, M. </a:t>
            </a:r>
            <a:r>
              <a:rPr lang="en-US" sz="3200" i="0" dirty="0" err="1" smtClean="0"/>
              <a:t>Frövel</a:t>
            </a:r>
            <a:r>
              <a:rPr lang="en-US" sz="3200" i="0" dirty="0" smtClean="0"/>
              <a:t>.</a:t>
            </a:r>
            <a:endParaRPr lang="en-US" i="0" dirty="0"/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n-US" sz="2800" i="0" dirty="0" err="1" smtClean="0">
                <a:solidFill>
                  <a:srgbClr val="AFAFFF"/>
                </a:solidFill>
              </a:rPr>
              <a:t>Instituto</a:t>
            </a:r>
            <a:r>
              <a:rPr lang="en-US" sz="2800" i="0" dirty="0" smtClean="0">
                <a:solidFill>
                  <a:srgbClr val="AFAFFF"/>
                </a:solidFill>
              </a:rPr>
              <a:t> </a:t>
            </a:r>
            <a:r>
              <a:rPr lang="en-US" sz="2800" i="0" dirty="0" err="1" smtClean="0">
                <a:solidFill>
                  <a:srgbClr val="AFAFFF"/>
                </a:solidFill>
              </a:rPr>
              <a:t>Nacional</a:t>
            </a:r>
            <a:r>
              <a:rPr lang="en-US" sz="2800" i="0" dirty="0" smtClean="0">
                <a:solidFill>
                  <a:srgbClr val="AFAFFF"/>
                </a:solidFill>
              </a:rPr>
              <a:t> de </a:t>
            </a:r>
            <a:r>
              <a:rPr lang="en-US" sz="2800" i="0" dirty="0" err="1" smtClean="0">
                <a:solidFill>
                  <a:srgbClr val="AFAFFF"/>
                </a:solidFill>
              </a:rPr>
              <a:t>Técnica</a:t>
            </a:r>
            <a:r>
              <a:rPr lang="en-US" sz="2800" i="0" dirty="0" smtClean="0">
                <a:solidFill>
                  <a:srgbClr val="AFAFFF"/>
                </a:solidFill>
              </a:rPr>
              <a:t> </a:t>
            </a:r>
            <a:r>
              <a:rPr lang="en-US" sz="2800" i="0" dirty="0" err="1" smtClean="0">
                <a:solidFill>
                  <a:srgbClr val="AFAFFF"/>
                </a:solidFill>
              </a:rPr>
              <a:t>Aeronautica</a:t>
            </a:r>
            <a:r>
              <a:rPr lang="en-US" sz="2800" i="0" dirty="0" smtClean="0">
                <a:solidFill>
                  <a:srgbClr val="AFAFFF"/>
                </a:solidFill>
              </a:rPr>
              <a:t> (</a:t>
            </a:r>
            <a:r>
              <a:rPr lang="en-US" sz="2800" i="0" dirty="0" err="1" smtClean="0">
                <a:solidFill>
                  <a:srgbClr val="AFAFFF"/>
                </a:solidFill>
              </a:rPr>
              <a:t>INTA</a:t>
            </a:r>
            <a:r>
              <a:rPr lang="en-US" sz="2400" i="0" dirty="0" smtClean="0">
                <a:solidFill>
                  <a:srgbClr val="AFAFFF"/>
                </a:solidFill>
              </a:rPr>
              <a:t>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4351158" cy="224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FOS baseline</a:t>
            </a:r>
            <a:endParaRPr lang="en-US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105400"/>
          </a:xfrm>
        </p:spPr>
        <p:txBody>
          <a:bodyPr/>
          <a:lstStyle/>
          <a:p>
            <a:r>
              <a:rPr lang="en-US" sz="4000" dirty="0" smtClean="0"/>
              <a:t>During </a:t>
            </a:r>
            <a:r>
              <a:rPr lang="en-US" sz="4000" dirty="0" err="1" smtClean="0"/>
              <a:t>DESY’s</a:t>
            </a:r>
            <a:r>
              <a:rPr lang="en-US" sz="4000" dirty="0" smtClean="0"/>
              <a:t> test beam up to twelve readout channels (four of them for vibrations)</a:t>
            </a:r>
          </a:p>
          <a:p>
            <a:r>
              <a:rPr lang="en-US" sz="4000" dirty="0" smtClean="0"/>
              <a:t>We can safely readout up to 70 sensors</a:t>
            </a:r>
          </a:p>
          <a:p>
            <a:r>
              <a:rPr lang="en-US" sz="4000" dirty="0" smtClean="0"/>
              <a:t>Integration with </a:t>
            </a:r>
            <a:r>
              <a:rPr lang="en-US" sz="4000" dirty="0" err="1" smtClean="0"/>
              <a:t>HEPIX</a:t>
            </a:r>
            <a:r>
              <a:rPr lang="en-US" sz="4000" dirty="0" smtClean="0"/>
              <a:t> (via </a:t>
            </a:r>
            <a:r>
              <a:rPr lang="en-US" sz="4000" dirty="0" err="1" smtClean="0"/>
              <a:t>TCPIP</a:t>
            </a:r>
            <a:r>
              <a:rPr lang="en-US" sz="4000" dirty="0"/>
              <a:t>)</a:t>
            </a:r>
            <a:endParaRPr lang="en-US" sz="4000" dirty="0" smtClean="0"/>
          </a:p>
          <a:p>
            <a:r>
              <a:rPr lang="en-US" sz="4000" dirty="0" smtClean="0"/>
              <a:t>L-shapes for monitoring of longitudina</a:t>
            </a:r>
            <a:r>
              <a:rPr lang="en-US" sz="4000" dirty="0" smtClean="0"/>
              <a:t>l position along the beam.</a:t>
            </a:r>
            <a:endParaRPr lang="en-US" sz="4000" dirty="0" smtClean="0"/>
          </a:p>
          <a:p>
            <a:pPr lvl="1"/>
            <a:endParaRPr lang="en-U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2</a:t>
            </a:fld>
            <a:endParaRPr lang="es-ES_tradnl" altLang="en-US" dirty="0"/>
          </a:p>
        </p:txBody>
      </p:sp>
    </p:spTree>
    <p:extLst>
      <p:ext uri="{BB962C8B-B14F-4D97-AF65-F5344CB8AC3E}">
        <p14:creationId xmlns:p14="http://schemas.microsoft.com/office/powerpoint/2010/main" val="27877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Discussion</a:t>
            </a:r>
            <a:r>
              <a:rPr lang="es-ES" dirty="0" smtClean="0"/>
              <a:t> (1) </a:t>
            </a:r>
            <a:r>
              <a:rPr lang="es-ES" sz="2400" dirty="0" err="1" smtClean="0"/>
              <a:t>from</a:t>
            </a:r>
            <a:r>
              <a:rPr lang="es-ES" sz="2400" dirty="0" smtClean="0"/>
              <a:t> C. Mariñas </a:t>
            </a:r>
            <a:r>
              <a:rPr lang="es-ES" sz="2400" dirty="0" err="1" smtClean="0"/>
              <a:t>talk</a:t>
            </a:r>
            <a:endParaRPr lang="es-ES_tradnl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3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5029200" cy="3343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42888"/>
            <a:ext cx="3609975" cy="253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8 Conector recto de flecha"/>
          <p:cNvCxnSpPr/>
          <p:nvPr/>
        </p:nvCxnSpPr>
        <p:spPr bwMode="auto">
          <a:xfrm flipV="1">
            <a:off x="4343400" y="4638989"/>
            <a:ext cx="3276600" cy="847411"/>
          </a:xfrm>
          <a:prstGeom prst="straightConnector1">
            <a:avLst/>
          </a:prstGeom>
          <a:noFill/>
          <a:ln w="25400" cap="flat" cmpd="sng" algn="ctr">
            <a:solidFill>
              <a:srgbClr val="2A1BEB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9 CuadroTexto"/>
          <p:cNvSpPr txBox="1"/>
          <p:nvPr/>
        </p:nvSpPr>
        <p:spPr>
          <a:xfrm>
            <a:off x="561207" y="4876800"/>
            <a:ext cx="4095929" cy="1307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i="0" dirty="0" err="1" smtClean="0"/>
              <a:t>Sensors</a:t>
            </a:r>
            <a:r>
              <a:rPr lang="es-ES" sz="2800" i="0" dirty="0" smtClean="0"/>
              <a:t> </a:t>
            </a:r>
            <a:r>
              <a:rPr lang="es-ES" sz="2800" i="0" dirty="0" err="1" smtClean="0"/>
              <a:t>inside</a:t>
            </a:r>
            <a:r>
              <a:rPr lang="es-ES" sz="2800" i="0" dirty="0" smtClean="0"/>
              <a:t> </a:t>
            </a:r>
            <a:r>
              <a:rPr lang="es-ES" sz="2800" i="0" dirty="0" err="1" smtClean="0"/>
              <a:t>the</a:t>
            </a:r>
            <a:r>
              <a:rPr lang="es-ES" sz="2800" i="0" dirty="0" smtClean="0"/>
              <a:t> </a:t>
            </a:r>
            <a:r>
              <a:rPr lang="es-ES" sz="2800" i="0" dirty="0" err="1" smtClean="0"/>
              <a:t>PXD</a:t>
            </a:r>
            <a:r>
              <a:rPr lang="es-ES" sz="2800" i="0" dirty="0" smtClean="0"/>
              <a:t> box</a:t>
            </a:r>
          </a:p>
          <a:p>
            <a:r>
              <a:rPr lang="es-ES" sz="2800" i="0" dirty="0" err="1" smtClean="0"/>
              <a:t>on</a:t>
            </a:r>
            <a:r>
              <a:rPr lang="es-ES" sz="2800" i="0" dirty="0" smtClean="0"/>
              <a:t> </a:t>
            </a:r>
            <a:r>
              <a:rPr lang="es-ES" sz="2800" i="0" dirty="0" err="1" smtClean="0"/>
              <a:t>the</a:t>
            </a:r>
            <a:r>
              <a:rPr lang="es-ES" sz="2800" i="0" dirty="0" smtClean="0"/>
              <a:t> </a:t>
            </a:r>
            <a:r>
              <a:rPr lang="es-ES" sz="2800" i="0" dirty="0" err="1" smtClean="0"/>
              <a:t>cooling</a:t>
            </a:r>
            <a:r>
              <a:rPr lang="es-ES" sz="2800" i="0" dirty="0" smtClean="0"/>
              <a:t> block</a:t>
            </a:r>
          </a:p>
          <a:p>
            <a:r>
              <a:rPr lang="es-ES" sz="2800" i="0" dirty="0" err="1" smtClean="0"/>
              <a:t>Nearby</a:t>
            </a:r>
            <a:r>
              <a:rPr lang="es-ES" sz="2800" i="0" dirty="0" smtClean="0"/>
              <a:t> </a:t>
            </a:r>
            <a:r>
              <a:rPr lang="es-ES" sz="2800" i="0" dirty="0" err="1" smtClean="0"/>
              <a:t>the</a:t>
            </a:r>
            <a:r>
              <a:rPr lang="es-ES" sz="2800" i="0" dirty="0" smtClean="0"/>
              <a:t> CF </a:t>
            </a:r>
            <a:r>
              <a:rPr lang="es-ES" sz="2800" i="0" dirty="0" err="1" smtClean="0"/>
              <a:t>tube</a:t>
            </a:r>
            <a:endParaRPr lang="es-ES_tradnl" sz="2800" i="0" dirty="0"/>
          </a:p>
        </p:txBody>
      </p:sp>
      <p:cxnSp>
        <p:nvCxnSpPr>
          <p:cNvPr id="16" name="15 Conector recto de flecha"/>
          <p:cNvCxnSpPr/>
          <p:nvPr/>
        </p:nvCxnSpPr>
        <p:spPr bwMode="auto">
          <a:xfrm flipH="1">
            <a:off x="5410200" y="2057400"/>
            <a:ext cx="2819400" cy="609600"/>
          </a:xfrm>
          <a:prstGeom prst="straightConnector1">
            <a:avLst/>
          </a:prstGeom>
          <a:noFill/>
          <a:ln w="25400" cap="flat" cmpd="sng" algn="ctr">
            <a:solidFill>
              <a:srgbClr val="2A1BE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17 Conector recto de flecha"/>
          <p:cNvCxnSpPr/>
          <p:nvPr/>
        </p:nvCxnSpPr>
        <p:spPr bwMode="auto">
          <a:xfrm flipH="1">
            <a:off x="2895600" y="2057400"/>
            <a:ext cx="5334000" cy="2133600"/>
          </a:xfrm>
          <a:prstGeom prst="straightConnector1">
            <a:avLst/>
          </a:prstGeom>
          <a:noFill/>
          <a:ln w="25400" cap="flat" cmpd="sng" algn="ctr">
            <a:solidFill>
              <a:srgbClr val="2A1BEB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18 CuadroTexto"/>
          <p:cNvSpPr txBox="1"/>
          <p:nvPr/>
        </p:nvSpPr>
        <p:spPr>
          <a:xfrm>
            <a:off x="7048273" y="1561239"/>
            <a:ext cx="1903085" cy="496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i="0" dirty="0" smtClean="0"/>
              <a:t>L –</a:t>
            </a:r>
            <a:r>
              <a:rPr lang="es-ES" sz="3200" i="0" dirty="0" err="1" smtClean="0"/>
              <a:t>shapes</a:t>
            </a:r>
            <a:r>
              <a:rPr lang="es-ES" sz="3200" i="0" dirty="0" smtClean="0"/>
              <a:t> </a:t>
            </a:r>
            <a:endParaRPr lang="es-ES_tradnl" sz="3200" i="0" dirty="0"/>
          </a:p>
        </p:txBody>
      </p:sp>
    </p:spTree>
    <p:extLst>
      <p:ext uri="{BB962C8B-B14F-4D97-AF65-F5344CB8AC3E}">
        <p14:creationId xmlns:p14="http://schemas.microsoft.com/office/powerpoint/2010/main" val="43367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Discussion</a:t>
            </a:r>
            <a:r>
              <a:rPr lang="es-ES" dirty="0" smtClean="0"/>
              <a:t> (2) </a:t>
            </a:r>
            <a:r>
              <a:rPr lang="es-ES" sz="2400" dirty="0" err="1"/>
              <a:t>from</a:t>
            </a:r>
            <a:r>
              <a:rPr lang="es-ES" sz="2400" dirty="0"/>
              <a:t> C. </a:t>
            </a:r>
            <a:r>
              <a:rPr lang="es-ES" sz="2400" dirty="0" smtClean="0"/>
              <a:t>Mariñas </a:t>
            </a:r>
            <a:r>
              <a:rPr lang="es-ES" sz="2400" dirty="0" err="1" smtClean="0"/>
              <a:t>talk</a:t>
            </a:r>
            <a:endParaRPr lang="es-ES_tradnl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5CEF15-0670-42F8-B063-5D05E1C9277E}" type="slidenum">
              <a:rPr lang="es-ES_tradnl" altLang="en-US" smtClean="0"/>
              <a:pPr>
                <a:defRPr/>
              </a:pPr>
              <a:t>4</a:t>
            </a:fld>
            <a:endParaRPr lang="es-ES_tradnl" alt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ivan.vila@csic.es, 13th DEPFET Workshop, June 12-15h,2013, RingBerg.</a:t>
            </a:r>
            <a:endParaRPr lang="es-ES_tradnl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752600"/>
            <a:ext cx="6010275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86400" y="1371600"/>
            <a:ext cx="4800600" cy="1219200"/>
          </a:xfrm>
        </p:spPr>
        <p:txBody>
          <a:bodyPr/>
          <a:lstStyle/>
          <a:p>
            <a:pPr marL="0" indent="0">
              <a:buNone/>
            </a:pPr>
            <a:r>
              <a:rPr lang="es-ES" sz="4400" dirty="0" smtClean="0"/>
              <a:t>Input </a:t>
            </a:r>
            <a:r>
              <a:rPr lang="es-ES" sz="4400" dirty="0" err="1" smtClean="0"/>
              <a:t>needed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3636689683"/>
      </p:ext>
    </p:extLst>
  </p:cSld>
  <p:clrMapOvr>
    <a:masterClrMapping/>
  </p:clrMapOvr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rtlCol="0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dirty="0" smtClean="0">
            <a:solidFill>
              <a:schemeClr val="bg1"/>
            </a:solidFill>
          </a:defRPr>
        </a:defPPr>
      </a:lstStyle>
    </a:spDef>
    <a:lnDef>
      <a:spPr bwMode="auto">
        <a:noFill/>
        <a:ln w="25400" cap="flat" cmpd="sng" algn="ctr">
          <a:solidFill>
            <a:srgbClr val="2A1BEB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Presentación en pantalla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Borde</vt:lpstr>
      <vt:lpstr>FOS for VXD testbeam @ DESY  Ringberg Castle, 13th DEPFET Workshop      </vt:lpstr>
      <vt:lpstr>FOS baseline</vt:lpstr>
      <vt:lpstr>Discussion (1) from C. Mariñas talk</vt:lpstr>
      <vt:lpstr>Discussion (2) from C. Mariñas talk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2011-06-18T11:47:30Z</dcterms:created>
  <dcterms:modified xsi:type="dcterms:W3CDTF">2013-06-14T22:04:23Z</dcterms:modified>
</cp:coreProperties>
</file>