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7" r:id="rId3"/>
    <p:sldId id="357" r:id="rId4"/>
    <p:sldId id="358" r:id="rId5"/>
    <p:sldId id="360" r:id="rId6"/>
    <p:sldId id="340" r:id="rId7"/>
    <p:sldId id="361" r:id="rId8"/>
    <p:sldId id="363" r:id="rId9"/>
    <p:sldId id="362" r:id="rId10"/>
    <p:sldId id="364" r:id="rId11"/>
    <p:sldId id="365" r:id="rId12"/>
    <p:sldId id="367" r:id="rId13"/>
    <p:sldId id="366" r:id="rId14"/>
    <p:sldId id="355" r:id="rId15"/>
  </p:sldIdLst>
  <p:sldSz cx="9144000" cy="6858000" type="screen4x3"/>
  <p:notesSz cx="9875838" cy="6670675"/>
  <p:defaultTextStyle>
    <a:defPPr>
      <a:defRPr lang="en-US"/>
    </a:defPPr>
    <a:lvl1pPr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1pPr>
    <a:lvl2pPr marL="4572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2pPr>
    <a:lvl3pPr marL="9144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3pPr>
    <a:lvl4pPr marL="13716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4pPr>
    <a:lvl5pPr marL="18288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1BEB"/>
    <a:srgbClr val="00FF00"/>
    <a:srgbClr val="DBD9E7"/>
    <a:srgbClr val="AFAFFF"/>
    <a:srgbClr val="7979FF"/>
    <a:srgbClr val="66FFCC"/>
    <a:srgbClr val="F34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64" autoAdjust="0"/>
  </p:normalViewPr>
  <p:slideViewPr>
    <p:cSldViewPr>
      <p:cViewPr>
        <p:scale>
          <a:sx n="66" d="100"/>
          <a:sy n="66" d="100"/>
        </p:scale>
        <p:origin x="-11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444"/>
    </p:cViewPr>
  </p:sorterViewPr>
  <p:notesViewPr>
    <p:cSldViewPr>
      <p:cViewPr varScale="1">
        <p:scale>
          <a:sx n="52" d="100"/>
          <a:sy n="52" d="100"/>
        </p:scale>
        <p:origin x="-3006" y="-102"/>
      </p:cViewPr>
      <p:guideLst>
        <p:guide orient="horz" pos="2102"/>
        <p:guide pos="31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80862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l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975" y="1"/>
            <a:ext cx="4278511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r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35950"/>
            <a:ext cx="4280862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l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975" y="6335950"/>
            <a:ext cx="4278511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r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2BC351F-6E91-460D-BE32-C19826B4870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00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80862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l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975" y="1"/>
            <a:ext cx="4278511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r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0" y="500063"/>
            <a:ext cx="3335338" cy="2500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35950"/>
            <a:ext cx="4280862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l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975" y="6335950"/>
            <a:ext cx="4278511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r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803D7F9-FAF6-443E-B929-0F0EFB9553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67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89624-3956-4CD4-B125-7C25D80E57E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7349" y="3168517"/>
            <a:ext cx="7901141" cy="3001695"/>
          </a:xfrm>
          <a:prstGeom prst="rect">
            <a:avLst/>
          </a:prstGeom>
          <a:noFill/>
          <a:ln/>
        </p:spPr>
        <p:txBody>
          <a:bodyPr lIns="91998" tIns="45999" rIns="91998" bIns="45999"/>
          <a:lstStyle/>
          <a:p>
            <a:pPr eaLnBrk="1" hangingPunct="1"/>
            <a:endParaRPr lang="es-ES_tradn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168650"/>
            <a:ext cx="7900988" cy="3001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03D7F9-FAF6-443E-B929-0F0EFB9553A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987425" y="3168650"/>
            <a:ext cx="7900988" cy="3001963"/>
          </a:xfrm>
          <a:prstGeom prst="rect">
            <a:avLst/>
          </a:prstGeom>
        </p:spPr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03D7F9-FAF6-443E-B929-0F0EFB9553A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66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349" y="3168517"/>
            <a:ext cx="7901141" cy="30016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dirty="0" smtClean="0"/>
              <a:t>Poner primero el año</a:t>
            </a:r>
          </a:p>
          <a:p>
            <a:r>
              <a:rPr lang="es-ES" dirty="0" smtClean="0"/>
              <a:t>Poner</a:t>
            </a:r>
            <a:r>
              <a:rPr lang="es-ES" baseline="0" dirty="0" smtClean="0"/>
              <a:t> omega-</a:t>
            </a:r>
            <a:r>
              <a:rPr lang="es-ES" baseline="0" dirty="0" err="1" smtClean="0"/>
              <a:t>shape</a:t>
            </a:r>
            <a:endParaRPr lang="es-ES" baseline="0" dirty="0" smtClean="0"/>
          </a:p>
          <a:p>
            <a:r>
              <a:rPr lang="es-ES" baseline="0" dirty="0" smtClean="0"/>
              <a:t>Test in </a:t>
            </a:r>
            <a:r>
              <a:rPr lang="es-ES" baseline="0" dirty="0" err="1" smtClean="0"/>
              <a:t>first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Depfet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mock</a:t>
            </a:r>
            <a:r>
              <a:rPr lang="es-ES" baseline="0" dirty="0" smtClean="0"/>
              <a:t>-up</a:t>
            </a:r>
          </a:p>
          <a:p>
            <a:r>
              <a:rPr lang="es-ES" baseline="0" dirty="0" smtClean="0"/>
              <a:t>Poner punto de la calibración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44C185-8ADA-4BBC-8D95-D8E4E592272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rgbClr val="DBD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7623175" cy="1752600"/>
          </a:xfrm>
        </p:spPr>
        <p:txBody>
          <a:bodyPr/>
          <a:lstStyle>
            <a:lvl1pPr>
              <a:defRPr sz="3800" baseline="0">
                <a:solidFill>
                  <a:srgbClr val="2A1BEB"/>
                </a:solidFill>
                <a:latin typeface="Calibri" pitchFamily="34" charset="0"/>
              </a:defRPr>
            </a:lvl1pPr>
          </a:lstStyle>
          <a:p>
            <a:r>
              <a:rPr lang="es-ES_tradnl" altLang="en-US" dirty="0"/>
              <a:t>Haga clic para cambiar el estilo de título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146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baseline="0">
                <a:solidFill>
                  <a:srgbClr val="B1EBA5"/>
                </a:solidFill>
                <a:latin typeface="Calibri" pitchFamily="34" charset="0"/>
              </a:defRPr>
            </a:lvl1pPr>
          </a:lstStyle>
          <a:p>
            <a:r>
              <a:rPr lang="es-ES_tradnl" altLang="en-US" dirty="0"/>
              <a:t>Haga clic para modificar el estilo de subtítulo del patrón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60A9A-8E4E-4AFB-9D1A-F003B1F357B4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ivan.vila@csic.es, 13th DEPFET Workshop, June 12-15h,2013, RingBerg.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7150"/>
            <a:ext cx="2057400" cy="60737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7150"/>
            <a:ext cx="6019800" cy="60737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449CD-1180-4CB2-9AF6-626245424195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ivan.vila@csic.es, 13th DEPFET Workshop, June 12-15h,2013, RingBerg.</a:t>
            </a:r>
            <a:endParaRPr lang="es-ES_tradnl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7150"/>
            <a:ext cx="73914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F90BD-82AF-4BA6-8AF4-E2685C1A08B2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ivan.vila@csic.es, 13th DEPFET Workshop, June 12-15h,2013, RingBerg.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400800"/>
            <a:ext cx="533400" cy="457200"/>
          </a:xfrm>
        </p:spPr>
        <p:txBody>
          <a:bodyPr/>
          <a:lstStyle>
            <a:lvl1pPr>
              <a:defRPr baseline="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fld id="{6FE4F4B8-546B-4655-8B7D-7E5F0E211980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3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62400" y="6400800"/>
            <a:ext cx="4800600" cy="457200"/>
          </a:xfrm>
        </p:spPr>
        <p:txBody>
          <a:bodyPr/>
          <a:lstStyle>
            <a:lvl1pPr>
              <a:defRPr baseline="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D.Moya, LC2013 Tracking-Vertex  session, Desy  May. 30th  2013  </a:t>
            </a:r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392978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r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7086600" cy="1155700"/>
          </a:xfrm>
        </p:spPr>
        <p:txBody>
          <a:bodyPr/>
          <a:lstStyle>
            <a:lvl1pPr>
              <a:defRPr sz="3600" cap="none" baseline="0">
                <a:solidFill>
                  <a:srgbClr val="AFAFFF"/>
                </a:solidFill>
              </a:defRPr>
            </a:lvl1pPr>
          </a:lstStyle>
          <a:p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800600"/>
          </a:xfrm>
        </p:spPr>
        <p:txBody>
          <a:bodyPr/>
          <a:lstStyle>
            <a:lvl1pPr>
              <a:buFont typeface="Calibri" pitchFamily="34" charset="0"/>
              <a:buChar char="—"/>
              <a:defRPr/>
            </a:lvl1pPr>
            <a:lvl2pPr>
              <a:buFont typeface="Calibri" pitchFamily="34" charset="0"/>
              <a:buChar char="_"/>
              <a:defRPr baseline="0">
                <a:solidFill>
                  <a:srgbClr val="AFAFFF"/>
                </a:solidFill>
              </a:defRPr>
            </a:lvl2pPr>
            <a:lvl3pPr marL="671512" indent="0">
              <a:buNone/>
              <a:defRPr/>
            </a:lvl3pPr>
            <a:lvl4pPr marL="1366837" indent="-342900">
              <a:buClr>
                <a:schemeClr val="tx1"/>
              </a:buClr>
              <a:buFont typeface="Wingdings" pitchFamily="2" charset="2"/>
              <a:buChar char="Ø"/>
              <a:defRPr baseline="0">
                <a:solidFill>
                  <a:srgbClr val="2A1BEB"/>
                </a:solidFill>
              </a:defRPr>
            </a:lvl4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endParaRPr lang="en-US" noProof="0" dirty="0" smtClean="0"/>
          </a:p>
          <a:p>
            <a:pPr lvl="2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1558" y="6340512"/>
            <a:ext cx="533400" cy="457200"/>
          </a:xfrm>
          <a:ln/>
        </p:spPr>
        <p:txBody>
          <a:bodyPr/>
          <a:lstStyle>
            <a:lvl1pPr>
              <a:defRPr baseline="0">
                <a:solidFill>
                  <a:srgbClr val="7030A0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676400" y="6350560"/>
            <a:ext cx="6629400" cy="457200"/>
          </a:xfrm>
        </p:spPr>
        <p:txBody>
          <a:bodyPr/>
          <a:lstStyle>
            <a:lvl1pPr>
              <a:defRPr baseline="0">
                <a:solidFill>
                  <a:srgbClr val="7030A0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ivan.vila@csic.es, 13th DEPFET Workshop, June 12-15h,2013, RingBerg.</a:t>
            </a:r>
            <a:endParaRPr lang="es-ES_tradnl" altLang="en-US" dirty="0"/>
          </a:p>
        </p:txBody>
      </p:sp>
      <p:pic>
        <p:nvPicPr>
          <p:cNvPr id="7" name="Picture 9" descr="ifca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00" y="144627"/>
            <a:ext cx="863600" cy="115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01BB1-A4E5-4CEC-B091-8ACFFDAEC89A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ivan.vila@csic.es, 13th DEPFET Workshop, June 12-15h,2013, RingBerg.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DE43-9046-40B6-9ECD-6CF60B9EE82C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ivan.vila@csic.es, 13th DEPFET Workshop, June 12-15h,2013, RingBerg.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61DB-E64A-4CB6-B58B-2F2F71CA86DB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ivan.vila@csic.es, 13th DEPFET Workshop, June 12-15h,2013, RingBerg.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881D0-A6CF-4285-99E9-6602BDE09BB5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ivan.vila@csic.es, 13th DEPFET Workshop, June 12-15h,2013, RingBerg.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69B5E-57AA-4CCE-B6AB-07EDB346C168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ivan.vila@csic.es, 13th DEPFET Workshop, June 12-15h,2013, RingBerg.</a:t>
            </a:r>
            <a:endParaRPr lang="es-ES_tradnl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5902-2274-4511-8B80-8B310CDDAAD8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ivan.vila@csic.es, 13th DEPFET Workshop, June 12-15h,2013, RingBerg.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103AD-C0A3-401B-8E6F-D73B23F9D791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ivan.vila@csic.es, 13th DEPFET Workshop, June 12-15h,2013, RingBerg.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 bwMode="auto">
          <a:xfrm>
            <a:off x="72000" y="72000"/>
            <a:ext cx="9000000" cy="63360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AFA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150"/>
            <a:ext cx="7010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dirty="0" smtClean="0"/>
              <a:t>Haga clic para cambiar el estilo de título	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dirty="0" smtClean="0"/>
              <a:t>Haga clic para modificar el estilo de texto del patrón</a:t>
            </a:r>
          </a:p>
          <a:p>
            <a:pPr lvl="1"/>
            <a:r>
              <a:rPr lang="es-ES_tradnl" altLang="en-US" dirty="0" smtClean="0"/>
              <a:t>Segundo nivel</a:t>
            </a:r>
          </a:p>
          <a:p>
            <a:pPr lvl="2"/>
            <a:r>
              <a:rPr lang="es-ES_tradnl" altLang="en-US" dirty="0" smtClean="0"/>
              <a:t>Tercer nivel</a:t>
            </a:r>
          </a:p>
          <a:p>
            <a:pPr lvl="3"/>
            <a:r>
              <a:rPr lang="es-ES_tradnl" altLang="en-US" dirty="0" smtClean="0"/>
              <a:t>Cuarto nivel</a:t>
            </a:r>
          </a:p>
          <a:p>
            <a:pPr lvl="4"/>
            <a:r>
              <a:rPr lang="es-ES_tradnl" altLang="en-US" dirty="0" smtClean="0"/>
              <a:t>Quinto nivel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1952" y="6314552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i="0" baseline="0">
                <a:solidFill>
                  <a:srgbClr val="7030A0"/>
                </a:solidFill>
                <a:latin typeface="+mn-lt"/>
              </a:defRPr>
            </a:lvl1pPr>
          </a:lstStyle>
          <a:p>
            <a:pPr>
              <a:defRPr/>
            </a:pPr>
            <a:fld id="{729B781D-1B07-4E9C-8182-19D4D52035FB}" type="slidenum">
              <a:rPr lang="es-ES_tradnl" altLang="en-US" smtClean="0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324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i="0" cap="none" baseline="0" smtClean="0">
                <a:solidFill>
                  <a:srgbClr val="7030A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ivan.vila@csic.es, 13th DEPFET Workshop, June 12-15h,2013, RingBerg.</a:t>
            </a:r>
            <a:endParaRPr lang="es-ES_tradnl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aseline="0">
          <a:solidFill>
            <a:srgbClr val="AFAFFF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3E58"/>
        </a:buClr>
        <a:buSzPct val="65000"/>
        <a:buFont typeface="Wingdings" pitchFamily="2" charset="2"/>
        <a:buChar char="n"/>
        <a:defRPr sz="3000">
          <a:solidFill>
            <a:srgbClr val="0E3E58"/>
          </a:solidFill>
          <a:latin typeface="Calibri" pitchFamily="34" charset="0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47A4E3"/>
        </a:buClr>
        <a:buSzPct val="60000"/>
        <a:buFont typeface="Wingdings" pitchFamily="2" charset="2"/>
        <a:buChar char="q"/>
        <a:defRPr sz="2600">
          <a:solidFill>
            <a:srgbClr val="2A1BEB"/>
          </a:solidFill>
          <a:latin typeface="Calibri" pitchFamily="34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2A1BEB"/>
        </a:buClr>
        <a:buSzPct val="65000"/>
        <a:buFont typeface="Wingdings" pitchFamily="2" charset="2"/>
        <a:buChar char="n"/>
        <a:defRPr sz="2200">
          <a:solidFill>
            <a:srgbClr val="2A1BEB"/>
          </a:solidFill>
          <a:latin typeface="Calibri" pitchFamily="34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Calibri" pitchFamily="34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163" y="0"/>
            <a:ext cx="8785237" cy="990600"/>
          </a:xfrm>
        </p:spPr>
        <p:txBody>
          <a:bodyPr/>
          <a:lstStyle/>
          <a:p>
            <a:r>
              <a:rPr lang="en-US" sz="6000" dirty="0" smtClean="0">
                <a:solidFill>
                  <a:srgbClr val="00B0F0"/>
                </a:solidFill>
              </a:rPr>
              <a:t>Update on </a:t>
            </a:r>
            <a:r>
              <a:rPr lang="en-US" sz="6000" dirty="0" smtClean="0">
                <a:solidFill>
                  <a:srgbClr val="00B0F0"/>
                </a:solidFill>
              </a:rPr>
              <a:t>FOS </a:t>
            </a:r>
            <a:r>
              <a:rPr lang="en-US" sz="6000" dirty="0" smtClean="0">
                <a:solidFill>
                  <a:srgbClr val="00B0F0"/>
                </a:solidFill>
              </a:rPr>
              <a:t>monitor</a:t>
            </a:r>
            <a:br>
              <a:rPr lang="en-US" sz="6000" dirty="0" smtClean="0">
                <a:solidFill>
                  <a:srgbClr val="00B0F0"/>
                </a:solidFill>
              </a:rPr>
            </a:br>
            <a:r>
              <a:rPr lang="en-US" sz="3600" noProof="0" dirty="0" err="1" smtClean="0">
                <a:solidFill>
                  <a:srgbClr val="DBD9E7"/>
                </a:solidFill>
              </a:rPr>
              <a:t>Ringberg</a:t>
            </a:r>
            <a:r>
              <a:rPr lang="en-US" sz="3600" noProof="0" dirty="0" smtClean="0">
                <a:solidFill>
                  <a:srgbClr val="DBD9E7"/>
                </a:solidFill>
              </a:rPr>
              <a:t> Castle, 13th </a:t>
            </a:r>
            <a:r>
              <a:rPr lang="en-US" sz="3600" noProof="0" dirty="0" err="1" smtClean="0">
                <a:solidFill>
                  <a:srgbClr val="DBD9E7"/>
                </a:solidFill>
              </a:rPr>
              <a:t>DEPFET</a:t>
            </a:r>
            <a:r>
              <a:rPr lang="en-US" sz="3600" noProof="0" dirty="0" smtClean="0">
                <a:solidFill>
                  <a:srgbClr val="DBD9E7"/>
                </a:solidFill>
              </a:rPr>
              <a:t> Workshop</a:t>
            </a:r>
            <a:r>
              <a:rPr lang="en-US" sz="4000" noProof="0" dirty="0"/>
              <a:t/>
            </a:r>
            <a:br>
              <a:rPr lang="en-US" sz="4000" noProof="0" dirty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 		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52400" y="4394200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i="0" dirty="0" smtClean="0"/>
              <a:t>E. </a:t>
            </a:r>
            <a:r>
              <a:rPr lang="en-US" sz="3200" i="0" dirty="0" err="1" smtClean="0"/>
              <a:t>Currás</a:t>
            </a:r>
            <a:r>
              <a:rPr lang="en-US" sz="3200" i="0" dirty="0" smtClean="0"/>
              <a:t>, D. </a:t>
            </a:r>
            <a:r>
              <a:rPr lang="en-US" sz="3200" i="0" dirty="0" err="1" smtClean="0"/>
              <a:t>Moya</a:t>
            </a:r>
            <a:r>
              <a:rPr lang="en-US" sz="3200" i="0" dirty="0" smtClean="0"/>
              <a:t>, I. Vila, A. L. </a:t>
            </a:r>
            <a:r>
              <a:rPr lang="en-US" sz="3200" i="0" dirty="0" err="1" smtClean="0"/>
              <a:t>Virto.,J.González</a:t>
            </a:r>
            <a:endParaRPr lang="en-US" i="0" dirty="0"/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800" i="0" dirty="0" smtClean="0">
                <a:solidFill>
                  <a:srgbClr val="AFAFFF"/>
                </a:solidFill>
              </a:rPr>
              <a:t>Instituto de Física de Cantabria (</a:t>
            </a:r>
            <a:r>
              <a:rPr lang="en-US" sz="2800" i="0" dirty="0" err="1" smtClean="0">
                <a:solidFill>
                  <a:srgbClr val="AFAFFF"/>
                </a:solidFill>
              </a:rPr>
              <a:t>CSIC-UC</a:t>
            </a:r>
            <a:r>
              <a:rPr lang="en-US" sz="2400" i="0" dirty="0" smtClean="0">
                <a:solidFill>
                  <a:srgbClr val="AFAFFF"/>
                </a:solidFill>
              </a:rPr>
              <a:t>)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02196"/>
            <a:ext cx="1066800" cy="143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29" y="2447336"/>
            <a:ext cx="936637" cy="9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" y="5334000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i="0" dirty="0" smtClean="0"/>
              <a:t>G. </a:t>
            </a:r>
            <a:r>
              <a:rPr lang="en-US" sz="3200" i="0" dirty="0" err="1" smtClean="0"/>
              <a:t>Carrión</a:t>
            </a:r>
            <a:r>
              <a:rPr lang="en-US" sz="3200" i="0" dirty="0" smtClean="0"/>
              <a:t>, M. </a:t>
            </a:r>
            <a:r>
              <a:rPr lang="en-US" sz="3200" i="0" dirty="0" err="1" smtClean="0"/>
              <a:t>Frövel</a:t>
            </a:r>
            <a:r>
              <a:rPr lang="en-US" sz="3200" i="0" dirty="0" smtClean="0"/>
              <a:t>.</a:t>
            </a:r>
            <a:endParaRPr lang="en-US" i="0" dirty="0"/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800" i="0" dirty="0" err="1" smtClean="0">
                <a:solidFill>
                  <a:srgbClr val="AFAFFF"/>
                </a:solidFill>
              </a:rPr>
              <a:t>Instituto</a:t>
            </a:r>
            <a:r>
              <a:rPr lang="en-US" sz="2800" i="0" dirty="0" smtClean="0">
                <a:solidFill>
                  <a:srgbClr val="AFAFFF"/>
                </a:solidFill>
              </a:rPr>
              <a:t> </a:t>
            </a:r>
            <a:r>
              <a:rPr lang="en-US" sz="2800" i="0" dirty="0" err="1" smtClean="0">
                <a:solidFill>
                  <a:srgbClr val="AFAFFF"/>
                </a:solidFill>
              </a:rPr>
              <a:t>Nacional</a:t>
            </a:r>
            <a:r>
              <a:rPr lang="en-US" sz="2800" i="0" dirty="0" smtClean="0">
                <a:solidFill>
                  <a:srgbClr val="AFAFFF"/>
                </a:solidFill>
              </a:rPr>
              <a:t> de </a:t>
            </a:r>
            <a:r>
              <a:rPr lang="en-US" sz="2800" i="0" dirty="0" err="1" smtClean="0">
                <a:solidFill>
                  <a:srgbClr val="AFAFFF"/>
                </a:solidFill>
              </a:rPr>
              <a:t>Técnica</a:t>
            </a:r>
            <a:r>
              <a:rPr lang="en-US" sz="2800" i="0" dirty="0" smtClean="0">
                <a:solidFill>
                  <a:srgbClr val="AFAFFF"/>
                </a:solidFill>
              </a:rPr>
              <a:t> </a:t>
            </a:r>
            <a:r>
              <a:rPr lang="en-US" sz="2800" i="0" dirty="0" err="1" smtClean="0">
                <a:solidFill>
                  <a:srgbClr val="AFAFFF"/>
                </a:solidFill>
              </a:rPr>
              <a:t>Aeronautica</a:t>
            </a:r>
            <a:r>
              <a:rPr lang="en-US" sz="2800" i="0" dirty="0" smtClean="0">
                <a:solidFill>
                  <a:srgbClr val="AFAFFF"/>
                </a:solidFill>
              </a:rPr>
              <a:t> (</a:t>
            </a:r>
            <a:r>
              <a:rPr lang="en-US" sz="2800" i="0" dirty="0" err="1" smtClean="0">
                <a:solidFill>
                  <a:srgbClr val="AFAFFF"/>
                </a:solidFill>
              </a:rPr>
              <a:t>INTA</a:t>
            </a:r>
            <a:r>
              <a:rPr lang="en-US" sz="2400" i="0" dirty="0" smtClean="0">
                <a:solidFill>
                  <a:srgbClr val="AFAFFF"/>
                </a:solidFill>
              </a:rPr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4351158" cy="22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1155700"/>
          </a:xfrm>
        </p:spPr>
        <p:txBody>
          <a:bodyPr/>
          <a:lstStyle/>
          <a:p>
            <a:r>
              <a:rPr lang="es-ES" dirty="0" smtClean="0"/>
              <a:t>L-</a:t>
            </a:r>
            <a:r>
              <a:rPr lang="es-ES" dirty="0" err="1" smtClean="0"/>
              <a:t>shape</a:t>
            </a:r>
            <a:r>
              <a:rPr lang="es-ES" dirty="0" smtClean="0"/>
              <a:t> </a:t>
            </a:r>
            <a:r>
              <a:rPr lang="es-ES" dirty="0" err="1" smtClean="0"/>
              <a:t>Linearity</a:t>
            </a:r>
            <a:r>
              <a:rPr lang="es-ES" dirty="0" smtClean="0"/>
              <a:t>  (2) </a:t>
            </a:r>
            <a:endParaRPr lang="es-ES_tradnl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19972"/>
            <a:ext cx="5599974" cy="2490228"/>
          </a:xfr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10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ivan.vila@csic.es, 13th DEPFET Workshop, June 12-15h,2013, RingBerg.</a:t>
            </a:r>
            <a:endParaRPr lang="es-ES_tradnl" altLang="en-US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381000" y="11430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3E58"/>
              </a:buClr>
              <a:buSzPct val="65000"/>
              <a:buFont typeface="Calibri" pitchFamily="34" charset="0"/>
              <a:buChar char="—"/>
              <a:defRPr sz="3000">
                <a:solidFill>
                  <a:srgbClr val="0E3E58"/>
                </a:solidFill>
                <a:latin typeface="Calibri" pitchFamily="34" charset="0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A4E3"/>
              </a:buClr>
              <a:buSzPct val="60000"/>
              <a:buFont typeface="Calibri" pitchFamily="34" charset="0"/>
              <a:buChar char="_"/>
              <a:defRPr sz="2600" baseline="0">
                <a:solidFill>
                  <a:srgbClr val="AFAFFF"/>
                </a:solidFill>
                <a:latin typeface="Calibri" pitchFamily="34" charset="0"/>
              </a:defRPr>
            </a:lvl2pPr>
            <a:lvl3pPr marL="671512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1BEB"/>
              </a:buClr>
              <a:buSzPct val="65000"/>
              <a:buFont typeface="Wingdings" pitchFamily="2" charset="2"/>
              <a:buNone/>
              <a:defRPr sz="2200">
                <a:solidFill>
                  <a:srgbClr val="2A1BEB"/>
                </a:solidFill>
                <a:latin typeface="Calibri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Ø"/>
              <a:defRPr sz="2000" baseline="0">
                <a:solidFill>
                  <a:srgbClr val="2A1BEB"/>
                </a:solidFill>
                <a:latin typeface="Calibri" pitchFamily="34" charset="0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i="0" kern="0" dirty="0" smtClean="0"/>
              <a:t>L-shape sensibility presents a small dependence depending of the direction of movement (L-shape specific effect due to its shape)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943600" y="2438400"/>
            <a:ext cx="2895600" cy="1372683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i="0" dirty="0" smtClean="0"/>
              <a:t>Sensitivity reproducibility </a:t>
            </a:r>
          </a:p>
          <a:p>
            <a:r>
              <a:rPr lang="en-US" sz="3200" i="0" dirty="0" smtClean="0"/>
              <a:t>0.4 %</a:t>
            </a:r>
            <a:r>
              <a:rPr lang="en-US" sz="3200" i="0" dirty="0" smtClean="0">
                <a:sym typeface="Symbol"/>
              </a:rPr>
              <a:t></a:t>
            </a:r>
            <a:endParaRPr lang="en-US" sz="3200" i="0" dirty="0"/>
          </a:p>
        </p:txBody>
      </p:sp>
      <p:sp>
        <p:nvSpPr>
          <p:cNvPr id="9" name="8 CuadroTexto"/>
          <p:cNvSpPr txBox="1"/>
          <p:nvPr/>
        </p:nvSpPr>
        <p:spPr>
          <a:xfrm>
            <a:off x="5943600" y="4113717"/>
            <a:ext cx="2895600" cy="1372683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i="0" dirty="0" smtClean="0"/>
              <a:t>Difference load-unload cycle</a:t>
            </a:r>
          </a:p>
          <a:p>
            <a:r>
              <a:rPr lang="en-US" sz="3200" i="0" dirty="0"/>
              <a:t>2</a:t>
            </a:r>
            <a:r>
              <a:rPr lang="en-US" sz="3200" i="0" dirty="0" smtClean="0"/>
              <a:t> %</a:t>
            </a:r>
            <a:r>
              <a:rPr lang="en-US" sz="3200" i="0" dirty="0" smtClean="0">
                <a:sym typeface="Symbol"/>
              </a:rPr>
              <a:t></a:t>
            </a:r>
            <a:endParaRPr lang="en-US" sz="3200" i="0" dirty="0"/>
          </a:p>
        </p:txBody>
      </p:sp>
    </p:spTree>
    <p:extLst>
      <p:ext uri="{BB962C8B-B14F-4D97-AF65-F5344CB8AC3E}">
        <p14:creationId xmlns:p14="http://schemas.microsoft.com/office/powerpoint/2010/main" val="3473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L-</a:t>
            </a:r>
            <a:r>
              <a:rPr lang="es-ES" dirty="0" err="1"/>
              <a:t>S</a:t>
            </a:r>
            <a:r>
              <a:rPr lang="es-ES" dirty="0" err="1" smtClean="0"/>
              <a:t>hape</a:t>
            </a:r>
            <a:r>
              <a:rPr lang="es-ES" dirty="0" smtClean="0"/>
              <a:t> </a:t>
            </a:r>
            <a:r>
              <a:rPr lang="es-ES" dirty="0" err="1" smtClean="0"/>
              <a:t>Linearity</a:t>
            </a:r>
            <a:r>
              <a:rPr lang="es-ES" dirty="0" smtClean="0"/>
              <a:t> (3)</a:t>
            </a: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11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ivan.vila@csic.es, 13th DEPFET Workshop, June 12-15h,2013, RingBerg.</a:t>
            </a:r>
            <a:endParaRPr lang="es-ES_tradnl" altLang="en-US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63318"/>
            <a:ext cx="1257576" cy="195628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152400" y="11430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3E58"/>
              </a:buClr>
              <a:buSzPct val="65000"/>
              <a:buFont typeface="Calibri" pitchFamily="34" charset="0"/>
              <a:buChar char="—"/>
              <a:defRPr sz="3000">
                <a:solidFill>
                  <a:srgbClr val="0E3E58"/>
                </a:solidFill>
                <a:latin typeface="Calibri" pitchFamily="34" charset="0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A4E3"/>
              </a:buClr>
              <a:buSzPct val="60000"/>
              <a:buFont typeface="Calibri" pitchFamily="34" charset="0"/>
              <a:buChar char="_"/>
              <a:defRPr sz="2600" baseline="0">
                <a:solidFill>
                  <a:srgbClr val="AFAFFF"/>
                </a:solidFill>
                <a:latin typeface="Calibri" pitchFamily="34" charset="0"/>
              </a:defRPr>
            </a:lvl2pPr>
            <a:lvl3pPr marL="671512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1BEB"/>
              </a:buClr>
              <a:buSzPct val="65000"/>
              <a:buFont typeface="Wingdings" pitchFamily="2" charset="2"/>
              <a:buNone/>
              <a:defRPr sz="2200">
                <a:solidFill>
                  <a:srgbClr val="2A1BEB"/>
                </a:solidFill>
                <a:latin typeface="Calibri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Ø"/>
              <a:defRPr sz="2000" baseline="0">
                <a:solidFill>
                  <a:srgbClr val="2A1BEB"/>
                </a:solidFill>
                <a:latin typeface="Calibri" pitchFamily="34" charset="0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i="0" kern="0" dirty="0" smtClean="0"/>
              <a:t>Investigate the effect of the roughness of the contact surface on the asymmetric load-unload behavior. </a:t>
            </a:r>
          </a:p>
        </p:txBody>
      </p:sp>
      <p:sp>
        <p:nvSpPr>
          <p:cNvPr id="6" name="5 Flecha derecha"/>
          <p:cNvSpPr/>
          <p:nvPr/>
        </p:nvSpPr>
        <p:spPr bwMode="auto">
          <a:xfrm>
            <a:off x="2514600" y="3048000"/>
            <a:ext cx="2019300" cy="609600"/>
          </a:xfrm>
          <a:prstGeom prst="rightArrow">
            <a:avLst/>
          </a:prstGeom>
          <a:noFill/>
          <a:ln w="3175" cap="flat" cmpd="sng" algn="ctr">
            <a:solidFill>
              <a:srgbClr val="2A1BE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lang="es-ES_tradnl" dirty="0" smtClean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81200" y="2438400"/>
            <a:ext cx="2566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0" dirty="0" err="1" smtClean="0">
                <a:solidFill>
                  <a:schemeClr val="tx1"/>
                </a:solidFill>
              </a:rPr>
              <a:t>POLISHING</a:t>
            </a:r>
            <a:endParaRPr lang="es-ES" i="0" dirty="0" smtClean="0">
              <a:solidFill>
                <a:schemeClr val="tx1"/>
              </a:solidFill>
            </a:endParaRPr>
          </a:p>
          <a:p>
            <a:r>
              <a:rPr lang="es-ES" i="0" dirty="0" smtClean="0">
                <a:solidFill>
                  <a:schemeClr val="tx1"/>
                </a:solidFill>
              </a:rPr>
              <a:t>OF </a:t>
            </a:r>
            <a:r>
              <a:rPr lang="es-ES" i="0" dirty="0" err="1" smtClean="0">
                <a:solidFill>
                  <a:schemeClr val="tx1"/>
                </a:solidFill>
              </a:rPr>
              <a:t>CONTACT</a:t>
            </a:r>
            <a:r>
              <a:rPr lang="es-ES" i="0" dirty="0" smtClean="0">
                <a:solidFill>
                  <a:schemeClr val="tx1"/>
                </a:solidFill>
              </a:rPr>
              <a:t> </a:t>
            </a:r>
            <a:r>
              <a:rPr lang="es-ES" i="0" dirty="0" err="1" smtClean="0">
                <a:solidFill>
                  <a:schemeClr val="tx1"/>
                </a:solidFill>
              </a:rPr>
              <a:t>SURFACE</a:t>
            </a:r>
            <a:r>
              <a:rPr lang="es-ES" i="0" dirty="0" smtClean="0">
                <a:solidFill>
                  <a:schemeClr val="tx1"/>
                </a:solidFill>
              </a:rPr>
              <a:t> </a:t>
            </a:r>
            <a:endParaRPr lang="es-ES_tradnl" i="0" dirty="0">
              <a:solidFill>
                <a:schemeClr val="tx1"/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543" y="3975409"/>
            <a:ext cx="2797857" cy="234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1362075" cy="205932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531" y="3952017"/>
            <a:ext cx="2507369" cy="214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1371600" y="2922014"/>
            <a:ext cx="7086600" cy="147117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3200" i="0" dirty="0" smtClean="0"/>
              <a:t>Still sensitivity asymmetry 2</a:t>
            </a:r>
            <a:r>
              <a:rPr lang="en-US" sz="3200" i="0" dirty="0" smtClean="0"/>
              <a:t> %</a:t>
            </a:r>
          </a:p>
          <a:p>
            <a:pPr algn="l"/>
            <a:r>
              <a:rPr lang="en-US" sz="3200" i="0" dirty="0" smtClean="0">
                <a:sym typeface="Symbol"/>
              </a:rPr>
              <a:t>More studies in progress </a:t>
            </a:r>
          </a:p>
          <a:p>
            <a:pPr algn="l"/>
            <a:r>
              <a:rPr lang="en-US" sz="3200" i="0" dirty="0" smtClean="0">
                <a:sym typeface="Symbol"/>
              </a:rPr>
              <a:t>(harder materials than Al)</a:t>
            </a:r>
            <a:endParaRPr lang="en-US" sz="3200" i="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371600" y="2922014"/>
            <a:ext cx="7086600" cy="147117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3200" i="0" dirty="0" smtClean="0"/>
              <a:t>Still sensitivity asymmetry 2</a:t>
            </a:r>
            <a:r>
              <a:rPr lang="en-US" sz="3200" i="0" dirty="0" smtClean="0"/>
              <a:t> %</a:t>
            </a:r>
          </a:p>
          <a:p>
            <a:pPr algn="l"/>
            <a:r>
              <a:rPr lang="en-US" sz="3200" i="0" dirty="0" smtClean="0">
                <a:sym typeface="Symbol"/>
              </a:rPr>
              <a:t>More studies in progress </a:t>
            </a:r>
          </a:p>
          <a:p>
            <a:pPr algn="l"/>
            <a:r>
              <a:rPr lang="en-US" sz="3200" i="0" dirty="0" smtClean="0">
                <a:sym typeface="Symbol"/>
              </a:rPr>
              <a:t>(harder materials than Al)</a:t>
            </a:r>
            <a:endParaRPr lang="en-US" sz="3200" i="0" dirty="0"/>
          </a:p>
        </p:txBody>
      </p:sp>
    </p:spTree>
    <p:extLst>
      <p:ext uri="{BB962C8B-B14F-4D97-AF65-F5344CB8AC3E}">
        <p14:creationId xmlns:p14="http://schemas.microsoft.com/office/powerpoint/2010/main" val="300354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L-</a:t>
            </a:r>
            <a:r>
              <a:rPr lang="es-ES" dirty="0" err="1" smtClean="0"/>
              <a:t>Shape</a:t>
            </a:r>
            <a:r>
              <a:rPr lang="es-ES" dirty="0" smtClean="0"/>
              <a:t> </a:t>
            </a:r>
            <a:r>
              <a:rPr lang="es-ES" dirty="0" err="1" smtClean="0"/>
              <a:t>sensitivity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enviromental</a:t>
            </a:r>
            <a:r>
              <a:rPr lang="es-ES" dirty="0" smtClean="0"/>
              <a:t> </a:t>
            </a:r>
            <a:r>
              <a:rPr lang="es-ES" dirty="0" err="1" smtClean="0"/>
              <a:t>conditions</a:t>
            </a:r>
            <a:r>
              <a:rPr lang="es-ES" dirty="0" smtClean="0"/>
              <a:t>: </a:t>
            </a:r>
            <a:r>
              <a:rPr lang="es-ES" dirty="0" err="1" smtClean="0"/>
              <a:t>HR</a:t>
            </a:r>
            <a:r>
              <a:rPr lang="es-ES" dirty="0" smtClean="0"/>
              <a:t>%, T, N</a:t>
            </a:r>
            <a:r>
              <a:rPr lang="es-ES" baseline="-25000" dirty="0" smtClean="0"/>
              <a:t>2</a:t>
            </a:r>
            <a:endParaRPr lang="es-ES_tradnl" baseline="-25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12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ivan.vila@csic.es, 13th DEPFET Workshop, June 12-15h,2013, RingBerg.</a:t>
            </a:r>
            <a:endParaRPr lang="es-ES_tradnl" altLang="en-US" dirty="0"/>
          </a:p>
        </p:txBody>
      </p:sp>
      <p:pic>
        <p:nvPicPr>
          <p:cNvPr id="6" name="Picture 7" descr="lshapehuminitr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057400"/>
            <a:ext cx="7262320" cy="431008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28600" y="1418713"/>
            <a:ext cx="8382000" cy="486287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3200" i="0" dirty="0" smtClean="0">
                <a:sym typeface="Symbol"/>
              </a:rPr>
              <a:t>No sensitivity to environmental conditions</a:t>
            </a:r>
            <a:r>
              <a:rPr lang="en-US" sz="3200" i="0" dirty="0" smtClean="0">
                <a:sym typeface="Symbol"/>
              </a:rPr>
              <a:t></a:t>
            </a:r>
            <a:endParaRPr lang="en-US" sz="3200" i="0" dirty="0"/>
          </a:p>
        </p:txBody>
      </p:sp>
    </p:spTree>
    <p:extLst>
      <p:ext uri="{BB962C8B-B14F-4D97-AF65-F5344CB8AC3E}">
        <p14:creationId xmlns:p14="http://schemas.microsoft.com/office/powerpoint/2010/main" val="19567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Outlook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4800600"/>
          </a:xfrm>
        </p:spPr>
        <p:txBody>
          <a:bodyPr/>
          <a:lstStyle/>
          <a:p>
            <a:r>
              <a:rPr lang="en-US" sz="3600" dirty="0" smtClean="0"/>
              <a:t>In-depth calibration of L-shapes</a:t>
            </a:r>
          </a:p>
          <a:p>
            <a:r>
              <a:rPr lang="en-US" sz="3600" dirty="0" smtClean="0"/>
              <a:t>Accuracy of few tenths of degree and few microns demonstrated</a:t>
            </a:r>
          </a:p>
          <a:p>
            <a:r>
              <a:rPr lang="en-US" sz="3600" dirty="0" smtClean="0"/>
              <a:t>Short term and in progress  activities:</a:t>
            </a:r>
          </a:p>
          <a:p>
            <a:pPr lvl="1"/>
            <a:r>
              <a:rPr lang="en-US" sz="3200" dirty="0" smtClean="0"/>
              <a:t>Asymmetric linearity (2%) for loading and unloading movements (improve the ball-surface contact).</a:t>
            </a:r>
          </a:p>
          <a:p>
            <a:pPr lvl="1"/>
            <a:r>
              <a:rPr lang="en-US" sz="3200" dirty="0" smtClean="0"/>
              <a:t>Radiation tolerance of the L-shape as a whole (</a:t>
            </a:r>
            <a:r>
              <a:rPr lang="en-US" sz="3200" dirty="0" err="1" smtClean="0"/>
              <a:t>ESLA</a:t>
            </a:r>
            <a:r>
              <a:rPr lang="en-US" sz="3200" dirty="0" smtClean="0"/>
              <a:t> irradiation).</a:t>
            </a:r>
          </a:p>
          <a:p>
            <a:pPr lvl="1"/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13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ivan.vila@csic.es, 13th DEPFET Workshop, June 12-15h,2013, RingBerg.</a:t>
            </a:r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37392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7400" y="2971800"/>
            <a:ext cx="4572000" cy="1676400"/>
          </a:xfrm>
        </p:spPr>
        <p:txBody>
          <a:bodyPr/>
          <a:lstStyle/>
          <a:p>
            <a:pPr>
              <a:buNone/>
            </a:pPr>
            <a:r>
              <a:rPr lang="en-US" sz="9600" dirty="0" smtClean="0"/>
              <a:t>BACK UP</a:t>
            </a:r>
            <a:endParaRPr lang="en-US" sz="9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14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ivan.vila@csic.es, 13th DEPFET Workshop, June 12-15h,2013, RingBerg.</a:t>
            </a:r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108374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Outline</a:t>
            </a:r>
            <a:endParaRPr lang="en-U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105400"/>
          </a:xfrm>
        </p:spPr>
        <p:txBody>
          <a:bodyPr/>
          <a:lstStyle/>
          <a:p>
            <a:r>
              <a:rPr lang="en-US" sz="4000" dirty="0" smtClean="0"/>
              <a:t>FOS-based L-shape</a:t>
            </a:r>
          </a:p>
          <a:p>
            <a:r>
              <a:rPr lang="en-US" sz="4000" dirty="0" smtClean="0"/>
              <a:t>Calibration of </a:t>
            </a:r>
            <a:r>
              <a:rPr lang="en-US" sz="4000" i="1" dirty="0" smtClean="0"/>
              <a:t>L-shapes</a:t>
            </a:r>
            <a:endParaRPr lang="en-US" sz="4000" i="1" dirty="0" smtClean="0"/>
          </a:p>
          <a:p>
            <a:pPr lvl="1"/>
            <a:r>
              <a:rPr lang="en-US" sz="3200" dirty="0" smtClean="0"/>
              <a:t>Temperature calibration</a:t>
            </a:r>
          </a:p>
          <a:p>
            <a:pPr lvl="1"/>
            <a:r>
              <a:rPr lang="en-US" sz="3200" dirty="0" smtClean="0"/>
              <a:t>Displacement calibration: Stability, Reproducibility</a:t>
            </a:r>
            <a:r>
              <a:rPr lang="en-US" sz="3200" dirty="0" smtClean="0"/>
              <a:t>, linearity.</a:t>
            </a:r>
          </a:p>
          <a:p>
            <a:pPr lvl="1"/>
            <a:r>
              <a:rPr lang="en-US" sz="3200" dirty="0" smtClean="0"/>
              <a:t>Other issues: fixation and improved contact.</a:t>
            </a:r>
            <a:endParaRPr lang="en-US" sz="4400" dirty="0"/>
          </a:p>
          <a:p>
            <a:r>
              <a:rPr lang="en-US" sz="4000" dirty="0" smtClean="0"/>
              <a:t>Outlook</a:t>
            </a:r>
            <a:endParaRPr lang="en-US" sz="4000" dirty="0" smtClean="0"/>
          </a:p>
          <a:p>
            <a:pPr lvl="1"/>
            <a:endParaRPr lang="en-US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ivan.vila@csic.es, 13th DEPFET Workshop, June 12-15h,2013, RingBerg.</a:t>
            </a:r>
            <a:endParaRPr lang="es-ES_tradnl" alt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2</a:t>
            </a:fld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27877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 smtClean="0"/>
              <a:t>L-</a:t>
            </a:r>
            <a:r>
              <a:rPr lang="es-ES" sz="4800" dirty="0" err="1" smtClean="0"/>
              <a:t>shape</a:t>
            </a:r>
            <a:r>
              <a:rPr lang="es-ES" sz="4800" dirty="0" smtClean="0"/>
              <a:t> </a:t>
            </a:r>
            <a:r>
              <a:rPr lang="es-ES" sz="4800" dirty="0" err="1" smtClean="0"/>
              <a:t>basics</a:t>
            </a:r>
            <a:r>
              <a:rPr lang="es-ES" sz="4800" dirty="0" smtClean="0"/>
              <a:t> </a:t>
            </a:r>
            <a:endParaRPr lang="es-ES_tradnl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1219200"/>
          </a:xfrm>
        </p:spPr>
        <p:txBody>
          <a:bodyPr/>
          <a:lstStyle/>
          <a:p>
            <a:r>
              <a:rPr lang="en-US" dirty="0" smtClean="0"/>
              <a:t> Temperature &amp; strain to displacement transducer with custom geometry for  integration in </a:t>
            </a:r>
            <a:r>
              <a:rPr lang="en-US" dirty="0" err="1" smtClean="0"/>
              <a:t>PXD</a:t>
            </a:r>
            <a:endParaRPr lang="en-US" dirty="0" smtClean="0"/>
          </a:p>
          <a:p>
            <a:r>
              <a:rPr lang="en-US" dirty="0" smtClean="0"/>
              <a:t>Readout speed from zero to  1KHz (vibrations)</a:t>
            </a:r>
          </a:p>
          <a:p>
            <a:r>
              <a:rPr lang="en-US" dirty="0" smtClean="0"/>
              <a:t>Currently three demonstrators manufactured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3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ivan.vila@csic.es, 13th DEPFET Workshop, June 12-15h,2013, RingBerg.</a:t>
            </a:r>
            <a:endParaRPr lang="es-ES_tradnl" altLang="en-US" dirty="0"/>
          </a:p>
        </p:txBody>
      </p:sp>
      <p:pic>
        <p:nvPicPr>
          <p:cNvPr id="15" name="Picture 29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4" y="2971800"/>
            <a:ext cx="4510566" cy="3388688"/>
          </a:xfrm>
          <a:prstGeom prst="rect">
            <a:avLst/>
          </a:prstGeom>
        </p:spPr>
      </p:pic>
      <p:sp>
        <p:nvSpPr>
          <p:cNvPr id="16" name="TextBox 26"/>
          <p:cNvSpPr txBox="1"/>
          <p:nvPr/>
        </p:nvSpPr>
        <p:spPr>
          <a:xfrm>
            <a:off x="1143000" y="3200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Contact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surface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7" name="TextBox 27"/>
          <p:cNvSpPr txBox="1"/>
          <p:nvPr/>
        </p:nvSpPr>
        <p:spPr>
          <a:xfrm>
            <a:off x="2286000" y="5410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Contact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ball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8" name="TextBox 28"/>
          <p:cNvSpPr txBox="1"/>
          <p:nvPr/>
        </p:nvSpPr>
        <p:spPr>
          <a:xfrm>
            <a:off x="0" y="36576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Locked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part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9" name="TextBox 30"/>
          <p:cNvSpPr txBox="1"/>
          <p:nvPr/>
        </p:nvSpPr>
        <p:spPr>
          <a:xfrm>
            <a:off x="1219200" y="40386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FBG </a:t>
            </a:r>
            <a:r>
              <a:rPr lang="es-ES" dirty="0" err="1" smtClean="0">
                <a:solidFill>
                  <a:srgbClr val="FF0000"/>
                </a:solidFill>
              </a:rPr>
              <a:t>sensors</a:t>
            </a:r>
            <a:endParaRPr lang="es-E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34"/>
          <p:cNvCxnSpPr/>
          <p:nvPr/>
        </p:nvCxnSpPr>
        <p:spPr bwMode="auto">
          <a:xfrm flipV="1">
            <a:off x="3581400" y="4572000"/>
            <a:ext cx="76200" cy="10668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36"/>
          <p:cNvCxnSpPr>
            <a:stCxn id="18" idx="2"/>
          </p:cNvCxnSpPr>
          <p:nvPr/>
        </p:nvCxnSpPr>
        <p:spPr bwMode="auto">
          <a:xfrm flipH="1">
            <a:off x="533400" y="4057710"/>
            <a:ext cx="381000" cy="127629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36"/>
          <p:cNvCxnSpPr/>
          <p:nvPr/>
        </p:nvCxnSpPr>
        <p:spPr bwMode="auto">
          <a:xfrm>
            <a:off x="2438400" y="3657600"/>
            <a:ext cx="762000" cy="3810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36"/>
          <p:cNvCxnSpPr/>
          <p:nvPr/>
        </p:nvCxnSpPr>
        <p:spPr bwMode="auto">
          <a:xfrm flipH="1">
            <a:off x="1828800" y="4381500"/>
            <a:ext cx="76200" cy="7239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3105150"/>
            <a:ext cx="420687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3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 smtClean="0"/>
              <a:t>L-</a:t>
            </a:r>
            <a:r>
              <a:rPr lang="es-ES" sz="4400" dirty="0" err="1" smtClean="0"/>
              <a:t>Shape</a:t>
            </a:r>
            <a:r>
              <a:rPr lang="es-ES" sz="4400" dirty="0" smtClean="0"/>
              <a:t> </a:t>
            </a:r>
            <a:r>
              <a:rPr lang="es-ES" sz="4400" dirty="0" err="1"/>
              <a:t>D</a:t>
            </a:r>
            <a:r>
              <a:rPr lang="es-ES" sz="4400" dirty="0" err="1" smtClean="0"/>
              <a:t>emostrators</a:t>
            </a:r>
            <a:endParaRPr lang="es-ES_tradnl" sz="4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4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ivan.vila@csic.es, 13th DEPFET Workshop, June 12-15h,2013, RingBerg.</a:t>
            </a:r>
            <a:endParaRPr lang="es-ES_tradnl" altLang="en-US" dirty="0"/>
          </a:p>
        </p:txBody>
      </p:sp>
      <p:pic>
        <p:nvPicPr>
          <p:cNvPr id="6" name="Picture 71" descr="medium_IMG_2013_02_01_1927.JPG"/>
          <p:cNvPicPr>
            <a:picLocks noChangeAspect="1"/>
          </p:cNvPicPr>
          <p:nvPr/>
        </p:nvPicPr>
        <p:blipFill>
          <a:blip r:embed="rId3" cstate="print"/>
          <a:srcRect l="18036" t="20997" r="39841" b="37957"/>
          <a:stretch>
            <a:fillRect/>
          </a:stretch>
        </p:blipFill>
        <p:spPr>
          <a:xfrm>
            <a:off x="314938" y="1219200"/>
            <a:ext cx="4372236" cy="284031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TextBox 72"/>
          <p:cNvSpPr txBox="1"/>
          <p:nvPr/>
        </p:nvSpPr>
        <p:spPr>
          <a:xfrm>
            <a:off x="4572000" y="1477816"/>
            <a:ext cx="391509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0" dirty="0" err="1" smtClean="0"/>
              <a:t>One</a:t>
            </a:r>
            <a:r>
              <a:rPr lang="es-ES" sz="2400" i="0" dirty="0" smtClean="0"/>
              <a:t> </a:t>
            </a:r>
            <a:r>
              <a:rPr lang="es-ES" sz="2400" i="0" dirty="0" err="1" smtClean="0"/>
              <a:t>millimiter</a:t>
            </a:r>
            <a:r>
              <a:rPr lang="es-ES" sz="2400" i="0" dirty="0" smtClean="0"/>
              <a:t> </a:t>
            </a:r>
            <a:r>
              <a:rPr lang="es-ES" sz="2400" i="0" dirty="0" err="1" smtClean="0"/>
              <a:t>Diameter</a:t>
            </a:r>
            <a:r>
              <a:rPr lang="es-ES" sz="2400" i="0" dirty="0" smtClean="0"/>
              <a:t> </a:t>
            </a:r>
            <a:r>
              <a:rPr lang="es-ES" sz="2400" i="0" dirty="0" err="1" smtClean="0"/>
              <a:t>Quartz</a:t>
            </a:r>
            <a:r>
              <a:rPr lang="es-ES" sz="2400" i="0" dirty="0" smtClean="0"/>
              <a:t> </a:t>
            </a:r>
            <a:r>
              <a:rPr lang="es-ES" sz="2400" i="0" dirty="0" err="1" smtClean="0"/>
              <a:t>contact</a:t>
            </a:r>
            <a:r>
              <a:rPr lang="es-ES" sz="2400" i="0" dirty="0" smtClean="0"/>
              <a:t> </a:t>
            </a:r>
            <a:r>
              <a:rPr lang="es-ES" sz="2400" i="0" dirty="0" err="1" smtClean="0"/>
              <a:t>ball</a:t>
            </a:r>
            <a:endParaRPr lang="es-ES" sz="2400" i="0" dirty="0"/>
          </a:p>
        </p:txBody>
      </p:sp>
      <p:sp>
        <p:nvSpPr>
          <p:cNvPr id="8" name="TextBox 73"/>
          <p:cNvSpPr txBox="1"/>
          <p:nvPr/>
        </p:nvSpPr>
        <p:spPr>
          <a:xfrm>
            <a:off x="-533400" y="3443508"/>
            <a:ext cx="3915094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i="0" dirty="0" smtClean="0">
                <a:solidFill>
                  <a:srgbClr val="FF0000"/>
                </a:solidFill>
              </a:rPr>
              <a:t>L-</a:t>
            </a:r>
            <a:r>
              <a:rPr lang="es-ES" sz="3200" i="0" dirty="0" err="1" smtClean="0">
                <a:solidFill>
                  <a:srgbClr val="FF0000"/>
                </a:solidFill>
              </a:rPr>
              <a:t>shape</a:t>
            </a:r>
            <a:r>
              <a:rPr lang="es-ES" sz="3200" i="0" dirty="0" smtClean="0">
                <a:solidFill>
                  <a:srgbClr val="FF0000"/>
                </a:solidFill>
              </a:rPr>
              <a:t> </a:t>
            </a:r>
            <a:r>
              <a:rPr lang="es-ES" sz="3200" i="0" dirty="0" err="1" smtClean="0">
                <a:solidFill>
                  <a:srgbClr val="FF0000"/>
                </a:solidFill>
              </a:rPr>
              <a:t>tip</a:t>
            </a:r>
            <a:endParaRPr lang="es-ES" sz="3200" i="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74"/>
          <p:cNvCxnSpPr/>
          <p:nvPr/>
        </p:nvCxnSpPr>
        <p:spPr bwMode="auto">
          <a:xfrm flipH="1">
            <a:off x="3962400" y="1919508"/>
            <a:ext cx="1171895" cy="149255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77"/>
          <p:cNvCxnSpPr/>
          <p:nvPr/>
        </p:nvCxnSpPr>
        <p:spPr bwMode="auto">
          <a:xfrm flipV="1">
            <a:off x="1781494" y="1770203"/>
            <a:ext cx="1066800" cy="164185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8" name="Group 68"/>
          <p:cNvGrpSpPr/>
          <p:nvPr/>
        </p:nvGrpSpPr>
        <p:grpSpPr>
          <a:xfrm>
            <a:off x="4800600" y="2895600"/>
            <a:ext cx="3962400" cy="2340178"/>
            <a:chOff x="152401" y="2819400"/>
            <a:chExt cx="7010399" cy="3502013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1" y="3087434"/>
              <a:ext cx="7010399" cy="323397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20" name="TextBox 60"/>
            <p:cNvSpPr txBox="1"/>
            <p:nvPr/>
          </p:nvSpPr>
          <p:spPr>
            <a:xfrm>
              <a:off x="1142999" y="3200400"/>
              <a:ext cx="1905000" cy="480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/>
                <a:t>ball</a:t>
              </a:r>
              <a:r>
                <a:rPr lang="es-ES" dirty="0" smtClean="0"/>
                <a:t> </a:t>
              </a:r>
              <a:r>
                <a:rPr lang="es-ES" dirty="0" err="1" smtClean="0"/>
                <a:t>glued</a:t>
              </a:r>
              <a:endParaRPr lang="es-ES" dirty="0"/>
            </a:p>
          </p:txBody>
        </p:sp>
        <p:sp>
          <p:nvSpPr>
            <p:cNvPr id="21" name="Oval 61"/>
            <p:cNvSpPr/>
            <p:nvPr/>
          </p:nvSpPr>
          <p:spPr bwMode="auto">
            <a:xfrm>
              <a:off x="4876800" y="3124200"/>
              <a:ext cx="2286000" cy="312420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lang="es-ES" dirty="0" smtClean="0">
                <a:solidFill>
                  <a:schemeClr val="bg1"/>
                </a:solidFill>
              </a:endParaRPr>
            </a:p>
          </p:txBody>
        </p:sp>
        <p:sp>
          <p:nvSpPr>
            <p:cNvPr id="22" name="TextBox 62"/>
            <p:cNvSpPr txBox="1"/>
            <p:nvPr/>
          </p:nvSpPr>
          <p:spPr>
            <a:xfrm>
              <a:off x="3048000" y="2819400"/>
              <a:ext cx="2286000" cy="34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/>
                <a:t>Clamping</a:t>
              </a:r>
              <a:r>
                <a:rPr lang="es-ES" dirty="0" smtClean="0"/>
                <a:t> </a:t>
              </a:r>
              <a:r>
                <a:rPr lang="es-ES" dirty="0" err="1" smtClean="0"/>
                <a:t>system</a:t>
              </a:r>
              <a:endParaRPr lang="es-ES" dirty="0"/>
            </a:p>
          </p:txBody>
        </p:sp>
        <p:cxnSp>
          <p:nvCxnSpPr>
            <p:cNvPr id="23" name="Straight Arrow Connector 64"/>
            <p:cNvCxnSpPr/>
            <p:nvPr/>
          </p:nvCxnSpPr>
          <p:spPr bwMode="auto">
            <a:xfrm flipH="1">
              <a:off x="990600" y="3581400"/>
              <a:ext cx="381000" cy="7620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65"/>
            <p:cNvCxnSpPr>
              <a:stCxn id="22" idx="2"/>
            </p:cNvCxnSpPr>
            <p:nvPr/>
          </p:nvCxnSpPr>
          <p:spPr bwMode="auto">
            <a:xfrm>
              <a:off x="4191000" y="3164110"/>
              <a:ext cx="1066800" cy="26489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7" y="4536190"/>
            <a:ext cx="3222946" cy="148360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3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953000" y="685800"/>
            <a:ext cx="1363065" cy="1327385"/>
            <a:chOff x="265113" y="2819400"/>
            <a:chExt cx="3968750" cy="4065588"/>
          </a:xfrm>
        </p:grpSpPr>
        <p:pic>
          <p:nvPicPr>
            <p:cNvPr id="11" name="6 Imagen" descr="omega+fbgs.bmp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0425" y="2819400"/>
              <a:ext cx="2743201" cy="3636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ight Arrow 21"/>
            <p:cNvSpPr>
              <a:spLocks noChangeArrowheads="1"/>
            </p:cNvSpPr>
            <p:nvPr/>
          </p:nvSpPr>
          <p:spPr bwMode="auto">
            <a:xfrm rot="2352593">
              <a:off x="3395663" y="6208713"/>
              <a:ext cx="838200" cy="676275"/>
            </a:xfrm>
            <a:prstGeom prst="rightArrow">
              <a:avLst>
                <a:gd name="adj1" fmla="val 50000"/>
                <a:gd name="adj2" fmla="val 50042"/>
              </a:avLst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rect">
                <a:fillToRect l="50000" t="50000" r="50000" b="50000"/>
              </a:path>
            </a:gradFill>
            <a:ln w="3175" algn="ctr">
              <a:solidFill>
                <a:srgbClr val="AFAFFF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13" name="Right Arrow 22"/>
            <p:cNvSpPr>
              <a:spLocks noChangeArrowheads="1"/>
            </p:cNvSpPr>
            <p:nvPr/>
          </p:nvSpPr>
          <p:spPr bwMode="auto">
            <a:xfrm rot="-8901521">
              <a:off x="265113" y="4589463"/>
              <a:ext cx="838200" cy="676275"/>
            </a:xfrm>
            <a:prstGeom prst="rightArrow">
              <a:avLst>
                <a:gd name="adj1" fmla="val 50000"/>
                <a:gd name="adj2" fmla="val 50042"/>
              </a:avLst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rect">
                <a:fillToRect l="50000" t="50000" r="50000" b="50000"/>
              </a:path>
            </a:gradFill>
            <a:ln w="3175" algn="ctr">
              <a:solidFill>
                <a:srgbClr val="AFAFFF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endParaRPr lang="es-ES">
                <a:solidFill>
                  <a:schemeClr val="bg1"/>
                </a:solidFill>
              </a:endParaRPr>
            </a:p>
          </p:txBody>
        </p:sp>
      </p:grp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086600" cy="11557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 </a:t>
            </a:r>
            <a:r>
              <a:rPr lang="en-US" sz="3600" dirty="0" smtClean="0"/>
              <a:t>FOS Monitor Timeline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458200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SzPct val="111000"/>
              <a:buBlip>
                <a:blip r:embed="rId4"/>
              </a:buBlip>
            </a:pPr>
            <a:r>
              <a:rPr lang="en-US" sz="1600" dirty="0" smtClean="0"/>
              <a:t>2009  Oct  FOS Monitor proposal</a:t>
            </a:r>
          </a:p>
          <a:p>
            <a:pPr eaLnBrk="1" hangingPunct="1">
              <a:lnSpc>
                <a:spcPct val="150000"/>
              </a:lnSpc>
              <a:buSzPct val="111000"/>
              <a:buBlip>
                <a:blip r:embed="rId4"/>
              </a:buBlip>
            </a:pPr>
            <a:r>
              <a:rPr lang="en-US" sz="1600" dirty="0" smtClean="0"/>
              <a:t>2010  Jan Omega-shape proposal</a:t>
            </a:r>
          </a:p>
          <a:p>
            <a:pPr eaLnBrk="1" hangingPunct="1">
              <a:lnSpc>
                <a:spcPct val="150000"/>
              </a:lnSpc>
              <a:buSzPct val="111000"/>
              <a:buBlip>
                <a:blip r:embed="rId4"/>
              </a:buBlip>
            </a:pPr>
            <a:r>
              <a:rPr lang="en-US" sz="1600" dirty="0" smtClean="0"/>
              <a:t>2010 Oct. FOS radiation hardness study (1.5 </a:t>
            </a:r>
            <a:r>
              <a:rPr lang="en-US" sz="1600" dirty="0" err="1" smtClean="0"/>
              <a:t>GRads</a:t>
            </a:r>
            <a:r>
              <a:rPr lang="en-US" sz="1600" dirty="0" smtClean="0"/>
              <a:t> ,3.3 10</a:t>
            </a:r>
            <a:r>
              <a:rPr lang="en-US" sz="1600" baseline="30000" dirty="0" smtClean="0"/>
              <a:t>15</a:t>
            </a:r>
            <a:r>
              <a:rPr lang="en-US" sz="1600" dirty="0" smtClean="0"/>
              <a:t> p/cm2)</a:t>
            </a:r>
          </a:p>
          <a:p>
            <a:pPr eaLnBrk="1" hangingPunct="1">
              <a:lnSpc>
                <a:spcPct val="150000"/>
              </a:lnSpc>
              <a:buSzPct val="111000"/>
              <a:buBlip>
                <a:blip r:embed="rId4"/>
              </a:buBlip>
            </a:pPr>
            <a:r>
              <a:rPr lang="en-US" sz="1600" dirty="0" smtClean="0"/>
              <a:t>2011 January  First omega mechanical dummies</a:t>
            </a:r>
          </a:p>
          <a:p>
            <a:pPr eaLnBrk="1" hangingPunct="1">
              <a:lnSpc>
                <a:spcPct val="150000"/>
              </a:lnSpc>
              <a:buSzPct val="111000"/>
              <a:buBlip>
                <a:blip r:embed="rId4"/>
              </a:buBlip>
            </a:pPr>
            <a:r>
              <a:rPr lang="en-US" sz="1600" dirty="0" smtClean="0"/>
              <a:t>2011 </a:t>
            </a:r>
            <a:r>
              <a:rPr lang="en-US" sz="1600" dirty="0" smtClean="0"/>
              <a:t>Sept. FOS radiation hardness study ( 10 </a:t>
            </a:r>
            <a:r>
              <a:rPr lang="en-US" sz="1600" dirty="0" err="1" smtClean="0"/>
              <a:t>Mrads</a:t>
            </a:r>
            <a:r>
              <a:rPr lang="en-US" sz="1600" dirty="0" smtClean="0"/>
              <a:t> )	</a:t>
            </a:r>
          </a:p>
          <a:p>
            <a:pPr eaLnBrk="1" hangingPunct="1">
              <a:lnSpc>
                <a:spcPct val="150000"/>
              </a:lnSpc>
              <a:buSzPct val="111000"/>
              <a:buBlip>
                <a:blip r:embed="rId4"/>
              </a:buBlip>
            </a:pPr>
            <a:r>
              <a:rPr lang="en-US" sz="1600" dirty="0" smtClean="0"/>
              <a:t>2011 Dec Proof-of-concept-prototype omega</a:t>
            </a:r>
          </a:p>
          <a:p>
            <a:pPr eaLnBrk="1" hangingPunct="1">
              <a:lnSpc>
                <a:spcPct val="150000"/>
              </a:lnSpc>
              <a:buSzPct val="111000"/>
              <a:buBlip>
                <a:blip r:embed="rId4"/>
              </a:buBlip>
            </a:pPr>
            <a:r>
              <a:rPr lang="en-US" sz="1600" dirty="0" smtClean="0"/>
              <a:t>2012 Feb Omega calibration. </a:t>
            </a:r>
          </a:p>
          <a:p>
            <a:pPr eaLnBrk="1" hangingPunct="1">
              <a:lnSpc>
                <a:spcPct val="150000"/>
              </a:lnSpc>
              <a:buSzPct val="111000"/>
              <a:buBlip>
                <a:blip r:embed="rId4"/>
              </a:buBlip>
            </a:pPr>
            <a:r>
              <a:rPr lang="en-US" sz="1600" dirty="0" smtClean="0"/>
              <a:t>2012 March New transducer design  L-shape</a:t>
            </a:r>
          </a:p>
          <a:p>
            <a:pPr eaLnBrk="1" hangingPunct="1">
              <a:lnSpc>
                <a:spcPct val="150000"/>
              </a:lnSpc>
              <a:buSzPct val="111000"/>
              <a:buBlip>
                <a:blip r:embed="rId4"/>
              </a:buBlip>
            </a:pPr>
            <a:r>
              <a:rPr lang="en-US" sz="1600" dirty="0" smtClean="0"/>
              <a:t>2012 May Test in </a:t>
            </a:r>
            <a:r>
              <a:rPr lang="en-US" sz="1600" dirty="0" err="1" smtClean="0"/>
              <a:t>depfet</a:t>
            </a:r>
            <a:r>
              <a:rPr lang="en-US" sz="1600" dirty="0" smtClean="0"/>
              <a:t> mock-up at </a:t>
            </a:r>
            <a:r>
              <a:rPr lang="en-US" sz="1600" dirty="0" err="1" smtClean="0"/>
              <a:t>IFIC</a:t>
            </a:r>
            <a:r>
              <a:rPr lang="en-US" sz="1600" dirty="0" smtClean="0"/>
              <a:t> </a:t>
            </a:r>
          </a:p>
          <a:p>
            <a:pPr eaLnBrk="1" hangingPunct="1">
              <a:lnSpc>
                <a:spcPct val="150000"/>
              </a:lnSpc>
              <a:buSzPct val="111000"/>
              <a:buBlip>
                <a:blip r:embed="rId4"/>
              </a:buBlip>
            </a:pPr>
            <a:r>
              <a:rPr lang="en-US" sz="1600" dirty="0" smtClean="0"/>
              <a:t>2012 October L –shape calibration</a:t>
            </a:r>
          </a:p>
          <a:p>
            <a:pPr marL="0" indent="0" eaLnBrk="1" hangingPunct="1">
              <a:lnSpc>
                <a:spcPct val="150000"/>
              </a:lnSpc>
              <a:buSzPct val="111000"/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(resolution less 1 um ,accuracy≈10 um )</a:t>
            </a:r>
          </a:p>
          <a:p>
            <a:pPr eaLnBrk="1" hangingPunct="1">
              <a:lnSpc>
                <a:spcPct val="150000"/>
              </a:lnSpc>
              <a:buSzPct val="111000"/>
              <a:buBlip>
                <a:blip r:embed="rId4"/>
              </a:buBlip>
            </a:pPr>
            <a:r>
              <a:rPr lang="en-US" sz="1600" dirty="0" smtClean="0"/>
              <a:t>2013 May Test in mock-up at </a:t>
            </a:r>
            <a:r>
              <a:rPr lang="en-US" sz="1600" dirty="0" err="1" smtClean="0"/>
              <a:t>IFIC</a:t>
            </a:r>
            <a:r>
              <a:rPr lang="en-US" sz="1600" dirty="0" smtClean="0"/>
              <a:t> (N</a:t>
            </a:r>
            <a:r>
              <a:rPr lang="en-US" sz="1600" baseline="-25000" dirty="0" smtClean="0"/>
              <a:t>2 </a:t>
            </a:r>
            <a:r>
              <a:rPr lang="en-US" sz="1600" dirty="0" smtClean="0"/>
              <a:t>atmosphere)</a:t>
            </a:r>
          </a:p>
          <a:p>
            <a:pPr eaLnBrk="1" hangingPunct="1">
              <a:lnSpc>
                <a:spcPct val="150000"/>
              </a:lnSpc>
              <a:buSzPct val="109000"/>
              <a:buFont typeface="Wingdings" pitchFamily="2" charset="2"/>
              <a:buChar char="q"/>
            </a:pPr>
            <a:r>
              <a:rPr lang="en-US" sz="1600" dirty="0" smtClean="0"/>
              <a:t>2013 June-July Omegas and L-s irradiation ELSA</a:t>
            </a:r>
          </a:p>
          <a:p>
            <a:pPr eaLnBrk="1" hangingPunct="1">
              <a:lnSpc>
                <a:spcPct val="150000"/>
              </a:lnSpc>
              <a:buSzPct val="109000"/>
              <a:buFont typeface="Wingdings" pitchFamily="2" charset="2"/>
              <a:buChar char="q"/>
            </a:pPr>
            <a:r>
              <a:rPr lang="en-US" sz="1700" dirty="0" smtClean="0"/>
              <a:t>2014 January  commissioning at P</a:t>
            </a:r>
            <a:r>
              <a:rPr lang="en-US" sz="1800" dirty="0" smtClean="0"/>
              <a:t>XD-SVD common test beam</a:t>
            </a:r>
          </a:p>
          <a:p>
            <a:pPr eaLnBrk="1" hangingPunct="1">
              <a:lnSpc>
                <a:spcPct val="150000"/>
              </a:lnSpc>
            </a:pPr>
            <a:endParaRPr lang="en-US" sz="1800" baseline="-250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7171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dirty="0" err="1" smtClean="0">
                <a:cs typeface="Arial" charset="0"/>
              </a:rPr>
              <a:t>D.Moya</a:t>
            </a:r>
            <a:r>
              <a:rPr lang="en-US" altLang="en-US" dirty="0" smtClean="0">
                <a:cs typeface="Arial" charset="0"/>
              </a:rPr>
              <a:t>, LC2013 Tracking-Vertex  session, </a:t>
            </a:r>
            <a:r>
              <a:rPr lang="en-US" altLang="en-US" dirty="0" err="1" smtClean="0">
                <a:cs typeface="Arial" charset="0"/>
              </a:rPr>
              <a:t>Desy</a:t>
            </a:r>
            <a:r>
              <a:rPr lang="en-US" altLang="en-US" dirty="0" smtClean="0">
                <a:cs typeface="Arial" charset="0"/>
              </a:rPr>
              <a:t>  May. 30th  2013  </a:t>
            </a:r>
            <a:endParaRPr lang="es-ES_tradnl" altLang="en-US" dirty="0" smtClean="0">
              <a:cs typeface="Arial" charset="0"/>
            </a:endParaRPr>
          </a:p>
        </p:txBody>
      </p:sp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900" i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s-ES" sz="1000" i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s-ES" sz="800" i="0">
                <a:solidFill>
                  <a:schemeClr val="tx1"/>
                </a:solidFill>
                <a:latin typeface="Arial" charset="0"/>
              </a:rPr>
              <a:t> </a:t>
            </a:r>
            <a:endParaRPr lang="es-ES" sz="90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endParaRPr lang="es-ES"/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endParaRPr lang="es-ES"/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endParaRPr lang="es-ES"/>
          </a:p>
        </p:txBody>
      </p:sp>
      <p:pic>
        <p:nvPicPr>
          <p:cNvPr id="14" name="Picture 7" descr="DSCN4003"/>
          <p:cNvPicPr>
            <a:picLocks noChangeAspect="1" noChangeArrowheads="1"/>
          </p:cNvPicPr>
          <p:nvPr/>
        </p:nvPicPr>
        <p:blipFill>
          <a:blip r:embed="rId5" cstate="print"/>
          <a:srcRect l="25740" t="19408" r="25740" b="31191"/>
          <a:stretch>
            <a:fillRect/>
          </a:stretch>
        </p:blipFill>
        <p:spPr bwMode="auto">
          <a:xfrm>
            <a:off x="5195727" y="2971800"/>
            <a:ext cx="1357473" cy="982923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24" name="Group 23"/>
          <p:cNvGrpSpPr/>
          <p:nvPr/>
        </p:nvGrpSpPr>
        <p:grpSpPr>
          <a:xfrm>
            <a:off x="6679839" y="1143000"/>
            <a:ext cx="2083161" cy="2362201"/>
            <a:chOff x="4647773" y="2133600"/>
            <a:chExt cx="4691063" cy="4232277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15" name="Picture 11" descr="IMG_080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7773" y="2847973"/>
              <a:ext cx="4691063" cy="351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6324600" y="3810000"/>
              <a:ext cx="533400" cy="1524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6934200" y="4038600"/>
              <a:ext cx="533400" cy="1524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7467600" y="4267200"/>
              <a:ext cx="685800" cy="228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>
              <a:off x="7924800" y="2133600"/>
              <a:ext cx="15240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>
              <a:off x="5791200" y="2514600"/>
              <a:ext cx="1295400" cy="914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auto">
            <a:xfrm flipH="1">
              <a:off x="6629400" y="3429000"/>
              <a:ext cx="457200" cy="304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Line 39"/>
            <p:cNvSpPr>
              <a:spLocks noChangeShapeType="1"/>
            </p:cNvSpPr>
            <p:nvPr/>
          </p:nvSpPr>
          <p:spPr bwMode="auto">
            <a:xfrm flipH="1" flipV="1">
              <a:off x="5410200" y="2819400"/>
              <a:ext cx="1219200" cy="914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" name="Line 40"/>
            <p:cNvSpPr>
              <a:spLocks noChangeShapeType="1"/>
            </p:cNvSpPr>
            <p:nvPr/>
          </p:nvSpPr>
          <p:spPr bwMode="auto">
            <a:xfrm flipV="1">
              <a:off x="5410200" y="2514600"/>
              <a:ext cx="381000" cy="304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467600" y="3733800"/>
            <a:ext cx="1447800" cy="1930400"/>
            <a:chOff x="5486402" y="2133600"/>
            <a:chExt cx="3048000" cy="4064000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25" name="Picture 10" descr="IMG_1939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86402" y="2133600"/>
              <a:ext cx="3048000" cy="40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Oval 17"/>
            <p:cNvSpPr>
              <a:spLocks noChangeArrowheads="1"/>
            </p:cNvSpPr>
            <p:nvPr/>
          </p:nvSpPr>
          <p:spPr bwMode="auto">
            <a:xfrm>
              <a:off x="6553200" y="4038600"/>
              <a:ext cx="914400" cy="13716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endParaRPr lang="es-ES" sz="2000"/>
            </a:p>
          </p:txBody>
        </p:sp>
        <p:sp>
          <p:nvSpPr>
            <p:cNvPr id="31" name="Oval 49"/>
            <p:cNvSpPr>
              <a:spLocks noChangeArrowheads="1"/>
            </p:cNvSpPr>
            <p:nvPr/>
          </p:nvSpPr>
          <p:spPr bwMode="auto">
            <a:xfrm>
              <a:off x="6248400" y="3505200"/>
              <a:ext cx="1447800" cy="3810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endParaRPr lang="es-ES" sz="2000"/>
            </a:p>
          </p:txBody>
        </p:sp>
      </p:grpSp>
      <p:pic>
        <p:nvPicPr>
          <p:cNvPr id="29" name="Picture 8" descr="DSCN4431"/>
          <p:cNvPicPr>
            <a:picLocks noChangeAspect="1" noChangeArrowheads="1"/>
          </p:cNvPicPr>
          <p:nvPr/>
        </p:nvPicPr>
        <p:blipFill>
          <a:blip r:embed="rId8" cstate="print"/>
          <a:srcRect l="11534" t="27682" r="19608" b="30758"/>
          <a:stretch>
            <a:fillRect/>
          </a:stretch>
        </p:blipFill>
        <p:spPr bwMode="auto">
          <a:xfrm>
            <a:off x="5119437" y="4846152"/>
            <a:ext cx="2590800" cy="117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140749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empb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6228" y="2209800"/>
            <a:ext cx="2919172" cy="3575085"/>
          </a:xfrm>
          <a:prstGeom prst="rect">
            <a:avLst/>
          </a:prstGeom>
        </p:spPr>
      </p:pic>
      <p:pic>
        <p:nvPicPr>
          <p:cNvPr id="21" name="Picture 20" descr="tempmidd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209800"/>
            <a:ext cx="2895600" cy="3694869"/>
          </a:xfrm>
          <a:prstGeom prst="rect">
            <a:avLst/>
          </a:prstGeom>
        </p:spPr>
      </p:pic>
      <p:pic>
        <p:nvPicPr>
          <p:cNvPr id="20" name="Picture 19" descr="TOPsens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209800"/>
            <a:ext cx="2819400" cy="359763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1752600"/>
          </a:xfrm>
        </p:spPr>
        <p:txBody>
          <a:bodyPr/>
          <a:lstStyle/>
          <a:p>
            <a:r>
              <a:rPr lang="en-US" sz="3200" dirty="0" smtClean="0"/>
              <a:t>Thermal calibrations </a:t>
            </a:r>
            <a:r>
              <a:rPr lang="en-US" sz="3200" dirty="0" smtClean="0"/>
              <a:t>&amp;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smtClean="0"/>
              <a:t>temperature compensation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6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90800" y="6400800"/>
            <a:ext cx="61722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ivan.vila@csic.es, 13th DEPFET Workshop, June 12-15h,2013, RingBerg.</a:t>
            </a:r>
            <a:endParaRPr lang="es-ES_tradnl" altLang="en-US" dirty="0"/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129134" y="969377"/>
            <a:ext cx="9091066" cy="1773823"/>
          </a:xfrm>
        </p:spPr>
        <p:txBody>
          <a:bodyPr/>
          <a:lstStyle/>
          <a:p>
            <a:r>
              <a:rPr lang="en-US" sz="2400" dirty="0" smtClean="0"/>
              <a:t>Calibration using </a:t>
            </a:r>
            <a:r>
              <a:rPr lang="en-US" sz="2400" dirty="0" smtClean="0"/>
              <a:t>a SIKA thermocouples calibrator.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/>
              <a:t>sensitivity of three sensors was constant and near the </a:t>
            </a:r>
            <a:r>
              <a:rPr lang="en-US" sz="2400" dirty="0" smtClean="0"/>
              <a:t>same (</a:t>
            </a:r>
            <a:r>
              <a:rPr lang="en-US" sz="2400" dirty="0" smtClean="0"/>
              <a:t>difference&lt;0.6%)</a:t>
            </a:r>
            <a:endParaRPr lang="en-US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648200" y="18288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Maximum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deviation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smtClean="0">
                <a:solidFill>
                  <a:srgbClr val="FF0000"/>
                </a:solidFill>
              </a:rPr>
              <a:t>&lt; 3 pm (0.3 </a:t>
            </a:r>
            <a:r>
              <a:rPr lang="es-ES_tradnl" dirty="0" err="1" smtClean="0">
                <a:solidFill>
                  <a:srgbClr val="FF0000"/>
                </a:solidFill>
              </a:rPr>
              <a:t>ºC</a:t>
            </a:r>
            <a:r>
              <a:rPr lang="es-ES_tradnl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4800600"/>
            <a:ext cx="1447800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Error X 10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5105400"/>
            <a:ext cx="1447800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Error X 10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4648200"/>
            <a:ext cx="1447800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Error X 10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 bwMode="auto">
          <a:xfrm>
            <a:off x="304800" y="5769977"/>
            <a:ext cx="8458200" cy="70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3E58"/>
              </a:buClr>
              <a:buSzPct val="65000"/>
              <a:buFont typeface="Calibri" pitchFamily="34" charset="0"/>
              <a:buChar char="—"/>
              <a:tabLst/>
              <a:defRPr/>
            </a:pPr>
            <a:r>
              <a:rPr lang="en-US" sz="3200" i="0" kern="0" dirty="0" smtClean="0">
                <a:solidFill>
                  <a:srgbClr val="0E3E58"/>
                </a:solidFill>
              </a:rPr>
              <a:t>Trivial approach to temperature </a:t>
            </a:r>
            <a:r>
              <a:rPr lang="en-US" sz="3200" i="0" kern="0" dirty="0" smtClean="0">
                <a:solidFill>
                  <a:srgbClr val="0E3E58"/>
                </a:solidFill>
              </a:rPr>
              <a:t>compensation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E3E5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99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Displacement</a:t>
            </a:r>
            <a:r>
              <a:rPr lang="es-ES" dirty="0" smtClean="0"/>
              <a:t> </a:t>
            </a:r>
            <a:r>
              <a:rPr lang="es-ES" dirty="0" err="1" smtClean="0"/>
              <a:t>Calibration</a:t>
            </a: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7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ivan.vila@csic.es, 13th DEPFET Workshop, June 12-15h,2013, RingBerg.</a:t>
            </a:r>
            <a:endParaRPr lang="es-ES_tradnl" altLang="en-US" dirty="0"/>
          </a:p>
        </p:txBody>
      </p:sp>
      <p:sp>
        <p:nvSpPr>
          <p:cNvPr id="6" name="4 Marcador de pie de página"/>
          <p:cNvSpPr txBox="1">
            <a:spLocks/>
          </p:cNvSpPr>
          <p:nvPr/>
        </p:nvSpPr>
        <p:spPr bwMode="auto">
          <a:xfrm>
            <a:off x="2286000" y="6172200"/>
            <a:ext cx="5965142" cy="42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i="0" kern="1200" cap="none" baseline="0">
                <a:solidFill>
                  <a:srgbClr val="7030A0"/>
                </a:solidFill>
                <a:latin typeface="Candara" pitchFamily="34" charset="0"/>
                <a:ea typeface="+mn-ea"/>
                <a:cs typeface="+mn-cs"/>
              </a:defRPr>
            </a:lvl1pPr>
            <a:lvl2pPr marL="4572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i="1" kern="1200">
                <a:solidFill>
                  <a:srgbClr val="7979FF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i="1" kern="1200">
                <a:solidFill>
                  <a:srgbClr val="7979FF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i="1" kern="1200">
                <a:solidFill>
                  <a:srgbClr val="7979FF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i="1" kern="1200">
                <a:solidFill>
                  <a:srgbClr val="7979FF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i="1" kern="1200">
                <a:solidFill>
                  <a:srgbClr val="7979FF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i="1" kern="1200">
                <a:solidFill>
                  <a:srgbClr val="7979FF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i="1" kern="1200">
                <a:solidFill>
                  <a:srgbClr val="7979FF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i="1" kern="1200">
                <a:solidFill>
                  <a:srgbClr val="7979FF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mtClean="0"/>
              <a:t>D.Moya, LC2013 Tracking-Vertex  session, Desy  May. 30th  2013  </a:t>
            </a:r>
            <a:endParaRPr lang="es-ES_tradnl" altLang="en-US" dirty="0"/>
          </a:p>
        </p:txBody>
      </p:sp>
      <p:grpSp>
        <p:nvGrpSpPr>
          <p:cNvPr id="7" name="Group 60"/>
          <p:cNvGrpSpPr/>
          <p:nvPr/>
        </p:nvGrpSpPr>
        <p:grpSpPr>
          <a:xfrm>
            <a:off x="5365825" y="2711215"/>
            <a:ext cx="3168575" cy="2775185"/>
            <a:chOff x="4743449" y="2133600"/>
            <a:chExt cx="4379173" cy="3886165"/>
          </a:xfrm>
        </p:grpSpPr>
        <p:pic>
          <p:nvPicPr>
            <p:cNvPr id="8" name="Picture 49" descr="sistemacal1_1.png"/>
            <p:cNvPicPr>
              <a:picLocks noChangeAspect="1"/>
            </p:cNvPicPr>
            <p:nvPr/>
          </p:nvPicPr>
          <p:blipFill>
            <a:blip r:embed="rId2" cstate="print"/>
            <a:srcRect r="484"/>
            <a:stretch>
              <a:fillRect/>
            </a:stretch>
          </p:blipFill>
          <p:spPr>
            <a:xfrm>
              <a:off x="4876800" y="2819400"/>
              <a:ext cx="4245822" cy="3200365"/>
            </a:xfrm>
            <a:prstGeom prst="rect">
              <a:avLst/>
            </a:prstGeom>
          </p:spPr>
        </p:pic>
        <p:sp>
          <p:nvSpPr>
            <p:cNvPr id="10" name="TextBox 14"/>
            <p:cNvSpPr txBox="1"/>
            <p:nvPr/>
          </p:nvSpPr>
          <p:spPr>
            <a:xfrm>
              <a:off x="6172200" y="213360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Contact</a:t>
              </a:r>
              <a:r>
                <a:rPr lang="es-E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s-ES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ball</a:t>
              </a:r>
              <a:endParaRPr lang="es-E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TextBox 15"/>
            <p:cNvSpPr txBox="1"/>
            <p:nvPr/>
          </p:nvSpPr>
          <p:spPr>
            <a:xfrm>
              <a:off x="4876800" y="5105399"/>
              <a:ext cx="2209800" cy="905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Contact</a:t>
              </a:r>
              <a:r>
                <a:rPr lang="es-E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</a:p>
            <a:p>
              <a:r>
                <a:rPr lang="es-ES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surface</a:t>
              </a:r>
              <a:endParaRPr lang="es-E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TextBox 17"/>
            <p:cNvSpPr txBox="1"/>
            <p:nvPr/>
          </p:nvSpPr>
          <p:spPr>
            <a:xfrm>
              <a:off x="4743449" y="3821517"/>
              <a:ext cx="2476500" cy="818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Micrometric</a:t>
              </a:r>
              <a:r>
                <a:rPr lang="es-E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s-ES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stage</a:t>
              </a:r>
              <a:endPara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TextBox 18"/>
            <p:cNvSpPr txBox="1"/>
            <p:nvPr/>
          </p:nvSpPr>
          <p:spPr>
            <a:xfrm>
              <a:off x="7086600" y="556260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chemeClr val="tx1"/>
                  </a:solidFill>
                </a:rPr>
                <a:t>L-</a:t>
              </a:r>
              <a:r>
                <a:rPr lang="es-ES" dirty="0" err="1" smtClean="0">
                  <a:solidFill>
                    <a:schemeClr val="tx1"/>
                  </a:solidFill>
                </a:rPr>
                <a:t>shape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36"/>
            <p:cNvCxnSpPr/>
            <p:nvPr/>
          </p:nvCxnSpPr>
          <p:spPr bwMode="auto">
            <a:xfrm flipH="1" flipV="1">
              <a:off x="7239000" y="4419600"/>
              <a:ext cx="381000" cy="12192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38"/>
            <p:cNvCxnSpPr/>
            <p:nvPr/>
          </p:nvCxnSpPr>
          <p:spPr bwMode="auto">
            <a:xfrm flipH="1">
              <a:off x="6934200" y="2362200"/>
              <a:ext cx="76200" cy="1524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40"/>
            <p:cNvCxnSpPr/>
            <p:nvPr/>
          </p:nvCxnSpPr>
          <p:spPr bwMode="auto">
            <a:xfrm flipH="1">
              <a:off x="5334000" y="4419600"/>
              <a:ext cx="533400" cy="13716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41"/>
            <p:cNvCxnSpPr/>
            <p:nvPr/>
          </p:nvCxnSpPr>
          <p:spPr bwMode="auto">
            <a:xfrm flipV="1">
              <a:off x="6629400" y="4343400"/>
              <a:ext cx="228600" cy="762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07904"/>
            <a:ext cx="4608975" cy="39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" name="43 Conector recto de flecha"/>
          <p:cNvCxnSpPr>
            <a:endCxn id="8" idx="1"/>
          </p:cNvCxnSpPr>
          <p:nvPr/>
        </p:nvCxnSpPr>
        <p:spPr bwMode="auto">
          <a:xfrm flipV="1">
            <a:off x="2961029" y="4343679"/>
            <a:ext cx="2501283" cy="217678"/>
          </a:xfrm>
          <a:prstGeom prst="straightConnector1">
            <a:avLst/>
          </a:prstGeom>
          <a:noFill/>
          <a:ln w="47625" cap="flat" cmpd="sng" algn="ctr">
            <a:solidFill>
              <a:srgbClr val="2A1BEB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2 Marcador de contenido"/>
          <p:cNvSpPr txBox="1">
            <a:spLocks/>
          </p:cNvSpPr>
          <p:nvPr/>
        </p:nvSpPr>
        <p:spPr bwMode="auto">
          <a:xfrm>
            <a:off x="129134" y="969377"/>
            <a:ext cx="9091066" cy="177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3E58"/>
              </a:buClr>
              <a:buSzPct val="65000"/>
              <a:buFont typeface="Calibri" pitchFamily="34" charset="0"/>
              <a:buChar char="—"/>
              <a:defRPr sz="3000">
                <a:solidFill>
                  <a:srgbClr val="0E3E58"/>
                </a:solidFill>
                <a:latin typeface="Calibri" pitchFamily="34" charset="0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A4E3"/>
              </a:buClr>
              <a:buSzPct val="60000"/>
              <a:buFont typeface="Calibri" pitchFamily="34" charset="0"/>
              <a:buChar char="_"/>
              <a:defRPr sz="2600" baseline="0">
                <a:solidFill>
                  <a:srgbClr val="AFAFFF"/>
                </a:solidFill>
                <a:latin typeface="Calibri" pitchFamily="34" charset="0"/>
              </a:defRPr>
            </a:lvl2pPr>
            <a:lvl3pPr marL="671512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1BEB"/>
              </a:buClr>
              <a:buSzPct val="65000"/>
              <a:buFont typeface="Wingdings" pitchFamily="2" charset="2"/>
              <a:buNone/>
              <a:defRPr sz="2200">
                <a:solidFill>
                  <a:srgbClr val="2A1BEB"/>
                </a:solidFill>
                <a:latin typeface="Calibri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Ø"/>
              <a:defRPr sz="2000" baseline="0">
                <a:solidFill>
                  <a:srgbClr val="2A1BEB"/>
                </a:solidFill>
                <a:latin typeface="Calibri" pitchFamily="34" charset="0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i="0" kern="0" dirty="0" smtClean="0"/>
              <a:t>Displacement measured with Michelson interferometer for high precision calibration (tenth of a micron)</a:t>
            </a:r>
          </a:p>
          <a:p>
            <a:pPr>
              <a:lnSpc>
                <a:spcPct val="100000"/>
              </a:lnSpc>
            </a:pPr>
            <a:r>
              <a:rPr lang="en-US" sz="2400" i="0" kern="0" dirty="0" smtClean="0"/>
              <a:t>Readout of L-shape compared with true position (interferometer)</a:t>
            </a:r>
            <a:endParaRPr lang="en-US" sz="2400" i="0" kern="0" dirty="0"/>
          </a:p>
        </p:txBody>
      </p:sp>
    </p:spTree>
    <p:extLst>
      <p:ext uri="{BB962C8B-B14F-4D97-AF65-F5344CB8AC3E}">
        <p14:creationId xmlns:p14="http://schemas.microsoft.com/office/powerpoint/2010/main" val="11833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L-shape Output Stability </a:t>
            </a:r>
            <a:endParaRPr lang="en-US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1600200"/>
          </a:xfrm>
        </p:spPr>
        <p:txBody>
          <a:bodyPr/>
          <a:lstStyle/>
          <a:p>
            <a:r>
              <a:rPr lang="en-US" dirty="0" smtClean="0"/>
              <a:t>Short term studies (temperature constant ± 0.1° )</a:t>
            </a:r>
          </a:p>
          <a:p>
            <a:r>
              <a:rPr lang="en-US" dirty="0" smtClean="0"/>
              <a:t>Continuous readout of the sensor output.</a:t>
            </a:r>
          </a:p>
          <a:p>
            <a:r>
              <a:rPr lang="en-US" dirty="0" smtClean="0"/>
              <a:t>Stabilities  below or about 1um (convolution with mechanics stability)</a:t>
            </a: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8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ivan.vila@csic.es, 13th DEPFET Workshop, June 12-15h,2013, RingBerg.</a:t>
            </a:r>
            <a:endParaRPr lang="es-ES_tradnl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5334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143000" y="3429000"/>
            <a:ext cx="3200400" cy="496161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S" sz="3200" i="0" dirty="0" err="1" smtClean="0"/>
              <a:t>RMS</a:t>
            </a:r>
            <a:r>
              <a:rPr lang="es-ES" sz="3200" i="0" dirty="0" smtClean="0"/>
              <a:t>  </a:t>
            </a:r>
            <a:r>
              <a:rPr lang="es-ES" sz="3200" i="0" dirty="0" smtClean="0"/>
              <a:t>≈ 0.6 </a:t>
            </a:r>
            <a:r>
              <a:rPr lang="es-ES" sz="3200" i="0" dirty="0" err="1" smtClean="0"/>
              <a:t>um</a:t>
            </a:r>
            <a:endParaRPr lang="es-ES_tradnl" sz="3200" i="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07229"/>
            <a:ext cx="393483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334000" y="3276600"/>
            <a:ext cx="3200400" cy="496161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S" sz="3200" i="0" dirty="0" err="1" smtClean="0"/>
              <a:t>RMS</a:t>
            </a:r>
            <a:r>
              <a:rPr lang="es-ES" sz="3200" i="0" dirty="0" smtClean="0"/>
              <a:t>  </a:t>
            </a:r>
            <a:r>
              <a:rPr lang="es-ES" sz="3200" i="0" dirty="0" smtClean="0"/>
              <a:t>≈ </a:t>
            </a:r>
            <a:r>
              <a:rPr lang="es-ES" sz="3200" i="0" dirty="0" smtClean="0"/>
              <a:t>1.1 </a:t>
            </a:r>
            <a:r>
              <a:rPr lang="es-ES" sz="3200" i="0" dirty="0" err="1" smtClean="0"/>
              <a:t>um</a:t>
            </a:r>
            <a:endParaRPr lang="es-ES_tradnl" sz="3200" i="0" dirty="0"/>
          </a:p>
        </p:txBody>
      </p:sp>
    </p:spTree>
    <p:extLst>
      <p:ext uri="{BB962C8B-B14F-4D97-AF65-F5344CB8AC3E}">
        <p14:creationId xmlns:p14="http://schemas.microsoft.com/office/powerpoint/2010/main" val="30301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292100"/>
            <a:ext cx="7086600" cy="1155700"/>
          </a:xfrm>
        </p:spPr>
        <p:txBody>
          <a:bodyPr/>
          <a:lstStyle/>
          <a:p>
            <a:r>
              <a:rPr lang="es-ES" dirty="0" smtClean="0"/>
              <a:t>L-</a:t>
            </a:r>
            <a:r>
              <a:rPr lang="es-ES" dirty="0" err="1" smtClean="0"/>
              <a:t>shape</a:t>
            </a:r>
            <a:r>
              <a:rPr lang="es-ES" dirty="0" smtClean="0"/>
              <a:t> </a:t>
            </a:r>
            <a:r>
              <a:rPr lang="es-ES" dirty="0" err="1"/>
              <a:t>L</a:t>
            </a:r>
            <a:r>
              <a:rPr lang="es-ES" dirty="0" err="1" smtClean="0"/>
              <a:t>inearity</a:t>
            </a:r>
            <a:r>
              <a:rPr lang="es-ES" dirty="0" smtClean="0"/>
              <a:t> vs. </a:t>
            </a:r>
            <a:r>
              <a:rPr lang="es-ES" dirty="0" err="1"/>
              <a:t>D</a:t>
            </a:r>
            <a:r>
              <a:rPr lang="es-ES" dirty="0" err="1" smtClean="0"/>
              <a:t>isplacement</a:t>
            </a:r>
            <a:r>
              <a:rPr lang="es-ES" dirty="0" smtClean="0"/>
              <a:t>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609600"/>
          </a:xfrm>
        </p:spPr>
        <p:txBody>
          <a:bodyPr/>
          <a:lstStyle/>
          <a:p>
            <a:r>
              <a:rPr lang="en-US" dirty="0" smtClean="0"/>
              <a:t>Calibration over a range of 1mm</a:t>
            </a:r>
          </a:p>
          <a:p>
            <a:r>
              <a:rPr lang="en-US" dirty="0" smtClean="0"/>
              <a:t>Resolution (readout resolution) 0.5 um.</a:t>
            </a:r>
          </a:p>
          <a:p>
            <a:r>
              <a:rPr lang="en-US" dirty="0" smtClean="0"/>
              <a:t>Accuracy (diff. Between inter &amp; L-shape) ≈ 2 um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9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ivan.vila@csic.es, 13th DEPFET Workshop, June 12-15h,2013, RingBerg.</a:t>
            </a:r>
            <a:endParaRPr lang="es-ES_tradnl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39393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40659"/>
            <a:ext cx="3657600" cy="277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343424" y="4987159"/>
            <a:ext cx="2457176" cy="880241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S" sz="3200" i="0" dirty="0" err="1" smtClean="0"/>
              <a:t>Sensitivity</a:t>
            </a:r>
            <a:r>
              <a:rPr lang="es-ES" sz="3200" i="0" dirty="0" smtClean="0"/>
              <a:t> 1.2 p</a:t>
            </a:r>
            <a:r>
              <a:rPr lang="es-ES" sz="3200" i="0" dirty="0" smtClean="0"/>
              <a:t>m/</a:t>
            </a:r>
            <a:r>
              <a:rPr lang="es-ES" sz="3200" i="0" dirty="0" err="1" smtClean="0"/>
              <a:t>um</a:t>
            </a:r>
            <a:endParaRPr lang="es-ES_tradnl" sz="3200" i="0" dirty="0"/>
          </a:p>
        </p:txBody>
      </p:sp>
    </p:spTree>
    <p:extLst>
      <p:ext uri="{BB962C8B-B14F-4D97-AF65-F5344CB8AC3E}">
        <p14:creationId xmlns:p14="http://schemas.microsoft.com/office/powerpoint/2010/main" val="301767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e">
  <a:themeElements>
    <a:clrScheme name="Bord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dirty="0" smtClean="0">
            <a:solidFill>
              <a:schemeClr val="bg1"/>
            </a:solidFill>
          </a:defRPr>
        </a:defPPr>
      </a:lstStyle>
    </a:spDef>
    <a:lnDef>
      <a:spPr bwMode="auto">
        <a:noFill/>
        <a:ln w="25400" cap="flat" cmpd="sng" algn="ctr">
          <a:solidFill>
            <a:srgbClr val="2A1BEB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Bord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674</Words>
  <Application>Microsoft Office PowerPoint</Application>
  <PresentationFormat>Presentación en pantalla (4:3)</PresentationFormat>
  <Paragraphs>127</Paragraphs>
  <Slides>14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Borde</vt:lpstr>
      <vt:lpstr>Update on FOS monitor Ringberg Castle, 13th DEPFET Workshop      </vt:lpstr>
      <vt:lpstr>Outline</vt:lpstr>
      <vt:lpstr>L-shape basics </vt:lpstr>
      <vt:lpstr>L-Shape Demostrators</vt:lpstr>
      <vt:lpstr> FOS Monitor Timeline </vt:lpstr>
      <vt:lpstr>Thermal calibrations &amp;  temperature compensation </vt:lpstr>
      <vt:lpstr>Displacement Calibration</vt:lpstr>
      <vt:lpstr>L-shape Output Stability </vt:lpstr>
      <vt:lpstr>L-shape Linearity vs. Displacement </vt:lpstr>
      <vt:lpstr>L-shape Linearity  (2) </vt:lpstr>
      <vt:lpstr>L-Shape Linearity (3)</vt:lpstr>
      <vt:lpstr>L-Shape sensitivity to enviromental conditions: HR%, T, N2</vt:lpstr>
      <vt:lpstr>Outlook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2011-06-18T11:47:30Z</dcterms:created>
  <dcterms:modified xsi:type="dcterms:W3CDTF">2013-06-14T13:52:15Z</dcterms:modified>
</cp:coreProperties>
</file>