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03" r:id="rId3"/>
    <p:sldId id="305" r:id="rId4"/>
    <p:sldId id="304" r:id="rId5"/>
    <p:sldId id="306" r:id="rId6"/>
    <p:sldId id="307" r:id="rId7"/>
    <p:sldId id="308" r:id="rId8"/>
    <p:sldId id="309" r:id="rId9"/>
    <p:sldId id="310" r:id="rId10"/>
  </p:sldIdLst>
  <p:sldSz cx="10691813" cy="7559675"/>
  <p:notesSz cx="7556500" cy="10691813"/>
  <p:defaultTextStyle>
    <a:defPPr>
      <a:defRPr lang="en-GB"/>
    </a:defPPr>
    <a:lvl1pPr algn="l" defTabSz="457200" rtl="0" eaLnBrk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Tahoma" charset="0"/>
        <a:ea typeface="ＭＳ Ｐゴシック" charset="0"/>
        <a:cs typeface="DejaVu LGC Sans" charset="0"/>
      </a:defRPr>
    </a:lvl1pPr>
    <a:lvl2pPr marL="742950" indent="-285750" algn="l" defTabSz="457200" rtl="0" eaLnBrk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Tahoma" charset="0"/>
        <a:ea typeface="ＭＳ Ｐゴシック" charset="0"/>
        <a:cs typeface="DejaVu LGC Sans" charset="0"/>
      </a:defRPr>
    </a:lvl2pPr>
    <a:lvl3pPr marL="1143000" indent="-228600" algn="l" defTabSz="457200" rtl="0" eaLnBrk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Tahoma" charset="0"/>
        <a:ea typeface="ＭＳ Ｐゴシック" charset="0"/>
        <a:cs typeface="DejaVu LGC Sans" charset="0"/>
      </a:defRPr>
    </a:lvl3pPr>
    <a:lvl4pPr marL="1600200" indent="-228600" algn="l" defTabSz="457200" rtl="0" eaLnBrk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Tahoma" charset="0"/>
        <a:ea typeface="ＭＳ Ｐゴシック" charset="0"/>
        <a:cs typeface="DejaVu LGC Sans" charset="0"/>
      </a:defRPr>
    </a:lvl4pPr>
    <a:lvl5pPr marL="2057400" indent="-228600" algn="l" defTabSz="457200" rtl="0" eaLnBrk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Tahoma" charset="0"/>
        <a:ea typeface="ＭＳ Ｐゴシック" charset="0"/>
        <a:cs typeface="DejaVu LGC Sans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Tahoma" charset="0"/>
        <a:ea typeface="ＭＳ Ｐゴシック" charset="0"/>
        <a:cs typeface="DejaVu LGC Sans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Tahoma" charset="0"/>
        <a:ea typeface="ＭＳ Ｐゴシック" charset="0"/>
        <a:cs typeface="DejaVu LGC Sans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Tahoma" charset="0"/>
        <a:ea typeface="ＭＳ Ｐゴシック" charset="0"/>
        <a:cs typeface="DejaVu LGC Sans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Tahoma" charset="0"/>
        <a:ea typeface="ＭＳ Ｐゴシック" charset="0"/>
        <a:cs typeface="DejaVu LGC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000"/>
    <a:srgbClr val="00FF00"/>
    <a:srgbClr val="008000"/>
    <a:srgbClr val="005B00"/>
    <a:srgbClr val="004C00"/>
    <a:srgbClr val="B63400"/>
    <a:srgbClr val="800080"/>
    <a:srgbClr val="804000"/>
    <a:srgbClr val="00408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77" autoAdjust="0"/>
  </p:normalViewPr>
  <p:slideViewPr>
    <p:cSldViewPr>
      <p:cViewPr>
        <p:scale>
          <a:sx n="108" d="100"/>
          <a:sy n="108" d="100"/>
        </p:scale>
        <p:origin x="-152" y="-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514C9-5570-9048-9DC6-A7B68E25EF89}" type="datetimeFigureOut">
              <a:rPr lang="es-ES" smtClean="0"/>
              <a:t>13/06/13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5013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279900" y="10155238"/>
            <a:ext cx="3275013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3A85-BA13-B34F-8421-8524F76FA16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107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63575" y="303213"/>
            <a:ext cx="5526088" cy="3654425"/>
          </a:xfrm>
          <a:prstGeom prst="rect">
            <a:avLst/>
          </a:prstGeom>
          <a:solidFill>
            <a:srgbClr val="68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3112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295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80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10026426" y="7308229"/>
            <a:ext cx="634455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3DA832-443C-E546-8EEE-EF364EC5D00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17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150225" y="0"/>
            <a:ext cx="2540000" cy="686117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28638" y="0"/>
            <a:ext cx="7469187" cy="686117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10026426" y="7308229"/>
            <a:ext cx="634455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3DA832-443C-E546-8EEE-EF364EC5D00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861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10026426" y="7308229"/>
            <a:ext cx="634455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3DA832-443C-E546-8EEE-EF364EC5D00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492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075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28638" y="1466850"/>
            <a:ext cx="4748212" cy="539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29250" y="1466850"/>
            <a:ext cx="4749800" cy="539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10026426" y="7308229"/>
            <a:ext cx="634455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3DA832-443C-E546-8EEE-EF364EC5D00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105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10026426" y="7308229"/>
            <a:ext cx="634455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3DA832-443C-E546-8EEE-EF364EC5D00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69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10026426" y="7308229"/>
            <a:ext cx="634455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3DA832-443C-E546-8EEE-EF364EC5D00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81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10026426" y="7308229"/>
            <a:ext cx="634455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3DA832-443C-E546-8EEE-EF364EC5D00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09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10026426" y="7308229"/>
            <a:ext cx="634455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3DA832-443C-E546-8EEE-EF364EC5D00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709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10026426" y="7308229"/>
            <a:ext cx="634455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3DA832-443C-E546-8EEE-EF364EC5D00C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36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37088" y="0"/>
            <a:ext cx="6053137" cy="862013"/>
          </a:xfrm>
          <a:prstGeom prst="rect">
            <a:avLst/>
          </a:prstGeom>
          <a:solidFill>
            <a:srgbClr val="68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466850"/>
            <a:ext cx="9650412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814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46700" y="7292975"/>
            <a:ext cx="5346700" cy="261695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Daniel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Esperante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292975"/>
            <a:ext cx="5346700" cy="26169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9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IFIC –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14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Jun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2013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4637088" cy="8636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7463"/>
            <a:ext cx="81438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7463"/>
            <a:ext cx="12811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794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10026426" y="7308229"/>
            <a:ext cx="634455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3DA832-443C-E546-8EEE-EF364EC5D00C}" type="slidenum">
              <a:rPr lang="es-ES" smtClean="0"/>
              <a:pPr/>
              <a:t>‹Nr.›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457200" indent="-457200" algn="l" defTabSz="457200" rtl="0" fontAlgn="base" hangingPunct="0">
        <a:lnSpc>
          <a:spcPct val="94000"/>
        </a:lnSpc>
        <a:spcBef>
          <a:spcPts val="1113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100000"/>
        <a:buFont typeface="Wingdings" charset="2"/>
        <a:buChar char="q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457200" rtl="0" fontAlgn="base" hangingPunct="0">
        <a:lnSpc>
          <a:spcPct val="94000"/>
        </a:lnSpc>
        <a:spcBef>
          <a:spcPts val="288"/>
        </a:spcBef>
        <a:spcAft>
          <a:spcPct val="0"/>
        </a:spcAft>
        <a:buClr>
          <a:srgbClr val="005B00"/>
        </a:buClr>
        <a:buSzPct val="100000"/>
        <a:buFont typeface="Wingdings" charset="2"/>
        <a:buChar char="Ø"/>
        <a:defRPr sz="2200">
          <a:solidFill>
            <a:srgbClr val="005B00"/>
          </a:solidFill>
          <a:latin typeface="+mn-lt"/>
          <a:ea typeface="+mn-ea"/>
          <a:cs typeface="+mn-cs"/>
        </a:defRPr>
      </a:lvl2pPr>
      <a:lvl3pPr marL="1371600" indent="-4572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4080"/>
        </a:buClr>
        <a:buSzPct val="100000"/>
        <a:buFont typeface="Wingdings" charset="2"/>
        <a:buChar char=""/>
        <a:defRPr sz="2000">
          <a:solidFill>
            <a:srgbClr val="004080"/>
          </a:solidFill>
          <a:latin typeface="+mn-lt"/>
          <a:ea typeface="+mn-ea"/>
          <a:cs typeface="+mn-cs"/>
        </a:defRPr>
      </a:lvl3pPr>
      <a:lvl4pPr marL="1714500" indent="-3429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B63400"/>
        </a:buClr>
        <a:buSzPct val="100000"/>
        <a:buFont typeface="Courier New"/>
        <a:buChar char="o"/>
        <a:defRPr>
          <a:solidFill>
            <a:srgbClr val="B63400"/>
          </a:solidFill>
          <a:latin typeface="+mn-lt"/>
          <a:ea typeface="+mn-ea"/>
          <a:cs typeface="+mn-cs"/>
        </a:defRPr>
      </a:lvl4pPr>
      <a:lvl5pPr marL="2171700" indent="-3429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B63400"/>
        </a:buClr>
        <a:buSzPct val="100000"/>
        <a:buFont typeface="Courier New"/>
        <a:buChar char="o"/>
        <a:defRPr sz="1600">
          <a:solidFill>
            <a:srgbClr val="B634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Probe</a:t>
            </a:r>
            <a:r>
              <a:rPr lang="es-ES" dirty="0" smtClean="0"/>
              <a:t> </a:t>
            </a:r>
            <a:r>
              <a:rPr lang="es-ES" dirty="0" err="1" smtClean="0"/>
              <a:t>Card</a:t>
            </a:r>
            <a:r>
              <a:rPr lang="es-ES" dirty="0" smtClean="0"/>
              <a:t> </a:t>
            </a:r>
            <a:r>
              <a:rPr lang="es-ES" dirty="0" err="1" smtClean="0"/>
              <a:t>prototyping</a:t>
            </a:r>
            <a:r>
              <a:rPr lang="es-ES" dirty="0" smtClean="0"/>
              <a:t> status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16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638" y="1466850"/>
            <a:ext cx="9497788" cy="53943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idea is to pre-test the modules before attaching the cable interconnect, otherwise reworking may be </a:t>
            </a:r>
            <a:r>
              <a:rPr lang="en-US" dirty="0" smtClean="0"/>
              <a:t>impossible (well, at least difficult…)</a:t>
            </a:r>
            <a:endParaRPr lang="en-US" dirty="0" smtClean="0"/>
          </a:p>
          <a:p>
            <a:pPr lvl="1"/>
            <a:r>
              <a:rPr lang="en-US" dirty="0"/>
              <a:t>A probe-card for the EMCM is to be built in order to proof that testing with and probe-card is feasible</a:t>
            </a:r>
          </a:p>
          <a:p>
            <a:pPr lvl="1"/>
            <a:r>
              <a:rPr lang="en-US" dirty="0"/>
              <a:t>The pad layout is similar, but not equal to the final module. So this probe-card would just be a demonstration proof of testing </a:t>
            </a:r>
            <a:r>
              <a:rPr lang="en-US" dirty="0" smtClean="0"/>
              <a:t>concept</a:t>
            </a:r>
          </a:p>
          <a:p>
            <a:r>
              <a:rPr lang="en-US" dirty="0" smtClean="0"/>
              <a:t>The probe-card needles will be assembled by HTT (Munich)</a:t>
            </a:r>
          </a:p>
          <a:p>
            <a:pPr lvl="1"/>
            <a:r>
              <a:rPr lang="en-US" dirty="0" smtClean="0"/>
              <a:t>The iteration process is taking long, but I’m partially responsible of it</a:t>
            </a:r>
          </a:p>
          <a:p>
            <a:pPr lvl="1"/>
            <a:r>
              <a:rPr lang="en-US" dirty="0" smtClean="0"/>
              <a:t>But we’re coming now to an end </a:t>
            </a:r>
          </a:p>
          <a:p>
            <a:r>
              <a:rPr lang="en-US" dirty="0" smtClean="0"/>
              <a:t>The PCB:</a:t>
            </a:r>
          </a:p>
          <a:p>
            <a:pPr lvl="1"/>
            <a:r>
              <a:rPr lang="en-US" dirty="0" smtClean="0"/>
              <a:t>Design and routing by me</a:t>
            </a:r>
          </a:p>
          <a:p>
            <a:pPr lvl="1"/>
            <a:r>
              <a:rPr lang="en-US" dirty="0" smtClean="0"/>
              <a:t>Manufacturing company to be decided, but already got some confident options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3DA832-443C-E546-8EEE-EF364EC5D00C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190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8676" y="0"/>
            <a:ext cx="6053137" cy="862013"/>
          </a:xfrm>
        </p:spPr>
        <p:txBody>
          <a:bodyPr/>
          <a:lstStyle/>
          <a:p>
            <a:r>
              <a:rPr lang="es-ES" dirty="0" smtClean="0"/>
              <a:t>EMCM module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3DA832-443C-E546-8EEE-EF364EC5D00C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22187" y="939062"/>
            <a:ext cx="3168352" cy="9569981"/>
          </a:xfrm>
          <a:prstGeom prst="rect">
            <a:avLst/>
          </a:prstGeom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528638" y="1619597"/>
            <a:ext cx="9650412" cy="872827"/>
          </a:xfrm>
        </p:spPr>
        <p:txBody>
          <a:bodyPr/>
          <a:lstStyle/>
          <a:p>
            <a:r>
              <a:rPr lang="es-ES" sz="2800" b="1" dirty="0" smtClean="0"/>
              <a:t>Module </a:t>
            </a:r>
            <a:r>
              <a:rPr lang="es-ES" sz="2800" b="1" dirty="0" err="1" smtClean="0"/>
              <a:t>to</a:t>
            </a:r>
            <a:r>
              <a:rPr lang="es-ES" sz="2800" b="1" dirty="0" smtClean="0"/>
              <a:t> be </a:t>
            </a:r>
            <a:r>
              <a:rPr lang="es-ES" sz="2800" b="1" dirty="0" err="1" smtClean="0"/>
              <a:t>tested</a:t>
            </a:r>
            <a:endParaRPr lang="es-ES" sz="2800" b="1" dirty="0" smtClean="0"/>
          </a:p>
          <a:p>
            <a:r>
              <a:rPr lang="es-ES" dirty="0" smtClean="0"/>
              <a:t>(</a:t>
            </a:r>
            <a:r>
              <a:rPr lang="es-ES" dirty="0" err="1" smtClean="0"/>
              <a:t>Dimensions</a:t>
            </a:r>
            <a:r>
              <a:rPr lang="es-ES" dirty="0" smtClean="0"/>
              <a:t> in </a:t>
            </a:r>
            <a:r>
              <a:rPr lang="es-ES" dirty="0" err="1" smtClean="0"/>
              <a:t>um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961530" y="3275781"/>
            <a:ext cx="3384376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008000"/>
                </a:solidFill>
              </a:rPr>
              <a:t>Here</a:t>
            </a:r>
            <a:r>
              <a:rPr lang="es-ES" sz="2000" dirty="0" smtClean="0">
                <a:solidFill>
                  <a:srgbClr val="008000"/>
                </a:solidFill>
              </a:rPr>
              <a:t> </a:t>
            </a:r>
            <a:r>
              <a:rPr lang="es-ES" sz="2000" dirty="0" err="1" smtClean="0">
                <a:solidFill>
                  <a:srgbClr val="008000"/>
                </a:solidFill>
              </a:rPr>
              <a:t>is</a:t>
            </a:r>
            <a:r>
              <a:rPr lang="es-ES" sz="2000" dirty="0" smtClean="0">
                <a:solidFill>
                  <a:srgbClr val="008000"/>
                </a:solidFill>
              </a:rPr>
              <a:t> </a:t>
            </a:r>
            <a:r>
              <a:rPr lang="es-ES" sz="2000" dirty="0" err="1" smtClean="0">
                <a:solidFill>
                  <a:srgbClr val="008000"/>
                </a:solidFill>
              </a:rPr>
              <a:t>where</a:t>
            </a:r>
            <a:r>
              <a:rPr lang="es-ES" sz="2000" dirty="0" smtClean="0">
                <a:solidFill>
                  <a:srgbClr val="008000"/>
                </a:solidFill>
              </a:rPr>
              <a:t> </a:t>
            </a:r>
            <a:r>
              <a:rPr lang="es-ES" sz="2000" dirty="0" err="1" smtClean="0">
                <a:solidFill>
                  <a:srgbClr val="008000"/>
                </a:solidFill>
              </a:rPr>
              <a:t>the</a:t>
            </a:r>
            <a:r>
              <a:rPr lang="es-ES" sz="2000" dirty="0" smtClean="0">
                <a:solidFill>
                  <a:srgbClr val="008000"/>
                </a:solidFill>
              </a:rPr>
              <a:t> </a:t>
            </a:r>
            <a:r>
              <a:rPr lang="es-ES" sz="2000" dirty="0" err="1" smtClean="0">
                <a:solidFill>
                  <a:srgbClr val="008000"/>
                </a:solidFill>
              </a:rPr>
              <a:t>pads</a:t>
            </a:r>
            <a:r>
              <a:rPr lang="es-ES" sz="2000" dirty="0" smtClean="0">
                <a:solidFill>
                  <a:srgbClr val="008000"/>
                </a:solidFill>
              </a:rPr>
              <a:t> are!!</a:t>
            </a:r>
            <a:endParaRPr lang="es-ES" sz="2000" dirty="0">
              <a:solidFill>
                <a:srgbClr val="008000"/>
              </a:solidFill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809402" y="4499917"/>
            <a:ext cx="1008112" cy="2736304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s-E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cxnSp>
        <p:nvCxnSpPr>
          <p:cNvPr id="13" name="Conector angular 12"/>
          <p:cNvCxnSpPr>
            <a:endCxn id="10" idx="1"/>
          </p:cNvCxnSpPr>
          <p:nvPr/>
        </p:nvCxnSpPr>
        <p:spPr bwMode="auto">
          <a:xfrm rot="5400000" flipH="1" flipV="1">
            <a:off x="1192332" y="3658711"/>
            <a:ext cx="962332" cy="576064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970" y="1547589"/>
            <a:ext cx="2629200" cy="4752528"/>
          </a:xfrm>
          <a:prstGeom prst="rect">
            <a:avLst/>
          </a:prstGeom>
          <a:ln w="31750">
            <a:solidFill>
              <a:schemeClr val="accent1">
                <a:lumMod val="75000"/>
              </a:schemeClr>
            </a:solidFill>
            <a:prstDash val="sysDash"/>
          </a:ln>
        </p:spPr>
      </p:pic>
      <p:cxnSp>
        <p:nvCxnSpPr>
          <p:cNvPr id="16" name="Conector angular 15"/>
          <p:cNvCxnSpPr>
            <a:stCxn id="10" idx="3"/>
            <a:endCxn id="14" idx="1"/>
          </p:cNvCxnSpPr>
          <p:nvPr/>
        </p:nvCxnSpPr>
        <p:spPr bwMode="auto">
          <a:xfrm>
            <a:off x="5345906" y="3465577"/>
            <a:ext cx="576064" cy="458276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Conector recto de flecha 5"/>
          <p:cNvCxnSpPr/>
          <p:nvPr/>
        </p:nvCxnSpPr>
        <p:spPr bwMode="auto">
          <a:xfrm>
            <a:off x="8730282" y="1547589"/>
            <a:ext cx="0" cy="482453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CuadroTexto 7"/>
          <p:cNvSpPr txBox="1"/>
          <p:nvPr/>
        </p:nvSpPr>
        <p:spPr>
          <a:xfrm>
            <a:off x="8730282" y="3491805"/>
            <a:ext cx="771215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~16 mm</a:t>
            </a:r>
          </a:p>
        </p:txBody>
      </p:sp>
      <p:cxnSp>
        <p:nvCxnSpPr>
          <p:cNvPr id="15" name="Conector recto de flecha 14"/>
          <p:cNvCxnSpPr/>
          <p:nvPr/>
        </p:nvCxnSpPr>
        <p:spPr bwMode="auto">
          <a:xfrm>
            <a:off x="6137994" y="1331565"/>
            <a:ext cx="172819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CuadroTexto 20"/>
          <p:cNvSpPr txBox="1"/>
          <p:nvPr/>
        </p:nvSpPr>
        <p:spPr>
          <a:xfrm>
            <a:off x="6570042" y="1043533"/>
            <a:ext cx="687207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~</a:t>
            </a:r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mm</a:t>
            </a:r>
          </a:p>
        </p:txBody>
      </p:sp>
    </p:spTree>
    <p:extLst>
      <p:ext uri="{BB962C8B-B14F-4D97-AF65-F5344CB8AC3E}">
        <p14:creationId xmlns:p14="http://schemas.microsoft.com/office/powerpoint/2010/main" val="68664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(effective area for the needles)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3DA832-443C-E546-8EEE-EF364EC5D00C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78" y="1229114"/>
            <a:ext cx="3312368" cy="5987419"/>
          </a:xfrm>
          <a:prstGeom prst="rect">
            <a:avLst/>
          </a:prstGeom>
          <a:ln w="31750">
            <a:noFill/>
            <a:prstDash val="sysDash"/>
          </a:ln>
        </p:spPr>
      </p:pic>
      <p:cxnSp>
        <p:nvCxnSpPr>
          <p:cNvPr id="7" name="Conector recto de flecha 6"/>
          <p:cNvCxnSpPr/>
          <p:nvPr/>
        </p:nvCxnSpPr>
        <p:spPr bwMode="auto">
          <a:xfrm>
            <a:off x="3545706" y="1259557"/>
            <a:ext cx="0" cy="590465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CuadroTexto 7"/>
          <p:cNvSpPr txBox="1"/>
          <p:nvPr/>
        </p:nvSpPr>
        <p:spPr>
          <a:xfrm>
            <a:off x="3617714" y="4211885"/>
            <a:ext cx="845153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~16 mm</a:t>
            </a:r>
          </a:p>
        </p:txBody>
      </p:sp>
      <p:cxnSp>
        <p:nvCxnSpPr>
          <p:cNvPr id="9" name="Conector recto de flecha 8"/>
          <p:cNvCxnSpPr/>
          <p:nvPr/>
        </p:nvCxnSpPr>
        <p:spPr bwMode="auto">
          <a:xfrm>
            <a:off x="1529482" y="1187549"/>
            <a:ext cx="158417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CuadroTexto 9"/>
          <p:cNvSpPr txBox="1"/>
          <p:nvPr/>
        </p:nvSpPr>
        <p:spPr>
          <a:xfrm>
            <a:off x="1790128" y="899517"/>
            <a:ext cx="893243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~3.7 mm</a:t>
            </a:r>
          </a:p>
        </p:txBody>
      </p:sp>
      <p:sp>
        <p:nvSpPr>
          <p:cNvPr id="12" name="Rectángulo 11"/>
          <p:cNvSpPr/>
          <p:nvPr/>
        </p:nvSpPr>
        <p:spPr bwMode="auto">
          <a:xfrm>
            <a:off x="1529482" y="1259557"/>
            <a:ext cx="1584176" cy="59046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2609602" y="1259556"/>
            <a:ext cx="463075" cy="1092163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21" name="Rectángulo 20"/>
          <p:cNvSpPr/>
          <p:nvPr/>
        </p:nvSpPr>
        <p:spPr bwMode="auto">
          <a:xfrm>
            <a:off x="2609602" y="4643933"/>
            <a:ext cx="463075" cy="244827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22" name="Rectángulo 21"/>
          <p:cNvSpPr/>
          <p:nvPr/>
        </p:nvSpPr>
        <p:spPr bwMode="auto">
          <a:xfrm>
            <a:off x="1601490" y="4859957"/>
            <a:ext cx="288032" cy="360040"/>
          </a:xfrm>
          <a:prstGeom prst="rect">
            <a:avLst/>
          </a:prstGeom>
          <a:noFill/>
          <a:ln w="19050" cap="flat" cmpd="sng" algn="ctr">
            <a:solidFill>
              <a:srgbClr val="FF8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23" name="Rectángulo 22"/>
          <p:cNvSpPr/>
          <p:nvPr/>
        </p:nvSpPr>
        <p:spPr bwMode="auto">
          <a:xfrm>
            <a:off x="1601490" y="5868069"/>
            <a:ext cx="288032" cy="360040"/>
          </a:xfrm>
          <a:prstGeom prst="rect">
            <a:avLst/>
          </a:prstGeom>
          <a:noFill/>
          <a:ln w="19050" cap="flat" cmpd="sng" algn="ctr">
            <a:solidFill>
              <a:srgbClr val="FF8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24" name="Rectángulo 23"/>
          <p:cNvSpPr/>
          <p:nvPr/>
        </p:nvSpPr>
        <p:spPr bwMode="auto">
          <a:xfrm>
            <a:off x="1601490" y="6588149"/>
            <a:ext cx="288032" cy="360040"/>
          </a:xfrm>
          <a:prstGeom prst="rect">
            <a:avLst/>
          </a:prstGeom>
          <a:noFill/>
          <a:ln w="19050" cap="flat" cmpd="sng" algn="ctr">
            <a:solidFill>
              <a:srgbClr val="FF8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25" name="Rectángulo 24"/>
          <p:cNvSpPr/>
          <p:nvPr/>
        </p:nvSpPr>
        <p:spPr bwMode="auto">
          <a:xfrm>
            <a:off x="1601490" y="1547589"/>
            <a:ext cx="288032" cy="360040"/>
          </a:xfrm>
          <a:prstGeom prst="rect">
            <a:avLst/>
          </a:prstGeom>
          <a:noFill/>
          <a:ln w="19050" cap="flat" cmpd="sng" algn="ctr">
            <a:solidFill>
              <a:srgbClr val="FF8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29" name="Rectángulo 28"/>
          <p:cNvSpPr/>
          <p:nvPr/>
        </p:nvSpPr>
        <p:spPr bwMode="auto">
          <a:xfrm>
            <a:off x="5993978" y="2267669"/>
            <a:ext cx="1512168" cy="504056"/>
          </a:xfrm>
          <a:prstGeom prst="rect">
            <a:avLst/>
          </a:prstGeom>
          <a:pattFill prst="wdUpDiag">
            <a:fgClr>
              <a:srgbClr val="00FF00"/>
            </a:fgClr>
            <a:bgClr>
              <a:prstClr val="white"/>
            </a:bgClr>
          </a:patt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705946" y="1331565"/>
            <a:ext cx="1388872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Pad size:</a:t>
            </a:r>
          </a:p>
        </p:txBody>
      </p:sp>
      <p:cxnSp>
        <p:nvCxnSpPr>
          <p:cNvPr id="32" name="Conector recto de flecha 31"/>
          <p:cNvCxnSpPr>
            <a:stCxn id="15" idx="3"/>
            <a:endCxn id="29" idx="1"/>
          </p:cNvCxnSpPr>
          <p:nvPr/>
        </p:nvCxnSpPr>
        <p:spPr bwMode="auto">
          <a:xfrm>
            <a:off x="3072677" y="1805638"/>
            <a:ext cx="2921301" cy="714059"/>
          </a:xfrm>
          <a:prstGeom prst="straightConnector1">
            <a:avLst/>
          </a:prstGeom>
          <a:solidFill>
            <a:srgbClr val="00B8FF"/>
          </a:solidFill>
          <a:ln w="6350" cap="flat" cmpd="sng" algn="ctr">
            <a:solidFill>
              <a:srgbClr val="0000FF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Conector recto de flecha 33"/>
          <p:cNvCxnSpPr>
            <a:stCxn id="21" idx="3"/>
            <a:endCxn id="29" idx="1"/>
          </p:cNvCxnSpPr>
          <p:nvPr/>
        </p:nvCxnSpPr>
        <p:spPr bwMode="auto">
          <a:xfrm flipV="1">
            <a:off x="3072677" y="2519697"/>
            <a:ext cx="2921301" cy="3348372"/>
          </a:xfrm>
          <a:prstGeom prst="straightConnector1">
            <a:avLst/>
          </a:prstGeom>
          <a:solidFill>
            <a:srgbClr val="00B8FF"/>
          </a:solidFill>
          <a:ln w="635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Rectángulo 37"/>
          <p:cNvSpPr/>
          <p:nvPr/>
        </p:nvSpPr>
        <p:spPr bwMode="auto">
          <a:xfrm>
            <a:off x="5993978" y="4715941"/>
            <a:ext cx="1872208" cy="2232248"/>
          </a:xfrm>
          <a:prstGeom prst="rect">
            <a:avLst/>
          </a:prstGeom>
          <a:pattFill prst="wdUpDiag">
            <a:fgClr>
              <a:srgbClr val="FF6600"/>
            </a:fgClr>
            <a:bgClr>
              <a:prstClr val="white"/>
            </a:bgClr>
          </a:patt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877906" y="1816070"/>
            <a:ext cx="4634602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In this two areas we have single Al pads: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5877905" y="3707829"/>
            <a:ext cx="4813907" cy="10081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 this </a:t>
            </a:r>
            <a:r>
              <a:rPr lang="en-US" sz="1800" dirty="0" smtClean="0">
                <a:solidFill>
                  <a:srgbClr val="000000"/>
                </a:solidFill>
              </a:rPr>
              <a:t>areas </a:t>
            </a:r>
            <a:r>
              <a:rPr lang="en-US" sz="1800" dirty="0">
                <a:solidFill>
                  <a:srgbClr val="000000"/>
                </a:solidFill>
              </a:rPr>
              <a:t>we have big copper </a:t>
            </a:r>
            <a:r>
              <a:rPr lang="en-US" sz="1800" dirty="0" smtClean="0">
                <a:solidFill>
                  <a:srgbClr val="000000"/>
                </a:solidFill>
              </a:rPr>
              <a:t>lands.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We will put </a:t>
            </a:r>
            <a:r>
              <a:rPr lang="en-US" sz="1800" b="1" dirty="0" smtClean="0">
                <a:solidFill>
                  <a:srgbClr val="000000"/>
                </a:solidFill>
              </a:rPr>
              <a:t>2 or 3 needles </a:t>
            </a:r>
            <a:r>
              <a:rPr lang="en-US" sz="1800" dirty="0" smtClean="0">
                <a:solidFill>
                  <a:srgbClr val="000000"/>
                </a:solidFill>
              </a:rPr>
              <a:t>in each land since these are GND and power/bias lines .</a:t>
            </a:r>
          </a:p>
        </p:txBody>
      </p:sp>
      <p:cxnSp>
        <p:nvCxnSpPr>
          <p:cNvPr id="43" name="Conector recto de flecha 42"/>
          <p:cNvCxnSpPr>
            <a:stCxn id="25" idx="3"/>
            <a:endCxn id="38" idx="1"/>
          </p:cNvCxnSpPr>
          <p:nvPr/>
        </p:nvCxnSpPr>
        <p:spPr bwMode="auto">
          <a:xfrm>
            <a:off x="1889522" y="1727609"/>
            <a:ext cx="4104456" cy="41044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66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Conector recto de flecha 45"/>
          <p:cNvCxnSpPr>
            <a:stCxn id="22" idx="3"/>
            <a:endCxn id="38" idx="1"/>
          </p:cNvCxnSpPr>
          <p:nvPr/>
        </p:nvCxnSpPr>
        <p:spPr bwMode="auto">
          <a:xfrm>
            <a:off x="1889522" y="5039977"/>
            <a:ext cx="4104456" cy="792088"/>
          </a:xfrm>
          <a:prstGeom prst="straightConnector1">
            <a:avLst/>
          </a:prstGeom>
          <a:solidFill>
            <a:srgbClr val="00B8FF"/>
          </a:solidFill>
          <a:ln w="6350" cap="flat" cmpd="sng" algn="ctr">
            <a:solidFill>
              <a:srgbClr val="FF66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Conector recto de flecha 48"/>
          <p:cNvCxnSpPr>
            <a:stCxn id="23" idx="3"/>
            <a:endCxn id="38" idx="1"/>
          </p:cNvCxnSpPr>
          <p:nvPr/>
        </p:nvCxnSpPr>
        <p:spPr bwMode="auto">
          <a:xfrm flipV="1">
            <a:off x="1889522" y="5832065"/>
            <a:ext cx="4104456" cy="216024"/>
          </a:xfrm>
          <a:prstGeom prst="straightConnector1">
            <a:avLst/>
          </a:prstGeom>
          <a:solidFill>
            <a:srgbClr val="00B8FF"/>
          </a:solidFill>
          <a:ln w="6350" cap="flat" cmpd="sng" algn="ctr">
            <a:solidFill>
              <a:srgbClr val="FF66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Conector recto de flecha 51"/>
          <p:cNvCxnSpPr>
            <a:stCxn id="24" idx="3"/>
            <a:endCxn id="38" idx="1"/>
          </p:cNvCxnSpPr>
          <p:nvPr/>
        </p:nvCxnSpPr>
        <p:spPr bwMode="auto">
          <a:xfrm flipV="1">
            <a:off x="1889522" y="5832065"/>
            <a:ext cx="4104456" cy="936104"/>
          </a:xfrm>
          <a:prstGeom prst="straightConnector1">
            <a:avLst/>
          </a:prstGeom>
          <a:solidFill>
            <a:srgbClr val="00B8FF"/>
          </a:solidFill>
          <a:ln w="6350" cap="flat" cmpd="sng" algn="ctr">
            <a:solidFill>
              <a:srgbClr val="FF66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Conector recto de flecha 54"/>
          <p:cNvCxnSpPr/>
          <p:nvPr/>
        </p:nvCxnSpPr>
        <p:spPr bwMode="auto">
          <a:xfrm>
            <a:off x="5993978" y="2987749"/>
            <a:ext cx="1512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Conector recto de flecha 57"/>
          <p:cNvCxnSpPr/>
          <p:nvPr/>
        </p:nvCxnSpPr>
        <p:spPr bwMode="auto">
          <a:xfrm flipV="1">
            <a:off x="7722170" y="2267669"/>
            <a:ext cx="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CuadroTexto 60"/>
          <p:cNvSpPr txBox="1"/>
          <p:nvPr/>
        </p:nvSpPr>
        <p:spPr>
          <a:xfrm>
            <a:off x="6354018" y="3059757"/>
            <a:ext cx="759530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~300 </a:t>
            </a:r>
            <a:r>
              <a:rPr lang="en-US" sz="1100" dirty="0">
                <a:solidFill>
                  <a:srgbClr val="000000"/>
                </a:solidFill>
              </a:rPr>
              <a:t>u</a:t>
            </a:r>
            <a:r>
              <a:rPr lang="en-US" sz="1100" dirty="0" smtClean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7866186" y="2411685"/>
            <a:ext cx="759530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~</a:t>
            </a:r>
            <a:r>
              <a:rPr lang="en-US" sz="1100" dirty="0" smtClean="0">
                <a:solidFill>
                  <a:srgbClr val="000000"/>
                </a:solidFill>
              </a:rPr>
              <a:t>130 </a:t>
            </a:r>
            <a:r>
              <a:rPr lang="en-US" sz="1100" dirty="0">
                <a:solidFill>
                  <a:srgbClr val="000000"/>
                </a:solidFill>
              </a:rPr>
              <a:t>u</a:t>
            </a:r>
            <a:r>
              <a:rPr lang="en-US" sz="1100" dirty="0" smtClean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67" name="Rectángulo 66"/>
          <p:cNvSpPr/>
          <p:nvPr/>
        </p:nvSpPr>
        <p:spPr bwMode="auto">
          <a:xfrm>
            <a:off x="6137994" y="4931965"/>
            <a:ext cx="1512168" cy="504056"/>
          </a:xfrm>
          <a:prstGeom prst="rect">
            <a:avLst/>
          </a:prstGeom>
          <a:pattFill prst="wdUpDiag">
            <a:fgClr>
              <a:schemeClr val="bg2">
                <a:lumMod val="75000"/>
              </a:schemeClr>
            </a:fgClr>
            <a:bgClr>
              <a:prstClr val="white"/>
            </a:bgClr>
          </a:patt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68" name="Rectángulo 67"/>
          <p:cNvSpPr/>
          <p:nvPr/>
        </p:nvSpPr>
        <p:spPr bwMode="auto">
          <a:xfrm>
            <a:off x="6137994" y="5580037"/>
            <a:ext cx="1512168" cy="504056"/>
          </a:xfrm>
          <a:prstGeom prst="rect">
            <a:avLst/>
          </a:prstGeom>
          <a:pattFill prst="wdUpDiag">
            <a:fgClr>
              <a:schemeClr val="bg2">
                <a:lumMod val="75000"/>
              </a:schemeClr>
            </a:fgClr>
            <a:bgClr>
              <a:prstClr val="white"/>
            </a:bgClr>
          </a:patt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69" name="Rectángulo 68"/>
          <p:cNvSpPr/>
          <p:nvPr/>
        </p:nvSpPr>
        <p:spPr bwMode="auto">
          <a:xfrm>
            <a:off x="6137994" y="6228109"/>
            <a:ext cx="1512168" cy="504056"/>
          </a:xfrm>
          <a:prstGeom prst="rect">
            <a:avLst/>
          </a:prstGeom>
          <a:pattFill prst="wdUpDiag">
            <a:fgClr>
              <a:schemeClr val="bg2">
                <a:lumMod val="75000"/>
              </a:schemeClr>
            </a:fgClr>
            <a:bgClr>
              <a:prstClr val="white"/>
            </a:bgClr>
          </a:patt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6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(PCB cut-out) dimensions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3DA832-443C-E546-8EEE-EF364EC5D00C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70" y="1359594"/>
            <a:ext cx="10661590" cy="32512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 bwMode="auto">
          <a:xfrm>
            <a:off x="3761730" y="1552971"/>
            <a:ext cx="6336704" cy="1656184"/>
          </a:xfrm>
          <a:prstGeom prst="rect">
            <a:avLst/>
          </a:prstGeom>
          <a:pattFill prst="ltUpDiag">
            <a:fgClr>
              <a:srgbClr val="FF0000"/>
            </a:fgClr>
            <a:bgClr>
              <a:prstClr val="white"/>
            </a:bgClr>
          </a:patt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21771" y="951974"/>
            <a:ext cx="5832647" cy="322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We want this area of the PCB open, nothing above it !!</a:t>
            </a:r>
          </a:p>
        </p:txBody>
      </p:sp>
      <p:cxnSp>
        <p:nvCxnSpPr>
          <p:cNvPr id="9" name="Conector recto de flecha 8"/>
          <p:cNvCxnSpPr>
            <a:stCxn id="7" idx="2"/>
            <a:endCxn id="6" idx="0"/>
          </p:cNvCxnSpPr>
          <p:nvPr/>
        </p:nvCxnSpPr>
        <p:spPr bwMode="auto">
          <a:xfrm flipH="1">
            <a:off x="6930082" y="1274114"/>
            <a:ext cx="108013" cy="2788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ector recto de flecha 12"/>
          <p:cNvCxnSpPr/>
          <p:nvPr/>
        </p:nvCxnSpPr>
        <p:spPr bwMode="auto">
          <a:xfrm flipH="1">
            <a:off x="665386" y="1120923"/>
            <a:ext cx="309634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ector recto de flecha 13"/>
          <p:cNvCxnSpPr/>
          <p:nvPr/>
        </p:nvCxnSpPr>
        <p:spPr bwMode="auto">
          <a:xfrm flipH="1">
            <a:off x="1385466" y="1408955"/>
            <a:ext cx="237626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Conector recto 19"/>
          <p:cNvCxnSpPr/>
          <p:nvPr/>
        </p:nvCxnSpPr>
        <p:spPr bwMode="auto">
          <a:xfrm flipV="1">
            <a:off x="1385466" y="1408955"/>
            <a:ext cx="0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CuadroTexto 30"/>
          <p:cNvSpPr txBox="1"/>
          <p:nvPr/>
        </p:nvSpPr>
        <p:spPr>
          <a:xfrm>
            <a:off x="2105546" y="1201719"/>
            <a:ext cx="582211" cy="207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~17 mm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2105546" y="904899"/>
            <a:ext cx="671979" cy="207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~22.5 mm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/>
          <a:srcRect l="11906" t="5761" r="67819" b="26150"/>
          <a:stretch/>
        </p:blipFill>
        <p:spPr>
          <a:xfrm>
            <a:off x="2753618" y="3851845"/>
            <a:ext cx="1512168" cy="3423254"/>
          </a:xfrm>
          <a:prstGeom prst="rect">
            <a:avLst/>
          </a:prstGeom>
        </p:spPr>
      </p:pic>
      <p:sp>
        <p:nvSpPr>
          <p:cNvPr id="35" name="Elipse 34"/>
          <p:cNvSpPr/>
          <p:nvPr/>
        </p:nvSpPr>
        <p:spPr bwMode="auto">
          <a:xfrm>
            <a:off x="305346" y="1043533"/>
            <a:ext cx="1512168" cy="316835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cxnSp>
        <p:nvCxnSpPr>
          <p:cNvPr id="37" name="Conector recto de flecha 36"/>
          <p:cNvCxnSpPr>
            <a:stCxn id="35" idx="4"/>
            <a:endCxn id="33" idx="1"/>
          </p:cNvCxnSpPr>
          <p:nvPr/>
        </p:nvCxnSpPr>
        <p:spPr bwMode="auto">
          <a:xfrm>
            <a:off x="1061430" y="4211885"/>
            <a:ext cx="1692188" cy="13515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Conector recto 50"/>
          <p:cNvCxnSpPr/>
          <p:nvPr/>
        </p:nvCxnSpPr>
        <p:spPr bwMode="auto">
          <a:xfrm flipV="1">
            <a:off x="3761730" y="1115541"/>
            <a:ext cx="0" cy="5760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" name="CuadroTexto 52"/>
          <p:cNvSpPr txBox="1"/>
          <p:nvPr/>
        </p:nvSpPr>
        <p:spPr>
          <a:xfrm>
            <a:off x="5057874" y="4571925"/>
            <a:ext cx="5040560" cy="775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For the 3 needles that go in each of these 4 big land copper pads we have freedom to place them anywhere within the pads.</a:t>
            </a:r>
          </a:p>
        </p:txBody>
      </p:sp>
      <p:cxnSp>
        <p:nvCxnSpPr>
          <p:cNvPr id="54" name="Conector recto de flecha 53"/>
          <p:cNvCxnSpPr>
            <a:stCxn id="53" idx="1"/>
          </p:cNvCxnSpPr>
          <p:nvPr/>
        </p:nvCxnSpPr>
        <p:spPr bwMode="auto">
          <a:xfrm flipH="1" flipV="1">
            <a:off x="3329682" y="4211888"/>
            <a:ext cx="1728192" cy="7476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CuadroTexto 54"/>
          <p:cNvSpPr txBox="1"/>
          <p:nvPr/>
        </p:nvSpPr>
        <p:spPr>
          <a:xfrm>
            <a:off x="5057874" y="5508029"/>
            <a:ext cx="5040560" cy="548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This means that the needles can be brought closer to the other </a:t>
            </a:r>
            <a:r>
              <a:rPr lang="en-US" sz="1600" b="1" dirty="0" smtClean="0">
                <a:solidFill>
                  <a:schemeClr val="tx1"/>
                </a:solidFill>
              </a:rPr>
              <a:t>pads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60" name="Conector recto de flecha 59"/>
          <p:cNvCxnSpPr>
            <a:stCxn id="53" idx="1"/>
          </p:cNvCxnSpPr>
          <p:nvPr/>
        </p:nvCxnSpPr>
        <p:spPr bwMode="auto">
          <a:xfrm flipH="1">
            <a:off x="3185666" y="4959519"/>
            <a:ext cx="1872208" cy="9805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Conector recto de flecha 62"/>
          <p:cNvCxnSpPr>
            <a:stCxn id="53" idx="1"/>
          </p:cNvCxnSpPr>
          <p:nvPr/>
        </p:nvCxnSpPr>
        <p:spPr bwMode="auto">
          <a:xfrm flipH="1">
            <a:off x="3185666" y="4959519"/>
            <a:ext cx="1872208" cy="14846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Conector recto de flecha 65"/>
          <p:cNvCxnSpPr>
            <a:stCxn id="53" idx="1"/>
          </p:cNvCxnSpPr>
          <p:nvPr/>
        </p:nvCxnSpPr>
        <p:spPr bwMode="auto">
          <a:xfrm flipH="1">
            <a:off x="3329682" y="4959519"/>
            <a:ext cx="1728192" cy="19886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73" name="Imagen 72"/>
          <p:cNvPicPr>
            <a:picLocks noChangeAspect="1"/>
          </p:cNvPicPr>
          <p:nvPr/>
        </p:nvPicPr>
        <p:blipFill rotWithShape="1">
          <a:blip r:embed="rId4"/>
          <a:srcRect l="12732" t="41163" r="66993" b="42896"/>
          <a:stretch/>
        </p:blipFill>
        <p:spPr>
          <a:xfrm>
            <a:off x="5506221" y="6156101"/>
            <a:ext cx="2037998" cy="1080120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 bwMode="auto">
          <a:xfrm>
            <a:off x="6642050" y="6876181"/>
            <a:ext cx="72008" cy="45719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75" name="Rectángulo 74"/>
          <p:cNvSpPr/>
          <p:nvPr/>
        </p:nvSpPr>
        <p:spPr bwMode="auto">
          <a:xfrm>
            <a:off x="6642050" y="6948189"/>
            <a:ext cx="72008" cy="45719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77" name="Rectángulo 76"/>
          <p:cNvSpPr/>
          <p:nvPr/>
        </p:nvSpPr>
        <p:spPr bwMode="auto">
          <a:xfrm>
            <a:off x="6642050" y="7020197"/>
            <a:ext cx="72008" cy="45719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78" name="Rectángulo 77"/>
          <p:cNvSpPr/>
          <p:nvPr/>
        </p:nvSpPr>
        <p:spPr bwMode="auto">
          <a:xfrm>
            <a:off x="6354018" y="6516141"/>
            <a:ext cx="72008" cy="45719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79" name="Rectángulo 78"/>
          <p:cNvSpPr/>
          <p:nvPr/>
        </p:nvSpPr>
        <p:spPr bwMode="auto">
          <a:xfrm>
            <a:off x="6354018" y="6588149"/>
            <a:ext cx="72008" cy="45719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80" name="Rectángulo 79"/>
          <p:cNvSpPr/>
          <p:nvPr/>
        </p:nvSpPr>
        <p:spPr bwMode="auto">
          <a:xfrm>
            <a:off x="6354018" y="6660157"/>
            <a:ext cx="72008" cy="45719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cxnSp>
        <p:nvCxnSpPr>
          <p:cNvPr id="83" name="Conector recto de flecha 82"/>
          <p:cNvCxnSpPr/>
          <p:nvPr/>
        </p:nvCxnSpPr>
        <p:spPr bwMode="auto">
          <a:xfrm>
            <a:off x="9810402" y="1547589"/>
            <a:ext cx="0" cy="16561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Conector recto de flecha 83"/>
          <p:cNvCxnSpPr/>
          <p:nvPr/>
        </p:nvCxnSpPr>
        <p:spPr bwMode="auto">
          <a:xfrm flipH="1">
            <a:off x="3761730" y="1763613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7" name="CuadroTexto 86"/>
          <p:cNvSpPr txBox="1"/>
          <p:nvPr/>
        </p:nvSpPr>
        <p:spPr>
          <a:xfrm>
            <a:off x="6570042" y="1763613"/>
            <a:ext cx="582211" cy="207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~45 mm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9234338" y="2267669"/>
            <a:ext cx="582211" cy="207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~13 mm</a:t>
            </a:r>
          </a:p>
        </p:txBody>
      </p:sp>
    </p:spTree>
    <p:extLst>
      <p:ext uri="{BB962C8B-B14F-4D97-AF65-F5344CB8AC3E}">
        <p14:creationId xmlns:p14="http://schemas.microsoft.com/office/powerpoint/2010/main" val="59722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3DA832-443C-E546-8EEE-EF364EC5D00C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38675" y="0"/>
            <a:ext cx="6053138" cy="862013"/>
          </a:xfrm>
        </p:spPr>
        <p:txBody>
          <a:bodyPr/>
          <a:lstStyle/>
          <a:p>
            <a:r>
              <a:rPr lang="en-US" dirty="0" smtClean="0"/>
              <a:t>Current consumptions and Nr of needles needed per power pad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36" y="827509"/>
            <a:ext cx="7610309" cy="462255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417914" y="2267669"/>
            <a:ext cx="274484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Elipse 9"/>
          <p:cNvSpPr/>
          <p:nvPr/>
        </p:nvSpPr>
        <p:spPr bwMode="auto">
          <a:xfrm>
            <a:off x="4625826" y="2339677"/>
            <a:ext cx="792088" cy="14401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37394" y="1115541"/>
            <a:ext cx="274484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Elipse 11"/>
          <p:cNvSpPr/>
          <p:nvPr/>
        </p:nvSpPr>
        <p:spPr bwMode="auto">
          <a:xfrm>
            <a:off x="1025426" y="1115541"/>
            <a:ext cx="1152128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65386" y="3491805"/>
            <a:ext cx="274484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Elipse 13"/>
          <p:cNvSpPr/>
          <p:nvPr/>
        </p:nvSpPr>
        <p:spPr bwMode="auto">
          <a:xfrm>
            <a:off x="953418" y="3131765"/>
            <a:ext cx="360040" cy="10801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154218" y="2699717"/>
            <a:ext cx="274484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Elipse 15"/>
          <p:cNvSpPr/>
          <p:nvPr/>
        </p:nvSpPr>
        <p:spPr bwMode="auto">
          <a:xfrm>
            <a:off x="7362130" y="2771725"/>
            <a:ext cx="792088" cy="14401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54998" y="4283893"/>
            <a:ext cx="274484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5</a:t>
            </a:r>
            <a:endParaRPr lang="en-US" sz="1100" b="1" dirty="0" smtClean="0">
              <a:solidFill>
                <a:srgbClr val="FF0000"/>
              </a:solidFill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1457474" y="4211885"/>
            <a:ext cx="288032" cy="5040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417914" y="2593408"/>
            <a:ext cx="274484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7</a:t>
            </a:r>
            <a:endParaRPr lang="en-US" sz="1100" b="1" dirty="0" smtClean="0">
              <a:solidFill>
                <a:srgbClr val="FF0000"/>
              </a:solidFill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4625826" y="2627709"/>
            <a:ext cx="792088" cy="14401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417914" y="2449392"/>
            <a:ext cx="274484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6</a:t>
            </a:r>
            <a:endParaRPr lang="en-US" sz="1100" b="1" dirty="0" smtClean="0">
              <a:solidFill>
                <a:srgbClr val="FF0000"/>
              </a:solidFill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4625826" y="2483693"/>
            <a:ext cx="792088" cy="14401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431462" y="2809432"/>
            <a:ext cx="274484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8</a:t>
            </a:r>
            <a:endParaRPr lang="en-US" sz="1100" b="1" dirty="0" smtClean="0">
              <a:solidFill>
                <a:srgbClr val="FF0000"/>
              </a:solidFill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4625826" y="2771725"/>
            <a:ext cx="792088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0"/>
                <a:cs typeface="DejaVu LGC Sans" charset="0"/>
              </a:rPr>
              <a:t>-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417914" y="4033568"/>
            <a:ext cx="274484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9</a:t>
            </a:r>
            <a:endParaRPr lang="en-US" sz="1100" b="1" dirty="0" smtClean="0">
              <a:solidFill>
                <a:srgbClr val="FF0000"/>
              </a:solidFill>
            </a:endParaRPr>
          </a:p>
        </p:txBody>
      </p:sp>
      <p:sp>
        <p:nvSpPr>
          <p:cNvPr id="26" name="Elipse 25"/>
          <p:cNvSpPr/>
          <p:nvPr/>
        </p:nvSpPr>
        <p:spPr bwMode="auto">
          <a:xfrm>
            <a:off x="4625826" y="4105576"/>
            <a:ext cx="792088" cy="14401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53418" y="4931965"/>
            <a:ext cx="364302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Elipse 27"/>
          <p:cNvSpPr/>
          <p:nvPr/>
        </p:nvSpPr>
        <p:spPr bwMode="auto">
          <a:xfrm>
            <a:off x="1241450" y="4825655"/>
            <a:ext cx="792088" cy="46634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354018" y="3275781"/>
            <a:ext cx="2376264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This one has a triple size pad </a:t>
            </a:r>
          </a:p>
        </p:txBody>
      </p:sp>
      <p:cxnSp>
        <p:nvCxnSpPr>
          <p:cNvPr id="32" name="Conector recto de flecha 31"/>
          <p:cNvCxnSpPr>
            <a:stCxn id="30" idx="1"/>
            <a:endCxn id="24" idx="6"/>
          </p:cNvCxnSpPr>
          <p:nvPr/>
        </p:nvCxnSpPr>
        <p:spPr bwMode="auto">
          <a:xfrm flipH="1" flipV="1">
            <a:off x="5417914" y="2951745"/>
            <a:ext cx="936104" cy="4563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Rectángulo 32"/>
          <p:cNvSpPr/>
          <p:nvPr/>
        </p:nvSpPr>
        <p:spPr bwMode="auto">
          <a:xfrm>
            <a:off x="8217397" y="4355901"/>
            <a:ext cx="1512168" cy="504056"/>
          </a:xfrm>
          <a:prstGeom prst="rect">
            <a:avLst/>
          </a:prstGeom>
          <a:pattFill prst="wdUpDiag">
            <a:fgClr>
              <a:srgbClr val="00FF00"/>
            </a:fgClr>
            <a:bgClr>
              <a:prstClr val="white"/>
            </a:bgClr>
          </a:patt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ＭＳ Ｐゴシック" charset="0"/>
              <a:cs typeface="DejaVu LGC Sans" charset="0"/>
            </a:endParaRPr>
          </a:p>
        </p:txBody>
      </p:sp>
      <p:cxnSp>
        <p:nvCxnSpPr>
          <p:cNvPr id="34" name="Conector recto de flecha 33"/>
          <p:cNvCxnSpPr/>
          <p:nvPr/>
        </p:nvCxnSpPr>
        <p:spPr bwMode="auto">
          <a:xfrm>
            <a:off x="8217397" y="4969672"/>
            <a:ext cx="1512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Conector recto de flecha 34"/>
          <p:cNvCxnSpPr/>
          <p:nvPr/>
        </p:nvCxnSpPr>
        <p:spPr bwMode="auto">
          <a:xfrm flipV="1">
            <a:off x="9873581" y="4355901"/>
            <a:ext cx="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CuadroTexto 35"/>
          <p:cNvSpPr txBox="1"/>
          <p:nvPr/>
        </p:nvSpPr>
        <p:spPr>
          <a:xfrm>
            <a:off x="8577437" y="5041680"/>
            <a:ext cx="656901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300 </a:t>
            </a:r>
            <a:r>
              <a:rPr lang="en-US" sz="1100" dirty="0">
                <a:solidFill>
                  <a:srgbClr val="000000"/>
                </a:solidFill>
              </a:rPr>
              <a:t>u</a:t>
            </a:r>
            <a:r>
              <a:rPr lang="en-US" sz="1100" dirty="0" smtClean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9945589" y="4499917"/>
            <a:ext cx="656901" cy="25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130 </a:t>
            </a:r>
            <a:r>
              <a:rPr lang="en-US" sz="1100" dirty="0">
                <a:solidFill>
                  <a:srgbClr val="000000"/>
                </a:solidFill>
              </a:rPr>
              <a:t>u</a:t>
            </a:r>
            <a:r>
              <a:rPr lang="en-US" sz="1100" dirty="0" smtClean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7857357" y="3779837"/>
            <a:ext cx="2736304" cy="1567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Pad size according to GDS design file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err="1" smtClean="0">
              <a:solidFill>
                <a:srgbClr val="FF0000"/>
              </a:solidFill>
            </a:endParaRPr>
          </a:p>
        </p:txBody>
      </p:sp>
      <p:graphicFrame>
        <p:nvGraphicFramePr>
          <p:cNvPr id="43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16835"/>
              </p:ext>
            </p:extLst>
          </p:nvPr>
        </p:nvGraphicFramePr>
        <p:xfrm>
          <a:off x="377354" y="5508029"/>
          <a:ext cx="9650413" cy="1968660"/>
        </p:xfrm>
        <a:graphic>
          <a:graphicData uri="http://schemas.openxmlformats.org/drawingml/2006/table">
            <a:tbl>
              <a:tblPr/>
              <a:tblGrid>
                <a:gridCol w="151516"/>
                <a:gridCol w="1328680"/>
                <a:gridCol w="757581"/>
                <a:gridCol w="757581"/>
                <a:gridCol w="1002337"/>
                <a:gridCol w="699305"/>
                <a:gridCol w="699305"/>
                <a:gridCol w="221447"/>
                <a:gridCol w="757581"/>
                <a:gridCol w="757581"/>
                <a:gridCol w="757581"/>
                <a:gridCol w="1002337"/>
                <a:gridCol w="757581"/>
              </a:tblGrid>
              <a:tr h="134967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chip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module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module + 20%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 needles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chip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module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module + 20%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 needles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967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7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DCD_RefIn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DHP1.2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4967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Vsource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DHP1.8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4967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AVDD_DCD (AGND)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1344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DVDD_DCD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1056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4967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AVDD_DCD (Amplow)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864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DVDD_SW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4967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AVDD_DCD (TOTAL)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2208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7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DCD_Amplow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864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967"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67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AGND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1632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DGND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1836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4967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967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current / needle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1655" marR="11655" marT="1165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currents</a:t>
                      </a: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</a:t>
                      </a:r>
                      <a:r>
                        <a:rPr lang="es-E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55" marR="11655" marT="116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14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 V2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3DA832-443C-E546-8EEE-EF364EC5D00C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95" y="721164"/>
            <a:ext cx="9505055" cy="673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5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of needles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3DA832-443C-E546-8EEE-EF364EC5D00C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10691813" cy="44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the needles… almost done. Two open questions:</a:t>
            </a:r>
          </a:p>
          <a:p>
            <a:pPr lvl="1"/>
            <a:r>
              <a:rPr lang="en-US" dirty="0" smtClean="0"/>
              <a:t>I’d like to place an edge detection needle and I’m trying to figure what the best place shall be</a:t>
            </a:r>
          </a:p>
          <a:p>
            <a:pPr lvl="1"/>
            <a:r>
              <a:rPr lang="en-US" dirty="0" smtClean="0"/>
              <a:t>After that I should get a land pattern layout</a:t>
            </a:r>
          </a:p>
          <a:p>
            <a:r>
              <a:rPr lang="en-US" dirty="0" smtClean="0"/>
              <a:t>With the land pattern layout I can continue with the PCB design:</a:t>
            </a:r>
          </a:p>
          <a:p>
            <a:pPr lvl="1"/>
            <a:r>
              <a:rPr lang="en-US" dirty="0" smtClean="0"/>
              <a:t>Schematic done since very long</a:t>
            </a:r>
          </a:p>
          <a:p>
            <a:pPr lvl="1"/>
            <a:r>
              <a:rPr lang="en-US" dirty="0" smtClean="0"/>
              <a:t>All footprints also made</a:t>
            </a:r>
          </a:p>
          <a:p>
            <a:pPr lvl="1"/>
            <a:r>
              <a:rPr lang="en-US" dirty="0" smtClean="0"/>
              <a:t>Just the needles land-pattern missing</a:t>
            </a:r>
          </a:p>
          <a:p>
            <a:r>
              <a:rPr lang="en-US" dirty="0" smtClean="0"/>
              <a:t>It may be very helpful to have a kind of mini-review before submitting anything, to avoid wasting money and precious time…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3DA832-443C-E546-8EEE-EF364EC5D00C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0397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ＭＳ Ｐゴシック"/>
        <a:cs typeface="Arial Unicode MS"/>
      </a:majorFont>
      <a:minorFont>
        <a:latin typeface="Tahom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  <a:ea typeface="ＭＳ Ｐゴシック" charset="0"/>
            <a:cs typeface="DejaVu LGC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  <a:ea typeface="ＭＳ Ｐゴシック" charset="0"/>
            <a:cs typeface="DejaVu LGC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green/black (IFIC)</Template>
  <TotalTime>20344</TotalTime>
  <Words>554</Words>
  <Application>Microsoft Macintosh PowerPoint</Application>
  <PresentationFormat>Personalizado</PresentationFormat>
  <Paragraphs>185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Probe Card prototyping status</vt:lpstr>
      <vt:lpstr>Introduction</vt:lpstr>
      <vt:lpstr>EMCM module</vt:lpstr>
      <vt:lpstr>Dimensions (effective area for the needles)</vt:lpstr>
      <vt:lpstr>Opening (PCB cut-out) dimensions</vt:lpstr>
      <vt:lpstr>Current consumptions and Nr of needles needed per power pad</vt:lpstr>
      <vt:lpstr>HTT V2</vt:lpstr>
      <vt:lpstr>Placement of needles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Plans at IFIC</dc:title>
  <dc:creator>Carlos Lacasta</dc:creator>
  <cp:lastModifiedBy>Daniel Esperante Pereira</cp:lastModifiedBy>
  <cp:revision>133</cp:revision>
  <cp:lastPrinted>1601-01-01T00:00:00Z</cp:lastPrinted>
  <dcterms:created xsi:type="dcterms:W3CDTF">2012-02-05T20:55:31Z</dcterms:created>
  <dcterms:modified xsi:type="dcterms:W3CDTF">2013-06-14T06:28:07Z</dcterms:modified>
</cp:coreProperties>
</file>