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62"/>
  </p:notesMasterIdLst>
  <p:sldIdLst>
    <p:sldId id="256" r:id="rId2"/>
    <p:sldId id="280" r:id="rId3"/>
    <p:sldId id="282" r:id="rId4"/>
    <p:sldId id="283" r:id="rId5"/>
    <p:sldId id="286" r:id="rId6"/>
    <p:sldId id="329" r:id="rId7"/>
    <p:sldId id="288" r:id="rId8"/>
    <p:sldId id="328" r:id="rId9"/>
    <p:sldId id="289" r:id="rId10"/>
    <p:sldId id="330" r:id="rId11"/>
    <p:sldId id="331" r:id="rId12"/>
    <p:sldId id="332" r:id="rId13"/>
    <p:sldId id="337" r:id="rId14"/>
    <p:sldId id="333" r:id="rId15"/>
    <p:sldId id="334" r:id="rId16"/>
    <p:sldId id="303" r:id="rId17"/>
    <p:sldId id="335" r:id="rId18"/>
    <p:sldId id="294" r:id="rId19"/>
    <p:sldId id="295" r:id="rId20"/>
    <p:sldId id="296" r:id="rId21"/>
    <p:sldId id="298" r:id="rId22"/>
    <p:sldId id="299" r:id="rId23"/>
    <p:sldId id="338" r:id="rId24"/>
    <p:sldId id="339" r:id="rId25"/>
    <p:sldId id="340" r:id="rId26"/>
    <p:sldId id="302" r:id="rId27"/>
    <p:sldId id="343" r:id="rId28"/>
    <p:sldId id="344" r:id="rId29"/>
    <p:sldId id="345" r:id="rId30"/>
    <p:sldId id="346" r:id="rId31"/>
    <p:sldId id="341" r:id="rId32"/>
    <p:sldId id="305" r:id="rId33"/>
    <p:sldId id="321" r:id="rId34"/>
    <p:sldId id="309" r:id="rId35"/>
    <p:sldId id="356" r:id="rId36"/>
    <p:sldId id="322" r:id="rId37"/>
    <p:sldId id="357" r:id="rId38"/>
    <p:sldId id="347" r:id="rId39"/>
    <p:sldId id="350" r:id="rId40"/>
    <p:sldId id="348" r:id="rId41"/>
    <p:sldId id="349" r:id="rId42"/>
    <p:sldId id="351" r:id="rId43"/>
    <p:sldId id="316" r:id="rId44"/>
    <p:sldId id="323" r:id="rId45"/>
    <p:sldId id="324" r:id="rId46"/>
    <p:sldId id="325" r:id="rId47"/>
    <p:sldId id="317" r:id="rId48"/>
    <p:sldId id="352" r:id="rId49"/>
    <p:sldId id="355" r:id="rId50"/>
    <p:sldId id="353" r:id="rId51"/>
    <p:sldId id="277" r:id="rId52"/>
    <p:sldId id="278" r:id="rId53"/>
    <p:sldId id="354" r:id="rId54"/>
    <p:sldId id="279" r:id="rId55"/>
    <p:sldId id="268" r:id="rId56"/>
    <p:sldId id="281" r:id="rId57"/>
    <p:sldId id="274" r:id="rId58"/>
    <p:sldId id="326" r:id="rId59"/>
    <p:sldId id="336" r:id="rId60"/>
    <p:sldId id="342" r:id="rId61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E02A7"/>
    <a:srgbClr val="008000"/>
    <a:srgbClr val="99FF66"/>
    <a:srgbClr val="66ECFE"/>
    <a:srgbClr val="02E0FE"/>
    <a:srgbClr val="1506DC"/>
    <a:srgbClr val="3F31F9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Style moyen 4 - Accentuation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58" autoAdjust="0"/>
  </p:normalViewPr>
  <p:slideViewPr>
    <p:cSldViewPr>
      <p:cViewPr varScale="1">
        <p:scale>
          <a:sx n="74" d="100"/>
          <a:sy n="74" d="100"/>
        </p:scale>
        <p:origin x="-104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image" Target="../media/image56.png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image" Target="../media/image65.emf"/><Relationship Id="rId1" Type="http://schemas.openxmlformats.org/officeDocument/2006/relationships/image" Target="../media/image64.emf"/><Relationship Id="rId4" Type="http://schemas.openxmlformats.org/officeDocument/2006/relationships/image" Target="../media/image67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BCE2AF-818B-4974-8F32-6047DD07BBB8}" type="datetimeFigureOut">
              <a:rPr lang="en-GB" smtClean="0"/>
              <a:pPr/>
              <a:t>09/07/2013</a:t>
            </a:fld>
            <a:endParaRPr lang="en-GB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F686B2-459A-44F8-BE24-21ADA164BEC6}" type="slidenum">
              <a:rPr lang="en-GB" smtClean="0"/>
              <a:pPr/>
              <a:t>‹N°›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F686B2-459A-44F8-BE24-21ADA164BEC6}" type="slidenum">
              <a:rPr lang="en-GB" smtClean="0"/>
              <a:pPr/>
              <a:t>57</a:t>
            </a:fld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MPP Munich 09/07/2013</a:t>
            </a:r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Pablo DEL AMO SANCHEZ                          LAPP - IN2P3 - CNRS / Université de Savoie</a:t>
            </a:r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MPP Munich 09/07/2013</a:t>
            </a:r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Pablo DEL AMO SANCHEZ                          LAPP - IN2P3 - CNRS / Université de Savoie</a:t>
            </a:r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MPP Munich 09/07/2013</a:t>
            </a:r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Pablo DEL AMO SANCHEZ                          LAPP - IN2P3 - CNRS / Université de Savoie</a:t>
            </a:r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55576" y="44624"/>
            <a:ext cx="8229600" cy="1143000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453336"/>
            <a:ext cx="2133600" cy="365125"/>
          </a:xfrm>
          <a:ln>
            <a:noFill/>
          </a:ln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fr-FR" smtClean="0"/>
              <a:t>MPP Munich 09/07/2013</a:t>
            </a:r>
            <a:endParaRPr lang="fr-BE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81328"/>
            <a:ext cx="2895600" cy="365125"/>
          </a:xfrm>
          <a:ln>
            <a:noFill/>
          </a:ln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fr-FR" dirty="0" smtClean="0"/>
              <a:t>Pablo DEL AMO SANCHEZ                          LAPP - IN2P3 - CNRS / Université de Savoie</a:t>
            </a:r>
            <a:endParaRPr lang="fr-BE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758880" y="6453336"/>
            <a:ext cx="2133600" cy="365125"/>
          </a:xfrm>
          <a:ln>
            <a:noFill/>
          </a:ln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CF4668DC-857F-487D-BFFA-8C0CA5037977}" type="slidenum">
              <a:rPr lang="fr-BE" smtClean="0"/>
              <a:pPr/>
              <a:t>‹N°›</a:t>
            </a:fld>
            <a:endParaRPr lang="fr-BE" dirty="0"/>
          </a:p>
        </p:txBody>
      </p:sp>
      <p:pic>
        <p:nvPicPr>
          <p:cNvPr id="7" name="Image 6" descr="opera_logo-150x150.gif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-36512" y="-27384"/>
            <a:ext cx="1224136" cy="1224136"/>
          </a:xfrm>
          <a:prstGeom prst="rect">
            <a:avLst/>
          </a:prstGeom>
        </p:spPr>
      </p:pic>
      <p:pic>
        <p:nvPicPr>
          <p:cNvPr id="8" name="Image 7" descr="LAPP-HD-transparent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7884368" y="62898"/>
            <a:ext cx="1194967" cy="701806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MPP Munich 09/07/2013</a:t>
            </a:r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Pablo DEL AMO SANCHEZ                          LAPP - IN2P3 - CNRS / Université de Savoie</a:t>
            </a:r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MPP Munich 09/07/2013</a:t>
            </a:r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Pablo DEL AMO SANCHEZ                          LAPP - IN2P3 - CNRS / Université de Savoie</a:t>
            </a:r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MPP Munich 09/07/2013</a:t>
            </a:r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Pablo DEL AMO SANCHEZ                          LAPP - IN2P3 - CNRS / Université de Savoie</a:t>
            </a:r>
            <a:endParaRPr lang="fr-BE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MPP Munich 09/07/2013</a:t>
            </a:r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Pablo DEL AMO SANCHEZ                          LAPP - IN2P3 - CNRS / Université de Savoie</a:t>
            </a:r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MPP Munich 09/07/2013</a:t>
            </a:r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Pablo DEL AMO SANCHEZ                          LAPP - IN2P3 - CNRS / Université de Savoie</a:t>
            </a:r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MPP Munich 09/07/2013</a:t>
            </a:r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Pablo DEL AMO SANCHEZ                          LAPP - IN2P3 - CNRS / Université de Savoie</a:t>
            </a:r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MPP Munich 09/07/2013</a:t>
            </a:r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Pablo DEL AMO SANCHEZ                          LAPP - IN2P3 - CNRS / Université de Savoie</a:t>
            </a:r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 smtClean="0"/>
              <a:t>Cliquez pour modifier le style du titre</a:t>
            </a:r>
            <a:endParaRPr lang="fr-BE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79512" y="1340768"/>
            <a:ext cx="8784976" cy="48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MPP Munich 09/07/2013</a:t>
            </a:r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Pablo DEL AMO SANCHEZ                          LAPP - IN2P3 - CNRS / Université de Savoie</a:t>
            </a:r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image" Target="../media/image26.w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gif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wmf"/><Relationship Id="rId2" Type="http://schemas.openxmlformats.org/officeDocument/2006/relationships/image" Target="../media/image50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emf"/><Relationship Id="rId4" Type="http://schemas.openxmlformats.org/officeDocument/2006/relationships/image" Target="../media/image52.w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2.bin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gif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gif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oleObject" Target="../embeddings/oleObject3.bin"/><Relationship Id="rId7" Type="http://schemas.openxmlformats.org/officeDocument/2006/relationships/image" Target="../media/image69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68.png"/><Relationship Id="rId5" Type="http://schemas.openxmlformats.org/officeDocument/2006/relationships/oleObject" Target="../embeddings/oleObject5.bin"/><Relationship Id="rId10" Type="http://schemas.openxmlformats.org/officeDocument/2006/relationships/oleObject" Target="../embeddings/oleObject6.bin"/><Relationship Id="rId4" Type="http://schemas.openxmlformats.org/officeDocument/2006/relationships/oleObject" Target="../embeddings/oleObject4.bin"/><Relationship Id="rId9" Type="http://schemas.openxmlformats.org/officeDocument/2006/relationships/image" Target="../media/image71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gif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9.emf"/><Relationship Id="rId4" Type="http://schemas.openxmlformats.org/officeDocument/2006/relationships/image" Target="../media/image98.gi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gif"/><Relationship Id="rId2" Type="http://schemas.openxmlformats.org/officeDocument/2006/relationships/image" Target="../media/image103.gi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8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13" Type="http://schemas.openxmlformats.org/officeDocument/2006/relationships/image" Target="../media/image119.jpeg"/><Relationship Id="rId3" Type="http://schemas.openxmlformats.org/officeDocument/2006/relationships/image" Target="../media/image109.png"/><Relationship Id="rId7" Type="http://schemas.openxmlformats.org/officeDocument/2006/relationships/image" Target="../media/image113.png"/><Relationship Id="rId12" Type="http://schemas.openxmlformats.org/officeDocument/2006/relationships/image" Target="../media/image1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png"/><Relationship Id="rId11" Type="http://schemas.openxmlformats.org/officeDocument/2006/relationships/image" Target="../media/image117.png"/><Relationship Id="rId5" Type="http://schemas.openxmlformats.org/officeDocument/2006/relationships/image" Target="../media/image111.png"/><Relationship Id="rId10" Type="http://schemas.openxmlformats.org/officeDocument/2006/relationships/image" Target="../media/image116.png"/><Relationship Id="rId4" Type="http://schemas.openxmlformats.org/officeDocument/2006/relationships/image" Target="../media/image110.png"/><Relationship Id="rId9" Type="http://schemas.openxmlformats.org/officeDocument/2006/relationships/image" Target="../media/image115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7" Type="http://schemas.openxmlformats.org/officeDocument/2006/relationships/image" Target="../media/image125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4.png"/><Relationship Id="rId5" Type="http://schemas.openxmlformats.org/officeDocument/2006/relationships/image" Target="../media/image123.png"/><Relationship Id="rId4" Type="http://schemas.openxmlformats.org/officeDocument/2006/relationships/image" Target="../media/image122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gif"/><Relationship Id="rId2" Type="http://schemas.openxmlformats.org/officeDocument/2006/relationships/image" Target="../media/image126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L:\ariga\OPERA\Napoli\b072693\process_final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9086" y="0"/>
            <a:ext cx="918308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188640"/>
            <a:ext cx="7772400" cy="1470025"/>
          </a:xfrm>
        </p:spPr>
        <p:txBody>
          <a:bodyPr/>
          <a:lstStyle/>
          <a:p>
            <a:r>
              <a:rPr lang="en-GB" dirty="0" smtClean="0">
                <a:solidFill>
                  <a:schemeClr val="bg1"/>
                </a:solidFill>
              </a:rPr>
              <a:t>Recent results from OPERA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971600" y="5110336"/>
            <a:ext cx="7128792" cy="2423120"/>
          </a:xfrm>
        </p:spPr>
        <p:txBody>
          <a:bodyPr>
            <a:normAutofit/>
          </a:bodyPr>
          <a:lstStyle/>
          <a:p>
            <a:r>
              <a:rPr lang="en-GB" dirty="0" smtClean="0">
                <a:solidFill>
                  <a:schemeClr val="bg1">
                    <a:lumMod val="85000"/>
                  </a:schemeClr>
                </a:solidFill>
              </a:rPr>
              <a:t>Pablo del </a:t>
            </a:r>
            <a:r>
              <a:rPr lang="en-GB" dirty="0" err="1" smtClean="0">
                <a:solidFill>
                  <a:schemeClr val="bg1">
                    <a:lumMod val="85000"/>
                  </a:schemeClr>
                </a:solidFill>
              </a:rPr>
              <a:t>Amo</a:t>
            </a:r>
            <a:r>
              <a:rPr lang="en-GB" dirty="0" smtClean="0">
                <a:solidFill>
                  <a:schemeClr val="bg1">
                    <a:lumMod val="85000"/>
                  </a:schemeClr>
                </a:solidFill>
              </a:rPr>
              <a:t> S</a:t>
            </a:r>
            <a:r>
              <a:rPr lang="es-ES" dirty="0" smtClean="0">
                <a:solidFill>
                  <a:schemeClr val="bg1">
                    <a:lumMod val="85000"/>
                  </a:schemeClr>
                </a:solidFill>
              </a:rPr>
              <a:t>á</a:t>
            </a:r>
            <a:r>
              <a:rPr lang="en-GB" dirty="0" err="1" smtClean="0">
                <a:solidFill>
                  <a:schemeClr val="bg1">
                    <a:lumMod val="85000"/>
                  </a:schemeClr>
                </a:solidFill>
              </a:rPr>
              <a:t>nchez</a:t>
            </a:r>
            <a:endParaRPr lang="en-GB" dirty="0" smtClean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n-GB" sz="2400" dirty="0" smtClean="0">
                <a:solidFill>
                  <a:schemeClr val="bg1">
                    <a:lumMod val="85000"/>
                  </a:schemeClr>
                </a:solidFill>
              </a:rPr>
              <a:t>(LAPP-IN2P3-CNRS / </a:t>
            </a:r>
            <a:r>
              <a:rPr lang="en-GB" sz="2400" dirty="0" err="1" smtClean="0">
                <a:solidFill>
                  <a:schemeClr val="bg1">
                    <a:lumMod val="85000"/>
                  </a:schemeClr>
                </a:solidFill>
              </a:rPr>
              <a:t>Université</a:t>
            </a:r>
            <a:r>
              <a:rPr lang="en-GB" sz="2400" dirty="0" smtClean="0">
                <a:solidFill>
                  <a:schemeClr val="bg1">
                    <a:lumMod val="85000"/>
                  </a:schemeClr>
                </a:solidFill>
              </a:rPr>
              <a:t> de </a:t>
            </a:r>
            <a:r>
              <a:rPr lang="en-GB" sz="2400" dirty="0" err="1" smtClean="0">
                <a:solidFill>
                  <a:schemeClr val="bg1">
                    <a:lumMod val="85000"/>
                  </a:schemeClr>
                </a:solidFill>
              </a:rPr>
              <a:t>Savoie</a:t>
            </a:r>
            <a:r>
              <a:rPr lang="en-GB" sz="2400" dirty="0" smtClean="0">
                <a:solidFill>
                  <a:schemeClr val="bg1">
                    <a:lumMod val="85000"/>
                  </a:schemeClr>
                </a:solidFill>
              </a:rPr>
              <a:t>)</a:t>
            </a:r>
          </a:p>
          <a:p>
            <a:r>
              <a:rPr lang="en-GB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endParaRPr lang="en-GB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5" name="Image 4" descr="opera_logo-150x150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36512" y="-27384"/>
            <a:ext cx="1224136" cy="1224136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1187624" y="6300028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accent6"/>
                </a:solidFill>
              </a:rPr>
              <a:t>µm</a:t>
            </a:r>
            <a:endParaRPr lang="en-GB" dirty="0">
              <a:solidFill>
                <a:schemeClr val="accent6"/>
              </a:solidFill>
            </a:endParaRPr>
          </a:p>
        </p:txBody>
      </p:sp>
      <p:pic>
        <p:nvPicPr>
          <p:cNvPr id="7" name="Image 6" descr="LAPP-HD-transparent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884368" y="62898"/>
            <a:ext cx="1194967" cy="7018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55576" y="-27384"/>
            <a:ext cx="8229600" cy="1143000"/>
          </a:xfrm>
        </p:spPr>
        <p:txBody>
          <a:bodyPr>
            <a:normAutofit/>
          </a:bodyPr>
          <a:lstStyle/>
          <a:p>
            <a:r>
              <a:rPr lang="en-GB" dirty="0" smtClean="0"/>
              <a:t>Backgrounds</a:t>
            </a:r>
            <a:endParaRPr lang="en-GB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79512" y="1196752"/>
            <a:ext cx="8784976" cy="5184576"/>
          </a:xfrm>
        </p:spPr>
        <p:txBody>
          <a:bodyPr>
            <a:noAutofit/>
          </a:bodyPr>
          <a:lstStyle/>
          <a:p>
            <a:r>
              <a:rPr lang="en-GB" sz="2000" dirty="0" smtClean="0"/>
              <a:t>Backgrounds to kink topology:</a:t>
            </a:r>
          </a:p>
          <a:p>
            <a:pPr lvl="1"/>
            <a:r>
              <a:rPr lang="el-GR" sz="2000" dirty="0" smtClean="0"/>
              <a:t>ν</a:t>
            </a:r>
            <a:r>
              <a:rPr lang="el-GR" sz="2000" baseline="-25000" dirty="0" smtClean="0"/>
              <a:t>µ</a:t>
            </a:r>
            <a:r>
              <a:rPr lang="en-GB" sz="2000" dirty="0" smtClean="0"/>
              <a:t> CC charm production (4% of CC), with µ </a:t>
            </a:r>
            <a:r>
              <a:rPr lang="en-GB" sz="2000" dirty="0" err="1" smtClean="0"/>
              <a:t>mis-id’d</a:t>
            </a:r>
            <a:endParaRPr lang="en-GB" sz="2000" dirty="0" smtClean="0"/>
          </a:p>
          <a:p>
            <a:pPr lvl="1">
              <a:buNone/>
            </a:pPr>
            <a:r>
              <a:rPr lang="en-GB" sz="2000" dirty="0" smtClean="0"/>
              <a:t>	(similar lifetime, missing E</a:t>
            </a:r>
            <a:r>
              <a:rPr lang="en-GB" sz="2000" baseline="-25000" dirty="0" smtClean="0"/>
              <a:t>T</a:t>
            </a:r>
            <a:r>
              <a:rPr lang="en-GB" sz="2000" dirty="0" smtClean="0"/>
              <a:t> decays)</a:t>
            </a:r>
          </a:p>
          <a:p>
            <a:pPr lvl="1"/>
            <a:r>
              <a:rPr lang="en-GB" sz="2000" dirty="0" smtClean="0"/>
              <a:t>large angle coulomb scattering of µ</a:t>
            </a:r>
          </a:p>
          <a:p>
            <a:pPr lvl="1"/>
            <a:r>
              <a:rPr lang="en-GB" sz="2000" dirty="0" smtClean="0"/>
              <a:t>nuclear interactions of hadrons (0.2% of NC)</a:t>
            </a:r>
          </a:p>
          <a:p>
            <a:r>
              <a:rPr lang="en-GB" sz="2000" dirty="0" smtClean="0"/>
              <a:t>Detector requirements:</a:t>
            </a:r>
          </a:p>
          <a:p>
            <a:pPr lvl="1"/>
            <a:r>
              <a:rPr lang="en-GB" sz="2000" dirty="0" smtClean="0"/>
              <a:t>kink topology -&gt; excellent position resolution</a:t>
            </a:r>
          </a:p>
          <a:p>
            <a:pPr lvl="1"/>
            <a:r>
              <a:rPr lang="en-GB" sz="2000" dirty="0" smtClean="0"/>
              <a:t>charm </a:t>
            </a:r>
            <a:r>
              <a:rPr lang="en-GB" sz="2000" dirty="0" err="1" smtClean="0"/>
              <a:t>bkg</a:t>
            </a:r>
            <a:r>
              <a:rPr lang="en-GB" sz="2000" dirty="0" smtClean="0"/>
              <a:t> -&gt; very good </a:t>
            </a:r>
            <a:r>
              <a:rPr lang="en-GB" sz="2000" dirty="0" err="1" smtClean="0"/>
              <a:t>muon</a:t>
            </a:r>
            <a:r>
              <a:rPr lang="en-GB" sz="2000" dirty="0" smtClean="0"/>
              <a:t> ID and charge reconstruction</a:t>
            </a:r>
          </a:p>
          <a:p>
            <a:pPr lvl="1"/>
            <a:r>
              <a:rPr lang="en-GB" sz="2000" dirty="0" smtClean="0"/>
              <a:t>charm, </a:t>
            </a:r>
            <a:r>
              <a:rPr lang="en-GB" sz="2000" dirty="0" err="1" smtClean="0"/>
              <a:t>hadronic</a:t>
            </a:r>
            <a:r>
              <a:rPr lang="en-GB" sz="2000" dirty="0" smtClean="0"/>
              <a:t> </a:t>
            </a:r>
            <a:r>
              <a:rPr lang="en-GB" sz="2000" dirty="0" err="1" smtClean="0"/>
              <a:t>bkgs</a:t>
            </a:r>
            <a:r>
              <a:rPr lang="en-GB" sz="2000" dirty="0" smtClean="0"/>
              <a:t> -&gt; some kinematical discrimination, e.g. </a:t>
            </a:r>
            <a:r>
              <a:rPr lang="el-GR" sz="2000" dirty="0" smtClean="0"/>
              <a:t>φ</a:t>
            </a:r>
            <a:r>
              <a:rPr lang="en-GB" sz="2000" dirty="0" smtClean="0"/>
              <a:t> variable</a:t>
            </a:r>
          </a:p>
          <a:p>
            <a:endParaRPr lang="en-GB" sz="2000" dirty="0" smtClean="0"/>
          </a:p>
          <a:p>
            <a:endParaRPr lang="en-GB" sz="2000" dirty="0" smtClean="0"/>
          </a:p>
          <a:p>
            <a:endParaRPr lang="en-GB" sz="2000" dirty="0" smtClean="0"/>
          </a:p>
          <a:p>
            <a:endParaRPr lang="en-GB" sz="2000" dirty="0" smtClean="0"/>
          </a:p>
          <a:p>
            <a:endParaRPr lang="en-GB" sz="2000" dirty="0" smtClean="0"/>
          </a:p>
          <a:p>
            <a:endParaRPr lang="en-GB" sz="2000" dirty="0" smtClean="0"/>
          </a:p>
          <a:p>
            <a:endParaRPr lang="en-GB" sz="2000" dirty="0" smtClean="0"/>
          </a:p>
          <a:p>
            <a:r>
              <a:rPr lang="en-GB" sz="2000" dirty="0" smtClean="0"/>
              <a:t>Kinematical variables to reduce background:</a:t>
            </a:r>
          </a:p>
          <a:p>
            <a:pPr lvl="1"/>
            <a:r>
              <a:rPr lang="en-GB" sz="1600" dirty="0" smtClean="0"/>
              <a:t>Flight length</a:t>
            </a:r>
          </a:p>
          <a:p>
            <a:pPr lvl="1"/>
            <a:r>
              <a:rPr lang="en-GB" sz="1600" dirty="0" smtClean="0"/>
              <a:t>Total </a:t>
            </a:r>
            <a:r>
              <a:rPr lang="en-GB" sz="1600" dirty="0" err="1" smtClean="0"/>
              <a:t>p</a:t>
            </a:r>
            <a:r>
              <a:rPr lang="en-GB" sz="1600" baseline="-25000" dirty="0" err="1" smtClean="0"/>
              <a:t>T</a:t>
            </a:r>
            <a:r>
              <a:rPr lang="en-GB" sz="1600" dirty="0" smtClean="0"/>
              <a:t> of </a:t>
            </a:r>
            <a:r>
              <a:rPr lang="el-GR" sz="1600" dirty="0" smtClean="0"/>
              <a:t>τ</a:t>
            </a:r>
            <a:r>
              <a:rPr lang="en-GB" sz="1600" dirty="0" smtClean="0"/>
              <a:t> daughters </a:t>
            </a:r>
            <a:r>
              <a:rPr lang="en-GB" sz="1600" dirty="0" err="1" smtClean="0"/>
              <a:t>wrt</a:t>
            </a:r>
            <a:r>
              <a:rPr lang="en-GB" sz="1600" dirty="0" smtClean="0"/>
              <a:t> </a:t>
            </a:r>
            <a:r>
              <a:rPr lang="el-GR" sz="1600" dirty="0" smtClean="0"/>
              <a:t>τ</a:t>
            </a:r>
            <a:r>
              <a:rPr lang="en-GB" sz="1600" dirty="0" smtClean="0"/>
              <a:t> direction</a:t>
            </a:r>
          </a:p>
          <a:p>
            <a:pPr lvl="1"/>
            <a:r>
              <a:rPr lang="en-GB" sz="1600" dirty="0" smtClean="0"/>
              <a:t>Missing </a:t>
            </a:r>
            <a:r>
              <a:rPr lang="en-GB" sz="1600" dirty="0" err="1" smtClean="0"/>
              <a:t>p</a:t>
            </a:r>
            <a:r>
              <a:rPr lang="en-GB" sz="1600" baseline="-25000" dirty="0" err="1" smtClean="0"/>
              <a:t>T</a:t>
            </a:r>
            <a:r>
              <a:rPr lang="en-GB" sz="1600" dirty="0" smtClean="0"/>
              <a:t> at 1ary vertex</a:t>
            </a:r>
          </a:p>
          <a:p>
            <a:pPr lvl="1"/>
            <a:r>
              <a:rPr lang="el-GR" sz="2000" dirty="0" smtClean="0"/>
              <a:t>φ</a:t>
            </a:r>
            <a:r>
              <a:rPr lang="en-GB" sz="2000" dirty="0" smtClean="0"/>
              <a:t> = angle of </a:t>
            </a:r>
            <a:r>
              <a:rPr lang="el-GR" sz="2000" dirty="0" smtClean="0"/>
              <a:t>τ</a:t>
            </a:r>
            <a:r>
              <a:rPr lang="en-GB" sz="2000" dirty="0" smtClean="0"/>
              <a:t> </a:t>
            </a:r>
            <a:r>
              <a:rPr lang="en-GB" sz="2000" dirty="0" err="1" smtClean="0"/>
              <a:t>wrt</a:t>
            </a:r>
            <a:r>
              <a:rPr lang="en-GB" sz="2000" dirty="0" smtClean="0"/>
              <a:t> </a:t>
            </a:r>
            <a:r>
              <a:rPr lang="en-GB" sz="2000" dirty="0" err="1" smtClean="0"/>
              <a:t>hadronic</a:t>
            </a:r>
            <a:r>
              <a:rPr lang="en-GB" sz="2000" dirty="0" smtClean="0"/>
              <a:t> shower in transverse plane to beam</a:t>
            </a:r>
          </a:p>
          <a:p>
            <a:endParaRPr lang="en-GB" sz="2000" dirty="0" smtClean="0"/>
          </a:p>
          <a:p>
            <a:endParaRPr lang="en-GB" sz="2000" dirty="0" smtClean="0"/>
          </a:p>
          <a:p>
            <a:endParaRPr lang="en-GB" sz="2000" dirty="0" smtClean="0"/>
          </a:p>
          <a:p>
            <a:endParaRPr lang="en-GB" sz="2000" dirty="0" smtClean="0"/>
          </a:p>
          <a:p>
            <a:endParaRPr lang="en-GB" sz="2000" dirty="0" smtClean="0"/>
          </a:p>
          <a:p>
            <a:endParaRPr lang="en-GB" sz="2000" dirty="0" smtClean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MPP Munich 09/07/2013</a:t>
            </a:r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10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Pablo DEL AMO SANCHEZ                          LAPP - IN2P3 - CNRS / Université de Savoie</a:t>
            </a:r>
            <a:endParaRPr lang="fr-BE"/>
          </a:p>
        </p:txBody>
      </p:sp>
      <p:grpSp>
        <p:nvGrpSpPr>
          <p:cNvPr id="7" name="Group 31"/>
          <p:cNvGrpSpPr>
            <a:grpSpLocks/>
          </p:cNvGrpSpPr>
          <p:nvPr/>
        </p:nvGrpSpPr>
        <p:grpSpPr bwMode="auto">
          <a:xfrm>
            <a:off x="6804248" y="2852936"/>
            <a:ext cx="1439862" cy="1143000"/>
            <a:chOff x="2925" y="3216"/>
            <a:chExt cx="907" cy="720"/>
          </a:xfrm>
        </p:grpSpPr>
        <p:sp>
          <p:nvSpPr>
            <p:cNvPr id="23" name="Line 32"/>
            <p:cNvSpPr>
              <a:spLocks noChangeShapeType="1"/>
            </p:cNvSpPr>
            <p:nvPr/>
          </p:nvSpPr>
          <p:spPr bwMode="auto">
            <a:xfrm>
              <a:off x="3009" y="3616"/>
              <a:ext cx="24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" name="Line 33"/>
            <p:cNvSpPr>
              <a:spLocks noChangeShapeType="1"/>
            </p:cNvSpPr>
            <p:nvPr/>
          </p:nvSpPr>
          <p:spPr bwMode="auto">
            <a:xfrm>
              <a:off x="3254" y="3616"/>
              <a:ext cx="204" cy="22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5" name="Line 34"/>
            <p:cNvSpPr>
              <a:spLocks noChangeShapeType="1"/>
            </p:cNvSpPr>
            <p:nvPr/>
          </p:nvSpPr>
          <p:spPr bwMode="auto">
            <a:xfrm>
              <a:off x="3254" y="3616"/>
              <a:ext cx="164" cy="22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6" name="Text Box 35"/>
            <p:cNvSpPr txBox="1">
              <a:spLocks noChangeArrowheads="1"/>
            </p:cNvSpPr>
            <p:nvPr/>
          </p:nvSpPr>
          <p:spPr bwMode="auto">
            <a:xfrm>
              <a:off x="2925" y="3301"/>
              <a:ext cx="263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sz="2000">
                  <a:latin typeface="Times New Roman" pitchFamily="18" charset="0"/>
                  <a:sym typeface="Symbol" pitchFamily="18" charset="2"/>
                </a:rPr>
                <a:t></a:t>
              </a:r>
              <a:r>
                <a:rPr lang="fr-FR" sz="2000" b="1" baseline="-25000">
                  <a:latin typeface="Times New Roman" pitchFamily="18" charset="0"/>
                  <a:sym typeface="Symbol" pitchFamily="18" charset="2"/>
                </a:rPr>
                <a:t></a:t>
              </a:r>
            </a:p>
          </p:txBody>
        </p:sp>
        <p:sp>
          <p:nvSpPr>
            <p:cNvPr id="27" name="Line 36"/>
            <p:cNvSpPr>
              <a:spLocks noChangeShapeType="1"/>
            </p:cNvSpPr>
            <p:nvPr/>
          </p:nvSpPr>
          <p:spPr bwMode="auto">
            <a:xfrm>
              <a:off x="3264" y="3648"/>
              <a:ext cx="144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8" name="Line 37"/>
            <p:cNvSpPr>
              <a:spLocks noChangeShapeType="1"/>
            </p:cNvSpPr>
            <p:nvPr/>
          </p:nvSpPr>
          <p:spPr bwMode="auto">
            <a:xfrm flipV="1">
              <a:off x="3264" y="3504"/>
              <a:ext cx="288" cy="1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9" name="Text Box 38"/>
            <p:cNvSpPr txBox="1">
              <a:spLocks noChangeArrowheads="1"/>
            </p:cNvSpPr>
            <p:nvPr/>
          </p:nvSpPr>
          <p:spPr bwMode="auto">
            <a:xfrm>
              <a:off x="3262" y="3216"/>
              <a:ext cx="263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sz="2000">
                  <a:latin typeface="Times New Roman" pitchFamily="18" charset="0"/>
                  <a:sym typeface="Symbol" pitchFamily="18" charset="2"/>
                </a:rPr>
                <a:t></a:t>
              </a:r>
              <a:r>
                <a:rPr lang="fr-FR" sz="2000" b="1" baseline="-25000">
                  <a:latin typeface="Times New Roman" pitchFamily="18" charset="0"/>
                  <a:sym typeface="Symbol" pitchFamily="18" charset="2"/>
                </a:rPr>
                <a:t></a:t>
              </a:r>
            </a:p>
          </p:txBody>
        </p:sp>
        <p:sp>
          <p:nvSpPr>
            <p:cNvPr id="30" name="Line 39"/>
            <p:cNvSpPr>
              <a:spLocks noChangeShapeType="1"/>
            </p:cNvSpPr>
            <p:nvPr/>
          </p:nvSpPr>
          <p:spPr bwMode="auto">
            <a:xfrm>
              <a:off x="3264" y="3616"/>
              <a:ext cx="24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1" name="Line 40"/>
            <p:cNvSpPr>
              <a:spLocks noChangeShapeType="1"/>
            </p:cNvSpPr>
            <p:nvPr/>
          </p:nvSpPr>
          <p:spPr bwMode="auto">
            <a:xfrm flipV="1">
              <a:off x="3496" y="3760"/>
              <a:ext cx="33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8" name="Groupe 64"/>
          <p:cNvGrpSpPr>
            <a:grpSpLocks/>
          </p:cNvGrpSpPr>
          <p:nvPr/>
        </p:nvGrpSpPr>
        <p:grpSpPr bwMode="auto">
          <a:xfrm>
            <a:off x="6587752" y="692695"/>
            <a:ext cx="1944688" cy="1231301"/>
            <a:chOff x="2214546" y="4581545"/>
            <a:chExt cx="1944674" cy="1231298"/>
          </a:xfrm>
        </p:grpSpPr>
        <p:sp>
          <p:nvSpPr>
            <p:cNvPr id="33" name="Text Box 10"/>
            <p:cNvSpPr txBox="1">
              <a:spLocks noChangeArrowheads="1"/>
            </p:cNvSpPr>
            <p:nvPr/>
          </p:nvSpPr>
          <p:spPr bwMode="auto">
            <a:xfrm>
              <a:off x="3446471" y="4581545"/>
              <a:ext cx="58060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b="1" dirty="0">
                  <a:latin typeface="Times New Roman" pitchFamily="18" charset="0"/>
                  <a:sym typeface="Symbol" pitchFamily="18" charset="2"/>
                </a:rPr>
                <a:t></a:t>
              </a:r>
              <a:r>
                <a:rPr lang="fr-FR" b="1" baseline="30000" dirty="0">
                  <a:latin typeface="Times New Roman" pitchFamily="18" charset="0"/>
                  <a:sym typeface="Symbol" pitchFamily="18" charset="2"/>
                </a:rPr>
                <a:t>-</a:t>
              </a:r>
              <a:r>
                <a:rPr lang="fr-FR" b="1" dirty="0">
                  <a:latin typeface="Times New Roman" pitchFamily="18" charset="0"/>
                  <a:sym typeface="Symbol" pitchFamily="18" charset="2"/>
                </a:rPr>
                <a:t>,e</a:t>
              </a:r>
              <a:r>
                <a:rPr lang="fr-FR" b="1" baseline="30000" dirty="0">
                  <a:latin typeface="Times New Roman" pitchFamily="18" charset="0"/>
                  <a:sym typeface="Symbol" pitchFamily="18" charset="2"/>
                </a:rPr>
                <a:t>-</a:t>
              </a:r>
            </a:p>
          </p:txBody>
        </p:sp>
        <p:grpSp>
          <p:nvGrpSpPr>
            <p:cNvPr id="9" name="Groupe 63"/>
            <p:cNvGrpSpPr>
              <a:grpSpLocks/>
            </p:cNvGrpSpPr>
            <p:nvPr/>
          </p:nvGrpSpPr>
          <p:grpSpPr bwMode="auto">
            <a:xfrm>
              <a:off x="2214546" y="4667279"/>
              <a:ext cx="1944674" cy="1145564"/>
              <a:chOff x="2190758" y="4610119"/>
              <a:chExt cx="1944674" cy="1145564"/>
            </a:xfrm>
          </p:grpSpPr>
          <p:sp>
            <p:nvSpPr>
              <p:cNvPr id="35" name="Text Box 2"/>
              <p:cNvSpPr txBox="1">
                <a:spLocks noChangeArrowheads="1"/>
              </p:cNvSpPr>
              <p:nvPr/>
            </p:nvSpPr>
            <p:spPr bwMode="auto">
              <a:xfrm>
                <a:off x="2190758" y="4610119"/>
                <a:ext cx="50045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fr-FR">
                    <a:latin typeface="Times New Roman" pitchFamily="18" charset="0"/>
                    <a:sym typeface="Symbol" pitchFamily="18" charset="2"/>
                  </a:rPr>
                  <a:t></a:t>
                </a:r>
                <a:r>
                  <a:rPr lang="fr-FR" b="1" baseline="-25000">
                    <a:latin typeface="Times New Roman" pitchFamily="18" charset="0"/>
                    <a:sym typeface="Symbol" pitchFamily="18" charset="2"/>
                  </a:rPr>
                  <a:t>,e</a:t>
                </a:r>
              </a:p>
            </p:txBody>
          </p:sp>
          <p:grpSp>
            <p:nvGrpSpPr>
              <p:cNvPr id="10" name="Groupe 62"/>
              <p:cNvGrpSpPr>
                <a:grpSpLocks/>
              </p:cNvGrpSpPr>
              <p:nvPr/>
            </p:nvGrpSpPr>
            <p:grpSpPr bwMode="auto">
              <a:xfrm>
                <a:off x="2266958" y="4714884"/>
                <a:ext cx="1868474" cy="1040799"/>
                <a:chOff x="2266958" y="4843482"/>
                <a:chExt cx="1868474" cy="1040799"/>
              </a:xfrm>
            </p:grpSpPr>
            <p:sp>
              <p:nvSpPr>
                <p:cNvPr id="37" name="Line 4"/>
                <p:cNvSpPr>
                  <a:spLocks noChangeShapeType="1"/>
                </p:cNvSpPr>
                <p:nvPr/>
              </p:nvSpPr>
              <p:spPr bwMode="auto">
                <a:xfrm>
                  <a:off x="2266958" y="5251469"/>
                  <a:ext cx="38893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8" name="Line 5"/>
                <p:cNvSpPr>
                  <a:spLocks noChangeShapeType="1"/>
                </p:cNvSpPr>
                <p:nvPr/>
              </p:nvSpPr>
              <p:spPr bwMode="auto">
                <a:xfrm flipV="1">
                  <a:off x="2655896" y="4940319"/>
                  <a:ext cx="811212" cy="311150"/>
                </a:xfrm>
                <a:prstGeom prst="line">
                  <a:avLst/>
                </a:prstGeom>
                <a:noFill/>
                <a:ln w="28575">
                  <a:solidFill>
                    <a:srgbClr val="99FF6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9" name="Line 6"/>
                <p:cNvSpPr>
                  <a:spLocks noChangeShapeType="1"/>
                </p:cNvSpPr>
                <p:nvPr/>
              </p:nvSpPr>
              <p:spPr bwMode="auto">
                <a:xfrm>
                  <a:off x="2655896" y="5251469"/>
                  <a:ext cx="420687" cy="273050"/>
                </a:xfrm>
                <a:prstGeom prst="line">
                  <a:avLst/>
                </a:pr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40" name="Line 7"/>
                <p:cNvSpPr>
                  <a:spLocks noChangeShapeType="1"/>
                </p:cNvSpPr>
                <p:nvPr/>
              </p:nvSpPr>
              <p:spPr bwMode="auto">
                <a:xfrm flipV="1">
                  <a:off x="3076583" y="5408632"/>
                  <a:ext cx="647700" cy="115887"/>
                </a:xfrm>
                <a:prstGeom prst="line">
                  <a:avLst/>
                </a:pr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41" name="Line 8"/>
                <p:cNvSpPr>
                  <a:spLocks noChangeShapeType="1"/>
                </p:cNvSpPr>
                <p:nvPr/>
              </p:nvSpPr>
              <p:spPr bwMode="auto">
                <a:xfrm>
                  <a:off x="2655896" y="5251469"/>
                  <a:ext cx="323850" cy="35242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42" name="Line 9"/>
                <p:cNvSpPr>
                  <a:spLocks noChangeShapeType="1"/>
                </p:cNvSpPr>
                <p:nvPr/>
              </p:nvSpPr>
              <p:spPr bwMode="auto">
                <a:xfrm>
                  <a:off x="2655896" y="5251469"/>
                  <a:ext cx="260350" cy="35242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43" name="Text Box 12"/>
                <p:cNvSpPr txBox="1">
                  <a:spLocks noChangeArrowheads="1"/>
                </p:cNvSpPr>
                <p:nvPr/>
              </p:nvSpPr>
              <p:spPr bwMode="auto">
                <a:xfrm>
                  <a:off x="2887671" y="5249882"/>
                  <a:ext cx="541337" cy="36671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r>
                    <a:rPr lang="fr-FR" dirty="0"/>
                    <a:t>D</a:t>
                  </a:r>
                  <a:r>
                    <a:rPr lang="fr-FR" baseline="30000" dirty="0"/>
                    <a:t>+</a:t>
                  </a:r>
                </a:p>
              </p:txBody>
            </p:sp>
            <p:sp>
              <p:nvSpPr>
                <p:cNvPr id="44" name="AutoShape 14"/>
                <p:cNvSpPr>
                  <a:spLocks/>
                </p:cNvSpPr>
                <p:nvPr/>
              </p:nvSpPr>
              <p:spPr bwMode="auto">
                <a:xfrm>
                  <a:off x="3716346" y="5072074"/>
                  <a:ext cx="74612" cy="671513"/>
                </a:xfrm>
                <a:prstGeom prst="leftBrace">
                  <a:avLst>
                    <a:gd name="adj1" fmla="val 75001"/>
                    <a:gd name="adj2" fmla="val 50000"/>
                  </a:avLst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latin typeface="Arial Rounded MT Bold" pitchFamily="34" charset="0"/>
                  </a:endParaRPr>
                </a:p>
              </p:txBody>
            </p:sp>
            <p:sp>
              <p:nvSpPr>
                <p:cNvPr id="45" name="Line 15"/>
                <p:cNvSpPr>
                  <a:spLocks noChangeShapeType="1"/>
                </p:cNvSpPr>
                <p:nvPr/>
              </p:nvSpPr>
              <p:spPr bwMode="auto">
                <a:xfrm>
                  <a:off x="2895608" y="4843482"/>
                  <a:ext cx="381000" cy="38100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46" name="Line 16"/>
                <p:cNvSpPr>
                  <a:spLocks noChangeShapeType="1"/>
                </p:cNvSpPr>
                <p:nvPr/>
              </p:nvSpPr>
              <p:spPr bwMode="auto">
                <a:xfrm flipV="1">
                  <a:off x="2971808" y="4843482"/>
                  <a:ext cx="228600" cy="38100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47" name="Text Box 11"/>
                <p:cNvSpPr txBox="1">
                  <a:spLocks noChangeArrowheads="1"/>
                </p:cNvSpPr>
                <p:nvPr/>
              </p:nvSpPr>
              <p:spPr bwMode="auto">
                <a:xfrm>
                  <a:off x="3714744" y="4960954"/>
                  <a:ext cx="420688" cy="92332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r>
                    <a:rPr lang="fr-FR" b="1" dirty="0">
                      <a:latin typeface="Times New Roman" pitchFamily="18" charset="0"/>
                      <a:cs typeface="Times New Roman" pitchFamily="18" charset="0"/>
                      <a:sym typeface="Symbol" pitchFamily="18" charset="2"/>
                    </a:rPr>
                    <a:t></a:t>
                  </a:r>
                  <a:r>
                    <a:rPr lang="fr-FR" b="1" baseline="30000" dirty="0">
                      <a:latin typeface="Times New Roman" pitchFamily="18" charset="0"/>
                      <a:cs typeface="Times New Roman" pitchFamily="18" charset="0"/>
                      <a:sym typeface="Symbol" pitchFamily="18" charset="2"/>
                    </a:rPr>
                    <a:t>+</a:t>
                  </a:r>
                  <a:r>
                    <a:rPr lang="fr-FR" baseline="30000" dirty="0">
                      <a:latin typeface="Times New Roman" pitchFamily="18" charset="0"/>
                      <a:cs typeface="Times New Roman" pitchFamily="18" charset="0"/>
                      <a:sym typeface="Symbol" pitchFamily="18" charset="2"/>
                    </a:rPr>
                    <a:t> </a:t>
                  </a:r>
                </a:p>
                <a:p>
                  <a:r>
                    <a:rPr lang="fr-FR" b="1" dirty="0">
                      <a:latin typeface="Times New Roman" pitchFamily="18" charset="0"/>
                      <a:cs typeface="Times New Roman" pitchFamily="18" charset="0"/>
                      <a:sym typeface="Symbol" pitchFamily="18" charset="2"/>
                    </a:rPr>
                    <a:t>e</a:t>
                  </a:r>
                  <a:r>
                    <a:rPr lang="fr-FR" b="1" baseline="30000" dirty="0">
                      <a:latin typeface="Times New Roman" pitchFamily="18" charset="0"/>
                      <a:cs typeface="Times New Roman" pitchFamily="18" charset="0"/>
                      <a:sym typeface="Symbol" pitchFamily="18" charset="2"/>
                    </a:rPr>
                    <a:t>+</a:t>
                  </a:r>
                  <a:endParaRPr lang="fr-FR" b="1" dirty="0">
                    <a:latin typeface="Times New Roman" pitchFamily="18" charset="0"/>
                    <a:cs typeface="Times New Roman" pitchFamily="18" charset="0"/>
                    <a:sym typeface="Symbol" pitchFamily="18" charset="2"/>
                  </a:endParaRPr>
                </a:p>
                <a:p>
                  <a:r>
                    <a:rPr lang="fr-FR" b="1" dirty="0">
                      <a:cs typeface="Times New Roman" pitchFamily="18" charset="0"/>
                      <a:sym typeface="Symbol" pitchFamily="18" charset="2"/>
                    </a:rPr>
                    <a:t>h</a:t>
                  </a:r>
                  <a:r>
                    <a:rPr lang="fr-FR" b="1" baseline="30000" dirty="0">
                      <a:latin typeface="Times New Roman" pitchFamily="18" charset="0"/>
                      <a:cs typeface="Times New Roman" pitchFamily="18" charset="0"/>
                      <a:sym typeface="Symbol" pitchFamily="18" charset="2"/>
                    </a:rPr>
                    <a:t>+</a:t>
                  </a:r>
                </a:p>
              </p:txBody>
            </p:sp>
          </p:grpSp>
        </p:grpSp>
      </p:grpSp>
      <p:grpSp>
        <p:nvGrpSpPr>
          <p:cNvPr id="11" name="Group 20"/>
          <p:cNvGrpSpPr>
            <a:grpSpLocks/>
          </p:cNvGrpSpPr>
          <p:nvPr/>
        </p:nvGrpSpPr>
        <p:grpSpPr bwMode="auto">
          <a:xfrm>
            <a:off x="6771779" y="1484784"/>
            <a:ext cx="1544637" cy="1296988"/>
            <a:chOff x="2925" y="3119"/>
            <a:chExt cx="973" cy="817"/>
          </a:xfrm>
        </p:grpSpPr>
        <p:sp>
          <p:nvSpPr>
            <p:cNvPr id="49" name="Line 21"/>
            <p:cNvSpPr>
              <a:spLocks noChangeShapeType="1"/>
            </p:cNvSpPr>
            <p:nvPr/>
          </p:nvSpPr>
          <p:spPr bwMode="auto">
            <a:xfrm>
              <a:off x="3009" y="3616"/>
              <a:ext cx="24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" name="Line 22"/>
            <p:cNvSpPr>
              <a:spLocks noChangeShapeType="1"/>
            </p:cNvSpPr>
            <p:nvPr/>
          </p:nvSpPr>
          <p:spPr bwMode="auto">
            <a:xfrm flipV="1">
              <a:off x="3254" y="3504"/>
              <a:ext cx="298" cy="112"/>
            </a:xfrm>
            <a:prstGeom prst="line">
              <a:avLst/>
            </a:prstGeom>
            <a:noFill/>
            <a:ln w="28575">
              <a:solidFill>
                <a:srgbClr val="99FF66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" name="Line 23"/>
            <p:cNvSpPr>
              <a:spLocks noChangeShapeType="1"/>
            </p:cNvSpPr>
            <p:nvPr/>
          </p:nvSpPr>
          <p:spPr bwMode="auto">
            <a:xfrm>
              <a:off x="3254" y="3616"/>
              <a:ext cx="204" cy="22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" name="Line 24"/>
            <p:cNvSpPr>
              <a:spLocks noChangeShapeType="1"/>
            </p:cNvSpPr>
            <p:nvPr/>
          </p:nvSpPr>
          <p:spPr bwMode="auto">
            <a:xfrm>
              <a:off x="3254" y="3616"/>
              <a:ext cx="164" cy="22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3" name="Text Box 25"/>
            <p:cNvSpPr txBox="1">
              <a:spLocks noChangeArrowheads="1"/>
            </p:cNvSpPr>
            <p:nvPr/>
          </p:nvSpPr>
          <p:spPr bwMode="auto">
            <a:xfrm>
              <a:off x="2925" y="3301"/>
              <a:ext cx="263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sz="2000">
                  <a:latin typeface="Times New Roman" pitchFamily="18" charset="0"/>
                  <a:sym typeface="Symbol" pitchFamily="18" charset="2"/>
                </a:rPr>
                <a:t></a:t>
              </a:r>
              <a:r>
                <a:rPr lang="fr-FR" sz="2000" b="1" baseline="-25000">
                  <a:latin typeface="Times New Roman" pitchFamily="18" charset="0"/>
                  <a:sym typeface="Symbol" pitchFamily="18" charset="2"/>
                </a:rPr>
                <a:t></a:t>
              </a:r>
            </a:p>
          </p:txBody>
        </p:sp>
        <p:sp>
          <p:nvSpPr>
            <p:cNvPr id="54" name="Text Box 26"/>
            <p:cNvSpPr txBox="1">
              <a:spLocks noChangeArrowheads="1"/>
            </p:cNvSpPr>
            <p:nvPr/>
          </p:nvSpPr>
          <p:spPr bwMode="auto">
            <a:xfrm>
              <a:off x="3360" y="3216"/>
              <a:ext cx="246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sz="2000">
                  <a:latin typeface="Times New Roman" pitchFamily="18" charset="0"/>
                  <a:sym typeface="Symbol" pitchFamily="18" charset="2"/>
                </a:rPr>
                <a:t></a:t>
              </a:r>
              <a:r>
                <a:rPr lang="fr-FR" sz="2000" baseline="30000">
                  <a:latin typeface="Times New Roman" pitchFamily="18" charset="0"/>
                  <a:sym typeface="Symbol" pitchFamily="18" charset="2"/>
                </a:rPr>
                <a:t>-</a:t>
              </a:r>
            </a:p>
          </p:txBody>
        </p:sp>
        <p:sp>
          <p:nvSpPr>
            <p:cNvPr id="55" name="Text Box 27"/>
            <p:cNvSpPr txBox="1">
              <a:spLocks noChangeArrowheads="1"/>
            </p:cNvSpPr>
            <p:nvPr/>
          </p:nvSpPr>
          <p:spPr bwMode="auto">
            <a:xfrm>
              <a:off x="3243" y="3119"/>
              <a:ext cx="116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endParaRPr lang="en-US" sz="2000">
                <a:latin typeface="Comic Sans MS" pitchFamily="66" charset="0"/>
                <a:sym typeface="Symbol" pitchFamily="18" charset="2"/>
              </a:endParaRPr>
            </a:p>
          </p:txBody>
        </p:sp>
        <p:sp>
          <p:nvSpPr>
            <p:cNvPr id="56" name="Line 28"/>
            <p:cNvSpPr>
              <a:spLocks noChangeShapeType="1"/>
            </p:cNvSpPr>
            <p:nvPr/>
          </p:nvSpPr>
          <p:spPr bwMode="auto">
            <a:xfrm>
              <a:off x="3264" y="3648"/>
              <a:ext cx="144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7" name="Line 29"/>
            <p:cNvSpPr>
              <a:spLocks noChangeShapeType="1"/>
            </p:cNvSpPr>
            <p:nvPr/>
          </p:nvSpPr>
          <p:spPr bwMode="auto">
            <a:xfrm flipV="1">
              <a:off x="3552" y="3504"/>
              <a:ext cx="346" cy="0"/>
            </a:xfrm>
            <a:prstGeom prst="line">
              <a:avLst/>
            </a:prstGeom>
            <a:noFill/>
            <a:ln w="28575">
              <a:solidFill>
                <a:srgbClr val="99FF66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01" name="ZoneTexte 100"/>
          <p:cNvSpPr txBox="1"/>
          <p:nvPr/>
        </p:nvSpPr>
        <p:spPr>
          <a:xfrm>
            <a:off x="7956376" y="3429000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h</a:t>
            </a:r>
            <a:r>
              <a:rPr lang="en-GB" baseline="30000" dirty="0" smtClean="0"/>
              <a:t>±</a:t>
            </a:r>
            <a:endParaRPr lang="en-GB" baseline="30000" dirty="0"/>
          </a:p>
        </p:txBody>
      </p:sp>
      <p:sp>
        <p:nvSpPr>
          <p:cNvPr id="102" name="ZoneTexte 101"/>
          <p:cNvSpPr txBox="1"/>
          <p:nvPr/>
        </p:nvSpPr>
        <p:spPr>
          <a:xfrm>
            <a:off x="7524328" y="3429000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h</a:t>
            </a:r>
            <a:r>
              <a:rPr lang="en-GB" baseline="30000" dirty="0" smtClean="0"/>
              <a:t>±</a:t>
            </a:r>
            <a:endParaRPr lang="en-GB" baseline="30000" dirty="0"/>
          </a:p>
        </p:txBody>
      </p:sp>
      <p:grpSp>
        <p:nvGrpSpPr>
          <p:cNvPr id="12" name="Group 78"/>
          <p:cNvGrpSpPr>
            <a:grpSpLocks/>
          </p:cNvGrpSpPr>
          <p:nvPr/>
        </p:nvGrpSpPr>
        <p:grpSpPr bwMode="auto">
          <a:xfrm>
            <a:off x="1124783" y="4601769"/>
            <a:ext cx="3292584" cy="2091142"/>
            <a:chOff x="5060358" y="1009369"/>
            <a:chExt cx="3292694" cy="2090823"/>
          </a:xfrm>
        </p:grpSpPr>
        <p:sp>
          <p:nvSpPr>
            <p:cNvPr id="105" name="AutoShape 8"/>
            <p:cNvSpPr>
              <a:spLocks noChangeArrowheads="1"/>
            </p:cNvSpPr>
            <p:nvPr/>
          </p:nvSpPr>
          <p:spPr bwMode="auto">
            <a:xfrm>
              <a:off x="5060358" y="1042457"/>
              <a:ext cx="1085370" cy="655450"/>
            </a:xfrm>
            <a:prstGeom prst="flowChartAlternateProcess">
              <a:avLst/>
            </a:prstGeom>
            <a:solidFill>
              <a:srgbClr val="FF99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GB" sz="1800"/>
            </a:p>
          </p:txBody>
        </p:sp>
        <p:sp>
          <p:nvSpPr>
            <p:cNvPr id="106" name="Text Box 12"/>
            <p:cNvSpPr txBox="1">
              <a:spLocks noChangeArrowheads="1"/>
            </p:cNvSpPr>
            <p:nvPr/>
          </p:nvSpPr>
          <p:spPr bwMode="auto">
            <a:xfrm>
              <a:off x="5109011" y="1026701"/>
              <a:ext cx="1094345" cy="6155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600" b="1" dirty="0"/>
                <a:t>Signal :</a:t>
              </a:r>
            </a:p>
            <a:p>
              <a:pPr algn="ctr"/>
              <a:r>
                <a:rPr lang="en-US" sz="1800" b="1" dirty="0">
                  <a:latin typeface="Symbol" pitchFamily="18" charset="2"/>
                </a:rPr>
                <a:t>f </a:t>
              </a:r>
              <a:r>
                <a:rPr lang="en-US" sz="1800" b="1" dirty="0"/>
                <a:t>=180</a:t>
              </a:r>
              <a:r>
                <a:rPr lang="en-US" sz="1800" b="1" baseline="30000" dirty="0"/>
                <a:t>o</a:t>
              </a:r>
            </a:p>
          </p:txBody>
        </p:sp>
        <p:sp>
          <p:nvSpPr>
            <p:cNvPr id="107" name="Oval 13"/>
            <p:cNvSpPr>
              <a:spLocks noChangeArrowheads="1"/>
            </p:cNvSpPr>
            <p:nvPr/>
          </p:nvSpPr>
          <p:spPr bwMode="auto">
            <a:xfrm>
              <a:off x="6942026" y="2270151"/>
              <a:ext cx="733561" cy="302515"/>
            </a:xfrm>
            <a:prstGeom prst="ellipse">
              <a:avLst/>
            </a:pr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08" name="Text Box 14"/>
            <p:cNvSpPr txBox="1">
              <a:spLocks noChangeArrowheads="1"/>
            </p:cNvSpPr>
            <p:nvPr/>
          </p:nvSpPr>
          <p:spPr bwMode="auto">
            <a:xfrm>
              <a:off x="6941004" y="2183493"/>
              <a:ext cx="774571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 b="1" dirty="0">
                  <a:latin typeface="Symbol" pitchFamily="18" charset="2"/>
                </a:rPr>
                <a:t>t</a:t>
              </a:r>
              <a:r>
                <a:rPr lang="en-US" sz="1200" b="1" dirty="0"/>
                <a:t>-decay</a:t>
              </a:r>
              <a:endParaRPr lang="en-US" sz="2000" dirty="0"/>
            </a:p>
          </p:txBody>
        </p:sp>
        <p:sp>
          <p:nvSpPr>
            <p:cNvPr id="109" name="Oval 15"/>
            <p:cNvSpPr>
              <a:spLocks noChangeArrowheads="1"/>
            </p:cNvSpPr>
            <p:nvPr/>
          </p:nvSpPr>
          <p:spPr bwMode="auto">
            <a:xfrm>
              <a:off x="6532873" y="1981515"/>
              <a:ext cx="37427" cy="4411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grpSp>
          <p:nvGrpSpPr>
            <p:cNvPr id="13" name="Group 16"/>
            <p:cNvGrpSpPr>
              <a:grpSpLocks/>
            </p:cNvGrpSpPr>
            <p:nvPr/>
          </p:nvGrpSpPr>
          <p:grpSpPr bwMode="auto">
            <a:xfrm>
              <a:off x="6480476" y="1081847"/>
              <a:ext cx="147211" cy="899668"/>
              <a:chOff x="2571" y="1359"/>
              <a:chExt cx="282" cy="1477"/>
            </a:xfrm>
          </p:grpSpPr>
          <p:sp>
            <p:nvSpPr>
              <p:cNvPr id="121" name="AutoShape 17"/>
              <p:cNvSpPr>
                <a:spLocks noChangeArrowheads="1"/>
              </p:cNvSpPr>
              <p:nvPr/>
            </p:nvSpPr>
            <p:spPr bwMode="auto">
              <a:xfrm rot="5400000">
                <a:off x="2160" y="2208"/>
                <a:ext cx="1095" cy="162"/>
              </a:xfrm>
              <a:prstGeom prst="homePlate">
                <a:avLst>
                  <a:gd name="adj" fmla="val 675926"/>
                </a:avLst>
              </a:prstGeom>
              <a:solidFill>
                <a:srgbClr val="33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22" name="AutoShape 18"/>
              <p:cNvSpPr>
                <a:spLocks noChangeArrowheads="1"/>
              </p:cNvSpPr>
              <p:nvPr/>
            </p:nvSpPr>
            <p:spPr bwMode="auto">
              <a:xfrm>
                <a:off x="2571" y="1359"/>
                <a:ext cx="282" cy="384"/>
              </a:xfrm>
              <a:prstGeom prst="triangle">
                <a:avLst>
                  <a:gd name="adj" fmla="val 49097"/>
                </a:avLst>
              </a:prstGeom>
              <a:solidFill>
                <a:srgbClr val="33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sp>
          <p:nvSpPr>
            <p:cNvPr id="111" name="AutoShape 19"/>
            <p:cNvSpPr>
              <a:spLocks noChangeArrowheads="1"/>
            </p:cNvSpPr>
            <p:nvPr/>
          </p:nvSpPr>
          <p:spPr bwMode="auto">
            <a:xfrm>
              <a:off x="6520398" y="2030359"/>
              <a:ext cx="69863" cy="438017"/>
            </a:xfrm>
            <a:prstGeom prst="downArrow">
              <a:avLst>
                <a:gd name="adj1" fmla="val 17333"/>
                <a:gd name="adj2" fmla="val 128325"/>
              </a:avLst>
            </a:prstGeom>
            <a:solidFill>
              <a:srgbClr val="FF33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2" name="Line 20"/>
            <p:cNvSpPr>
              <a:spLocks noChangeShapeType="1"/>
            </p:cNvSpPr>
            <p:nvPr/>
          </p:nvSpPr>
          <p:spPr bwMode="auto">
            <a:xfrm flipH="1">
              <a:off x="6173578" y="2463649"/>
              <a:ext cx="389236" cy="63181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3" name="Line 21"/>
            <p:cNvSpPr>
              <a:spLocks noChangeShapeType="1"/>
            </p:cNvSpPr>
            <p:nvPr/>
          </p:nvSpPr>
          <p:spPr bwMode="auto">
            <a:xfrm>
              <a:off x="6561567" y="2474678"/>
              <a:ext cx="385494" cy="625514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4" name="Arc 22"/>
            <p:cNvSpPr>
              <a:spLocks/>
            </p:cNvSpPr>
            <p:nvPr/>
          </p:nvSpPr>
          <p:spPr bwMode="auto">
            <a:xfrm>
              <a:off x="6564062" y="1708936"/>
              <a:ext cx="173410" cy="490012"/>
            </a:xfrm>
            <a:custGeom>
              <a:avLst/>
              <a:gdLst>
                <a:gd name="T0" fmla="*/ 2147483647 w 22673"/>
                <a:gd name="T1" fmla="*/ 2147483647 h 43200"/>
                <a:gd name="T2" fmla="*/ 0 w 22673"/>
                <a:gd name="T3" fmla="*/ 2147483647 h 43200"/>
                <a:gd name="T4" fmla="*/ 2147483647 w 22673"/>
                <a:gd name="T5" fmla="*/ 2147483647 h 43200"/>
                <a:gd name="T6" fmla="*/ 0 60000 65536"/>
                <a:gd name="T7" fmla="*/ 0 60000 65536"/>
                <a:gd name="T8" fmla="*/ 0 60000 65536"/>
                <a:gd name="T9" fmla="*/ 0 w 22673"/>
                <a:gd name="T10" fmla="*/ 0 h 43200"/>
                <a:gd name="T11" fmla="*/ 22673 w 22673"/>
                <a:gd name="T12" fmla="*/ 43200 h 432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673" h="43200" fill="none" extrusionOk="0">
                  <a:moveTo>
                    <a:pt x="844" y="1"/>
                  </a:moveTo>
                  <a:cubicBezTo>
                    <a:pt x="920" y="0"/>
                    <a:pt x="996" y="-1"/>
                    <a:pt x="1073" y="-1"/>
                  </a:cubicBezTo>
                  <a:cubicBezTo>
                    <a:pt x="13002" y="0"/>
                    <a:pt x="22673" y="9670"/>
                    <a:pt x="22673" y="21600"/>
                  </a:cubicBezTo>
                  <a:cubicBezTo>
                    <a:pt x="22673" y="33529"/>
                    <a:pt x="13002" y="43200"/>
                    <a:pt x="1073" y="43200"/>
                  </a:cubicBezTo>
                  <a:cubicBezTo>
                    <a:pt x="715" y="43199"/>
                    <a:pt x="357" y="43191"/>
                    <a:pt x="-1" y="43173"/>
                  </a:cubicBezTo>
                </a:path>
                <a:path w="22673" h="43200" stroke="0" extrusionOk="0">
                  <a:moveTo>
                    <a:pt x="844" y="1"/>
                  </a:moveTo>
                  <a:cubicBezTo>
                    <a:pt x="920" y="0"/>
                    <a:pt x="996" y="-1"/>
                    <a:pt x="1073" y="-1"/>
                  </a:cubicBezTo>
                  <a:cubicBezTo>
                    <a:pt x="13002" y="0"/>
                    <a:pt x="22673" y="9670"/>
                    <a:pt x="22673" y="21600"/>
                  </a:cubicBezTo>
                  <a:cubicBezTo>
                    <a:pt x="22673" y="33529"/>
                    <a:pt x="13002" y="43200"/>
                    <a:pt x="1073" y="43200"/>
                  </a:cubicBezTo>
                  <a:cubicBezTo>
                    <a:pt x="715" y="43199"/>
                    <a:pt x="357" y="43191"/>
                    <a:pt x="-1" y="43173"/>
                  </a:cubicBezTo>
                  <a:lnTo>
                    <a:pt x="1073" y="216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5" name="Text Box 23"/>
            <p:cNvSpPr txBox="1">
              <a:spLocks noChangeArrowheads="1"/>
            </p:cNvSpPr>
            <p:nvPr/>
          </p:nvSpPr>
          <p:spPr bwMode="auto">
            <a:xfrm>
              <a:off x="6252174" y="2052417"/>
              <a:ext cx="334344" cy="367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800" b="1">
                  <a:solidFill>
                    <a:srgbClr val="FF3300"/>
                  </a:solidFill>
                  <a:latin typeface="Symbol" pitchFamily="18" charset="2"/>
                </a:rPr>
                <a:t>t</a:t>
              </a:r>
              <a:r>
                <a:rPr lang="en-US" sz="1800" baseline="36000">
                  <a:solidFill>
                    <a:srgbClr val="FF3300"/>
                  </a:solidFill>
                </a:rPr>
                <a:t>-</a:t>
              </a:r>
              <a:endParaRPr lang="en-US" b="1"/>
            </a:p>
          </p:txBody>
        </p:sp>
        <p:sp>
          <p:nvSpPr>
            <p:cNvPr id="116" name="Text Box 24"/>
            <p:cNvSpPr txBox="1">
              <a:spLocks noChangeArrowheads="1"/>
            </p:cNvSpPr>
            <p:nvPr/>
          </p:nvSpPr>
          <p:spPr bwMode="auto">
            <a:xfrm>
              <a:off x="5958999" y="2460498"/>
              <a:ext cx="365533" cy="367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800" b="1">
                  <a:latin typeface="Symbol" pitchFamily="18" charset="2"/>
                </a:rPr>
                <a:t>n</a:t>
              </a:r>
              <a:r>
                <a:rPr lang="en-US" sz="1600" b="1" baseline="-25000">
                  <a:latin typeface="Symbol" pitchFamily="18" charset="2"/>
                </a:rPr>
                <a:t>t</a:t>
              </a:r>
              <a:endParaRPr lang="en-US"/>
            </a:p>
          </p:txBody>
        </p:sp>
        <p:sp>
          <p:nvSpPr>
            <p:cNvPr id="117" name="Text Box 25"/>
            <p:cNvSpPr txBox="1">
              <a:spLocks noChangeArrowheads="1"/>
            </p:cNvSpPr>
            <p:nvPr/>
          </p:nvSpPr>
          <p:spPr bwMode="auto">
            <a:xfrm>
              <a:off x="6590261" y="2399049"/>
              <a:ext cx="512744" cy="4569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/>
              <a:r>
                <a:rPr lang="en-US" dirty="0">
                  <a:latin typeface="Symbol" pitchFamily="18" charset="2"/>
                </a:rPr>
                <a:t>  </a:t>
              </a:r>
              <a:r>
                <a:rPr lang="en-US" sz="1800" dirty="0">
                  <a:solidFill>
                    <a:schemeClr val="bg2"/>
                  </a:solidFill>
                  <a:latin typeface="Symbol" pitchFamily="18" charset="2"/>
                </a:rPr>
                <a:t>p</a:t>
              </a:r>
              <a:r>
                <a:rPr lang="en-US" sz="1800" b="1" baseline="32000" dirty="0">
                  <a:solidFill>
                    <a:schemeClr val="bg2"/>
                  </a:solidFill>
                </a:rPr>
                <a:t>-</a:t>
              </a:r>
              <a:endParaRPr lang="en-US" sz="1200" dirty="0"/>
            </a:p>
          </p:txBody>
        </p:sp>
        <p:sp>
          <p:nvSpPr>
            <p:cNvPr id="118" name="Text Box 26"/>
            <p:cNvSpPr txBox="1">
              <a:spLocks noChangeArrowheads="1"/>
            </p:cNvSpPr>
            <p:nvPr/>
          </p:nvSpPr>
          <p:spPr bwMode="auto">
            <a:xfrm>
              <a:off x="6711273" y="1009369"/>
              <a:ext cx="1641779" cy="4569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600" b="1"/>
                <a:t>X</a:t>
              </a:r>
              <a:r>
                <a:rPr lang="en-US"/>
                <a:t>  </a:t>
              </a:r>
              <a:r>
                <a:rPr lang="en-US" sz="1400"/>
                <a:t>(hadron shower)</a:t>
              </a:r>
              <a:endParaRPr lang="en-US"/>
            </a:p>
          </p:txBody>
        </p:sp>
        <p:sp>
          <p:nvSpPr>
            <p:cNvPr id="119" name="Text Box 61"/>
            <p:cNvSpPr txBox="1">
              <a:spLocks noChangeArrowheads="1"/>
            </p:cNvSpPr>
            <p:nvPr/>
          </p:nvSpPr>
          <p:spPr bwMode="auto">
            <a:xfrm>
              <a:off x="5127354" y="1996689"/>
              <a:ext cx="1003992" cy="338502"/>
            </a:xfrm>
            <a:prstGeom prst="rect">
              <a:avLst/>
            </a:prstGeom>
            <a:solidFill>
              <a:srgbClr val="99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600" b="1">
                  <a:latin typeface="Symbol" pitchFamily="18" charset="2"/>
                </a:rPr>
                <a:t>n</a:t>
              </a:r>
              <a:r>
                <a:rPr lang="en-US" sz="1200" b="1" baseline="-22000">
                  <a:latin typeface="Symbol" pitchFamily="18" charset="2"/>
                </a:rPr>
                <a:t>t</a:t>
              </a:r>
              <a:r>
                <a:rPr lang="en-US" sz="1400"/>
                <a:t>N      </a:t>
              </a:r>
              <a:r>
                <a:rPr lang="en-US" sz="1400">
                  <a:latin typeface="Symbol" pitchFamily="18" charset="2"/>
                </a:rPr>
                <a:t>t</a:t>
              </a:r>
              <a:r>
                <a:rPr lang="en-US" sz="1400" baseline="32000"/>
                <a:t>-</a:t>
              </a:r>
              <a:r>
                <a:rPr lang="en-US" sz="1400"/>
                <a:t>X</a:t>
              </a:r>
              <a:endParaRPr lang="en-US" sz="1800"/>
            </a:p>
          </p:txBody>
        </p:sp>
        <p:sp>
          <p:nvSpPr>
            <p:cNvPr id="120" name="Line 62"/>
            <p:cNvSpPr>
              <a:spLocks noChangeShapeType="1"/>
            </p:cNvSpPr>
            <p:nvPr/>
          </p:nvSpPr>
          <p:spPr bwMode="auto">
            <a:xfrm>
              <a:off x="5583324" y="2191198"/>
              <a:ext cx="192123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14" name="Groupe 142"/>
          <p:cNvGrpSpPr/>
          <p:nvPr/>
        </p:nvGrpSpPr>
        <p:grpSpPr>
          <a:xfrm>
            <a:off x="4993775" y="4653136"/>
            <a:ext cx="2602561" cy="1691742"/>
            <a:chOff x="4860032" y="4653136"/>
            <a:chExt cx="2602561" cy="1691742"/>
          </a:xfrm>
        </p:grpSpPr>
        <p:sp>
          <p:nvSpPr>
            <p:cNvPr id="124" name="Oval 27"/>
            <p:cNvSpPr>
              <a:spLocks noChangeArrowheads="1"/>
            </p:cNvSpPr>
            <p:nvPr/>
          </p:nvSpPr>
          <p:spPr bwMode="auto">
            <a:xfrm>
              <a:off x="6519482" y="5626398"/>
              <a:ext cx="36167" cy="4569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grpSp>
          <p:nvGrpSpPr>
            <p:cNvPr id="15" name="Group 28"/>
            <p:cNvGrpSpPr>
              <a:grpSpLocks/>
            </p:cNvGrpSpPr>
            <p:nvPr/>
          </p:nvGrpSpPr>
          <p:grpSpPr bwMode="auto">
            <a:xfrm rot="20281547">
              <a:off x="6329915" y="4772413"/>
              <a:ext cx="147163" cy="899677"/>
              <a:chOff x="2571" y="1359"/>
              <a:chExt cx="282" cy="1477"/>
            </a:xfrm>
          </p:grpSpPr>
          <p:sp>
            <p:nvSpPr>
              <p:cNvPr id="141" name="AutoShape 29"/>
              <p:cNvSpPr>
                <a:spLocks noChangeArrowheads="1"/>
              </p:cNvSpPr>
              <p:nvPr/>
            </p:nvSpPr>
            <p:spPr bwMode="auto">
              <a:xfrm rot="5400000">
                <a:off x="2160" y="2208"/>
                <a:ext cx="1095" cy="162"/>
              </a:xfrm>
              <a:prstGeom prst="homePlate">
                <a:avLst>
                  <a:gd name="adj" fmla="val 675926"/>
                </a:avLst>
              </a:prstGeom>
              <a:solidFill>
                <a:srgbClr val="33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42" name="AutoShape 30"/>
              <p:cNvSpPr>
                <a:spLocks noChangeArrowheads="1"/>
              </p:cNvSpPr>
              <p:nvPr/>
            </p:nvSpPr>
            <p:spPr bwMode="auto">
              <a:xfrm>
                <a:off x="2571" y="1359"/>
                <a:ext cx="282" cy="384"/>
              </a:xfrm>
              <a:prstGeom prst="triangle">
                <a:avLst>
                  <a:gd name="adj" fmla="val 49097"/>
                </a:avLst>
              </a:prstGeom>
              <a:solidFill>
                <a:srgbClr val="33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sp>
          <p:nvSpPr>
            <p:cNvPr id="126" name="AutoShape 31"/>
            <p:cNvSpPr>
              <a:spLocks noChangeArrowheads="1"/>
            </p:cNvSpPr>
            <p:nvPr/>
          </p:nvSpPr>
          <p:spPr bwMode="auto">
            <a:xfrm rot="19233505">
              <a:off x="6816304" y="5449928"/>
              <a:ext cx="69840" cy="436446"/>
            </a:xfrm>
            <a:prstGeom prst="downArrow">
              <a:avLst>
                <a:gd name="adj1" fmla="val 17333"/>
                <a:gd name="adj2" fmla="val 127863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27" name="Text Box 32"/>
            <p:cNvSpPr txBox="1">
              <a:spLocks noChangeArrowheads="1"/>
            </p:cNvSpPr>
            <p:nvPr/>
          </p:nvSpPr>
          <p:spPr bwMode="auto">
            <a:xfrm>
              <a:off x="6492045" y="5464109"/>
              <a:ext cx="360426" cy="3671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800" b="1">
                  <a:solidFill>
                    <a:srgbClr val="FF3300"/>
                  </a:solidFill>
                  <a:latin typeface="Symbol" pitchFamily="18" charset="2"/>
                </a:rPr>
                <a:t>p</a:t>
              </a:r>
              <a:r>
                <a:rPr lang="en-US" sz="1800" baseline="36000">
                  <a:solidFill>
                    <a:srgbClr val="FF3300"/>
                  </a:solidFill>
                </a:rPr>
                <a:t>-</a:t>
              </a:r>
              <a:endParaRPr lang="en-US" b="1"/>
            </a:p>
          </p:txBody>
        </p:sp>
        <p:sp>
          <p:nvSpPr>
            <p:cNvPr id="128" name="Text Box 33"/>
            <p:cNvSpPr txBox="1">
              <a:spLocks noChangeArrowheads="1"/>
            </p:cNvSpPr>
            <p:nvPr/>
          </p:nvSpPr>
          <p:spPr bwMode="auto">
            <a:xfrm>
              <a:off x="6207695" y="5979335"/>
              <a:ext cx="384122" cy="3655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800" b="1">
                  <a:latin typeface="Symbol" pitchFamily="18" charset="2"/>
                </a:rPr>
                <a:t>n</a:t>
              </a:r>
              <a:r>
                <a:rPr lang="en-US" sz="1600" b="1" baseline="-22000">
                  <a:latin typeface="Symbol" pitchFamily="18" charset="2"/>
                </a:rPr>
                <a:t>m</a:t>
              </a:r>
              <a:endParaRPr lang="en-US"/>
            </a:p>
          </p:txBody>
        </p:sp>
        <p:sp>
          <p:nvSpPr>
            <p:cNvPr id="129" name="Oval 34"/>
            <p:cNvSpPr>
              <a:spLocks noChangeArrowheads="1"/>
            </p:cNvSpPr>
            <p:nvPr/>
          </p:nvSpPr>
          <p:spPr bwMode="auto">
            <a:xfrm>
              <a:off x="6678425" y="5133069"/>
              <a:ext cx="699650" cy="341909"/>
            </a:xfrm>
            <a:prstGeom prst="ellipse">
              <a:avLst/>
            </a:pr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30" name="Text Box 35"/>
            <p:cNvSpPr txBox="1">
              <a:spLocks noChangeArrowheads="1"/>
            </p:cNvSpPr>
            <p:nvPr/>
          </p:nvSpPr>
          <p:spPr bwMode="auto">
            <a:xfrm>
              <a:off x="6571892" y="5095255"/>
              <a:ext cx="890701" cy="3693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400" dirty="0"/>
                <a:t>   </a:t>
              </a:r>
              <a:r>
                <a:rPr lang="en-US" sz="1800" b="1" dirty="0">
                  <a:latin typeface="Symbol" pitchFamily="18" charset="2"/>
                </a:rPr>
                <a:t> </a:t>
              </a:r>
              <a:r>
                <a:rPr lang="en-US" sz="1400" b="1" dirty="0"/>
                <a:t>kink</a:t>
              </a:r>
              <a:endParaRPr lang="en-US" sz="2800" dirty="0"/>
            </a:p>
          </p:txBody>
        </p:sp>
        <p:sp>
          <p:nvSpPr>
            <p:cNvPr id="131" name="Line 36"/>
            <p:cNvSpPr>
              <a:spLocks noChangeShapeType="1"/>
            </p:cNvSpPr>
            <p:nvPr/>
          </p:nvSpPr>
          <p:spPr bwMode="auto">
            <a:xfrm flipV="1">
              <a:off x="6550661" y="5489318"/>
              <a:ext cx="192061" cy="149684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32" name="Line 37"/>
            <p:cNvSpPr>
              <a:spLocks noChangeShapeType="1"/>
            </p:cNvSpPr>
            <p:nvPr/>
          </p:nvSpPr>
          <p:spPr bwMode="auto">
            <a:xfrm>
              <a:off x="6536942" y="5678392"/>
              <a:ext cx="0" cy="57667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33" name="Text Box 38"/>
            <p:cNvSpPr txBox="1">
              <a:spLocks noChangeArrowheads="1"/>
            </p:cNvSpPr>
            <p:nvPr/>
          </p:nvSpPr>
          <p:spPr bwMode="auto">
            <a:xfrm>
              <a:off x="4860032" y="5949280"/>
              <a:ext cx="1143635" cy="313548"/>
            </a:xfrm>
            <a:prstGeom prst="rect">
              <a:avLst/>
            </a:prstGeom>
            <a:solidFill>
              <a:srgbClr val="99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400" dirty="0" err="1">
                  <a:latin typeface="Symbol" pitchFamily="18" charset="2"/>
                </a:rPr>
                <a:t>n</a:t>
              </a:r>
              <a:r>
                <a:rPr lang="en-US" sz="1200" b="1" baseline="-22000" dirty="0" err="1">
                  <a:latin typeface="Symbol" pitchFamily="18" charset="2"/>
                </a:rPr>
                <a:t>m</a:t>
              </a:r>
              <a:r>
                <a:rPr lang="en-US" sz="1400" dirty="0" err="1"/>
                <a:t>N</a:t>
              </a:r>
              <a:r>
                <a:rPr lang="en-US" sz="1400" dirty="0"/>
                <a:t>      </a:t>
              </a:r>
              <a:r>
                <a:rPr lang="en-US" sz="1400" dirty="0" err="1">
                  <a:latin typeface="Symbol" pitchFamily="18" charset="2"/>
                </a:rPr>
                <a:t>n</a:t>
              </a:r>
              <a:r>
                <a:rPr lang="en-US" sz="1200" b="1" baseline="-22000" dirty="0" err="1">
                  <a:latin typeface="Symbol" pitchFamily="18" charset="2"/>
                </a:rPr>
                <a:t>m</a:t>
              </a:r>
              <a:r>
                <a:rPr lang="en-US" sz="1400" dirty="0" err="1">
                  <a:latin typeface="Symbol" pitchFamily="18" charset="2"/>
                </a:rPr>
                <a:t>p</a:t>
              </a:r>
              <a:r>
                <a:rPr lang="en-US" sz="1400" baseline="32000" dirty="0"/>
                <a:t>-</a:t>
              </a:r>
              <a:r>
                <a:rPr lang="en-US" sz="1400" dirty="0"/>
                <a:t>X</a:t>
              </a:r>
              <a:endParaRPr lang="en-US" dirty="0"/>
            </a:p>
          </p:txBody>
        </p:sp>
        <p:sp>
          <p:nvSpPr>
            <p:cNvPr id="134" name="Line 39"/>
            <p:cNvSpPr>
              <a:spLocks noChangeShapeType="1"/>
            </p:cNvSpPr>
            <p:nvPr/>
          </p:nvSpPr>
          <p:spPr bwMode="auto">
            <a:xfrm>
              <a:off x="5284063" y="6125443"/>
              <a:ext cx="18333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35" name="Text Box 40"/>
            <p:cNvSpPr txBox="1">
              <a:spLocks noChangeArrowheads="1"/>
            </p:cNvSpPr>
            <p:nvPr/>
          </p:nvSpPr>
          <p:spPr bwMode="auto">
            <a:xfrm>
              <a:off x="6841247" y="5662636"/>
              <a:ext cx="360426" cy="3671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800" b="1">
                  <a:solidFill>
                    <a:schemeClr val="tx2"/>
                  </a:solidFill>
                  <a:latin typeface="Symbol" pitchFamily="18" charset="2"/>
                </a:rPr>
                <a:t>p</a:t>
              </a:r>
              <a:r>
                <a:rPr lang="en-US" sz="1800" baseline="36000">
                  <a:solidFill>
                    <a:schemeClr val="tx2"/>
                  </a:solidFill>
                </a:rPr>
                <a:t>-</a:t>
              </a:r>
              <a:endParaRPr lang="en-US" b="1"/>
            </a:p>
          </p:txBody>
        </p:sp>
        <p:sp>
          <p:nvSpPr>
            <p:cNvPr id="136" name="Text Box 41"/>
            <p:cNvSpPr txBox="1">
              <a:spLocks noChangeArrowheads="1"/>
            </p:cNvSpPr>
            <p:nvPr/>
          </p:nvSpPr>
          <p:spPr bwMode="auto">
            <a:xfrm>
              <a:off x="6459306" y="5086338"/>
              <a:ext cx="304929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800">
                  <a:latin typeface="Symbol" pitchFamily="18" charset="2"/>
                </a:rPr>
                <a:t>f</a:t>
              </a:r>
              <a:endParaRPr lang="en-US"/>
            </a:p>
          </p:txBody>
        </p:sp>
        <p:sp>
          <p:nvSpPr>
            <p:cNvPr id="137" name="Text Box 42"/>
            <p:cNvSpPr txBox="1">
              <a:spLocks noChangeArrowheads="1"/>
            </p:cNvSpPr>
            <p:nvPr/>
          </p:nvSpPr>
          <p:spPr bwMode="auto">
            <a:xfrm>
              <a:off x="5954524" y="4725144"/>
              <a:ext cx="310539" cy="3671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800" b="1"/>
                <a:t>x</a:t>
              </a:r>
              <a:endParaRPr lang="en-US"/>
            </a:p>
          </p:txBody>
        </p:sp>
        <p:sp>
          <p:nvSpPr>
            <p:cNvPr id="138" name="Arc 60"/>
            <p:cNvSpPr>
              <a:spLocks/>
            </p:cNvSpPr>
            <p:nvPr/>
          </p:nvSpPr>
          <p:spPr bwMode="auto">
            <a:xfrm>
              <a:off x="6502022" y="5490894"/>
              <a:ext cx="150905" cy="89810"/>
            </a:xfrm>
            <a:custGeom>
              <a:avLst/>
              <a:gdLst>
                <a:gd name="T0" fmla="*/ 0 w 22212"/>
                <a:gd name="T1" fmla="*/ 2147483647 h 21600"/>
                <a:gd name="T2" fmla="*/ 2147483647 w 22212"/>
                <a:gd name="T3" fmla="*/ 2147483647 h 21600"/>
                <a:gd name="T4" fmla="*/ 2147483647 w 22212"/>
                <a:gd name="T5" fmla="*/ 2147483647 h 21600"/>
                <a:gd name="T6" fmla="*/ 0 60000 65536"/>
                <a:gd name="T7" fmla="*/ 0 60000 65536"/>
                <a:gd name="T8" fmla="*/ 0 60000 65536"/>
                <a:gd name="T9" fmla="*/ 0 w 22212"/>
                <a:gd name="T10" fmla="*/ 0 h 21600"/>
                <a:gd name="T11" fmla="*/ 22212 w 22212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212" h="21600" fill="none" extrusionOk="0">
                  <a:moveTo>
                    <a:pt x="0" y="94"/>
                  </a:moveTo>
                  <a:cubicBezTo>
                    <a:pt x="670" y="31"/>
                    <a:pt x="1342" y="-1"/>
                    <a:pt x="2016" y="-1"/>
                  </a:cubicBezTo>
                  <a:cubicBezTo>
                    <a:pt x="10990" y="-1"/>
                    <a:pt x="19029" y="5549"/>
                    <a:pt x="22212" y="13939"/>
                  </a:cubicBezTo>
                </a:path>
                <a:path w="22212" h="21600" stroke="0" extrusionOk="0">
                  <a:moveTo>
                    <a:pt x="0" y="94"/>
                  </a:moveTo>
                  <a:cubicBezTo>
                    <a:pt x="670" y="31"/>
                    <a:pt x="1342" y="-1"/>
                    <a:pt x="2016" y="-1"/>
                  </a:cubicBezTo>
                  <a:cubicBezTo>
                    <a:pt x="10990" y="-1"/>
                    <a:pt x="19029" y="5549"/>
                    <a:pt x="22212" y="13939"/>
                  </a:cubicBezTo>
                  <a:lnTo>
                    <a:pt x="2016" y="216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39" name="AutoShape 64"/>
            <p:cNvSpPr>
              <a:spLocks noChangeArrowheads="1"/>
            </p:cNvSpPr>
            <p:nvPr/>
          </p:nvSpPr>
          <p:spPr bwMode="auto">
            <a:xfrm>
              <a:off x="4860032" y="4653136"/>
              <a:ext cx="1085019" cy="655457"/>
            </a:xfrm>
            <a:prstGeom prst="flowChartAlternateProcess">
              <a:avLst/>
            </a:prstGeom>
            <a:solidFill>
              <a:srgbClr val="FF99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GB" sz="1800"/>
            </a:p>
          </p:txBody>
        </p:sp>
        <p:sp>
          <p:nvSpPr>
            <p:cNvPr id="140" name="Text Box 65"/>
            <p:cNvSpPr txBox="1">
              <a:spLocks noChangeArrowheads="1"/>
            </p:cNvSpPr>
            <p:nvPr/>
          </p:nvSpPr>
          <p:spPr bwMode="auto">
            <a:xfrm>
              <a:off x="4984675" y="4676770"/>
              <a:ext cx="827002" cy="6155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400" b="1" dirty="0"/>
                <a:t> BG:</a:t>
              </a:r>
            </a:p>
            <a:p>
              <a:pPr algn="ctr"/>
              <a:r>
                <a:rPr lang="en-US" sz="1400" b="1" dirty="0"/>
                <a:t>small </a:t>
              </a:r>
              <a:r>
                <a:rPr lang="en-US" sz="2000" b="1" dirty="0">
                  <a:latin typeface="Symbol" pitchFamily="18" charset="2"/>
                </a:rPr>
                <a:t>f</a:t>
              </a:r>
              <a:endParaRPr lang="en-US" sz="20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417240" y="-99392"/>
            <a:ext cx="8229600" cy="1143000"/>
          </a:xfrm>
        </p:spPr>
        <p:txBody>
          <a:bodyPr>
            <a:normAutofit/>
          </a:bodyPr>
          <a:lstStyle/>
          <a:p>
            <a:r>
              <a:rPr lang="en-GB" dirty="0" smtClean="0"/>
              <a:t>Detection principle</a:t>
            </a:r>
            <a:endParaRPr lang="en-GB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79512" y="4509120"/>
            <a:ext cx="8964488" cy="4896544"/>
          </a:xfrm>
        </p:spPr>
        <p:txBody>
          <a:bodyPr/>
          <a:lstStyle/>
          <a:p>
            <a:r>
              <a:rPr lang="en-GB" sz="2000" dirty="0" smtClean="0"/>
              <a:t>Cleanest signature: kink topology</a:t>
            </a:r>
          </a:p>
          <a:p>
            <a:r>
              <a:rPr lang="en-GB" sz="2000" dirty="0" smtClean="0"/>
              <a:t>Hybrid detector: nuclear emulsions (“ECC”) &amp; electronic detectors</a:t>
            </a:r>
          </a:p>
          <a:p>
            <a:r>
              <a:rPr lang="en-GB" sz="2000" dirty="0" smtClean="0"/>
              <a:t>Micrometric resolution: </a:t>
            </a:r>
            <a:r>
              <a:rPr lang="el-GR" sz="2000" dirty="0" smtClean="0"/>
              <a:t>σ</a:t>
            </a:r>
            <a:r>
              <a:rPr lang="fr-FR" sz="2000" dirty="0" smtClean="0"/>
              <a:t>(position)</a:t>
            </a:r>
            <a:r>
              <a:rPr lang="fr-FR" sz="2000" dirty="0" smtClean="0">
                <a:latin typeface="Times"/>
              </a:rPr>
              <a:t> </a:t>
            </a:r>
            <a:r>
              <a:rPr lang="fr-FR" sz="2000" dirty="0" smtClean="0"/>
              <a:t>&lt; 1 µm,</a:t>
            </a:r>
            <a:r>
              <a:rPr lang="en-GB" sz="2000" dirty="0" smtClean="0"/>
              <a:t> </a:t>
            </a:r>
            <a:r>
              <a:rPr lang="el-GR" sz="2000" dirty="0" smtClean="0"/>
              <a:t>σ</a:t>
            </a:r>
            <a:r>
              <a:rPr lang="fr-FR" sz="2000" dirty="0" smtClean="0"/>
              <a:t>(angle) ≈ 2 </a:t>
            </a:r>
            <a:r>
              <a:rPr lang="fr-FR" sz="2000" dirty="0" err="1" smtClean="0"/>
              <a:t>mrad</a:t>
            </a:r>
            <a:endParaRPr lang="en-GB" sz="2000" dirty="0" smtClean="0"/>
          </a:p>
          <a:p>
            <a:r>
              <a:rPr lang="en-GB" sz="2000" dirty="0" smtClean="0"/>
              <a:t>Emulsions &amp; </a:t>
            </a:r>
            <a:r>
              <a:rPr lang="en-GB" sz="2000" dirty="0" err="1" smtClean="0"/>
              <a:t>Pb</a:t>
            </a:r>
            <a:r>
              <a:rPr lang="en-GB" sz="2000" dirty="0" smtClean="0"/>
              <a:t> plates grouped in “bricks” (8.3 kg, 10 X</a:t>
            </a:r>
            <a:r>
              <a:rPr lang="en-GB" sz="2000" baseline="-25000" dirty="0" smtClean="0"/>
              <a:t>0</a:t>
            </a:r>
            <a:r>
              <a:rPr lang="en-GB" sz="2000" dirty="0" smtClean="0"/>
              <a:t>)</a:t>
            </a:r>
          </a:p>
          <a:p>
            <a:r>
              <a:rPr lang="en-GB" sz="2000" dirty="0" smtClean="0"/>
              <a:t>Electronic detectors trigger, select brick, measure </a:t>
            </a:r>
            <a:r>
              <a:rPr lang="en-GB" sz="2000" dirty="0" err="1" smtClean="0"/>
              <a:t>muon</a:t>
            </a:r>
            <a:r>
              <a:rPr lang="en-GB" sz="2000" dirty="0" smtClean="0"/>
              <a:t> momentum &amp; charge</a:t>
            </a:r>
            <a:endParaRPr lang="fr-FR" sz="2000" dirty="0" smtClean="0"/>
          </a:p>
          <a:p>
            <a:endParaRPr lang="en-GB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MPP Munich 09/07/2013</a:t>
            </a:r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11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Pablo DEL AMO SANCHEZ                          LAPP - IN2P3 - CNRS / Université de Savoie</a:t>
            </a:r>
            <a:endParaRPr lang="fr-BE"/>
          </a:p>
        </p:txBody>
      </p:sp>
      <p:grpSp>
        <p:nvGrpSpPr>
          <p:cNvPr id="7" name="Group 67"/>
          <p:cNvGrpSpPr>
            <a:grpSpLocks/>
          </p:cNvGrpSpPr>
          <p:nvPr/>
        </p:nvGrpSpPr>
        <p:grpSpPr bwMode="auto">
          <a:xfrm>
            <a:off x="1110730" y="404664"/>
            <a:ext cx="7925766" cy="5105400"/>
            <a:chOff x="228600" y="762000"/>
            <a:chExt cx="7925766" cy="5105400"/>
          </a:xfrm>
        </p:grpSpPr>
        <p:sp>
          <p:nvSpPr>
            <p:cNvPr id="8" name="Rectangle 1087"/>
            <p:cNvSpPr>
              <a:spLocks noChangeArrowheads="1"/>
            </p:cNvSpPr>
            <p:nvPr/>
          </p:nvSpPr>
          <p:spPr bwMode="auto">
            <a:xfrm>
              <a:off x="5150286" y="970537"/>
              <a:ext cx="160218" cy="4032711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9" name="Rectangle 1088"/>
            <p:cNvSpPr>
              <a:spLocks noChangeArrowheads="1"/>
            </p:cNvSpPr>
            <p:nvPr/>
          </p:nvSpPr>
          <p:spPr bwMode="auto">
            <a:xfrm>
              <a:off x="5533932" y="970537"/>
              <a:ext cx="160218" cy="4032711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0" name="Rectangle 1086"/>
            <p:cNvSpPr>
              <a:spLocks noChangeArrowheads="1"/>
            </p:cNvSpPr>
            <p:nvPr/>
          </p:nvSpPr>
          <p:spPr bwMode="auto">
            <a:xfrm>
              <a:off x="3377878" y="1663659"/>
              <a:ext cx="240326" cy="252044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" name="Rectangle 1085"/>
            <p:cNvSpPr>
              <a:spLocks noChangeArrowheads="1"/>
            </p:cNvSpPr>
            <p:nvPr/>
          </p:nvSpPr>
          <p:spPr bwMode="auto">
            <a:xfrm>
              <a:off x="2076110" y="1663659"/>
              <a:ext cx="240326" cy="252044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2" name="Rectangle 1083"/>
            <p:cNvSpPr>
              <a:spLocks noChangeArrowheads="1"/>
            </p:cNvSpPr>
            <p:nvPr/>
          </p:nvSpPr>
          <p:spPr bwMode="auto">
            <a:xfrm>
              <a:off x="5439792" y="970537"/>
              <a:ext cx="80109" cy="4032711"/>
            </a:xfrm>
            <a:prstGeom prst="rect">
              <a:avLst/>
            </a:prstGeom>
            <a:solidFill>
              <a:srgbClr val="FFCC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3" name="Rectangle 1084"/>
            <p:cNvSpPr>
              <a:spLocks noChangeArrowheads="1"/>
            </p:cNvSpPr>
            <p:nvPr/>
          </p:nvSpPr>
          <p:spPr bwMode="auto">
            <a:xfrm>
              <a:off x="5693391" y="970537"/>
              <a:ext cx="80109" cy="4032711"/>
            </a:xfrm>
            <a:prstGeom prst="rect">
              <a:avLst/>
            </a:prstGeom>
            <a:solidFill>
              <a:srgbClr val="FFCC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4" name="Rectangle 1082"/>
            <p:cNvSpPr>
              <a:spLocks noChangeArrowheads="1"/>
            </p:cNvSpPr>
            <p:nvPr/>
          </p:nvSpPr>
          <p:spPr bwMode="auto">
            <a:xfrm>
              <a:off x="5320517" y="970537"/>
              <a:ext cx="80109" cy="4032711"/>
            </a:xfrm>
            <a:prstGeom prst="rect">
              <a:avLst/>
            </a:prstGeom>
            <a:solidFill>
              <a:srgbClr val="FFCC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5" name="Rectangle 1077"/>
            <p:cNvSpPr>
              <a:spLocks noChangeArrowheads="1"/>
            </p:cNvSpPr>
            <p:nvPr/>
          </p:nvSpPr>
          <p:spPr bwMode="auto">
            <a:xfrm>
              <a:off x="6752462" y="3345455"/>
              <a:ext cx="887873" cy="2521945"/>
            </a:xfrm>
            <a:prstGeom prst="rect">
              <a:avLst/>
            </a:prstGeom>
            <a:solidFill>
              <a:schemeClr val="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" name="Rectangle 1081"/>
            <p:cNvSpPr>
              <a:spLocks noChangeArrowheads="1"/>
            </p:cNvSpPr>
            <p:nvPr/>
          </p:nvSpPr>
          <p:spPr bwMode="auto">
            <a:xfrm>
              <a:off x="6752462" y="762000"/>
              <a:ext cx="887873" cy="2521945"/>
            </a:xfrm>
            <a:prstGeom prst="rect">
              <a:avLst/>
            </a:prstGeom>
            <a:solidFill>
              <a:schemeClr val="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7" name="Rectangle 1029"/>
            <p:cNvSpPr>
              <a:spLocks noChangeArrowheads="1"/>
            </p:cNvSpPr>
            <p:nvPr/>
          </p:nvSpPr>
          <p:spPr bwMode="auto">
            <a:xfrm>
              <a:off x="3671610" y="1662159"/>
              <a:ext cx="887873" cy="2521945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8" name="Rectangle 1030"/>
            <p:cNvSpPr>
              <a:spLocks noChangeArrowheads="1"/>
            </p:cNvSpPr>
            <p:nvPr/>
          </p:nvSpPr>
          <p:spPr bwMode="auto">
            <a:xfrm>
              <a:off x="1098114" y="1662159"/>
              <a:ext cx="886204" cy="2521945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9" name="Rectangle 1031"/>
            <p:cNvSpPr>
              <a:spLocks noChangeArrowheads="1"/>
            </p:cNvSpPr>
            <p:nvPr/>
          </p:nvSpPr>
          <p:spPr bwMode="auto">
            <a:xfrm>
              <a:off x="2403221" y="1662159"/>
              <a:ext cx="886204" cy="2521945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0" name="Rectangle 1032"/>
            <p:cNvSpPr>
              <a:spLocks noChangeArrowheads="1"/>
            </p:cNvSpPr>
            <p:nvPr/>
          </p:nvSpPr>
          <p:spPr bwMode="auto">
            <a:xfrm>
              <a:off x="1984318" y="1662159"/>
              <a:ext cx="80109" cy="2521945"/>
            </a:xfrm>
            <a:prstGeom prst="rect">
              <a:avLst/>
            </a:prstGeom>
            <a:solidFill>
              <a:srgbClr val="FFCC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1" name="Rectangle 1033"/>
            <p:cNvSpPr>
              <a:spLocks noChangeArrowheads="1"/>
            </p:cNvSpPr>
            <p:nvPr/>
          </p:nvSpPr>
          <p:spPr bwMode="auto">
            <a:xfrm>
              <a:off x="2323112" y="1662159"/>
              <a:ext cx="81778" cy="2521945"/>
            </a:xfrm>
            <a:prstGeom prst="rect">
              <a:avLst/>
            </a:prstGeom>
            <a:solidFill>
              <a:srgbClr val="FFCC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" name="Rectangle 1034"/>
            <p:cNvSpPr>
              <a:spLocks noChangeArrowheads="1"/>
            </p:cNvSpPr>
            <p:nvPr/>
          </p:nvSpPr>
          <p:spPr bwMode="auto">
            <a:xfrm>
              <a:off x="3624880" y="1662159"/>
              <a:ext cx="85116" cy="2521945"/>
            </a:xfrm>
            <a:prstGeom prst="rect">
              <a:avLst/>
            </a:prstGeom>
            <a:solidFill>
              <a:srgbClr val="FFCC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" name="Rectangle 1035"/>
            <p:cNvSpPr>
              <a:spLocks noChangeArrowheads="1"/>
            </p:cNvSpPr>
            <p:nvPr/>
          </p:nvSpPr>
          <p:spPr bwMode="auto">
            <a:xfrm>
              <a:off x="3286087" y="1662159"/>
              <a:ext cx="85116" cy="2521945"/>
            </a:xfrm>
            <a:prstGeom prst="rect">
              <a:avLst/>
            </a:prstGeom>
            <a:solidFill>
              <a:srgbClr val="FFCC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" name="Line 1036"/>
            <p:cNvSpPr>
              <a:spLocks noChangeShapeType="1"/>
            </p:cNvSpPr>
            <p:nvPr/>
          </p:nvSpPr>
          <p:spPr bwMode="auto">
            <a:xfrm>
              <a:off x="1648863" y="3103913"/>
              <a:ext cx="2343183" cy="769636"/>
            </a:xfrm>
            <a:prstGeom prst="line">
              <a:avLst/>
            </a:prstGeom>
            <a:noFill/>
            <a:ln w="19050">
              <a:solidFill>
                <a:srgbClr val="4D4D4D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5" name="Line 1037"/>
            <p:cNvSpPr>
              <a:spLocks noChangeShapeType="1"/>
            </p:cNvSpPr>
            <p:nvPr/>
          </p:nvSpPr>
          <p:spPr bwMode="auto">
            <a:xfrm>
              <a:off x="1658876" y="3090410"/>
              <a:ext cx="6445422" cy="1111696"/>
            </a:xfrm>
            <a:prstGeom prst="line">
              <a:avLst/>
            </a:prstGeom>
            <a:noFill/>
            <a:ln w="19050">
              <a:solidFill>
                <a:srgbClr val="4D4D4D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6" name="Line 1038"/>
            <p:cNvSpPr>
              <a:spLocks noChangeShapeType="1"/>
            </p:cNvSpPr>
            <p:nvPr/>
          </p:nvSpPr>
          <p:spPr bwMode="auto">
            <a:xfrm flipV="1">
              <a:off x="1141507" y="3102413"/>
              <a:ext cx="485660" cy="1500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7" name="Line 1039"/>
            <p:cNvSpPr>
              <a:spLocks noChangeShapeType="1"/>
            </p:cNvSpPr>
            <p:nvPr/>
          </p:nvSpPr>
          <p:spPr bwMode="auto">
            <a:xfrm>
              <a:off x="392156" y="3106913"/>
              <a:ext cx="912907" cy="0"/>
            </a:xfrm>
            <a:prstGeom prst="line">
              <a:avLst/>
            </a:prstGeom>
            <a:noFill/>
            <a:ln w="28575">
              <a:solidFill>
                <a:srgbClr val="CC0000"/>
              </a:solidFill>
              <a:prstDash val="sysDot"/>
              <a:round/>
              <a:headEnd/>
              <a:tailEnd type="stealth" w="med" len="med"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8" name="Line 1040"/>
            <p:cNvSpPr>
              <a:spLocks noChangeShapeType="1"/>
            </p:cNvSpPr>
            <p:nvPr/>
          </p:nvSpPr>
          <p:spPr bwMode="auto">
            <a:xfrm flipV="1">
              <a:off x="1667221" y="2646332"/>
              <a:ext cx="1106503" cy="450079"/>
            </a:xfrm>
            <a:prstGeom prst="line">
              <a:avLst/>
            </a:prstGeom>
            <a:noFill/>
            <a:ln w="6350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9" name="Line 1041"/>
            <p:cNvSpPr>
              <a:spLocks noChangeShapeType="1"/>
            </p:cNvSpPr>
            <p:nvPr/>
          </p:nvSpPr>
          <p:spPr bwMode="auto">
            <a:xfrm>
              <a:off x="2760372" y="2650833"/>
              <a:ext cx="5173695" cy="57010"/>
            </a:xfrm>
            <a:prstGeom prst="line">
              <a:avLst/>
            </a:prstGeom>
            <a:noFill/>
            <a:ln w="6350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0" name="Line 1042"/>
            <p:cNvSpPr>
              <a:spLocks noChangeShapeType="1"/>
            </p:cNvSpPr>
            <p:nvPr/>
          </p:nvSpPr>
          <p:spPr bwMode="auto">
            <a:xfrm flipV="1">
              <a:off x="2770386" y="1708667"/>
              <a:ext cx="983002" cy="939166"/>
            </a:xfrm>
            <a:prstGeom prst="line">
              <a:avLst/>
            </a:prstGeom>
            <a:noFill/>
            <a:ln w="19050">
              <a:solidFill>
                <a:srgbClr val="CC0000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1" name="Line 1043"/>
            <p:cNvSpPr>
              <a:spLocks noChangeShapeType="1"/>
            </p:cNvSpPr>
            <p:nvPr/>
          </p:nvSpPr>
          <p:spPr bwMode="auto">
            <a:xfrm flipV="1">
              <a:off x="2792082" y="2118239"/>
              <a:ext cx="1178267" cy="520592"/>
            </a:xfrm>
            <a:prstGeom prst="line">
              <a:avLst/>
            </a:prstGeom>
            <a:noFill/>
            <a:ln w="19050">
              <a:solidFill>
                <a:srgbClr val="CC0000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2" name="Line 1044"/>
            <p:cNvSpPr>
              <a:spLocks noChangeShapeType="1"/>
            </p:cNvSpPr>
            <p:nvPr/>
          </p:nvSpPr>
          <p:spPr bwMode="auto">
            <a:xfrm>
              <a:off x="3281080" y="2649333"/>
              <a:ext cx="90122" cy="0"/>
            </a:xfrm>
            <a:prstGeom prst="line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3" name="Line 1045"/>
            <p:cNvSpPr>
              <a:spLocks noChangeShapeType="1"/>
            </p:cNvSpPr>
            <p:nvPr/>
          </p:nvSpPr>
          <p:spPr bwMode="auto">
            <a:xfrm>
              <a:off x="3619873" y="2659835"/>
              <a:ext cx="90122" cy="0"/>
            </a:xfrm>
            <a:prstGeom prst="line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4" name="Line 1046"/>
            <p:cNvSpPr>
              <a:spLocks noChangeShapeType="1"/>
            </p:cNvSpPr>
            <p:nvPr/>
          </p:nvSpPr>
          <p:spPr bwMode="auto">
            <a:xfrm flipV="1">
              <a:off x="2318105" y="2797859"/>
              <a:ext cx="85116" cy="33006"/>
            </a:xfrm>
            <a:prstGeom prst="line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5" name="Line 1047"/>
            <p:cNvSpPr>
              <a:spLocks noChangeShapeType="1"/>
            </p:cNvSpPr>
            <p:nvPr/>
          </p:nvSpPr>
          <p:spPr bwMode="auto">
            <a:xfrm flipV="1">
              <a:off x="1945933" y="2941884"/>
              <a:ext cx="83447" cy="34506"/>
            </a:xfrm>
            <a:prstGeom prst="line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6" name="Line 1048"/>
            <p:cNvSpPr>
              <a:spLocks noChangeShapeType="1"/>
            </p:cNvSpPr>
            <p:nvPr/>
          </p:nvSpPr>
          <p:spPr bwMode="auto">
            <a:xfrm>
              <a:off x="1965960" y="3151921"/>
              <a:ext cx="98467" cy="2100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7" name="Line 1049"/>
            <p:cNvSpPr>
              <a:spLocks noChangeShapeType="1"/>
            </p:cNvSpPr>
            <p:nvPr/>
          </p:nvSpPr>
          <p:spPr bwMode="auto">
            <a:xfrm>
              <a:off x="2329788" y="3213432"/>
              <a:ext cx="95129" cy="2250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8" name="Line 1050"/>
            <p:cNvSpPr>
              <a:spLocks noChangeShapeType="1"/>
            </p:cNvSpPr>
            <p:nvPr/>
          </p:nvSpPr>
          <p:spPr bwMode="auto">
            <a:xfrm>
              <a:off x="3623211" y="3435471"/>
              <a:ext cx="95129" cy="1950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9" name="Line 1051"/>
            <p:cNvSpPr>
              <a:spLocks noChangeShapeType="1"/>
            </p:cNvSpPr>
            <p:nvPr/>
          </p:nvSpPr>
          <p:spPr bwMode="auto">
            <a:xfrm>
              <a:off x="3277742" y="3376961"/>
              <a:ext cx="96798" cy="2250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0" name="Line 1052"/>
            <p:cNvSpPr>
              <a:spLocks noChangeShapeType="1"/>
            </p:cNvSpPr>
            <p:nvPr/>
          </p:nvSpPr>
          <p:spPr bwMode="auto">
            <a:xfrm>
              <a:off x="1975974" y="3216433"/>
              <a:ext cx="73433" cy="2100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1" name="Line 1053"/>
            <p:cNvSpPr>
              <a:spLocks noChangeShapeType="1"/>
            </p:cNvSpPr>
            <p:nvPr/>
          </p:nvSpPr>
          <p:spPr bwMode="auto">
            <a:xfrm>
              <a:off x="2331456" y="3328953"/>
              <a:ext cx="73433" cy="1950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2" name="Line 1054"/>
            <p:cNvSpPr>
              <a:spLocks noChangeShapeType="1"/>
            </p:cNvSpPr>
            <p:nvPr/>
          </p:nvSpPr>
          <p:spPr bwMode="auto">
            <a:xfrm>
              <a:off x="3289424" y="3647009"/>
              <a:ext cx="73433" cy="1950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3" name="Line 1055"/>
            <p:cNvSpPr>
              <a:spLocks noChangeShapeType="1"/>
            </p:cNvSpPr>
            <p:nvPr/>
          </p:nvSpPr>
          <p:spPr bwMode="auto">
            <a:xfrm>
              <a:off x="3623211" y="3755028"/>
              <a:ext cx="73433" cy="1950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4" name="Text Box 1056"/>
            <p:cNvSpPr txBox="1">
              <a:spLocks noChangeArrowheads="1"/>
            </p:cNvSpPr>
            <p:nvPr/>
          </p:nvSpPr>
          <p:spPr bwMode="auto">
            <a:xfrm>
              <a:off x="1094777" y="3771531"/>
              <a:ext cx="889542" cy="3390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GB" sz="1600" b="1">
                  <a:solidFill>
                    <a:srgbClr val="292929"/>
                  </a:solidFill>
                  <a:latin typeface="Times New Roman" pitchFamily="18" charset="0"/>
                </a:rPr>
                <a:t>Pb</a:t>
              </a:r>
            </a:p>
          </p:txBody>
        </p:sp>
        <p:sp>
          <p:nvSpPr>
            <p:cNvPr id="45" name="Text Box 1057"/>
            <p:cNvSpPr txBox="1">
              <a:spLocks noChangeArrowheads="1"/>
            </p:cNvSpPr>
            <p:nvPr/>
          </p:nvSpPr>
          <p:spPr bwMode="auto">
            <a:xfrm>
              <a:off x="1889670" y="4293623"/>
              <a:ext cx="2383237" cy="307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GB" sz="1400" dirty="0">
                  <a:solidFill>
                    <a:schemeClr val="bg1"/>
                  </a:solidFill>
                </a:rPr>
                <a:t>emulsion layers</a:t>
              </a:r>
            </a:p>
          </p:txBody>
        </p:sp>
        <p:sp>
          <p:nvSpPr>
            <p:cNvPr id="46" name="Line 1058"/>
            <p:cNvSpPr>
              <a:spLocks noChangeShapeType="1"/>
            </p:cNvSpPr>
            <p:nvPr/>
          </p:nvSpPr>
          <p:spPr bwMode="auto">
            <a:xfrm flipH="1" flipV="1">
              <a:off x="2366504" y="4161599"/>
              <a:ext cx="121832" cy="241543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stealth" w="sm" len="sm"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7" name="Line 1059"/>
            <p:cNvSpPr>
              <a:spLocks noChangeShapeType="1"/>
            </p:cNvSpPr>
            <p:nvPr/>
          </p:nvSpPr>
          <p:spPr bwMode="auto">
            <a:xfrm flipH="1" flipV="1">
              <a:off x="2022704" y="4170601"/>
              <a:ext cx="437261" cy="268547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stealth" w="sm" len="sm"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8" name="Text Box 1060"/>
            <p:cNvSpPr txBox="1">
              <a:spLocks noChangeArrowheads="1"/>
            </p:cNvSpPr>
            <p:nvPr/>
          </p:nvSpPr>
          <p:spPr bwMode="auto">
            <a:xfrm>
              <a:off x="228600" y="2634208"/>
              <a:ext cx="684263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GB" sz="2400" b="1" dirty="0">
                  <a:solidFill>
                    <a:srgbClr val="FFFF00"/>
                  </a:solidFill>
                  <a:latin typeface="Symbol" pitchFamily="18" charset="2"/>
                </a:rPr>
                <a:t></a:t>
              </a:r>
              <a:r>
                <a:rPr lang="en-GB" sz="2400" b="1" baseline="-25000" dirty="0">
                  <a:solidFill>
                    <a:srgbClr val="FFFF00"/>
                  </a:solidFill>
                  <a:latin typeface="Symbol" pitchFamily="18" charset="2"/>
                </a:rPr>
                <a:t></a:t>
              </a:r>
              <a:endParaRPr lang="en-GB" sz="2400" b="1" dirty="0">
                <a:solidFill>
                  <a:srgbClr val="FFFF00"/>
                </a:solidFill>
                <a:latin typeface="Symbol" pitchFamily="18" charset="2"/>
              </a:endParaRPr>
            </a:p>
          </p:txBody>
        </p:sp>
        <p:sp>
          <p:nvSpPr>
            <p:cNvPr id="49" name="Text Box 1061"/>
            <p:cNvSpPr txBox="1">
              <a:spLocks noChangeArrowheads="1"/>
            </p:cNvSpPr>
            <p:nvPr/>
          </p:nvSpPr>
          <p:spPr bwMode="auto">
            <a:xfrm>
              <a:off x="2217969" y="2356781"/>
              <a:ext cx="684263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GB" sz="2400" b="1" dirty="0">
                  <a:solidFill>
                    <a:srgbClr val="CC0000"/>
                  </a:solidFill>
                  <a:latin typeface="Symbol" pitchFamily="18" charset="2"/>
                </a:rPr>
                <a:t></a:t>
              </a:r>
            </a:p>
          </p:txBody>
        </p:sp>
        <p:sp>
          <p:nvSpPr>
            <p:cNvPr id="50" name="Line 1062"/>
            <p:cNvSpPr>
              <a:spLocks noChangeShapeType="1"/>
            </p:cNvSpPr>
            <p:nvPr/>
          </p:nvSpPr>
          <p:spPr bwMode="auto">
            <a:xfrm>
              <a:off x="1078087" y="2050727"/>
              <a:ext cx="912907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stealth" w="med" len="med"/>
              <a:tailEnd type="stealth" w="med" len="med"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1" name="Text Box 1063"/>
            <p:cNvSpPr txBox="1">
              <a:spLocks noChangeArrowheads="1"/>
            </p:cNvSpPr>
            <p:nvPr/>
          </p:nvSpPr>
          <p:spPr bwMode="auto">
            <a:xfrm>
              <a:off x="992972" y="1665159"/>
              <a:ext cx="1066449" cy="307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GB" sz="1400" b="1">
                  <a:latin typeface="Times New Roman" pitchFamily="18" charset="0"/>
                </a:rPr>
                <a:t>1 mm</a:t>
              </a:r>
            </a:p>
          </p:txBody>
        </p:sp>
        <p:sp>
          <p:nvSpPr>
            <p:cNvPr id="52" name="Rectangle 1064"/>
            <p:cNvSpPr>
              <a:spLocks noChangeArrowheads="1"/>
            </p:cNvSpPr>
            <p:nvPr/>
          </p:nvSpPr>
          <p:spPr bwMode="auto">
            <a:xfrm>
              <a:off x="5070177" y="970537"/>
              <a:ext cx="80109" cy="4032711"/>
            </a:xfrm>
            <a:prstGeom prst="rect">
              <a:avLst/>
            </a:prstGeom>
            <a:solidFill>
              <a:srgbClr val="FFCC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3" name="Rectangle 1066"/>
            <p:cNvSpPr>
              <a:spLocks noChangeArrowheads="1"/>
            </p:cNvSpPr>
            <p:nvPr/>
          </p:nvSpPr>
          <p:spPr bwMode="auto">
            <a:xfrm>
              <a:off x="4591193" y="4990950"/>
              <a:ext cx="1749043" cy="307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1400" dirty="0">
                  <a:solidFill>
                    <a:schemeClr val="bg1"/>
                  </a:solidFill>
                </a:rPr>
                <a:t>interface films (CS)</a:t>
              </a:r>
            </a:p>
          </p:txBody>
        </p:sp>
        <p:sp>
          <p:nvSpPr>
            <p:cNvPr id="54" name="Line 1069"/>
            <p:cNvSpPr>
              <a:spLocks noChangeShapeType="1"/>
            </p:cNvSpPr>
            <p:nvPr/>
          </p:nvSpPr>
          <p:spPr bwMode="auto">
            <a:xfrm>
              <a:off x="5060163" y="2680838"/>
              <a:ext cx="90122" cy="0"/>
            </a:xfrm>
            <a:prstGeom prst="line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5" name="Line 1070"/>
            <p:cNvSpPr>
              <a:spLocks noChangeShapeType="1"/>
            </p:cNvSpPr>
            <p:nvPr/>
          </p:nvSpPr>
          <p:spPr bwMode="auto">
            <a:xfrm>
              <a:off x="5300490" y="2680838"/>
              <a:ext cx="90122" cy="0"/>
            </a:xfrm>
            <a:prstGeom prst="line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6" name="Line 1071"/>
            <p:cNvSpPr>
              <a:spLocks noChangeShapeType="1"/>
            </p:cNvSpPr>
            <p:nvPr/>
          </p:nvSpPr>
          <p:spPr bwMode="auto">
            <a:xfrm>
              <a:off x="5410200" y="2689840"/>
              <a:ext cx="90122" cy="0"/>
            </a:xfrm>
            <a:prstGeom prst="line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7" name="Line 1072"/>
            <p:cNvSpPr>
              <a:spLocks noChangeShapeType="1"/>
            </p:cNvSpPr>
            <p:nvPr/>
          </p:nvSpPr>
          <p:spPr bwMode="auto">
            <a:xfrm>
              <a:off x="5715000" y="2698841"/>
              <a:ext cx="90122" cy="0"/>
            </a:xfrm>
            <a:prstGeom prst="line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8" name="Line 1073"/>
            <p:cNvSpPr>
              <a:spLocks noChangeShapeType="1"/>
            </p:cNvSpPr>
            <p:nvPr/>
          </p:nvSpPr>
          <p:spPr bwMode="auto">
            <a:xfrm>
              <a:off x="5053487" y="3666512"/>
              <a:ext cx="96798" cy="2250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9" name="Line 1074"/>
            <p:cNvSpPr>
              <a:spLocks noChangeShapeType="1"/>
            </p:cNvSpPr>
            <p:nvPr/>
          </p:nvSpPr>
          <p:spPr bwMode="auto">
            <a:xfrm>
              <a:off x="5406274" y="3730576"/>
              <a:ext cx="120163" cy="2700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0" name="Line 1075"/>
            <p:cNvSpPr>
              <a:spLocks noChangeShapeType="1"/>
            </p:cNvSpPr>
            <p:nvPr/>
          </p:nvSpPr>
          <p:spPr bwMode="auto">
            <a:xfrm>
              <a:off x="5688293" y="3787235"/>
              <a:ext cx="120163" cy="2700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1" name="Line 1076"/>
            <p:cNvSpPr>
              <a:spLocks noChangeShapeType="1"/>
            </p:cNvSpPr>
            <p:nvPr/>
          </p:nvSpPr>
          <p:spPr bwMode="auto">
            <a:xfrm>
              <a:off x="5280462" y="3707019"/>
              <a:ext cx="120163" cy="2700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2" name="Rectangle 1078"/>
            <p:cNvSpPr>
              <a:spLocks noChangeArrowheads="1"/>
            </p:cNvSpPr>
            <p:nvPr/>
          </p:nvSpPr>
          <p:spPr bwMode="auto">
            <a:xfrm>
              <a:off x="2107819" y="1330600"/>
              <a:ext cx="1245025" cy="307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GB" sz="1400">
                  <a:solidFill>
                    <a:schemeClr val="bg1"/>
                  </a:solidFill>
                </a:rPr>
                <a:t>ECC brick</a:t>
              </a:r>
            </a:p>
          </p:txBody>
        </p:sp>
        <p:sp>
          <p:nvSpPr>
            <p:cNvPr id="63" name="Rectangle 1079"/>
            <p:cNvSpPr>
              <a:spLocks noChangeArrowheads="1"/>
            </p:cNvSpPr>
            <p:nvPr/>
          </p:nvSpPr>
          <p:spPr bwMode="auto">
            <a:xfrm>
              <a:off x="6781328" y="1556792"/>
              <a:ext cx="1039746" cy="6309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1400" dirty="0" smtClean="0">
                  <a:solidFill>
                    <a:schemeClr val="bg1"/>
                  </a:solidFill>
                </a:rPr>
                <a:t>electronic</a:t>
              </a:r>
            </a:p>
            <a:p>
              <a:pPr>
                <a:spcBef>
                  <a:spcPct val="50000"/>
                </a:spcBef>
              </a:pPr>
              <a:r>
                <a:rPr lang="en-GB" sz="1400" dirty="0" smtClean="0">
                  <a:solidFill>
                    <a:schemeClr val="bg1"/>
                  </a:solidFill>
                </a:rPr>
                <a:t>trackers</a:t>
              </a:r>
              <a:endParaRPr lang="en-GB" sz="1400" dirty="0">
                <a:solidFill>
                  <a:schemeClr val="bg1"/>
                </a:solidFill>
              </a:endParaRPr>
            </a:p>
          </p:txBody>
        </p:sp>
        <p:sp>
          <p:nvSpPr>
            <p:cNvPr id="64" name="Line 1091"/>
            <p:cNvSpPr>
              <a:spLocks noChangeShapeType="1"/>
            </p:cNvSpPr>
            <p:nvPr/>
          </p:nvSpPr>
          <p:spPr bwMode="auto">
            <a:xfrm flipV="1">
              <a:off x="4309143" y="2905878"/>
              <a:ext cx="3845223" cy="648114"/>
            </a:xfrm>
            <a:prstGeom prst="line">
              <a:avLst/>
            </a:prstGeom>
            <a:noFill/>
            <a:ln w="19050">
              <a:solidFill>
                <a:srgbClr val="4D4D4D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5" name="Line 1092"/>
            <p:cNvSpPr>
              <a:spLocks noChangeShapeType="1"/>
            </p:cNvSpPr>
            <p:nvPr/>
          </p:nvSpPr>
          <p:spPr bwMode="auto">
            <a:xfrm>
              <a:off x="5070177" y="3418968"/>
              <a:ext cx="80109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6" name="Line 1093"/>
            <p:cNvSpPr>
              <a:spLocks noChangeShapeType="1"/>
            </p:cNvSpPr>
            <p:nvPr/>
          </p:nvSpPr>
          <p:spPr bwMode="auto">
            <a:xfrm flipV="1">
              <a:off x="5310503" y="3364959"/>
              <a:ext cx="80109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7" name="Line 1094"/>
            <p:cNvSpPr>
              <a:spLocks noChangeShapeType="1"/>
            </p:cNvSpPr>
            <p:nvPr/>
          </p:nvSpPr>
          <p:spPr bwMode="auto">
            <a:xfrm>
              <a:off x="5447535" y="3352800"/>
              <a:ext cx="80109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8" name="Line 1095"/>
            <p:cNvSpPr>
              <a:spLocks noChangeShapeType="1"/>
            </p:cNvSpPr>
            <p:nvPr/>
          </p:nvSpPr>
          <p:spPr bwMode="auto">
            <a:xfrm flipV="1">
              <a:off x="5685408" y="3317847"/>
              <a:ext cx="80109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417240" y="-99392"/>
            <a:ext cx="8229600" cy="1143000"/>
          </a:xfrm>
        </p:spPr>
        <p:txBody>
          <a:bodyPr>
            <a:normAutofit/>
          </a:bodyPr>
          <a:lstStyle/>
          <a:p>
            <a:r>
              <a:rPr lang="en-GB" dirty="0" smtClean="0"/>
              <a:t>Detection principle</a:t>
            </a:r>
            <a:endParaRPr lang="en-GB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79512" y="4509120"/>
            <a:ext cx="8964488" cy="4896544"/>
          </a:xfrm>
        </p:spPr>
        <p:txBody>
          <a:bodyPr/>
          <a:lstStyle/>
          <a:p>
            <a:r>
              <a:rPr lang="en-GB" sz="2000" dirty="0" smtClean="0"/>
              <a:t>Cleanest signature: kink topology</a:t>
            </a:r>
          </a:p>
          <a:p>
            <a:r>
              <a:rPr lang="en-GB" sz="2000" dirty="0" smtClean="0"/>
              <a:t>Hybrid detector: nuclear emulsions (“ECC”) &amp; electronic detectors</a:t>
            </a:r>
          </a:p>
          <a:p>
            <a:r>
              <a:rPr lang="en-GB" sz="2000" dirty="0" smtClean="0"/>
              <a:t>Micrometric resolution: </a:t>
            </a:r>
            <a:r>
              <a:rPr lang="el-GR" sz="2000" dirty="0" smtClean="0"/>
              <a:t>σ</a:t>
            </a:r>
            <a:r>
              <a:rPr lang="fr-FR" sz="2000" dirty="0" smtClean="0"/>
              <a:t>(position)</a:t>
            </a:r>
            <a:r>
              <a:rPr lang="fr-FR" sz="2000" dirty="0" smtClean="0">
                <a:latin typeface="Times"/>
              </a:rPr>
              <a:t> </a:t>
            </a:r>
            <a:r>
              <a:rPr lang="fr-FR" sz="2000" dirty="0" smtClean="0"/>
              <a:t>&lt; 1 µm,</a:t>
            </a:r>
            <a:r>
              <a:rPr lang="en-GB" sz="2000" dirty="0" smtClean="0"/>
              <a:t> </a:t>
            </a:r>
            <a:r>
              <a:rPr lang="el-GR" sz="2000" dirty="0" smtClean="0"/>
              <a:t>σ</a:t>
            </a:r>
            <a:r>
              <a:rPr lang="fr-FR" sz="2000" dirty="0" smtClean="0"/>
              <a:t>(angle) ≈ 2 </a:t>
            </a:r>
            <a:r>
              <a:rPr lang="fr-FR" sz="2000" dirty="0" err="1" smtClean="0"/>
              <a:t>mrad</a:t>
            </a:r>
            <a:endParaRPr lang="en-GB" sz="2000" dirty="0" smtClean="0"/>
          </a:p>
          <a:p>
            <a:r>
              <a:rPr lang="en-GB" sz="2000" dirty="0" smtClean="0"/>
              <a:t>Emulsions &amp; </a:t>
            </a:r>
            <a:r>
              <a:rPr lang="en-GB" sz="2000" dirty="0" err="1" smtClean="0"/>
              <a:t>Pb</a:t>
            </a:r>
            <a:r>
              <a:rPr lang="en-GB" sz="2000" dirty="0" smtClean="0"/>
              <a:t> plates grouped in “bricks” (8.3 kg, 10 X</a:t>
            </a:r>
            <a:r>
              <a:rPr lang="en-GB" sz="2000" baseline="-25000" dirty="0" smtClean="0"/>
              <a:t>0</a:t>
            </a:r>
            <a:r>
              <a:rPr lang="en-GB" sz="2000" dirty="0" smtClean="0"/>
              <a:t>)</a:t>
            </a:r>
          </a:p>
          <a:p>
            <a:r>
              <a:rPr lang="en-GB" sz="2000" dirty="0" smtClean="0"/>
              <a:t>Electronic detectors trigger, select brick, measure </a:t>
            </a:r>
            <a:r>
              <a:rPr lang="en-GB" sz="2000" dirty="0" err="1" smtClean="0"/>
              <a:t>muon</a:t>
            </a:r>
            <a:r>
              <a:rPr lang="en-GB" sz="2000" dirty="0" smtClean="0"/>
              <a:t> momentum &amp; charge</a:t>
            </a:r>
            <a:endParaRPr lang="fr-FR" sz="2000" dirty="0" smtClean="0"/>
          </a:p>
          <a:p>
            <a:endParaRPr lang="en-GB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MPP Munich 09/07/2013</a:t>
            </a:r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12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Pablo DEL AMO SANCHEZ                          LAPP - IN2P3 - CNRS / Université de Savoie</a:t>
            </a:r>
            <a:endParaRPr lang="fr-BE"/>
          </a:p>
        </p:txBody>
      </p:sp>
      <p:grpSp>
        <p:nvGrpSpPr>
          <p:cNvPr id="7" name="Group 67"/>
          <p:cNvGrpSpPr>
            <a:grpSpLocks/>
          </p:cNvGrpSpPr>
          <p:nvPr/>
        </p:nvGrpSpPr>
        <p:grpSpPr bwMode="auto">
          <a:xfrm>
            <a:off x="1110730" y="404664"/>
            <a:ext cx="7925766" cy="5105400"/>
            <a:chOff x="228600" y="762000"/>
            <a:chExt cx="7925766" cy="5105400"/>
          </a:xfrm>
        </p:grpSpPr>
        <p:sp>
          <p:nvSpPr>
            <p:cNvPr id="8" name="Rectangle 1087"/>
            <p:cNvSpPr>
              <a:spLocks noChangeArrowheads="1"/>
            </p:cNvSpPr>
            <p:nvPr/>
          </p:nvSpPr>
          <p:spPr bwMode="auto">
            <a:xfrm>
              <a:off x="5150286" y="970537"/>
              <a:ext cx="160218" cy="4032711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9" name="Rectangle 1088"/>
            <p:cNvSpPr>
              <a:spLocks noChangeArrowheads="1"/>
            </p:cNvSpPr>
            <p:nvPr/>
          </p:nvSpPr>
          <p:spPr bwMode="auto">
            <a:xfrm>
              <a:off x="5533932" y="970537"/>
              <a:ext cx="160218" cy="4032711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0" name="Rectangle 1086"/>
            <p:cNvSpPr>
              <a:spLocks noChangeArrowheads="1"/>
            </p:cNvSpPr>
            <p:nvPr/>
          </p:nvSpPr>
          <p:spPr bwMode="auto">
            <a:xfrm>
              <a:off x="3377878" y="1663659"/>
              <a:ext cx="240326" cy="252044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" name="Rectangle 1085"/>
            <p:cNvSpPr>
              <a:spLocks noChangeArrowheads="1"/>
            </p:cNvSpPr>
            <p:nvPr/>
          </p:nvSpPr>
          <p:spPr bwMode="auto">
            <a:xfrm>
              <a:off x="2076110" y="1663659"/>
              <a:ext cx="240326" cy="252044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2" name="Rectangle 1083"/>
            <p:cNvSpPr>
              <a:spLocks noChangeArrowheads="1"/>
            </p:cNvSpPr>
            <p:nvPr/>
          </p:nvSpPr>
          <p:spPr bwMode="auto">
            <a:xfrm>
              <a:off x="5439792" y="970537"/>
              <a:ext cx="80109" cy="4032711"/>
            </a:xfrm>
            <a:prstGeom prst="rect">
              <a:avLst/>
            </a:prstGeom>
            <a:solidFill>
              <a:srgbClr val="FFCC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3" name="Rectangle 1084"/>
            <p:cNvSpPr>
              <a:spLocks noChangeArrowheads="1"/>
            </p:cNvSpPr>
            <p:nvPr/>
          </p:nvSpPr>
          <p:spPr bwMode="auto">
            <a:xfrm>
              <a:off x="5693391" y="970537"/>
              <a:ext cx="80109" cy="4032711"/>
            </a:xfrm>
            <a:prstGeom prst="rect">
              <a:avLst/>
            </a:prstGeom>
            <a:solidFill>
              <a:srgbClr val="FFCC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4" name="Rectangle 1082"/>
            <p:cNvSpPr>
              <a:spLocks noChangeArrowheads="1"/>
            </p:cNvSpPr>
            <p:nvPr/>
          </p:nvSpPr>
          <p:spPr bwMode="auto">
            <a:xfrm>
              <a:off x="5320517" y="970537"/>
              <a:ext cx="80109" cy="4032711"/>
            </a:xfrm>
            <a:prstGeom prst="rect">
              <a:avLst/>
            </a:prstGeom>
            <a:solidFill>
              <a:srgbClr val="FFCC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5" name="Rectangle 1077"/>
            <p:cNvSpPr>
              <a:spLocks noChangeArrowheads="1"/>
            </p:cNvSpPr>
            <p:nvPr/>
          </p:nvSpPr>
          <p:spPr bwMode="auto">
            <a:xfrm>
              <a:off x="6752462" y="3345455"/>
              <a:ext cx="887873" cy="2521945"/>
            </a:xfrm>
            <a:prstGeom prst="rect">
              <a:avLst/>
            </a:prstGeom>
            <a:solidFill>
              <a:schemeClr val="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" name="Rectangle 1081"/>
            <p:cNvSpPr>
              <a:spLocks noChangeArrowheads="1"/>
            </p:cNvSpPr>
            <p:nvPr/>
          </p:nvSpPr>
          <p:spPr bwMode="auto">
            <a:xfrm>
              <a:off x="6752462" y="762000"/>
              <a:ext cx="887873" cy="2521945"/>
            </a:xfrm>
            <a:prstGeom prst="rect">
              <a:avLst/>
            </a:prstGeom>
            <a:solidFill>
              <a:schemeClr val="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7" name="Rectangle 1029"/>
            <p:cNvSpPr>
              <a:spLocks noChangeArrowheads="1"/>
            </p:cNvSpPr>
            <p:nvPr/>
          </p:nvSpPr>
          <p:spPr bwMode="auto">
            <a:xfrm>
              <a:off x="3671610" y="1662159"/>
              <a:ext cx="887873" cy="2521945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8" name="Rectangle 1030"/>
            <p:cNvSpPr>
              <a:spLocks noChangeArrowheads="1"/>
            </p:cNvSpPr>
            <p:nvPr/>
          </p:nvSpPr>
          <p:spPr bwMode="auto">
            <a:xfrm>
              <a:off x="1098114" y="1662159"/>
              <a:ext cx="886204" cy="2521945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9" name="Rectangle 1031"/>
            <p:cNvSpPr>
              <a:spLocks noChangeArrowheads="1"/>
            </p:cNvSpPr>
            <p:nvPr/>
          </p:nvSpPr>
          <p:spPr bwMode="auto">
            <a:xfrm>
              <a:off x="2403221" y="1662159"/>
              <a:ext cx="886204" cy="2521945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0" name="Rectangle 1032"/>
            <p:cNvSpPr>
              <a:spLocks noChangeArrowheads="1"/>
            </p:cNvSpPr>
            <p:nvPr/>
          </p:nvSpPr>
          <p:spPr bwMode="auto">
            <a:xfrm>
              <a:off x="1984318" y="1662159"/>
              <a:ext cx="80109" cy="2521945"/>
            </a:xfrm>
            <a:prstGeom prst="rect">
              <a:avLst/>
            </a:prstGeom>
            <a:solidFill>
              <a:srgbClr val="FFCC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1" name="Rectangle 1033"/>
            <p:cNvSpPr>
              <a:spLocks noChangeArrowheads="1"/>
            </p:cNvSpPr>
            <p:nvPr/>
          </p:nvSpPr>
          <p:spPr bwMode="auto">
            <a:xfrm>
              <a:off x="2323112" y="1662159"/>
              <a:ext cx="81778" cy="2521945"/>
            </a:xfrm>
            <a:prstGeom prst="rect">
              <a:avLst/>
            </a:prstGeom>
            <a:solidFill>
              <a:srgbClr val="FFCC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" name="Rectangle 1034"/>
            <p:cNvSpPr>
              <a:spLocks noChangeArrowheads="1"/>
            </p:cNvSpPr>
            <p:nvPr/>
          </p:nvSpPr>
          <p:spPr bwMode="auto">
            <a:xfrm>
              <a:off x="3624880" y="1662159"/>
              <a:ext cx="85116" cy="2521945"/>
            </a:xfrm>
            <a:prstGeom prst="rect">
              <a:avLst/>
            </a:prstGeom>
            <a:solidFill>
              <a:srgbClr val="FFCC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" name="Rectangle 1035"/>
            <p:cNvSpPr>
              <a:spLocks noChangeArrowheads="1"/>
            </p:cNvSpPr>
            <p:nvPr/>
          </p:nvSpPr>
          <p:spPr bwMode="auto">
            <a:xfrm>
              <a:off x="3286087" y="1662159"/>
              <a:ext cx="85116" cy="2521945"/>
            </a:xfrm>
            <a:prstGeom prst="rect">
              <a:avLst/>
            </a:prstGeom>
            <a:solidFill>
              <a:srgbClr val="FFCC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" name="Line 1036"/>
            <p:cNvSpPr>
              <a:spLocks noChangeShapeType="1"/>
            </p:cNvSpPr>
            <p:nvPr/>
          </p:nvSpPr>
          <p:spPr bwMode="auto">
            <a:xfrm>
              <a:off x="1648863" y="3103913"/>
              <a:ext cx="2343183" cy="769636"/>
            </a:xfrm>
            <a:prstGeom prst="line">
              <a:avLst/>
            </a:prstGeom>
            <a:noFill/>
            <a:ln w="19050">
              <a:solidFill>
                <a:srgbClr val="4D4D4D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5" name="Line 1037"/>
            <p:cNvSpPr>
              <a:spLocks noChangeShapeType="1"/>
            </p:cNvSpPr>
            <p:nvPr/>
          </p:nvSpPr>
          <p:spPr bwMode="auto">
            <a:xfrm>
              <a:off x="1658876" y="3090410"/>
              <a:ext cx="6445422" cy="1111696"/>
            </a:xfrm>
            <a:prstGeom prst="line">
              <a:avLst/>
            </a:prstGeom>
            <a:noFill/>
            <a:ln w="19050">
              <a:solidFill>
                <a:srgbClr val="4D4D4D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6" name="Line 1038"/>
            <p:cNvSpPr>
              <a:spLocks noChangeShapeType="1"/>
            </p:cNvSpPr>
            <p:nvPr/>
          </p:nvSpPr>
          <p:spPr bwMode="auto">
            <a:xfrm flipV="1">
              <a:off x="1141507" y="3102413"/>
              <a:ext cx="485660" cy="1500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8" name="Line 1040"/>
            <p:cNvSpPr>
              <a:spLocks noChangeShapeType="1"/>
            </p:cNvSpPr>
            <p:nvPr/>
          </p:nvSpPr>
          <p:spPr bwMode="auto">
            <a:xfrm flipV="1">
              <a:off x="1667221" y="2646332"/>
              <a:ext cx="1106503" cy="450079"/>
            </a:xfrm>
            <a:prstGeom prst="line">
              <a:avLst/>
            </a:prstGeom>
            <a:noFill/>
            <a:ln w="6350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9" name="Line 1041"/>
            <p:cNvSpPr>
              <a:spLocks noChangeShapeType="1"/>
            </p:cNvSpPr>
            <p:nvPr/>
          </p:nvSpPr>
          <p:spPr bwMode="auto">
            <a:xfrm>
              <a:off x="2760372" y="2650833"/>
              <a:ext cx="5173695" cy="57010"/>
            </a:xfrm>
            <a:prstGeom prst="line">
              <a:avLst/>
            </a:prstGeom>
            <a:noFill/>
            <a:ln w="6350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0" name="Line 1042"/>
            <p:cNvSpPr>
              <a:spLocks noChangeShapeType="1"/>
            </p:cNvSpPr>
            <p:nvPr/>
          </p:nvSpPr>
          <p:spPr bwMode="auto">
            <a:xfrm flipV="1">
              <a:off x="2770386" y="1708667"/>
              <a:ext cx="983002" cy="939166"/>
            </a:xfrm>
            <a:prstGeom prst="line">
              <a:avLst/>
            </a:prstGeom>
            <a:noFill/>
            <a:ln w="19050">
              <a:solidFill>
                <a:srgbClr val="CC0000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1" name="Line 1043"/>
            <p:cNvSpPr>
              <a:spLocks noChangeShapeType="1"/>
            </p:cNvSpPr>
            <p:nvPr/>
          </p:nvSpPr>
          <p:spPr bwMode="auto">
            <a:xfrm flipV="1">
              <a:off x="2792082" y="2118239"/>
              <a:ext cx="1178267" cy="520592"/>
            </a:xfrm>
            <a:prstGeom prst="line">
              <a:avLst/>
            </a:prstGeom>
            <a:noFill/>
            <a:ln w="19050">
              <a:solidFill>
                <a:srgbClr val="CC0000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2" name="Line 1044"/>
            <p:cNvSpPr>
              <a:spLocks noChangeShapeType="1"/>
            </p:cNvSpPr>
            <p:nvPr/>
          </p:nvSpPr>
          <p:spPr bwMode="auto">
            <a:xfrm>
              <a:off x="3281080" y="2649333"/>
              <a:ext cx="90122" cy="0"/>
            </a:xfrm>
            <a:prstGeom prst="line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3" name="Line 1045"/>
            <p:cNvSpPr>
              <a:spLocks noChangeShapeType="1"/>
            </p:cNvSpPr>
            <p:nvPr/>
          </p:nvSpPr>
          <p:spPr bwMode="auto">
            <a:xfrm>
              <a:off x="3619873" y="2659835"/>
              <a:ext cx="90122" cy="0"/>
            </a:xfrm>
            <a:prstGeom prst="line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4" name="Line 1046"/>
            <p:cNvSpPr>
              <a:spLocks noChangeShapeType="1"/>
            </p:cNvSpPr>
            <p:nvPr/>
          </p:nvSpPr>
          <p:spPr bwMode="auto">
            <a:xfrm flipV="1">
              <a:off x="2318105" y="2797859"/>
              <a:ext cx="85116" cy="33006"/>
            </a:xfrm>
            <a:prstGeom prst="line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5" name="Line 1047"/>
            <p:cNvSpPr>
              <a:spLocks noChangeShapeType="1"/>
            </p:cNvSpPr>
            <p:nvPr/>
          </p:nvSpPr>
          <p:spPr bwMode="auto">
            <a:xfrm flipV="1">
              <a:off x="1945933" y="2941884"/>
              <a:ext cx="83447" cy="34506"/>
            </a:xfrm>
            <a:prstGeom prst="line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6" name="Line 1048"/>
            <p:cNvSpPr>
              <a:spLocks noChangeShapeType="1"/>
            </p:cNvSpPr>
            <p:nvPr/>
          </p:nvSpPr>
          <p:spPr bwMode="auto">
            <a:xfrm>
              <a:off x="1965960" y="3151921"/>
              <a:ext cx="98467" cy="2100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7" name="Line 1049"/>
            <p:cNvSpPr>
              <a:spLocks noChangeShapeType="1"/>
            </p:cNvSpPr>
            <p:nvPr/>
          </p:nvSpPr>
          <p:spPr bwMode="auto">
            <a:xfrm>
              <a:off x="2329788" y="3213432"/>
              <a:ext cx="95129" cy="2250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8" name="Line 1050"/>
            <p:cNvSpPr>
              <a:spLocks noChangeShapeType="1"/>
            </p:cNvSpPr>
            <p:nvPr/>
          </p:nvSpPr>
          <p:spPr bwMode="auto">
            <a:xfrm>
              <a:off x="3623211" y="3435471"/>
              <a:ext cx="95129" cy="1950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9" name="Line 1051"/>
            <p:cNvSpPr>
              <a:spLocks noChangeShapeType="1"/>
            </p:cNvSpPr>
            <p:nvPr/>
          </p:nvSpPr>
          <p:spPr bwMode="auto">
            <a:xfrm>
              <a:off x="3277742" y="3376961"/>
              <a:ext cx="96798" cy="2250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0" name="Line 1052"/>
            <p:cNvSpPr>
              <a:spLocks noChangeShapeType="1"/>
            </p:cNvSpPr>
            <p:nvPr/>
          </p:nvSpPr>
          <p:spPr bwMode="auto">
            <a:xfrm>
              <a:off x="1975974" y="3216433"/>
              <a:ext cx="73433" cy="2100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1" name="Line 1053"/>
            <p:cNvSpPr>
              <a:spLocks noChangeShapeType="1"/>
            </p:cNvSpPr>
            <p:nvPr/>
          </p:nvSpPr>
          <p:spPr bwMode="auto">
            <a:xfrm>
              <a:off x="2331456" y="3328953"/>
              <a:ext cx="73433" cy="1950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2" name="Line 1054"/>
            <p:cNvSpPr>
              <a:spLocks noChangeShapeType="1"/>
            </p:cNvSpPr>
            <p:nvPr/>
          </p:nvSpPr>
          <p:spPr bwMode="auto">
            <a:xfrm>
              <a:off x="3289424" y="3647009"/>
              <a:ext cx="73433" cy="1950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3" name="Line 1055"/>
            <p:cNvSpPr>
              <a:spLocks noChangeShapeType="1"/>
            </p:cNvSpPr>
            <p:nvPr/>
          </p:nvSpPr>
          <p:spPr bwMode="auto">
            <a:xfrm>
              <a:off x="3623211" y="3755028"/>
              <a:ext cx="73433" cy="1950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4" name="Text Box 1056"/>
            <p:cNvSpPr txBox="1">
              <a:spLocks noChangeArrowheads="1"/>
            </p:cNvSpPr>
            <p:nvPr/>
          </p:nvSpPr>
          <p:spPr bwMode="auto">
            <a:xfrm>
              <a:off x="1094777" y="3771531"/>
              <a:ext cx="889542" cy="3390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GB" sz="1600" b="1">
                  <a:solidFill>
                    <a:srgbClr val="292929"/>
                  </a:solidFill>
                  <a:latin typeface="Times New Roman" pitchFamily="18" charset="0"/>
                </a:rPr>
                <a:t>Pb</a:t>
              </a:r>
            </a:p>
          </p:txBody>
        </p:sp>
        <p:sp>
          <p:nvSpPr>
            <p:cNvPr id="45" name="Text Box 1057"/>
            <p:cNvSpPr txBox="1">
              <a:spLocks noChangeArrowheads="1"/>
            </p:cNvSpPr>
            <p:nvPr/>
          </p:nvSpPr>
          <p:spPr bwMode="auto">
            <a:xfrm>
              <a:off x="1889670" y="4293623"/>
              <a:ext cx="2383237" cy="307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GB" sz="1400" dirty="0">
                  <a:solidFill>
                    <a:schemeClr val="bg1"/>
                  </a:solidFill>
                </a:rPr>
                <a:t>emulsion layers</a:t>
              </a:r>
            </a:p>
          </p:txBody>
        </p:sp>
        <p:sp>
          <p:nvSpPr>
            <p:cNvPr id="46" name="Line 1058"/>
            <p:cNvSpPr>
              <a:spLocks noChangeShapeType="1"/>
            </p:cNvSpPr>
            <p:nvPr/>
          </p:nvSpPr>
          <p:spPr bwMode="auto">
            <a:xfrm flipH="1" flipV="1">
              <a:off x="2366504" y="4161599"/>
              <a:ext cx="121832" cy="241543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stealth" w="sm" len="sm"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7" name="Line 1059"/>
            <p:cNvSpPr>
              <a:spLocks noChangeShapeType="1"/>
            </p:cNvSpPr>
            <p:nvPr/>
          </p:nvSpPr>
          <p:spPr bwMode="auto">
            <a:xfrm flipH="1" flipV="1">
              <a:off x="2022704" y="4170601"/>
              <a:ext cx="437261" cy="268547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stealth" w="sm" len="sm"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8" name="Text Box 1060"/>
            <p:cNvSpPr txBox="1">
              <a:spLocks noChangeArrowheads="1"/>
            </p:cNvSpPr>
            <p:nvPr/>
          </p:nvSpPr>
          <p:spPr bwMode="auto">
            <a:xfrm>
              <a:off x="228600" y="2634208"/>
              <a:ext cx="684263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GB" sz="2400" b="1" dirty="0">
                  <a:solidFill>
                    <a:srgbClr val="FFFF00"/>
                  </a:solidFill>
                  <a:latin typeface="Symbol" pitchFamily="18" charset="2"/>
                </a:rPr>
                <a:t></a:t>
              </a:r>
              <a:r>
                <a:rPr lang="en-GB" sz="2400" b="1" baseline="-25000" dirty="0">
                  <a:solidFill>
                    <a:srgbClr val="FFFF00"/>
                  </a:solidFill>
                  <a:latin typeface="Symbol" pitchFamily="18" charset="2"/>
                </a:rPr>
                <a:t></a:t>
              </a:r>
              <a:endParaRPr lang="en-GB" sz="2400" b="1" dirty="0">
                <a:solidFill>
                  <a:srgbClr val="FFFF00"/>
                </a:solidFill>
                <a:latin typeface="Symbol" pitchFamily="18" charset="2"/>
              </a:endParaRPr>
            </a:p>
          </p:txBody>
        </p:sp>
        <p:sp>
          <p:nvSpPr>
            <p:cNvPr id="49" name="Text Box 1061"/>
            <p:cNvSpPr txBox="1">
              <a:spLocks noChangeArrowheads="1"/>
            </p:cNvSpPr>
            <p:nvPr/>
          </p:nvSpPr>
          <p:spPr bwMode="auto">
            <a:xfrm>
              <a:off x="2217969" y="2356781"/>
              <a:ext cx="684263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GB" sz="2400" b="1" dirty="0">
                  <a:solidFill>
                    <a:srgbClr val="CC0000"/>
                  </a:solidFill>
                  <a:latin typeface="Symbol" pitchFamily="18" charset="2"/>
                </a:rPr>
                <a:t></a:t>
              </a:r>
            </a:p>
          </p:txBody>
        </p:sp>
        <p:sp>
          <p:nvSpPr>
            <p:cNvPr id="50" name="Line 1062"/>
            <p:cNvSpPr>
              <a:spLocks noChangeShapeType="1"/>
            </p:cNvSpPr>
            <p:nvPr/>
          </p:nvSpPr>
          <p:spPr bwMode="auto">
            <a:xfrm>
              <a:off x="1078087" y="2050727"/>
              <a:ext cx="912907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stealth" w="med" len="med"/>
              <a:tailEnd type="stealth" w="med" len="med"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1" name="Text Box 1063"/>
            <p:cNvSpPr txBox="1">
              <a:spLocks noChangeArrowheads="1"/>
            </p:cNvSpPr>
            <p:nvPr/>
          </p:nvSpPr>
          <p:spPr bwMode="auto">
            <a:xfrm>
              <a:off x="992972" y="1665159"/>
              <a:ext cx="1066449" cy="307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GB" sz="1400" b="1">
                  <a:latin typeface="Times New Roman" pitchFamily="18" charset="0"/>
                </a:rPr>
                <a:t>1 mm</a:t>
              </a:r>
            </a:p>
          </p:txBody>
        </p:sp>
        <p:sp>
          <p:nvSpPr>
            <p:cNvPr id="52" name="Rectangle 1064"/>
            <p:cNvSpPr>
              <a:spLocks noChangeArrowheads="1"/>
            </p:cNvSpPr>
            <p:nvPr/>
          </p:nvSpPr>
          <p:spPr bwMode="auto">
            <a:xfrm>
              <a:off x="5070177" y="970537"/>
              <a:ext cx="80109" cy="4032711"/>
            </a:xfrm>
            <a:prstGeom prst="rect">
              <a:avLst/>
            </a:prstGeom>
            <a:solidFill>
              <a:srgbClr val="FFCC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3" name="Rectangle 1066"/>
            <p:cNvSpPr>
              <a:spLocks noChangeArrowheads="1"/>
            </p:cNvSpPr>
            <p:nvPr/>
          </p:nvSpPr>
          <p:spPr bwMode="auto">
            <a:xfrm>
              <a:off x="4591193" y="4990950"/>
              <a:ext cx="1749043" cy="307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1400" dirty="0">
                  <a:solidFill>
                    <a:schemeClr val="bg1"/>
                  </a:solidFill>
                </a:rPr>
                <a:t>interface films (CS)</a:t>
              </a:r>
            </a:p>
          </p:txBody>
        </p:sp>
        <p:sp>
          <p:nvSpPr>
            <p:cNvPr id="54" name="Line 1069"/>
            <p:cNvSpPr>
              <a:spLocks noChangeShapeType="1"/>
            </p:cNvSpPr>
            <p:nvPr/>
          </p:nvSpPr>
          <p:spPr bwMode="auto">
            <a:xfrm>
              <a:off x="5060163" y="2680838"/>
              <a:ext cx="90122" cy="0"/>
            </a:xfrm>
            <a:prstGeom prst="line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5" name="Line 1070"/>
            <p:cNvSpPr>
              <a:spLocks noChangeShapeType="1"/>
            </p:cNvSpPr>
            <p:nvPr/>
          </p:nvSpPr>
          <p:spPr bwMode="auto">
            <a:xfrm>
              <a:off x="5300490" y="2680838"/>
              <a:ext cx="90122" cy="0"/>
            </a:xfrm>
            <a:prstGeom prst="line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6" name="Line 1071"/>
            <p:cNvSpPr>
              <a:spLocks noChangeShapeType="1"/>
            </p:cNvSpPr>
            <p:nvPr/>
          </p:nvSpPr>
          <p:spPr bwMode="auto">
            <a:xfrm>
              <a:off x="5410200" y="2689840"/>
              <a:ext cx="90122" cy="0"/>
            </a:xfrm>
            <a:prstGeom prst="line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7" name="Line 1072"/>
            <p:cNvSpPr>
              <a:spLocks noChangeShapeType="1"/>
            </p:cNvSpPr>
            <p:nvPr/>
          </p:nvSpPr>
          <p:spPr bwMode="auto">
            <a:xfrm>
              <a:off x="5715000" y="2698841"/>
              <a:ext cx="90122" cy="0"/>
            </a:xfrm>
            <a:prstGeom prst="line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8" name="Line 1073"/>
            <p:cNvSpPr>
              <a:spLocks noChangeShapeType="1"/>
            </p:cNvSpPr>
            <p:nvPr/>
          </p:nvSpPr>
          <p:spPr bwMode="auto">
            <a:xfrm>
              <a:off x="5053487" y="3666512"/>
              <a:ext cx="96798" cy="2250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9" name="Line 1074"/>
            <p:cNvSpPr>
              <a:spLocks noChangeShapeType="1"/>
            </p:cNvSpPr>
            <p:nvPr/>
          </p:nvSpPr>
          <p:spPr bwMode="auto">
            <a:xfrm>
              <a:off x="5406274" y="3730576"/>
              <a:ext cx="120163" cy="2700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0" name="Line 1075"/>
            <p:cNvSpPr>
              <a:spLocks noChangeShapeType="1"/>
            </p:cNvSpPr>
            <p:nvPr/>
          </p:nvSpPr>
          <p:spPr bwMode="auto">
            <a:xfrm>
              <a:off x="5688293" y="3787235"/>
              <a:ext cx="120163" cy="2700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1" name="Line 1076"/>
            <p:cNvSpPr>
              <a:spLocks noChangeShapeType="1"/>
            </p:cNvSpPr>
            <p:nvPr/>
          </p:nvSpPr>
          <p:spPr bwMode="auto">
            <a:xfrm>
              <a:off x="5280462" y="3707019"/>
              <a:ext cx="120163" cy="2700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2" name="Rectangle 1078"/>
            <p:cNvSpPr>
              <a:spLocks noChangeArrowheads="1"/>
            </p:cNvSpPr>
            <p:nvPr/>
          </p:nvSpPr>
          <p:spPr bwMode="auto">
            <a:xfrm>
              <a:off x="2107819" y="1330600"/>
              <a:ext cx="1245025" cy="307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GB" sz="1400">
                  <a:solidFill>
                    <a:schemeClr val="bg1"/>
                  </a:solidFill>
                </a:rPr>
                <a:t>ECC brick</a:t>
              </a:r>
            </a:p>
          </p:txBody>
        </p:sp>
        <p:sp>
          <p:nvSpPr>
            <p:cNvPr id="63" name="Rectangle 1079"/>
            <p:cNvSpPr>
              <a:spLocks noChangeArrowheads="1"/>
            </p:cNvSpPr>
            <p:nvPr/>
          </p:nvSpPr>
          <p:spPr bwMode="auto">
            <a:xfrm>
              <a:off x="6781328" y="1556792"/>
              <a:ext cx="1039746" cy="6309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1400" dirty="0" smtClean="0">
                  <a:solidFill>
                    <a:schemeClr val="bg1"/>
                  </a:solidFill>
                </a:rPr>
                <a:t>electronic</a:t>
              </a:r>
            </a:p>
            <a:p>
              <a:pPr>
                <a:spcBef>
                  <a:spcPct val="50000"/>
                </a:spcBef>
              </a:pPr>
              <a:r>
                <a:rPr lang="en-GB" sz="1400" dirty="0" smtClean="0">
                  <a:solidFill>
                    <a:schemeClr val="bg1"/>
                  </a:solidFill>
                </a:rPr>
                <a:t>trackers</a:t>
              </a:r>
              <a:endParaRPr lang="en-GB" sz="1400" dirty="0">
                <a:solidFill>
                  <a:schemeClr val="bg1"/>
                </a:solidFill>
              </a:endParaRPr>
            </a:p>
          </p:txBody>
        </p:sp>
        <p:sp>
          <p:nvSpPr>
            <p:cNvPr id="64" name="Line 1091"/>
            <p:cNvSpPr>
              <a:spLocks noChangeShapeType="1"/>
            </p:cNvSpPr>
            <p:nvPr/>
          </p:nvSpPr>
          <p:spPr bwMode="auto">
            <a:xfrm flipV="1">
              <a:off x="4309143" y="2905878"/>
              <a:ext cx="3845223" cy="648114"/>
            </a:xfrm>
            <a:prstGeom prst="line">
              <a:avLst/>
            </a:prstGeom>
            <a:noFill/>
            <a:ln w="19050">
              <a:solidFill>
                <a:srgbClr val="4D4D4D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5" name="Line 1092"/>
            <p:cNvSpPr>
              <a:spLocks noChangeShapeType="1"/>
            </p:cNvSpPr>
            <p:nvPr/>
          </p:nvSpPr>
          <p:spPr bwMode="auto">
            <a:xfrm>
              <a:off x="5070177" y="3418968"/>
              <a:ext cx="80109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6" name="Line 1093"/>
            <p:cNvSpPr>
              <a:spLocks noChangeShapeType="1"/>
            </p:cNvSpPr>
            <p:nvPr/>
          </p:nvSpPr>
          <p:spPr bwMode="auto">
            <a:xfrm flipV="1">
              <a:off x="5310503" y="3364959"/>
              <a:ext cx="80109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7" name="Line 1094"/>
            <p:cNvSpPr>
              <a:spLocks noChangeShapeType="1"/>
            </p:cNvSpPr>
            <p:nvPr/>
          </p:nvSpPr>
          <p:spPr bwMode="auto">
            <a:xfrm>
              <a:off x="5447535" y="3352800"/>
              <a:ext cx="80109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8" name="Line 1095"/>
            <p:cNvSpPr>
              <a:spLocks noChangeShapeType="1"/>
            </p:cNvSpPr>
            <p:nvPr/>
          </p:nvSpPr>
          <p:spPr bwMode="auto">
            <a:xfrm flipV="1">
              <a:off x="5685408" y="3317847"/>
              <a:ext cx="80109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7" name="Line 1039"/>
            <p:cNvSpPr>
              <a:spLocks noChangeShapeType="1"/>
            </p:cNvSpPr>
            <p:nvPr/>
          </p:nvSpPr>
          <p:spPr bwMode="auto">
            <a:xfrm>
              <a:off x="392156" y="3106913"/>
              <a:ext cx="912907" cy="0"/>
            </a:xfrm>
            <a:prstGeom prst="line">
              <a:avLst/>
            </a:prstGeom>
            <a:noFill/>
            <a:ln w="28575">
              <a:solidFill>
                <a:srgbClr val="CC0000"/>
              </a:solidFill>
              <a:prstDash val="sysDot"/>
              <a:round/>
              <a:headEnd/>
              <a:tailEnd type="stealth" w="med" len="med"/>
            </a:ln>
          </p:spPr>
          <p:txBody>
            <a:bodyPr wrap="none" anchor="ctr"/>
            <a:lstStyle/>
            <a:p>
              <a:endParaRPr lang="en-GB"/>
            </a:p>
          </p:txBody>
        </p:sp>
      </p:grpSp>
      <p:pic>
        <p:nvPicPr>
          <p:cNvPr id="69" name="Picture 15" descr="DSCN3583"/>
          <p:cNvPicPr>
            <a:picLocks noChangeAspect="1" noChangeArrowheads="1"/>
          </p:cNvPicPr>
          <p:nvPr/>
        </p:nvPicPr>
        <p:blipFill>
          <a:blip r:embed="rId2" cstate="print"/>
          <a:srcRect l="13670"/>
          <a:stretch>
            <a:fillRect/>
          </a:stretch>
        </p:blipFill>
        <p:spPr bwMode="auto">
          <a:xfrm>
            <a:off x="1972584" y="871598"/>
            <a:ext cx="4809482" cy="37436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" name="Freeform 16"/>
          <p:cNvSpPr>
            <a:spLocks noChangeAspect="1"/>
          </p:cNvSpPr>
          <p:nvPr/>
        </p:nvSpPr>
        <p:spPr bwMode="auto">
          <a:xfrm rot="480000">
            <a:off x="4058368" y="1124092"/>
            <a:ext cx="2120321" cy="859528"/>
          </a:xfrm>
          <a:custGeom>
            <a:avLst/>
            <a:gdLst>
              <a:gd name="T0" fmla="*/ 2147483647 w 1736"/>
              <a:gd name="T1" fmla="*/ 2147483647 h 785"/>
              <a:gd name="T2" fmla="*/ 0 w 1736"/>
              <a:gd name="T3" fmla="*/ 0 h 785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736" h="785">
                <a:moveTo>
                  <a:pt x="1736" y="785"/>
                </a:moveTo>
                <a:lnTo>
                  <a:pt x="0" y="0"/>
                </a:lnTo>
              </a:path>
            </a:pathLst>
          </a:cu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lIns="91435" tIns="45718" rIns="91435" bIns="45718"/>
          <a:lstStyle/>
          <a:p>
            <a:endParaRPr lang="fr-FR"/>
          </a:p>
        </p:txBody>
      </p:sp>
      <p:sp>
        <p:nvSpPr>
          <p:cNvPr id="71" name="Text Box 17"/>
          <p:cNvSpPr txBox="1">
            <a:spLocks noChangeAspect="1" noChangeArrowheads="1"/>
          </p:cNvSpPr>
          <p:nvPr/>
        </p:nvSpPr>
        <p:spPr bwMode="auto">
          <a:xfrm>
            <a:off x="4882320" y="1014473"/>
            <a:ext cx="1345864" cy="461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35" tIns="45718" rIns="91435" bIns="45718">
            <a:spAutoFit/>
          </a:bodyPr>
          <a:lstStyle/>
          <a:p>
            <a:r>
              <a:rPr lang="en-US" altLang="ja-JP" sz="2400" dirty="0" smtClean="0"/>
              <a:t>12.5 cm</a:t>
            </a:r>
            <a:endParaRPr lang="en-US" altLang="ja-JP" sz="2400" dirty="0"/>
          </a:p>
        </p:txBody>
      </p:sp>
      <p:sp>
        <p:nvSpPr>
          <p:cNvPr id="72" name="Text Box 18"/>
          <p:cNvSpPr txBox="1">
            <a:spLocks noChangeAspect="1" noChangeArrowheads="1"/>
          </p:cNvSpPr>
          <p:nvPr/>
        </p:nvSpPr>
        <p:spPr bwMode="auto">
          <a:xfrm>
            <a:off x="5785752" y="3068960"/>
            <a:ext cx="1090504" cy="461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35" tIns="45718" rIns="91435" bIns="45718">
            <a:spAutoFit/>
          </a:bodyPr>
          <a:lstStyle/>
          <a:p>
            <a:r>
              <a:rPr lang="en-US" altLang="ja-JP" sz="2400" dirty="0" smtClean="0"/>
              <a:t>10 cm</a:t>
            </a:r>
            <a:endParaRPr lang="en-US" altLang="ja-JP" sz="2400" dirty="0"/>
          </a:p>
        </p:txBody>
      </p:sp>
      <p:sp>
        <p:nvSpPr>
          <p:cNvPr id="73" name="Freeform 19"/>
          <p:cNvSpPr>
            <a:spLocks noChangeAspect="1"/>
          </p:cNvSpPr>
          <p:nvPr/>
        </p:nvSpPr>
        <p:spPr bwMode="auto">
          <a:xfrm rot="298396">
            <a:off x="5683265" y="2285121"/>
            <a:ext cx="259910" cy="1602781"/>
          </a:xfrm>
          <a:custGeom>
            <a:avLst/>
            <a:gdLst>
              <a:gd name="T0" fmla="*/ 0 w 266"/>
              <a:gd name="T1" fmla="*/ 2147483647 h 1097"/>
              <a:gd name="T2" fmla="*/ 2147483647 w 266"/>
              <a:gd name="T3" fmla="*/ 0 h 1097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266" h="1097">
                <a:moveTo>
                  <a:pt x="0" y="1097"/>
                </a:moveTo>
                <a:lnTo>
                  <a:pt x="266" y="0"/>
                </a:lnTo>
              </a:path>
            </a:pathLst>
          </a:cu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lIns="91435" tIns="45718" rIns="91435" bIns="45718"/>
          <a:lstStyle/>
          <a:p>
            <a:endParaRPr lang="fr-FR"/>
          </a:p>
        </p:txBody>
      </p:sp>
      <p:sp>
        <p:nvSpPr>
          <p:cNvPr id="74" name="Text Box 20"/>
          <p:cNvSpPr txBox="1">
            <a:spLocks noChangeAspect="1" noChangeArrowheads="1"/>
          </p:cNvSpPr>
          <p:nvPr/>
        </p:nvSpPr>
        <p:spPr bwMode="auto">
          <a:xfrm>
            <a:off x="1907704" y="807099"/>
            <a:ext cx="1158198" cy="461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35" tIns="45718" rIns="91435" bIns="45718">
            <a:spAutoFit/>
          </a:bodyPr>
          <a:lstStyle/>
          <a:p>
            <a:r>
              <a:rPr lang="en-US" altLang="ja-JP" sz="2400" dirty="0" smtClean="0"/>
              <a:t>7.5 cm</a:t>
            </a:r>
            <a:r>
              <a:rPr lang="en-US" altLang="ja-JP" sz="2400" b="1" dirty="0" smtClean="0"/>
              <a:t> </a:t>
            </a:r>
            <a:endParaRPr lang="en-US" altLang="ja-JP" sz="2400" b="1" dirty="0"/>
          </a:p>
        </p:txBody>
      </p:sp>
      <p:sp>
        <p:nvSpPr>
          <p:cNvPr id="75" name="Freeform 21"/>
          <p:cNvSpPr>
            <a:spLocks noChangeAspect="1"/>
          </p:cNvSpPr>
          <p:nvPr/>
        </p:nvSpPr>
        <p:spPr bwMode="auto">
          <a:xfrm rot="900000">
            <a:off x="2558383" y="703482"/>
            <a:ext cx="1292712" cy="732993"/>
          </a:xfrm>
          <a:custGeom>
            <a:avLst/>
            <a:gdLst>
              <a:gd name="T0" fmla="*/ 2147483647 w 884"/>
              <a:gd name="T1" fmla="*/ 0 h 559"/>
              <a:gd name="T2" fmla="*/ 0 w 884"/>
              <a:gd name="T3" fmla="*/ 2147483647 h 559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884" h="559">
                <a:moveTo>
                  <a:pt x="884" y="0"/>
                </a:moveTo>
                <a:lnTo>
                  <a:pt x="0" y="559"/>
                </a:lnTo>
              </a:path>
            </a:pathLst>
          </a:cu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lIns="91435" tIns="45718" rIns="91435" bIns="45718"/>
          <a:lstStyle/>
          <a:p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Emulsion films</a:t>
            </a:r>
            <a:endParaRPr lang="en-GB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MPP Munich 09/07/2013</a:t>
            </a:r>
            <a:endParaRPr lang="fr-BE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Pablo DEL AMO SANCHEZ                          LAPP - IN2P3 - CNRS / Université de Savoie</a:t>
            </a:r>
            <a:endParaRPr lang="fr-BE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13</a:t>
            </a:fld>
            <a:endParaRPr lang="fr-BE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0" y="4357688"/>
            <a:ext cx="2676525" cy="250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14"/>
          <p:cNvSpPr txBox="1">
            <a:spLocks noChangeArrowheads="1"/>
          </p:cNvSpPr>
          <p:nvPr/>
        </p:nvSpPr>
        <p:spPr bwMode="auto">
          <a:xfrm>
            <a:off x="5492750" y="3643313"/>
            <a:ext cx="3651250" cy="4524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82945" tIns="41473" rIns="82945" bIns="41473">
            <a:spAutoFit/>
          </a:bodyPr>
          <a:lstStyle/>
          <a:p>
            <a:pPr defTabSz="828675">
              <a:spcBef>
                <a:spcPct val="50000"/>
              </a:spcBef>
            </a:pPr>
            <a:r>
              <a:rPr lang="en-US" altLang="ja-JP">
                <a:solidFill>
                  <a:srgbClr val="000090"/>
                </a:solidFill>
                <a:latin typeface="Calibri" pitchFamily="34" charset="0"/>
              </a:rPr>
              <a:t>intrinsic resolution: 50 nm </a:t>
            </a:r>
          </a:p>
        </p:txBody>
      </p:sp>
      <p:sp>
        <p:nvSpPr>
          <p:cNvPr id="9" name="Text Box 16"/>
          <p:cNvSpPr txBox="1">
            <a:spLocks noChangeArrowheads="1"/>
          </p:cNvSpPr>
          <p:nvPr/>
        </p:nvSpPr>
        <p:spPr bwMode="auto">
          <a:xfrm>
            <a:off x="5572125" y="4000500"/>
            <a:ext cx="3367088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945" tIns="41473" rIns="82945" bIns="41473">
            <a:spAutoFit/>
          </a:bodyPr>
          <a:lstStyle/>
          <a:p>
            <a:pPr defTabSz="828675">
              <a:spcBef>
                <a:spcPct val="50000"/>
              </a:spcBef>
            </a:pPr>
            <a:r>
              <a:rPr lang="en-US" altLang="ja-JP" sz="1800">
                <a:latin typeface="Calibri" pitchFamily="34" charset="0"/>
              </a:rPr>
              <a:t>deviation from linear-fit line. (2D)</a:t>
            </a:r>
            <a:endParaRPr lang="ja-JP" altLang="en-US" sz="1800">
              <a:latin typeface="Calibri" pitchFamily="34" charset="0"/>
            </a:endParaRPr>
          </a:p>
        </p:txBody>
      </p:sp>
      <p:grpSp>
        <p:nvGrpSpPr>
          <p:cNvPr id="3" name="Group 28"/>
          <p:cNvGrpSpPr>
            <a:grpSpLocks/>
          </p:cNvGrpSpPr>
          <p:nvPr/>
        </p:nvGrpSpPr>
        <p:grpSpPr bwMode="auto">
          <a:xfrm>
            <a:off x="5364088" y="980728"/>
            <a:ext cx="3779912" cy="2739901"/>
            <a:chOff x="152400" y="549275"/>
            <a:chExt cx="3886200" cy="2955925"/>
          </a:xfrm>
        </p:grpSpPr>
        <p:grpSp>
          <p:nvGrpSpPr>
            <p:cNvPr id="10" name="Group 23"/>
            <p:cNvGrpSpPr>
              <a:grpSpLocks/>
            </p:cNvGrpSpPr>
            <p:nvPr/>
          </p:nvGrpSpPr>
          <p:grpSpPr bwMode="auto">
            <a:xfrm>
              <a:off x="152400" y="549275"/>
              <a:ext cx="3886200" cy="2955925"/>
              <a:chOff x="285750" y="854075"/>
              <a:chExt cx="3033012" cy="2357438"/>
            </a:xfrm>
          </p:grpSpPr>
          <p:pic>
            <p:nvPicPr>
              <p:cNvPr id="13" name="Picture 4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285750" y="854075"/>
                <a:ext cx="2928938" cy="2357438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</p:pic>
          <p:sp>
            <p:nvSpPr>
              <p:cNvPr id="14" name="Text Box 3"/>
              <p:cNvSpPr txBox="1">
                <a:spLocks noChangeArrowheads="1"/>
              </p:cNvSpPr>
              <p:nvPr/>
            </p:nvSpPr>
            <p:spPr bwMode="auto">
              <a:xfrm>
                <a:off x="642938" y="1765903"/>
                <a:ext cx="2100262" cy="230174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lIns="81639" tIns="42452" rIns="81639" bIns="42452">
                <a:spAutoFit/>
              </a:bodyPr>
              <a:lstStyle/>
              <a:p>
                <a:pPr>
                  <a:lnSpc>
                    <a:spcPct val="93000"/>
                  </a:lnSpc>
                  <a:spcBef>
                    <a:spcPts val="913"/>
                  </a:spcBef>
                  <a:tabLst>
                    <a:tab pos="0" algn="l"/>
                    <a:tab pos="160338" algn="l"/>
                    <a:tab pos="323850" algn="l"/>
                    <a:tab pos="485775" algn="l"/>
                    <a:tab pos="649288" algn="l"/>
                    <a:tab pos="811213" algn="l"/>
                    <a:tab pos="974725" algn="l"/>
                    <a:tab pos="1136650" algn="l"/>
                    <a:tab pos="1300163" algn="l"/>
                    <a:tab pos="1462088" algn="l"/>
                    <a:tab pos="1625600" algn="l"/>
                    <a:tab pos="1787525" algn="l"/>
                    <a:tab pos="1951038" algn="l"/>
                    <a:tab pos="2112963" algn="l"/>
                    <a:tab pos="2276475" algn="l"/>
                    <a:tab pos="2438400" algn="l"/>
                    <a:tab pos="2601913" algn="l"/>
                    <a:tab pos="2763838" algn="l"/>
                    <a:tab pos="2927350" algn="l"/>
                    <a:tab pos="3089275" algn="l"/>
                    <a:tab pos="3252788" algn="l"/>
                  </a:tabLst>
                </a:pPr>
                <a:r>
                  <a:rPr lang="en-US" altLang="ja-JP" sz="1400">
                    <a:solidFill>
                      <a:schemeClr val="bg1"/>
                    </a:solidFill>
                    <a:latin typeface="Calibri" pitchFamily="34" charset="0"/>
                  </a:rPr>
                  <a:t>Plastic Base (205 microns)</a:t>
                </a:r>
                <a:endParaRPr lang="ja-JP" altLang="en-GB" sz="1400">
                  <a:solidFill>
                    <a:schemeClr val="bg1"/>
                  </a:solidFill>
                  <a:latin typeface="Calibri" pitchFamily="34" charset="0"/>
                </a:endParaRPr>
              </a:p>
            </p:txBody>
          </p:sp>
          <p:sp>
            <p:nvSpPr>
              <p:cNvPr id="15" name="Text Box 3"/>
              <p:cNvSpPr txBox="1">
                <a:spLocks noChangeArrowheads="1"/>
              </p:cNvSpPr>
              <p:nvPr/>
            </p:nvSpPr>
            <p:spPr bwMode="auto">
              <a:xfrm>
                <a:off x="747012" y="2786111"/>
                <a:ext cx="2571750" cy="230174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lIns="81639" tIns="42452" rIns="81639" bIns="42452">
                <a:spAutoFit/>
              </a:bodyPr>
              <a:lstStyle/>
              <a:p>
                <a:pPr>
                  <a:lnSpc>
                    <a:spcPct val="93000"/>
                  </a:lnSpc>
                  <a:spcBef>
                    <a:spcPts val="913"/>
                  </a:spcBef>
                  <a:tabLst>
                    <a:tab pos="0" algn="l"/>
                    <a:tab pos="160338" algn="l"/>
                    <a:tab pos="323850" algn="l"/>
                    <a:tab pos="485775" algn="l"/>
                    <a:tab pos="649288" algn="l"/>
                    <a:tab pos="811213" algn="l"/>
                    <a:tab pos="974725" algn="l"/>
                    <a:tab pos="1136650" algn="l"/>
                    <a:tab pos="1300163" algn="l"/>
                    <a:tab pos="1462088" algn="l"/>
                    <a:tab pos="1625600" algn="l"/>
                    <a:tab pos="1787525" algn="l"/>
                    <a:tab pos="1951038" algn="l"/>
                    <a:tab pos="2112963" algn="l"/>
                    <a:tab pos="2276475" algn="l"/>
                    <a:tab pos="2438400" algn="l"/>
                    <a:tab pos="2601913" algn="l"/>
                    <a:tab pos="2763838" algn="l"/>
                    <a:tab pos="2927350" algn="l"/>
                    <a:tab pos="3089275" algn="l"/>
                    <a:tab pos="3252788" algn="l"/>
                  </a:tabLst>
                </a:pPr>
                <a:r>
                  <a:rPr lang="en-US" altLang="ja-JP" sz="1400">
                    <a:latin typeface="Calibri" pitchFamily="34" charset="0"/>
                  </a:rPr>
                  <a:t>Emulsion Layer</a:t>
                </a:r>
                <a:endParaRPr lang="ja-JP" altLang="en-GB" sz="1400">
                  <a:latin typeface="Calibri" pitchFamily="34" charset="0"/>
                </a:endParaRPr>
              </a:p>
            </p:txBody>
          </p:sp>
        </p:grpSp>
        <p:sp>
          <p:nvSpPr>
            <p:cNvPr id="12" name="Text Box 3"/>
            <p:cNvSpPr txBox="1">
              <a:spLocks noChangeArrowheads="1"/>
            </p:cNvSpPr>
            <p:nvPr/>
          </p:nvSpPr>
          <p:spPr bwMode="auto">
            <a:xfrm>
              <a:off x="457200" y="777875"/>
              <a:ext cx="3303587" cy="28892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81639" tIns="42452" rIns="81639" bIns="42452">
              <a:spAutoFit/>
            </a:bodyPr>
            <a:lstStyle/>
            <a:p>
              <a:pPr>
                <a:lnSpc>
                  <a:spcPct val="93000"/>
                </a:lnSpc>
                <a:spcBef>
                  <a:spcPts val="913"/>
                </a:spcBef>
                <a:tabLst>
                  <a:tab pos="0" algn="l"/>
                  <a:tab pos="160338" algn="l"/>
                  <a:tab pos="323850" algn="l"/>
                  <a:tab pos="485775" algn="l"/>
                  <a:tab pos="649288" algn="l"/>
                  <a:tab pos="811213" algn="l"/>
                  <a:tab pos="974725" algn="l"/>
                  <a:tab pos="1136650" algn="l"/>
                  <a:tab pos="1300163" algn="l"/>
                  <a:tab pos="1462088" algn="l"/>
                  <a:tab pos="1625600" algn="l"/>
                  <a:tab pos="1787525" algn="l"/>
                  <a:tab pos="1951038" algn="l"/>
                  <a:tab pos="2112963" algn="l"/>
                  <a:tab pos="2276475" algn="l"/>
                  <a:tab pos="2438400" algn="l"/>
                  <a:tab pos="2601913" algn="l"/>
                  <a:tab pos="2763838" algn="l"/>
                  <a:tab pos="2927350" algn="l"/>
                  <a:tab pos="3089275" algn="l"/>
                  <a:tab pos="3252788" algn="l"/>
                </a:tabLst>
              </a:pPr>
              <a:r>
                <a:rPr lang="en-US" altLang="ja-JP" sz="1400">
                  <a:latin typeface="Calibri" pitchFamily="34" charset="0"/>
                </a:rPr>
                <a:t>Emulsion Layer (44 microns)</a:t>
              </a:r>
              <a:endParaRPr lang="ja-JP" altLang="en-GB" sz="1400">
                <a:latin typeface="Calibri" pitchFamily="34" charset="0"/>
              </a:endParaRPr>
            </a:p>
          </p:txBody>
        </p:sp>
      </p:grpSp>
      <p:pic>
        <p:nvPicPr>
          <p:cNvPr id="16" name="Picture 1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4847" y="1268760"/>
            <a:ext cx="1997075" cy="20367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7" name="Text Box 20"/>
          <p:cNvSpPr txBox="1">
            <a:spLocks noChangeArrowheads="1"/>
          </p:cNvSpPr>
          <p:nvPr/>
        </p:nvSpPr>
        <p:spPr bwMode="auto">
          <a:xfrm>
            <a:off x="2291135" y="1414810"/>
            <a:ext cx="2928937" cy="14176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639" tIns="42452" rIns="81639" bIns="42452">
            <a:spAutoFit/>
          </a:bodyPr>
          <a:lstStyle/>
          <a:p>
            <a:pPr>
              <a:lnSpc>
                <a:spcPct val="93000"/>
              </a:lnSpc>
              <a:spcBef>
                <a:spcPts val="675"/>
              </a:spcBef>
              <a:tabLst>
                <a:tab pos="0" algn="l"/>
                <a:tab pos="160338" algn="l"/>
                <a:tab pos="323850" algn="l"/>
                <a:tab pos="485775" algn="l"/>
                <a:tab pos="649288" algn="l"/>
                <a:tab pos="811213" algn="l"/>
                <a:tab pos="974725" algn="l"/>
                <a:tab pos="1136650" algn="l"/>
                <a:tab pos="1300163" algn="l"/>
                <a:tab pos="1462088" algn="l"/>
                <a:tab pos="1625600" algn="l"/>
                <a:tab pos="1787525" algn="l"/>
                <a:tab pos="1951038" algn="l"/>
                <a:tab pos="2112963" algn="l"/>
                <a:tab pos="2276475" algn="l"/>
                <a:tab pos="2438400" algn="l"/>
                <a:tab pos="2601913" algn="l"/>
                <a:tab pos="2763838" algn="l"/>
                <a:tab pos="2927350" algn="l"/>
                <a:tab pos="3089275" algn="l"/>
                <a:tab pos="3252788" algn="l"/>
              </a:tabLst>
            </a:pPr>
            <a:r>
              <a:rPr lang="en-US" altLang="ja-JP" sz="1800" b="1" dirty="0">
                <a:latin typeface="Calibri" pitchFamily="34" charset="0"/>
              </a:rPr>
              <a:t>basic detector: </a:t>
            </a:r>
            <a:r>
              <a:rPr lang="en-US" altLang="ja-JP" sz="1800" b="1" dirty="0" err="1">
                <a:solidFill>
                  <a:srgbClr val="000090"/>
                </a:solidFill>
                <a:latin typeface="Calibri" pitchFamily="34" charset="0"/>
              </a:rPr>
              <a:t>AgBr</a:t>
            </a:r>
            <a:r>
              <a:rPr lang="en-US" altLang="ja-JP" sz="1800" b="1" dirty="0">
                <a:solidFill>
                  <a:srgbClr val="000090"/>
                </a:solidFill>
                <a:latin typeface="Calibri" pitchFamily="34" charset="0"/>
              </a:rPr>
              <a:t> crystal</a:t>
            </a:r>
            <a:r>
              <a:rPr lang="en-US" altLang="ja-JP" sz="1800" dirty="0">
                <a:solidFill>
                  <a:srgbClr val="000090"/>
                </a:solidFill>
                <a:latin typeface="Calibri" pitchFamily="34" charset="0"/>
              </a:rPr>
              <a:t>,</a:t>
            </a:r>
          </a:p>
          <a:p>
            <a:pPr>
              <a:lnSpc>
                <a:spcPct val="93000"/>
              </a:lnSpc>
              <a:spcBef>
                <a:spcPts val="675"/>
              </a:spcBef>
              <a:tabLst>
                <a:tab pos="0" algn="l"/>
                <a:tab pos="160338" algn="l"/>
                <a:tab pos="323850" algn="l"/>
                <a:tab pos="485775" algn="l"/>
                <a:tab pos="649288" algn="l"/>
                <a:tab pos="811213" algn="l"/>
                <a:tab pos="974725" algn="l"/>
                <a:tab pos="1136650" algn="l"/>
                <a:tab pos="1300163" algn="l"/>
                <a:tab pos="1462088" algn="l"/>
                <a:tab pos="1625600" algn="l"/>
                <a:tab pos="1787525" algn="l"/>
                <a:tab pos="1951038" algn="l"/>
                <a:tab pos="2112963" algn="l"/>
                <a:tab pos="2276475" algn="l"/>
                <a:tab pos="2438400" algn="l"/>
                <a:tab pos="2601913" algn="l"/>
                <a:tab pos="2763838" algn="l"/>
                <a:tab pos="2927350" algn="l"/>
                <a:tab pos="3089275" algn="l"/>
                <a:tab pos="3252788" algn="l"/>
              </a:tabLst>
            </a:pPr>
            <a:r>
              <a:rPr lang="en-US" altLang="ja-JP" sz="1800" dirty="0">
                <a:solidFill>
                  <a:srgbClr val="000000"/>
                </a:solidFill>
                <a:latin typeface="Calibri" pitchFamily="34" charset="0"/>
              </a:rPr>
              <a:t>size = 0.2 micron</a:t>
            </a:r>
          </a:p>
          <a:p>
            <a:pPr>
              <a:lnSpc>
                <a:spcPct val="93000"/>
              </a:lnSpc>
              <a:spcBef>
                <a:spcPts val="675"/>
              </a:spcBef>
              <a:tabLst>
                <a:tab pos="0" algn="l"/>
                <a:tab pos="160338" algn="l"/>
                <a:tab pos="323850" algn="l"/>
                <a:tab pos="485775" algn="l"/>
                <a:tab pos="649288" algn="l"/>
                <a:tab pos="811213" algn="l"/>
                <a:tab pos="974725" algn="l"/>
                <a:tab pos="1136650" algn="l"/>
                <a:tab pos="1300163" algn="l"/>
                <a:tab pos="1462088" algn="l"/>
                <a:tab pos="1625600" algn="l"/>
                <a:tab pos="1787525" algn="l"/>
                <a:tab pos="1951038" algn="l"/>
                <a:tab pos="2112963" algn="l"/>
                <a:tab pos="2276475" algn="l"/>
                <a:tab pos="2438400" algn="l"/>
                <a:tab pos="2601913" algn="l"/>
                <a:tab pos="2763838" algn="l"/>
                <a:tab pos="2927350" algn="l"/>
                <a:tab pos="3089275" algn="l"/>
                <a:tab pos="3252788" algn="l"/>
              </a:tabLst>
            </a:pPr>
            <a:r>
              <a:rPr lang="en-US" altLang="ja-JP" sz="1800" dirty="0">
                <a:solidFill>
                  <a:srgbClr val="000000"/>
                </a:solidFill>
                <a:latin typeface="Calibri" pitchFamily="34" charset="0"/>
              </a:rPr>
              <a:t>detection eff.= 0.16/crystal</a:t>
            </a:r>
          </a:p>
          <a:p>
            <a:pPr>
              <a:lnSpc>
                <a:spcPct val="93000"/>
              </a:lnSpc>
              <a:spcBef>
                <a:spcPts val="675"/>
              </a:spcBef>
              <a:tabLst>
                <a:tab pos="0" algn="l"/>
                <a:tab pos="160338" algn="l"/>
                <a:tab pos="323850" algn="l"/>
                <a:tab pos="485775" algn="l"/>
                <a:tab pos="649288" algn="l"/>
                <a:tab pos="811213" algn="l"/>
                <a:tab pos="974725" algn="l"/>
                <a:tab pos="1136650" algn="l"/>
                <a:tab pos="1300163" algn="l"/>
                <a:tab pos="1462088" algn="l"/>
                <a:tab pos="1625600" algn="l"/>
                <a:tab pos="1787525" algn="l"/>
                <a:tab pos="1951038" algn="l"/>
                <a:tab pos="2112963" algn="l"/>
                <a:tab pos="2276475" algn="l"/>
                <a:tab pos="2438400" algn="l"/>
                <a:tab pos="2601913" algn="l"/>
                <a:tab pos="2763838" algn="l"/>
                <a:tab pos="2927350" algn="l"/>
                <a:tab pos="3089275" algn="l"/>
                <a:tab pos="3252788" algn="l"/>
              </a:tabLst>
            </a:pPr>
            <a:r>
              <a:rPr lang="en-US" altLang="ja-JP" sz="2000" b="1" dirty="0">
                <a:solidFill>
                  <a:srgbClr val="000090"/>
                </a:solidFill>
                <a:latin typeface="Calibri" pitchFamily="34" charset="0"/>
              </a:rPr>
              <a:t>10</a:t>
            </a:r>
            <a:r>
              <a:rPr lang="en-US" altLang="ja-JP" sz="2000" b="1" baseline="30000" dirty="0">
                <a:solidFill>
                  <a:srgbClr val="000090"/>
                </a:solidFill>
                <a:latin typeface="Calibri" pitchFamily="34" charset="0"/>
              </a:rPr>
              <a:t>13</a:t>
            </a:r>
            <a:r>
              <a:rPr lang="ja-JP" altLang="en-US" sz="2000" b="1" dirty="0">
                <a:solidFill>
                  <a:srgbClr val="000090"/>
                </a:solidFill>
                <a:latin typeface="Calibri" pitchFamily="34" charset="0"/>
              </a:rPr>
              <a:t> </a:t>
            </a:r>
            <a:r>
              <a:rPr lang="en-US" altLang="ja-JP" sz="2000" b="1" dirty="0">
                <a:solidFill>
                  <a:srgbClr val="000090"/>
                </a:solidFill>
                <a:latin typeface="Calibri" pitchFamily="34" charset="0"/>
              </a:rPr>
              <a:t>“detectors” per film</a:t>
            </a:r>
          </a:p>
        </p:txBody>
      </p:sp>
      <p:grpSp>
        <p:nvGrpSpPr>
          <p:cNvPr id="11" name="Group 24"/>
          <p:cNvGrpSpPr>
            <a:grpSpLocks/>
          </p:cNvGrpSpPr>
          <p:nvPr/>
        </p:nvGrpSpPr>
        <p:grpSpPr bwMode="auto">
          <a:xfrm>
            <a:off x="23813" y="3429000"/>
            <a:ext cx="5412283" cy="3386138"/>
            <a:chOff x="0" y="3429000"/>
            <a:chExt cx="5412284" cy="3386738"/>
          </a:xfrm>
        </p:grpSpPr>
        <p:pic>
          <p:nvPicPr>
            <p:cNvPr id="19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 t="16843"/>
            <a:stretch>
              <a:fillRect/>
            </a:stretch>
          </p:blipFill>
          <p:spPr bwMode="auto">
            <a:xfrm>
              <a:off x="1206500" y="3429000"/>
              <a:ext cx="4179888" cy="263366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20" name="Text Box 5"/>
            <p:cNvSpPr txBox="1">
              <a:spLocks noChangeArrowheads="1"/>
            </p:cNvSpPr>
            <p:nvPr/>
          </p:nvSpPr>
          <p:spPr bwMode="auto">
            <a:xfrm>
              <a:off x="1403350" y="5151437"/>
              <a:ext cx="1470025" cy="31432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81639" tIns="40820" rIns="81639" bIns="40820"/>
            <a:lstStyle/>
            <a:p>
              <a:pPr algn="ctr">
                <a:lnSpc>
                  <a:spcPct val="87000"/>
                </a:lnSpc>
                <a:tabLst>
                  <a:tab pos="0" algn="l"/>
                  <a:tab pos="160338" algn="l"/>
                  <a:tab pos="323850" algn="l"/>
                  <a:tab pos="485775" algn="l"/>
                  <a:tab pos="649288" algn="l"/>
                  <a:tab pos="811213" algn="l"/>
                  <a:tab pos="974725" algn="l"/>
                  <a:tab pos="1136650" algn="l"/>
                  <a:tab pos="1300163" algn="l"/>
                  <a:tab pos="1462088" algn="l"/>
                  <a:tab pos="1625600" algn="l"/>
                  <a:tab pos="1787525" algn="l"/>
                  <a:tab pos="1951038" algn="l"/>
                  <a:tab pos="2112963" algn="l"/>
                  <a:tab pos="2276475" algn="l"/>
                  <a:tab pos="2438400" algn="l"/>
                  <a:tab pos="2601913" algn="l"/>
                  <a:tab pos="2763838" algn="l"/>
                  <a:tab pos="2927350" algn="l"/>
                  <a:tab pos="3089275" algn="l"/>
                  <a:tab pos="3252788" algn="l"/>
                </a:tabLst>
              </a:pPr>
              <a:r>
                <a:rPr lang="en-GB" altLang="ja-JP" sz="1800">
                  <a:solidFill>
                    <a:srgbClr val="000000"/>
                  </a:solidFill>
                  <a:latin typeface="Calibri" pitchFamily="34" charset="0"/>
                </a:rPr>
                <a:t>20 μm</a:t>
              </a:r>
            </a:p>
          </p:txBody>
        </p:sp>
        <p:sp>
          <p:nvSpPr>
            <p:cNvPr id="21" name="Text Box 6"/>
            <p:cNvSpPr txBox="1">
              <a:spLocks noChangeArrowheads="1"/>
            </p:cNvSpPr>
            <p:nvPr/>
          </p:nvSpPr>
          <p:spPr bwMode="auto">
            <a:xfrm>
              <a:off x="65088" y="3962495"/>
              <a:ext cx="1468437" cy="31432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81639" tIns="40820" rIns="81639" bIns="40820"/>
            <a:lstStyle/>
            <a:p>
              <a:pPr>
                <a:lnSpc>
                  <a:spcPct val="87000"/>
                </a:lnSpc>
                <a:tabLst>
                  <a:tab pos="0" algn="l"/>
                  <a:tab pos="160338" algn="l"/>
                  <a:tab pos="323850" algn="l"/>
                  <a:tab pos="485775" algn="l"/>
                  <a:tab pos="649288" algn="l"/>
                  <a:tab pos="811213" algn="l"/>
                  <a:tab pos="974725" algn="l"/>
                  <a:tab pos="1136650" algn="l"/>
                  <a:tab pos="1300163" algn="l"/>
                  <a:tab pos="1462088" algn="l"/>
                  <a:tab pos="1625600" algn="l"/>
                  <a:tab pos="1787525" algn="l"/>
                  <a:tab pos="1951038" algn="l"/>
                  <a:tab pos="2112963" algn="l"/>
                  <a:tab pos="2276475" algn="l"/>
                  <a:tab pos="2438400" algn="l"/>
                  <a:tab pos="2601913" algn="l"/>
                  <a:tab pos="2763838" algn="l"/>
                  <a:tab pos="2927350" algn="l"/>
                  <a:tab pos="3089275" algn="l"/>
                  <a:tab pos="3252788" algn="l"/>
                </a:tabLst>
              </a:pPr>
              <a:r>
                <a:rPr lang="en-GB" altLang="ja-JP" sz="1800">
                  <a:solidFill>
                    <a:srgbClr val="000000"/>
                  </a:solidFill>
                  <a:latin typeface="Calibri" pitchFamily="34" charset="0"/>
                </a:rPr>
                <a:t>mip</a:t>
              </a:r>
            </a:p>
            <a:p>
              <a:pPr>
                <a:lnSpc>
                  <a:spcPct val="87000"/>
                </a:lnSpc>
                <a:tabLst>
                  <a:tab pos="0" algn="l"/>
                  <a:tab pos="160338" algn="l"/>
                  <a:tab pos="323850" algn="l"/>
                  <a:tab pos="485775" algn="l"/>
                  <a:tab pos="649288" algn="l"/>
                  <a:tab pos="811213" algn="l"/>
                  <a:tab pos="974725" algn="l"/>
                  <a:tab pos="1136650" algn="l"/>
                  <a:tab pos="1300163" algn="l"/>
                  <a:tab pos="1462088" algn="l"/>
                  <a:tab pos="1625600" algn="l"/>
                  <a:tab pos="1787525" algn="l"/>
                  <a:tab pos="1951038" algn="l"/>
                  <a:tab pos="2112963" algn="l"/>
                  <a:tab pos="2276475" algn="l"/>
                  <a:tab pos="2438400" algn="l"/>
                  <a:tab pos="2601913" algn="l"/>
                  <a:tab pos="2763838" algn="l"/>
                  <a:tab pos="2927350" algn="l"/>
                  <a:tab pos="3089275" algn="l"/>
                  <a:tab pos="3252788" algn="l"/>
                </a:tabLst>
              </a:pPr>
              <a:endParaRPr lang="en-GB" altLang="ja-JP" sz="1800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22" name="Line 7"/>
            <p:cNvSpPr>
              <a:spLocks noChangeShapeType="1"/>
            </p:cNvSpPr>
            <p:nvPr/>
          </p:nvSpPr>
          <p:spPr bwMode="auto">
            <a:xfrm flipV="1">
              <a:off x="65088" y="4230687"/>
              <a:ext cx="979487" cy="42863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</p:spPr>
          <p:txBody>
            <a:bodyPr lIns="82945" tIns="41473" rIns="82945" bIns="41473"/>
            <a:lstStyle/>
            <a:p>
              <a:endParaRPr lang="fr-FR"/>
            </a:p>
          </p:txBody>
        </p:sp>
        <p:sp>
          <p:nvSpPr>
            <p:cNvPr id="23" name="Line 8"/>
            <p:cNvSpPr>
              <a:spLocks noChangeShapeType="1"/>
            </p:cNvSpPr>
            <p:nvPr/>
          </p:nvSpPr>
          <p:spPr bwMode="auto">
            <a:xfrm>
              <a:off x="3003550" y="5068887"/>
              <a:ext cx="490538" cy="327025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</p:spPr>
          <p:txBody>
            <a:bodyPr lIns="82945" tIns="41473" rIns="82945" bIns="41473"/>
            <a:lstStyle/>
            <a:p>
              <a:endParaRPr lang="fr-FR"/>
            </a:p>
          </p:txBody>
        </p:sp>
        <p:sp>
          <p:nvSpPr>
            <p:cNvPr id="24" name="Text Box 9"/>
            <p:cNvSpPr txBox="1">
              <a:spLocks noChangeArrowheads="1"/>
            </p:cNvSpPr>
            <p:nvPr/>
          </p:nvSpPr>
          <p:spPr bwMode="auto">
            <a:xfrm>
              <a:off x="2382838" y="4840287"/>
              <a:ext cx="1611312" cy="274638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81639" tIns="40820" rIns="81639" bIns="40820"/>
            <a:lstStyle/>
            <a:p>
              <a:pPr>
                <a:lnSpc>
                  <a:spcPct val="87000"/>
                </a:lnSpc>
                <a:tabLst>
                  <a:tab pos="0" algn="l"/>
                  <a:tab pos="160338" algn="l"/>
                  <a:tab pos="323850" algn="l"/>
                  <a:tab pos="485775" algn="l"/>
                  <a:tab pos="649288" algn="l"/>
                  <a:tab pos="811213" algn="l"/>
                  <a:tab pos="974725" algn="l"/>
                  <a:tab pos="1136650" algn="l"/>
                  <a:tab pos="1300163" algn="l"/>
                  <a:tab pos="1462088" algn="l"/>
                  <a:tab pos="1625600" algn="l"/>
                  <a:tab pos="1787525" algn="l"/>
                  <a:tab pos="1951038" algn="l"/>
                  <a:tab pos="2112963" algn="l"/>
                  <a:tab pos="2276475" algn="l"/>
                  <a:tab pos="2438400" algn="l"/>
                  <a:tab pos="2601913" algn="l"/>
                  <a:tab pos="2763838" algn="l"/>
                  <a:tab pos="2927350" algn="l"/>
                  <a:tab pos="3089275" algn="l"/>
                  <a:tab pos="3252788" algn="l"/>
                </a:tabLst>
              </a:pPr>
              <a:r>
                <a:rPr lang="en-GB" altLang="ja-JP" sz="1400">
                  <a:solidFill>
                    <a:srgbClr val="000000"/>
                  </a:solidFill>
                  <a:latin typeface="Calibri" pitchFamily="34" charset="0"/>
                </a:rPr>
                <a:t>electron </a:t>
              </a:r>
              <a:r>
                <a:rPr lang="ja-JP" altLang="en-GB" sz="1400">
                  <a:solidFill>
                    <a:srgbClr val="000000"/>
                  </a:solidFill>
                  <a:latin typeface="Calibri" pitchFamily="34" charset="0"/>
                </a:rPr>
                <a:t>～</a:t>
              </a:r>
              <a:r>
                <a:rPr lang="en-GB" altLang="ja-JP" sz="1400">
                  <a:solidFill>
                    <a:srgbClr val="000000"/>
                  </a:solidFill>
                  <a:latin typeface="Calibri" pitchFamily="34" charset="0"/>
                </a:rPr>
                <a:t>100 keV</a:t>
              </a:r>
            </a:p>
          </p:txBody>
        </p:sp>
        <p:sp>
          <p:nvSpPr>
            <p:cNvPr id="25" name="Line 10"/>
            <p:cNvSpPr>
              <a:spLocks noChangeShapeType="1"/>
            </p:cNvSpPr>
            <p:nvPr/>
          </p:nvSpPr>
          <p:spPr bwMode="auto">
            <a:xfrm flipV="1">
              <a:off x="3983038" y="4738687"/>
              <a:ext cx="979487" cy="171450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</p:spPr>
          <p:txBody>
            <a:bodyPr lIns="82945" tIns="41473" rIns="82945" bIns="41473"/>
            <a:lstStyle/>
            <a:p>
              <a:endParaRPr lang="fr-FR"/>
            </a:p>
          </p:txBody>
        </p:sp>
        <p:sp>
          <p:nvSpPr>
            <p:cNvPr id="26" name="Line 11"/>
            <p:cNvSpPr>
              <a:spLocks noChangeShapeType="1"/>
            </p:cNvSpPr>
            <p:nvPr/>
          </p:nvSpPr>
          <p:spPr bwMode="auto">
            <a:xfrm>
              <a:off x="1697037" y="5431193"/>
              <a:ext cx="979488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arrow" w="med" len="med"/>
              <a:tailEnd type="arrow" w="med" len="med"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  <p:txBody>
            <a:bodyPr lIns="82945" tIns="41473" rIns="82945" bIns="41473"/>
            <a:lstStyle/>
            <a:p>
              <a:endParaRPr lang="fr-FR"/>
            </a:p>
          </p:txBody>
        </p:sp>
        <p:sp>
          <p:nvSpPr>
            <p:cNvPr id="27" name="Text Box 17"/>
            <p:cNvSpPr txBox="1">
              <a:spLocks noChangeArrowheads="1"/>
            </p:cNvSpPr>
            <p:nvPr/>
          </p:nvSpPr>
          <p:spPr bwMode="auto">
            <a:xfrm>
              <a:off x="515739" y="3468687"/>
              <a:ext cx="4896545" cy="3916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82945" tIns="41473" rIns="82945" bIns="41473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ja-JP" sz="2000" dirty="0" smtClean="0">
                  <a:solidFill>
                    <a:srgbClr val="0000CC"/>
                  </a:solidFill>
                  <a:latin typeface="Calibri" pitchFamily="34" charset="0"/>
                </a:rPr>
                <a:t>grain density ~15 </a:t>
              </a:r>
              <a:r>
                <a:rPr lang="en-US" altLang="ja-JP" sz="2000" dirty="0">
                  <a:solidFill>
                    <a:srgbClr val="0000CC"/>
                  </a:solidFill>
                  <a:latin typeface="Calibri" pitchFamily="34" charset="0"/>
                </a:rPr>
                <a:t>grains/44 </a:t>
              </a:r>
              <a:r>
                <a:rPr lang="en-US" altLang="ja-JP" sz="2000" dirty="0" smtClean="0">
                  <a:solidFill>
                    <a:srgbClr val="0000CC"/>
                  </a:solidFill>
                  <a:latin typeface="Calibri" pitchFamily="34" charset="0"/>
                </a:rPr>
                <a:t>microns for </a:t>
              </a:r>
              <a:r>
                <a:rPr lang="en-US" altLang="ja-JP" sz="2000" dirty="0" err="1" smtClean="0">
                  <a:solidFill>
                    <a:srgbClr val="0000CC"/>
                  </a:solidFill>
                  <a:latin typeface="Calibri" pitchFamily="34" charset="0"/>
                </a:rPr>
                <a:t>mips</a:t>
              </a:r>
              <a:endParaRPr lang="en-US" altLang="ja-JP" sz="2000" dirty="0">
                <a:solidFill>
                  <a:srgbClr val="0000CC"/>
                </a:solidFill>
                <a:latin typeface="Calibri" pitchFamily="34" charset="0"/>
              </a:endParaRPr>
            </a:p>
          </p:txBody>
        </p:sp>
        <p:pic>
          <p:nvPicPr>
            <p:cNvPr id="28" name="Picture 3"/>
            <p:cNvPicPr>
              <a:picLocks noChangeAspect="1" noChangeArrowheads="1"/>
            </p:cNvPicPr>
            <p:nvPr/>
          </p:nvPicPr>
          <p:blipFill>
            <a:blip r:embed="rId6" cstate="print">
              <a:lum contrast="40000"/>
            </a:blip>
            <a:srcRect l="19646" t="32443" r="-11594" b="16432"/>
            <a:stretch>
              <a:fillRect/>
            </a:stretch>
          </p:blipFill>
          <p:spPr bwMode="auto">
            <a:xfrm>
              <a:off x="1295400" y="5845346"/>
              <a:ext cx="3886200" cy="9703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9" name="TextBox 35"/>
            <p:cNvSpPr txBox="1">
              <a:spLocks noChangeArrowheads="1"/>
            </p:cNvSpPr>
            <p:nvPr/>
          </p:nvSpPr>
          <p:spPr bwMode="auto">
            <a:xfrm>
              <a:off x="0" y="5580975"/>
              <a:ext cx="3200400" cy="5848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600" dirty="0"/>
                <a:t>high </a:t>
              </a:r>
              <a:r>
                <a:rPr lang="en-US" sz="1600" dirty="0" err="1"/>
                <a:t>dE</a:t>
              </a:r>
              <a:r>
                <a:rPr lang="en-US" sz="1600" dirty="0"/>
                <a:t>/</a:t>
              </a:r>
              <a:r>
                <a:rPr lang="en-US" sz="1600" dirty="0" err="1"/>
                <a:t>dx</a:t>
              </a:r>
              <a:r>
                <a:rPr lang="en-US" sz="1600" dirty="0"/>
                <a:t> tracks</a:t>
              </a:r>
            </a:p>
            <a:p>
              <a:r>
                <a:rPr lang="en-US" sz="1600" dirty="0"/>
                <a:t>from nuclear evaporation</a:t>
              </a:r>
            </a:p>
          </p:txBody>
        </p:sp>
        <p:cxnSp>
          <p:nvCxnSpPr>
            <p:cNvPr id="30" name="Straight Arrow Connector 43"/>
            <p:cNvCxnSpPr/>
            <p:nvPr/>
          </p:nvCxnSpPr>
          <p:spPr>
            <a:xfrm>
              <a:off x="228600" y="6096473"/>
              <a:ext cx="914400" cy="76214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7"/>
          <p:cNvGrpSpPr>
            <a:grpSpLocks/>
          </p:cNvGrpSpPr>
          <p:nvPr/>
        </p:nvGrpSpPr>
        <p:grpSpPr bwMode="auto">
          <a:xfrm>
            <a:off x="0" y="1196752"/>
            <a:ext cx="9324975" cy="4557713"/>
            <a:chOff x="0" y="1087438"/>
            <a:chExt cx="9144000" cy="4679950"/>
          </a:xfrm>
        </p:grpSpPr>
        <p:pic>
          <p:nvPicPr>
            <p:cNvPr id="5" name="Picture 4" descr="S:\DCIM\124_0210\sel\IMGP6506.JPG"/>
            <p:cNvPicPr>
              <a:picLocks noChangeAspect="1" noChangeArrowheads="1"/>
            </p:cNvPicPr>
            <p:nvPr/>
          </p:nvPicPr>
          <p:blipFill>
            <a:blip r:embed="rId2" cstate="print"/>
            <a:srcRect l="9525" t="2815" b="1811"/>
            <a:stretch>
              <a:fillRect/>
            </a:stretch>
          </p:blipFill>
          <p:spPr bwMode="auto">
            <a:xfrm>
              <a:off x="4478337" y="1087438"/>
              <a:ext cx="2836863" cy="46799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2" descr="S:\DCIM\124_0210\sel\IMGP6487.JPG"/>
            <p:cNvPicPr>
              <a:picLocks noChangeAspect="1" noChangeArrowheads="1"/>
            </p:cNvPicPr>
            <p:nvPr/>
          </p:nvPicPr>
          <p:blipFill>
            <a:blip r:embed="rId3" cstate="print"/>
            <a:srcRect t="32" b="4004"/>
            <a:stretch>
              <a:fillRect/>
            </a:stretch>
          </p:blipFill>
          <p:spPr bwMode="auto">
            <a:xfrm>
              <a:off x="0" y="1087438"/>
              <a:ext cx="3116263" cy="46799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3" descr="S:\DCIM\124_0210\sel\IMGP6500.JPG"/>
            <p:cNvPicPr>
              <a:picLocks noChangeAspect="1" noChangeArrowheads="1"/>
            </p:cNvPicPr>
            <p:nvPr/>
          </p:nvPicPr>
          <p:blipFill>
            <a:blip r:embed="rId4" cstate="print"/>
            <a:srcRect l="9070" t="2968" r="24023" b="880"/>
            <a:stretch>
              <a:fillRect/>
            </a:stretch>
          </p:blipFill>
          <p:spPr bwMode="auto">
            <a:xfrm>
              <a:off x="2516188" y="1087438"/>
              <a:ext cx="2030412" cy="46799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5" descr="S:\DCIM\124_0210\sel\IMGP6507.JPG"/>
            <p:cNvPicPr>
              <a:picLocks noChangeAspect="1" noChangeArrowheads="1"/>
            </p:cNvPicPr>
            <p:nvPr/>
          </p:nvPicPr>
          <p:blipFill>
            <a:blip r:embed="rId5" cstate="print"/>
            <a:srcRect l="30688" t="2217" b="3053"/>
            <a:stretch>
              <a:fillRect/>
            </a:stretch>
          </p:blipFill>
          <p:spPr bwMode="auto">
            <a:xfrm>
              <a:off x="6956425" y="1087438"/>
              <a:ext cx="2187575" cy="46799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55576" y="-27384"/>
            <a:ext cx="8229600" cy="1143000"/>
          </a:xfrm>
        </p:spPr>
        <p:txBody>
          <a:bodyPr/>
          <a:lstStyle/>
          <a:p>
            <a:r>
              <a:rPr lang="en-GB" dirty="0" smtClean="0"/>
              <a:t>Detector</a:t>
            </a:r>
            <a:endParaRPr lang="en-GB" dirty="0"/>
          </a:p>
        </p:txBody>
      </p:sp>
      <p:sp>
        <p:nvSpPr>
          <p:cNvPr id="9" name="Espace réservé de la date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MPP Munich 09/07/2013</a:t>
            </a:r>
            <a:endParaRPr lang="fr-BE"/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14</a:t>
            </a:fld>
            <a:endParaRPr lang="fr-BE"/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Pablo DEL AMO SANCHEZ                          LAPP - IN2P3 - CNRS / Université de Savoie</a:t>
            </a:r>
            <a:endParaRPr lang="fr-BE"/>
          </a:p>
        </p:txBody>
      </p:sp>
      <p:sp>
        <p:nvSpPr>
          <p:cNvPr id="13" name="Rectangle 7"/>
          <p:cNvSpPr>
            <a:spLocks noChangeArrowheads="1"/>
          </p:cNvSpPr>
          <p:nvPr/>
        </p:nvSpPr>
        <p:spPr bwMode="auto">
          <a:xfrm>
            <a:off x="468313" y="1773238"/>
            <a:ext cx="1900237" cy="3817937"/>
          </a:xfrm>
          <a:prstGeom prst="rect">
            <a:avLst/>
          </a:prstGeom>
          <a:noFill/>
          <a:ln w="50800">
            <a:solidFill>
              <a:srgbClr val="00FF00"/>
            </a:solidFill>
            <a:miter lim="800000"/>
            <a:headEnd/>
            <a:tailEnd/>
          </a:ln>
          <a:effectLst/>
        </p:spPr>
        <p:txBody>
          <a:bodyPr wrap="none" lIns="91435" tIns="45718" rIns="91435" bIns="45718" anchor="ctr"/>
          <a:lstStyle/>
          <a:p>
            <a:endParaRPr lang="ja-JP" altLang="en-US"/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251520" y="5673446"/>
            <a:ext cx="3960440" cy="1015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35" tIns="45718" rIns="91435" bIns="45718">
            <a:spAutoFit/>
          </a:bodyPr>
          <a:lstStyle/>
          <a:p>
            <a:r>
              <a:rPr lang="en-US" altLang="ja-JP" sz="2000" b="1" dirty="0">
                <a:solidFill>
                  <a:srgbClr val="00FF00"/>
                </a:solidFill>
              </a:rPr>
              <a:t>Target </a:t>
            </a:r>
            <a:r>
              <a:rPr lang="en-US" altLang="ja-JP" sz="2000" b="1" dirty="0" smtClean="0">
                <a:solidFill>
                  <a:srgbClr val="00FF00"/>
                </a:solidFill>
              </a:rPr>
              <a:t>area</a:t>
            </a:r>
            <a:endParaRPr lang="en-GB" altLang="ja-JP" sz="2000" b="1" dirty="0" smtClean="0">
              <a:solidFill>
                <a:srgbClr val="00FF00"/>
              </a:solidFill>
            </a:endParaRPr>
          </a:p>
          <a:p>
            <a:r>
              <a:rPr lang="en-GB" altLang="ja-JP" sz="2000" b="1" dirty="0" smtClean="0">
                <a:solidFill>
                  <a:srgbClr val="00FF00"/>
                </a:solidFill>
              </a:rPr>
              <a:t>~150000 bricks = 1,25 </a:t>
            </a:r>
            <a:r>
              <a:rPr lang="en-GB" altLang="ja-JP" sz="2000" b="1" dirty="0" err="1" smtClean="0">
                <a:solidFill>
                  <a:srgbClr val="00FF00"/>
                </a:solidFill>
              </a:rPr>
              <a:t>kton</a:t>
            </a:r>
            <a:r>
              <a:rPr lang="en-GB" altLang="ja-JP" sz="2000" b="1" dirty="0" smtClean="0">
                <a:solidFill>
                  <a:srgbClr val="00FF00"/>
                </a:solidFill>
              </a:rPr>
              <a:t>  in total</a:t>
            </a:r>
          </a:p>
          <a:p>
            <a:r>
              <a:rPr lang="en-US" altLang="ja-JP" sz="2000" b="1" dirty="0" smtClean="0">
                <a:solidFill>
                  <a:srgbClr val="00FF00"/>
                </a:solidFill>
              </a:rPr>
              <a:t>31 Target Tracker planes</a:t>
            </a:r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2339752" y="848910"/>
            <a:ext cx="3600400" cy="707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35" tIns="45718" rIns="91435" bIns="45718">
            <a:spAutoFit/>
          </a:bodyPr>
          <a:lstStyle/>
          <a:p>
            <a:r>
              <a:rPr lang="en-US" altLang="ja-JP" sz="2000" b="1" dirty="0" err="1">
                <a:solidFill>
                  <a:srgbClr val="FF33CC"/>
                </a:solidFill>
              </a:rPr>
              <a:t>Muon</a:t>
            </a:r>
            <a:r>
              <a:rPr lang="en-US" altLang="ja-JP" sz="2000" b="1" dirty="0">
                <a:solidFill>
                  <a:srgbClr val="FF33CC"/>
                </a:solidFill>
              </a:rPr>
              <a:t> </a:t>
            </a:r>
            <a:r>
              <a:rPr lang="en-US" altLang="ja-JP" sz="2000" b="1" dirty="0" smtClean="0">
                <a:solidFill>
                  <a:srgbClr val="FF33CC"/>
                </a:solidFill>
              </a:rPr>
              <a:t>spectrometer </a:t>
            </a:r>
            <a:r>
              <a:rPr lang="el-GR" altLang="ja-JP" sz="2000" b="1" dirty="0" smtClean="0">
                <a:solidFill>
                  <a:srgbClr val="FF33CC"/>
                </a:solidFill>
              </a:rPr>
              <a:t>Δ</a:t>
            </a:r>
            <a:r>
              <a:rPr lang="en-GB" altLang="ja-JP" sz="2000" b="1" dirty="0" smtClean="0">
                <a:solidFill>
                  <a:srgbClr val="FF33CC"/>
                </a:solidFill>
              </a:rPr>
              <a:t>p/p ~ 20%</a:t>
            </a:r>
            <a:endParaRPr lang="en-US" altLang="ja-JP" sz="2000" b="1" dirty="0" smtClean="0">
              <a:solidFill>
                <a:srgbClr val="FF33CC"/>
              </a:solidFill>
            </a:endParaRPr>
          </a:p>
          <a:p>
            <a:endParaRPr lang="en-US" altLang="ja-JP" sz="2000" b="1" dirty="0">
              <a:solidFill>
                <a:srgbClr val="FF33CC"/>
              </a:solidFill>
            </a:endParaRPr>
          </a:p>
        </p:txBody>
      </p:sp>
      <p:sp>
        <p:nvSpPr>
          <p:cNvPr id="16" name="Rectangle 10"/>
          <p:cNvSpPr>
            <a:spLocks noChangeArrowheads="1"/>
          </p:cNvSpPr>
          <p:nvPr/>
        </p:nvSpPr>
        <p:spPr bwMode="auto">
          <a:xfrm>
            <a:off x="4573588" y="1660525"/>
            <a:ext cx="1990725" cy="3817938"/>
          </a:xfrm>
          <a:prstGeom prst="rect">
            <a:avLst/>
          </a:prstGeom>
          <a:noFill/>
          <a:ln w="50800">
            <a:solidFill>
              <a:srgbClr val="00FF00"/>
            </a:solidFill>
            <a:miter lim="800000"/>
            <a:headEnd/>
            <a:tailEnd/>
          </a:ln>
          <a:effectLst/>
        </p:spPr>
        <p:txBody>
          <a:bodyPr wrap="none" lIns="91435" tIns="45718" rIns="91435" bIns="45718" anchor="ctr"/>
          <a:lstStyle/>
          <a:p>
            <a:endParaRPr lang="ja-JP" altLang="en-US"/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4932363" y="3789040"/>
            <a:ext cx="135096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35" tIns="45718" rIns="91435" bIns="45718">
            <a:spAutoFit/>
          </a:bodyPr>
          <a:lstStyle/>
          <a:p>
            <a:r>
              <a:rPr lang="en-US" altLang="ja-JP" dirty="0">
                <a:solidFill>
                  <a:srgbClr val="00FF00"/>
                </a:solidFill>
              </a:rPr>
              <a:t>Target area</a:t>
            </a:r>
          </a:p>
        </p:txBody>
      </p:sp>
      <p:sp>
        <p:nvSpPr>
          <p:cNvPr id="20" name="Rectangle 23"/>
          <p:cNvSpPr>
            <a:spLocks noChangeArrowheads="1"/>
          </p:cNvSpPr>
          <p:nvPr/>
        </p:nvSpPr>
        <p:spPr bwMode="auto">
          <a:xfrm>
            <a:off x="6804025" y="1557338"/>
            <a:ext cx="2339975" cy="3884612"/>
          </a:xfrm>
          <a:prstGeom prst="rect">
            <a:avLst/>
          </a:prstGeom>
          <a:noFill/>
          <a:ln w="50800">
            <a:solidFill>
              <a:srgbClr val="FF00CE"/>
            </a:solidFill>
            <a:miter lim="800000"/>
            <a:headEnd/>
            <a:tailEnd/>
          </a:ln>
          <a:effectLst/>
        </p:spPr>
        <p:txBody>
          <a:bodyPr wrap="none" lIns="91435" tIns="45718" rIns="91435" bIns="45718" anchor="ctr"/>
          <a:lstStyle/>
          <a:p>
            <a:endParaRPr lang="ja-JP" altLang="en-US"/>
          </a:p>
        </p:txBody>
      </p:sp>
      <p:sp>
        <p:nvSpPr>
          <p:cNvPr id="21" name="Rectangle 22"/>
          <p:cNvSpPr>
            <a:spLocks noChangeArrowheads="1"/>
          </p:cNvSpPr>
          <p:nvPr/>
        </p:nvSpPr>
        <p:spPr bwMode="auto">
          <a:xfrm>
            <a:off x="2484438" y="1557338"/>
            <a:ext cx="1985962" cy="3884612"/>
          </a:xfrm>
          <a:prstGeom prst="rect">
            <a:avLst/>
          </a:prstGeom>
          <a:noFill/>
          <a:ln w="50800">
            <a:solidFill>
              <a:srgbClr val="FF00CE"/>
            </a:solidFill>
            <a:miter lim="800000"/>
            <a:headEnd/>
            <a:tailEnd/>
          </a:ln>
          <a:effectLst/>
        </p:spPr>
        <p:txBody>
          <a:bodyPr wrap="none" lIns="91435" tIns="45718" rIns="91435" bIns="45718" anchor="ctr"/>
          <a:lstStyle/>
          <a:p>
            <a:endParaRPr lang="ja-JP" altLang="en-US"/>
          </a:p>
        </p:txBody>
      </p:sp>
      <p:sp>
        <p:nvSpPr>
          <p:cNvPr id="22" name="ZoneTexte 21"/>
          <p:cNvSpPr txBox="1"/>
          <p:nvPr/>
        </p:nvSpPr>
        <p:spPr>
          <a:xfrm>
            <a:off x="6084168" y="6093296"/>
            <a:ext cx="32403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solidFill>
                  <a:schemeClr val="accent2">
                    <a:lumMod val="75000"/>
                  </a:schemeClr>
                </a:solidFill>
              </a:rPr>
              <a:t>Brick Manipulating System</a:t>
            </a:r>
            <a:endParaRPr lang="fr-FR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cxnSp>
        <p:nvCxnSpPr>
          <p:cNvPr id="24" name="Connecteur droit avec flèche 23"/>
          <p:cNvCxnSpPr/>
          <p:nvPr/>
        </p:nvCxnSpPr>
        <p:spPr>
          <a:xfrm flipV="1">
            <a:off x="6516216" y="5157192"/>
            <a:ext cx="864096" cy="1008112"/>
          </a:xfrm>
          <a:prstGeom prst="straightConnector1">
            <a:avLst/>
          </a:prstGeom>
          <a:ln w="508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ZoneTexte 22"/>
          <p:cNvSpPr txBox="1"/>
          <p:nvPr/>
        </p:nvSpPr>
        <p:spPr>
          <a:xfrm>
            <a:off x="6660232" y="836712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JINST </a:t>
            </a:r>
            <a:r>
              <a:rPr lang="en-GB" b="1" dirty="0" smtClean="0"/>
              <a:t>4</a:t>
            </a:r>
            <a:r>
              <a:rPr lang="en-GB" dirty="0" smtClean="0"/>
              <a:t> (2009) 04018</a:t>
            </a:r>
            <a:endParaRPr lang="en-GB" dirty="0"/>
          </a:p>
        </p:txBody>
      </p:sp>
      <p:sp>
        <p:nvSpPr>
          <p:cNvPr id="25" name="Text Box 9"/>
          <p:cNvSpPr txBox="1">
            <a:spLocks noChangeArrowheads="1"/>
          </p:cNvSpPr>
          <p:nvPr/>
        </p:nvSpPr>
        <p:spPr bwMode="auto">
          <a:xfrm>
            <a:off x="2771800" y="5025374"/>
            <a:ext cx="1440160" cy="707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35" tIns="45718" rIns="91435" bIns="45718">
            <a:spAutoFit/>
          </a:bodyPr>
          <a:lstStyle/>
          <a:p>
            <a:r>
              <a:rPr lang="en-US" altLang="ja-JP" sz="2000" b="1" dirty="0" smtClean="0">
                <a:solidFill>
                  <a:srgbClr val="FF33CC"/>
                </a:solidFill>
              </a:rPr>
              <a:t>B = 1.55 T</a:t>
            </a:r>
          </a:p>
          <a:p>
            <a:endParaRPr lang="en-US" altLang="ja-JP" sz="2000" b="1" dirty="0">
              <a:solidFill>
                <a:srgbClr val="FF33CC"/>
              </a:solidFill>
            </a:endParaRPr>
          </a:p>
        </p:txBody>
      </p:sp>
      <p:cxnSp>
        <p:nvCxnSpPr>
          <p:cNvPr id="29" name="Connecteur droit 28"/>
          <p:cNvCxnSpPr/>
          <p:nvPr/>
        </p:nvCxnSpPr>
        <p:spPr>
          <a:xfrm>
            <a:off x="179512" y="1772816"/>
            <a:ext cx="0" cy="3816424"/>
          </a:xfrm>
          <a:prstGeom prst="line">
            <a:avLst/>
          </a:prstGeom>
          <a:ln w="66675">
            <a:solidFill>
              <a:srgbClr val="CE02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AutoShape 19"/>
          <p:cNvSpPr>
            <a:spLocks noChangeArrowheads="1"/>
          </p:cNvSpPr>
          <p:nvPr/>
        </p:nvSpPr>
        <p:spPr bwMode="auto">
          <a:xfrm>
            <a:off x="-50800" y="2727325"/>
            <a:ext cx="690563" cy="1295400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5" tIns="45718" rIns="91435" bIns="45718" anchor="ctr"/>
          <a:lstStyle/>
          <a:p>
            <a:pPr algn="ctr"/>
            <a:r>
              <a:rPr lang="en-US" altLang="ja-JP" sz="3200">
                <a:latin typeface="Symbol" pitchFamily="18" charset="2"/>
                <a:sym typeface="Symbol" pitchFamily="18" charset="2"/>
              </a:rPr>
              <a:t></a:t>
            </a:r>
            <a:endParaRPr lang="en-US" altLang="ja-JP" sz="3200"/>
          </a:p>
        </p:txBody>
      </p:sp>
      <p:sp>
        <p:nvSpPr>
          <p:cNvPr id="30" name="Text Box 9"/>
          <p:cNvSpPr txBox="1">
            <a:spLocks noChangeArrowheads="1"/>
          </p:cNvSpPr>
          <p:nvPr/>
        </p:nvSpPr>
        <p:spPr bwMode="auto">
          <a:xfrm>
            <a:off x="1187624" y="332656"/>
            <a:ext cx="3600400" cy="707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35" tIns="45718" rIns="91435" bIns="45718">
            <a:spAutoFit/>
          </a:bodyPr>
          <a:lstStyle/>
          <a:p>
            <a:r>
              <a:rPr lang="en-US" altLang="ja-JP" sz="2000" b="1" dirty="0" err="1">
                <a:solidFill>
                  <a:srgbClr val="FF33CC"/>
                </a:solidFill>
              </a:rPr>
              <a:t>Muon</a:t>
            </a:r>
            <a:r>
              <a:rPr lang="en-US" altLang="ja-JP" sz="2000" b="1" dirty="0">
                <a:solidFill>
                  <a:srgbClr val="FF33CC"/>
                </a:solidFill>
              </a:rPr>
              <a:t> </a:t>
            </a:r>
            <a:r>
              <a:rPr lang="fr-FR" altLang="ja-JP" sz="2000" b="1" dirty="0" smtClean="0">
                <a:solidFill>
                  <a:srgbClr val="FF33CC"/>
                </a:solidFill>
              </a:rPr>
              <a:t>veto</a:t>
            </a:r>
            <a:endParaRPr lang="en-US" altLang="ja-JP" sz="2000" b="1" dirty="0" smtClean="0">
              <a:solidFill>
                <a:srgbClr val="FF33CC"/>
              </a:solidFill>
            </a:endParaRPr>
          </a:p>
          <a:p>
            <a:endParaRPr lang="en-US" altLang="ja-JP" sz="2000" b="1" dirty="0">
              <a:solidFill>
                <a:srgbClr val="FF33CC"/>
              </a:solidFill>
            </a:endParaRPr>
          </a:p>
        </p:txBody>
      </p:sp>
      <p:cxnSp>
        <p:nvCxnSpPr>
          <p:cNvPr id="31" name="Connecteur droit 30"/>
          <p:cNvCxnSpPr/>
          <p:nvPr/>
        </p:nvCxnSpPr>
        <p:spPr>
          <a:xfrm flipH="1">
            <a:off x="251520" y="692696"/>
            <a:ext cx="1656184" cy="936104"/>
          </a:xfrm>
          <a:prstGeom prst="line">
            <a:avLst/>
          </a:prstGeom>
          <a:ln w="57150">
            <a:solidFill>
              <a:srgbClr val="CE02A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1929408" y="44624"/>
            <a:ext cx="8229600" cy="1143000"/>
          </a:xfrm>
        </p:spPr>
        <p:txBody>
          <a:bodyPr/>
          <a:lstStyle/>
          <a:p>
            <a:r>
              <a:rPr lang="en-GB" dirty="0" smtClean="0"/>
              <a:t>ED</a:t>
            </a:r>
            <a:endParaRPr lang="en-GB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GB" dirty="0" smtClean="0"/>
              <a:t>Typical </a:t>
            </a:r>
            <a:r>
              <a:rPr lang="el-GR" dirty="0" smtClean="0"/>
              <a:t>ν</a:t>
            </a:r>
            <a:r>
              <a:rPr lang="el-GR" baseline="-25000" dirty="0" smtClean="0">
                <a:latin typeface="Calibri"/>
              </a:rPr>
              <a:t>μ</a:t>
            </a:r>
            <a:r>
              <a:rPr lang="en-GB" dirty="0" smtClean="0"/>
              <a:t> CC and</a:t>
            </a:r>
          </a:p>
          <a:p>
            <a:pPr>
              <a:buNone/>
            </a:pPr>
            <a:r>
              <a:rPr lang="en-GB" dirty="0" smtClean="0"/>
              <a:t>	NC-like events</a:t>
            </a:r>
            <a:endParaRPr lang="en-GB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MPP Munich 09/07/2013</a:t>
            </a:r>
            <a:endParaRPr lang="fr-BE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Pablo DEL AMO SANCHEZ                          LAPP - IN2P3 - CNRS / Université de Savoie</a:t>
            </a:r>
            <a:endParaRPr lang="fr-BE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15</a:t>
            </a:fld>
            <a:endParaRPr lang="fr-BE" dirty="0"/>
          </a:p>
        </p:txBody>
      </p:sp>
      <p:pic>
        <p:nvPicPr>
          <p:cNvPr id="11" name="Picture 5" descr="brick_1094228_Event9164000729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9000" y="3406775"/>
            <a:ext cx="5715000" cy="345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6" descr="brick_1041510_Event9150054731_1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9000" y="0"/>
            <a:ext cx="5715000" cy="345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Group 10"/>
          <p:cNvGrpSpPr>
            <a:grpSpLocks/>
          </p:cNvGrpSpPr>
          <p:nvPr/>
        </p:nvGrpSpPr>
        <p:grpSpPr bwMode="auto">
          <a:xfrm>
            <a:off x="4953000" y="2971800"/>
            <a:ext cx="2667000" cy="338138"/>
            <a:chOff x="4953000" y="2971800"/>
            <a:chExt cx="2667000" cy="338554"/>
          </a:xfrm>
        </p:grpSpPr>
        <p:cxnSp>
          <p:nvCxnSpPr>
            <p:cNvPr id="14" name="Straight Arrow Connector 8"/>
            <p:cNvCxnSpPr>
              <a:cxnSpLocks noChangeShapeType="1"/>
            </p:cNvCxnSpPr>
            <p:nvPr/>
          </p:nvCxnSpPr>
          <p:spPr bwMode="auto">
            <a:xfrm>
              <a:off x="4953000" y="3275386"/>
              <a:ext cx="2667000" cy="1589"/>
            </a:xfrm>
            <a:prstGeom prst="straightConnector1">
              <a:avLst/>
            </a:prstGeom>
            <a:noFill/>
            <a:ln w="28575">
              <a:solidFill>
                <a:srgbClr val="FF0000"/>
              </a:solidFill>
              <a:round/>
              <a:headEnd type="arrow" w="med" len="med"/>
              <a:tailEnd type="arrow" w="med" len="med"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sp>
          <p:nvSpPr>
            <p:cNvPr id="15" name="Rectangle 9"/>
            <p:cNvSpPr>
              <a:spLocks noChangeArrowheads="1"/>
            </p:cNvSpPr>
            <p:nvPr/>
          </p:nvSpPr>
          <p:spPr bwMode="auto">
            <a:xfrm>
              <a:off x="5912380" y="2971800"/>
              <a:ext cx="652342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 b="1">
                  <a:solidFill>
                    <a:srgbClr val="FF0000"/>
                  </a:solidFill>
                </a:rPr>
                <a:t>20 m</a:t>
              </a:r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Muon</a:t>
            </a:r>
            <a:r>
              <a:rPr lang="en-GB" dirty="0" smtClean="0"/>
              <a:t> ID and </a:t>
            </a:r>
            <a:r>
              <a:rPr lang="el-GR" dirty="0" smtClean="0"/>
              <a:t>ν</a:t>
            </a:r>
            <a:r>
              <a:rPr lang="el-GR" baseline="-25000" dirty="0" smtClean="0"/>
              <a:t>μ</a:t>
            </a:r>
            <a:r>
              <a:rPr lang="en-GB" dirty="0" smtClean="0"/>
              <a:t> CC ID</a:t>
            </a:r>
            <a:endParaRPr lang="en-GB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79512" y="1196752"/>
            <a:ext cx="8784976" cy="5256584"/>
          </a:xfrm>
        </p:spPr>
        <p:txBody>
          <a:bodyPr>
            <a:noAutofit/>
          </a:bodyPr>
          <a:lstStyle/>
          <a:p>
            <a:r>
              <a:rPr lang="en-GB" sz="2000" dirty="0" smtClean="0"/>
              <a:t>3D tracks reconstructed with </a:t>
            </a:r>
            <a:r>
              <a:rPr lang="en-GB" sz="2000" dirty="0" err="1" smtClean="0"/>
              <a:t>Kalman</a:t>
            </a:r>
            <a:r>
              <a:rPr lang="en-GB" sz="2000" dirty="0" smtClean="0"/>
              <a:t> filter</a:t>
            </a:r>
          </a:p>
          <a:p>
            <a:r>
              <a:rPr lang="en-GB" sz="2000" dirty="0" err="1" smtClean="0"/>
              <a:t>Muons</a:t>
            </a:r>
            <a:r>
              <a:rPr lang="en-GB" sz="2000" dirty="0" smtClean="0"/>
              <a:t> </a:t>
            </a:r>
            <a:r>
              <a:rPr lang="en-GB" sz="2000" dirty="0" err="1" smtClean="0"/>
              <a:t>ID’ed</a:t>
            </a:r>
            <a:r>
              <a:rPr lang="en-GB" sz="2000" dirty="0" smtClean="0"/>
              <a:t> by range (left plot):</a:t>
            </a:r>
          </a:p>
          <a:p>
            <a:pPr>
              <a:buNone/>
            </a:pPr>
            <a:r>
              <a:rPr lang="en-GB" sz="2000" dirty="0" smtClean="0"/>
              <a:t>	95% </a:t>
            </a:r>
            <a:r>
              <a:rPr lang="en-GB" sz="2000" dirty="0" err="1" smtClean="0"/>
              <a:t>eff</a:t>
            </a:r>
            <a:r>
              <a:rPr lang="en-GB" sz="2000" dirty="0" smtClean="0"/>
              <a:t> for </a:t>
            </a:r>
            <a:r>
              <a:rPr lang="el-GR" sz="2000" dirty="0" smtClean="0"/>
              <a:t>ν</a:t>
            </a:r>
            <a:r>
              <a:rPr lang="el-GR" sz="2000" baseline="-25000" dirty="0" smtClean="0">
                <a:latin typeface="Calibri"/>
              </a:rPr>
              <a:t>μ</a:t>
            </a:r>
            <a:r>
              <a:rPr lang="en-GB" sz="2000" dirty="0" smtClean="0"/>
              <a:t> CC events → (Track length)x(density) &gt; 660 g/cm2</a:t>
            </a:r>
          </a:p>
          <a:p>
            <a:pPr>
              <a:buNone/>
            </a:pPr>
            <a:r>
              <a:rPr lang="en-GB" sz="2000" dirty="0" smtClean="0"/>
              <a:t>	~5%  NC events </a:t>
            </a:r>
            <a:r>
              <a:rPr lang="en-GB" sz="2000" dirty="0" err="1" smtClean="0"/>
              <a:t>misID’ed</a:t>
            </a:r>
            <a:r>
              <a:rPr lang="en-GB" sz="2000" dirty="0" smtClean="0"/>
              <a:t> as </a:t>
            </a:r>
            <a:r>
              <a:rPr lang="en-GB" sz="2000" dirty="0" err="1" smtClean="0"/>
              <a:t>muons</a:t>
            </a:r>
            <a:endParaRPr lang="en-GB" sz="2000" dirty="0" smtClean="0"/>
          </a:p>
          <a:p>
            <a:pPr>
              <a:buNone/>
            </a:pPr>
            <a:r>
              <a:rPr lang="en-GB" sz="2000" dirty="0" smtClean="0"/>
              <a:t>	</a:t>
            </a:r>
            <a:r>
              <a:rPr lang="en-GB" sz="2000" dirty="0" err="1" smtClean="0"/>
              <a:t>muon</a:t>
            </a:r>
            <a:r>
              <a:rPr lang="en-GB" sz="2000" dirty="0" smtClean="0"/>
              <a:t> ID → momentum estimate by range-momentum correlation</a:t>
            </a:r>
          </a:p>
          <a:p>
            <a:pPr>
              <a:buNone/>
            </a:pPr>
            <a:r>
              <a:rPr lang="en-GB" sz="2000" dirty="0" smtClean="0"/>
              <a:t>	</a:t>
            </a:r>
          </a:p>
          <a:p>
            <a:pPr>
              <a:buNone/>
            </a:pPr>
            <a:endParaRPr lang="en-GB" sz="2000" dirty="0" smtClean="0"/>
          </a:p>
          <a:p>
            <a:pPr>
              <a:buNone/>
            </a:pPr>
            <a:endParaRPr lang="en-GB" sz="2000" dirty="0" smtClean="0"/>
          </a:p>
          <a:p>
            <a:pPr>
              <a:buNone/>
            </a:pPr>
            <a:endParaRPr lang="en-GB" sz="2000" dirty="0" smtClean="0"/>
          </a:p>
          <a:p>
            <a:pPr>
              <a:buNone/>
            </a:pPr>
            <a:endParaRPr lang="en-GB" sz="2000" dirty="0" smtClean="0"/>
          </a:p>
          <a:p>
            <a:pPr>
              <a:buNone/>
            </a:pPr>
            <a:endParaRPr lang="en-GB" sz="2000" dirty="0" smtClean="0"/>
          </a:p>
          <a:p>
            <a:pPr>
              <a:buNone/>
            </a:pPr>
            <a:endParaRPr lang="en-GB" sz="2400" dirty="0" smtClean="0"/>
          </a:p>
          <a:p>
            <a:pPr>
              <a:buNone/>
            </a:pPr>
            <a:endParaRPr lang="en-GB" sz="1600" dirty="0" smtClean="0"/>
          </a:p>
          <a:p>
            <a:r>
              <a:rPr lang="en-GB" sz="2000" dirty="0" smtClean="0"/>
              <a:t>CC events also </a:t>
            </a:r>
            <a:r>
              <a:rPr lang="en-GB" sz="2000" dirty="0" err="1" smtClean="0"/>
              <a:t>ID’ed</a:t>
            </a:r>
            <a:r>
              <a:rPr lang="en-GB" sz="2000" dirty="0" smtClean="0"/>
              <a:t> by # of walls touched (right plot): CC if N</a:t>
            </a:r>
            <a:r>
              <a:rPr lang="en-GB" sz="2000" baseline="-25000" dirty="0" smtClean="0"/>
              <a:t>ED</a:t>
            </a:r>
            <a:r>
              <a:rPr lang="en-GB" sz="2000" dirty="0" smtClean="0"/>
              <a:t> &gt; 14</a:t>
            </a:r>
            <a:endParaRPr lang="en-GB" sz="2000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MPP Munich 09/07/2013</a:t>
            </a:r>
            <a:endParaRPr lang="fr-BE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Pablo DEL AMO SANCHEZ                          LAPP - IN2P3 - CNRS / Université de Savoie</a:t>
            </a:r>
            <a:endParaRPr lang="fr-BE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16</a:t>
            </a:fld>
            <a:endParaRPr lang="fr-BE" dirty="0"/>
          </a:p>
        </p:txBody>
      </p:sp>
      <p:pic>
        <p:nvPicPr>
          <p:cNvPr id="43009" name="Picture 1" descr="C:\Documents and Settings\Administrateur\Bureau\DensTrack.ep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96" y="3068960"/>
            <a:ext cx="4113706" cy="2880320"/>
          </a:xfrm>
          <a:prstGeom prst="rect">
            <a:avLst/>
          </a:prstGeom>
          <a:noFill/>
        </p:spPr>
      </p:pic>
      <p:pic>
        <p:nvPicPr>
          <p:cNvPr id="43010" name="Picture 2" descr="C:\DOCUME~1\ADMINI~1\LOCALS~1\Temp\Rar$DR51.578\Walls.ep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77811" y="3588742"/>
            <a:ext cx="5418725" cy="23605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Muon</a:t>
            </a:r>
            <a:r>
              <a:rPr lang="en-GB" dirty="0" smtClean="0"/>
              <a:t> charge and momentum</a:t>
            </a:r>
            <a:endParaRPr lang="en-GB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220072" y="1124744"/>
            <a:ext cx="4536504" cy="5112568"/>
          </a:xfrm>
        </p:spPr>
        <p:txBody>
          <a:bodyPr>
            <a:normAutofit/>
          </a:bodyPr>
          <a:lstStyle/>
          <a:p>
            <a:r>
              <a:rPr lang="en-GB" sz="2000" dirty="0" smtClean="0"/>
              <a:t>1.55 T magnetic field</a:t>
            </a:r>
          </a:p>
          <a:p>
            <a:r>
              <a:rPr lang="en-GB" sz="2000" dirty="0" smtClean="0"/>
              <a:t>24 RPC planes + 6 drift tubes</a:t>
            </a:r>
          </a:p>
          <a:p>
            <a:r>
              <a:rPr lang="en-GB" sz="2000" dirty="0" smtClean="0"/>
              <a:t>Momentum resolution</a:t>
            </a:r>
          </a:p>
          <a:p>
            <a:pPr>
              <a:buNone/>
            </a:pPr>
            <a:r>
              <a:rPr lang="en-GB" sz="2000" dirty="0" smtClean="0"/>
              <a:t>	20 % below 20 </a:t>
            </a:r>
            <a:r>
              <a:rPr lang="en-GB" sz="2000" dirty="0" err="1" smtClean="0"/>
              <a:t>GeV</a:t>
            </a:r>
            <a:r>
              <a:rPr lang="en-GB" sz="2000" dirty="0" smtClean="0"/>
              <a:t>/c </a:t>
            </a:r>
          </a:p>
          <a:p>
            <a:r>
              <a:rPr lang="en-GB" sz="2000" dirty="0" err="1" smtClean="0"/>
              <a:t>Muon</a:t>
            </a:r>
            <a:r>
              <a:rPr lang="en-GB" sz="2000" dirty="0" smtClean="0"/>
              <a:t> charge </a:t>
            </a:r>
            <a:r>
              <a:rPr lang="en-GB" sz="2000" dirty="0" err="1" smtClean="0"/>
              <a:t>misID</a:t>
            </a:r>
            <a:r>
              <a:rPr lang="en-GB" sz="2000" dirty="0" smtClean="0"/>
              <a:t> &lt; 2%</a:t>
            </a:r>
            <a:endParaRPr lang="en-GB" sz="2000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MPP Munich 09/07/2013</a:t>
            </a:r>
            <a:endParaRPr lang="fr-BE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Pablo DEL AMO SANCHEZ                          LAPP - IN2P3 - CNRS / Université de Savoie</a:t>
            </a:r>
            <a:endParaRPr lang="fr-BE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17</a:t>
            </a:fld>
            <a:endParaRPr lang="fr-BE" dirty="0"/>
          </a:p>
        </p:txBody>
      </p:sp>
      <p:pic>
        <p:nvPicPr>
          <p:cNvPr id="72707" name="Picture 3" descr="C:\DOCUME~1\ADMINI~1\LOCALS~1\Temp\Rar$DR11.6421\figpmu-v1.ep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684468" y="1181100"/>
            <a:ext cx="7200900" cy="4495800"/>
          </a:xfrm>
          <a:prstGeom prst="rect">
            <a:avLst/>
          </a:prstGeom>
          <a:noFill/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638" y="1196752"/>
            <a:ext cx="5254625" cy="527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06" name="Picture 2" descr="C:\DOCUME~1\ADMINI~1\LOCALS~1\Temp\Rar$DR11.2781\figqpmu-v1.ep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27403" y="3485356"/>
            <a:ext cx="4869133" cy="30399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Brick Finding</a:t>
            </a:r>
            <a:endParaRPr lang="en-GB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79512" y="1196752"/>
            <a:ext cx="8784976" cy="4896544"/>
          </a:xfrm>
        </p:spPr>
        <p:txBody>
          <a:bodyPr>
            <a:normAutofit/>
          </a:bodyPr>
          <a:lstStyle/>
          <a:p>
            <a:r>
              <a:rPr lang="en-GB" sz="2000" dirty="0" smtClean="0"/>
              <a:t>Use TT tracks + energy deposits to select brick most probably containing </a:t>
            </a:r>
            <a:r>
              <a:rPr lang="el-GR" sz="2000" dirty="0" smtClean="0"/>
              <a:t>ν</a:t>
            </a:r>
            <a:r>
              <a:rPr lang="en-GB" sz="2000" dirty="0" smtClean="0"/>
              <a:t> int.</a:t>
            </a:r>
          </a:p>
          <a:p>
            <a:r>
              <a:rPr lang="en-GB" sz="2000" dirty="0" smtClean="0"/>
              <a:t>Average of 1.6 iterations / event</a:t>
            </a:r>
            <a:endParaRPr lang="en-GB" sz="2000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MPP Munich 09/07/2013</a:t>
            </a:r>
            <a:endParaRPr lang="fr-BE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Pablo DEL AMO SANCHEZ                          LAPP - IN2P3 - CNRS / Université de Savoie</a:t>
            </a:r>
            <a:endParaRPr lang="fr-BE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18</a:t>
            </a:fld>
            <a:endParaRPr lang="fr-BE" dirty="0"/>
          </a:p>
        </p:txBody>
      </p:sp>
      <p:grpSp>
        <p:nvGrpSpPr>
          <p:cNvPr id="7" name="グループ化 7"/>
          <p:cNvGrpSpPr>
            <a:grpSpLocks/>
          </p:cNvGrpSpPr>
          <p:nvPr/>
        </p:nvGrpSpPr>
        <p:grpSpPr bwMode="auto">
          <a:xfrm>
            <a:off x="107504" y="1988840"/>
            <a:ext cx="4267200" cy="2362200"/>
            <a:chOff x="838200" y="1600200"/>
            <a:chExt cx="4267200" cy="2362200"/>
          </a:xfrm>
        </p:grpSpPr>
        <p:pic>
          <p:nvPicPr>
            <p:cNvPr id="8" name="Picture 121"/>
            <p:cNvPicPr>
              <a:picLocks noChangeAspect="1" noChangeArrowheads="1"/>
            </p:cNvPicPr>
            <p:nvPr/>
          </p:nvPicPr>
          <p:blipFill>
            <a:blip r:embed="rId2" cstate="print"/>
            <a:srcRect l="22981" t="6210" r="29353" b="52254"/>
            <a:stretch>
              <a:fillRect/>
            </a:stretch>
          </p:blipFill>
          <p:spPr bwMode="auto">
            <a:xfrm>
              <a:off x="838200" y="1600200"/>
              <a:ext cx="4267200" cy="2362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正方形/長方形 5"/>
            <p:cNvSpPr/>
            <p:nvPr/>
          </p:nvSpPr>
          <p:spPr>
            <a:xfrm>
              <a:off x="1955800" y="2551113"/>
              <a:ext cx="228600" cy="323850"/>
            </a:xfrm>
            <a:prstGeom prst="rect">
              <a:avLst/>
            </a:prstGeom>
            <a:solidFill>
              <a:srgbClr val="95C7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kumimoji="1" lang="ja-JP" alt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0" name="グループ化 11"/>
          <p:cNvGrpSpPr>
            <a:grpSpLocks/>
          </p:cNvGrpSpPr>
          <p:nvPr/>
        </p:nvGrpSpPr>
        <p:grpSpPr bwMode="auto">
          <a:xfrm>
            <a:off x="1242567" y="2577803"/>
            <a:ext cx="215900" cy="679450"/>
            <a:chOff x="1968674" y="2094978"/>
            <a:chExt cx="216000" cy="679948"/>
          </a:xfrm>
        </p:grpSpPr>
        <p:sp>
          <p:nvSpPr>
            <p:cNvPr id="11" name="正方形/長方形 4"/>
            <p:cNvSpPr/>
            <p:nvPr/>
          </p:nvSpPr>
          <p:spPr>
            <a:xfrm>
              <a:off x="1968674" y="2094978"/>
              <a:ext cx="216000" cy="324087"/>
            </a:xfrm>
            <a:prstGeom prst="rect">
              <a:avLst/>
            </a:prstGeom>
            <a:solidFill>
              <a:srgbClr val="F715E7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kumimoji="1" lang="ja-JP" altLang="en-US">
                <a:solidFill>
                  <a:srgbClr val="FFFFFF"/>
                </a:solidFill>
              </a:endParaRPr>
            </a:p>
          </p:txBody>
        </p:sp>
        <p:sp>
          <p:nvSpPr>
            <p:cNvPr id="12" name="正方形/長方形 6"/>
            <p:cNvSpPr/>
            <p:nvPr/>
          </p:nvSpPr>
          <p:spPr>
            <a:xfrm>
              <a:off x="1968674" y="2450839"/>
              <a:ext cx="216000" cy="324087"/>
            </a:xfrm>
            <a:prstGeom prst="rect">
              <a:avLst/>
            </a:prstGeom>
            <a:solidFill>
              <a:srgbClr val="F715E7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kumimoji="1" lang="ja-JP" alt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3" name="グループ化 25"/>
          <p:cNvGrpSpPr>
            <a:grpSpLocks/>
          </p:cNvGrpSpPr>
          <p:nvPr/>
        </p:nvGrpSpPr>
        <p:grpSpPr bwMode="auto">
          <a:xfrm>
            <a:off x="1239392" y="2353965"/>
            <a:ext cx="2581275" cy="1066800"/>
            <a:chOff x="1991525" y="1853852"/>
            <a:chExt cx="2580475" cy="1066800"/>
          </a:xfrm>
        </p:grpSpPr>
        <p:cxnSp>
          <p:nvCxnSpPr>
            <p:cNvPr id="14" name="直線コネクタ 13"/>
            <p:cNvCxnSpPr>
              <a:cxnSpLocks noChangeShapeType="1"/>
            </p:cNvCxnSpPr>
            <p:nvPr/>
          </p:nvCxnSpPr>
          <p:spPr bwMode="auto">
            <a:xfrm flipV="1">
              <a:off x="2077223" y="1853852"/>
              <a:ext cx="2494777" cy="622300"/>
            </a:xfrm>
            <a:prstGeom prst="line">
              <a:avLst/>
            </a:prstGeom>
            <a:noFill/>
            <a:ln w="25400">
              <a:solidFill>
                <a:srgbClr val="FFC000"/>
              </a:solidFill>
              <a:round/>
              <a:headEnd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</p:spPr>
        </p:cxnSp>
        <p:cxnSp>
          <p:nvCxnSpPr>
            <p:cNvPr id="15" name="直線コネクタ 15"/>
            <p:cNvCxnSpPr>
              <a:cxnSpLocks noChangeShapeType="1"/>
            </p:cNvCxnSpPr>
            <p:nvPr/>
          </p:nvCxnSpPr>
          <p:spPr bwMode="auto">
            <a:xfrm flipV="1">
              <a:off x="2077223" y="2311052"/>
              <a:ext cx="2494777" cy="165100"/>
            </a:xfrm>
            <a:prstGeom prst="line">
              <a:avLst/>
            </a:prstGeom>
            <a:noFill/>
            <a:ln w="25400">
              <a:solidFill>
                <a:srgbClr val="FFC000"/>
              </a:solidFill>
              <a:round/>
              <a:headEnd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</p:spPr>
        </p:cxnSp>
        <p:cxnSp>
          <p:nvCxnSpPr>
            <p:cNvPr id="16" name="直線コネクタ 17"/>
            <p:cNvCxnSpPr>
              <a:cxnSpLocks noChangeShapeType="1"/>
            </p:cNvCxnSpPr>
            <p:nvPr/>
          </p:nvCxnSpPr>
          <p:spPr bwMode="auto">
            <a:xfrm>
              <a:off x="2077223" y="2476152"/>
              <a:ext cx="2494777" cy="114300"/>
            </a:xfrm>
            <a:prstGeom prst="line">
              <a:avLst/>
            </a:prstGeom>
            <a:noFill/>
            <a:ln w="25400">
              <a:solidFill>
                <a:srgbClr val="FFC000"/>
              </a:solidFill>
              <a:round/>
              <a:headEnd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</p:spPr>
        </p:cxnSp>
        <p:cxnSp>
          <p:nvCxnSpPr>
            <p:cNvPr id="17" name="直線コネクタ 19"/>
            <p:cNvCxnSpPr>
              <a:cxnSpLocks noChangeShapeType="1"/>
            </p:cNvCxnSpPr>
            <p:nvPr/>
          </p:nvCxnSpPr>
          <p:spPr bwMode="auto">
            <a:xfrm>
              <a:off x="2077223" y="2476152"/>
              <a:ext cx="2494777" cy="444500"/>
            </a:xfrm>
            <a:prstGeom prst="line">
              <a:avLst/>
            </a:prstGeom>
            <a:noFill/>
            <a:ln w="25400">
              <a:solidFill>
                <a:srgbClr val="FFC000"/>
              </a:solidFill>
              <a:round/>
              <a:headEnd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</p:spPr>
        </p:cxnSp>
        <p:sp>
          <p:nvSpPr>
            <p:cNvPr id="18" name="正方形/長方形 24"/>
            <p:cNvSpPr/>
            <p:nvPr/>
          </p:nvSpPr>
          <p:spPr>
            <a:xfrm>
              <a:off x="1991525" y="2438052"/>
              <a:ext cx="215833" cy="323850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kumimoji="1" lang="ja-JP" alt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9" name="グループ化 28"/>
          <p:cNvGrpSpPr>
            <a:grpSpLocks/>
          </p:cNvGrpSpPr>
          <p:nvPr/>
        </p:nvGrpSpPr>
        <p:grpSpPr bwMode="auto">
          <a:xfrm>
            <a:off x="1118742" y="2841328"/>
            <a:ext cx="2286000" cy="598487"/>
            <a:chOff x="1828800" y="2362200"/>
            <a:chExt cx="2286000" cy="598083"/>
          </a:xfrm>
        </p:grpSpPr>
        <p:sp>
          <p:nvSpPr>
            <p:cNvPr id="20" name="円/楕円 26"/>
            <p:cNvSpPr/>
            <p:nvPr/>
          </p:nvSpPr>
          <p:spPr>
            <a:xfrm>
              <a:off x="1828800" y="2362200"/>
              <a:ext cx="457200" cy="533040"/>
            </a:xfrm>
            <a:prstGeom prst="ellipse">
              <a:avLst/>
            </a:prstGeom>
            <a:noFill/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kumimoji="1" lang="ja-JP" altLang="en-US">
                <a:solidFill>
                  <a:srgbClr val="FFFFFF"/>
                </a:solidFill>
              </a:endParaRPr>
            </a:p>
          </p:txBody>
        </p:sp>
        <p:sp>
          <p:nvSpPr>
            <p:cNvPr id="21" name="テキスト ボックス 27"/>
            <p:cNvSpPr txBox="1">
              <a:spLocks noChangeArrowheads="1"/>
            </p:cNvSpPr>
            <p:nvPr/>
          </p:nvSpPr>
          <p:spPr bwMode="auto">
            <a:xfrm>
              <a:off x="2209800" y="2590646"/>
              <a:ext cx="1905000" cy="369637"/>
            </a:xfrm>
            <a:prstGeom prst="rect">
              <a:avLst/>
            </a:prstGeom>
            <a:gradFill rotWithShape="1">
              <a:gsLst>
                <a:gs pos="0">
                  <a:srgbClr val="2C5D98"/>
                </a:gs>
                <a:gs pos="80000">
                  <a:srgbClr val="3C7BC7"/>
                </a:gs>
                <a:gs pos="100000">
                  <a:srgbClr val="3A7CCB"/>
                </a:gs>
              </a:gsLst>
              <a:lin ang="16200000"/>
            </a:gra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blurRad="63500" dist="23000" dir="5400000" rotWithShape="0">
                <a:srgbClr val="000000">
                  <a:alpha val="34999"/>
                </a:srgbClr>
              </a:outerShdw>
            </a:effectLst>
          </p:spPr>
          <p:txBody>
            <a:bodyPr>
              <a:spAutoFit/>
            </a:bodyPr>
            <a:lstStyle/>
            <a:p>
              <a:pPr>
                <a:defRPr/>
              </a:pPr>
              <a:r>
                <a:rPr kumimoji="1" lang="en-US" altLang="ja-JP" dirty="0" smtClean="0">
                  <a:solidFill>
                    <a:srgbClr val="FFFFFF"/>
                  </a:solidFill>
                  <a:latin typeface="Calibri" pitchFamily="34" charset="0"/>
                </a:rPr>
                <a:t>Extract</a:t>
              </a:r>
              <a:r>
                <a:rPr kumimoji="1" lang="en-US" altLang="ja-JP" sz="1800" dirty="0" smtClean="0">
                  <a:solidFill>
                    <a:srgbClr val="FFFFFF"/>
                  </a:solidFill>
                  <a:latin typeface="Calibri" pitchFamily="34" charset="0"/>
                </a:rPr>
                <a:t> </a:t>
              </a:r>
              <a:r>
                <a:rPr kumimoji="1" lang="en-US" altLang="ja-JP" sz="1800" dirty="0">
                  <a:solidFill>
                    <a:srgbClr val="FFFFFF"/>
                  </a:solidFill>
                  <a:latin typeface="Calibri" pitchFamily="34" charset="0"/>
                </a:rPr>
                <a:t>this brick</a:t>
              </a:r>
              <a:endParaRPr kumimoji="1" lang="ja-JP" altLang="en-US" sz="1800" dirty="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pic>
        <p:nvPicPr>
          <p:cNvPr id="4198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6789" y="1556792"/>
            <a:ext cx="4601715" cy="2915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Brick extraction</a:t>
            </a:r>
            <a:endParaRPr lang="en-GB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79512" y="1196752"/>
            <a:ext cx="8784976" cy="5184576"/>
          </a:xfrm>
        </p:spPr>
        <p:txBody>
          <a:bodyPr>
            <a:normAutofit/>
          </a:bodyPr>
          <a:lstStyle/>
          <a:p>
            <a:r>
              <a:rPr lang="en-GB" sz="2000" dirty="0" smtClean="0"/>
              <a:t>Fully automated Brick Manipulating System (LAPP)</a:t>
            </a:r>
          </a:p>
          <a:p>
            <a:endParaRPr lang="en-GB" sz="2000" dirty="0" smtClean="0"/>
          </a:p>
          <a:p>
            <a:endParaRPr lang="en-GB" sz="2000" dirty="0" smtClean="0"/>
          </a:p>
          <a:p>
            <a:endParaRPr lang="en-GB" sz="2000" dirty="0" smtClean="0"/>
          </a:p>
          <a:p>
            <a:endParaRPr lang="en-GB" sz="2000" dirty="0" smtClean="0"/>
          </a:p>
          <a:p>
            <a:endParaRPr lang="en-GB" sz="2000" dirty="0" smtClean="0"/>
          </a:p>
          <a:p>
            <a:endParaRPr lang="en-GB" sz="2000" dirty="0" smtClean="0"/>
          </a:p>
          <a:p>
            <a:endParaRPr lang="en-GB" sz="2000" dirty="0" smtClean="0"/>
          </a:p>
          <a:p>
            <a:endParaRPr lang="en-GB" sz="2000" dirty="0" smtClean="0"/>
          </a:p>
          <a:p>
            <a:endParaRPr lang="en-GB" sz="2000" dirty="0" smtClean="0"/>
          </a:p>
          <a:p>
            <a:pPr>
              <a:buNone/>
            </a:pPr>
            <a:endParaRPr lang="en-GB" sz="2000" dirty="0" smtClean="0"/>
          </a:p>
          <a:p>
            <a:r>
              <a:rPr lang="en-GB" sz="2000" dirty="0" smtClean="0"/>
              <a:t>Up </a:t>
            </a:r>
            <a:r>
              <a:rPr lang="en-GB" sz="2000" dirty="0" smtClean="0"/>
              <a:t>to 50 </a:t>
            </a:r>
            <a:r>
              <a:rPr lang="en-GB" sz="2000" dirty="0" smtClean="0"/>
              <a:t>bricks/day</a:t>
            </a:r>
          </a:p>
          <a:p>
            <a:r>
              <a:rPr lang="en-GB" sz="2000" dirty="0" smtClean="0"/>
              <a:t>Quasi on-line neutrino event extraction</a:t>
            </a:r>
          </a:p>
          <a:p>
            <a:r>
              <a:rPr lang="en-GB" sz="2000" dirty="0" smtClean="0"/>
              <a:t>~9% target mass loss during data-taking</a:t>
            </a:r>
            <a:endParaRPr lang="en-GB" sz="2000" dirty="0" smtClean="0"/>
          </a:p>
          <a:p>
            <a:endParaRPr lang="en-GB" sz="2000" dirty="0" smtClean="0"/>
          </a:p>
          <a:p>
            <a:endParaRPr lang="en-GB" sz="2000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MPP Munich 09/07/2013</a:t>
            </a:r>
            <a:endParaRPr lang="fr-BE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Pablo DEL AMO SANCHEZ                          LAPP - IN2P3 - CNRS / Université de Savoie</a:t>
            </a:r>
            <a:endParaRPr lang="fr-BE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19</a:t>
            </a:fld>
            <a:endParaRPr lang="fr-BE" dirty="0"/>
          </a:p>
        </p:txBody>
      </p:sp>
      <p:pic>
        <p:nvPicPr>
          <p:cNvPr id="7" name="Picture 2" descr="C:\Documents and Settings\terranov\Desktop\ritiro\100510_Foto_Opera\BMS_VV_bric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3600" y="1569318"/>
            <a:ext cx="44704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Detector_8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69318"/>
            <a:ext cx="4583113" cy="337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Overview</a:t>
            </a:r>
            <a:endParaRPr lang="en-GB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MPP Munich 09/07/2013</a:t>
            </a:r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2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Pablo DEL AMO SANCHEZ                          LAPP - IN2P3 - CNRS / Université de Savoie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496" y="1268760"/>
            <a:ext cx="8784976" cy="4896544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fr-FR" sz="3600" dirty="0" smtClean="0"/>
          </a:p>
          <a:p>
            <a:pPr algn="ctr">
              <a:buNone/>
            </a:pPr>
            <a:r>
              <a:rPr lang="fr-FR" sz="3600" dirty="0" smtClean="0"/>
              <a:t>A bit of </a:t>
            </a:r>
            <a:r>
              <a:rPr lang="fr-FR" sz="3600" dirty="0" err="1" smtClean="0"/>
              <a:t>context</a:t>
            </a:r>
            <a:r>
              <a:rPr lang="fr-FR" sz="3600" dirty="0" smtClean="0"/>
              <a:t> about neutrino oscillations</a:t>
            </a:r>
          </a:p>
          <a:p>
            <a:pPr algn="ctr">
              <a:buNone/>
            </a:pPr>
            <a:r>
              <a:rPr lang="fr-FR" sz="3600" dirty="0" smtClean="0"/>
              <a:t>OPERA detector and CNGS </a:t>
            </a:r>
            <a:r>
              <a:rPr lang="fr-FR" sz="3600" dirty="0" err="1" smtClean="0"/>
              <a:t>beam</a:t>
            </a:r>
            <a:endParaRPr lang="fr-FR" sz="3600" dirty="0" smtClean="0"/>
          </a:p>
          <a:p>
            <a:pPr algn="ctr">
              <a:buNone/>
            </a:pPr>
            <a:r>
              <a:rPr lang="el-GR" sz="3600" dirty="0" smtClean="0"/>
              <a:t>ν</a:t>
            </a:r>
            <a:r>
              <a:rPr lang="el-GR" sz="3600" baseline="-25000" dirty="0" smtClean="0"/>
              <a:t>µ</a:t>
            </a:r>
            <a:r>
              <a:rPr lang="en-GB" sz="3600" dirty="0" smtClean="0"/>
              <a:t> </a:t>
            </a:r>
            <a:r>
              <a:rPr lang="en-GB" sz="3600" dirty="0" smtClean="0">
                <a:latin typeface="Times"/>
              </a:rPr>
              <a:t>→ </a:t>
            </a:r>
            <a:r>
              <a:rPr lang="el-GR" sz="3600" dirty="0" smtClean="0"/>
              <a:t>ν</a:t>
            </a:r>
            <a:r>
              <a:rPr lang="fr-FR" sz="3600" baseline="-25000" dirty="0" smtClean="0"/>
              <a:t>e</a:t>
            </a:r>
            <a:r>
              <a:rPr lang="en-GB" sz="3600" dirty="0" smtClean="0"/>
              <a:t>  appearance </a:t>
            </a:r>
            <a:r>
              <a:rPr lang="en-GB" sz="3600" dirty="0" smtClean="0"/>
              <a:t>search</a:t>
            </a:r>
          </a:p>
          <a:p>
            <a:pPr algn="ctr">
              <a:buNone/>
            </a:pPr>
            <a:r>
              <a:rPr lang="el-GR" sz="3600" dirty="0" smtClean="0"/>
              <a:t>ν</a:t>
            </a:r>
            <a:r>
              <a:rPr lang="el-GR" sz="3600" baseline="-25000" dirty="0" smtClean="0"/>
              <a:t>µ</a:t>
            </a:r>
            <a:r>
              <a:rPr lang="en-GB" sz="3600" dirty="0" smtClean="0"/>
              <a:t> </a:t>
            </a:r>
            <a:r>
              <a:rPr lang="en-GB" sz="3600" dirty="0" smtClean="0">
                <a:latin typeface="Times"/>
              </a:rPr>
              <a:t>→ </a:t>
            </a:r>
            <a:r>
              <a:rPr lang="el-GR" sz="3600" dirty="0" smtClean="0"/>
              <a:t>ν</a:t>
            </a:r>
            <a:r>
              <a:rPr lang="el-GR" sz="3600" baseline="-25000" dirty="0" smtClean="0"/>
              <a:t>τ</a:t>
            </a:r>
            <a:r>
              <a:rPr lang="en-GB" sz="3600" dirty="0" smtClean="0"/>
              <a:t>  appearance search</a:t>
            </a:r>
          </a:p>
          <a:p>
            <a:pPr algn="ctr">
              <a:buNone/>
            </a:pPr>
            <a:r>
              <a:rPr lang="en-GB" sz="3600" dirty="0" smtClean="0"/>
              <a:t>Conclusions</a:t>
            </a:r>
          </a:p>
          <a:p>
            <a:pPr>
              <a:buNone/>
            </a:pPr>
            <a:endParaRPr lang="en-GB" sz="2000" dirty="0" smtClean="0"/>
          </a:p>
          <a:p>
            <a:pPr>
              <a:buNone/>
            </a:pPr>
            <a:endParaRPr lang="fr-FR" sz="2000" dirty="0" smtClean="0"/>
          </a:p>
          <a:p>
            <a:endParaRPr lang="en-GB" sz="2000" dirty="0"/>
          </a:p>
        </p:txBody>
      </p:sp>
      <p:pic>
        <p:nvPicPr>
          <p:cNvPr id="30" name="Image 29" descr="LAPP-HD-transparent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84368" y="62898"/>
            <a:ext cx="1194967" cy="7018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Emulsion Film Development</a:t>
            </a:r>
            <a:endParaRPr lang="en-GB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79512" y="1196752"/>
            <a:ext cx="8784976" cy="5184576"/>
          </a:xfrm>
        </p:spPr>
        <p:txBody>
          <a:bodyPr>
            <a:normAutofit/>
          </a:bodyPr>
          <a:lstStyle/>
          <a:p>
            <a:r>
              <a:rPr lang="en-GB" sz="2000" dirty="0" smtClean="0"/>
              <a:t>5 automated film development lines running in parallel, in a dark room</a:t>
            </a:r>
          </a:p>
          <a:p>
            <a:r>
              <a:rPr lang="en-GB" sz="2000" dirty="0" smtClean="0"/>
              <a:t>Up to 150 bricks/week</a:t>
            </a:r>
          </a:p>
          <a:p>
            <a:endParaRPr lang="en-GB" sz="2000" dirty="0" smtClean="0"/>
          </a:p>
          <a:p>
            <a:endParaRPr lang="en-GB" sz="2000" dirty="0" smtClean="0"/>
          </a:p>
          <a:p>
            <a:endParaRPr lang="en-GB" sz="2000" dirty="0" smtClean="0"/>
          </a:p>
          <a:p>
            <a:endParaRPr lang="en-GB" sz="2000" dirty="0" smtClean="0"/>
          </a:p>
          <a:p>
            <a:endParaRPr lang="en-GB" sz="2000" dirty="0" smtClean="0"/>
          </a:p>
          <a:p>
            <a:endParaRPr lang="en-GB" sz="2000" dirty="0" smtClean="0"/>
          </a:p>
          <a:p>
            <a:endParaRPr lang="en-GB" sz="2000" dirty="0" smtClean="0"/>
          </a:p>
          <a:p>
            <a:endParaRPr lang="en-GB" sz="2000" dirty="0" smtClean="0"/>
          </a:p>
          <a:p>
            <a:endParaRPr lang="en-GB" sz="2000" dirty="0" smtClean="0"/>
          </a:p>
          <a:p>
            <a:endParaRPr lang="en-GB" sz="2000" dirty="0" smtClean="0"/>
          </a:p>
          <a:p>
            <a:endParaRPr lang="en-GB" sz="2000" dirty="0" smtClean="0"/>
          </a:p>
          <a:p>
            <a:r>
              <a:rPr lang="en-GB" sz="2000" dirty="0" smtClean="0"/>
              <a:t>Additional underground development facility for CS doublets</a:t>
            </a:r>
            <a:endParaRPr lang="en-GB" sz="2000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MPP Munich 09/07/2013</a:t>
            </a:r>
            <a:endParaRPr lang="fr-BE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Pablo DEL AMO SANCHEZ                          LAPP - IN2P3 - CNRS / Université de Savoie</a:t>
            </a:r>
            <a:endParaRPr lang="fr-BE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20</a:t>
            </a:fld>
            <a:endParaRPr lang="fr-BE" dirty="0"/>
          </a:p>
        </p:txBody>
      </p:sp>
      <p:pic>
        <p:nvPicPr>
          <p:cNvPr id="7" name="Picture 6" descr="Dev_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68835" y="1933126"/>
            <a:ext cx="5783485" cy="387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CS doublet</a:t>
            </a:r>
            <a:endParaRPr lang="en-GB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79512" y="1196752"/>
            <a:ext cx="8784976" cy="4896544"/>
          </a:xfrm>
        </p:spPr>
        <p:txBody>
          <a:bodyPr>
            <a:normAutofit/>
          </a:bodyPr>
          <a:lstStyle/>
          <a:p>
            <a:r>
              <a:rPr lang="en-GB" sz="2000" dirty="0" smtClean="0"/>
              <a:t>Check extracted brick contains </a:t>
            </a:r>
            <a:r>
              <a:rPr lang="el-GR" sz="2000" dirty="0" smtClean="0"/>
              <a:t>ν</a:t>
            </a:r>
            <a:r>
              <a:rPr lang="en-GB" sz="2000" dirty="0" smtClean="0"/>
              <a:t> interaction with Changeable Sheet (CS) doublet</a:t>
            </a:r>
          </a:p>
          <a:p>
            <a:r>
              <a:rPr lang="en-GB" sz="2000" dirty="0" smtClean="0"/>
              <a:t>Scan large area around ED prediction (20 -35 cm</a:t>
            </a:r>
            <a:r>
              <a:rPr lang="en-GB" sz="2000" baseline="30000" dirty="0" smtClean="0"/>
              <a:t>2</a:t>
            </a:r>
            <a:r>
              <a:rPr lang="en-GB" sz="2000" dirty="0" smtClean="0"/>
              <a:t>) and match found tracks with</a:t>
            </a:r>
          </a:p>
          <a:p>
            <a:pPr>
              <a:buNone/>
            </a:pPr>
            <a:r>
              <a:rPr lang="en-GB" sz="2000" dirty="0" err="1" smtClean="0"/>
              <a:t>EleDet</a:t>
            </a:r>
            <a:r>
              <a:rPr lang="en-GB" sz="2000" dirty="0" smtClean="0"/>
              <a:t> tracks within resolution (15 </a:t>
            </a:r>
            <a:r>
              <a:rPr lang="en-GB" sz="2000" dirty="0" err="1" smtClean="0"/>
              <a:t>mrad</a:t>
            </a:r>
            <a:r>
              <a:rPr lang="en-GB" sz="2000" dirty="0" smtClean="0"/>
              <a:t>, 60 </a:t>
            </a:r>
            <a:r>
              <a:rPr lang="en-GB" sz="2000" dirty="0" err="1" smtClean="0"/>
              <a:t>mrad</a:t>
            </a:r>
            <a:r>
              <a:rPr lang="en-GB" sz="2000" dirty="0" smtClean="0"/>
              <a:t> cut)</a:t>
            </a:r>
            <a:endParaRPr lang="en-GB" sz="2000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MPP Munich 09/07/2013</a:t>
            </a:r>
            <a:endParaRPr lang="fr-BE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Pablo DEL AMO SANCHEZ                          LAPP - IN2P3 - CNRS / Université de Savoie</a:t>
            </a:r>
            <a:endParaRPr lang="fr-BE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21</a:t>
            </a:fld>
            <a:endParaRPr lang="fr-BE" dirty="0"/>
          </a:p>
        </p:txBody>
      </p:sp>
      <p:pic>
        <p:nvPicPr>
          <p:cNvPr id="7" name="Picture 4" descr="797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46729" y="3433757"/>
            <a:ext cx="4697271" cy="3424243"/>
          </a:xfrm>
          <a:prstGeom prst="rect">
            <a:avLst/>
          </a:prstGeom>
          <a:noFill/>
        </p:spPr>
      </p:pic>
      <p:pic>
        <p:nvPicPr>
          <p:cNvPr id="8" name="Picture 4" descr="brick_1007970_Event920207943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06" y="2276872"/>
            <a:ext cx="5306301" cy="4525963"/>
          </a:xfrm>
          <a:prstGeom prst="rect">
            <a:avLst/>
          </a:prstGeom>
          <a:noFill/>
        </p:spPr>
      </p:pic>
      <p:sp>
        <p:nvSpPr>
          <p:cNvPr id="9" name="TextBox 5"/>
          <p:cNvSpPr txBox="1"/>
          <p:nvPr/>
        </p:nvSpPr>
        <p:spPr>
          <a:xfrm>
            <a:off x="5364088" y="3585210"/>
            <a:ext cx="328487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CS tracks: the arrow length is </a:t>
            </a:r>
          </a:p>
          <a:p>
            <a:pPr algn="ctr"/>
            <a:r>
              <a:rPr lang="en-US" sz="2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proportional to its slope</a:t>
            </a:r>
          </a:p>
        </p:txBody>
      </p:sp>
      <p:sp>
        <p:nvSpPr>
          <p:cNvPr id="10" name="TextBox 5"/>
          <p:cNvSpPr txBox="1"/>
          <p:nvPr/>
        </p:nvSpPr>
        <p:spPr>
          <a:xfrm>
            <a:off x="4937224" y="2361074"/>
            <a:ext cx="442666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cs typeface="Times New Roman" pitchFamily="18" charset="0"/>
              </a:rPr>
              <a:t>If no match found return brick to target,</a:t>
            </a:r>
          </a:p>
          <a:p>
            <a:pPr algn="ctr"/>
            <a:r>
              <a:rPr lang="en-US" sz="2000" b="1" dirty="0" smtClean="0">
                <a:solidFill>
                  <a:srgbClr val="FF0000"/>
                </a:solidFill>
                <a:cs typeface="Times New Roman" pitchFamily="18" charset="0"/>
              </a:rPr>
              <a:t>extract following most probable brick</a:t>
            </a:r>
            <a:endParaRPr lang="en-US" sz="2000" b="1" dirty="0" smtClean="0">
              <a:solidFill>
                <a:srgbClr val="FF0000"/>
              </a:solidFill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Scanning systems</a:t>
            </a:r>
            <a:endParaRPr lang="en-GB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V</a:t>
            </a:r>
            <a:endParaRPr lang="en-GB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MPP Munich 09/07/2013</a:t>
            </a:r>
            <a:endParaRPr lang="fr-BE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Pablo DEL AMO SANCHEZ                          LAPP - IN2P3 - CNRS / Université de Savoie</a:t>
            </a:r>
            <a:endParaRPr lang="fr-BE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22</a:t>
            </a:fld>
            <a:endParaRPr lang="fr-BE" dirty="0"/>
          </a:p>
        </p:txBody>
      </p:sp>
      <p:pic>
        <p:nvPicPr>
          <p:cNvPr id="7" name="Picture 13" descr="Scanning_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750" y="976238"/>
            <a:ext cx="4692650" cy="324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958775"/>
            <a:ext cx="4240213" cy="326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19"/>
          <p:cNvSpPr txBox="1">
            <a:spLocks noChangeArrowheads="1"/>
          </p:cNvSpPr>
          <p:nvPr/>
        </p:nvSpPr>
        <p:spPr bwMode="auto">
          <a:xfrm>
            <a:off x="8108950" y="1050280"/>
            <a:ext cx="900113" cy="3698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altLang="ja-JP" sz="1800" b="1">
                <a:latin typeface="Calibri" pitchFamily="34" charset="0"/>
              </a:rPr>
              <a:t>Nagoya</a:t>
            </a:r>
          </a:p>
        </p:txBody>
      </p:sp>
      <p:sp>
        <p:nvSpPr>
          <p:cNvPr id="10" name="Text Box 18"/>
          <p:cNvSpPr txBox="1">
            <a:spLocks noChangeArrowheads="1"/>
          </p:cNvSpPr>
          <p:nvPr/>
        </p:nvSpPr>
        <p:spPr bwMode="auto">
          <a:xfrm>
            <a:off x="142875" y="1033388"/>
            <a:ext cx="1357313" cy="3698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altLang="ja-JP" sz="1800" b="1">
                <a:latin typeface="Calibri" pitchFamily="34" charset="0"/>
              </a:rPr>
              <a:t>LNGS</a:t>
            </a:r>
          </a:p>
        </p:txBody>
      </p:sp>
      <p:grpSp>
        <p:nvGrpSpPr>
          <p:cNvPr id="11" name="Group 10"/>
          <p:cNvGrpSpPr>
            <a:grpSpLocks/>
          </p:cNvGrpSpPr>
          <p:nvPr/>
        </p:nvGrpSpPr>
        <p:grpSpPr bwMode="auto">
          <a:xfrm>
            <a:off x="76200" y="4171950"/>
            <a:ext cx="3381375" cy="2533650"/>
            <a:chOff x="685800" y="4171950"/>
            <a:chExt cx="3381375" cy="2533650"/>
          </a:xfrm>
        </p:grpSpPr>
        <p:pic>
          <p:nvPicPr>
            <p:cNvPr id="12" name="Picture 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85800" y="4171950"/>
              <a:ext cx="3381375" cy="2533650"/>
            </a:xfrm>
            <a:prstGeom prst="rect">
              <a:avLst/>
            </a:prstGeom>
            <a:noFill/>
            <a:ln w="91440">
              <a:noFill/>
              <a:miter lim="800000"/>
              <a:headEnd/>
              <a:tailEnd/>
            </a:ln>
            <a:effectLst>
              <a:outerShdw blurRad="63500" dist="103351" dir="2700000" algn="ctr" rotWithShape="0">
                <a:srgbClr val="000000">
                  <a:alpha val="50026"/>
                </a:srgbClr>
              </a:outerShdw>
            </a:effectLst>
          </p:spPr>
        </p:pic>
        <p:sp>
          <p:nvSpPr>
            <p:cNvPr id="13" name="Text Box 18"/>
            <p:cNvSpPr txBox="1">
              <a:spLocks noChangeArrowheads="1"/>
            </p:cNvSpPr>
            <p:nvPr/>
          </p:nvSpPr>
          <p:spPr bwMode="auto">
            <a:xfrm>
              <a:off x="1214438" y="6276975"/>
              <a:ext cx="2214562" cy="27622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GB" altLang="ja-JP" sz="1200" b="1">
                  <a:latin typeface="Calibri" pitchFamily="34" charset="0"/>
                </a:rPr>
                <a:t>European Scanning System</a:t>
              </a:r>
            </a:p>
          </p:txBody>
        </p:sp>
      </p:grpSp>
      <p:grpSp>
        <p:nvGrpSpPr>
          <p:cNvPr id="14" name="Group 11"/>
          <p:cNvGrpSpPr>
            <a:grpSpLocks/>
          </p:cNvGrpSpPr>
          <p:nvPr/>
        </p:nvGrpSpPr>
        <p:grpSpPr bwMode="auto">
          <a:xfrm>
            <a:off x="5832475" y="4146550"/>
            <a:ext cx="3276600" cy="2601913"/>
            <a:chOff x="5222900" y="4146550"/>
            <a:chExt cx="3276600" cy="2601913"/>
          </a:xfrm>
        </p:grpSpPr>
        <p:pic>
          <p:nvPicPr>
            <p:cNvPr id="15" name="Picture 5" descr="S-UTS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222900" y="4146550"/>
              <a:ext cx="3276600" cy="26019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" name="Text Box 18"/>
            <p:cNvSpPr txBox="1">
              <a:spLocks noChangeArrowheads="1"/>
            </p:cNvSpPr>
            <p:nvPr/>
          </p:nvSpPr>
          <p:spPr bwMode="auto">
            <a:xfrm>
              <a:off x="5638825" y="6353175"/>
              <a:ext cx="2609875" cy="276999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GB" altLang="ja-JP" sz="1200" b="1">
                  <a:latin typeface="Calibri" pitchFamily="34" charset="0"/>
                </a:rPr>
                <a:t>Super-UltraTrack Selector (Japan)</a:t>
              </a:r>
            </a:p>
          </p:txBody>
        </p:sp>
      </p:grpSp>
      <p:sp>
        <p:nvSpPr>
          <p:cNvPr id="17" name="TextBox 13"/>
          <p:cNvSpPr txBox="1">
            <a:spLocks noChangeArrowheads="1"/>
          </p:cNvSpPr>
          <p:nvPr/>
        </p:nvSpPr>
        <p:spPr bwMode="auto">
          <a:xfrm>
            <a:off x="3419872" y="4226892"/>
            <a:ext cx="2447528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dirty="0"/>
              <a:t>High speed automatic microscopes</a:t>
            </a:r>
            <a:r>
              <a:rPr lang="en-US" sz="2000" dirty="0" smtClean="0"/>
              <a:t>:</a:t>
            </a:r>
            <a:endParaRPr lang="en-US" sz="2000" dirty="0"/>
          </a:p>
          <a:p>
            <a:r>
              <a:rPr lang="en-US" sz="2000" dirty="0"/>
              <a:t> ~ 200 cm</a:t>
            </a:r>
            <a:r>
              <a:rPr lang="en-US" sz="2000" baseline="30000" dirty="0"/>
              <a:t>2</a:t>
            </a:r>
            <a:r>
              <a:rPr lang="en-US" sz="2000" dirty="0"/>
              <a:t> emulsion film </a:t>
            </a:r>
            <a:r>
              <a:rPr lang="en-US" sz="2000" dirty="0" smtClean="0"/>
              <a:t> </a:t>
            </a:r>
            <a:r>
              <a:rPr lang="en-US" sz="2000" dirty="0" smtClean="0"/>
              <a:t>surface/hour/facility</a:t>
            </a:r>
            <a:endParaRPr lang="en-US" sz="2000" dirty="0"/>
          </a:p>
          <a:p>
            <a:r>
              <a:rPr lang="en-US" sz="2000" dirty="0" smtClean="0"/>
              <a:t>State </a:t>
            </a:r>
            <a:r>
              <a:rPr lang="en-US" sz="2000" dirty="0"/>
              <a:t>of the art </a:t>
            </a:r>
            <a:r>
              <a:rPr lang="en-US" sz="2000" dirty="0" smtClean="0"/>
              <a:t>technologies</a:t>
            </a:r>
            <a:endParaRPr lang="en-US" sz="200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MPP Munich 09/07/2013</a:t>
            </a:r>
            <a:endParaRPr lang="fr-BE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Pablo DEL AMO SANCHEZ                          LAPP - IN2P3 - CNRS / Université de Savoie</a:t>
            </a:r>
            <a:endParaRPr lang="fr-BE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23</a:t>
            </a:fld>
            <a:endParaRPr lang="fr-BE" dirty="0"/>
          </a:p>
        </p:txBody>
      </p:sp>
      <p:sp>
        <p:nvSpPr>
          <p:cNvPr id="7" name="正方形/長方形 89"/>
          <p:cNvSpPr>
            <a:spLocks noChangeArrowheads="1"/>
          </p:cNvSpPr>
          <p:nvPr/>
        </p:nvSpPr>
        <p:spPr bwMode="auto">
          <a:xfrm>
            <a:off x="1187450" y="1055688"/>
            <a:ext cx="5143500" cy="5468937"/>
          </a:xfrm>
          <a:prstGeom prst="rect">
            <a:avLst/>
          </a:prstGeom>
          <a:solidFill>
            <a:srgbClr val="D8E457"/>
          </a:solidFill>
          <a:ln w="25400" algn="ctr">
            <a:noFill/>
            <a:miter lim="800000"/>
            <a:headEnd/>
            <a:tailEnd/>
          </a:ln>
        </p:spPr>
        <p:txBody>
          <a:bodyPr lIns="91435" tIns="45718" rIns="91435" bIns="45718" anchor="ctr"/>
          <a:lstStyle/>
          <a:p>
            <a:pPr algn="ctr"/>
            <a:endParaRPr kumimoji="0" lang="ja-JP" altLang="en-US">
              <a:solidFill>
                <a:srgbClr val="FFFFFF"/>
              </a:solidFill>
            </a:endParaRP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7162800" y="1066800"/>
            <a:ext cx="217488" cy="5472113"/>
          </a:xfrm>
          <a:prstGeom prst="rect">
            <a:avLst/>
          </a:prstGeom>
          <a:solidFill>
            <a:srgbClr val="D8E45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2940" tIns="41471" rIns="82940" bIns="41471" anchor="ctr"/>
          <a:lstStyle/>
          <a:p>
            <a:endParaRPr kumimoji="0" lang="ja-JP" altLang="ja-JP">
              <a:solidFill>
                <a:srgbClr val="BBE0E3"/>
              </a:solidFill>
              <a:latin typeface="Calibri" pitchFamily="34" charset="0"/>
            </a:endParaRP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7380288" y="1066800"/>
            <a:ext cx="217487" cy="5472113"/>
          </a:xfrm>
          <a:prstGeom prst="rect">
            <a:avLst/>
          </a:prstGeom>
          <a:solidFill>
            <a:srgbClr val="D8E45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2940" tIns="41471" rIns="82940" bIns="41471" anchor="ctr"/>
          <a:lstStyle/>
          <a:p>
            <a:endParaRPr kumimoji="0" lang="ja-JP" altLang="en-US">
              <a:solidFill>
                <a:srgbClr val="000000"/>
              </a:solidFill>
            </a:endParaRPr>
          </a:p>
        </p:txBody>
      </p:sp>
      <p:sp>
        <p:nvSpPr>
          <p:cNvPr id="10" name="Text Box 90"/>
          <p:cNvSpPr txBox="1">
            <a:spLocks noChangeArrowheads="1"/>
          </p:cNvSpPr>
          <p:nvPr/>
        </p:nvSpPr>
        <p:spPr bwMode="auto">
          <a:xfrm>
            <a:off x="179388" y="3141663"/>
            <a:ext cx="546100" cy="925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5" tIns="45713" rIns="91425" bIns="45713">
            <a:spAutoFit/>
          </a:bodyPr>
          <a:lstStyle/>
          <a:p>
            <a:r>
              <a:rPr kumimoji="0" lang="en-US" altLang="ja-JP" sz="5400">
                <a:solidFill>
                  <a:srgbClr val="00FF00"/>
                </a:solidFill>
                <a:latin typeface="Symbol" pitchFamily="18" charset="2"/>
                <a:sym typeface="Symbol" pitchFamily="18" charset="2"/>
              </a:rPr>
              <a:t>n</a:t>
            </a:r>
          </a:p>
        </p:txBody>
      </p:sp>
      <p:sp>
        <p:nvSpPr>
          <p:cNvPr id="11" name="タイトル 1"/>
          <p:cNvSpPr>
            <a:spLocks/>
          </p:cNvSpPr>
          <p:nvPr/>
        </p:nvSpPr>
        <p:spPr bwMode="auto">
          <a:xfrm>
            <a:off x="1476375" y="152400"/>
            <a:ext cx="6264275" cy="69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5" tIns="45718" rIns="91435" bIns="45718" anchor="ctr"/>
          <a:lstStyle/>
          <a:p>
            <a:pPr algn="ctr"/>
            <a:r>
              <a:rPr lang="en-US" altLang="ja-JP" sz="2400" dirty="0"/>
              <a:t>Event Location in the ECC</a:t>
            </a:r>
          </a:p>
        </p:txBody>
      </p:sp>
      <p:sp>
        <p:nvSpPr>
          <p:cNvPr id="12" name="Rectangle 43"/>
          <p:cNvSpPr>
            <a:spLocks noChangeArrowheads="1"/>
          </p:cNvSpPr>
          <p:nvPr/>
        </p:nvSpPr>
        <p:spPr bwMode="auto">
          <a:xfrm>
            <a:off x="1116013" y="1023938"/>
            <a:ext cx="433387" cy="5500687"/>
          </a:xfrm>
          <a:prstGeom prst="rect">
            <a:avLst/>
          </a:prstGeom>
          <a:solidFill>
            <a:srgbClr val="80808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2940" tIns="41471" rIns="82940" bIns="41471" anchor="ctr"/>
          <a:lstStyle/>
          <a:p>
            <a:endParaRPr kumimoji="0" lang="ja-JP" altLang="ja-JP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3" name="Rectangle 44"/>
          <p:cNvSpPr>
            <a:spLocks noChangeArrowheads="1"/>
          </p:cNvSpPr>
          <p:nvPr/>
        </p:nvSpPr>
        <p:spPr bwMode="auto">
          <a:xfrm>
            <a:off x="1763713" y="1023938"/>
            <a:ext cx="433387" cy="5500687"/>
          </a:xfrm>
          <a:prstGeom prst="rect">
            <a:avLst/>
          </a:prstGeom>
          <a:solidFill>
            <a:srgbClr val="80808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2940" tIns="41471" rIns="82940" bIns="41471" anchor="ctr"/>
          <a:lstStyle/>
          <a:p>
            <a:endParaRPr kumimoji="0" lang="ja-JP" altLang="ja-JP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4" name="Rectangle 45"/>
          <p:cNvSpPr>
            <a:spLocks noChangeArrowheads="1"/>
          </p:cNvSpPr>
          <p:nvPr/>
        </p:nvSpPr>
        <p:spPr bwMode="auto">
          <a:xfrm>
            <a:off x="2411413" y="1023938"/>
            <a:ext cx="433387" cy="5500687"/>
          </a:xfrm>
          <a:prstGeom prst="rect">
            <a:avLst/>
          </a:prstGeom>
          <a:solidFill>
            <a:srgbClr val="80808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2940" tIns="41471" rIns="82940" bIns="41471" anchor="ctr"/>
          <a:lstStyle/>
          <a:p>
            <a:endParaRPr kumimoji="0" lang="ja-JP" altLang="ja-JP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5" name="Rectangle 46"/>
          <p:cNvSpPr>
            <a:spLocks noChangeArrowheads="1"/>
          </p:cNvSpPr>
          <p:nvPr/>
        </p:nvSpPr>
        <p:spPr bwMode="auto">
          <a:xfrm>
            <a:off x="3059113" y="1023938"/>
            <a:ext cx="433387" cy="5500687"/>
          </a:xfrm>
          <a:prstGeom prst="rect">
            <a:avLst/>
          </a:prstGeom>
          <a:solidFill>
            <a:srgbClr val="80808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2940" tIns="41471" rIns="82940" bIns="41471" anchor="ctr"/>
          <a:lstStyle/>
          <a:p>
            <a:endParaRPr kumimoji="0" lang="ja-JP" altLang="ja-JP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6" name="Rectangle 47"/>
          <p:cNvSpPr>
            <a:spLocks noChangeArrowheads="1"/>
          </p:cNvSpPr>
          <p:nvPr/>
        </p:nvSpPr>
        <p:spPr bwMode="auto">
          <a:xfrm>
            <a:off x="3708400" y="1023938"/>
            <a:ext cx="433388" cy="5500687"/>
          </a:xfrm>
          <a:prstGeom prst="rect">
            <a:avLst/>
          </a:prstGeom>
          <a:solidFill>
            <a:srgbClr val="80808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2940" tIns="41471" rIns="82940" bIns="41471" anchor="ctr"/>
          <a:lstStyle/>
          <a:p>
            <a:endParaRPr kumimoji="0" lang="ja-JP" altLang="ja-JP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7" name="Rectangle 48"/>
          <p:cNvSpPr>
            <a:spLocks noChangeArrowheads="1"/>
          </p:cNvSpPr>
          <p:nvPr/>
        </p:nvSpPr>
        <p:spPr bwMode="auto">
          <a:xfrm>
            <a:off x="4356100" y="1023938"/>
            <a:ext cx="433388" cy="5500687"/>
          </a:xfrm>
          <a:prstGeom prst="rect">
            <a:avLst/>
          </a:prstGeom>
          <a:solidFill>
            <a:srgbClr val="80808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2940" tIns="41471" rIns="82940" bIns="41471" anchor="ctr"/>
          <a:lstStyle/>
          <a:p>
            <a:endParaRPr kumimoji="0" lang="ja-JP" altLang="ja-JP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8" name="Rectangle 49"/>
          <p:cNvSpPr>
            <a:spLocks noChangeArrowheads="1"/>
          </p:cNvSpPr>
          <p:nvPr/>
        </p:nvSpPr>
        <p:spPr bwMode="auto">
          <a:xfrm>
            <a:off x="5003800" y="1025525"/>
            <a:ext cx="433388" cy="5500688"/>
          </a:xfrm>
          <a:prstGeom prst="rect">
            <a:avLst/>
          </a:prstGeom>
          <a:solidFill>
            <a:srgbClr val="80808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2940" tIns="41471" rIns="82940" bIns="41471" anchor="ctr"/>
          <a:lstStyle/>
          <a:p>
            <a:endParaRPr kumimoji="0" lang="ja-JP" altLang="ja-JP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9" name="Rectangle 50"/>
          <p:cNvSpPr>
            <a:spLocks noChangeArrowheads="1"/>
          </p:cNvSpPr>
          <p:nvPr/>
        </p:nvSpPr>
        <p:spPr bwMode="auto">
          <a:xfrm>
            <a:off x="5651500" y="1025525"/>
            <a:ext cx="433388" cy="5500688"/>
          </a:xfrm>
          <a:prstGeom prst="rect">
            <a:avLst/>
          </a:prstGeom>
          <a:solidFill>
            <a:srgbClr val="80808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2940" tIns="41471" rIns="82940" bIns="41471" anchor="ctr"/>
          <a:lstStyle/>
          <a:p>
            <a:endParaRPr kumimoji="0" lang="ja-JP" altLang="ja-JP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0" name="Text Box 78"/>
          <p:cNvSpPr txBox="1">
            <a:spLocks noChangeArrowheads="1"/>
          </p:cNvSpPr>
          <p:nvPr/>
        </p:nvSpPr>
        <p:spPr bwMode="auto">
          <a:xfrm rot="16200000">
            <a:off x="1204912" y="5819776"/>
            <a:ext cx="6318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5" tIns="45713" rIns="91425" bIns="45713">
            <a:spAutoFit/>
          </a:bodyPr>
          <a:lstStyle/>
          <a:p>
            <a:r>
              <a:rPr kumimoji="0" lang="en-US" altLang="ja-JP">
                <a:solidFill>
                  <a:srgbClr val="000000"/>
                </a:solidFill>
                <a:latin typeface="Calibri" pitchFamily="34" charset="0"/>
              </a:rPr>
              <a:t>Lead</a:t>
            </a:r>
          </a:p>
          <a:p>
            <a:r>
              <a:rPr kumimoji="0" lang="en-US" altLang="ja-JP">
                <a:solidFill>
                  <a:srgbClr val="000000"/>
                </a:solidFill>
                <a:latin typeface="Calibri" pitchFamily="34" charset="0"/>
              </a:rPr>
              <a:t>film</a:t>
            </a:r>
          </a:p>
        </p:txBody>
      </p:sp>
      <p:sp>
        <p:nvSpPr>
          <p:cNvPr id="21" name="Text Box 79"/>
          <p:cNvSpPr txBox="1">
            <a:spLocks noChangeArrowheads="1"/>
          </p:cNvSpPr>
          <p:nvPr/>
        </p:nvSpPr>
        <p:spPr bwMode="auto">
          <a:xfrm rot="16200000">
            <a:off x="1847850" y="5819776"/>
            <a:ext cx="6318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5" tIns="45713" rIns="91425" bIns="45713">
            <a:spAutoFit/>
          </a:bodyPr>
          <a:lstStyle/>
          <a:p>
            <a:r>
              <a:rPr kumimoji="0" lang="en-US" altLang="ja-JP">
                <a:solidFill>
                  <a:srgbClr val="000000"/>
                </a:solidFill>
                <a:latin typeface="Calibri" pitchFamily="34" charset="0"/>
              </a:rPr>
              <a:t>Lead</a:t>
            </a:r>
          </a:p>
          <a:p>
            <a:r>
              <a:rPr kumimoji="0" lang="en-US" altLang="ja-JP">
                <a:solidFill>
                  <a:srgbClr val="000000"/>
                </a:solidFill>
                <a:latin typeface="Calibri" pitchFamily="34" charset="0"/>
              </a:rPr>
              <a:t>film</a:t>
            </a:r>
          </a:p>
        </p:txBody>
      </p:sp>
      <p:sp>
        <p:nvSpPr>
          <p:cNvPr id="22" name="Text Box 80"/>
          <p:cNvSpPr txBox="1">
            <a:spLocks noChangeArrowheads="1"/>
          </p:cNvSpPr>
          <p:nvPr/>
        </p:nvSpPr>
        <p:spPr bwMode="auto">
          <a:xfrm rot="16200000">
            <a:off x="2505075" y="5819776"/>
            <a:ext cx="6318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5" tIns="45713" rIns="91425" bIns="45713">
            <a:spAutoFit/>
          </a:bodyPr>
          <a:lstStyle/>
          <a:p>
            <a:r>
              <a:rPr kumimoji="0" lang="en-US" altLang="ja-JP">
                <a:solidFill>
                  <a:srgbClr val="000000"/>
                </a:solidFill>
                <a:latin typeface="Calibri" pitchFamily="34" charset="0"/>
              </a:rPr>
              <a:t>Lead</a:t>
            </a:r>
          </a:p>
          <a:p>
            <a:r>
              <a:rPr kumimoji="0" lang="en-US" altLang="ja-JP">
                <a:solidFill>
                  <a:srgbClr val="000000"/>
                </a:solidFill>
                <a:latin typeface="Calibri" pitchFamily="34" charset="0"/>
              </a:rPr>
              <a:t>film</a:t>
            </a:r>
          </a:p>
        </p:txBody>
      </p:sp>
      <p:sp>
        <p:nvSpPr>
          <p:cNvPr id="23" name="Text Box 81"/>
          <p:cNvSpPr txBox="1">
            <a:spLocks noChangeArrowheads="1"/>
          </p:cNvSpPr>
          <p:nvPr/>
        </p:nvSpPr>
        <p:spPr bwMode="auto">
          <a:xfrm rot="16200000">
            <a:off x="3144837" y="5818188"/>
            <a:ext cx="6318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5" tIns="45713" rIns="91425" bIns="45713">
            <a:spAutoFit/>
          </a:bodyPr>
          <a:lstStyle/>
          <a:p>
            <a:r>
              <a:rPr kumimoji="0" lang="en-US" altLang="ja-JP">
                <a:solidFill>
                  <a:srgbClr val="000000"/>
                </a:solidFill>
                <a:latin typeface="Calibri" pitchFamily="34" charset="0"/>
              </a:rPr>
              <a:t>Lead</a:t>
            </a:r>
          </a:p>
          <a:p>
            <a:r>
              <a:rPr kumimoji="0" lang="en-US" altLang="ja-JP">
                <a:solidFill>
                  <a:srgbClr val="000000"/>
                </a:solidFill>
                <a:latin typeface="Calibri" pitchFamily="34" charset="0"/>
              </a:rPr>
              <a:t>film</a:t>
            </a:r>
          </a:p>
        </p:txBody>
      </p:sp>
      <p:sp>
        <p:nvSpPr>
          <p:cNvPr id="24" name="Text Box 82"/>
          <p:cNvSpPr txBox="1">
            <a:spLocks noChangeArrowheads="1"/>
          </p:cNvSpPr>
          <p:nvPr/>
        </p:nvSpPr>
        <p:spPr bwMode="auto">
          <a:xfrm rot="16200000">
            <a:off x="3814762" y="5830888"/>
            <a:ext cx="6318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5" tIns="45713" rIns="91425" bIns="45713">
            <a:spAutoFit/>
          </a:bodyPr>
          <a:lstStyle/>
          <a:p>
            <a:r>
              <a:rPr kumimoji="0" lang="en-US" altLang="ja-JP">
                <a:solidFill>
                  <a:srgbClr val="000000"/>
                </a:solidFill>
                <a:latin typeface="Calibri" pitchFamily="34" charset="0"/>
              </a:rPr>
              <a:t>Lead</a:t>
            </a:r>
          </a:p>
          <a:p>
            <a:r>
              <a:rPr kumimoji="0" lang="en-US" altLang="ja-JP">
                <a:solidFill>
                  <a:srgbClr val="000000"/>
                </a:solidFill>
                <a:latin typeface="Calibri" pitchFamily="34" charset="0"/>
              </a:rPr>
              <a:t>film</a:t>
            </a:r>
          </a:p>
        </p:txBody>
      </p:sp>
      <p:sp>
        <p:nvSpPr>
          <p:cNvPr id="25" name="Text Box 83"/>
          <p:cNvSpPr txBox="1">
            <a:spLocks noChangeArrowheads="1"/>
          </p:cNvSpPr>
          <p:nvPr/>
        </p:nvSpPr>
        <p:spPr bwMode="auto">
          <a:xfrm rot="16200000">
            <a:off x="4449762" y="5818188"/>
            <a:ext cx="6318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5" tIns="45713" rIns="91425" bIns="45713">
            <a:spAutoFit/>
          </a:bodyPr>
          <a:lstStyle/>
          <a:p>
            <a:r>
              <a:rPr kumimoji="0" lang="en-US" altLang="ja-JP">
                <a:solidFill>
                  <a:srgbClr val="000000"/>
                </a:solidFill>
                <a:latin typeface="Calibri" pitchFamily="34" charset="0"/>
              </a:rPr>
              <a:t>Lead</a:t>
            </a:r>
          </a:p>
          <a:p>
            <a:r>
              <a:rPr kumimoji="0" lang="en-US" altLang="ja-JP">
                <a:solidFill>
                  <a:srgbClr val="000000"/>
                </a:solidFill>
                <a:latin typeface="Calibri" pitchFamily="34" charset="0"/>
              </a:rPr>
              <a:t>film</a:t>
            </a:r>
          </a:p>
        </p:txBody>
      </p:sp>
      <p:sp>
        <p:nvSpPr>
          <p:cNvPr id="26" name="Text Box 84"/>
          <p:cNvSpPr txBox="1">
            <a:spLocks noChangeArrowheads="1"/>
          </p:cNvSpPr>
          <p:nvPr/>
        </p:nvSpPr>
        <p:spPr bwMode="auto">
          <a:xfrm rot="16200000">
            <a:off x="5095875" y="5818188"/>
            <a:ext cx="6318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5" tIns="45713" rIns="91425" bIns="45713">
            <a:spAutoFit/>
          </a:bodyPr>
          <a:lstStyle/>
          <a:p>
            <a:r>
              <a:rPr kumimoji="0" lang="en-US" altLang="ja-JP">
                <a:solidFill>
                  <a:srgbClr val="000000"/>
                </a:solidFill>
                <a:latin typeface="Calibri" pitchFamily="34" charset="0"/>
              </a:rPr>
              <a:t>Lead</a:t>
            </a:r>
          </a:p>
          <a:p>
            <a:r>
              <a:rPr kumimoji="0" lang="en-US" altLang="ja-JP">
                <a:solidFill>
                  <a:srgbClr val="000000"/>
                </a:solidFill>
                <a:latin typeface="Calibri" pitchFamily="34" charset="0"/>
              </a:rPr>
              <a:t>film</a:t>
            </a:r>
          </a:p>
        </p:txBody>
      </p:sp>
      <p:sp>
        <p:nvSpPr>
          <p:cNvPr id="27" name="Text Box 84"/>
          <p:cNvSpPr txBox="1">
            <a:spLocks noChangeArrowheads="1"/>
          </p:cNvSpPr>
          <p:nvPr/>
        </p:nvSpPr>
        <p:spPr bwMode="auto">
          <a:xfrm rot="16200000">
            <a:off x="5732462" y="5832476"/>
            <a:ext cx="6318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5" tIns="45713" rIns="91425" bIns="45713">
            <a:spAutoFit/>
          </a:bodyPr>
          <a:lstStyle/>
          <a:p>
            <a:r>
              <a:rPr kumimoji="0" lang="en-US" altLang="ja-JP">
                <a:solidFill>
                  <a:srgbClr val="000000"/>
                </a:solidFill>
                <a:latin typeface="Calibri" pitchFamily="34" charset="0"/>
              </a:rPr>
              <a:t>Lead</a:t>
            </a:r>
          </a:p>
          <a:p>
            <a:r>
              <a:rPr kumimoji="0" lang="en-US" altLang="ja-JP">
                <a:solidFill>
                  <a:srgbClr val="000000"/>
                </a:solidFill>
                <a:latin typeface="Calibri" pitchFamily="34" charset="0"/>
              </a:rPr>
              <a:t>film</a:t>
            </a:r>
          </a:p>
        </p:txBody>
      </p:sp>
      <p:sp>
        <p:nvSpPr>
          <p:cNvPr id="28" name="Text Box 67"/>
          <p:cNvSpPr txBox="1">
            <a:spLocks noChangeArrowheads="1"/>
          </p:cNvSpPr>
          <p:nvPr/>
        </p:nvSpPr>
        <p:spPr bwMode="auto">
          <a:xfrm>
            <a:off x="3419475" y="1125538"/>
            <a:ext cx="944563" cy="52863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25" tIns="45713" rIns="91425" bIns="45713">
            <a:spAutoFit/>
          </a:bodyPr>
          <a:lstStyle/>
          <a:p>
            <a:r>
              <a:rPr kumimoji="0" lang="en-US" altLang="ja-JP" sz="2800" b="1">
                <a:solidFill>
                  <a:srgbClr val="000000"/>
                </a:solidFill>
              </a:rPr>
              <a:t>ECC</a:t>
            </a:r>
          </a:p>
        </p:txBody>
      </p:sp>
      <p:sp>
        <p:nvSpPr>
          <p:cNvPr id="29" name="Rectangle 56"/>
          <p:cNvSpPr>
            <a:spLocks noChangeArrowheads="1"/>
          </p:cNvSpPr>
          <p:nvPr/>
        </p:nvSpPr>
        <p:spPr bwMode="auto">
          <a:xfrm>
            <a:off x="7162800" y="1066800"/>
            <a:ext cx="217488" cy="547211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2940" tIns="41471" rIns="82940" bIns="41471" anchor="ctr"/>
          <a:lstStyle/>
          <a:p>
            <a:endParaRPr kumimoji="0" lang="ja-JP" altLang="ja-JP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30" name="Rectangle 56"/>
          <p:cNvSpPr>
            <a:spLocks noChangeArrowheads="1"/>
          </p:cNvSpPr>
          <p:nvPr/>
        </p:nvSpPr>
        <p:spPr bwMode="auto">
          <a:xfrm>
            <a:off x="7378700" y="1069975"/>
            <a:ext cx="217488" cy="547211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2940" tIns="41471" rIns="82940" bIns="41471" anchor="ctr"/>
          <a:lstStyle/>
          <a:p>
            <a:endParaRPr kumimoji="0" lang="ja-JP" altLang="ja-JP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31" name="Line 2"/>
          <p:cNvSpPr>
            <a:spLocks noChangeShapeType="1"/>
          </p:cNvSpPr>
          <p:nvPr/>
        </p:nvSpPr>
        <p:spPr bwMode="auto">
          <a:xfrm flipV="1">
            <a:off x="7162800" y="1714500"/>
            <a:ext cx="433388" cy="1873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lIns="82940" tIns="41471" rIns="82940" bIns="41471"/>
          <a:lstStyle/>
          <a:p>
            <a:endParaRPr lang="fr-FR"/>
          </a:p>
        </p:txBody>
      </p:sp>
      <p:sp>
        <p:nvSpPr>
          <p:cNvPr id="32" name="Rectangle 68"/>
          <p:cNvSpPr>
            <a:spLocks noChangeArrowheads="1"/>
          </p:cNvSpPr>
          <p:nvPr/>
        </p:nvSpPr>
        <p:spPr bwMode="auto">
          <a:xfrm>
            <a:off x="6300788" y="1052513"/>
            <a:ext cx="863600" cy="5473700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425" tIns="45713" rIns="91425" bIns="45713" anchor="ctr"/>
          <a:lstStyle/>
          <a:p>
            <a:pPr algn="ctr" defTabSz="912813"/>
            <a:endParaRPr kumimoji="0" lang="ja-JP" alt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3" name="Text Box 85"/>
          <p:cNvSpPr txBox="1">
            <a:spLocks noChangeArrowheads="1"/>
          </p:cNvSpPr>
          <p:nvPr/>
        </p:nvSpPr>
        <p:spPr bwMode="auto">
          <a:xfrm rot="16200000">
            <a:off x="7141369" y="5858669"/>
            <a:ext cx="54451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5" tIns="45713" rIns="91425" bIns="45713">
            <a:spAutoFit/>
          </a:bodyPr>
          <a:lstStyle/>
          <a:p>
            <a:r>
              <a:rPr kumimoji="0" lang="en-US" altLang="ja-JP">
                <a:solidFill>
                  <a:srgbClr val="000000"/>
                </a:solidFill>
                <a:latin typeface="Calibri" pitchFamily="34" charset="0"/>
              </a:rPr>
              <a:t>film</a:t>
            </a:r>
          </a:p>
          <a:p>
            <a:r>
              <a:rPr kumimoji="0" lang="en-US" altLang="ja-JP">
                <a:solidFill>
                  <a:srgbClr val="000000"/>
                </a:solidFill>
                <a:latin typeface="Calibri" pitchFamily="34" charset="0"/>
              </a:rPr>
              <a:t>film</a:t>
            </a:r>
          </a:p>
        </p:txBody>
      </p:sp>
      <p:sp>
        <p:nvSpPr>
          <p:cNvPr id="34" name="Text Box 72"/>
          <p:cNvSpPr txBox="1">
            <a:spLocks noChangeArrowheads="1"/>
          </p:cNvSpPr>
          <p:nvPr/>
        </p:nvSpPr>
        <p:spPr bwMode="auto">
          <a:xfrm>
            <a:off x="7488238" y="2697163"/>
            <a:ext cx="1776412" cy="1076325"/>
          </a:xfrm>
          <a:prstGeom prst="rect">
            <a:avLst/>
          </a:prstGeom>
          <a:solidFill>
            <a:schemeClr val="bg1">
              <a:alpha val="70195"/>
            </a:schemeClr>
          </a:solidFill>
          <a:ln w="9525">
            <a:noFill/>
            <a:miter lim="800000"/>
            <a:headEnd/>
            <a:tailEnd/>
          </a:ln>
        </p:spPr>
        <p:txBody>
          <a:bodyPr lIns="91425" tIns="45713" rIns="91425" bIns="45713">
            <a:spAutoFit/>
          </a:bodyPr>
          <a:lstStyle/>
          <a:p>
            <a:r>
              <a:rPr kumimoji="0" lang="en-US" altLang="ja-JP" sz="2000" b="1">
                <a:solidFill>
                  <a:srgbClr val="000000"/>
                </a:solidFill>
              </a:rPr>
              <a:t>Large Area Scanning</a:t>
            </a:r>
            <a:endParaRPr kumimoji="0" lang="ja-JP" altLang="en-US" sz="2400" b="1">
              <a:solidFill>
                <a:srgbClr val="000000"/>
              </a:solidFill>
            </a:endParaRPr>
          </a:p>
          <a:p>
            <a:r>
              <a:rPr kumimoji="0" lang="ja-JP" altLang="en-US" sz="2400" b="1">
                <a:solidFill>
                  <a:srgbClr val="000000"/>
                </a:solidFill>
              </a:rPr>
              <a:t> </a:t>
            </a:r>
            <a:r>
              <a:rPr kumimoji="0" lang="en-US" altLang="ja-JP" sz="2000" b="1">
                <a:solidFill>
                  <a:srgbClr val="000000"/>
                </a:solidFill>
              </a:rPr>
              <a:t>~5cm x 5cm</a:t>
            </a:r>
            <a:endParaRPr kumimoji="0" lang="en-US" altLang="ja-JP" sz="2000" b="1" baseline="30000">
              <a:solidFill>
                <a:srgbClr val="000000"/>
              </a:solidFill>
            </a:endParaRPr>
          </a:p>
        </p:txBody>
      </p:sp>
      <p:sp>
        <p:nvSpPr>
          <p:cNvPr id="35" name="Text Box 66"/>
          <p:cNvSpPr txBox="1">
            <a:spLocks noChangeArrowheads="1"/>
          </p:cNvSpPr>
          <p:nvPr/>
        </p:nvSpPr>
        <p:spPr bwMode="auto">
          <a:xfrm>
            <a:off x="7151688" y="160338"/>
            <a:ext cx="1641475" cy="7080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25" tIns="45713" rIns="91425" bIns="45713">
            <a:spAutoFit/>
          </a:bodyPr>
          <a:lstStyle/>
          <a:p>
            <a:r>
              <a:rPr kumimoji="0" lang="en-US" altLang="ja-JP" sz="2000" b="1">
                <a:solidFill>
                  <a:srgbClr val="000000"/>
                </a:solidFill>
              </a:rPr>
              <a:t>Changeable</a:t>
            </a:r>
          </a:p>
          <a:p>
            <a:r>
              <a:rPr kumimoji="0" lang="en-US" altLang="ja-JP" sz="2000" b="1">
                <a:solidFill>
                  <a:srgbClr val="000000"/>
                </a:solidFill>
              </a:rPr>
              <a:t> Sheet</a:t>
            </a:r>
          </a:p>
        </p:txBody>
      </p:sp>
      <p:sp>
        <p:nvSpPr>
          <p:cNvPr id="36" name="Line 89"/>
          <p:cNvSpPr>
            <a:spLocks noChangeShapeType="1"/>
          </p:cNvSpPr>
          <p:nvPr/>
        </p:nvSpPr>
        <p:spPr bwMode="auto">
          <a:xfrm flipV="1">
            <a:off x="179388" y="4076700"/>
            <a:ext cx="576262" cy="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 type="triangle" w="med" len="med"/>
          </a:ln>
        </p:spPr>
        <p:txBody>
          <a:bodyPr lIns="82940" tIns="41471" rIns="82940" bIns="41471"/>
          <a:lstStyle/>
          <a:p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 animBg="1"/>
      <p:bldP spid="3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MPP Munich 09/07/2013</a:t>
            </a:r>
            <a:endParaRPr lang="fr-BE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Pablo DEL AMO SANCHEZ                          LAPP - IN2P3 - CNRS / Université de Savoie</a:t>
            </a:r>
            <a:endParaRPr lang="fr-BE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24</a:t>
            </a:fld>
            <a:endParaRPr lang="fr-BE" dirty="0"/>
          </a:p>
        </p:txBody>
      </p:sp>
      <p:sp>
        <p:nvSpPr>
          <p:cNvPr id="7" name="正方形/長方形 89"/>
          <p:cNvSpPr>
            <a:spLocks noChangeArrowheads="1"/>
          </p:cNvSpPr>
          <p:nvPr/>
        </p:nvSpPr>
        <p:spPr bwMode="auto">
          <a:xfrm>
            <a:off x="1155700" y="1084263"/>
            <a:ext cx="5143500" cy="5468937"/>
          </a:xfrm>
          <a:prstGeom prst="rect">
            <a:avLst/>
          </a:prstGeom>
          <a:solidFill>
            <a:srgbClr val="D8E45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 anchor="ctr"/>
          <a:lstStyle/>
          <a:p>
            <a:pPr algn="ctr"/>
            <a:endParaRPr kumimoji="0" lang="ja-JP" altLang="en-US">
              <a:solidFill>
                <a:srgbClr val="FFFFFF"/>
              </a:solidFill>
            </a:endParaRP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7162800" y="1066800"/>
            <a:ext cx="217488" cy="5472113"/>
          </a:xfrm>
          <a:prstGeom prst="rect">
            <a:avLst/>
          </a:prstGeom>
          <a:solidFill>
            <a:srgbClr val="D8E45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2940" tIns="41471" rIns="82940" bIns="41471" anchor="ctr"/>
          <a:lstStyle/>
          <a:p>
            <a:endParaRPr kumimoji="0" lang="ja-JP" altLang="ja-JP">
              <a:solidFill>
                <a:schemeClr val="accent1"/>
              </a:solidFill>
              <a:latin typeface="Calibri" pitchFamily="34" charset="0"/>
            </a:endParaRP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7380288" y="1066800"/>
            <a:ext cx="217487" cy="5472113"/>
          </a:xfrm>
          <a:prstGeom prst="rect">
            <a:avLst/>
          </a:prstGeom>
          <a:solidFill>
            <a:srgbClr val="D8E45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2940" tIns="41471" rIns="82940" bIns="41471" anchor="ctr"/>
          <a:lstStyle/>
          <a:p>
            <a:endParaRPr kumimoji="0" lang="ja-JP" altLang="en-US"/>
          </a:p>
        </p:txBody>
      </p:sp>
      <p:sp>
        <p:nvSpPr>
          <p:cNvPr id="10" name="Text Box 90"/>
          <p:cNvSpPr txBox="1">
            <a:spLocks noChangeArrowheads="1"/>
          </p:cNvSpPr>
          <p:nvPr/>
        </p:nvSpPr>
        <p:spPr bwMode="auto">
          <a:xfrm>
            <a:off x="179388" y="3141663"/>
            <a:ext cx="546100" cy="925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5" tIns="45713" rIns="91425" bIns="45713">
            <a:spAutoFit/>
          </a:bodyPr>
          <a:lstStyle/>
          <a:p>
            <a:r>
              <a:rPr kumimoji="0" lang="en-US" altLang="ja-JP" sz="5400">
                <a:solidFill>
                  <a:srgbClr val="00FF00"/>
                </a:solidFill>
                <a:latin typeface="Symbol" pitchFamily="18" charset="2"/>
                <a:sym typeface="Symbol" pitchFamily="18" charset="2"/>
              </a:rPr>
              <a:t>n</a:t>
            </a:r>
          </a:p>
        </p:txBody>
      </p:sp>
      <p:sp>
        <p:nvSpPr>
          <p:cNvPr id="11" name="タイトル 1"/>
          <p:cNvSpPr>
            <a:spLocks/>
          </p:cNvSpPr>
          <p:nvPr/>
        </p:nvSpPr>
        <p:spPr bwMode="auto">
          <a:xfrm>
            <a:off x="1287463" y="152400"/>
            <a:ext cx="6264275" cy="69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5" tIns="45718" rIns="91435" bIns="45718" anchor="ctr"/>
          <a:lstStyle/>
          <a:p>
            <a:pPr algn="ctr"/>
            <a:endParaRPr lang="en-US" altLang="ja-JP" sz="2400">
              <a:solidFill>
                <a:schemeClr val="bg1"/>
              </a:solidFill>
            </a:endParaRPr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auto">
          <a:xfrm>
            <a:off x="6019800" y="2108200"/>
            <a:ext cx="304800" cy="4572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lIns="91435" tIns="45718" rIns="91435" bIns="45718" anchor="ctr"/>
          <a:lstStyle/>
          <a:p>
            <a:endParaRPr lang="ja-JP" altLang="en-US"/>
          </a:p>
        </p:txBody>
      </p:sp>
      <p:sp>
        <p:nvSpPr>
          <p:cNvPr id="13" name="Line 2"/>
          <p:cNvSpPr>
            <a:spLocks noChangeShapeType="1"/>
          </p:cNvSpPr>
          <p:nvPr/>
        </p:nvSpPr>
        <p:spPr bwMode="auto">
          <a:xfrm flipV="1">
            <a:off x="6019800" y="2228850"/>
            <a:ext cx="381000" cy="16351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lIns="82940" tIns="41471" rIns="82940" bIns="41471"/>
          <a:lstStyle/>
          <a:p>
            <a:endParaRPr lang="fr-FR"/>
          </a:p>
        </p:txBody>
      </p:sp>
      <p:sp>
        <p:nvSpPr>
          <p:cNvPr id="14" name="Rectangle 9"/>
          <p:cNvSpPr>
            <a:spLocks noChangeArrowheads="1"/>
          </p:cNvSpPr>
          <p:nvPr/>
        </p:nvSpPr>
        <p:spPr bwMode="auto">
          <a:xfrm>
            <a:off x="5410200" y="2362200"/>
            <a:ext cx="304800" cy="4572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lIns="91435" tIns="45718" rIns="91435" bIns="45718" anchor="ctr"/>
          <a:lstStyle/>
          <a:p>
            <a:endParaRPr lang="ja-JP" altLang="en-US"/>
          </a:p>
        </p:txBody>
      </p:sp>
      <p:sp>
        <p:nvSpPr>
          <p:cNvPr id="15" name="Line 2"/>
          <p:cNvSpPr>
            <a:spLocks noChangeShapeType="1"/>
          </p:cNvSpPr>
          <p:nvPr/>
        </p:nvSpPr>
        <p:spPr bwMode="auto">
          <a:xfrm flipV="1">
            <a:off x="5334000" y="2486025"/>
            <a:ext cx="457200" cy="1968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lIns="82940" tIns="41471" rIns="82940" bIns="41471"/>
          <a:lstStyle/>
          <a:p>
            <a:endParaRPr lang="fr-FR"/>
          </a:p>
        </p:txBody>
      </p:sp>
      <p:sp>
        <p:nvSpPr>
          <p:cNvPr id="16" name="Rectangle 11"/>
          <p:cNvSpPr>
            <a:spLocks noChangeArrowheads="1"/>
          </p:cNvSpPr>
          <p:nvPr/>
        </p:nvSpPr>
        <p:spPr bwMode="auto">
          <a:xfrm>
            <a:off x="4724400" y="2667000"/>
            <a:ext cx="304800" cy="4572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lIns="91435" tIns="45718" rIns="91435" bIns="45718" anchor="ctr"/>
          <a:lstStyle/>
          <a:p>
            <a:endParaRPr lang="ja-JP" altLang="en-US"/>
          </a:p>
        </p:txBody>
      </p:sp>
      <p:sp>
        <p:nvSpPr>
          <p:cNvPr id="17" name="Line 2"/>
          <p:cNvSpPr>
            <a:spLocks noChangeShapeType="1"/>
          </p:cNvSpPr>
          <p:nvPr/>
        </p:nvSpPr>
        <p:spPr bwMode="auto">
          <a:xfrm flipV="1">
            <a:off x="4648200" y="2786063"/>
            <a:ext cx="457200" cy="1968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lIns="82940" tIns="41471" rIns="82940" bIns="41471"/>
          <a:lstStyle/>
          <a:p>
            <a:endParaRPr lang="fr-FR"/>
          </a:p>
        </p:txBody>
      </p:sp>
      <p:sp>
        <p:nvSpPr>
          <p:cNvPr id="18" name="Rectangle 13"/>
          <p:cNvSpPr>
            <a:spLocks noChangeArrowheads="1"/>
          </p:cNvSpPr>
          <p:nvPr/>
        </p:nvSpPr>
        <p:spPr bwMode="auto">
          <a:xfrm>
            <a:off x="4114800" y="2908300"/>
            <a:ext cx="304800" cy="4572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lIns="91435" tIns="45718" rIns="91435" bIns="45718" anchor="ctr"/>
          <a:lstStyle/>
          <a:p>
            <a:endParaRPr lang="ja-JP" altLang="en-US"/>
          </a:p>
        </p:txBody>
      </p:sp>
      <p:sp>
        <p:nvSpPr>
          <p:cNvPr id="19" name="Line 2"/>
          <p:cNvSpPr>
            <a:spLocks noChangeShapeType="1"/>
          </p:cNvSpPr>
          <p:nvPr/>
        </p:nvSpPr>
        <p:spPr bwMode="auto">
          <a:xfrm flipV="1">
            <a:off x="3962400" y="3084513"/>
            <a:ext cx="457200" cy="1968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lIns="82940" tIns="41471" rIns="82940" bIns="41471"/>
          <a:lstStyle/>
          <a:p>
            <a:endParaRPr lang="fr-FR"/>
          </a:p>
        </p:txBody>
      </p:sp>
      <p:sp>
        <p:nvSpPr>
          <p:cNvPr id="20" name="Rectangle 15"/>
          <p:cNvSpPr>
            <a:spLocks noChangeArrowheads="1"/>
          </p:cNvSpPr>
          <p:nvPr/>
        </p:nvSpPr>
        <p:spPr bwMode="auto">
          <a:xfrm>
            <a:off x="3505200" y="3200400"/>
            <a:ext cx="304800" cy="4572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lIns="91435" tIns="45718" rIns="91435" bIns="45718" anchor="ctr"/>
          <a:lstStyle/>
          <a:p>
            <a:endParaRPr lang="ja-JP" altLang="en-US"/>
          </a:p>
        </p:txBody>
      </p:sp>
      <p:sp>
        <p:nvSpPr>
          <p:cNvPr id="21" name="Line 2"/>
          <p:cNvSpPr>
            <a:spLocks noChangeShapeType="1"/>
          </p:cNvSpPr>
          <p:nvPr/>
        </p:nvSpPr>
        <p:spPr bwMode="auto">
          <a:xfrm flipV="1">
            <a:off x="3429000" y="3314700"/>
            <a:ext cx="457200" cy="1968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lIns="82940" tIns="41471" rIns="82940" bIns="41471"/>
          <a:lstStyle/>
          <a:p>
            <a:endParaRPr lang="fr-FR"/>
          </a:p>
        </p:txBody>
      </p:sp>
      <p:sp>
        <p:nvSpPr>
          <p:cNvPr id="22" name="Rectangle 17"/>
          <p:cNvSpPr>
            <a:spLocks noChangeArrowheads="1"/>
          </p:cNvSpPr>
          <p:nvPr/>
        </p:nvSpPr>
        <p:spPr bwMode="auto">
          <a:xfrm>
            <a:off x="2819400" y="3505200"/>
            <a:ext cx="304800" cy="4572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lIns="91435" tIns="45718" rIns="91435" bIns="45718" anchor="ctr"/>
          <a:lstStyle/>
          <a:p>
            <a:endParaRPr lang="ja-JP" altLang="en-US"/>
          </a:p>
        </p:txBody>
      </p:sp>
      <p:sp>
        <p:nvSpPr>
          <p:cNvPr id="23" name="Line 2"/>
          <p:cNvSpPr>
            <a:spLocks noChangeShapeType="1"/>
          </p:cNvSpPr>
          <p:nvPr/>
        </p:nvSpPr>
        <p:spPr bwMode="auto">
          <a:xfrm flipV="1">
            <a:off x="2743200" y="3598863"/>
            <a:ext cx="457200" cy="1968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lIns="82940" tIns="41471" rIns="82940" bIns="41471"/>
          <a:lstStyle/>
          <a:p>
            <a:endParaRPr lang="fr-FR"/>
          </a:p>
        </p:txBody>
      </p:sp>
      <p:sp>
        <p:nvSpPr>
          <p:cNvPr id="24" name="Rectangle 19"/>
          <p:cNvSpPr>
            <a:spLocks noChangeArrowheads="1"/>
          </p:cNvSpPr>
          <p:nvPr/>
        </p:nvSpPr>
        <p:spPr bwMode="auto">
          <a:xfrm>
            <a:off x="2124075" y="3716338"/>
            <a:ext cx="304800" cy="433387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lIns="91435" tIns="45718" rIns="91435" bIns="45718" anchor="ctr"/>
          <a:lstStyle/>
          <a:p>
            <a:endParaRPr lang="ja-JP" altLang="en-US"/>
          </a:p>
        </p:txBody>
      </p:sp>
      <p:sp>
        <p:nvSpPr>
          <p:cNvPr id="25" name="Line 5"/>
          <p:cNvSpPr>
            <a:spLocks noChangeShapeType="1"/>
          </p:cNvSpPr>
          <p:nvPr/>
        </p:nvSpPr>
        <p:spPr bwMode="auto">
          <a:xfrm flipV="1">
            <a:off x="1979613" y="3941763"/>
            <a:ext cx="458787" cy="777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lIns="82940" tIns="41471" rIns="82940" bIns="41471"/>
          <a:lstStyle/>
          <a:p>
            <a:endParaRPr lang="fr-FR"/>
          </a:p>
        </p:txBody>
      </p:sp>
      <p:sp>
        <p:nvSpPr>
          <p:cNvPr id="26" name="Rectangle 21"/>
          <p:cNvSpPr>
            <a:spLocks noChangeArrowheads="1"/>
          </p:cNvSpPr>
          <p:nvPr/>
        </p:nvSpPr>
        <p:spPr bwMode="auto">
          <a:xfrm>
            <a:off x="1524000" y="3810000"/>
            <a:ext cx="304800" cy="4572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lIns="91435" tIns="45718" rIns="91435" bIns="45718" anchor="ctr"/>
          <a:lstStyle/>
          <a:p>
            <a:endParaRPr lang="ja-JP" altLang="en-US"/>
          </a:p>
        </p:txBody>
      </p:sp>
      <p:sp>
        <p:nvSpPr>
          <p:cNvPr id="27" name="Rectangle 43"/>
          <p:cNvSpPr>
            <a:spLocks noChangeArrowheads="1"/>
          </p:cNvSpPr>
          <p:nvPr/>
        </p:nvSpPr>
        <p:spPr bwMode="auto">
          <a:xfrm>
            <a:off x="1116013" y="1066800"/>
            <a:ext cx="433387" cy="5473700"/>
          </a:xfrm>
          <a:prstGeom prst="rect">
            <a:avLst/>
          </a:prstGeom>
          <a:solidFill>
            <a:srgbClr val="80808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2940" tIns="41471" rIns="82940" bIns="41471" anchor="ctr"/>
          <a:lstStyle/>
          <a:p>
            <a:endParaRPr kumimoji="0" lang="ja-JP" altLang="ja-JP">
              <a:latin typeface="Calibri" pitchFamily="34" charset="0"/>
            </a:endParaRPr>
          </a:p>
        </p:txBody>
      </p:sp>
      <p:sp>
        <p:nvSpPr>
          <p:cNvPr id="28" name="Rectangle 44"/>
          <p:cNvSpPr>
            <a:spLocks noChangeArrowheads="1"/>
          </p:cNvSpPr>
          <p:nvPr/>
        </p:nvSpPr>
        <p:spPr bwMode="auto">
          <a:xfrm>
            <a:off x="1763713" y="1066800"/>
            <a:ext cx="433387" cy="5473700"/>
          </a:xfrm>
          <a:prstGeom prst="rect">
            <a:avLst/>
          </a:prstGeom>
          <a:solidFill>
            <a:srgbClr val="80808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2940" tIns="41471" rIns="82940" bIns="41471" anchor="ctr"/>
          <a:lstStyle/>
          <a:p>
            <a:endParaRPr kumimoji="0" lang="ja-JP" altLang="ja-JP">
              <a:latin typeface="Calibri" pitchFamily="34" charset="0"/>
            </a:endParaRPr>
          </a:p>
        </p:txBody>
      </p:sp>
      <p:sp>
        <p:nvSpPr>
          <p:cNvPr id="29" name="Rectangle 45"/>
          <p:cNvSpPr>
            <a:spLocks noChangeArrowheads="1"/>
          </p:cNvSpPr>
          <p:nvPr/>
        </p:nvSpPr>
        <p:spPr bwMode="auto">
          <a:xfrm>
            <a:off x="2411413" y="1066800"/>
            <a:ext cx="433387" cy="5473700"/>
          </a:xfrm>
          <a:prstGeom prst="rect">
            <a:avLst/>
          </a:prstGeom>
          <a:solidFill>
            <a:srgbClr val="80808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2940" tIns="41471" rIns="82940" bIns="41471" anchor="ctr"/>
          <a:lstStyle/>
          <a:p>
            <a:endParaRPr kumimoji="0" lang="ja-JP" altLang="ja-JP">
              <a:latin typeface="Calibri" pitchFamily="34" charset="0"/>
            </a:endParaRPr>
          </a:p>
        </p:txBody>
      </p:sp>
      <p:sp>
        <p:nvSpPr>
          <p:cNvPr id="30" name="Rectangle 46"/>
          <p:cNvSpPr>
            <a:spLocks noChangeArrowheads="1"/>
          </p:cNvSpPr>
          <p:nvPr/>
        </p:nvSpPr>
        <p:spPr bwMode="auto">
          <a:xfrm>
            <a:off x="3057525" y="1066800"/>
            <a:ext cx="433388" cy="5473700"/>
          </a:xfrm>
          <a:prstGeom prst="rect">
            <a:avLst/>
          </a:prstGeom>
          <a:solidFill>
            <a:srgbClr val="80808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2940" tIns="41471" rIns="82940" bIns="41471" anchor="ctr"/>
          <a:lstStyle/>
          <a:p>
            <a:endParaRPr kumimoji="0" lang="ja-JP" altLang="ja-JP">
              <a:latin typeface="Calibri" pitchFamily="34" charset="0"/>
            </a:endParaRPr>
          </a:p>
        </p:txBody>
      </p:sp>
      <p:sp>
        <p:nvSpPr>
          <p:cNvPr id="31" name="Rectangle 47"/>
          <p:cNvSpPr>
            <a:spLocks noChangeArrowheads="1"/>
          </p:cNvSpPr>
          <p:nvPr/>
        </p:nvSpPr>
        <p:spPr bwMode="auto">
          <a:xfrm>
            <a:off x="3708400" y="1066800"/>
            <a:ext cx="433388" cy="5473700"/>
          </a:xfrm>
          <a:prstGeom prst="rect">
            <a:avLst/>
          </a:prstGeom>
          <a:solidFill>
            <a:srgbClr val="80808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2940" tIns="41471" rIns="82940" bIns="41471" anchor="ctr"/>
          <a:lstStyle/>
          <a:p>
            <a:endParaRPr kumimoji="0" lang="ja-JP" altLang="ja-JP">
              <a:latin typeface="Calibri" pitchFamily="34" charset="0"/>
            </a:endParaRPr>
          </a:p>
        </p:txBody>
      </p:sp>
      <p:sp>
        <p:nvSpPr>
          <p:cNvPr id="32" name="Rectangle 48"/>
          <p:cNvSpPr>
            <a:spLocks noChangeArrowheads="1"/>
          </p:cNvSpPr>
          <p:nvPr/>
        </p:nvSpPr>
        <p:spPr bwMode="auto">
          <a:xfrm>
            <a:off x="4356100" y="1066800"/>
            <a:ext cx="433388" cy="5473700"/>
          </a:xfrm>
          <a:prstGeom prst="rect">
            <a:avLst/>
          </a:prstGeom>
          <a:solidFill>
            <a:srgbClr val="80808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2940" tIns="41471" rIns="82940" bIns="41471" anchor="ctr"/>
          <a:lstStyle/>
          <a:p>
            <a:endParaRPr kumimoji="0" lang="ja-JP" altLang="ja-JP">
              <a:latin typeface="Calibri" pitchFamily="34" charset="0"/>
            </a:endParaRPr>
          </a:p>
        </p:txBody>
      </p:sp>
      <p:sp>
        <p:nvSpPr>
          <p:cNvPr id="33" name="Rectangle 49"/>
          <p:cNvSpPr>
            <a:spLocks noChangeArrowheads="1"/>
          </p:cNvSpPr>
          <p:nvPr/>
        </p:nvSpPr>
        <p:spPr bwMode="auto">
          <a:xfrm>
            <a:off x="5003800" y="1066800"/>
            <a:ext cx="433388" cy="5473700"/>
          </a:xfrm>
          <a:prstGeom prst="rect">
            <a:avLst/>
          </a:prstGeom>
          <a:solidFill>
            <a:srgbClr val="80808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2940" tIns="41471" rIns="82940" bIns="41471" anchor="ctr"/>
          <a:lstStyle/>
          <a:p>
            <a:endParaRPr kumimoji="0" lang="ja-JP" altLang="ja-JP">
              <a:latin typeface="Calibri" pitchFamily="34" charset="0"/>
            </a:endParaRPr>
          </a:p>
        </p:txBody>
      </p:sp>
      <p:sp>
        <p:nvSpPr>
          <p:cNvPr id="34" name="Rectangle 50"/>
          <p:cNvSpPr>
            <a:spLocks noChangeArrowheads="1"/>
          </p:cNvSpPr>
          <p:nvPr/>
        </p:nvSpPr>
        <p:spPr bwMode="auto">
          <a:xfrm>
            <a:off x="5651500" y="1066800"/>
            <a:ext cx="433388" cy="5473700"/>
          </a:xfrm>
          <a:prstGeom prst="rect">
            <a:avLst/>
          </a:prstGeom>
          <a:solidFill>
            <a:srgbClr val="80808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2940" tIns="41471" rIns="82940" bIns="41471" anchor="ctr"/>
          <a:lstStyle/>
          <a:p>
            <a:endParaRPr kumimoji="0" lang="ja-JP" altLang="ja-JP">
              <a:latin typeface="Calibri" pitchFamily="34" charset="0"/>
            </a:endParaRPr>
          </a:p>
        </p:txBody>
      </p:sp>
      <p:sp>
        <p:nvSpPr>
          <p:cNvPr id="35" name="Text Box 78"/>
          <p:cNvSpPr txBox="1">
            <a:spLocks noChangeArrowheads="1"/>
          </p:cNvSpPr>
          <p:nvPr/>
        </p:nvSpPr>
        <p:spPr bwMode="auto">
          <a:xfrm rot="16200000">
            <a:off x="1204912" y="5819776"/>
            <a:ext cx="6318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5" tIns="45713" rIns="91425" bIns="45713">
            <a:spAutoFit/>
          </a:bodyPr>
          <a:lstStyle/>
          <a:p>
            <a:r>
              <a:rPr kumimoji="0" lang="en-US" altLang="ja-JP">
                <a:latin typeface="Calibri" pitchFamily="34" charset="0"/>
              </a:rPr>
              <a:t>Lead</a:t>
            </a:r>
          </a:p>
          <a:p>
            <a:r>
              <a:rPr kumimoji="0" lang="en-US" altLang="ja-JP">
                <a:latin typeface="Calibri" pitchFamily="34" charset="0"/>
              </a:rPr>
              <a:t>film</a:t>
            </a:r>
          </a:p>
        </p:txBody>
      </p:sp>
      <p:sp>
        <p:nvSpPr>
          <p:cNvPr id="36" name="Text Box 79"/>
          <p:cNvSpPr txBox="1">
            <a:spLocks noChangeArrowheads="1"/>
          </p:cNvSpPr>
          <p:nvPr/>
        </p:nvSpPr>
        <p:spPr bwMode="auto">
          <a:xfrm rot="16200000">
            <a:off x="1847850" y="5819776"/>
            <a:ext cx="6318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5" tIns="45713" rIns="91425" bIns="45713">
            <a:spAutoFit/>
          </a:bodyPr>
          <a:lstStyle/>
          <a:p>
            <a:r>
              <a:rPr kumimoji="0" lang="en-US" altLang="ja-JP">
                <a:latin typeface="Calibri" pitchFamily="34" charset="0"/>
              </a:rPr>
              <a:t>Lead</a:t>
            </a:r>
          </a:p>
          <a:p>
            <a:r>
              <a:rPr kumimoji="0" lang="en-US" altLang="ja-JP">
                <a:latin typeface="Calibri" pitchFamily="34" charset="0"/>
              </a:rPr>
              <a:t>film</a:t>
            </a:r>
          </a:p>
        </p:txBody>
      </p:sp>
      <p:sp>
        <p:nvSpPr>
          <p:cNvPr id="37" name="Text Box 80"/>
          <p:cNvSpPr txBox="1">
            <a:spLocks noChangeArrowheads="1"/>
          </p:cNvSpPr>
          <p:nvPr/>
        </p:nvSpPr>
        <p:spPr bwMode="auto">
          <a:xfrm rot="16200000">
            <a:off x="2505075" y="5819776"/>
            <a:ext cx="6318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5" tIns="45713" rIns="91425" bIns="45713">
            <a:spAutoFit/>
          </a:bodyPr>
          <a:lstStyle/>
          <a:p>
            <a:r>
              <a:rPr kumimoji="0" lang="en-US" altLang="ja-JP">
                <a:latin typeface="Calibri" pitchFamily="34" charset="0"/>
              </a:rPr>
              <a:t>Lead</a:t>
            </a:r>
          </a:p>
          <a:p>
            <a:r>
              <a:rPr kumimoji="0" lang="en-US" altLang="ja-JP">
                <a:latin typeface="Calibri" pitchFamily="34" charset="0"/>
              </a:rPr>
              <a:t>film</a:t>
            </a:r>
          </a:p>
        </p:txBody>
      </p:sp>
      <p:sp>
        <p:nvSpPr>
          <p:cNvPr id="38" name="Text Box 81"/>
          <p:cNvSpPr txBox="1">
            <a:spLocks noChangeArrowheads="1"/>
          </p:cNvSpPr>
          <p:nvPr/>
        </p:nvSpPr>
        <p:spPr bwMode="auto">
          <a:xfrm rot="16200000">
            <a:off x="3144837" y="5818188"/>
            <a:ext cx="6318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5" tIns="45713" rIns="91425" bIns="45713">
            <a:spAutoFit/>
          </a:bodyPr>
          <a:lstStyle/>
          <a:p>
            <a:r>
              <a:rPr kumimoji="0" lang="en-US" altLang="ja-JP">
                <a:latin typeface="Calibri" pitchFamily="34" charset="0"/>
              </a:rPr>
              <a:t>Lead</a:t>
            </a:r>
          </a:p>
          <a:p>
            <a:r>
              <a:rPr kumimoji="0" lang="en-US" altLang="ja-JP">
                <a:latin typeface="Calibri" pitchFamily="34" charset="0"/>
              </a:rPr>
              <a:t>film</a:t>
            </a:r>
          </a:p>
        </p:txBody>
      </p:sp>
      <p:sp>
        <p:nvSpPr>
          <p:cNvPr id="39" name="Text Box 82"/>
          <p:cNvSpPr txBox="1">
            <a:spLocks noChangeArrowheads="1"/>
          </p:cNvSpPr>
          <p:nvPr/>
        </p:nvSpPr>
        <p:spPr bwMode="auto">
          <a:xfrm rot="16200000">
            <a:off x="3814762" y="5830888"/>
            <a:ext cx="6318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5" tIns="45713" rIns="91425" bIns="45713">
            <a:spAutoFit/>
          </a:bodyPr>
          <a:lstStyle/>
          <a:p>
            <a:r>
              <a:rPr kumimoji="0" lang="en-US" altLang="ja-JP">
                <a:latin typeface="Calibri" pitchFamily="34" charset="0"/>
              </a:rPr>
              <a:t>Lead</a:t>
            </a:r>
          </a:p>
          <a:p>
            <a:r>
              <a:rPr kumimoji="0" lang="en-US" altLang="ja-JP">
                <a:latin typeface="Calibri" pitchFamily="34" charset="0"/>
              </a:rPr>
              <a:t>film</a:t>
            </a:r>
          </a:p>
        </p:txBody>
      </p:sp>
      <p:sp>
        <p:nvSpPr>
          <p:cNvPr id="40" name="Text Box 83"/>
          <p:cNvSpPr txBox="1">
            <a:spLocks noChangeArrowheads="1"/>
          </p:cNvSpPr>
          <p:nvPr/>
        </p:nvSpPr>
        <p:spPr bwMode="auto">
          <a:xfrm rot="16200000">
            <a:off x="4449762" y="5818188"/>
            <a:ext cx="6318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5" tIns="45713" rIns="91425" bIns="45713">
            <a:spAutoFit/>
          </a:bodyPr>
          <a:lstStyle/>
          <a:p>
            <a:r>
              <a:rPr kumimoji="0" lang="en-US" altLang="ja-JP">
                <a:latin typeface="Calibri" pitchFamily="34" charset="0"/>
              </a:rPr>
              <a:t>Lead</a:t>
            </a:r>
          </a:p>
          <a:p>
            <a:r>
              <a:rPr kumimoji="0" lang="en-US" altLang="ja-JP">
                <a:latin typeface="Calibri" pitchFamily="34" charset="0"/>
              </a:rPr>
              <a:t>film</a:t>
            </a:r>
          </a:p>
        </p:txBody>
      </p:sp>
      <p:sp>
        <p:nvSpPr>
          <p:cNvPr id="41" name="Text Box 84"/>
          <p:cNvSpPr txBox="1">
            <a:spLocks noChangeArrowheads="1"/>
          </p:cNvSpPr>
          <p:nvPr/>
        </p:nvSpPr>
        <p:spPr bwMode="auto">
          <a:xfrm rot="16200000">
            <a:off x="5095875" y="5818188"/>
            <a:ext cx="6318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5" tIns="45713" rIns="91425" bIns="45713">
            <a:spAutoFit/>
          </a:bodyPr>
          <a:lstStyle/>
          <a:p>
            <a:r>
              <a:rPr kumimoji="0" lang="en-US" altLang="ja-JP">
                <a:latin typeface="Calibri" pitchFamily="34" charset="0"/>
              </a:rPr>
              <a:t>Lead</a:t>
            </a:r>
          </a:p>
          <a:p>
            <a:r>
              <a:rPr kumimoji="0" lang="en-US" altLang="ja-JP">
                <a:latin typeface="Calibri" pitchFamily="34" charset="0"/>
              </a:rPr>
              <a:t>film</a:t>
            </a:r>
          </a:p>
        </p:txBody>
      </p:sp>
      <p:sp>
        <p:nvSpPr>
          <p:cNvPr id="42" name="Text Box 84"/>
          <p:cNvSpPr txBox="1">
            <a:spLocks noChangeArrowheads="1"/>
          </p:cNvSpPr>
          <p:nvPr/>
        </p:nvSpPr>
        <p:spPr bwMode="auto">
          <a:xfrm rot="16200000">
            <a:off x="5732462" y="5832476"/>
            <a:ext cx="6318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5" tIns="45713" rIns="91425" bIns="45713">
            <a:spAutoFit/>
          </a:bodyPr>
          <a:lstStyle/>
          <a:p>
            <a:r>
              <a:rPr kumimoji="0" lang="en-US" altLang="ja-JP">
                <a:latin typeface="Calibri" pitchFamily="34" charset="0"/>
              </a:rPr>
              <a:t>Lead</a:t>
            </a:r>
          </a:p>
          <a:p>
            <a:r>
              <a:rPr kumimoji="0" lang="en-US" altLang="ja-JP">
                <a:latin typeface="Calibri" pitchFamily="34" charset="0"/>
              </a:rPr>
              <a:t>film</a:t>
            </a:r>
          </a:p>
        </p:txBody>
      </p:sp>
      <p:sp>
        <p:nvSpPr>
          <p:cNvPr id="43" name="Text Box 67"/>
          <p:cNvSpPr txBox="1">
            <a:spLocks noChangeArrowheads="1"/>
          </p:cNvSpPr>
          <p:nvPr/>
        </p:nvSpPr>
        <p:spPr bwMode="auto">
          <a:xfrm>
            <a:off x="3429000" y="1122363"/>
            <a:ext cx="944563" cy="52863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25" tIns="45713" rIns="91425" bIns="45713">
            <a:spAutoFit/>
          </a:bodyPr>
          <a:lstStyle/>
          <a:p>
            <a:r>
              <a:rPr kumimoji="0" lang="en-US" altLang="ja-JP" sz="2800" b="1"/>
              <a:t>ECC</a:t>
            </a:r>
          </a:p>
        </p:txBody>
      </p:sp>
      <p:sp>
        <p:nvSpPr>
          <p:cNvPr id="44" name="Rectangle 56"/>
          <p:cNvSpPr>
            <a:spLocks noChangeArrowheads="1"/>
          </p:cNvSpPr>
          <p:nvPr/>
        </p:nvSpPr>
        <p:spPr bwMode="auto">
          <a:xfrm>
            <a:off x="7162800" y="1066800"/>
            <a:ext cx="217488" cy="547211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2940" tIns="41471" rIns="82940" bIns="41471" anchor="ctr"/>
          <a:lstStyle/>
          <a:p>
            <a:endParaRPr kumimoji="0" lang="ja-JP" altLang="ja-JP">
              <a:latin typeface="Calibri" pitchFamily="34" charset="0"/>
            </a:endParaRPr>
          </a:p>
        </p:txBody>
      </p:sp>
      <p:sp>
        <p:nvSpPr>
          <p:cNvPr id="45" name="Rectangle 56"/>
          <p:cNvSpPr>
            <a:spLocks noChangeArrowheads="1"/>
          </p:cNvSpPr>
          <p:nvPr/>
        </p:nvSpPr>
        <p:spPr bwMode="auto">
          <a:xfrm>
            <a:off x="7378700" y="1069975"/>
            <a:ext cx="217488" cy="547211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2940" tIns="41471" rIns="82940" bIns="41471" anchor="ctr"/>
          <a:lstStyle/>
          <a:p>
            <a:endParaRPr kumimoji="0" lang="ja-JP" altLang="ja-JP">
              <a:latin typeface="Calibri" pitchFamily="34" charset="0"/>
            </a:endParaRPr>
          </a:p>
        </p:txBody>
      </p:sp>
      <p:sp>
        <p:nvSpPr>
          <p:cNvPr id="46" name="Line 2"/>
          <p:cNvSpPr>
            <a:spLocks noChangeShapeType="1"/>
          </p:cNvSpPr>
          <p:nvPr/>
        </p:nvSpPr>
        <p:spPr bwMode="auto">
          <a:xfrm flipV="1">
            <a:off x="7162800" y="1714500"/>
            <a:ext cx="433388" cy="1873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lIns="82940" tIns="41471" rIns="82940" bIns="41471"/>
          <a:lstStyle/>
          <a:p>
            <a:endParaRPr lang="fr-FR"/>
          </a:p>
        </p:txBody>
      </p:sp>
      <p:sp>
        <p:nvSpPr>
          <p:cNvPr id="47" name="Rectangle 68"/>
          <p:cNvSpPr>
            <a:spLocks noChangeArrowheads="1"/>
          </p:cNvSpPr>
          <p:nvPr/>
        </p:nvSpPr>
        <p:spPr bwMode="auto">
          <a:xfrm>
            <a:off x="6300788" y="1052513"/>
            <a:ext cx="863600" cy="5473700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425" tIns="45713" rIns="91425" bIns="45713" anchor="ctr"/>
          <a:lstStyle/>
          <a:p>
            <a:pPr algn="ctr" defTabSz="912813"/>
            <a:endParaRPr kumimoji="0" lang="ja-JP" altLang="en-US" sz="2400">
              <a:latin typeface="Times New Roman" pitchFamily="18" charset="0"/>
            </a:endParaRPr>
          </a:p>
        </p:txBody>
      </p:sp>
      <p:sp>
        <p:nvSpPr>
          <p:cNvPr id="48" name="Text Box 85"/>
          <p:cNvSpPr txBox="1">
            <a:spLocks noChangeArrowheads="1"/>
          </p:cNvSpPr>
          <p:nvPr/>
        </p:nvSpPr>
        <p:spPr bwMode="auto">
          <a:xfrm rot="16200000">
            <a:off x="7141369" y="5858669"/>
            <a:ext cx="54451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5" tIns="45713" rIns="91425" bIns="45713">
            <a:spAutoFit/>
          </a:bodyPr>
          <a:lstStyle/>
          <a:p>
            <a:r>
              <a:rPr kumimoji="0" lang="en-US" altLang="ja-JP">
                <a:latin typeface="Calibri" pitchFamily="34" charset="0"/>
              </a:rPr>
              <a:t>film</a:t>
            </a:r>
          </a:p>
          <a:p>
            <a:r>
              <a:rPr kumimoji="0" lang="en-US" altLang="ja-JP">
                <a:latin typeface="Calibri" pitchFamily="34" charset="0"/>
              </a:rPr>
              <a:t>film</a:t>
            </a:r>
          </a:p>
        </p:txBody>
      </p:sp>
      <p:sp>
        <p:nvSpPr>
          <p:cNvPr id="49" name="Line 69"/>
          <p:cNvSpPr>
            <a:spLocks noChangeShapeType="1"/>
          </p:cNvSpPr>
          <p:nvPr/>
        </p:nvSpPr>
        <p:spPr bwMode="auto">
          <a:xfrm flipH="1">
            <a:off x="6350000" y="1917700"/>
            <a:ext cx="763588" cy="317500"/>
          </a:xfrm>
          <a:prstGeom prst="line">
            <a:avLst/>
          </a:prstGeom>
          <a:noFill/>
          <a:ln w="63500">
            <a:solidFill>
              <a:srgbClr val="000080"/>
            </a:solidFill>
            <a:round/>
            <a:headEnd/>
            <a:tailEnd type="triangle" w="med" len="med"/>
          </a:ln>
        </p:spPr>
        <p:txBody>
          <a:bodyPr lIns="82940" tIns="41471" rIns="82940" bIns="41471"/>
          <a:lstStyle/>
          <a:p>
            <a:endParaRPr lang="fr-FR"/>
          </a:p>
        </p:txBody>
      </p:sp>
      <p:sp>
        <p:nvSpPr>
          <p:cNvPr id="50" name="Line 89"/>
          <p:cNvSpPr>
            <a:spLocks noChangeShapeType="1"/>
          </p:cNvSpPr>
          <p:nvPr/>
        </p:nvSpPr>
        <p:spPr bwMode="auto">
          <a:xfrm flipV="1">
            <a:off x="179388" y="4076700"/>
            <a:ext cx="576262" cy="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 type="triangle" w="med" len="med"/>
          </a:ln>
        </p:spPr>
        <p:txBody>
          <a:bodyPr lIns="82940" tIns="41471" rIns="82940" bIns="41471"/>
          <a:lstStyle/>
          <a:p>
            <a:endParaRPr lang="fr-FR"/>
          </a:p>
        </p:txBody>
      </p:sp>
      <p:sp>
        <p:nvSpPr>
          <p:cNvPr id="51" name="Text Box 73"/>
          <p:cNvSpPr txBox="1">
            <a:spLocks noChangeArrowheads="1"/>
          </p:cNvSpPr>
          <p:nvPr/>
        </p:nvSpPr>
        <p:spPr bwMode="auto">
          <a:xfrm>
            <a:off x="5716588" y="2890838"/>
            <a:ext cx="2216150" cy="708025"/>
          </a:xfrm>
          <a:prstGeom prst="rect">
            <a:avLst/>
          </a:prstGeom>
          <a:solidFill>
            <a:schemeClr val="bg1">
              <a:alpha val="70195"/>
            </a:schemeClr>
          </a:solidFill>
          <a:ln w="9525">
            <a:noFill/>
            <a:miter lim="800000"/>
            <a:headEnd/>
            <a:tailEnd/>
          </a:ln>
        </p:spPr>
        <p:txBody>
          <a:bodyPr lIns="91425" tIns="45713" rIns="91425" bIns="45713">
            <a:spAutoFit/>
          </a:bodyPr>
          <a:lstStyle/>
          <a:p>
            <a:r>
              <a:rPr kumimoji="0" lang="en-US" altLang="ja-JP" sz="2000" b="1"/>
              <a:t>Small area scan</a:t>
            </a:r>
            <a:endParaRPr kumimoji="0" lang="ja-JP" altLang="en-US" sz="2400" b="1"/>
          </a:p>
          <a:p>
            <a:r>
              <a:rPr kumimoji="0" lang="en-US" altLang="ja-JP" sz="2000" b="1"/>
              <a:t>~0.1mm*0.1mm</a:t>
            </a:r>
            <a:endParaRPr kumimoji="0" lang="en-US" altLang="ja-JP" sz="2000" b="1" baseline="30000">
              <a:latin typeface="Verdana" pitchFamily="34" charset="0"/>
            </a:endParaRPr>
          </a:p>
        </p:txBody>
      </p:sp>
      <p:sp>
        <p:nvSpPr>
          <p:cNvPr id="52" name="Text Box 66"/>
          <p:cNvSpPr txBox="1">
            <a:spLocks noChangeArrowheads="1"/>
          </p:cNvSpPr>
          <p:nvPr/>
        </p:nvSpPr>
        <p:spPr bwMode="auto">
          <a:xfrm>
            <a:off x="7151688" y="160338"/>
            <a:ext cx="1641475" cy="7080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25" tIns="45713" rIns="91425" bIns="45713">
            <a:spAutoFit/>
          </a:bodyPr>
          <a:lstStyle/>
          <a:p>
            <a:r>
              <a:rPr kumimoji="0" lang="en-US" altLang="ja-JP" sz="2000" b="1">
                <a:solidFill>
                  <a:srgbClr val="000000"/>
                </a:solidFill>
              </a:rPr>
              <a:t>Changeable</a:t>
            </a:r>
          </a:p>
          <a:p>
            <a:r>
              <a:rPr kumimoji="0" lang="en-US" altLang="ja-JP" sz="2000" b="1">
                <a:solidFill>
                  <a:srgbClr val="000000"/>
                </a:solidFill>
              </a:rPr>
              <a:t> Sheet</a:t>
            </a:r>
          </a:p>
        </p:txBody>
      </p:sp>
      <p:sp>
        <p:nvSpPr>
          <p:cNvPr id="53" name="タイトル 1"/>
          <p:cNvSpPr>
            <a:spLocks/>
          </p:cNvSpPr>
          <p:nvPr/>
        </p:nvSpPr>
        <p:spPr bwMode="auto">
          <a:xfrm>
            <a:off x="1487488" y="152400"/>
            <a:ext cx="6264275" cy="69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5" tIns="45718" rIns="91435" bIns="45718" anchor="ctr"/>
          <a:lstStyle/>
          <a:p>
            <a:pPr algn="ctr"/>
            <a:r>
              <a:rPr lang="en-US" altLang="ja-JP" sz="2400" dirty="0"/>
              <a:t>Event Location in the ECC</a:t>
            </a:r>
          </a:p>
        </p:txBody>
      </p:sp>
      <p:sp>
        <p:nvSpPr>
          <p:cNvPr id="54" name="正方形/長方形 1"/>
          <p:cNvSpPr/>
          <p:nvPr/>
        </p:nvSpPr>
        <p:spPr>
          <a:xfrm>
            <a:off x="1200150" y="3136900"/>
            <a:ext cx="3565525" cy="1731963"/>
          </a:xfrm>
          <a:prstGeom prst="rect">
            <a:avLst/>
          </a:prstGeom>
          <a:solidFill>
            <a:srgbClr val="FFFF00">
              <a:alpha val="6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anchor="ctr"/>
          <a:lstStyle/>
          <a:p>
            <a:pPr algn="ctr"/>
            <a:endParaRPr lang="ja-JP" altLang="en-US">
              <a:solidFill>
                <a:srgbClr val="FFFFFF"/>
              </a:solidFill>
            </a:endParaRPr>
          </a:p>
        </p:txBody>
      </p:sp>
      <p:sp>
        <p:nvSpPr>
          <p:cNvPr id="55" name="テキスト ボックス 2"/>
          <p:cNvSpPr txBox="1">
            <a:spLocks noChangeArrowheads="1"/>
          </p:cNvSpPr>
          <p:nvPr/>
        </p:nvSpPr>
        <p:spPr bwMode="auto">
          <a:xfrm>
            <a:off x="1487488" y="4267200"/>
            <a:ext cx="3132137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8" rIns="91435" bIns="45718">
            <a:spAutoFit/>
          </a:bodyPr>
          <a:lstStyle/>
          <a:p>
            <a:pPr algn="ctr"/>
            <a:r>
              <a:rPr lang="en-US" altLang="ja-JP"/>
              <a:t>Read-out films around the stopping point</a:t>
            </a:r>
            <a:endParaRPr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2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2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2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"/>
                            </p:stCondLst>
                            <p:childTnLst>
                              <p:par>
                                <p:cTn id="3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2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00"/>
                            </p:stCondLst>
                            <p:childTnLst>
                              <p:par>
                                <p:cTn id="3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2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8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800"/>
                            </p:stCondLst>
                            <p:childTnLst>
                              <p:par>
                                <p:cTn id="4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2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2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2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200"/>
                            </p:stCondLst>
                            <p:childTnLst>
                              <p:par>
                                <p:cTn id="6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2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49" grpId="0" animBg="1"/>
      <p:bldP spid="51" grpId="0" animBg="1"/>
      <p:bldP spid="54" grpId="0" animBg="1"/>
      <p:bldP spid="5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Scanning</a:t>
            </a:r>
            <a:endParaRPr lang="en-GB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79512" y="1196752"/>
            <a:ext cx="8784976" cy="4896544"/>
          </a:xfrm>
        </p:spPr>
        <p:txBody>
          <a:bodyPr>
            <a:normAutofit/>
          </a:bodyPr>
          <a:lstStyle/>
          <a:p>
            <a:endParaRPr lang="en-GB" sz="2000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MPP Munich 09/07/2013</a:t>
            </a:r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25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Pablo DEL AMO SANCHEZ                          LAPP - IN2P3 - CNRS / Université de Savoie</a:t>
            </a:r>
            <a:endParaRPr lang="fr-BE"/>
          </a:p>
        </p:txBody>
      </p:sp>
      <p:pic>
        <p:nvPicPr>
          <p:cNvPr id="7" name="Picture 16" descr="pl33fragments"/>
          <p:cNvPicPr>
            <a:picLocks noChangeAspect="1" noChangeArrowheads="1"/>
          </p:cNvPicPr>
          <p:nvPr/>
        </p:nvPicPr>
        <p:blipFill>
          <a:blip r:embed="rId2" cstate="print"/>
          <a:srcRect l="32794" t="24591" r="35928" b="44142"/>
          <a:stretch>
            <a:fillRect/>
          </a:stretch>
        </p:blipFill>
        <p:spPr bwMode="auto">
          <a:xfrm>
            <a:off x="6228184" y="1456754"/>
            <a:ext cx="2376488" cy="19002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0" name="Text Box 18"/>
          <p:cNvSpPr txBox="1">
            <a:spLocks noChangeArrowheads="1"/>
          </p:cNvSpPr>
          <p:nvPr/>
        </p:nvSpPr>
        <p:spPr bwMode="auto">
          <a:xfrm>
            <a:off x="1073123" y="3793651"/>
            <a:ext cx="1933566" cy="2840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altLang="ja-JP" sz="1200" b="1">
                <a:latin typeface="Calibri" pitchFamily="34" charset="0"/>
              </a:rPr>
              <a:t>European Scanning System</a:t>
            </a:r>
          </a:p>
        </p:txBody>
      </p:sp>
      <p:pic>
        <p:nvPicPr>
          <p:cNvPr id="11" name="Content Placeholder 4" descr="vs1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468560" y="3635736"/>
            <a:ext cx="4681798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テキスト ボックス 13"/>
          <p:cNvSpPr txBox="1">
            <a:spLocks noChangeArrowheads="1"/>
          </p:cNvSpPr>
          <p:nvPr/>
        </p:nvSpPr>
        <p:spPr bwMode="auto">
          <a:xfrm>
            <a:off x="3779912" y="4679032"/>
            <a:ext cx="5746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5" tIns="45718" rIns="91435" bIns="45718">
            <a:spAutoFit/>
          </a:bodyPr>
          <a:lstStyle/>
          <a:p>
            <a:pPr eaLnBrk="0" hangingPunct="0"/>
            <a:r>
              <a:rPr lang="en-US" altLang="ja-JP" sz="1400">
                <a:solidFill>
                  <a:schemeClr val="bg1"/>
                </a:solidFill>
              </a:rPr>
              <a:t>1 cm</a:t>
            </a:r>
          </a:p>
        </p:txBody>
      </p:sp>
      <p:sp>
        <p:nvSpPr>
          <p:cNvPr id="13" name="Line 12"/>
          <p:cNvSpPr>
            <a:spLocks noChangeShapeType="1"/>
          </p:cNvSpPr>
          <p:nvPr/>
        </p:nvSpPr>
        <p:spPr bwMode="auto">
          <a:xfrm>
            <a:off x="2843808" y="3707744"/>
            <a:ext cx="990600" cy="6096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 type="arrow" w="med" len="med"/>
            <a:tailEnd type="arrow" w="med" len="med"/>
          </a:ln>
        </p:spPr>
        <p:txBody>
          <a:bodyPr wrap="none" lIns="91435" tIns="45718" rIns="91435" bIns="45718" anchor="ctr"/>
          <a:lstStyle/>
          <a:p>
            <a:endParaRPr lang="fr-FR"/>
          </a:p>
        </p:txBody>
      </p:sp>
      <p:sp>
        <p:nvSpPr>
          <p:cNvPr id="14" name="Line 13"/>
          <p:cNvSpPr>
            <a:spLocks noChangeShapeType="1"/>
          </p:cNvSpPr>
          <p:nvPr/>
        </p:nvSpPr>
        <p:spPr bwMode="auto">
          <a:xfrm flipV="1">
            <a:off x="3779912" y="4348176"/>
            <a:ext cx="0" cy="14478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 type="arrow" w="med" len="med"/>
            <a:tailEnd type="arrow" w="med" len="med"/>
          </a:ln>
        </p:spPr>
        <p:txBody>
          <a:bodyPr wrap="none" lIns="91435" tIns="45718" rIns="91435" bIns="45718" anchor="ctr"/>
          <a:lstStyle/>
          <a:p>
            <a:endParaRPr lang="fr-FR"/>
          </a:p>
        </p:txBody>
      </p:sp>
      <p:sp>
        <p:nvSpPr>
          <p:cNvPr id="15" name="テキスト ボックス 13"/>
          <p:cNvSpPr txBox="1">
            <a:spLocks noChangeArrowheads="1"/>
          </p:cNvSpPr>
          <p:nvPr/>
        </p:nvSpPr>
        <p:spPr bwMode="auto">
          <a:xfrm>
            <a:off x="3229000" y="3717032"/>
            <a:ext cx="5746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5" tIns="45718" rIns="91435" bIns="45718">
            <a:spAutoFit/>
          </a:bodyPr>
          <a:lstStyle/>
          <a:p>
            <a:pPr eaLnBrk="0" hangingPunct="0"/>
            <a:r>
              <a:rPr lang="en-US" altLang="ja-JP" sz="1400" dirty="0">
                <a:solidFill>
                  <a:schemeClr val="bg1"/>
                </a:solidFill>
              </a:rPr>
              <a:t>1 cm</a:t>
            </a:r>
          </a:p>
        </p:txBody>
      </p:sp>
      <p:pic>
        <p:nvPicPr>
          <p:cNvPr id="16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38697" y="1111374"/>
            <a:ext cx="3381375" cy="2533650"/>
          </a:xfrm>
          <a:prstGeom prst="rect">
            <a:avLst/>
          </a:prstGeom>
          <a:noFill/>
          <a:ln w="91440">
            <a:noFill/>
            <a:miter lim="800000"/>
            <a:headEnd/>
            <a:tailEnd/>
          </a:ln>
          <a:effectLst>
            <a:outerShdw blurRad="63500" dist="103351" dir="2700000" algn="ctr" rotWithShape="0">
              <a:srgbClr val="000000">
                <a:alpha val="50026"/>
              </a:srgbClr>
            </a:outerShdw>
          </a:effectLst>
        </p:spPr>
      </p:pic>
      <p:sp>
        <p:nvSpPr>
          <p:cNvPr id="18" name="テキスト ボックス 1"/>
          <p:cNvSpPr txBox="1">
            <a:spLocks noChangeArrowheads="1"/>
          </p:cNvSpPr>
          <p:nvPr/>
        </p:nvSpPr>
        <p:spPr bwMode="auto">
          <a:xfrm>
            <a:off x="1403648" y="6290184"/>
            <a:ext cx="30114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8" rIns="91435" bIns="45718">
            <a:spAutoFit/>
          </a:bodyPr>
          <a:lstStyle/>
          <a:p>
            <a:r>
              <a:rPr lang="en-US" altLang="ja-JP" dirty="0" smtClean="0">
                <a:solidFill>
                  <a:schemeClr val="bg1"/>
                </a:solidFill>
              </a:rPr>
              <a:t>Low </a:t>
            </a:r>
            <a:r>
              <a:rPr lang="en-US" altLang="ja-JP" dirty="0">
                <a:solidFill>
                  <a:schemeClr val="bg1"/>
                </a:solidFill>
              </a:rPr>
              <a:t>energy </a:t>
            </a:r>
            <a:r>
              <a:rPr lang="en-US" altLang="ja-JP" dirty="0" smtClean="0">
                <a:solidFill>
                  <a:schemeClr val="bg1"/>
                </a:solidFill>
              </a:rPr>
              <a:t>&amp; random tracks</a:t>
            </a:r>
            <a:endParaRPr lang="ja-JP" altLang="en-US" dirty="0">
              <a:solidFill>
                <a:schemeClr val="bg1"/>
              </a:solidFill>
            </a:endParaRPr>
          </a:p>
        </p:txBody>
      </p:sp>
      <p:pic>
        <p:nvPicPr>
          <p:cNvPr id="20" name="Content Placeholder 3" descr="vs4.gif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4500437" y="3683956"/>
            <a:ext cx="4608512" cy="2906389"/>
          </a:xfrm>
          <a:prstGeom prst="rect">
            <a:avLst/>
          </a:prstGeom>
        </p:spPr>
      </p:pic>
      <p:sp>
        <p:nvSpPr>
          <p:cNvPr id="21" name="テキスト ボックス 13"/>
          <p:cNvSpPr txBox="1">
            <a:spLocks noChangeArrowheads="1"/>
          </p:cNvSpPr>
          <p:nvPr/>
        </p:nvSpPr>
        <p:spPr bwMode="auto">
          <a:xfrm>
            <a:off x="4716462" y="6300032"/>
            <a:ext cx="446405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5" tIns="45718" rIns="91435" bIns="45718">
            <a:spAutoFit/>
          </a:bodyPr>
          <a:lstStyle/>
          <a:p>
            <a:r>
              <a:rPr lang="en-US" altLang="ja-JP" dirty="0" smtClean="0">
                <a:solidFill>
                  <a:schemeClr val="bg1"/>
                </a:solidFill>
              </a:rPr>
              <a:t>High </a:t>
            </a:r>
            <a:r>
              <a:rPr lang="en-US" altLang="ja-JP" dirty="0">
                <a:solidFill>
                  <a:schemeClr val="bg1"/>
                </a:solidFill>
              </a:rPr>
              <a:t>energy tracks connecting across the lead </a:t>
            </a:r>
            <a:endParaRPr lang="ja-JP" altLang="en-US" dirty="0">
              <a:solidFill>
                <a:schemeClr val="bg1"/>
              </a:solidFill>
            </a:endParaRPr>
          </a:p>
        </p:txBody>
      </p:sp>
      <p:sp>
        <p:nvSpPr>
          <p:cNvPr id="24" name="テキスト ボックス 1"/>
          <p:cNvSpPr txBox="1">
            <a:spLocks noChangeArrowheads="1"/>
          </p:cNvSpPr>
          <p:nvPr/>
        </p:nvSpPr>
        <p:spPr bwMode="auto">
          <a:xfrm>
            <a:off x="2352601" y="3059112"/>
            <a:ext cx="2507431" cy="369888"/>
          </a:xfrm>
          <a:prstGeom prst="rect">
            <a:avLst/>
          </a:prstGeom>
          <a:solidFill>
            <a:schemeClr val="tx1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91435" tIns="45718" rIns="91435" bIns="45718">
            <a:spAutoFit/>
          </a:bodyPr>
          <a:lstStyle/>
          <a:p>
            <a:r>
              <a:rPr lang="en-US" altLang="ja-JP" dirty="0" smtClean="0">
                <a:solidFill>
                  <a:schemeClr val="bg1"/>
                </a:solidFill>
              </a:rPr>
              <a:t>Automated microscope</a:t>
            </a:r>
            <a:endParaRPr lang="ja-JP" altLang="en-US" dirty="0">
              <a:solidFill>
                <a:schemeClr val="bg1"/>
              </a:solidFill>
            </a:endParaRPr>
          </a:p>
        </p:txBody>
      </p:sp>
      <p:sp>
        <p:nvSpPr>
          <p:cNvPr id="25" name="Flèche gauche 24"/>
          <p:cNvSpPr/>
          <p:nvPr/>
        </p:nvSpPr>
        <p:spPr>
          <a:xfrm>
            <a:off x="4860032" y="1988840"/>
            <a:ext cx="1224136" cy="720080"/>
          </a:xfrm>
          <a:prstGeom prst="leftArrow">
            <a:avLst>
              <a:gd name="adj1" fmla="val 56225"/>
              <a:gd name="adj2" fmla="val 4688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Flèche en arc 25"/>
          <p:cNvSpPr/>
          <p:nvPr/>
        </p:nvSpPr>
        <p:spPr>
          <a:xfrm rot="15943622">
            <a:off x="632098" y="1623532"/>
            <a:ext cx="1982549" cy="2458807"/>
          </a:xfrm>
          <a:prstGeom prst="circularArrow">
            <a:avLst>
              <a:gd name="adj1" fmla="val 21639"/>
              <a:gd name="adj2" fmla="val 1455831"/>
              <a:gd name="adj3" fmla="val 16702268"/>
              <a:gd name="adj4" fmla="val 9339092"/>
              <a:gd name="adj5" fmla="val 17645"/>
            </a:avLst>
          </a:prstGeom>
          <a:scene3d>
            <a:camera prst="orthographicFront">
              <a:rot lat="0" lon="10799978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7" name="テキスト ボックス 1"/>
          <p:cNvSpPr txBox="1">
            <a:spLocks noChangeArrowheads="1"/>
          </p:cNvSpPr>
          <p:nvPr/>
        </p:nvSpPr>
        <p:spPr bwMode="auto">
          <a:xfrm>
            <a:off x="6385049" y="1124744"/>
            <a:ext cx="2507431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5" tIns="45718" rIns="91435" bIns="45718">
            <a:spAutoFit/>
          </a:bodyPr>
          <a:lstStyle/>
          <a:p>
            <a:r>
              <a:rPr lang="en-US" altLang="ja-JP" dirty="0" smtClean="0"/>
              <a:t>Developed emulsion</a:t>
            </a:r>
            <a:endParaRPr lang="ja-JP" altLang="en-US" dirty="0"/>
          </a:p>
        </p:txBody>
      </p:sp>
      <p:sp>
        <p:nvSpPr>
          <p:cNvPr id="28" name="Flèche gauche 27"/>
          <p:cNvSpPr/>
          <p:nvPr/>
        </p:nvSpPr>
        <p:spPr>
          <a:xfrm rot="10800000">
            <a:off x="3923928" y="5013176"/>
            <a:ext cx="1224136" cy="720080"/>
          </a:xfrm>
          <a:prstGeom prst="leftArrow">
            <a:avLst>
              <a:gd name="adj1" fmla="val 56225"/>
              <a:gd name="adj2" fmla="val 4688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Decay Search</a:t>
            </a:r>
            <a:endParaRPr lang="en-GB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79512" y="1196752"/>
            <a:ext cx="8784976" cy="4896544"/>
          </a:xfrm>
        </p:spPr>
        <p:txBody>
          <a:bodyPr>
            <a:normAutofit/>
          </a:bodyPr>
          <a:lstStyle/>
          <a:p>
            <a:r>
              <a:rPr lang="en-GB" sz="2000" dirty="0" smtClean="0"/>
              <a:t>Topological selection after volume scan around located vertex = “Decay Search”</a:t>
            </a:r>
            <a:endParaRPr lang="en-GB" sz="2000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MPP Munich 09/07/2013</a:t>
            </a:r>
            <a:endParaRPr lang="fr-BE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Pablo DEL AMO SANCHEZ                          LAPP - IN2P3 - CNRS / Université de Savoie</a:t>
            </a:r>
            <a:endParaRPr lang="fr-BE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26</a:t>
            </a:fld>
            <a:endParaRPr lang="fr-BE" dirty="0"/>
          </a:p>
        </p:txBody>
      </p:sp>
      <p:grpSp>
        <p:nvGrpSpPr>
          <p:cNvPr id="9" name="Groupe 8"/>
          <p:cNvGrpSpPr/>
          <p:nvPr/>
        </p:nvGrpSpPr>
        <p:grpSpPr>
          <a:xfrm>
            <a:off x="1962150" y="1556792"/>
            <a:ext cx="5219700" cy="4165600"/>
            <a:chOff x="1962150" y="1556792"/>
            <a:chExt cx="5219700" cy="4165600"/>
          </a:xfrm>
        </p:grpSpPr>
        <p:pic>
          <p:nvPicPr>
            <p:cNvPr id="7" name="Immagine 3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962150" y="1556792"/>
              <a:ext cx="5219700" cy="4165600"/>
            </a:xfrm>
            <a:prstGeom prst="rect">
              <a:avLst/>
            </a:prstGeom>
          </p:spPr>
        </p:pic>
        <p:sp>
          <p:nvSpPr>
            <p:cNvPr id="8" name="CasellaDiTesto 2"/>
            <p:cNvSpPr txBox="1"/>
            <p:nvPr/>
          </p:nvSpPr>
          <p:spPr>
            <a:xfrm>
              <a:off x="3395186" y="4931876"/>
              <a:ext cx="198268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it-IT" b="1" dirty="0" smtClean="0">
                  <a:latin typeface="Book Antiqua"/>
                  <a:cs typeface="Book Antiqua"/>
                </a:rPr>
                <a:t>Track segment</a:t>
              </a:r>
              <a:endParaRPr lang="it-IT" b="1" dirty="0">
                <a:latin typeface="Book Antiqua"/>
                <a:cs typeface="Book Antiqua"/>
              </a:endParaRPr>
            </a:p>
          </p:txBody>
        </p:sp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Decay Search</a:t>
            </a:r>
            <a:endParaRPr lang="en-GB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79512" y="1196752"/>
            <a:ext cx="8784976" cy="4896544"/>
          </a:xfrm>
        </p:spPr>
        <p:txBody>
          <a:bodyPr>
            <a:normAutofit/>
          </a:bodyPr>
          <a:lstStyle/>
          <a:p>
            <a:r>
              <a:rPr lang="en-GB" sz="2000" dirty="0" smtClean="0"/>
              <a:t>Extra track search, not connected to 1ary vertex: |</a:t>
            </a:r>
            <a:r>
              <a:rPr lang="el-GR" sz="2000" dirty="0" smtClean="0"/>
              <a:t>Δ</a:t>
            </a:r>
            <a:r>
              <a:rPr lang="fr-FR" sz="2000" dirty="0" smtClean="0"/>
              <a:t>z| &lt; 3 mm and IP &lt; 500 </a:t>
            </a:r>
            <a:r>
              <a:rPr lang="el-GR" sz="2000" dirty="0" smtClean="0">
                <a:latin typeface="Calibri"/>
              </a:rPr>
              <a:t>μ</a:t>
            </a:r>
            <a:r>
              <a:rPr lang="fr-FR" sz="2000" dirty="0" smtClean="0"/>
              <a:t>m</a:t>
            </a:r>
            <a:endParaRPr lang="en-GB" sz="2000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MPP Munich 09/07/2013</a:t>
            </a:r>
            <a:endParaRPr lang="fr-BE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Pablo DEL AMO SANCHEZ                          LAPP - IN2P3 - CNRS / Université de Savoie</a:t>
            </a:r>
            <a:endParaRPr lang="fr-BE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27</a:t>
            </a:fld>
            <a:endParaRPr lang="fr-BE" dirty="0"/>
          </a:p>
        </p:txBody>
      </p:sp>
      <p:grpSp>
        <p:nvGrpSpPr>
          <p:cNvPr id="9" name="Groupe 8"/>
          <p:cNvGrpSpPr/>
          <p:nvPr/>
        </p:nvGrpSpPr>
        <p:grpSpPr>
          <a:xfrm>
            <a:off x="1955800" y="1643856"/>
            <a:ext cx="5232400" cy="4089400"/>
            <a:chOff x="1955800" y="1384300"/>
            <a:chExt cx="5232400" cy="4089400"/>
          </a:xfrm>
        </p:grpSpPr>
        <p:pic>
          <p:nvPicPr>
            <p:cNvPr id="7" name="Immagine 3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955800" y="1384300"/>
              <a:ext cx="5232400" cy="4089400"/>
            </a:xfrm>
            <a:prstGeom prst="rect">
              <a:avLst/>
            </a:prstGeom>
          </p:spPr>
        </p:pic>
        <p:sp>
          <p:nvSpPr>
            <p:cNvPr id="8" name="CasellaDiTesto 2"/>
            <p:cNvSpPr txBox="1"/>
            <p:nvPr/>
          </p:nvSpPr>
          <p:spPr>
            <a:xfrm>
              <a:off x="3447022" y="4716432"/>
              <a:ext cx="2682456" cy="58477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GB" sz="1600" b="1" dirty="0" smtClean="0">
                  <a:latin typeface="Book Antiqua"/>
                  <a:cs typeface="Book Antiqua"/>
                </a:rPr>
                <a:t>Track segment</a:t>
              </a:r>
            </a:p>
            <a:p>
              <a:r>
                <a:rPr lang="en-GB" sz="1600" b="1" dirty="0" smtClean="0">
                  <a:latin typeface="Book Antiqua"/>
                  <a:cs typeface="Book Antiqua"/>
                </a:rPr>
                <a:t>micro-track segment</a:t>
              </a:r>
              <a:endParaRPr lang="en-GB" sz="1600" b="1" dirty="0">
                <a:latin typeface="Book Antiqua"/>
                <a:cs typeface="Book Antiqua"/>
              </a:endParaRPr>
            </a:p>
          </p:txBody>
        </p:sp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Decay Search</a:t>
            </a:r>
            <a:endParaRPr lang="en-GB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79512" y="1196752"/>
            <a:ext cx="8784976" cy="4896544"/>
          </a:xfrm>
        </p:spPr>
        <p:txBody>
          <a:bodyPr>
            <a:normAutofit/>
          </a:bodyPr>
          <a:lstStyle/>
          <a:p>
            <a:r>
              <a:rPr lang="en-GB" sz="2000" dirty="0" smtClean="0"/>
              <a:t>Remove tracks far from vertex</a:t>
            </a:r>
            <a:endParaRPr lang="en-GB" sz="2000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MPP Munich 09/07/2013</a:t>
            </a:r>
            <a:endParaRPr lang="fr-BE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Pablo DEL AMO SANCHEZ                          LAPP - IN2P3 - CNRS / Université de Savoie</a:t>
            </a:r>
            <a:endParaRPr lang="fr-BE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28</a:t>
            </a:fld>
            <a:endParaRPr lang="fr-BE" dirty="0"/>
          </a:p>
        </p:txBody>
      </p:sp>
      <p:grpSp>
        <p:nvGrpSpPr>
          <p:cNvPr id="9" name="Groupe 8"/>
          <p:cNvGrpSpPr/>
          <p:nvPr/>
        </p:nvGrpSpPr>
        <p:grpSpPr>
          <a:xfrm>
            <a:off x="1841500" y="1677764"/>
            <a:ext cx="5461000" cy="4127500"/>
            <a:chOff x="1841500" y="1365250"/>
            <a:chExt cx="5461000" cy="4127500"/>
          </a:xfrm>
        </p:grpSpPr>
        <p:pic>
          <p:nvPicPr>
            <p:cNvPr id="7" name="Immagine 3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841500" y="1365250"/>
              <a:ext cx="5461000" cy="4127500"/>
            </a:xfrm>
            <a:prstGeom prst="rect">
              <a:avLst/>
            </a:prstGeom>
          </p:spPr>
        </p:pic>
        <p:sp>
          <p:nvSpPr>
            <p:cNvPr id="8" name="CasellaDiTesto 2"/>
            <p:cNvSpPr txBox="1"/>
            <p:nvPr/>
          </p:nvSpPr>
          <p:spPr>
            <a:xfrm>
              <a:off x="3395186" y="4729655"/>
              <a:ext cx="198268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it-IT" b="1" dirty="0" smtClean="0">
                  <a:latin typeface="Book Antiqua"/>
                  <a:cs typeface="Book Antiqua"/>
                </a:rPr>
                <a:t>Track segment</a:t>
              </a:r>
              <a:endParaRPr lang="it-IT" b="1" dirty="0">
                <a:latin typeface="Book Antiqua"/>
                <a:cs typeface="Book Antiqua"/>
              </a:endParaRPr>
            </a:p>
          </p:txBody>
        </p:sp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Decay Search</a:t>
            </a:r>
            <a:endParaRPr lang="en-GB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79512" y="1196752"/>
            <a:ext cx="8784976" cy="4896544"/>
          </a:xfrm>
        </p:spPr>
        <p:txBody>
          <a:bodyPr>
            <a:normAutofit/>
          </a:bodyPr>
          <a:lstStyle/>
          <a:p>
            <a:r>
              <a:rPr lang="en-GB" sz="2000" dirty="0" smtClean="0"/>
              <a:t>Remove </a:t>
            </a:r>
            <a:r>
              <a:rPr lang="en-GB" sz="2000" dirty="0" err="1" smtClean="0"/>
              <a:t>e+e</a:t>
            </a:r>
            <a:r>
              <a:rPr lang="en-GB" sz="2000" dirty="0" smtClean="0"/>
              <a:t>- pairs and other particles with high scattering</a:t>
            </a:r>
            <a:endParaRPr lang="en-GB" sz="2000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MPP Munich 09/07/2013</a:t>
            </a:r>
            <a:endParaRPr lang="fr-BE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Pablo DEL AMO SANCHEZ                          LAPP - IN2P3 - CNRS / Université de Savoie</a:t>
            </a:r>
            <a:endParaRPr lang="fr-BE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29</a:t>
            </a:fld>
            <a:endParaRPr lang="fr-BE" dirty="0"/>
          </a:p>
        </p:txBody>
      </p:sp>
      <p:grpSp>
        <p:nvGrpSpPr>
          <p:cNvPr id="10" name="Groupe 9"/>
          <p:cNvGrpSpPr/>
          <p:nvPr/>
        </p:nvGrpSpPr>
        <p:grpSpPr>
          <a:xfrm>
            <a:off x="1955800" y="1656556"/>
            <a:ext cx="5232400" cy="4076700"/>
            <a:chOff x="1955800" y="1390650"/>
            <a:chExt cx="5232400" cy="4076700"/>
          </a:xfrm>
        </p:grpSpPr>
        <p:pic>
          <p:nvPicPr>
            <p:cNvPr id="7" name="Immagine 3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955800" y="1390650"/>
              <a:ext cx="5232400" cy="4076700"/>
            </a:xfrm>
            <a:prstGeom prst="rect">
              <a:avLst/>
            </a:prstGeom>
          </p:spPr>
        </p:pic>
        <p:sp>
          <p:nvSpPr>
            <p:cNvPr id="9" name="CasellaDiTesto 2"/>
            <p:cNvSpPr txBox="1"/>
            <p:nvPr/>
          </p:nvSpPr>
          <p:spPr>
            <a:xfrm>
              <a:off x="3419872" y="4788440"/>
              <a:ext cx="2682456" cy="58477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id-ID" sz="1600" b="1" smtClean="0">
                  <a:latin typeface="Book Antiqua"/>
                  <a:cs typeface="Book Antiqua"/>
                </a:rPr>
                <a:t>Track segment</a:t>
              </a:r>
            </a:p>
            <a:p>
              <a:r>
                <a:rPr lang="id-ID" sz="1600" b="1" smtClean="0">
                  <a:latin typeface="Book Antiqua"/>
                  <a:cs typeface="Book Antiqua"/>
                </a:rPr>
                <a:t>e</a:t>
              </a:r>
              <a:r>
                <a:rPr lang="id-ID" sz="1600" b="1" baseline="30000" smtClean="0">
                  <a:latin typeface="Book Antiqua"/>
                  <a:cs typeface="Book Antiqua"/>
                </a:rPr>
                <a:t>+/</a:t>
              </a:r>
              <a:r>
                <a:rPr lang="id-ID" sz="1600" b="1" smtClean="0">
                  <a:latin typeface="Book Antiqua"/>
                  <a:cs typeface="Book Antiqua"/>
                </a:rPr>
                <a:t>e</a:t>
              </a:r>
              <a:r>
                <a:rPr lang="id-ID" sz="1600" b="1" baseline="30000" smtClean="0">
                  <a:latin typeface="Book Antiqua"/>
                  <a:cs typeface="Book Antiqua"/>
                </a:rPr>
                <a:t>- </a:t>
              </a:r>
              <a:r>
                <a:rPr lang="id-ID" sz="1600" b="1" smtClean="0">
                  <a:latin typeface="Book Antiqua"/>
                  <a:cs typeface="Book Antiqua"/>
                </a:rPr>
                <a:t>from an electron pair</a:t>
              </a: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Neutrinos in Standard </a:t>
            </a:r>
            <a:r>
              <a:rPr lang="en-GB" dirty="0" smtClean="0"/>
              <a:t>Model</a:t>
            </a:r>
            <a:endParaRPr lang="en-GB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MPP Munich 09/07/2013</a:t>
            </a:r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3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Pablo DEL AMO SANCHEZ                          LAPP - IN2P3 - CNRS / Université de Savoie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508104" y="1340768"/>
            <a:ext cx="3744416" cy="4896544"/>
          </a:xfrm>
        </p:spPr>
        <p:txBody>
          <a:bodyPr>
            <a:normAutofit/>
          </a:bodyPr>
          <a:lstStyle/>
          <a:p>
            <a:r>
              <a:rPr lang="fr-FR" sz="2000" dirty="0" err="1" smtClean="0"/>
              <a:t>Generations</a:t>
            </a:r>
            <a:r>
              <a:rPr lang="fr-FR" sz="2000" dirty="0" smtClean="0"/>
              <a:t> </a:t>
            </a:r>
            <a:r>
              <a:rPr lang="fr-FR" sz="2000" dirty="0" err="1" smtClean="0"/>
              <a:t>differ</a:t>
            </a:r>
            <a:r>
              <a:rPr lang="fr-FR" sz="2000" dirty="0" smtClean="0"/>
              <a:t> </a:t>
            </a:r>
            <a:r>
              <a:rPr lang="fr-FR" sz="2000" dirty="0" err="1" smtClean="0"/>
              <a:t>only</a:t>
            </a:r>
            <a:r>
              <a:rPr lang="fr-FR" sz="2000" dirty="0" smtClean="0"/>
              <a:t> in </a:t>
            </a:r>
            <a:r>
              <a:rPr lang="fr-FR" sz="2000" dirty="0" err="1" smtClean="0"/>
              <a:t>flavour</a:t>
            </a:r>
            <a:r>
              <a:rPr lang="fr-FR" sz="2000" dirty="0" smtClean="0"/>
              <a:t> quantum </a:t>
            </a:r>
            <a:r>
              <a:rPr lang="fr-FR" sz="2000" dirty="0" err="1" smtClean="0"/>
              <a:t>numbers</a:t>
            </a:r>
            <a:endParaRPr lang="fr-FR" sz="2000" dirty="0" smtClean="0"/>
          </a:p>
          <a:p>
            <a:r>
              <a:rPr lang="fr-FR" sz="2000" dirty="0" smtClean="0"/>
              <a:t>Neutrinos </a:t>
            </a:r>
            <a:r>
              <a:rPr lang="fr-FR" sz="2000" dirty="0" err="1" smtClean="0"/>
              <a:t>poorly</a:t>
            </a:r>
            <a:r>
              <a:rPr lang="fr-FR" sz="2000" dirty="0" smtClean="0"/>
              <a:t> </a:t>
            </a:r>
            <a:r>
              <a:rPr lang="fr-FR" sz="2000" dirty="0" err="1" smtClean="0"/>
              <a:t>known</a:t>
            </a:r>
            <a:r>
              <a:rPr lang="fr-FR" sz="2000" dirty="0" smtClean="0"/>
              <a:t> due to </a:t>
            </a:r>
            <a:r>
              <a:rPr lang="fr-FR" sz="2000" dirty="0" err="1" smtClean="0"/>
              <a:t>tiny</a:t>
            </a:r>
            <a:r>
              <a:rPr lang="fr-FR" sz="2000" dirty="0" smtClean="0"/>
              <a:t> interaction </a:t>
            </a:r>
            <a:r>
              <a:rPr lang="fr-FR" sz="2000" dirty="0" err="1" smtClean="0"/>
              <a:t>xsections</a:t>
            </a:r>
            <a:endParaRPr lang="fr-FR" sz="2000" dirty="0" smtClean="0"/>
          </a:p>
          <a:p>
            <a:r>
              <a:rPr lang="fr-FR" sz="2000" dirty="0" err="1" smtClean="0"/>
              <a:t>Only</a:t>
            </a:r>
            <a:r>
              <a:rPr lang="fr-FR" sz="2000" dirty="0" smtClean="0"/>
              <a:t> </a:t>
            </a:r>
            <a:r>
              <a:rPr lang="fr-FR" sz="2000" dirty="0" err="1" smtClean="0"/>
              <a:t>upper</a:t>
            </a:r>
            <a:r>
              <a:rPr lang="fr-FR" sz="2000" dirty="0" smtClean="0"/>
              <a:t> </a:t>
            </a:r>
            <a:r>
              <a:rPr lang="fr-FR" sz="2000" dirty="0" err="1" smtClean="0"/>
              <a:t>bounds</a:t>
            </a:r>
            <a:r>
              <a:rPr lang="fr-FR" sz="2000" dirty="0" smtClean="0"/>
              <a:t> on </a:t>
            </a:r>
            <a:r>
              <a:rPr lang="el-GR" sz="2000" dirty="0" smtClean="0"/>
              <a:t>ν</a:t>
            </a:r>
            <a:r>
              <a:rPr lang="fr-FR" sz="2000" dirty="0" smtClean="0"/>
              <a:t> masses</a:t>
            </a:r>
            <a:endParaRPr lang="fr-FR" sz="2000" dirty="0" smtClean="0"/>
          </a:p>
        </p:txBody>
      </p:sp>
      <p:pic>
        <p:nvPicPr>
          <p:cNvPr id="30" name="Image 29" descr="LAPP-HD-transparent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84368" y="62898"/>
            <a:ext cx="1194967" cy="701806"/>
          </a:xfrm>
          <a:prstGeom prst="rect">
            <a:avLst/>
          </a:prstGeom>
        </p:spPr>
      </p:pic>
      <p:pic>
        <p:nvPicPr>
          <p:cNvPr id="8" name="Picture 3" descr="E:\Vulgarisation\standard-mode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1340768"/>
            <a:ext cx="5328592" cy="474381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Decay Search</a:t>
            </a:r>
            <a:endParaRPr lang="en-GB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79512" y="1196752"/>
            <a:ext cx="8784976" cy="4896544"/>
          </a:xfrm>
        </p:spPr>
        <p:txBody>
          <a:bodyPr>
            <a:normAutofit/>
          </a:bodyPr>
          <a:lstStyle/>
          <a:p>
            <a:r>
              <a:rPr lang="en-GB" sz="2000" dirty="0" smtClean="0"/>
              <a:t>Search for short-lived parent tracks</a:t>
            </a:r>
          </a:p>
          <a:p>
            <a:r>
              <a:rPr lang="en-GB" sz="2000" dirty="0" smtClean="0"/>
              <a:t>Compute kink angle between track segments. Larger than 5x angular spread of base-tracks? Larger than 20 </a:t>
            </a:r>
            <a:r>
              <a:rPr lang="en-GB" sz="2000" dirty="0" err="1" smtClean="0"/>
              <a:t>mrad</a:t>
            </a:r>
            <a:r>
              <a:rPr lang="en-GB" sz="2000" dirty="0" smtClean="0"/>
              <a:t>? Yes, kink trigger.</a:t>
            </a:r>
            <a:endParaRPr lang="en-GB" sz="2000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MPP Munich 09/07/2013</a:t>
            </a:r>
            <a:endParaRPr lang="fr-BE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Pablo DEL AMO SANCHEZ                          LAPP - IN2P3 - CNRS / Université de Savoie</a:t>
            </a:r>
            <a:endParaRPr lang="fr-BE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30</a:t>
            </a:fld>
            <a:endParaRPr lang="fr-BE" dirty="0"/>
          </a:p>
        </p:txBody>
      </p:sp>
      <p:grpSp>
        <p:nvGrpSpPr>
          <p:cNvPr id="9" name="Groupe 8"/>
          <p:cNvGrpSpPr/>
          <p:nvPr/>
        </p:nvGrpSpPr>
        <p:grpSpPr>
          <a:xfrm>
            <a:off x="2051720" y="2304628"/>
            <a:ext cx="5257800" cy="4076700"/>
            <a:chOff x="3743356" y="1390650"/>
            <a:chExt cx="5257800" cy="4076700"/>
          </a:xfrm>
        </p:grpSpPr>
        <p:pic>
          <p:nvPicPr>
            <p:cNvPr id="7" name="Immagine 3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743356" y="1390650"/>
              <a:ext cx="5257800" cy="4076700"/>
            </a:xfrm>
            <a:prstGeom prst="rect">
              <a:avLst/>
            </a:prstGeom>
          </p:spPr>
        </p:pic>
        <p:sp>
          <p:nvSpPr>
            <p:cNvPr id="8" name="CasellaDiTesto 2"/>
            <p:cNvSpPr txBox="1"/>
            <p:nvPr/>
          </p:nvSpPr>
          <p:spPr>
            <a:xfrm>
              <a:off x="5253611" y="4787860"/>
              <a:ext cx="198268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it-IT" b="1" dirty="0" smtClean="0">
                  <a:latin typeface="Book Antiqua"/>
                  <a:cs typeface="Book Antiqua"/>
                </a:rPr>
                <a:t>Track segment</a:t>
              </a:r>
              <a:endParaRPr lang="it-IT" b="1" dirty="0">
                <a:latin typeface="Book Antiqua"/>
                <a:cs typeface="Book Antiqua"/>
              </a:endParaRPr>
            </a:p>
          </p:txBody>
        </p:sp>
      </p:grp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fig1_mcs_new3.eps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80528" y="1588843"/>
            <a:ext cx="6984776" cy="208245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55576" y="44624"/>
            <a:ext cx="8229600" cy="1143000"/>
          </a:xfrm>
        </p:spPr>
        <p:txBody>
          <a:bodyPr/>
          <a:lstStyle/>
          <a:p>
            <a:r>
              <a:rPr lang="en-GB" dirty="0" smtClean="0"/>
              <a:t>Kinematics and </a:t>
            </a:r>
            <a:r>
              <a:rPr lang="en-GB" dirty="0" smtClean="0"/>
              <a:t>PID</a:t>
            </a:r>
            <a:endParaRPr lang="en-GB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MPP Munich 09/07/2013</a:t>
            </a:r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31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Pablo DEL AMO SANCHEZ                          LAPP - IN2P3 - CNRS / Université de Savoie</a:t>
            </a:r>
            <a:endParaRPr lang="fr-BE"/>
          </a:p>
        </p:txBody>
      </p:sp>
      <p:pic>
        <p:nvPicPr>
          <p:cNvPr id="8" name="Image 7" descr="fig14b_mcs.eps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44208" y="4221088"/>
            <a:ext cx="2699792" cy="2589086"/>
          </a:xfrm>
          <a:prstGeom prst="rect">
            <a:avLst/>
          </a:prstGeom>
        </p:spPr>
      </p:pic>
      <p:pic>
        <p:nvPicPr>
          <p:cNvPr id="9" name="Image 8" descr="fig14a_mcs_new.eps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44209" y="1556792"/>
            <a:ext cx="2703131" cy="2592288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23528" y="1196752"/>
            <a:ext cx="8784976" cy="5184576"/>
          </a:xfrm>
        </p:spPr>
        <p:txBody>
          <a:bodyPr>
            <a:noAutofit/>
          </a:bodyPr>
          <a:lstStyle/>
          <a:p>
            <a:r>
              <a:rPr lang="en-GB" sz="2000" dirty="0" smtClean="0"/>
              <a:t>Momentum measured via Multiple Coulomb Scattering of tracks in lead</a:t>
            </a:r>
          </a:p>
          <a:p>
            <a:endParaRPr lang="en-GB" sz="2000" dirty="0" smtClean="0"/>
          </a:p>
          <a:p>
            <a:endParaRPr lang="en-GB" sz="2000" dirty="0" smtClean="0"/>
          </a:p>
          <a:p>
            <a:endParaRPr lang="en-GB" sz="2000" dirty="0" smtClean="0"/>
          </a:p>
          <a:p>
            <a:endParaRPr lang="en-GB" sz="2000" dirty="0" smtClean="0"/>
          </a:p>
          <a:p>
            <a:endParaRPr lang="en-GB" sz="2000" dirty="0" smtClean="0"/>
          </a:p>
          <a:p>
            <a:endParaRPr lang="en-GB" sz="2000" dirty="0" smtClean="0"/>
          </a:p>
          <a:p>
            <a:r>
              <a:rPr lang="en-GB" sz="2000" dirty="0" smtClean="0"/>
              <a:t>MCS method developed with test beam bricks,</a:t>
            </a:r>
          </a:p>
          <a:p>
            <a:pPr>
              <a:buNone/>
            </a:pPr>
            <a:r>
              <a:rPr lang="en-GB" sz="2000" dirty="0" smtClean="0"/>
              <a:t>	checked with soft </a:t>
            </a:r>
            <a:r>
              <a:rPr lang="en-GB" sz="2000" dirty="0" err="1" smtClean="0"/>
              <a:t>muons</a:t>
            </a:r>
            <a:r>
              <a:rPr lang="en-GB" sz="2000" dirty="0" smtClean="0"/>
              <a:t> &amp; </a:t>
            </a:r>
            <a:r>
              <a:rPr lang="en-GB" sz="2000" dirty="0" err="1" smtClean="0"/>
              <a:t>muon</a:t>
            </a:r>
            <a:r>
              <a:rPr lang="en-GB" sz="2000" dirty="0" smtClean="0"/>
              <a:t> spectrometer</a:t>
            </a:r>
          </a:p>
          <a:p>
            <a:r>
              <a:rPr lang="en-GB" sz="2000" dirty="0" smtClean="0"/>
              <a:t>Some particle ID:</a:t>
            </a:r>
          </a:p>
          <a:p>
            <a:pPr>
              <a:buNone/>
            </a:pPr>
            <a:r>
              <a:rPr lang="en-GB" sz="2000" dirty="0" smtClean="0"/>
              <a:t>	</a:t>
            </a:r>
            <a:r>
              <a:rPr lang="en-GB" sz="2000" dirty="0" err="1" smtClean="0"/>
              <a:t>dE</a:t>
            </a:r>
            <a:r>
              <a:rPr lang="en-GB" sz="2000" dirty="0" smtClean="0"/>
              <a:t>/</a:t>
            </a:r>
            <a:r>
              <a:rPr lang="en-GB" sz="2000" dirty="0" err="1" smtClean="0"/>
              <a:t>dx</a:t>
            </a:r>
            <a:r>
              <a:rPr lang="en-GB" sz="2000" dirty="0" smtClean="0"/>
              <a:t> (=grain density along track, nuclear fragments),</a:t>
            </a:r>
          </a:p>
          <a:p>
            <a:pPr>
              <a:buNone/>
            </a:pPr>
            <a:r>
              <a:rPr lang="en-GB" sz="2000" dirty="0" smtClean="0"/>
              <a:t>	showering (electrons),</a:t>
            </a:r>
          </a:p>
          <a:p>
            <a:pPr>
              <a:buNone/>
            </a:pPr>
            <a:r>
              <a:rPr lang="en-GB" sz="2000" dirty="0" smtClean="0"/>
              <a:t>	track following in emulsion (nuclear interaction,</a:t>
            </a:r>
          </a:p>
          <a:p>
            <a:pPr>
              <a:buNone/>
            </a:pPr>
            <a:r>
              <a:rPr lang="en-GB" sz="2000" dirty="0" smtClean="0"/>
              <a:t>	hadrons), and Electronic Detector (range, </a:t>
            </a:r>
            <a:r>
              <a:rPr lang="en-GB" sz="2000" dirty="0" err="1" smtClean="0"/>
              <a:t>muons</a:t>
            </a:r>
            <a:r>
              <a:rPr lang="en-GB" sz="2000" dirty="0" smtClean="0"/>
              <a:t>)</a:t>
            </a:r>
            <a:endParaRPr lang="en-GB" sz="2000" dirty="0"/>
          </a:p>
        </p:txBody>
      </p:sp>
      <p:sp>
        <p:nvSpPr>
          <p:cNvPr id="11" name="ZoneTexte 10"/>
          <p:cNvSpPr txBox="1"/>
          <p:nvPr/>
        </p:nvSpPr>
        <p:spPr>
          <a:xfrm>
            <a:off x="6732240" y="4149080"/>
            <a:ext cx="2448272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New </a:t>
            </a:r>
            <a:r>
              <a:rPr lang="en-US" sz="1400" b="1" dirty="0" err="1" smtClean="0"/>
              <a:t>J.Phys</a:t>
            </a:r>
            <a:r>
              <a:rPr lang="en-US" sz="1400" b="1" dirty="0" smtClean="0"/>
              <a:t>. 14 (2012) 013026</a:t>
            </a:r>
            <a:endParaRPr lang="en-GB" sz="1400" dirty="0"/>
          </a:p>
        </p:txBody>
      </p:sp>
      <p:pic>
        <p:nvPicPr>
          <p:cNvPr id="12" name="Immagine 10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376816" y="866698"/>
            <a:ext cx="2540000" cy="1765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fr-FR" dirty="0" smtClean="0"/>
          </a:p>
          <a:p>
            <a:pPr>
              <a:buNone/>
            </a:pPr>
            <a:endParaRPr lang="fr-FR" dirty="0" smtClean="0"/>
          </a:p>
          <a:p>
            <a:pPr>
              <a:buNone/>
            </a:pPr>
            <a:endParaRPr lang="fr-FR" dirty="0" smtClean="0"/>
          </a:p>
          <a:p>
            <a:pPr algn="ctr">
              <a:buNone/>
            </a:pPr>
            <a:r>
              <a:rPr lang="el-GR" sz="5400" dirty="0" smtClean="0"/>
              <a:t>ν</a:t>
            </a:r>
            <a:r>
              <a:rPr lang="el-GR" sz="5400" baseline="-25000" dirty="0" smtClean="0"/>
              <a:t>µ</a:t>
            </a:r>
            <a:r>
              <a:rPr lang="en-GB" sz="5400" dirty="0" smtClean="0"/>
              <a:t> </a:t>
            </a:r>
            <a:r>
              <a:rPr lang="en-GB" sz="5400" dirty="0" smtClean="0">
                <a:latin typeface="Times"/>
              </a:rPr>
              <a:t>→ </a:t>
            </a:r>
            <a:r>
              <a:rPr lang="el-GR" sz="5400" dirty="0" smtClean="0"/>
              <a:t>ν</a:t>
            </a:r>
            <a:r>
              <a:rPr lang="fr-FR" sz="5400" baseline="-25000" dirty="0" smtClean="0"/>
              <a:t>e</a:t>
            </a:r>
            <a:r>
              <a:rPr lang="en-GB" sz="5400" dirty="0" smtClean="0"/>
              <a:t>  appearance search</a:t>
            </a:r>
            <a:endParaRPr lang="en-GB" sz="5400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MPP Munich 09/07/2013</a:t>
            </a:r>
            <a:endParaRPr lang="fr-BE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Pablo DEL AMO SANCHEZ                          LAPP - IN2P3 - CNRS / Université de Savoie</a:t>
            </a:r>
            <a:endParaRPr lang="fr-BE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32</a:t>
            </a:fld>
            <a:endParaRPr lang="fr-BE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ν</a:t>
            </a:r>
            <a:r>
              <a:rPr lang="fr-FR" baseline="-25000" dirty="0" smtClean="0"/>
              <a:t>e</a:t>
            </a:r>
            <a:r>
              <a:rPr lang="en-GB" dirty="0" smtClean="0"/>
              <a:t> appearance search</a:t>
            </a:r>
            <a:endParaRPr lang="en-GB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1196752"/>
            <a:ext cx="9144000" cy="4896544"/>
          </a:xfrm>
        </p:spPr>
        <p:txBody>
          <a:bodyPr>
            <a:normAutofit/>
          </a:bodyPr>
          <a:lstStyle/>
          <a:p>
            <a:r>
              <a:rPr lang="el-GR" sz="2400" dirty="0" smtClean="0"/>
              <a:t>ν</a:t>
            </a:r>
            <a:r>
              <a:rPr lang="el-GR" sz="2400" baseline="-25000" dirty="0" smtClean="0"/>
              <a:t>µ</a:t>
            </a:r>
            <a:r>
              <a:rPr lang="en-GB" sz="2400" dirty="0" smtClean="0"/>
              <a:t> </a:t>
            </a:r>
            <a:r>
              <a:rPr lang="en-GB" sz="2400" dirty="0" smtClean="0">
                <a:latin typeface="Times"/>
              </a:rPr>
              <a:t>→ </a:t>
            </a:r>
            <a:r>
              <a:rPr lang="el-GR" sz="2400" dirty="0" smtClean="0"/>
              <a:t>ν</a:t>
            </a:r>
            <a:r>
              <a:rPr lang="fr-FR" sz="2400" baseline="-25000" dirty="0" smtClean="0"/>
              <a:t>e</a:t>
            </a:r>
            <a:r>
              <a:rPr lang="en-GB" sz="2400" dirty="0" smtClean="0"/>
              <a:t>  appearance search in 2008+2009 sample (5.25 x 10</a:t>
            </a:r>
            <a:r>
              <a:rPr lang="en-GB" sz="2400" baseline="30000" dirty="0" smtClean="0"/>
              <a:t>19</a:t>
            </a:r>
            <a:r>
              <a:rPr lang="en-GB" sz="2400" dirty="0" smtClean="0"/>
              <a:t> </a:t>
            </a:r>
            <a:r>
              <a:rPr lang="en-GB" sz="2400" dirty="0" err="1" smtClean="0"/>
              <a:t>PoT</a:t>
            </a:r>
            <a:r>
              <a:rPr lang="en-GB" sz="2400" dirty="0" smtClean="0"/>
              <a:t>)</a:t>
            </a:r>
          </a:p>
          <a:p>
            <a:r>
              <a:rPr lang="el-GR" sz="2400" dirty="0" smtClean="0"/>
              <a:t>μ</a:t>
            </a:r>
            <a:r>
              <a:rPr lang="fr-FR" sz="2400" dirty="0" smtClean="0"/>
              <a:t>-</a:t>
            </a:r>
            <a:r>
              <a:rPr lang="fr-FR" sz="2400" dirty="0" err="1" smtClean="0"/>
              <a:t>less</a:t>
            </a:r>
            <a:r>
              <a:rPr lang="fr-FR" sz="2400" dirty="0" smtClean="0"/>
              <a:t> </a:t>
            </a:r>
            <a:r>
              <a:rPr lang="fr-FR" sz="2400" dirty="0" err="1" smtClean="0"/>
              <a:t>events</a:t>
            </a:r>
            <a:r>
              <a:rPr lang="fr-FR" sz="2400" dirty="0" smtClean="0"/>
              <a:t> </a:t>
            </a:r>
            <a:r>
              <a:rPr lang="fr-FR" sz="2400" dirty="0" err="1" smtClean="0"/>
              <a:t>with</a:t>
            </a:r>
            <a:r>
              <a:rPr lang="fr-FR" sz="2400" dirty="0" smtClean="0"/>
              <a:t> EM </a:t>
            </a:r>
            <a:r>
              <a:rPr lang="fr-FR" sz="2400" dirty="0" err="1" smtClean="0"/>
              <a:t>shower</a:t>
            </a:r>
            <a:r>
              <a:rPr lang="fr-FR" sz="2400" dirty="0" smtClean="0"/>
              <a:t> </a:t>
            </a:r>
            <a:r>
              <a:rPr lang="fr-FR" sz="2400" dirty="0" err="1" smtClean="0"/>
              <a:t>attached</a:t>
            </a:r>
            <a:r>
              <a:rPr lang="fr-FR" sz="2400" dirty="0" smtClean="0"/>
              <a:t> to 1ary vertex, no visible </a:t>
            </a:r>
            <a:r>
              <a:rPr lang="fr-FR" sz="2400" dirty="0" err="1" smtClean="0"/>
              <a:t>kink</a:t>
            </a:r>
            <a:endParaRPr lang="en-GB" sz="2400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MPP Munich 09/07/2013</a:t>
            </a:r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33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Pablo DEL AMO SANCHEZ                          LAPP - IN2P3 - CNRS / Université de Savoie</a:t>
            </a:r>
            <a:endParaRPr lang="fr-BE"/>
          </a:p>
        </p:txBody>
      </p:sp>
      <p:pic>
        <p:nvPicPr>
          <p:cNvPr id="8" name="Picture 2" descr="F:\ElectronWG\Nagoya CM\b142415_animated_3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2060848"/>
            <a:ext cx="6040745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正方形/長方形 5"/>
          <p:cNvSpPr>
            <a:spLocks noChangeArrowheads="1"/>
          </p:cNvSpPr>
          <p:nvPr/>
        </p:nvSpPr>
        <p:spPr bwMode="auto">
          <a:xfrm>
            <a:off x="6411101" y="1998816"/>
            <a:ext cx="147326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dirty="0" smtClean="0">
                <a:solidFill>
                  <a:srgbClr val="FFFFFF"/>
                </a:solidFill>
                <a:latin typeface="Calibri" pitchFamily="34" charset="0"/>
              </a:rPr>
              <a:t>E</a:t>
            </a:r>
            <a:r>
              <a:rPr lang="el-GR" altLang="ja-JP" baseline="-25000" dirty="0" smtClean="0">
                <a:solidFill>
                  <a:srgbClr val="FFFFFF"/>
                </a:solidFill>
                <a:latin typeface="Calibri" pitchFamily="34" charset="0"/>
              </a:rPr>
              <a:t>ν</a:t>
            </a:r>
            <a:r>
              <a:rPr lang="en-US" altLang="ja-JP" dirty="0" smtClean="0">
                <a:solidFill>
                  <a:srgbClr val="FFFFFF"/>
                </a:solidFill>
                <a:latin typeface="Calibri" pitchFamily="34" charset="0"/>
              </a:rPr>
              <a:t> </a:t>
            </a:r>
            <a:r>
              <a:rPr lang="en-US" altLang="ja-JP" dirty="0">
                <a:solidFill>
                  <a:srgbClr val="FFFFFF"/>
                </a:solidFill>
                <a:latin typeface="Calibri" pitchFamily="34" charset="0"/>
              </a:rPr>
              <a:t>= </a:t>
            </a:r>
            <a:r>
              <a:rPr lang="en-US" altLang="ja-JP" dirty="0" smtClean="0">
                <a:solidFill>
                  <a:srgbClr val="FFFFFF"/>
                </a:solidFill>
                <a:latin typeface="Calibri" pitchFamily="34" charset="0"/>
              </a:rPr>
              <a:t>16 </a:t>
            </a:r>
            <a:r>
              <a:rPr lang="en-US" altLang="ja-JP" dirty="0" err="1">
                <a:solidFill>
                  <a:srgbClr val="FFFFFF"/>
                </a:solidFill>
                <a:latin typeface="Calibri" pitchFamily="34" charset="0"/>
              </a:rPr>
              <a:t>GeV</a:t>
            </a:r>
            <a:endParaRPr lang="ja-JP" altLang="en-US" dirty="0">
              <a:solidFill>
                <a:srgbClr val="FFFFFF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MPP Munich 09/07/2013</a:t>
            </a:r>
            <a:endParaRPr lang="fr-BE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Pablo DEL AMO SANCHEZ                          LAPP - IN2P3 - CNRS / Université de Savoie</a:t>
            </a:r>
            <a:endParaRPr lang="fr-BE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34</a:t>
            </a:fld>
            <a:endParaRPr lang="fr-BE" dirty="0"/>
          </a:p>
        </p:txBody>
      </p:sp>
      <p:pic>
        <p:nvPicPr>
          <p:cNvPr id="7" name="Segnaposto contenuto 5"/>
          <p:cNvPicPr>
            <a:picLocks noChangeAspect="1"/>
          </p:cNvPicPr>
          <p:nvPr/>
        </p:nvPicPr>
        <p:blipFill>
          <a:blip r:embed="rId2" cstate="print"/>
          <a:srcRect l="-21867" r="-21867"/>
          <a:stretch>
            <a:fillRect/>
          </a:stretch>
        </p:blipFill>
        <p:spPr>
          <a:xfrm>
            <a:off x="27461" y="1739949"/>
            <a:ext cx="9225059" cy="507342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8" name="CasellaDiTesto 2"/>
          <p:cNvSpPr txBox="1"/>
          <p:nvPr/>
        </p:nvSpPr>
        <p:spPr>
          <a:xfrm>
            <a:off x="7902548" y="4332237"/>
            <a:ext cx="1277964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sz="2400" dirty="0" smtClean="0">
                <a:latin typeface="Times New Roman"/>
                <a:cs typeface="Times New Roman"/>
              </a:rPr>
              <a:t>Interface </a:t>
            </a:r>
          </a:p>
          <a:p>
            <a:pPr algn="ctr"/>
            <a:r>
              <a:rPr lang="en-GB" sz="2400" dirty="0" smtClean="0">
                <a:latin typeface="Times New Roman"/>
                <a:cs typeface="Times New Roman"/>
              </a:rPr>
              <a:t>films</a:t>
            </a:r>
            <a:endParaRPr lang="en-GB" sz="2400" dirty="0">
              <a:latin typeface="Times New Roman"/>
              <a:cs typeface="Times New Roman"/>
            </a:endParaRPr>
          </a:p>
        </p:txBody>
      </p:sp>
      <p:cxnSp>
        <p:nvCxnSpPr>
          <p:cNvPr id="9" name="Connettore 2 7"/>
          <p:cNvCxnSpPr/>
          <p:nvPr/>
        </p:nvCxnSpPr>
        <p:spPr>
          <a:xfrm flipH="1" flipV="1">
            <a:off x="7308304" y="3252117"/>
            <a:ext cx="936104" cy="108012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2 11"/>
          <p:cNvCxnSpPr/>
          <p:nvPr/>
        </p:nvCxnSpPr>
        <p:spPr>
          <a:xfrm flipH="1">
            <a:off x="7308304" y="5196333"/>
            <a:ext cx="1368152" cy="72008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itre 1"/>
          <p:cNvSpPr>
            <a:spLocks noGrp="1"/>
          </p:cNvSpPr>
          <p:nvPr>
            <p:ph type="title"/>
          </p:nvPr>
        </p:nvSpPr>
        <p:spPr>
          <a:xfrm>
            <a:off x="755576" y="44624"/>
            <a:ext cx="8229600" cy="1143000"/>
          </a:xfrm>
        </p:spPr>
        <p:txBody>
          <a:bodyPr/>
          <a:lstStyle/>
          <a:p>
            <a:r>
              <a:rPr lang="el-GR" dirty="0" smtClean="0"/>
              <a:t>ν</a:t>
            </a:r>
            <a:r>
              <a:rPr lang="fr-FR" baseline="-25000" dirty="0" smtClean="0"/>
              <a:t>e</a:t>
            </a:r>
            <a:r>
              <a:rPr lang="en-GB" dirty="0" smtClean="0"/>
              <a:t> appearance search</a:t>
            </a:r>
            <a:endParaRPr lang="en-GB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79512" y="1268760"/>
            <a:ext cx="8784976" cy="4896544"/>
          </a:xfrm>
        </p:spPr>
        <p:txBody>
          <a:bodyPr>
            <a:normAutofit/>
          </a:bodyPr>
          <a:lstStyle/>
          <a:p>
            <a:r>
              <a:rPr lang="en-GB" sz="2000" dirty="0" smtClean="0"/>
              <a:t>Dedicated “trigger”: EM showers in CS of NC-like </a:t>
            </a:r>
            <a:r>
              <a:rPr lang="en-GB" sz="2000" dirty="0" smtClean="0"/>
              <a:t>events. </a:t>
            </a:r>
            <a:endParaRPr lang="en-GB" sz="2000" dirty="0" smtClean="0"/>
          </a:p>
          <a:p>
            <a:r>
              <a:rPr lang="en-GB" sz="2000" dirty="0" smtClean="0"/>
              <a:t>19 </a:t>
            </a:r>
            <a:r>
              <a:rPr lang="el-GR" sz="2000" dirty="0" smtClean="0"/>
              <a:t>ν</a:t>
            </a:r>
            <a:r>
              <a:rPr lang="en-GB" sz="2000" baseline="-25000" dirty="0" smtClean="0"/>
              <a:t>e</a:t>
            </a:r>
            <a:r>
              <a:rPr lang="en-GB" sz="2000" dirty="0" smtClean="0"/>
              <a:t> candidates found in 505 0</a:t>
            </a:r>
            <a:r>
              <a:rPr lang="el-GR" sz="2000" dirty="0" smtClean="0">
                <a:latin typeface="Calibri"/>
              </a:rPr>
              <a:t>μ</a:t>
            </a:r>
            <a:r>
              <a:rPr lang="en-GB" sz="2000" dirty="0" smtClean="0"/>
              <a:t> events</a:t>
            </a:r>
            <a:endParaRPr lang="en-GB" sz="2000" dirty="0" smtClean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79512" y="1196752"/>
            <a:ext cx="8784976" cy="4896544"/>
          </a:xfrm>
        </p:spPr>
        <p:txBody>
          <a:bodyPr>
            <a:normAutofit/>
          </a:bodyPr>
          <a:lstStyle/>
          <a:p>
            <a:r>
              <a:rPr lang="en-GB" sz="2000" dirty="0" smtClean="0"/>
              <a:t>Background  </a:t>
            </a:r>
            <a:r>
              <a:rPr lang="fr-FR" sz="2000" dirty="0" err="1" smtClean="0"/>
              <a:t>from</a:t>
            </a:r>
            <a:r>
              <a:rPr lang="en-GB" sz="2000" dirty="0" smtClean="0"/>
              <a:t> </a:t>
            </a:r>
            <a:r>
              <a:rPr lang="en-GB" sz="2000" dirty="0" err="1" smtClean="0"/>
              <a:t>mis-id’d</a:t>
            </a:r>
            <a:r>
              <a:rPr lang="en-GB" sz="2000" dirty="0" smtClean="0"/>
              <a:t> </a:t>
            </a:r>
            <a:r>
              <a:rPr lang="el-GR" sz="2000" dirty="0" smtClean="0"/>
              <a:t>π</a:t>
            </a:r>
            <a:r>
              <a:rPr lang="en-GB" sz="2000" baseline="30000" dirty="0" smtClean="0"/>
              <a:t>0</a:t>
            </a:r>
            <a:r>
              <a:rPr lang="en-GB" sz="2000" dirty="0" smtClean="0"/>
              <a:t> </a:t>
            </a:r>
            <a:r>
              <a:rPr lang="en-GB" sz="2000" dirty="0" smtClean="0"/>
              <a:t>from NC   0.2 </a:t>
            </a:r>
            <a:r>
              <a:rPr lang="en-GB" sz="2000" dirty="0" smtClean="0"/>
              <a:t>± </a:t>
            </a:r>
            <a:r>
              <a:rPr lang="en-GB" sz="2000" dirty="0" smtClean="0"/>
              <a:t>0.2 events</a:t>
            </a:r>
            <a:endParaRPr lang="fr-FR" sz="2000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MPP Munich 09/07/2013</a:t>
            </a:r>
            <a:endParaRPr lang="fr-BE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Pablo DEL AMO SANCHEZ                          LAPP - IN2P3 - CNRS / Université de Savoie</a:t>
            </a:r>
            <a:endParaRPr lang="fr-BE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35</a:t>
            </a:fld>
            <a:endParaRPr lang="fr-BE" dirty="0"/>
          </a:p>
        </p:txBody>
      </p:sp>
      <p:sp>
        <p:nvSpPr>
          <p:cNvPr id="7" name="Text Box 38"/>
          <p:cNvSpPr txBox="1">
            <a:spLocks noChangeArrowheads="1"/>
          </p:cNvSpPr>
          <p:nvPr/>
        </p:nvSpPr>
        <p:spPr bwMode="auto">
          <a:xfrm>
            <a:off x="323850" y="6309767"/>
            <a:ext cx="267493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35" tIns="45718" rIns="91435" bIns="45718">
            <a:spAutoFit/>
          </a:bodyPr>
          <a:lstStyle/>
          <a:p>
            <a:r>
              <a:rPr lang="en-US" altLang="ja-JP" sz="16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A close-up of an electron pair </a:t>
            </a:r>
            <a:endParaRPr lang="ja-JP" altLang="en-US" sz="1600">
              <a:solidFill>
                <a:srgbClr val="000000"/>
              </a:solidFill>
              <a:latin typeface="Times New Roman" pitchFamily="18" charset="0"/>
              <a:cs typeface="Arial" pitchFamily="34" charset="0"/>
            </a:endParaRPr>
          </a:p>
        </p:txBody>
      </p:sp>
      <p:graphicFrame>
        <p:nvGraphicFramePr>
          <p:cNvPr id="8" name="Object 34"/>
          <p:cNvGraphicFramePr>
            <a:graphicFrameLocks noChangeAspect="1"/>
          </p:cNvGraphicFramePr>
          <p:nvPr/>
        </p:nvGraphicFramePr>
        <p:xfrm>
          <a:off x="2195513" y="4725442"/>
          <a:ext cx="1800225" cy="1557338"/>
        </p:xfrm>
        <a:graphic>
          <a:graphicData uri="http://schemas.openxmlformats.org/presentationml/2006/ole">
            <p:oleObj spid="_x0000_s71682" name="ビットマップ イメージ" r:id="rId3" imgW="1857143" imgH="1666667" progId="PBrush">
              <p:embed/>
            </p:oleObj>
          </a:graphicData>
        </a:graphic>
      </p:graphicFrame>
      <p:grpSp>
        <p:nvGrpSpPr>
          <p:cNvPr id="9" name="Group 180"/>
          <p:cNvGrpSpPr>
            <a:grpSpLocks/>
          </p:cNvGrpSpPr>
          <p:nvPr/>
        </p:nvGrpSpPr>
        <p:grpSpPr bwMode="auto">
          <a:xfrm>
            <a:off x="323850" y="4725442"/>
            <a:ext cx="1871663" cy="1562100"/>
            <a:chOff x="204" y="2795"/>
            <a:chExt cx="1179" cy="984"/>
          </a:xfrm>
        </p:grpSpPr>
        <p:graphicFrame>
          <p:nvGraphicFramePr>
            <p:cNvPr id="10" name="Object 35"/>
            <p:cNvGraphicFramePr>
              <a:graphicFrameLocks noChangeAspect="1"/>
            </p:cNvGraphicFramePr>
            <p:nvPr/>
          </p:nvGraphicFramePr>
          <p:xfrm>
            <a:off x="204" y="2795"/>
            <a:ext cx="1125" cy="984"/>
          </p:xfrm>
          <a:graphic>
            <a:graphicData uri="http://schemas.openxmlformats.org/presentationml/2006/ole">
              <p:oleObj spid="_x0000_s71683" name="ビットマップ イメージ" r:id="rId4" imgW="1666667" imgH="1571844" progId="PBrush">
                <p:embed/>
              </p:oleObj>
            </a:graphicData>
          </a:graphic>
        </p:graphicFrame>
        <p:sp>
          <p:nvSpPr>
            <p:cNvPr id="11" name="Line 36"/>
            <p:cNvSpPr>
              <a:spLocks noChangeAspect="1" noChangeShapeType="1"/>
            </p:cNvSpPr>
            <p:nvPr/>
          </p:nvSpPr>
          <p:spPr bwMode="auto">
            <a:xfrm>
              <a:off x="975" y="3702"/>
              <a:ext cx="211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 Box 37"/>
            <p:cNvSpPr txBox="1">
              <a:spLocks noChangeAspect="1" noChangeArrowheads="1"/>
            </p:cNvSpPr>
            <p:nvPr/>
          </p:nvSpPr>
          <p:spPr bwMode="auto">
            <a:xfrm>
              <a:off x="793" y="3475"/>
              <a:ext cx="590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altLang="ja-JP" sz="1600">
                  <a:solidFill>
                    <a:srgbClr val="000000"/>
                  </a:solidFill>
                  <a:latin typeface="Times New Roman" pitchFamily="18" charset="0"/>
                  <a:cs typeface="Arial" pitchFamily="34" charset="0"/>
                </a:rPr>
                <a:t>1micron</a:t>
              </a:r>
            </a:p>
          </p:txBody>
        </p:sp>
        <p:grpSp>
          <p:nvGrpSpPr>
            <p:cNvPr id="13" name="Group 178"/>
            <p:cNvGrpSpPr>
              <a:grpSpLocks/>
            </p:cNvGrpSpPr>
            <p:nvPr/>
          </p:nvGrpSpPr>
          <p:grpSpPr bwMode="auto">
            <a:xfrm>
              <a:off x="249" y="2840"/>
              <a:ext cx="149" cy="138"/>
              <a:chOff x="1707" y="3294"/>
              <a:chExt cx="149" cy="138"/>
            </a:xfrm>
          </p:grpSpPr>
          <p:sp>
            <p:nvSpPr>
              <p:cNvPr id="15" name="Oval 60"/>
              <p:cNvSpPr>
                <a:spLocks noChangeAspect="1" noChangeArrowheads="1"/>
              </p:cNvSpPr>
              <p:nvPr/>
            </p:nvSpPr>
            <p:spPr bwMode="auto">
              <a:xfrm>
                <a:off x="1707" y="3294"/>
                <a:ext cx="149" cy="138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>
                  <a:spcBef>
                    <a:spcPct val="50000"/>
                  </a:spcBef>
                </a:pPr>
                <a:endParaRPr lang="ja-JP" altLang="en-US" sz="2000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16" name="Line 61"/>
              <p:cNvSpPr>
                <a:spLocks noChangeAspect="1" noChangeShapeType="1"/>
              </p:cNvSpPr>
              <p:nvPr/>
            </p:nvSpPr>
            <p:spPr bwMode="auto">
              <a:xfrm>
                <a:off x="1737" y="3322"/>
                <a:ext cx="89" cy="83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" name="Line 62"/>
              <p:cNvSpPr>
                <a:spLocks noChangeAspect="1" noChangeShapeType="1"/>
              </p:cNvSpPr>
              <p:nvPr/>
            </p:nvSpPr>
            <p:spPr bwMode="auto">
              <a:xfrm flipH="1">
                <a:off x="1737" y="3322"/>
                <a:ext cx="89" cy="83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4" name="Text Box 63"/>
            <p:cNvSpPr txBox="1">
              <a:spLocks noChangeAspect="1" noChangeArrowheads="1"/>
            </p:cNvSpPr>
            <p:nvPr/>
          </p:nvSpPr>
          <p:spPr bwMode="auto">
            <a:xfrm>
              <a:off x="431" y="2840"/>
              <a:ext cx="711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ja-JP" sz="1400">
                  <a:solidFill>
                    <a:srgbClr val="000000"/>
                  </a:solidFill>
                  <a:cs typeface="Arial" pitchFamily="34" charset="0"/>
                </a:rPr>
                <a:t>Gamma-ray</a:t>
              </a:r>
            </a:p>
          </p:txBody>
        </p:sp>
      </p:grpSp>
      <p:grpSp>
        <p:nvGrpSpPr>
          <p:cNvPr id="18" name="Group 251"/>
          <p:cNvGrpSpPr>
            <a:grpSpLocks/>
          </p:cNvGrpSpPr>
          <p:nvPr/>
        </p:nvGrpSpPr>
        <p:grpSpPr bwMode="auto">
          <a:xfrm>
            <a:off x="323850" y="1629817"/>
            <a:ext cx="3690938" cy="3095625"/>
            <a:chOff x="204" y="845"/>
            <a:chExt cx="2325" cy="1950"/>
          </a:xfrm>
        </p:grpSpPr>
        <p:grpSp>
          <p:nvGrpSpPr>
            <p:cNvPr id="19" name="Group 190"/>
            <p:cNvGrpSpPr>
              <a:grpSpLocks/>
            </p:cNvGrpSpPr>
            <p:nvPr/>
          </p:nvGrpSpPr>
          <p:grpSpPr bwMode="auto">
            <a:xfrm>
              <a:off x="204" y="845"/>
              <a:ext cx="2325" cy="1912"/>
              <a:chOff x="0" y="1117"/>
              <a:chExt cx="2325" cy="1912"/>
            </a:xfrm>
          </p:grpSpPr>
          <p:grpSp>
            <p:nvGrpSpPr>
              <p:cNvPr id="24" name="Group 191"/>
              <p:cNvGrpSpPr>
                <a:grpSpLocks/>
              </p:cNvGrpSpPr>
              <p:nvPr/>
            </p:nvGrpSpPr>
            <p:grpSpPr bwMode="auto">
              <a:xfrm>
                <a:off x="0" y="1117"/>
                <a:ext cx="2325" cy="1912"/>
                <a:chOff x="113" y="935"/>
                <a:chExt cx="2325" cy="1912"/>
              </a:xfrm>
            </p:grpSpPr>
            <p:grpSp>
              <p:nvGrpSpPr>
                <p:cNvPr id="47" name="Group 192"/>
                <p:cNvGrpSpPr>
                  <a:grpSpLocks noChangeAspect="1"/>
                </p:cNvGrpSpPr>
                <p:nvPr/>
              </p:nvGrpSpPr>
              <p:grpSpPr bwMode="auto">
                <a:xfrm>
                  <a:off x="113" y="935"/>
                  <a:ext cx="2315" cy="1912"/>
                  <a:chOff x="3515" y="1389"/>
                  <a:chExt cx="1593" cy="1042"/>
                </a:xfrm>
              </p:grpSpPr>
              <p:sp>
                <p:nvSpPr>
                  <p:cNvPr id="67" name="Rectangle 19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515" y="1389"/>
                    <a:ext cx="1593" cy="1042"/>
                  </a:xfrm>
                  <a:prstGeom prst="rect">
                    <a:avLst/>
                  </a:prstGeom>
                  <a:solidFill>
                    <a:srgbClr val="E6E6E6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>
                      <a:spcBef>
                        <a:spcPct val="50000"/>
                      </a:spcBef>
                    </a:pPr>
                    <a:endParaRPr lang="ja-JP" altLang="en-US" sz="2000">
                      <a:solidFill>
                        <a:srgbClr val="000000"/>
                      </a:solidFill>
                      <a:cs typeface="Arial" pitchFamily="34" charset="0"/>
                    </a:endParaRPr>
                  </a:p>
                </p:txBody>
              </p:sp>
              <p:grpSp>
                <p:nvGrpSpPr>
                  <p:cNvPr id="68" name="Group 194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4790" y="1390"/>
                    <a:ext cx="87" cy="1041"/>
                    <a:chOff x="4323" y="1318"/>
                    <a:chExt cx="161" cy="2633"/>
                  </a:xfrm>
                </p:grpSpPr>
                <p:sp>
                  <p:nvSpPr>
                    <p:cNvPr id="81" name="Rectangle 195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4323" y="1318"/>
                      <a:ext cx="162" cy="2634"/>
                    </a:xfrm>
                    <a:prstGeom prst="rect">
                      <a:avLst/>
                    </a:prstGeom>
                    <a:solidFill>
                      <a:srgbClr val="EFFCFF"/>
                    </a:soli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algn="ctr">
                        <a:spcBef>
                          <a:spcPct val="50000"/>
                        </a:spcBef>
                      </a:pPr>
                      <a:endParaRPr lang="ja-JP" altLang="en-US" sz="2000">
                        <a:solidFill>
                          <a:srgbClr val="000000"/>
                        </a:solidFill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82" name="Rectangle 196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4323" y="1318"/>
                      <a:ext cx="33" cy="2634"/>
                    </a:xfrm>
                    <a:prstGeom prst="rect">
                      <a:avLst/>
                    </a:prstGeom>
                    <a:solidFill>
                      <a:srgbClr val="D4D758"/>
                    </a:soli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algn="ctr">
                        <a:spcBef>
                          <a:spcPct val="50000"/>
                        </a:spcBef>
                      </a:pPr>
                      <a:endParaRPr lang="ja-JP" altLang="en-US" sz="2000">
                        <a:solidFill>
                          <a:srgbClr val="000000"/>
                        </a:solidFill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83" name="Rectangle 197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4452" y="1318"/>
                      <a:ext cx="33" cy="2634"/>
                    </a:xfrm>
                    <a:prstGeom prst="rect">
                      <a:avLst/>
                    </a:prstGeom>
                    <a:solidFill>
                      <a:srgbClr val="D4D758"/>
                    </a:soli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algn="ctr">
                        <a:spcBef>
                          <a:spcPct val="50000"/>
                        </a:spcBef>
                      </a:pPr>
                      <a:endParaRPr lang="ja-JP" altLang="en-US" sz="2000">
                        <a:solidFill>
                          <a:srgbClr val="000000"/>
                        </a:solidFill>
                        <a:cs typeface="Arial" pitchFamily="34" charset="0"/>
                      </a:endParaRPr>
                    </a:p>
                  </p:txBody>
                </p:sp>
              </p:grpSp>
              <p:grpSp>
                <p:nvGrpSpPr>
                  <p:cNvPr id="69" name="Group 198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4441" y="1390"/>
                    <a:ext cx="87" cy="1041"/>
                    <a:chOff x="3680" y="1318"/>
                    <a:chExt cx="161" cy="2633"/>
                  </a:xfrm>
                </p:grpSpPr>
                <p:sp>
                  <p:nvSpPr>
                    <p:cNvPr id="78" name="Rectangle 199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3680" y="1318"/>
                      <a:ext cx="162" cy="2634"/>
                    </a:xfrm>
                    <a:prstGeom prst="rect">
                      <a:avLst/>
                    </a:prstGeom>
                    <a:solidFill>
                      <a:srgbClr val="EFFCFF"/>
                    </a:soli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algn="ctr">
                        <a:spcBef>
                          <a:spcPct val="50000"/>
                        </a:spcBef>
                      </a:pPr>
                      <a:endParaRPr lang="ja-JP" altLang="en-US" sz="2000">
                        <a:solidFill>
                          <a:srgbClr val="000000"/>
                        </a:solidFill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79" name="Rectangle 200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3680" y="1318"/>
                      <a:ext cx="33" cy="2634"/>
                    </a:xfrm>
                    <a:prstGeom prst="rect">
                      <a:avLst/>
                    </a:prstGeom>
                    <a:solidFill>
                      <a:srgbClr val="D4D758"/>
                    </a:soli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algn="ctr">
                        <a:spcBef>
                          <a:spcPct val="50000"/>
                        </a:spcBef>
                      </a:pPr>
                      <a:endParaRPr lang="ja-JP" altLang="en-US" sz="2000">
                        <a:solidFill>
                          <a:srgbClr val="000000"/>
                        </a:solidFill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80" name="Rectangle 201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3809" y="1318"/>
                      <a:ext cx="33" cy="2634"/>
                    </a:xfrm>
                    <a:prstGeom prst="rect">
                      <a:avLst/>
                    </a:prstGeom>
                    <a:solidFill>
                      <a:srgbClr val="D4D758"/>
                    </a:soli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algn="ctr">
                        <a:spcBef>
                          <a:spcPct val="50000"/>
                        </a:spcBef>
                      </a:pPr>
                      <a:endParaRPr lang="ja-JP" altLang="en-US" sz="2000">
                        <a:solidFill>
                          <a:srgbClr val="000000"/>
                        </a:solidFill>
                        <a:cs typeface="Arial" pitchFamily="34" charset="0"/>
                      </a:endParaRPr>
                    </a:p>
                  </p:txBody>
                </p:sp>
              </p:grpSp>
              <p:grpSp>
                <p:nvGrpSpPr>
                  <p:cNvPr id="70" name="Group 202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4095" y="1390"/>
                    <a:ext cx="88" cy="1041"/>
                    <a:chOff x="3037" y="1318"/>
                    <a:chExt cx="162" cy="2633"/>
                  </a:xfrm>
                </p:grpSpPr>
                <p:sp>
                  <p:nvSpPr>
                    <p:cNvPr id="75" name="Rectangle 203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3037" y="1318"/>
                      <a:ext cx="162" cy="2634"/>
                    </a:xfrm>
                    <a:prstGeom prst="rect">
                      <a:avLst/>
                    </a:prstGeom>
                    <a:solidFill>
                      <a:srgbClr val="EFFCFF"/>
                    </a:soli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algn="ctr">
                        <a:spcBef>
                          <a:spcPct val="50000"/>
                        </a:spcBef>
                      </a:pPr>
                      <a:endParaRPr lang="ja-JP" altLang="en-US" sz="2000">
                        <a:solidFill>
                          <a:srgbClr val="000000"/>
                        </a:solidFill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76" name="Rectangle 204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3037" y="1318"/>
                      <a:ext cx="33" cy="2634"/>
                    </a:xfrm>
                    <a:prstGeom prst="rect">
                      <a:avLst/>
                    </a:prstGeom>
                    <a:solidFill>
                      <a:srgbClr val="D4D758"/>
                    </a:soli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algn="ctr">
                        <a:spcBef>
                          <a:spcPct val="50000"/>
                        </a:spcBef>
                      </a:pPr>
                      <a:endParaRPr lang="ja-JP" altLang="en-US" sz="2000">
                        <a:solidFill>
                          <a:srgbClr val="000000"/>
                        </a:solidFill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77" name="Rectangle 205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3167" y="1318"/>
                      <a:ext cx="33" cy="2634"/>
                    </a:xfrm>
                    <a:prstGeom prst="rect">
                      <a:avLst/>
                    </a:prstGeom>
                    <a:solidFill>
                      <a:srgbClr val="D4D758"/>
                    </a:soli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algn="ctr">
                        <a:spcBef>
                          <a:spcPct val="50000"/>
                        </a:spcBef>
                      </a:pPr>
                      <a:endParaRPr lang="ja-JP" altLang="en-US" sz="2000">
                        <a:solidFill>
                          <a:srgbClr val="000000"/>
                        </a:solidFill>
                        <a:cs typeface="Arial" pitchFamily="34" charset="0"/>
                      </a:endParaRPr>
                    </a:p>
                  </p:txBody>
                </p:sp>
              </p:grpSp>
              <p:grpSp>
                <p:nvGrpSpPr>
                  <p:cNvPr id="71" name="Group 206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3742" y="1389"/>
                    <a:ext cx="88" cy="1042"/>
                    <a:chOff x="2395" y="1318"/>
                    <a:chExt cx="162" cy="2633"/>
                  </a:xfrm>
                </p:grpSpPr>
                <p:sp>
                  <p:nvSpPr>
                    <p:cNvPr id="72" name="Rectangle 207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395" y="1318"/>
                      <a:ext cx="163" cy="2634"/>
                    </a:xfrm>
                    <a:prstGeom prst="rect">
                      <a:avLst/>
                    </a:prstGeom>
                    <a:solidFill>
                      <a:srgbClr val="EFFCFF"/>
                    </a:soli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algn="ctr">
                        <a:spcBef>
                          <a:spcPct val="50000"/>
                        </a:spcBef>
                      </a:pPr>
                      <a:endParaRPr lang="ja-JP" altLang="en-US" sz="2000">
                        <a:solidFill>
                          <a:srgbClr val="000000"/>
                        </a:solidFill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73" name="Rectangle 208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395" y="1318"/>
                      <a:ext cx="33" cy="2634"/>
                    </a:xfrm>
                    <a:prstGeom prst="rect">
                      <a:avLst/>
                    </a:prstGeom>
                    <a:solidFill>
                      <a:srgbClr val="D4D758"/>
                    </a:soli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algn="ctr">
                        <a:spcBef>
                          <a:spcPct val="50000"/>
                        </a:spcBef>
                      </a:pPr>
                      <a:endParaRPr lang="ja-JP" altLang="en-US" sz="2000">
                        <a:solidFill>
                          <a:srgbClr val="000000"/>
                        </a:solidFill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74" name="Rectangle 209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524" y="1318"/>
                      <a:ext cx="33" cy="2634"/>
                    </a:xfrm>
                    <a:prstGeom prst="rect">
                      <a:avLst/>
                    </a:prstGeom>
                    <a:solidFill>
                      <a:srgbClr val="D4D758"/>
                    </a:soli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algn="ctr">
                        <a:spcBef>
                          <a:spcPct val="50000"/>
                        </a:spcBef>
                      </a:pPr>
                      <a:endParaRPr lang="ja-JP" altLang="en-US" sz="2000">
                        <a:solidFill>
                          <a:srgbClr val="000000"/>
                        </a:solidFill>
                        <a:cs typeface="Arial" pitchFamily="34" charset="0"/>
                      </a:endParaRPr>
                    </a:p>
                  </p:txBody>
                </p:sp>
              </p:grpSp>
            </p:grpSp>
            <p:sp>
              <p:nvSpPr>
                <p:cNvPr id="48" name="Oval 210"/>
                <p:cNvSpPr>
                  <a:spLocks noChangeAspect="1" noChangeArrowheads="1"/>
                </p:cNvSpPr>
                <p:nvPr/>
              </p:nvSpPr>
              <p:spPr bwMode="auto">
                <a:xfrm rot="-480223">
                  <a:off x="1055" y="1798"/>
                  <a:ext cx="33" cy="20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>
                    <a:spcBef>
                      <a:spcPct val="50000"/>
                    </a:spcBef>
                  </a:pPr>
                  <a:endParaRPr lang="ja-JP" altLang="en-US" sz="2000">
                    <a:solidFill>
                      <a:srgbClr val="000000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49" name="Oval 211"/>
                <p:cNvSpPr>
                  <a:spLocks noChangeAspect="1" noChangeArrowheads="1"/>
                </p:cNvSpPr>
                <p:nvPr/>
              </p:nvSpPr>
              <p:spPr bwMode="auto">
                <a:xfrm rot="-480223">
                  <a:off x="1454" y="1596"/>
                  <a:ext cx="34" cy="20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>
                    <a:spcBef>
                      <a:spcPct val="50000"/>
                    </a:spcBef>
                  </a:pPr>
                  <a:endParaRPr lang="ja-JP" altLang="en-US" sz="2000">
                    <a:solidFill>
                      <a:srgbClr val="000000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50" name="Oval 212"/>
                <p:cNvSpPr>
                  <a:spLocks noChangeAspect="1" noChangeArrowheads="1"/>
                </p:cNvSpPr>
                <p:nvPr/>
              </p:nvSpPr>
              <p:spPr bwMode="auto">
                <a:xfrm rot="-480223">
                  <a:off x="954" y="1856"/>
                  <a:ext cx="33" cy="20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>
                    <a:spcBef>
                      <a:spcPct val="50000"/>
                    </a:spcBef>
                  </a:pPr>
                  <a:endParaRPr lang="ja-JP" altLang="en-US" sz="2000">
                    <a:solidFill>
                      <a:srgbClr val="000000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51" name="Line 213"/>
                <p:cNvSpPr>
                  <a:spLocks noChangeAspect="1" noChangeShapeType="1"/>
                </p:cNvSpPr>
                <p:nvPr/>
              </p:nvSpPr>
              <p:spPr bwMode="auto">
                <a:xfrm>
                  <a:off x="657" y="2024"/>
                  <a:ext cx="989" cy="67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sysDot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2" name="Line 214"/>
                <p:cNvSpPr>
                  <a:spLocks noChangeAspect="1" noChangeShapeType="1"/>
                </p:cNvSpPr>
                <p:nvPr/>
              </p:nvSpPr>
              <p:spPr bwMode="auto">
                <a:xfrm>
                  <a:off x="657" y="2024"/>
                  <a:ext cx="1781" cy="43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sysDot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3" name="Oval 215"/>
                <p:cNvSpPr>
                  <a:spLocks noChangeAspect="1" noChangeArrowheads="1"/>
                </p:cNvSpPr>
                <p:nvPr/>
              </p:nvSpPr>
              <p:spPr bwMode="auto">
                <a:xfrm rot="-480223">
                  <a:off x="958" y="2228"/>
                  <a:ext cx="33" cy="21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>
                    <a:spcBef>
                      <a:spcPct val="50000"/>
                    </a:spcBef>
                  </a:pPr>
                  <a:endParaRPr lang="ja-JP" altLang="en-US" sz="2000">
                    <a:solidFill>
                      <a:srgbClr val="000000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54" name="Oval 216"/>
                <p:cNvSpPr>
                  <a:spLocks noChangeAspect="1" noChangeArrowheads="1"/>
                </p:cNvSpPr>
                <p:nvPr/>
              </p:nvSpPr>
              <p:spPr bwMode="auto">
                <a:xfrm rot="-480223">
                  <a:off x="1052" y="2115"/>
                  <a:ext cx="33" cy="21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>
                    <a:spcBef>
                      <a:spcPct val="50000"/>
                    </a:spcBef>
                  </a:pPr>
                  <a:endParaRPr lang="ja-JP" altLang="en-US" sz="2000">
                    <a:solidFill>
                      <a:srgbClr val="000000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55" name="Oval 217"/>
                <p:cNvSpPr>
                  <a:spLocks noChangeAspect="1" noChangeArrowheads="1"/>
                </p:cNvSpPr>
                <p:nvPr/>
              </p:nvSpPr>
              <p:spPr bwMode="auto">
                <a:xfrm rot="-480223">
                  <a:off x="1459" y="2202"/>
                  <a:ext cx="34" cy="21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>
                    <a:spcBef>
                      <a:spcPct val="50000"/>
                    </a:spcBef>
                  </a:pPr>
                  <a:endParaRPr lang="ja-JP" altLang="en-US" sz="2000">
                    <a:solidFill>
                      <a:srgbClr val="000000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56" name="Oval 218"/>
                <p:cNvSpPr>
                  <a:spLocks noChangeAspect="1" noChangeArrowheads="1"/>
                </p:cNvSpPr>
                <p:nvPr/>
              </p:nvSpPr>
              <p:spPr bwMode="auto">
                <a:xfrm rot="-480223">
                  <a:off x="1558" y="2235"/>
                  <a:ext cx="33" cy="21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>
                    <a:spcBef>
                      <a:spcPct val="50000"/>
                    </a:spcBef>
                  </a:pPr>
                  <a:endParaRPr lang="ja-JP" altLang="en-US" sz="2000">
                    <a:solidFill>
                      <a:srgbClr val="000000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57" name="Oval 219"/>
                <p:cNvSpPr>
                  <a:spLocks noChangeAspect="1" noChangeArrowheads="1"/>
                </p:cNvSpPr>
                <p:nvPr/>
              </p:nvSpPr>
              <p:spPr bwMode="auto">
                <a:xfrm rot="-480223">
                  <a:off x="1968" y="2333"/>
                  <a:ext cx="34" cy="20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>
                    <a:spcBef>
                      <a:spcPct val="50000"/>
                    </a:spcBef>
                  </a:pPr>
                  <a:endParaRPr lang="ja-JP" altLang="en-US" sz="2000">
                    <a:solidFill>
                      <a:srgbClr val="000000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58" name="Oval 220"/>
                <p:cNvSpPr>
                  <a:spLocks noChangeAspect="1" noChangeArrowheads="1"/>
                </p:cNvSpPr>
                <p:nvPr/>
              </p:nvSpPr>
              <p:spPr bwMode="auto">
                <a:xfrm rot="-480223">
                  <a:off x="2063" y="2353"/>
                  <a:ext cx="33" cy="21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>
                    <a:spcBef>
                      <a:spcPct val="50000"/>
                    </a:spcBef>
                  </a:pPr>
                  <a:endParaRPr lang="ja-JP" altLang="en-US" sz="2000">
                    <a:solidFill>
                      <a:srgbClr val="000000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59" name="Oval 221"/>
                <p:cNvSpPr>
                  <a:spLocks noChangeAspect="1" noChangeArrowheads="1"/>
                </p:cNvSpPr>
                <p:nvPr/>
              </p:nvSpPr>
              <p:spPr bwMode="auto">
                <a:xfrm rot="-480223">
                  <a:off x="1561" y="2635"/>
                  <a:ext cx="33" cy="20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>
                    <a:spcBef>
                      <a:spcPct val="50000"/>
                    </a:spcBef>
                  </a:pPr>
                  <a:endParaRPr lang="ja-JP" altLang="en-US" sz="2000">
                    <a:solidFill>
                      <a:srgbClr val="000000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60" name="Oval 222"/>
                <p:cNvSpPr>
                  <a:spLocks noChangeAspect="1" noChangeArrowheads="1"/>
                </p:cNvSpPr>
                <p:nvPr/>
              </p:nvSpPr>
              <p:spPr bwMode="auto">
                <a:xfrm rot="-480223">
                  <a:off x="1462" y="2569"/>
                  <a:ext cx="34" cy="21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>
                    <a:spcBef>
                      <a:spcPct val="50000"/>
                    </a:spcBef>
                  </a:pPr>
                  <a:endParaRPr lang="ja-JP" altLang="en-US" sz="2000">
                    <a:solidFill>
                      <a:srgbClr val="000000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61" name="Oval 223"/>
                <p:cNvSpPr>
                  <a:spLocks noChangeAspect="1" noChangeArrowheads="1"/>
                </p:cNvSpPr>
                <p:nvPr/>
              </p:nvSpPr>
              <p:spPr bwMode="auto">
                <a:xfrm rot="-480223">
                  <a:off x="959" y="2087"/>
                  <a:ext cx="33" cy="20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>
                    <a:spcBef>
                      <a:spcPct val="50000"/>
                    </a:spcBef>
                  </a:pPr>
                  <a:endParaRPr lang="ja-JP" altLang="en-US" sz="2000">
                    <a:solidFill>
                      <a:srgbClr val="000000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62" name="Oval 224"/>
                <p:cNvSpPr>
                  <a:spLocks noChangeAspect="1" noChangeArrowheads="1"/>
                </p:cNvSpPr>
                <p:nvPr/>
              </p:nvSpPr>
              <p:spPr bwMode="auto">
                <a:xfrm rot="-480223">
                  <a:off x="1051" y="2297"/>
                  <a:ext cx="34" cy="21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>
                    <a:spcBef>
                      <a:spcPct val="50000"/>
                    </a:spcBef>
                  </a:pPr>
                  <a:endParaRPr lang="ja-JP" altLang="en-US" sz="2000">
                    <a:solidFill>
                      <a:srgbClr val="000000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63" name="Line 225"/>
                <p:cNvSpPr>
                  <a:spLocks noChangeShapeType="1"/>
                </p:cNvSpPr>
                <p:nvPr/>
              </p:nvSpPr>
              <p:spPr bwMode="auto">
                <a:xfrm flipV="1">
                  <a:off x="657" y="1117"/>
                  <a:ext cx="1768" cy="907"/>
                </a:xfrm>
                <a:prstGeom prst="line">
                  <a:avLst/>
                </a:prstGeom>
                <a:noFill/>
                <a:ln w="9525" cap="rnd">
                  <a:solidFill>
                    <a:schemeClr val="tx1"/>
                  </a:solidFill>
                  <a:prstDash val="sysDot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4" name="Oval 226"/>
                <p:cNvSpPr>
                  <a:spLocks noChangeAspect="1" noChangeArrowheads="1"/>
                </p:cNvSpPr>
                <p:nvPr/>
              </p:nvSpPr>
              <p:spPr bwMode="auto">
                <a:xfrm rot="-480223">
                  <a:off x="2061" y="1284"/>
                  <a:ext cx="34" cy="20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>
                    <a:spcBef>
                      <a:spcPct val="50000"/>
                    </a:spcBef>
                  </a:pPr>
                  <a:endParaRPr lang="ja-JP" altLang="en-US" sz="2000">
                    <a:solidFill>
                      <a:srgbClr val="000000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65" name="Oval 227"/>
                <p:cNvSpPr>
                  <a:spLocks noChangeAspect="1" noChangeArrowheads="1"/>
                </p:cNvSpPr>
                <p:nvPr/>
              </p:nvSpPr>
              <p:spPr bwMode="auto">
                <a:xfrm rot="-480223">
                  <a:off x="1552" y="1543"/>
                  <a:ext cx="34" cy="20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>
                    <a:spcBef>
                      <a:spcPct val="50000"/>
                    </a:spcBef>
                  </a:pPr>
                  <a:endParaRPr lang="ja-JP" altLang="en-US" sz="2000">
                    <a:solidFill>
                      <a:srgbClr val="000000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66" name="Oval 228"/>
                <p:cNvSpPr>
                  <a:spLocks noChangeAspect="1" noChangeArrowheads="1"/>
                </p:cNvSpPr>
                <p:nvPr/>
              </p:nvSpPr>
              <p:spPr bwMode="auto">
                <a:xfrm rot="-480223">
                  <a:off x="1960" y="1334"/>
                  <a:ext cx="34" cy="20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>
                    <a:spcBef>
                      <a:spcPct val="50000"/>
                    </a:spcBef>
                  </a:pPr>
                  <a:endParaRPr lang="ja-JP" altLang="en-US" sz="2000">
                    <a:solidFill>
                      <a:srgbClr val="000000"/>
                    </a:solidFill>
                    <a:cs typeface="Arial" pitchFamily="34" charset="0"/>
                  </a:endParaRPr>
                </a:p>
              </p:txBody>
            </p:sp>
          </p:grpSp>
          <p:grpSp>
            <p:nvGrpSpPr>
              <p:cNvPr id="25" name="Group 229"/>
              <p:cNvGrpSpPr>
                <a:grpSpLocks noChangeAspect="1"/>
              </p:cNvGrpSpPr>
              <p:nvPr/>
            </p:nvGrpSpPr>
            <p:grpSpPr bwMode="auto">
              <a:xfrm>
                <a:off x="1777" y="1993"/>
                <a:ext cx="534" cy="85"/>
                <a:chOff x="4830" y="2265"/>
                <a:chExt cx="344" cy="63"/>
              </a:xfrm>
            </p:grpSpPr>
            <p:grpSp>
              <p:nvGrpSpPr>
                <p:cNvPr id="42" name="Group 230"/>
                <p:cNvGrpSpPr>
                  <a:grpSpLocks noChangeAspect="1"/>
                </p:cNvGrpSpPr>
                <p:nvPr/>
              </p:nvGrpSpPr>
              <p:grpSpPr bwMode="auto">
                <a:xfrm rot="-180000">
                  <a:off x="4830" y="2265"/>
                  <a:ext cx="344" cy="63"/>
                  <a:chOff x="4847" y="2262"/>
                  <a:chExt cx="344" cy="63"/>
                </a:xfrm>
              </p:grpSpPr>
              <p:sp>
                <p:nvSpPr>
                  <p:cNvPr id="45" name="Freeform 231"/>
                  <p:cNvSpPr>
                    <a:spLocks noChangeAspect="1"/>
                  </p:cNvSpPr>
                  <p:nvPr/>
                </p:nvSpPr>
                <p:spPr bwMode="auto">
                  <a:xfrm>
                    <a:off x="4847" y="2297"/>
                    <a:ext cx="344" cy="28"/>
                  </a:xfrm>
                  <a:custGeom>
                    <a:avLst/>
                    <a:gdLst>
                      <a:gd name="T0" fmla="*/ 0 w 344"/>
                      <a:gd name="T1" fmla="*/ 28 h 28"/>
                      <a:gd name="T2" fmla="*/ 344 w 344"/>
                      <a:gd name="T3" fmla="*/ 0 h 28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344" h="28">
                        <a:moveTo>
                          <a:pt x="0" y="28"/>
                        </a:moveTo>
                        <a:cubicBezTo>
                          <a:pt x="132" y="6"/>
                          <a:pt x="190" y="0"/>
                          <a:pt x="344" y="0"/>
                        </a:cubicBezTo>
                      </a:path>
                    </a:pathLst>
                  </a:custGeom>
                  <a:noFill/>
                  <a:ln w="19050" cap="flat">
                    <a:solidFill>
                      <a:srgbClr val="0000FF"/>
                    </a:solidFill>
                    <a:prstDash val="sysDot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6" name="Freeform 232"/>
                  <p:cNvSpPr>
                    <a:spLocks noChangeAspect="1"/>
                  </p:cNvSpPr>
                  <p:nvPr/>
                </p:nvSpPr>
                <p:spPr bwMode="auto">
                  <a:xfrm>
                    <a:off x="4847" y="2262"/>
                    <a:ext cx="337" cy="56"/>
                  </a:xfrm>
                  <a:custGeom>
                    <a:avLst/>
                    <a:gdLst>
                      <a:gd name="T0" fmla="*/ 0 w 337"/>
                      <a:gd name="T1" fmla="*/ 56 h 56"/>
                      <a:gd name="T2" fmla="*/ 175 w 337"/>
                      <a:gd name="T3" fmla="*/ 28 h 56"/>
                      <a:gd name="T4" fmla="*/ 337 w 337"/>
                      <a:gd name="T5" fmla="*/ 0 h 56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337" h="56">
                        <a:moveTo>
                          <a:pt x="0" y="56"/>
                        </a:moveTo>
                        <a:cubicBezTo>
                          <a:pt x="57" y="42"/>
                          <a:pt x="117" y="37"/>
                          <a:pt x="175" y="28"/>
                        </a:cubicBezTo>
                        <a:cubicBezTo>
                          <a:pt x="229" y="20"/>
                          <a:pt x="283" y="0"/>
                          <a:pt x="337" y="0"/>
                        </a:cubicBezTo>
                      </a:path>
                    </a:pathLst>
                  </a:custGeom>
                  <a:noFill/>
                  <a:ln w="19050" cap="flat">
                    <a:solidFill>
                      <a:srgbClr val="0000FF"/>
                    </a:solidFill>
                    <a:prstDash val="sysDot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43" name="Line 233"/>
                <p:cNvSpPr>
                  <a:spLocks noChangeAspect="1" noChangeShapeType="1"/>
                </p:cNvSpPr>
                <p:nvPr/>
              </p:nvSpPr>
              <p:spPr bwMode="auto">
                <a:xfrm>
                  <a:off x="4876" y="2317"/>
                  <a:ext cx="18" cy="0"/>
                </a:xfrm>
                <a:prstGeom prst="line">
                  <a:avLst/>
                </a:prstGeom>
                <a:noFill/>
                <a:ln w="222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4" name="Line 234"/>
                <p:cNvSpPr>
                  <a:spLocks noChangeAspect="1" noChangeShapeType="1"/>
                </p:cNvSpPr>
                <p:nvPr/>
              </p:nvSpPr>
              <p:spPr bwMode="auto">
                <a:xfrm>
                  <a:off x="4949" y="2303"/>
                  <a:ext cx="18" cy="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6" name="Group 235"/>
              <p:cNvGrpSpPr>
                <a:grpSpLocks noChangeAspect="1"/>
              </p:cNvGrpSpPr>
              <p:nvPr/>
            </p:nvGrpSpPr>
            <p:grpSpPr bwMode="auto">
              <a:xfrm>
                <a:off x="772" y="1738"/>
                <a:ext cx="1540" cy="575"/>
                <a:chOff x="1020" y="3325"/>
                <a:chExt cx="1905" cy="709"/>
              </a:xfrm>
            </p:grpSpPr>
            <p:sp>
              <p:nvSpPr>
                <p:cNvPr id="27" name="Line 236"/>
                <p:cNvSpPr>
                  <a:spLocks noChangeAspect="1" noChangeShapeType="1"/>
                </p:cNvSpPr>
                <p:nvPr/>
              </p:nvSpPr>
              <p:spPr bwMode="auto">
                <a:xfrm>
                  <a:off x="2517" y="3748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" name="Freeform 237"/>
                <p:cNvSpPr>
                  <a:spLocks noChangeAspect="1" noChangeArrowheads="1"/>
                </p:cNvSpPr>
                <p:nvPr/>
              </p:nvSpPr>
              <p:spPr bwMode="auto">
                <a:xfrm rot="523456">
                  <a:off x="1020" y="3612"/>
                  <a:ext cx="1868" cy="422"/>
                </a:xfrm>
                <a:custGeom>
                  <a:avLst/>
                  <a:gdLst>
                    <a:gd name="T0" fmla="*/ 0 w 2640"/>
                    <a:gd name="T1" fmla="*/ 1 h 720"/>
                    <a:gd name="T2" fmla="*/ 1 w 2640"/>
                    <a:gd name="T3" fmla="*/ 1 h 720"/>
                    <a:gd name="T4" fmla="*/ 1 w 2640"/>
                    <a:gd name="T5" fmla="*/ 1 h 720"/>
                    <a:gd name="T6" fmla="*/ 3 w 2640"/>
                    <a:gd name="T7" fmla="*/ 1 h 720"/>
                    <a:gd name="T8" fmla="*/ 4 w 2640"/>
                    <a:gd name="T9" fmla="*/ 0 h 72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2640" h="720">
                      <a:moveTo>
                        <a:pt x="0" y="720"/>
                      </a:moveTo>
                      <a:cubicBezTo>
                        <a:pt x="172" y="672"/>
                        <a:pt x="344" y="624"/>
                        <a:pt x="528" y="576"/>
                      </a:cubicBezTo>
                      <a:cubicBezTo>
                        <a:pt x="712" y="528"/>
                        <a:pt x="808" y="512"/>
                        <a:pt x="1104" y="432"/>
                      </a:cubicBezTo>
                      <a:cubicBezTo>
                        <a:pt x="1400" y="352"/>
                        <a:pt x="2048" y="168"/>
                        <a:pt x="2304" y="96"/>
                      </a:cubicBezTo>
                      <a:cubicBezTo>
                        <a:pt x="2560" y="24"/>
                        <a:pt x="2600" y="12"/>
                        <a:pt x="2640" y="0"/>
                      </a:cubicBezTo>
                    </a:path>
                  </a:pathLst>
                </a:custGeom>
                <a:noFill/>
                <a:ln w="19050">
                  <a:solidFill>
                    <a:srgbClr val="0000FF"/>
                  </a:solidFill>
                  <a:prstDash val="sysDot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9" name="Oval 238"/>
                <p:cNvSpPr>
                  <a:spLocks noChangeAspect="1" noChangeArrowheads="1"/>
                </p:cNvSpPr>
                <p:nvPr/>
              </p:nvSpPr>
              <p:spPr bwMode="auto">
                <a:xfrm rot="-480223">
                  <a:off x="2479" y="3769"/>
                  <a:ext cx="41" cy="28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>
                    <a:spcBef>
                      <a:spcPct val="50000"/>
                    </a:spcBef>
                  </a:pPr>
                  <a:endParaRPr lang="ja-JP" altLang="en-US" sz="2000">
                    <a:solidFill>
                      <a:srgbClr val="000000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30" name="Oval 239"/>
                <p:cNvSpPr>
                  <a:spLocks noChangeAspect="1" noChangeArrowheads="1"/>
                </p:cNvSpPr>
                <p:nvPr/>
              </p:nvSpPr>
              <p:spPr bwMode="auto">
                <a:xfrm rot="-480223">
                  <a:off x="2353" y="3786"/>
                  <a:ext cx="39" cy="24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>
                    <a:spcBef>
                      <a:spcPct val="50000"/>
                    </a:spcBef>
                  </a:pPr>
                  <a:endParaRPr lang="ja-JP" altLang="en-US" sz="2000">
                    <a:solidFill>
                      <a:srgbClr val="000000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31" name="Oval 240"/>
                <p:cNvSpPr>
                  <a:spLocks noChangeAspect="1" noChangeArrowheads="1"/>
                </p:cNvSpPr>
                <p:nvPr/>
              </p:nvSpPr>
              <p:spPr bwMode="auto">
                <a:xfrm rot="-480223">
                  <a:off x="1111" y="3866"/>
                  <a:ext cx="39" cy="29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>
                    <a:spcBef>
                      <a:spcPct val="50000"/>
                    </a:spcBef>
                  </a:pPr>
                  <a:endParaRPr lang="ja-JP" altLang="en-US" sz="2000">
                    <a:solidFill>
                      <a:srgbClr val="000000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32" name="Oval 241"/>
                <p:cNvSpPr>
                  <a:spLocks noChangeAspect="1" noChangeArrowheads="1"/>
                </p:cNvSpPr>
                <p:nvPr/>
              </p:nvSpPr>
              <p:spPr bwMode="auto">
                <a:xfrm rot="-480223">
                  <a:off x="1234" y="3858"/>
                  <a:ext cx="39" cy="26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>
                    <a:spcBef>
                      <a:spcPct val="50000"/>
                    </a:spcBef>
                  </a:pPr>
                  <a:endParaRPr lang="ja-JP" altLang="en-US" sz="2000">
                    <a:solidFill>
                      <a:srgbClr val="000000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33" name="Oval 242"/>
                <p:cNvSpPr>
                  <a:spLocks noChangeAspect="1" noChangeArrowheads="1"/>
                </p:cNvSpPr>
                <p:nvPr/>
              </p:nvSpPr>
              <p:spPr bwMode="auto">
                <a:xfrm rot="-480223">
                  <a:off x="1854" y="3824"/>
                  <a:ext cx="45" cy="24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>
                    <a:spcBef>
                      <a:spcPct val="50000"/>
                    </a:spcBef>
                  </a:pPr>
                  <a:endParaRPr lang="ja-JP" altLang="en-US" sz="2000">
                    <a:solidFill>
                      <a:srgbClr val="000000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34" name="Oval 243"/>
                <p:cNvSpPr>
                  <a:spLocks noChangeAspect="1" noChangeArrowheads="1"/>
                </p:cNvSpPr>
                <p:nvPr/>
              </p:nvSpPr>
              <p:spPr bwMode="auto">
                <a:xfrm rot="-480223">
                  <a:off x="1728" y="3828"/>
                  <a:ext cx="43" cy="28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>
                    <a:spcBef>
                      <a:spcPct val="50000"/>
                    </a:spcBef>
                  </a:pPr>
                  <a:endParaRPr lang="ja-JP" altLang="en-US" sz="2000">
                    <a:solidFill>
                      <a:srgbClr val="000000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35" name="Freeform 244"/>
                <p:cNvSpPr>
                  <a:spLocks noChangeAspect="1"/>
                </p:cNvSpPr>
                <p:nvPr/>
              </p:nvSpPr>
              <p:spPr bwMode="auto">
                <a:xfrm>
                  <a:off x="1020" y="3325"/>
                  <a:ext cx="1905" cy="561"/>
                </a:xfrm>
                <a:custGeom>
                  <a:avLst/>
                  <a:gdLst>
                    <a:gd name="T0" fmla="*/ 0 w 1904"/>
                    <a:gd name="T1" fmla="*/ 561 h 561"/>
                    <a:gd name="T2" fmla="*/ 260 w 1904"/>
                    <a:gd name="T3" fmla="*/ 526 h 561"/>
                    <a:gd name="T4" fmla="*/ 331 w 1904"/>
                    <a:gd name="T5" fmla="*/ 505 h 561"/>
                    <a:gd name="T6" fmla="*/ 345 w 1904"/>
                    <a:gd name="T7" fmla="*/ 484 h 561"/>
                    <a:gd name="T8" fmla="*/ 422 w 1904"/>
                    <a:gd name="T9" fmla="*/ 463 h 561"/>
                    <a:gd name="T10" fmla="*/ 562 w 1904"/>
                    <a:gd name="T11" fmla="*/ 428 h 561"/>
                    <a:gd name="T12" fmla="*/ 787 w 1904"/>
                    <a:gd name="T13" fmla="*/ 407 h 561"/>
                    <a:gd name="T14" fmla="*/ 1031 w 1904"/>
                    <a:gd name="T15" fmla="*/ 358 h 561"/>
                    <a:gd name="T16" fmla="*/ 1235 w 1904"/>
                    <a:gd name="T17" fmla="*/ 273 h 561"/>
                    <a:gd name="T18" fmla="*/ 1481 w 1904"/>
                    <a:gd name="T19" fmla="*/ 203 h 561"/>
                    <a:gd name="T20" fmla="*/ 1558 w 1904"/>
                    <a:gd name="T21" fmla="*/ 175 h 561"/>
                    <a:gd name="T22" fmla="*/ 1621 w 1904"/>
                    <a:gd name="T23" fmla="*/ 147 h 561"/>
                    <a:gd name="T24" fmla="*/ 1642 w 1904"/>
                    <a:gd name="T25" fmla="*/ 140 h 561"/>
                    <a:gd name="T26" fmla="*/ 1726 w 1904"/>
                    <a:gd name="T27" fmla="*/ 91 h 561"/>
                    <a:gd name="T28" fmla="*/ 1846 w 1904"/>
                    <a:gd name="T29" fmla="*/ 28 h 561"/>
                    <a:gd name="T30" fmla="*/ 1888 w 1904"/>
                    <a:gd name="T31" fmla="*/ 7 h 561"/>
                    <a:gd name="T32" fmla="*/ 1923 w 1904"/>
                    <a:gd name="T33" fmla="*/ 0 h 561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0" t="0" r="r" b="b"/>
                  <a:pathLst>
                    <a:path w="1904" h="561">
                      <a:moveTo>
                        <a:pt x="0" y="561"/>
                      </a:moveTo>
                      <a:cubicBezTo>
                        <a:pt x="76" y="537"/>
                        <a:pt x="182" y="531"/>
                        <a:pt x="260" y="526"/>
                      </a:cubicBezTo>
                      <a:cubicBezTo>
                        <a:pt x="285" y="522"/>
                        <a:pt x="310" y="522"/>
                        <a:pt x="331" y="505"/>
                      </a:cubicBezTo>
                      <a:cubicBezTo>
                        <a:pt x="337" y="500"/>
                        <a:pt x="338" y="488"/>
                        <a:pt x="345" y="484"/>
                      </a:cubicBezTo>
                      <a:cubicBezTo>
                        <a:pt x="362" y="474"/>
                        <a:pt x="402" y="467"/>
                        <a:pt x="422" y="463"/>
                      </a:cubicBezTo>
                      <a:cubicBezTo>
                        <a:pt x="491" y="417"/>
                        <a:pt x="447" y="436"/>
                        <a:pt x="562" y="428"/>
                      </a:cubicBezTo>
                      <a:cubicBezTo>
                        <a:pt x="637" y="416"/>
                        <a:pt x="712" y="415"/>
                        <a:pt x="787" y="407"/>
                      </a:cubicBezTo>
                      <a:cubicBezTo>
                        <a:pt x="860" y="383"/>
                        <a:pt x="935" y="367"/>
                        <a:pt x="1012" y="358"/>
                      </a:cubicBezTo>
                      <a:cubicBezTo>
                        <a:pt x="1073" y="297"/>
                        <a:pt x="1137" y="293"/>
                        <a:pt x="1216" y="273"/>
                      </a:cubicBezTo>
                      <a:cubicBezTo>
                        <a:pt x="1299" y="252"/>
                        <a:pt x="1379" y="223"/>
                        <a:pt x="1462" y="203"/>
                      </a:cubicBezTo>
                      <a:cubicBezTo>
                        <a:pt x="1489" y="185"/>
                        <a:pt x="1507" y="181"/>
                        <a:pt x="1539" y="175"/>
                      </a:cubicBezTo>
                      <a:cubicBezTo>
                        <a:pt x="1572" y="153"/>
                        <a:pt x="1552" y="164"/>
                        <a:pt x="1602" y="147"/>
                      </a:cubicBezTo>
                      <a:cubicBezTo>
                        <a:pt x="1609" y="145"/>
                        <a:pt x="1623" y="140"/>
                        <a:pt x="1623" y="140"/>
                      </a:cubicBezTo>
                      <a:cubicBezTo>
                        <a:pt x="1640" y="115"/>
                        <a:pt x="1677" y="101"/>
                        <a:pt x="1707" y="91"/>
                      </a:cubicBezTo>
                      <a:cubicBezTo>
                        <a:pt x="1740" y="58"/>
                        <a:pt x="1782" y="39"/>
                        <a:pt x="1827" y="28"/>
                      </a:cubicBezTo>
                      <a:cubicBezTo>
                        <a:pt x="1892" y="12"/>
                        <a:pt x="1801" y="33"/>
                        <a:pt x="1869" y="7"/>
                      </a:cubicBezTo>
                      <a:cubicBezTo>
                        <a:pt x="1880" y="3"/>
                        <a:pt x="1904" y="0"/>
                        <a:pt x="1904" y="0"/>
                      </a:cubicBezTo>
                    </a:path>
                  </a:pathLst>
                </a:custGeom>
                <a:noFill/>
                <a:ln w="19050" cap="flat">
                  <a:solidFill>
                    <a:srgbClr val="0000FF"/>
                  </a:solidFill>
                  <a:prstDash val="sysDot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6" name="Oval 245"/>
                <p:cNvSpPr>
                  <a:spLocks noChangeAspect="1" noChangeArrowheads="1"/>
                </p:cNvSpPr>
                <p:nvPr/>
              </p:nvSpPr>
              <p:spPr bwMode="auto">
                <a:xfrm rot="-480223">
                  <a:off x="1107" y="3852"/>
                  <a:ext cx="41" cy="28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>
                    <a:spcBef>
                      <a:spcPct val="50000"/>
                    </a:spcBef>
                  </a:pPr>
                  <a:endParaRPr lang="ja-JP" altLang="en-US" sz="2000">
                    <a:solidFill>
                      <a:srgbClr val="000000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37" name="Oval 246"/>
                <p:cNvSpPr>
                  <a:spLocks noChangeAspect="1" noChangeArrowheads="1"/>
                </p:cNvSpPr>
                <p:nvPr/>
              </p:nvSpPr>
              <p:spPr bwMode="auto">
                <a:xfrm rot="-480223">
                  <a:off x="1233" y="3835"/>
                  <a:ext cx="41" cy="28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>
                    <a:spcBef>
                      <a:spcPct val="50000"/>
                    </a:spcBef>
                  </a:pPr>
                  <a:endParaRPr lang="ja-JP" altLang="en-US" sz="2000">
                    <a:solidFill>
                      <a:srgbClr val="000000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38" name="Oval 247"/>
                <p:cNvSpPr>
                  <a:spLocks noChangeAspect="1" noChangeArrowheads="1"/>
                </p:cNvSpPr>
                <p:nvPr/>
              </p:nvSpPr>
              <p:spPr bwMode="auto">
                <a:xfrm rot="-480223">
                  <a:off x="1726" y="3720"/>
                  <a:ext cx="41" cy="28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>
                    <a:spcBef>
                      <a:spcPct val="50000"/>
                    </a:spcBef>
                  </a:pPr>
                  <a:endParaRPr lang="ja-JP" altLang="en-US" sz="2000">
                    <a:solidFill>
                      <a:srgbClr val="000000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39" name="Oval 248"/>
                <p:cNvSpPr>
                  <a:spLocks noChangeAspect="1" noChangeArrowheads="1"/>
                </p:cNvSpPr>
                <p:nvPr/>
              </p:nvSpPr>
              <p:spPr bwMode="auto">
                <a:xfrm rot="-480223">
                  <a:off x="1854" y="3702"/>
                  <a:ext cx="41" cy="28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>
                    <a:spcBef>
                      <a:spcPct val="50000"/>
                    </a:spcBef>
                  </a:pPr>
                  <a:endParaRPr lang="ja-JP" altLang="en-US" sz="2000">
                    <a:solidFill>
                      <a:srgbClr val="000000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40" name="Oval 249"/>
                <p:cNvSpPr>
                  <a:spLocks noChangeAspect="1" noChangeArrowheads="1"/>
                </p:cNvSpPr>
                <p:nvPr/>
              </p:nvSpPr>
              <p:spPr bwMode="auto">
                <a:xfrm rot="-480223">
                  <a:off x="2357" y="3545"/>
                  <a:ext cx="41" cy="28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>
                    <a:spcBef>
                      <a:spcPct val="50000"/>
                    </a:spcBef>
                  </a:pPr>
                  <a:endParaRPr lang="ja-JP" altLang="en-US" sz="2000">
                    <a:solidFill>
                      <a:srgbClr val="000000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41" name="Oval 250"/>
                <p:cNvSpPr>
                  <a:spLocks noChangeAspect="1" noChangeArrowheads="1"/>
                </p:cNvSpPr>
                <p:nvPr/>
              </p:nvSpPr>
              <p:spPr bwMode="auto">
                <a:xfrm rot="-480223">
                  <a:off x="2479" y="3507"/>
                  <a:ext cx="41" cy="28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>
                    <a:spcBef>
                      <a:spcPct val="50000"/>
                    </a:spcBef>
                  </a:pPr>
                  <a:endParaRPr lang="ja-JP" altLang="en-US" sz="2000">
                    <a:solidFill>
                      <a:srgbClr val="000000"/>
                    </a:solidFill>
                    <a:cs typeface="Arial" pitchFamily="34" charset="0"/>
                  </a:endParaRPr>
                </a:p>
              </p:txBody>
            </p:sp>
          </p:grpSp>
        </p:grpSp>
        <p:sp>
          <p:nvSpPr>
            <p:cNvPr id="20" name="Oval 181"/>
            <p:cNvSpPr>
              <a:spLocks noChangeAspect="1" noChangeArrowheads="1"/>
            </p:cNvSpPr>
            <p:nvPr/>
          </p:nvSpPr>
          <p:spPr bwMode="auto">
            <a:xfrm>
              <a:off x="1018" y="1856"/>
              <a:ext cx="100" cy="100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spcBef>
                  <a:spcPct val="50000"/>
                </a:spcBef>
              </a:pPr>
              <a:endParaRPr lang="ja-JP" altLang="en-US" sz="20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21" name="Oval 182"/>
            <p:cNvSpPr>
              <a:spLocks noChangeAspect="1" noChangeArrowheads="1"/>
            </p:cNvSpPr>
            <p:nvPr/>
          </p:nvSpPr>
          <p:spPr bwMode="auto">
            <a:xfrm>
              <a:off x="1111" y="1842"/>
              <a:ext cx="100" cy="100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spcBef>
                  <a:spcPct val="50000"/>
                </a:spcBef>
              </a:pPr>
              <a:endParaRPr lang="ja-JP" altLang="en-US" sz="20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22" name="Line 183"/>
            <p:cNvSpPr>
              <a:spLocks noChangeShapeType="1"/>
            </p:cNvSpPr>
            <p:nvPr/>
          </p:nvSpPr>
          <p:spPr bwMode="auto">
            <a:xfrm flipH="1">
              <a:off x="748" y="1933"/>
              <a:ext cx="318" cy="862"/>
            </a:xfrm>
            <a:prstGeom prst="line">
              <a:avLst/>
            </a:prstGeom>
            <a:noFill/>
            <a:ln w="15875">
              <a:solidFill>
                <a:srgbClr val="FF0000"/>
              </a:solidFill>
              <a:prstDash val="dash"/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Line 184"/>
            <p:cNvSpPr>
              <a:spLocks noChangeShapeType="1"/>
            </p:cNvSpPr>
            <p:nvPr/>
          </p:nvSpPr>
          <p:spPr bwMode="auto">
            <a:xfrm>
              <a:off x="1156" y="1933"/>
              <a:ext cx="363" cy="828"/>
            </a:xfrm>
            <a:prstGeom prst="line">
              <a:avLst/>
            </a:prstGeom>
            <a:noFill/>
            <a:ln w="15875">
              <a:solidFill>
                <a:srgbClr val="FF0000"/>
              </a:solidFill>
              <a:prstDash val="dash"/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4" name="Group 252"/>
          <p:cNvGrpSpPr>
            <a:grpSpLocks/>
          </p:cNvGrpSpPr>
          <p:nvPr/>
        </p:nvGrpSpPr>
        <p:grpSpPr bwMode="auto">
          <a:xfrm>
            <a:off x="4140200" y="1556792"/>
            <a:ext cx="4608513" cy="3744913"/>
            <a:chOff x="2608" y="709"/>
            <a:chExt cx="2903" cy="2359"/>
          </a:xfrm>
        </p:grpSpPr>
        <p:grpSp>
          <p:nvGrpSpPr>
            <p:cNvPr id="85" name="Group 253"/>
            <p:cNvGrpSpPr>
              <a:grpSpLocks/>
            </p:cNvGrpSpPr>
            <p:nvPr/>
          </p:nvGrpSpPr>
          <p:grpSpPr bwMode="auto">
            <a:xfrm>
              <a:off x="2608" y="709"/>
              <a:ext cx="2903" cy="2359"/>
              <a:chOff x="2608" y="709"/>
              <a:chExt cx="2903" cy="2359"/>
            </a:xfrm>
          </p:grpSpPr>
          <p:grpSp>
            <p:nvGrpSpPr>
              <p:cNvPr id="87" name="Group 254"/>
              <p:cNvGrpSpPr>
                <a:grpSpLocks/>
              </p:cNvGrpSpPr>
              <p:nvPr/>
            </p:nvGrpSpPr>
            <p:grpSpPr bwMode="auto">
              <a:xfrm>
                <a:off x="2608" y="709"/>
                <a:ext cx="2903" cy="2359"/>
                <a:chOff x="113" y="935"/>
                <a:chExt cx="2325" cy="1912"/>
              </a:xfrm>
            </p:grpSpPr>
            <p:grpSp>
              <p:nvGrpSpPr>
                <p:cNvPr id="102" name="Group 255"/>
                <p:cNvGrpSpPr>
                  <a:grpSpLocks noChangeAspect="1"/>
                </p:cNvGrpSpPr>
                <p:nvPr/>
              </p:nvGrpSpPr>
              <p:grpSpPr bwMode="auto">
                <a:xfrm>
                  <a:off x="113" y="935"/>
                  <a:ext cx="2315" cy="1912"/>
                  <a:chOff x="3515" y="1389"/>
                  <a:chExt cx="1593" cy="1042"/>
                </a:xfrm>
              </p:grpSpPr>
              <p:sp>
                <p:nvSpPr>
                  <p:cNvPr id="122" name="Rectangle 25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515" y="1389"/>
                    <a:ext cx="1593" cy="1042"/>
                  </a:xfrm>
                  <a:prstGeom prst="rect">
                    <a:avLst/>
                  </a:prstGeom>
                  <a:solidFill>
                    <a:srgbClr val="E6E6E6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>
                      <a:spcBef>
                        <a:spcPct val="50000"/>
                      </a:spcBef>
                    </a:pPr>
                    <a:endParaRPr lang="ja-JP" altLang="en-US" sz="2000">
                      <a:solidFill>
                        <a:srgbClr val="000000"/>
                      </a:solidFill>
                      <a:cs typeface="Arial" pitchFamily="34" charset="0"/>
                    </a:endParaRPr>
                  </a:p>
                </p:txBody>
              </p:sp>
              <p:grpSp>
                <p:nvGrpSpPr>
                  <p:cNvPr id="123" name="Group 257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4790" y="1390"/>
                    <a:ext cx="87" cy="1041"/>
                    <a:chOff x="4323" y="1318"/>
                    <a:chExt cx="161" cy="2633"/>
                  </a:xfrm>
                </p:grpSpPr>
                <p:sp>
                  <p:nvSpPr>
                    <p:cNvPr id="136" name="Rectangle 258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4323" y="1318"/>
                      <a:ext cx="162" cy="2634"/>
                    </a:xfrm>
                    <a:prstGeom prst="rect">
                      <a:avLst/>
                    </a:prstGeom>
                    <a:solidFill>
                      <a:srgbClr val="EFFCFF"/>
                    </a:soli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algn="ctr">
                        <a:spcBef>
                          <a:spcPct val="50000"/>
                        </a:spcBef>
                      </a:pPr>
                      <a:endParaRPr lang="ja-JP" altLang="en-US" sz="2000">
                        <a:solidFill>
                          <a:srgbClr val="000000"/>
                        </a:solidFill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37" name="Rectangle 259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4323" y="1318"/>
                      <a:ext cx="33" cy="2634"/>
                    </a:xfrm>
                    <a:prstGeom prst="rect">
                      <a:avLst/>
                    </a:prstGeom>
                    <a:solidFill>
                      <a:srgbClr val="D4D758"/>
                    </a:soli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algn="ctr">
                        <a:spcBef>
                          <a:spcPct val="50000"/>
                        </a:spcBef>
                      </a:pPr>
                      <a:endParaRPr lang="ja-JP" altLang="en-US" sz="2000">
                        <a:solidFill>
                          <a:srgbClr val="000000"/>
                        </a:solidFill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38" name="Rectangle 260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4452" y="1318"/>
                      <a:ext cx="33" cy="2634"/>
                    </a:xfrm>
                    <a:prstGeom prst="rect">
                      <a:avLst/>
                    </a:prstGeom>
                    <a:solidFill>
                      <a:srgbClr val="D4D758"/>
                    </a:soli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algn="ctr">
                        <a:spcBef>
                          <a:spcPct val="50000"/>
                        </a:spcBef>
                      </a:pPr>
                      <a:endParaRPr lang="ja-JP" altLang="en-US" sz="2000">
                        <a:solidFill>
                          <a:srgbClr val="000000"/>
                        </a:solidFill>
                        <a:cs typeface="Arial" pitchFamily="34" charset="0"/>
                      </a:endParaRPr>
                    </a:p>
                  </p:txBody>
                </p:sp>
              </p:grpSp>
              <p:grpSp>
                <p:nvGrpSpPr>
                  <p:cNvPr id="124" name="Group 261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4441" y="1390"/>
                    <a:ext cx="87" cy="1041"/>
                    <a:chOff x="3680" y="1318"/>
                    <a:chExt cx="161" cy="2633"/>
                  </a:xfrm>
                </p:grpSpPr>
                <p:sp>
                  <p:nvSpPr>
                    <p:cNvPr id="133" name="Rectangle 262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3680" y="1318"/>
                      <a:ext cx="162" cy="2634"/>
                    </a:xfrm>
                    <a:prstGeom prst="rect">
                      <a:avLst/>
                    </a:prstGeom>
                    <a:solidFill>
                      <a:srgbClr val="EFFCFF"/>
                    </a:soli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algn="ctr">
                        <a:spcBef>
                          <a:spcPct val="50000"/>
                        </a:spcBef>
                      </a:pPr>
                      <a:endParaRPr lang="ja-JP" altLang="en-US" sz="2000">
                        <a:solidFill>
                          <a:srgbClr val="000000"/>
                        </a:solidFill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34" name="Rectangle 263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3680" y="1318"/>
                      <a:ext cx="33" cy="2634"/>
                    </a:xfrm>
                    <a:prstGeom prst="rect">
                      <a:avLst/>
                    </a:prstGeom>
                    <a:solidFill>
                      <a:srgbClr val="D4D758"/>
                    </a:soli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algn="ctr">
                        <a:spcBef>
                          <a:spcPct val="50000"/>
                        </a:spcBef>
                      </a:pPr>
                      <a:endParaRPr lang="ja-JP" altLang="en-US" sz="2000">
                        <a:solidFill>
                          <a:srgbClr val="000000"/>
                        </a:solidFill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35" name="Rectangle 264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3809" y="1318"/>
                      <a:ext cx="33" cy="2634"/>
                    </a:xfrm>
                    <a:prstGeom prst="rect">
                      <a:avLst/>
                    </a:prstGeom>
                    <a:solidFill>
                      <a:srgbClr val="D4D758"/>
                    </a:soli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algn="ctr">
                        <a:spcBef>
                          <a:spcPct val="50000"/>
                        </a:spcBef>
                      </a:pPr>
                      <a:endParaRPr lang="ja-JP" altLang="en-US" sz="2000">
                        <a:solidFill>
                          <a:srgbClr val="000000"/>
                        </a:solidFill>
                        <a:cs typeface="Arial" pitchFamily="34" charset="0"/>
                      </a:endParaRPr>
                    </a:p>
                  </p:txBody>
                </p:sp>
              </p:grpSp>
              <p:grpSp>
                <p:nvGrpSpPr>
                  <p:cNvPr id="125" name="Group 265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4095" y="1390"/>
                    <a:ext cx="88" cy="1041"/>
                    <a:chOff x="3037" y="1318"/>
                    <a:chExt cx="162" cy="2633"/>
                  </a:xfrm>
                </p:grpSpPr>
                <p:sp>
                  <p:nvSpPr>
                    <p:cNvPr id="130" name="Rectangle 266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3037" y="1318"/>
                      <a:ext cx="162" cy="2634"/>
                    </a:xfrm>
                    <a:prstGeom prst="rect">
                      <a:avLst/>
                    </a:prstGeom>
                    <a:solidFill>
                      <a:srgbClr val="EFFCFF"/>
                    </a:soli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algn="ctr">
                        <a:spcBef>
                          <a:spcPct val="50000"/>
                        </a:spcBef>
                      </a:pPr>
                      <a:endParaRPr lang="ja-JP" altLang="en-US" sz="2000">
                        <a:solidFill>
                          <a:srgbClr val="000000"/>
                        </a:solidFill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31" name="Rectangle 267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3037" y="1318"/>
                      <a:ext cx="33" cy="2634"/>
                    </a:xfrm>
                    <a:prstGeom prst="rect">
                      <a:avLst/>
                    </a:prstGeom>
                    <a:solidFill>
                      <a:srgbClr val="D4D758"/>
                    </a:soli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algn="ctr">
                        <a:spcBef>
                          <a:spcPct val="50000"/>
                        </a:spcBef>
                      </a:pPr>
                      <a:endParaRPr lang="ja-JP" altLang="en-US" sz="2000">
                        <a:solidFill>
                          <a:srgbClr val="000000"/>
                        </a:solidFill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32" name="Rectangle 268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3167" y="1318"/>
                      <a:ext cx="33" cy="2634"/>
                    </a:xfrm>
                    <a:prstGeom prst="rect">
                      <a:avLst/>
                    </a:prstGeom>
                    <a:solidFill>
                      <a:srgbClr val="D4D758"/>
                    </a:soli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algn="ctr">
                        <a:spcBef>
                          <a:spcPct val="50000"/>
                        </a:spcBef>
                      </a:pPr>
                      <a:endParaRPr lang="ja-JP" altLang="en-US" sz="2000">
                        <a:solidFill>
                          <a:srgbClr val="000000"/>
                        </a:solidFill>
                        <a:cs typeface="Arial" pitchFamily="34" charset="0"/>
                      </a:endParaRPr>
                    </a:p>
                  </p:txBody>
                </p:sp>
              </p:grpSp>
              <p:grpSp>
                <p:nvGrpSpPr>
                  <p:cNvPr id="126" name="Group 269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3742" y="1389"/>
                    <a:ext cx="88" cy="1042"/>
                    <a:chOff x="2395" y="1318"/>
                    <a:chExt cx="162" cy="2633"/>
                  </a:xfrm>
                </p:grpSpPr>
                <p:sp>
                  <p:nvSpPr>
                    <p:cNvPr id="127" name="Rectangle 270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395" y="1318"/>
                      <a:ext cx="163" cy="2634"/>
                    </a:xfrm>
                    <a:prstGeom prst="rect">
                      <a:avLst/>
                    </a:prstGeom>
                    <a:solidFill>
                      <a:srgbClr val="EFFCFF"/>
                    </a:soli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algn="ctr">
                        <a:spcBef>
                          <a:spcPct val="50000"/>
                        </a:spcBef>
                      </a:pPr>
                      <a:endParaRPr lang="ja-JP" altLang="en-US" sz="2000">
                        <a:solidFill>
                          <a:srgbClr val="000000"/>
                        </a:solidFill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28" name="Rectangle 271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395" y="1318"/>
                      <a:ext cx="33" cy="2634"/>
                    </a:xfrm>
                    <a:prstGeom prst="rect">
                      <a:avLst/>
                    </a:prstGeom>
                    <a:solidFill>
                      <a:srgbClr val="D4D758"/>
                    </a:soli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algn="ctr">
                        <a:spcBef>
                          <a:spcPct val="50000"/>
                        </a:spcBef>
                      </a:pPr>
                      <a:endParaRPr lang="ja-JP" altLang="en-US" sz="2000">
                        <a:solidFill>
                          <a:srgbClr val="000000"/>
                        </a:solidFill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29" name="Rectangle 272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524" y="1318"/>
                      <a:ext cx="33" cy="2634"/>
                    </a:xfrm>
                    <a:prstGeom prst="rect">
                      <a:avLst/>
                    </a:prstGeom>
                    <a:solidFill>
                      <a:srgbClr val="D4D758"/>
                    </a:soli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algn="ctr">
                        <a:spcBef>
                          <a:spcPct val="50000"/>
                        </a:spcBef>
                      </a:pPr>
                      <a:endParaRPr lang="ja-JP" altLang="en-US" sz="2000">
                        <a:solidFill>
                          <a:srgbClr val="000000"/>
                        </a:solidFill>
                        <a:cs typeface="Arial" pitchFamily="34" charset="0"/>
                      </a:endParaRPr>
                    </a:p>
                  </p:txBody>
                </p:sp>
              </p:grpSp>
            </p:grpSp>
            <p:sp>
              <p:nvSpPr>
                <p:cNvPr id="103" name="Oval 273"/>
                <p:cNvSpPr>
                  <a:spLocks noChangeAspect="1" noChangeArrowheads="1"/>
                </p:cNvSpPr>
                <p:nvPr/>
              </p:nvSpPr>
              <p:spPr bwMode="auto">
                <a:xfrm rot="-480223">
                  <a:off x="1055" y="1798"/>
                  <a:ext cx="33" cy="20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>
                    <a:spcBef>
                      <a:spcPct val="50000"/>
                    </a:spcBef>
                  </a:pPr>
                  <a:endParaRPr lang="ja-JP" altLang="en-US" sz="2000">
                    <a:solidFill>
                      <a:srgbClr val="000000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104" name="Oval 274"/>
                <p:cNvSpPr>
                  <a:spLocks noChangeAspect="1" noChangeArrowheads="1"/>
                </p:cNvSpPr>
                <p:nvPr/>
              </p:nvSpPr>
              <p:spPr bwMode="auto">
                <a:xfrm rot="-480223">
                  <a:off x="1454" y="1596"/>
                  <a:ext cx="34" cy="20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>
                    <a:spcBef>
                      <a:spcPct val="50000"/>
                    </a:spcBef>
                  </a:pPr>
                  <a:endParaRPr lang="ja-JP" altLang="en-US" sz="2000">
                    <a:solidFill>
                      <a:srgbClr val="000000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105" name="Oval 275"/>
                <p:cNvSpPr>
                  <a:spLocks noChangeAspect="1" noChangeArrowheads="1"/>
                </p:cNvSpPr>
                <p:nvPr/>
              </p:nvSpPr>
              <p:spPr bwMode="auto">
                <a:xfrm rot="-480223">
                  <a:off x="954" y="1856"/>
                  <a:ext cx="33" cy="20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>
                    <a:spcBef>
                      <a:spcPct val="50000"/>
                    </a:spcBef>
                  </a:pPr>
                  <a:endParaRPr lang="ja-JP" altLang="en-US" sz="2000">
                    <a:solidFill>
                      <a:srgbClr val="000000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106" name="Line 276"/>
                <p:cNvSpPr>
                  <a:spLocks noChangeAspect="1" noChangeShapeType="1"/>
                </p:cNvSpPr>
                <p:nvPr/>
              </p:nvSpPr>
              <p:spPr bwMode="auto">
                <a:xfrm>
                  <a:off x="657" y="2024"/>
                  <a:ext cx="989" cy="67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sysDot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" name="Line 277"/>
                <p:cNvSpPr>
                  <a:spLocks noChangeAspect="1" noChangeShapeType="1"/>
                </p:cNvSpPr>
                <p:nvPr/>
              </p:nvSpPr>
              <p:spPr bwMode="auto">
                <a:xfrm>
                  <a:off x="657" y="2024"/>
                  <a:ext cx="1781" cy="43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sysDot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" name="Oval 278"/>
                <p:cNvSpPr>
                  <a:spLocks noChangeAspect="1" noChangeArrowheads="1"/>
                </p:cNvSpPr>
                <p:nvPr/>
              </p:nvSpPr>
              <p:spPr bwMode="auto">
                <a:xfrm rot="-480223">
                  <a:off x="958" y="2228"/>
                  <a:ext cx="33" cy="21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>
                    <a:spcBef>
                      <a:spcPct val="50000"/>
                    </a:spcBef>
                  </a:pPr>
                  <a:endParaRPr lang="ja-JP" altLang="en-US" sz="2000">
                    <a:solidFill>
                      <a:srgbClr val="000000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109" name="Oval 279"/>
                <p:cNvSpPr>
                  <a:spLocks noChangeAspect="1" noChangeArrowheads="1"/>
                </p:cNvSpPr>
                <p:nvPr/>
              </p:nvSpPr>
              <p:spPr bwMode="auto">
                <a:xfrm rot="-480223">
                  <a:off x="1052" y="2115"/>
                  <a:ext cx="33" cy="21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>
                    <a:spcBef>
                      <a:spcPct val="50000"/>
                    </a:spcBef>
                  </a:pPr>
                  <a:endParaRPr lang="ja-JP" altLang="en-US" sz="2000">
                    <a:solidFill>
                      <a:srgbClr val="000000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110" name="Oval 280"/>
                <p:cNvSpPr>
                  <a:spLocks noChangeAspect="1" noChangeArrowheads="1"/>
                </p:cNvSpPr>
                <p:nvPr/>
              </p:nvSpPr>
              <p:spPr bwMode="auto">
                <a:xfrm rot="-480223">
                  <a:off x="1459" y="2202"/>
                  <a:ext cx="34" cy="21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>
                    <a:spcBef>
                      <a:spcPct val="50000"/>
                    </a:spcBef>
                  </a:pPr>
                  <a:endParaRPr lang="ja-JP" altLang="en-US" sz="2000">
                    <a:solidFill>
                      <a:srgbClr val="000000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111" name="Oval 281"/>
                <p:cNvSpPr>
                  <a:spLocks noChangeAspect="1" noChangeArrowheads="1"/>
                </p:cNvSpPr>
                <p:nvPr/>
              </p:nvSpPr>
              <p:spPr bwMode="auto">
                <a:xfrm rot="-480223">
                  <a:off x="1558" y="2235"/>
                  <a:ext cx="33" cy="21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>
                    <a:spcBef>
                      <a:spcPct val="50000"/>
                    </a:spcBef>
                  </a:pPr>
                  <a:endParaRPr lang="ja-JP" altLang="en-US" sz="2000">
                    <a:solidFill>
                      <a:srgbClr val="000000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112" name="Oval 282"/>
                <p:cNvSpPr>
                  <a:spLocks noChangeAspect="1" noChangeArrowheads="1"/>
                </p:cNvSpPr>
                <p:nvPr/>
              </p:nvSpPr>
              <p:spPr bwMode="auto">
                <a:xfrm rot="-480223">
                  <a:off x="1968" y="2333"/>
                  <a:ext cx="34" cy="20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>
                    <a:spcBef>
                      <a:spcPct val="50000"/>
                    </a:spcBef>
                  </a:pPr>
                  <a:endParaRPr lang="ja-JP" altLang="en-US" sz="2000">
                    <a:solidFill>
                      <a:srgbClr val="000000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113" name="Oval 283"/>
                <p:cNvSpPr>
                  <a:spLocks noChangeAspect="1" noChangeArrowheads="1"/>
                </p:cNvSpPr>
                <p:nvPr/>
              </p:nvSpPr>
              <p:spPr bwMode="auto">
                <a:xfrm rot="-480223">
                  <a:off x="2063" y="2353"/>
                  <a:ext cx="33" cy="21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>
                    <a:spcBef>
                      <a:spcPct val="50000"/>
                    </a:spcBef>
                  </a:pPr>
                  <a:endParaRPr lang="ja-JP" altLang="en-US" sz="2000">
                    <a:solidFill>
                      <a:srgbClr val="000000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114" name="Oval 284"/>
                <p:cNvSpPr>
                  <a:spLocks noChangeAspect="1" noChangeArrowheads="1"/>
                </p:cNvSpPr>
                <p:nvPr/>
              </p:nvSpPr>
              <p:spPr bwMode="auto">
                <a:xfrm rot="-480223">
                  <a:off x="1561" y="2635"/>
                  <a:ext cx="33" cy="20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>
                    <a:spcBef>
                      <a:spcPct val="50000"/>
                    </a:spcBef>
                  </a:pPr>
                  <a:endParaRPr lang="ja-JP" altLang="en-US" sz="2000">
                    <a:solidFill>
                      <a:srgbClr val="000000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115" name="Oval 285"/>
                <p:cNvSpPr>
                  <a:spLocks noChangeAspect="1" noChangeArrowheads="1"/>
                </p:cNvSpPr>
                <p:nvPr/>
              </p:nvSpPr>
              <p:spPr bwMode="auto">
                <a:xfrm rot="-480223">
                  <a:off x="1462" y="2569"/>
                  <a:ext cx="34" cy="21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>
                    <a:spcBef>
                      <a:spcPct val="50000"/>
                    </a:spcBef>
                  </a:pPr>
                  <a:endParaRPr lang="ja-JP" altLang="en-US" sz="2000">
                    <a:solidFill>
                      <a:srgbClr val="000000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116" name="Oval 286"/>
                <p:cNvSpPr>
                  <a:spLocks noChangeAspect="1" noChangeArrowheads="1"/>
                </p:cNvSpPr>
                <p:nvPr/>
              </p:nvSpPr>
              <p:spPr bwMode="auto">
                <a:xfrm rot="-480223">
                  <a:off x="959" y="2087"/>
                  <a:ext cx="33" cy="20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>
                    <a:spcBef>
                      <a:spcPct val="50000"/>
                    </a:spcBef>
                  </a:pPr>
                  <a:endParaRPr lang="ja-JP" altLang="en-US" sz="2000">
                    <a:solidFill>
                      <a:srgbClr val="000000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117" name="Oval 287"/>
                <p:cNvSpPr>
                  <a:spLocks noChangeAspect="1" noChangeArrowheads="1"/>
                </p:cNvSpPr>
                <p:nvPr/>
              </p:nvSpPr>
              <p:spPr bwMode="auto">
                <a:xfrm rot="-480223">
                  <a:off x="1051" y="2297"/>
                  <a:ext cx="34" cy="21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>
                    <a:spcBef>
                      <a:spcPct val="50000"/>
                    </a:spcBef>
                  </a:pPr>
                  <a:endParaRPr lang="ja-JP" altLang="en-US" sz="2000">
                    <a:solidFill>
                      <a:srgbClr val="000000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118" name="Line 288"/>
                <p:cNvSpPr>
                  <a:spLocks noChangeShapeType="1"/>
                </p:cNvSpPr>
                <p:nvPr/>
              </p:nvSpPr>
              <p:spPr bwMode="auto">
                <a:xfrm flipV="1">
                  <a:off x="657" y="1117"/>
                  <a:ext cx="1768" cy="907"/>
                </a:xfrm>
                <a:prstGeom prst="line">
                  <a:avLst/>
                </a:prstGeom>
                <a:noFill/>
                <a:ln w="9525" cap="rnd">
                  <a:solidFill>
                    <a:schemeClr val="tx1"/>
                  </a:solidFill>
                  <a:prstDash val="sysDot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9" name="Oval 289"/>
                <p:cNvSpPr>
                  <a:spLocks noChangeAspect="1" noChangeArrowheads="1"/>
                </p:cNvSpPr>
                <p:nvPr/>
              </p:nvSpPr>
              <p:spPr bwMode="auto">
                <a:xfrm rot="-480223">
                  <a:off x="2061" y="1284"/>
                  <a:ext cx="34" cy="20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>
                    <a:spcBef>
                      <a:spcPct val="50000"/>
                    </a:spcBef>
                  </a:pPr>
                  <a:endParaRPr lang="ja-JP" altLang="en-US" sz="2000">
                    <a:solidFill>
                      <a:srgbClr val="000000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120" name="Oval 290"/>
                <p:cNvSpPr>
                  <a:spLocks noChangeAspect="1" noChangeArrowheads="1"/>
                </p:cNvSpPr>
                <p:nvPr/>
              </p:nvSpPr>
              <p:spPr bwMode="auto">
                <a:xfrm rot="-480223">
                  <a:off x="1552" y="1543"/>
                  <a:ext cx="34" cy="20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>
                    <a:spcBef>
                      <a:spcPct val="50000"/>
                    </a:spcBef>
                  </a:pPr>
                  <a:endParaRPr lang="ja-JP" altLang="en-US" sz="2000">
                    <a:solidFill>
                      <a:srgbClr val="000000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121" name="Oval 291"/>
                <p:cNvSpPr>
                  <a:spLocks noChangeAspect="1" noChangeArrowheads="1"/>
                </p:cNvSpPr>
                <p:nvPr/>
              </p:nvSpPr>
              <p:spPr bwMode="auto">
                <a:xfrm rot="-480223">
                  <a:off x="1960" y="1334"/>
                  <a:ext cx="34" cy="20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>
                    <a:spcBef>
                      <a:spcPct val="50000"/>
                    </a:spcBef>
                  </a:pPr>
                  <a:endParaRPr lang="ja-JP" altLang="en-US" sz="2000">
                    <a:solidFill>
                      <a:srgbClr val="000000"/>
                    </a:solidFill>
                    <a:cs typeface="Arial" pitchFamily="34" charset="0"/>
                  </a:endParaRPr>
                </a:p>
              </p:txBody>
            </p:sp>
          </p:grpSp>
          <p:grpSp>
            <p:nvGrpSpPr>
              <p:cNvPr id="88" name="Group 292"/>
              <p:cNvGrpSpPr>
                <a:grpSpLocks/>
              </p:cNvGrpSpPr>
              <p:nvPr/>
            </p:nvGrpSpPr>
            <p:grpSpPr bwMode="auto">
              <a:xfrm>
                <a:off x="4830" y="1797"/>
                <a:ext cx="660" cy="105"/>
                <a:chOff x="4830" y="2265"/>
                <a:chExt cx="344" cy="63"/>
              </a:xfrm>
            </p:grpSpPr>
            <p:grpSp>
              <p:nvGrpSpPr>
                <p:cNvPr id="97" name="Group 293"/>
                <p:cNvGrpSpPr>
                  <a:grpSpLocks/>
                </p:cNvGrpSpPr>
                <p:nvPr/>
              </p:nvGrpSpPr>
              <p:grpSpPr bwMode="auto">
                <a:xfrm rot="-180000">
                  <a:off x="4830" y="2265"/>
                  <a:ext cx="344" cy="63"/>
                  <a:chOff x="4847" y="2262"/>
                  <a:chExt cx="344" cy="63"/>
                </a:xfrm>
              </p:grpSpPr>
              <p:sp>
                <p:nvSpPr>
                  <p:cNvPr id="100" name="Freeform 294"/>
                  <p:cNvSpPr>
                    <a:spLocks/>
                  </p:cNvSpPr>
                  <p:nvPr/>
                </p:nvSpPr>
                <p:spPr bwMode="auto">
                  <a:xfrm>
                    <a:off x="4847" y="2297"/>
                    <a:ext cx="344" cy="28"/>
                  </a:xfrm>
                  <a:custGeom>
                    <a:avLst/>
                    <a:gdLst>
                      <a:gd name="T0" fmla="*/ 0 w 344"/>
                      <a:gd name="T1" fmla="*/ 28 h 28"/>
                      <a:gd name="T2" fmla="*/ 344 w 344"/>
                      <a:gd name="T3" fmla="*/ 0 h 28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344" h="28">
                        <a:moveTo>
                          <a:pt x="0" y="28"/>
                        </a:moveTo>
                        <a:cubicBezTo>
                          <a:pt x="132" y="6"/>
                          <a:pt x="190" y="0"/>
                          <a:pt x="344" y="0"/>
                        </a:cubicBezTo>
                      </a:path>
                    </a:pathLst>
                  </a:custGeom>
                  <a:noFill/>
                  <a:ln w="19050" cap="flat">
                    <a:solidFill>
                      <a:srgbClr val="0000FF"/>
                    </a:solidFill>
                    <a:prstDash val="sysDot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1" name="Freeform 295"/>
                  <p:cNvSpPr>
                    <a:spLocks/>
                  </p:cNvSpPr>
                  <p:nvPr/>
                </p:nvSpPr>
                <p:spPr bwMode="auto">
                  <a:xfrm>
                    <a:off x="4847" y="2262"/>
                    <a:ext cx="337" cy="56"/>
                  </a:xfrm>
                  <a:custGeom>
                    <a:avLst/>
                    <a:gdLst>
                      <a:gd name="T0" fmla="*/ 0 w 337"/>
                      <a:gd name="T1" fmla="*/ 56 h 56"/>
                      <a:gd name="T2" fmla="*/ 175 w 337"/>
                      <a:gd name="T3" fmla="*/ 28 h 56"/>
                      <a:gd name="T4" fmla="*/ 337 w 337"/>
                      <a:gd name="T5" fmla="*/ 0 h 56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337" h="56">
                        <a:moveTo>
                          <a:pt x="0" y="56"/>
                        </a:moveTo>
                        <a:cubicBezTo>
                          <a:pt x="57" y="42"/>
                          <a:pt x="117" y="37"/>
                          <a:pt x="175" y="28"/>
                        </a:cubicBezTo>
                        <a:cubicBezTo>
                          <a:pt x="229" y="20"/>
                          <a:pt x="283" y="0"/>
                          <a:pt x="337" y="0"/>
                        </a:cubicBezTo>
                      </a:path>
                    </a:pathLst>
                  </a:custGeom>
                  <a:noFill/>
                  <a:ln w="19050" cap="flat">
                    <a:solidFill>
                      <a:srgbClr val="0000FF"/>
                    </a:solidFill>
                    <a:prstDash val="sysDot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98" name="Line 296"/>
                <p:cNvSpPr>
                  <a:spLocks noChangeShapeType="1"/>
                </p:cNvSpPr>
                <p:nvPr/>
              </p:nvSpPr>
              <p:spPr bwMode="auto">
                <a:xfrm>
                  <a:off x="4876" y="2317"/>
                  <a:ext cx="18" cy="0"/>
                </a:xfrm>
                <a:prstGeom prst="line">
                  <a:avLst/>
                </a:prstGeom>
                <a:noFill/>
                <a:ln w="222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9" name="Line 297"/>
                <p:cNvSpPr>
                  <a:spLocks noChangeShapeType="1"/>
                </p:cNvSpPr>
                <p:nvPr/>
              </p:nvSpPr>
              <p:spPr bwMode="auto">
                <a:xfrm>
                  <a:off x="4949" y="2303"/>
                  <a:ext cx="18" cy="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89" name="Group 298"/>
              <p:cNvGrpSpPr>
                <a:grpSpLocks/>
              </p:cNvGrpSpPr>
              <p:nvPr/>
            </p:nvGrpSpPr>
            <p:grpSpPr bwMode="auto">
              <a:xfrm>
                <a:off x="3491" y="1776"/>
                <a:ext cx="2004" cy="422"/>
                <a:chOff x="4059" y="3111"/>
                <a:chExt cx="1496" cy="324"/>
              </a:xfrm>
            </p:grpSpPr>
            <p:sp>
              <p:nvSpPr>
                <p:cNvPr id="90" name="Freeform 299"/>
                <p:cNvSpPr>
                  <a:spLocks noChangeArrowheads="1"/>
                </p:cNvSpPr>
                <p:nvPr/>
              </p:nvSpPr>
              <p:spPr bwMode="auto">
                <a:xfrm rot="523380">
                  <a:off x="4059" y="3111"/>
                  <a:ext cx="1496" cy="324"/>
                </a:xfrm>
                <a:custGeom>
                  <a:avLst/>
                  <a:gdLst>
                    <a:gd name="T0" fmla="*/ 0 w 2640"/>
                    <a:gd name="T1" fmla="*/ 0 h 720"/>
                    <a:gd name="T2" fmla="*/ 1 w 2640"/>
                    <a:gd name="T3" fmla="*/ 0 h 720"/>
                    <a:gd name="T4" fmla="*/ 1 w 2640"/>
                    <a:gd name="T5" fmla="*/ 0 h 720"/>
                    <a:gd name="T6" fmla="*/ 1 w 2640"/>
                    <a:gd name="T7" fmla="*/ 0 h 720"/>
                    <a:gd name="T8" fmla="*/ 1 w 2640"/>
                    <a:gd name="T9" fmla="*/ 0 h 72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2640" h="720">
                      <a:moveTo>
                        <a:pt x="0" y="720"/>
                      </a:moveTo>
                      <a:cubicBezTo>
                        <a:pt x="172" y="672"/>
                        <a:pt x="344" y="624"/>
                        <a:pt x="528" y="576"/>
                      </a:cubicBezTo>
                      <a:cubicBezTo>
                        <a:pt x="712" y="528"/>
                        <a:pt x="808" y="512"/>
                        <a:pt x="1104" y="432"/>
                      </a:cubicBezTo>
                      <a:cubicBezTo>
                        <a:pt x="1400" y="352"/>
                        <a:pt x="2048" y="168"/>
                        <a:pt x="2304" y="96"/>
                      </a:cubicBezTo>
                      <a:cubicBezTo>
                        <a:pt x="2560" y="24"/>
                        <a:pt x="2600" y="12"/>
                        <a:pt x="2640" y="0"/>
                      </a:cubicBezTo>
                    </a:path>
                  </a:pathLst>
                </a:custGeom>
                <a:noFill/>
                <a:ln w="19050">
                  <a:solidFill>
                    <a:srgbClr val="0000FF"/>
                  </a:solidFill>
                  <a:prstDash val="sysDot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1" name="Oval 300"/>
                <p:cNvSpPr>
                  <a:spLocks noChangeArrowheads="1"/>
                </p:cNvSpPr>
                <p:nvPr/>
              </p:nvSpPr>
              <p:spPr bwMode="auto">
                <a:xfrm rot="-480223">
                  <a:off x="5218" y="3238"/>
                  <a:ext cx="32" cy="21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>
                    <a:spcBef>
                      <a:spcPct val="50000"/>
                    </a:spcBef>
                  </a:pPr>
                  <a:endParaRPr lang="ja-JP" altLang="en-US" sz="2000">
                    <a:solidFill>
                      <a:srgbClr val="000000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92" name="Oval 301"/>
                <p:cNvSpPr>
                  <a:spLocks noChangeArrowheads="1"/>
                </p:cNvSpPr>
                <p:nvPr/>
              </p:nvSpPr>
              <p:spPr bwMode="auto">
                <a:xfrm rot="-480223">
                  <a:off x="5120" y="3242"/>
                  <a:ext cx="31" cy="19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>
                    <a:spcBef>
                      <a:spcPct val="50000"/>
                    </a:spcBef>
                  </a:pPr>
                  <a:endParaRPr lang="ja-JP" altLang="en-US" sz="2000">
                    <a:solidFill>
                      <a:srgbClr val="000000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93" name="Oval 302"/>
                <p:cNvSpPr>
                  <a:spLocks noChangeArrowheads="1"/>
                </p:cNvSpPr>
                <p:nvPr/>
              </p:nvSpPr>
              <p:spPr bwMode="auto">
                <a:xfrm rot="-480223">
                  <a:off x="4187" y="3300"/>
                  <a:ext cx="31" cy="22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>
                    <a:spcBef>
                      <a:spcPct val="50000"/>
                    </a:spcBef>
                  </a:pPr>
                  <a:endParaRPr lang="ja-JP" altLang="en-US" sz="2000">
                    <a:solidFill>
                      <a:srgbClr val="000000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94" name="Oval 303"/>
                <p:cNvSpPr>
                  <a:spLocks noChangeArrowheads="1"/>
                </p:cNvSpPr>
                <p:nvPr/>
              </p:nvSpPr>
              <p:spPr bwMode="auto">
                <a:xfrm rot="-480223">
                  <a:off x="4280" y="3289"/>
                  <a:ext cx="31" cy="20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>
                    <a:spcBef>
                      <a:spcPct val="50000"/>
                    </a:spcBef>
                  </a:pPr>
                  <a:endParaRPr lang="ja-JP" altLang="en-US" sz="2000">
                    <a:solidFill>
                      <a:srgbClr val="000000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95" name="Oval 304"/>
                <p:cNvSpPr>
                  <a:spLocks noChangeArrowheads="1"/>
                </p:cNvSpPr>
                <p:nvPr/>
              </p:nvSpPr>
              <p:spPr bwMode="auto">
                <a:xfrm rot="-480223">
                  <a:off x="4747" y="3270"/>
                  <a:ext cx="35" cy="18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>
                    <a:spcBef>
                      <a:spcPct val="50000"/>
                    </a:spcBef>
                  </a:pPr>
                  <a:endParaRPr lang="ja-JP" altLang="en-US" sz="2000">
                    <a:solidFill>
                      <a:srgbClr val="000000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96" name="Oval 305"/>
                <p:cNvSpPr>
                  <a:spLocks noChangeArrowheads="1"/>
                </p:cNvSpPr>
                <p:nvPr/>
              </p:nvSpPr>
              <p:spPr bwMode="auto">
                <a:xfrm rot="-480223">
                  <a:off x="4656" y="3277"/>
                  <a:ext cx="33" cy="21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>
                    <a:spcBef>
                      <a:spcPct val="50000"/>
                    </a:spcBef>
                  </a:pPr>
                  <a:endParaRPr lang="ja-JP" altLang="en-US" sz="2000">
                    <a:solidFill>
                      <a:srgbClr val="000000"/>
                    </a:solidFill>
                    <a:cs typeface="Arial" pitchFamily="34" charset="0"/>
                  </a:endParaRPr>
                </a:p>
              </p:txBody>
            </p:sp>
          </p:grpSp>
        </p:grpSp>
        <p:sp>
          <p:nvSpPr>
            <p:cNvPr id="86" name="Freeform 306"/>
            <p:cNvSpPr>
              <a:spLocks/>
            </p:cNvSpPr>
            <p:nvPr/>
          </p:nvSpPr>
          <p:spPr bwMode="auto">
            <a:xfrm>
              <a:off x="3477" y="935"/>
              <a:ext cx="492" cy="1088"/>
            </a:xfrm>
            <a:custGeom>
              <a:avLst/>
              <a:gdLst>
                <a:gd name="T0" fmla="*/ 0 w 464"/>
                <a:gd name="T1" fmla="*/ 4164541 h 688"/>
                <a:gd name="T2" fmla="*/ 129 w 464"/>
                <a:gd name="T3" fmla="*/ 4078570 h 688"/>
                <a:gd name="T4" fmla="*/ 192 w 464"/>
                <a:gd name="T5" fmla="*/ 3823675 h 688"/>
                <a:gd name="T6" fmla="*/ 320 w 464"/>
                <a:gd name="T7" fmla="*/ 3737307 h 688"/>
                <a:gd name="T8" fmla="*/ 410 w 464"/>
                <a:gd name="T9" fmla="*/ 3400680 h 688"/>
                <a:gd name="T10" fmla="*/ 496 w 464"/>
                <a:gd name="T11" fmla="*/ 2505519 h 688"/>
                <a:gd name="T12" fmla="*/ 535 w 464"/>
                <a:gd name="T13" fmla="*/ 2249747 h 688"/>
                <a:gd name="T14" fmla="*/ 725 w 464"/>
                <a:gd name="T15" fmla="*/ 1913569 h 688"/>
                <a:gd name="T16" fmla="*/ 874 w 464"/>
                <a:gd name="T17" fmla="*/ 1657318 h 688"/>
                <a:gd name="T18" fmla="*/ 897 w 464"/>
                <a:gd name="T19" fmla="*/ 1531115 h 688"/>
                <a:gd name="T20" fmla="*/ 946 w 464"/>
                <a:gd name="T21" fmla="*/ 1439340 h 688"/>
                <a:gd name="T22" fmla="*/ 983 w 464"/>
                <a:gd name="T23" fmla="*/ 1144533 h 688"/>
                <a:gd name="T24" fmla="*/ 1131 w 464"/>
                <a:gd name="T25" fmla="*/ 1060261 h 688"/>
                <a:gd name="T26" fmla="*/ 1305 w 464"/>
                <a:gd name="T27" fmla="*/ 84442 h 688"/>
                <a:gd name="T28" fmla="*/ 1413 w 464"/>
                <a:gd name="T29" fmla="*/ 0 h 68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464" h="688">
                  <a:moveTo>
                    <a:pt x="0" y="688"/>
                  </a:moveTo>
                  <a:cubicBezTo>
                    <a:pt x="14" y="683"/>
                    <a:pt x="28" y="679"/>
                    <a:pt x="42" y="674"/>
                  </a:cubicBezTo>
                  <a:cubicBezTo>
                    <a:pt x="57" y="669"/>
                    <a:pt x="50" y="640"/>
                    <a:pt x="63" y="632"/>
                  </a:cubicBezTo>
                  <a:cubicBezTo>
                    <a:pt x="76" y="624"/>
                    <a:pt x="105" y="618"/>
                    <a:pt x="105" y="618"/>
                  </a:cubicBezTo>
                  <a:cubicBezTo>
                    <a:pt x="121" y="570"/>
                    <a:pt x="108" y="586"/>
                    <a:pt x="134" y="562"/>
                  </a:cubicBezTo>
                  <a:cubicBezTo>
                    <a:pt x="139" y="501"/>
                    <a:pt x="144" y="468"/>
                    <a:pt x="162" y="414"/>
                  </a:cubicBezTo>
                  <a:cubicBezTo>
                    <a:pt x="167" y="400"/>
                    <a:pt x="164" y="380"/>
                    <a:pt x="176" y="372"/>
                  </a:cubicBezTo>
                  <a:cubicBezTo>
                    <a:pt x="199" y="356"/>
                    <a:pt x="239" y="316"/>
                    <a:pt x="239" y="316"/>
                  </a:cubicBezTo>
                  <a:cubicBezTo>
                    <a:pt x="250" y="284"/>
                    <a:pt x="260" y="292"/>
                    <a:pt x="288" y="274"/>
                  </a:cubicBezTo>
                  <a:cubicBezTo>
                    <a:pt x="290" y="267"/>
                    <a:pt x="291" y="259"/>
                    <a:pt x="295" y="253"/>
                  </a:cubicBezTo>
                  <a:cubicBezTo>
                    <a:pt x="298" y="247"/>
                    <a:pt x="306" y="244"/>
                    <a:pt x="309" y="238"/>
                  </a:cubicBezTo>
                  <a:cubicBezTo>
                    <a:pt x="309" y="238"/>
                    <a:pt x="320" y="192"/>
                    <a:pt x="323" y="189"/>
                  </a:cubicBezTo>
                  <a:cubicBezTo>
                    <a:pt x="326" y="186"/>
                    <a:pt x="372" y="175"/>
                    <a:pt x="372" y="175"/>
                  </a:cubicBezTo>
                  <a:cubicBezTo>
                    <a:pt x="403" y="129"/>
                    <a:pt x="388" y="47"/>
                    <a:pt x="429" y="14"/>
                  </a:cubicBezTo>
                  <a:cubicBezTo>
                    <a:pt x="439" y="6"/>
                    <a:pt x="453" y="6"/>
                    <a:pt x="464" y="0"/>
                  </a:cubicBezTo>
                </a:path>
              </a:pathLst>
            </a:custGeom>
            <a:noFill/>
            <a:ln w="19050" cap="flat">
              <a:solidFill>
                <a:srgbClr val="0000FF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9" name="Rectangle 307"/>
          <p:cNvSpPr>
            <a:spLocks noChangeArrowheads="1"/>
          </p:cNvSpPr>
          <p:nvPr/>
        </p:nvSpPr>
        <p:spPr bwMode="auto">
          <a:xfrm>
            <a:off x="4067175" y="1556792"/>
            <a:ext cx="4681538" cy="4608513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lIns="91435" tIns="45718" rIns="91435" bIns="45718" anchor="ctr"/>
          <a:lstStyle/>
          <a:p>
            <a:pPr algn="ctr">
              <a:spcBef>
                <a:spcPct val="50000"/>
              </a:spcBef>
            </a:pPr>
            <a:endParaRPr lang="ja-JP" altLang="en-US" sz="20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40" name="Titre 1"/>
          <p:cNvSpPr>
            <a:spLocks noGrp="1"/>
          </p:cNvSpPr>
          <p:nvPr>
            <p:ph type="title"/>
          </p:nvPr>
        </p:nvSpPr>
        <p:spPr>
          <a:xfrm>
            <a:off x="755576" y="44624"/>
            <a:ext cx="8229600" cy="1143000"/>
          </a:xfrm>
        </p:spPr>
        <p:txBody>
          <a:bodyPr/>
          <a:lstStyle/>
          <a:p>
            <a:r>
              <a:rPr lang="el-GR" dirty="0" smtClean="0"/>
              <a:t>ν</a:t>
            </a:r>
            <a:r>
              <a:rPr lang="fr-FR" baseline="-25000" dirty="0" smtClean="0"/>
              <a:t>e</a:t>
            </a:r>
            <a:r>
              <a:rPr lang="en-GB" dirty="0" smtClean="0"/>
              <a:t> appearance search</a:t>
            </a:r>
            <a:endParaRPr lang="en-GB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Pablo DEL AMO SANCHEZ                          LAPP - IN2P3 - CNRS / Université de Savoie</a:t>
            </a:r>
            <a:endParaRPr lang="fr-BE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MPP Munich 09/07/2013</a:t>
            </a:r>
            <a:endParaRPr lang="fr-BE" dirty="0"/>
          </a:p>
        </p:txBody>
      </p:sp>
      <p:pic>
        <p:nvPicPr>
          <p:cNvPr id="11" name="Segnaposto contenuto 5"/>
          <p:cNvPicPr>
            <a:picLocks noChangeAspect="1"/>
          </p:cNvPicPr>
          <p:nvPr/>
        </p:nvPicPr>
        <p:blipFill>
          <a:blip r:embed="rId2" cstate="print"/>
          <a:srcRect l="-12126" r="-12126"/>
          <a:stretch>
            <a:fillRect/>
          </a:stretch>
        </p:blipFill>
        <p:spPr>
          <a:xfrm>
            <a:off x="1187625" y="2741604"/>
            <a:ext cx="7272807" cy="3999764"/>
          </a:xfrm>
          <a:prstGeom prst="rect">
            <a:avLst/>
          </a:prstGeom>
        </p:spPr>
      </p:pic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36</a:t>
            </a:fld>
            <a:endParaRPr lang="fr-BE"/>
          </a:p>
        </p:txBody>
      </p:sp>
      <p:sp>
        <p:nvSpPr>
          <p:cNvPr id="9" name="Titre 1"/>
          <p:cNvSpPr>
            <a:spLocks noGrp="1"/>
          </p:cNvSpPr>
          <p:nvPr>
            <p:ph type="title"/>
          </p:nvPr>
        </p:nvSpPr>
        <p:spPr>
          <a:xfrm>
            <a:off x="755576" y="44624"/>
            <a:ext cx="8229600" cy="1143000"/>
          </a:xfrm>
        </p:spPr>
        <p:txBody>
          <a:bodyPr/>
          <a:lstStyle/>
          <a:p>
            <a:r>
              <a:rPr lang="el-GR" dirty="0" smtClean="0"/>
              <a:t>ν</a:t>
            </a:r>
            <a:r>
              <a:rPr lang="fr-FR" baseline="-25000" dirty="0" smtClean="0"/>
              <a:t>e</a:t>
            </a:r>
            <a:r>
              <a:rPr lang="en-GB" dirty="0" smtClean="0"/>
              <a:t> appearance search</a:t>
            </a:r>
            <a:endParaRPr lang="en-GB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496" y="1124744"/>
            <a:ext cx="9108504" cy="489654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GB" sz="2400" dirty="0" smtClean="0"/>
              <a:t>Expected </a:t>
            </a:r>
            <a:r>
              <a:rPr lang="el-GR" sz="2400" dirty="0" smtClean="0"/>
              <a:t>ν</a:t>
            </a:r>
            <a:r>
              <a:rPr lang="fr-FR" sz="2400" baseline="-25000" dirty="0" smtClean="0"/>
              <a:t>e</a:t>
            </a:r>
            <a:r>
              <a:rPr lang="en-GB" sz="2400" dirty="0" smtClean="0"/>
              <a:t> events </a:t>
            </a:r>
            <a:r>
              <a:rPr lang="en-GB" sz="2000" dirty="0" smtClean="0"/>
              <a:t>:</a:t>
            </a:r>
          </a:p>
          <a:p>
            <a:pPr>
              <a:buNone/>
            </a:pPr>
            <a:r>
              <a:rPr lang="en-GB" sz="2000" dirty="0" smtClean="0"/>
              <a:t>	</a:t>
            </a:r>
            <a:r>
              <a:rPr lang="el-GR" sz="2000" dirty="0" smtClean="0"/>
              <a:t>ν</a:t>
            </a:r>
            <a:r>
              <a:rPr lang="fr-FR" sz="2000" baseline="-25000" dirty="0" smtClean="0"/>
              <a:t>e</a:t>
            </a:r>
            <a:r>
              <a:rPr lang="en-GB" sz="2000" dirty="0" smtClean="0"/>
              <a:t> beam contamination  19.3 ± 2.8</a:t>
            </a:r>
          </a:p>
          <a:p>
            <a:pPr>
              <a:buNone/>
            </a:pPr>
            <a:r>
              <a:rPr lang="en-GB" sz="2000" dirty="0" smtClean="0"/>
              <a:t>	Background  </a:t>
            </a:r>
            <a:r>
              <a:rPr lang="el-GR" sz="2000" dirty="0" smtClean="0"/>
              <a:t>τ</a:t>
            </a:r>
            <a:r>
              <a:rPr lang="en-GB" sz="2000" dirty="0" smtClean="0"/>
              <a:t> </a:t>
            </a:r>
            <a:r>
              <a:rPr lang="el-GR" sz="2000" dirty="0" smtClean="0"/>
              <a:t>→</a:t>
            </a:r>
            <a:r>
              <a:rPr lang="en-GB" sz="2000" dirty="0" smtClean="0"/>
              <a:t> e + </a:t>
            </a:r>
            <a:r>
              <a:rPr lang="en-GB" sz="2000" dirty="0" err="1" smtClean="0"/>
              <a:t>mis-id’d</a:t>
            </a:r>
            <a:r>
              <a:rPr lang="en-GB" sz="2000" dirty="0" smtClean="0"/>
              <a:t> </a:t>
            </a:r>
            <a:r>
              <a:rPr lang="el-GR" sz="2000" dirty="0" smtClean="0">
                <a:latin typeface="Calibri"/>
              </a:rPr>
              <a:t>π</a:t>
            </a:r>
            <a:r>
              <a:rPr lang="en-GB" sz="2000" baseline="30000" dirty="0" smtClean="0"/>
              <a:t>0</a:t>
            </a:r>
            <a:r>
              <a:rPr lang="en-GB" sz="2000" dirty="0" smtClean="0"/>
              <a:t>  0.5 ± 0.2</a:t>
            </a:r>
          </a:p>
          <a:p>
            <a:pPr>
              <a:buNone/>
            </a:pPr>
            <a:r>
              <a:rPr lang="en-GB" sz="2000" dirty="0" smtClean="0">
                <a:solidFill>
                  <a:srgbClr val="1506DC"/>
                </a:solidFill>
              </a:rPr>
              <a:t>→ Observed 19 events    </a:t>
            </a:r>
            <a:r>
              <a:rPr lang="en-GB" sz="2000" dirty="0" smtClean="0"/>
              <a:t>sin</a:t>
            </a:r>
            <a:r>
              <a:rPr lang="en-GB" sz="2000" baseline="30000" dirty="0" smtClean="0"/>
              <a:t>2</a:t>
            </a:r>
            <a:r>
              <a:rPr lang="en-GB" sz="2000" dirty="0" smtClean="0"/>
              <a:t>(2</a:t>
            </a:r>
            <a:r>
              <a:rPr lang="el-GR" sz="2000" dirty="0" smtClean="0">
                <a:latin typeface="Calibri"/>
              </a:rPr>
              <a:t>θ</a:t>
            </a:r>
            <a:r>
              <a:rPr lang="en-GB" sz="2000" baseline="-25000" dirty="0" smtClean="0"/>
              <a:t>13</a:t>
            </a:r>
            <a:r>
              <a:rPr lang="en-GB" sz="2000" dirty="0" smtClean="0"/>
              <a:t>) &lt; 0.44 @ 90% CL</a:t>
            </a:r>
          </a:p>
          <a:p>
            <a:pPr>
              <a:buNone/>
            </a:pPr>
            <a:r>
              <a:rPr lang="en-GB" sz="2000" dirty="0" smtClean="0"/>
              <a:t>	</a:t>
            </a:r>
            <a:r>
              <a:rPr lang="el-GR" sz="2000" dirty="0" smtClean="0"/>
              <a:t>ν</a:t>
            </a:r>
            <a:r>
              <a:rPr lang="el-GR" sz="2000" baseline="-25000" dirty="0" smtClean="0"/>
              <a:t>µ</a:t>
            </a:r>
            <a:r>
              <a:rPr lang="en-GB" sz="2000" dirty="0" smtClean="0"/>
              <a:t> </a:t>
            </a:r>
            <a:r>
              <a:rPr lang="en-GB" sz="2000" dirty="0" smtClean="0">
                <a:latin typeface="Times"/>
              </a:rPr>
              <a:t>→ </a:t>
            </a:r>
            <a:r>
              <a:rPr lang="el-GR" sz="2000" dirty="0" smtClean="0"/>
              <a:t>ν</a:t>
            </a:r>
            <a:r>
              <a:rPr lang="fr-FR" sz="2000" baseline="-25000" dirty="0" smtClean="0"/>
              <a:t>e</a:t>
            </a:r>
            <a:r>
              <a:rPr lang="en-GB" sz="2000" dirty="0" smtClean="0"/>
              <a:t> 1.4 </a:t>
            </a:r>
            <a:r>
              <a:rPr lang="en-GB" sz="2000" dirty="0" err="1" smtClean="0"/>
              <a:t>evts</a:t>
            </a:r>
            <a:r>
              <a:rPr lang="en-GB" sz="2000" dirty="0" smtClean="0"/>
              <a:t> (sin</a:t>
            </a:r>
            <a:r>
              <a:rPr lang="en-GB" sz="2000" baseline="30000" dirty="0" smtClean="0"/>
              <a:t>2</a:t>
            </a:r>
            <a:r>
              <a:rPr lang="en-GB" sz="2000" dirty="0" smtClean="0"/>
              <a:t>(2</a:t>
            </a:r>
            <a:r>
              <a:rPr lang="el-GR" sz="2000" dirty="0" smtClean="0"/>
              <a:t>θ</a:t>
            </a:r>
            <a:r>
              <a:rPr lang="en-GB" sz="2000" baseline="-25000" dirty="0" smtClean="0"/>
              <a:t>13</a:t>
            </a:r>
            <a:r>
              <a:rPr lang="en-GB" sz="2000" dirty="0" smtClean="0"/>
              <a:t>) = 0.098</a:t>
            </a:r>
            <a:r>
              <a:rPr lang="en-GB" sz="2000" dirty="0" smtClean="0"/>
              <a:t>)</a:t>
            </a:r>
            <a:endParaRPr lang="en-GB" sz="2000" dirty="0" smtClean="0">
              <a:solidFill>
                <a:srgbClr val="1506D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Pablo DEL AMO SANCHEZ                          LAPP - IN2P3 - CNRS / Université de Savoie</a:t>
            </a:r>
            <a:endParaRPr lang="fr-BE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MPP Munich 09/07/2013</a:t>
            </a:r>
            <a:endParaRPr lang="fr-BE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37</a:t>
            </a:fld>
            <a:endParaRPr lang="fr-BE"/>
          </a:p>
        </p:txBody>
      </p:sp>
      <p:sp>
        <p:nvSpPr>
          <p:cNvPr id="9" name="Titre 1"/>
          <p:cNvSpPr>
            <a:spLocks noGrp="1"/>
          </p:cNvSpPr>
          <p:nvPr>
            <p:ph type="title"/>
          </p:nvPr>
        </p:nvSpPr>
        <p:spPr>
          <a:xfrm>
            <a:off x="755576" y="44624"/>
            <a:ext cx="8229600" cy="1143000"/>
          </a:xfrm>
        </p:spPr>
        <p:txBody>
          <a:bodyPr/>
          <a:lstStyle/>
          <a:p>
            <a:r>
              <a:rPr lang="el-GR" dirty="0" smtClean="0"/>
              <a:t>ν</a:t>
            </a:r>
            <a:r>
              <a:rPr lang="fr-FR" baseline="-25000" dirty="0" smtClean="0"/>
              <a:t>e</a:t>
            </a:r>
            <a:r>
              <a:rPr lang="en-GB" dirty="0" smtClean="0"/>
              <a:t> appearance search</a:t>
            </a:r>
            <a:endParaRPr lang="en-GB" dirty="0"/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91089" y="3393208"/>
            <a:ext cx="5289423" cy="3492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496" y="1124744"/>
            <a:ext cx="9108504" cy="489654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GB" sz="2400" dirty="0" smtClean="0"/>
              <a:t>Expected </a:t>
            </a:r>
            <a:r>
              <a:rPr lang="el-GR" sz="2400" dirty="0" smtClean="0"/>
              <a:t>ν</a:t>
            </a:r>
            <a:r>
              <a:rPr lang="fr-FR" sz="2400" baseline="-25000" dirty="0" smtClean="0"/>
              <a:t>e</a:t>
            </a:r>
            <a:r>
              <a:rPr lang="en-GB" sz="2400" dirty="0" smtClean="0"/>
              <a:t> events </a:t>
            </a:r>
            <a:r>
              <a:rPr lang="en-GB" sz="2000" dirty="0" smtClean="0"/>
              <a:t>:</a:t>
            </a:r>
          </a:p>
          <a:p>
            <a:pPr>
              <a:buNone/>
            </a:pPr>
            <a:r>
              <a:rPr lang="en-GB" sz="2000" dirty="0" smtClean="0"/>
              <a:t>	</a:t>
            </a:r>
            <a:r>
              <a:rPr lang="el-GR" sz="2000" dirty="0" smtClean="0"/>
              <a:t>ν</a:t>
            </a:r>
            <a:r>
              <a:rPr lang="fr-FR" sz="2000" baseline="-25000" dirty="0" smtClean="0"/>
              <a:t>e</a:t>
            </a:r>
            <a:r>
              <a:rPr lang="en-GB" sz="2000" dirty="0" smtClean="0"/>
              <a:t> beam contamination  19.3 ± 2.8</a:t>
            </a:r>
          </a:p>
          <a:p>
            <a:pPr>
              <a:buNone/>
            </a:pPr>
            <a:r>
              <a:rPr lang="en-GB" sz="2000" dirty="0" smtClean="0"/>
              <a:t>	Background  </a:t>
            </a:r>
            <a:r>
              <a:rPr lang="el-GR" sz="2000" dirty="0" smtClean="0"/>
              <a:t>τ</a:t>
            </a:r>
            <a:r>
              <a:rPr lang="en-GB" sz="2000" dirty="0" smtClean="0"/>
              <a:t> </a:t>
            </a:r>
            <a:r>
              <a:rPr lang="el-GR" sz="2000" dirty="0" smtClean="0"/>
              <a:t>→</a:t>
            </a:r>
            <a:r>
              <a:rPr lang="en-GB" sz="2000" dirty="0" smtClean="0"/>
              <a:t> e + </a:t>
            </a:r>
            <a:r>
              <a:rPr lang="en-GB" sz="2000" dirty="0" err="1" smtClean="0"/>
              <a:t>mis-id’d</a:t>
            </a:r>
            <a:r>
              <a:rPr lang="en-GB" sz="2000" dirty="0" smtClean="0"/>
              <a:t> </a:t>
            </a:r>
            <a:r>
              <a:rPr lang="el-GR" sz="2000" dirty="0" smtClean="0">
                <a:latin typeface="Calibri"/>
              </a:rPr>
              <a:t>π</a:t>
            </a:r>
            <a:r>
              <a:rPr lang="en-GB" sz="2000" baseline="30000" dirty="0" smtClean="0"/>
              <a:t>0</a:t>
            </a:r>
            <a:r>
              <a:rPr lang="en-GB" sz="2000" dirty="0" smtClean="0"/>
              <a:t>  0.5 ± 0.2</a:t>
            </a:r>
          </a:p>
          <a:p>
            <a:pPr>
              <a:buNone/>
            </a:pPr>
            <a:r>
              <a:rPr lang="en-GB" sz="2000" dirty="0" smtClean="0">
                <a:solidFill>
                  <a:srgbClr val="1506DC"/>
                </a:solidFill>
              </a:rPr>
              <a:t>→ Observed 19 events    </a:t>
            </a:r>
            <a:r>
              <a:rPr lang="en-GB" sz="2000" dirty="0" smtClean="0"/>
              <a:t>sin</a:t>
            </a:r>
            <a:r>
              <a:rPr lang="en-GB" sz="2000" baseline="30000" dirty="0" smtClean="0"/>
              <a:t>2</a:t>
            </a:r>
            <a:r>
              <a:rPr lang="en-GB" sz="2000" dirty="0" smtClean="0"/>
              <a:t>(2</a:t>
            </a:r>
            <a:r>
              <a:rPr lang="el-GR" sz="2000" dirty="0" smtClean="0">
                <a:latin typeface="Calibri"/>
              </a:rPr>
              <a:t>θ</a:t>
            </a:r>
            <a:r>
              <a:rPr lang="en-GB" sz="2000" baseline="-25000" dirty="0" smtClean="0"/>
              <a:t>13</a:t>
            </a:r>
            <a:r>
              <a:rPr lang="en-GB" sz="2000" dirty="0" smtClean="0"/>
              <a:t>) &lt; 0.44 @ 90% CL</a:t>
            </a:r>
          </a:p>
          <a:p>
            <a:pPr>
              <a:buNone/>
            </a:pPr>
            <a:r>
              <a:rPr lang="en-GB" sz="2000" dirty="0" smtClean="0"/>
              <a:t>	</a:t>
            </a:r>
            <a:r>
              <a:rPr lang="el-GR" sz="2000" dirty="0" smtClean="0"/>
              <a:t>ν</a:t>
            </a:r>
            <a:r>
              <a:rPr lang="el-GR" sz="2000" baseline="-25000" dirty="0" smtClean="0"/>
              <a:t>µ</a:t>
            </a:r>
            <a:r>
              <a:rPr lang="en-GB" sz="2000" dirty="0" smtClean="0"/>
              <a:t> </a:t>
            </a:r>
            <a:r>
              <a:rPr lang="en-GB" sz="2000" dirty="0" smtClean="0">
                <a:latin typeface="Times"/>
              </a:rPr>
              <a:t>→ </a:t>
            </a:r>
            <a:r>
              <a:rPr lang="el-GR" sz="2000" dirty="0" smtClean="0"/>
              <a:t>ν</a:t>
            </a:r>
            <a:r>
              <a:rPr lang="fr-FR" sz="2000" baseline="-25000" dirty="0" smtClean="0"/>
              <a:t>e</a:t>
            </a:r>
            <a:r>
              <a:rPr lang="en-GB" sz="2000" dirty="0" smtClean="0"/>
              <a:t> 1.4 </a:t>
            </a:r>
            <a:r>
              <a:rPr lang="en-GB" sz="2000" dirty="0" err="1" smtClean="0"/>
              <a:t>evts</a:t>
            </a:r>
            <a:r>
              <a:rPr lang="en-GB" sz="2000" dirty="0" smtClean="0"/>
              <a:t> (sin</a:t>
            </a:r>
            <a:r>
              <a:rPr lang="en-GB" sz="2000" baseline="30000" dirty="0" smtClean="0"/>
              <a:t>2</a:t>
            </a:r>
            <a:r>
              <a:rPr lang="en-GB" sz="2000" dirty="0" smtClean="0"/>
              <a:t>(2</a:t>
            </a:r>
            <a:r>
              <a:rPr lang="el-GR" sz="2000" dirty="0" smtClean="0"/>
              <a:t>θ</a:t>
            </a:r>
            <a:r>
              <a:rPr lang="en-GB" sz="2000" baseline="-25000" dirty="0" smtClean="0"/>
              <a:t>13</a:t>
            </a:r>
            <a:r>
              <a:rPr lang="en-GB" sz="2000" dirty="0" smtClean="0"/>
              <a:t>) = 0.098)</a:t>
            </a:r>
            <a:endParaRPr lang="en-GB" sz="2000" dirty="0" smtClean="0">
              <a:solidFill>
                <a:srgbClr val="1506DC"/>
              </a:solidFill>
            </a:endParaRPr>
          </a:p>
          <a:p>
            <a:pPr>
              <a:buNone/>
            </a:pPr>
            <a:r>
              <a:rPr lang="en-GB" sz="2000" dirty="0" smtClean="0">
                <a:solidFill>
                  <a:srgbClr val="FF0000"/>
                </a:solidFill>
              </a:rPr>
              <a:t>→ Upper limit on non standard </a:t>
            </a:r>
            <a:r>
              <a:rPr lang="el-GR" sz="2000" dirty="0" smtClean="0">
                <a:solidFill>
                  <a:srgbClr val="FF0000"/>
                </a:solidFill>
              </a:rPr>
              <a:t>ν</a:t>
            </a:r>
            <a:r>
              <a:rPr lang="en-GB" sz="2000" dirty="0" smtClean="0">
                <a:solidFill>
                  <a:srgbClr val="FF0000"/>
                </a:solidFill>
              </a:rPr>
              <a:t> oscillations sin</a:t>
            </a:r>
            <a:r>
              <a:rPr lang="en-GB" sz="2000" baseline="30000" dirty="0" smtClean="0">
                <a:solidFill>
                  <a:srgbClr val="FF0000"/>
                </a:solidFill>
              </a:rPr>
              <a:t>2</a:t>
            </a:r>
            <a:r>
              <a:rPr lang="en-GB" sz="2000" dirty="0" smtClean="0">
                <a:solidFill>
                  <a:srgbClr val="FF0000"/>
                </a:solidFill>
              </a:rPr>
              <a:t>(2</a:t>
            </a:r>
            <a:r>
              <a:rPr lang="el-GR" sz="2000" dirty="0" smtClean="0">
                <a:solidFill>
                  <a:srgbClr val="FF0000"/>
                </a:solidFill>
              </a:rPr>
              <a:t>θ</a:t>
            </a:r>
            <a:r>
              <a:rPr lang="en-GB" sz="2000" baseline="-25000" dirty="0" smtClean="0">
                <a:solidFill>
                  <a:srgbClr val="FF0000"/>
                </a:solidFill>
              </a:rPr>
              <a:t>new</a:t>
            </a:r>
            <a:r>
              <a:rPr lang="en-GB" sz="2000" dirty="0" smtClean="0">
                <a:solidFill>
                  <a:srgbClr val="FF0000"/>
                </a:solidFill>
              </a:rPr>
              <a:t>) &lt; 7.2 x 10</a:t>
            </a:r>
            <a:r>
              <a:rPr lang="en-GB" sz="2000" baseline="30000" dirty="0" smtClean="0">
                <a:solidFill>
                  <a:srgbClr val="FF0000"/>
                </a:solidFill>
              </a:rPr>
              <a:t>-3</a:t>
            </a:r>
            <a:r>
              <a:rPr lang="en-GB" sz="2000" dirty="0" smtClean="0">
                <a:solidFill>
                  <a:srgbClr val="FF0000"/>
                </a:solidFill>
              </a:rPr>
              <a:t> 90% CL </a:t>
            </a:r>
            <a:r>
              <a:rPr lang="en-GB" sz="2000" dirty="0" smtClean="0"/>
              <a:t>where</a:t>
            </a:r>
          </a:p>
          <a:p>
            <a:pPr>
              <a:buNone/>
            </a:pPr>
            <a:r>
              <a:rPr lang="en-GB" sz="2000" dirty="0" smtClean="0"/>
              <a:t>P = sin</a:t>
            </a:r>
            <a:r>
              <a:rPr lang="en-GB" sz="2000" baseline="30000" dirty="0" smtClean="0"/>
              <a:t>2</a:t>
            </a:r>
            <a:r>
              <a:rPr lang="en-GB" sz="2000" dirty="0" smtClean="0"/>
              <a:t>(2</a:t>
            </a:r>
            <a:r>
              <a:rPr lang="el-GR" sz="2000" dirty="0" smtClean="0"/>
              <a:t>θ</a:t>
            </a:r>
            <a:r>
              <a:rPr lang="en-GB" sz="2000" baseline="-25000" dirty="0" smtClean="0"/>
              <a:t>new</a:t>
            </a:r>
            <a:r>
              <a:rPr lang="en-GB" sz="2000" dirty="0" smtClean="0"/>
              <a:t>) sin2(1.27 </a:t>
            </a:r>
            <a:r>
              <a:rPr lang="el-GR" sz="2000" dirty="0" smtClean="0"/>
              <a:t>Δ</a:t>
            </a:r>
            <a:r>
              <a:rPr lang="en-GB" sz="2000" dirty="0" smtClean="0"/>
              <a:t>m</a:t>
            </a:r>
            <a:r>
              <a:rPr lang="en-GB" sz="2000" baseline="30000" dirty="0" smtClean="0"/>
              <a:t>2</a:t>
            </a:r>
            <a:r>
              <a:rPr lang="en-GB" sz="2000" baseline="-25000" dirty="0" smtClean="0"/>
              <a:t>new</a:t>
            </a:r>
            <a:r>
              <a:rPr lang="en-GB" sz="2000" dirty="0" smtClean="0"/>
              <a:t> L/E)</a:t>
            </a:r>
            <a:endParaRPr lang="en-GB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fr-FR" dirty="0" smtClean="0"/>
          </a:p>
          <a:p>
            <a:pPr>
              <a:buNone/>
            </a:pPr>
            <a:endParaRPr lang="fr-FR" dirty="0" smtClean="0"/>
          </a:p>
          <a:p>
            <a:pPr>
              <a:buNone/>
            </a:pPr>
            <a:endParaRPr lang="fr-FR" dirty="0" smtClean="0"/>
          </a:p>
          <a:p>
            <a:pPr algn="ctr">
              <a:buNone/>
            </a:pPr>
            <a:r>
              <a:rPr lang="el-GR" sz="5400" dirty="0" smtClean="0"/>
              <a:t>ν</a:t>
            </a:r>
            <a:r>
              <a:rPr lang="el-GR" sz="5400" baseline="-25000" dirty="0" smtClean="0"/>
              <a:t>µ</a:t>
            </a:r>
            <a:r>
              <a:rPr lang="en-GB" sz="5400" dirty="0" smtClean="0"/>
              <a:t> </a:t>
            </a:r>
            <a:r>
              <a:rPr lang="en-GB" sz="5400" dirty="0" smtClean="0">
                <a:latin typeface="Times"/>
              </a:rPr>
              <a:t>→ </a:t>
            </a:r>
            <a:r>
              <a:rPr lang="el-GR" sz="5400" dirty="0" smtClean="0"/>
              <a:t>ν</a:t>
            </a:r>
            <a:r>
              <a:rPr lang="el-GR" sz="5400" baseline="-25000" dirty="0" smtClean="0"/>
              <a:t>τ</a:t>
            </a:r>
            <a:r>
              <a:rPr lang="en-GB" sz="5400" dirty="0" smtClean="0"/>
              <a:t>  </a:t>
            </a:r>
            <a:r>
              <a:rPr lang="en-GB" sz="5400" dirty="0" smtClean="0"/>
              <a:t>appearance search</a:t>
            </a:r>
            <a:endParaRPr lang="en-GB" sz="5400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MPP Munich 09/07/2013</a:t>
            </a:r>
            <a:endParaRPr lang="fr-BE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Pablo DEL AMO SANCHEZ                          LAPP - IN2P3 - CNRS / Université de Savoie</a:t>
            </a:r>
            <a:endParaRPr lang="fr-BE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38</a:t>
            </a:fld>
            <a:endParaRPr lang="fr-BE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Event </a:t>
            </a:r>
            <a:r>
              <a:rPr lang="fr-FR" dirty="0" err="1" smtClean="0"/>
              <a:t>analysis</a:t>
            </a:r>
            <a:r>
              <a:rPr lang="fr-FR" dirty="0" smtClean="0"/>
              <a:t> </a:t>
            </a:r>
            <a:r>
              <a:rPr lang="fr-FR" dirty="0" err="1" smtClean="0"/>
              <a:t>strategy</a:t>
            </a:r>
            <a:endParaRPr lang="en-GB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79512" y="1124744"/>
            <a:ext cx="8784976" cy="4896544"/>
          </a:xfrm>
        </p:spPr>
        <p:txBody>
          <a:bodyPr>
            <a:normAutofit/>
          </a:bodyPr>
          <a:lstStyle/>
          <a:p>
            <a:r>
              <a:rPr lang="en-GB" sz="2200" dirty="0" smtClean="0"/>
              <a:t>Status of scanning:</a:t>
            </a:r>
          </a:p>
          <a:p>
            <a:endParaRPr lang="en-GB" sz="2200" dirty="0" smtClean="0"/>
          </a:p>
          <a:p>
            <a:endParaRPr lang="en-GB" sz="2200" dirty="0" smtClean="0"/>
          </a:p>
          <a:p>
            <a:endParaRPr lang="en-GB" sz="2200" dirty="0" smtClean="0"/>
          </a:p>
          <a:p>
            <a:endParaRPr lang="en-GB" sz="2400" dirty="0" smtClean="0"/>
          </a:p>
          <a:p>
            <a:r>
              <a:rPr lang="en-GB" sz="2200" dirty="0" smtClean="0"/>
              <a:t>2008+2009: “minimum” bias sample, no </a:t>
            </a:r>
            <a:r>
              <a:rPr lang="en-GB" sz="2200" dirty="0" err="1" smtClean="0"/>
              <a:t>preselection</a:t>
            </a:r>
            <a:endParaRPr lang="en-GB" sz="2200" dirty="0" smtClean="0"/>
          </a:p>
          <a:p>
            <a:r>
              <a:rPr lang="en-GB" sz="2200" dirty="0" smtClean="0"/>
              <a:t>2010, prioritise highest probable brick and 1</a:t>
            </a:r>
            <a:r>
              <a:rPr lang="el-GR" sz="2200" dirty="0" smtClean="0"/>
              <a:t>μ </a:t>
            </a:r>
            <a:r>
              <a:rPr lang="fr-FR" sz="2200" dirty="0" err="1" smtClean="0"/>
              <a:t>with</a:t>
            </a:r>
            <a:r>
              <a:rPr lang="fr-FR" sz="2200" dirty="0" smtClean="0"/>
              <a:t> </a:t>
            </a:r>
            <a:r>
              <a:rPr lang="en-GB" sz="2200" dirty="0" smtClean="0"/>
              <a:t>p</a:t>
            </a:r>
            <a:r>
              <a:rPr lang="el-GR" sz="2200" baseline="-25000" dirty="0" smtClean="0">
                <a:latin typeface="Calibri"/>
              </a:rPr>
              <a:t>μ</a:t>
            </a:r>
            <a:r>
              <a:rPr lang="en-GB" sz="2200" dirty="0" smtClean="0"/>
              <a:t> &lt; 15 </a:t>
            </a:r>
            <a:r>
              <a:rPr lang="en-GB" sz="2200" dirty="0" err="1" smtClean="0"/>
              <a:t>GeV</a:t>
            </a:r>
            <a:r>
              <a:rPr lang="en-GB" sz="2200" dirty="0" smtClean="0"/>
              <a:t>/c</a:t>
            </a:r>
          </a:p>
          <a:p>
            <a:r>
              <a:rPr lang="en-GB" sz="2200" dirty="0" smtClean="0"/>
              <a:t>2011, prioritise highest  probable brick for 0</a:t>
            </a:r>
            <a:r>
              <a:rPr lang="el-GR" sz="2200" dirty="0" smtClean="0">
                <a:latin typeface="Calibri"/>
              </a:rPr>
              <a:t>μ</a:t>
            </a:r>
            <a:r>
              <a:rPr lang="en-GB" sz="2200" dirty="0" smtClean="0"/>
              <a:t> events</a:t>
            </a:r>
            <a:endParaRPr lang="en-GB" sz="2200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MPP Munich 09/07/2013</a:t>
            </a:r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39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Pablo DEL AMO SANCHEZ                          LAPP - IN2P3 - CNRS / Université de Savoie</a:t>
            </a:r>
            <a:endParaRPr lang="fr-BE"/>
          </a:p>
        </p:txBody>
      </p:sp>
      <p:graphicFrame>
        <p:nvGraphicFramePr>
          <p:cNvPr id="10" name="Tableau 9"/>
          <p:cNvGraphicFramePr>
            <a:graphicFrameLocks noGrp="1"/>
          </p:cNvGraphicFramePr>
          <p:nvPr/>
        </p:nvGraphicFramePr>
        <p:xfrm>
          <a:off x="971600" y="1585600"/>
          <a:ext cx="7416824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8192"/>
                <a:gridCol w="1296144"/>
                <a:gridCol w="1440160"/>
                <a:gridCol w="2952328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Years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err="1" smtClean="0"/>
                        <a:t>PoT</a:t>
                      </a:r>
                      <a:r>
                        <a:rPr lang="en-GB" dirty="0" smtClean="0"/>
                        <a:t>  (x10</a:t>
                      </a:r>
                      <a:r>
                        <a:rPr lang="en-GB" baseline="30000" dirty="0" smtClean="0"/>
                        <a:t>19</a:t>
                      </a:r>
                      <a:r>
                        <a:rPr lang="en-GB" dirty="0" smtClean="0"/>
                        <a:t>)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Status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# of Decay Searched events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2008-2009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5.27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Completed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2783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2010-2011-2012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12.7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In progress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1942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Total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18.0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4725</a:t>
                      </a:r>
                      <a:endParaRPr lang="en-GB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4435671"/>
            <a:ext cx="3312368" cy="2437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9952" y="4421879"/>
            <a:ext cx="3888432" cy="24635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3" name="Connecteur droit 12"/>
          <p:cNvCxnSpPr/>
          <p:nvPr/>
        </p:nvCxnSpPr>
        <p:spPr>
          <a:xfrm>
            <a:off x="5436096" y="4437112"/>
            <a:ext cx="0" cy="2420888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/>
          <p:cNvCxnSpPr/>
          <p:nvPr/>
        </p:nvCxnSpPr>
        <p:spPr>
          <a:xfrm>
            <a:off x="2771800" y="4437112"/>
            <a:ext cx="0" cy="2420888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Neutrino oscillations</a:t>
            </a:r>
            <a:endParaRPr lang="en-GB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MPP Munich 09/07/2013</a:t>
            </a:r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4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Pablo DEL AMO SANCHEZ                          LAPP - IN2P3 - CNRS / Université de Savoie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496" y="1268760"/>
            <a:ext cx="8784976" cy="489654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fr-FR" sz="2000" dirty="0" smtClean="0"/>
              <a:t>But </a:t>
            </a:r>
            <a:r>
              <a:rPr lang="fr-FR" sz="2000" dirty="0" err="1" smtClean="0"/>
              <a:t>flavour</a:t>
            </a:r>
            <a:r>
              <a:rPr lang="fr-FR" sz="2000" dirty="0" smtClean="0"/>
              <a:t> </a:t>
            </a:r>
            <a:r>
              <a:rPr lang="fr-FR" sz="2000" dirty="0" err="1" smtClean="0"/>
              <a:t>numbers</a:t>
            </a:r>
            <a:r>
              <a:rPr lang="fr-FR" sz="2000" dirty="0" smtClean="0"/>
              <a:t> not </a:t>
            </a:r>
            <a:r>
              <a:rPr lang="fr-FR" sz="2000" dirty="0" err="1" smtClean="0"/>
              <a:t>conserved</a:t>
            </a:r>
            <a:r>
              <a:rPr lang="fr-FR" sz="2000" dirty="0" smtClean="0"/>
              <a:t> by </a:t>
            </a:r>
            <a:r>
              <a:rPr lang="fr-FR" sz="2000" dirty="0" err="1" smtClean="0"/>
              <a:t>weak</a:t>
            </a:r>
            <a:r>
              <a:rPr lang="fr-FR" sz="2000" dirty="0" smtClean="0"/>
              <a:t> force…</a:t>
            </a:r>
          </a:p>
          <a:p>
            <a:r>
              <a:rPr lang="fr-FR" sz="2000" dirty="0" err="1" smtClean="0"/>
              <a:t>Particle</a:t>
            </a:r>
            <a:r>
              <a:rPr lang="fr-FR" sz="2000" dirty="0" smtClean="0"/>
              <a:t>-</a:t>
            </a:r>
            <a:r>
              <a:rPr lang="fr-FR" sz="2000" dirty="0" err="1" smtClean="0"/>
              <a:t>antiparticle</a:t>
            </a:r>
            <a:r>
              <a:rPr lang="fr-FR" sz="2000" dirty="0" smtClean="0"/>
              <a:t> (K</a:t>
            </a:r>
            <a:r>
              <a:rPr lang="fr-FR" sz="2000" baseline="30000" dirty="0" smtClean="0"/>
              <a:t>0</a:t>
            </a:r>
            <a:r>
              <a:rPr lang="fr-FR" sz="2000" dirty="0" smtClean="0"/>
              <a:t> – K</a:t>
            </a:r>
            <a:r>
              <a:rPr lang="fr-FR" sz="2000" baseline="30000" dirty="0" smtClean="0"/>
              <a:t>0</a:t>
            </a:r>
            <a:r>
              <a:rPr lang="fr-FR" sz="2000" dirty="0" smtClean="0"/>
              <a:t>) oscillations </a:t>
            </a:r>
            <a:r>
              <a:rPr lang="fr-FR" sz="2000" dirty="0" smtClean="0"/>
              <a:t>(Gell-Mann &amp; Pais, 1954)</a:t>
            </a:r>
          </a:p>
          <a:p>
            <a:r>
              <a:rPr lang="fr-FR" sz="2000" dirty="0" err="1" smtClean="0"/>
              <a:t>Pontecorvo</a:t>
            </a:r>
            <a:r>
              <a:rPr lang="fr-FR" sz="2000" dirty="0" smtClean="0"/>
              <a:t> (1957): </a:t>
            </a:r>
            <a:r>
              <a:rPr lang="fr-FR" sz="2000" dirty="0" smtClean="0"/>
              <a:t>ν - ν </a:t>
            </a:r>
            <a:r>
              <a:rPr lang="fr-FR" sz="2000" dirty="0" smtClean="0"/>
              <a:t>oscillations</a:t>
            </a:r>
          </a:p>
          <a:p>
            <a:r>
              <a:rPr lang="en-GB" sz="2000" dirty="0" smtClean="0"/>
              <a:t>Maki, Nakagawa, Sakata (1962): </a:t>
            </a:r>
            <a:r>
              <a:rPr lang="fr-FR" sz="2000" dirty="0" smtClean="0"/>
              <a:t>ν</a:t>
            </a:r>
            <a:r>
              <a:rPr lang="en-GB" sz="2000" dirty="0" smtClean="0"/>
              <a:t> </a:t>
            </a:r>
            <a:r>
              <a:rPr lang="en-GB" sz="2000" dirty="0" smtClean="0"/>
              <a:t>mixing among different </a:t>
            </a:r>
            <a:r>
              <a:rPr lang="fr-FR" sz="2000" dirty="0" smtClean="0"/>
              <a:t>ν </a:t>
            </a:r>
            <a:r>
              <a:rPr lang="en-GB" sz="2000" dirty="0" smtClean="0"/>
              <a:t>flavours</a:t>
            </a:r>
            <a:endParaRPr lang="en-GB" sz="2000" dirty="0" smtClean="0"/>
          </a:p>
          <a:p>
            <a:r>
              <a:rPr lang="en-GB" sz="2000" dirty="0" err="1" smtClean="0"/>
              <a:t>Pontecorvo</a:t>
            </a:r>
            <a:r>
              <a:rPr lang="en-GB" sz="2000" dirty="0" smtClean="0"/>
              <a:t> &amp; </a:t>
            </a:r>
            <a:r>
              <a:rPr lang="en-GB" sz="2000" dirty="0" err="1" smtClean="0"/>
              <a:t>Gribov</a:t>
            </a:r>
            <a:r>
              <a:rPr lang="en-GB" sz="2000" dirty="0" smtClean="0"/>
              <a:t> (1967): 1</a:t>
            </a:r>
            <a:r>
              <a:rPr lang="en-GB" sz="2000" baseline="30000" dirty="0" smtClean="0"/>
              <a:t>st</a:t>
            </a:r>
            <a:r>
              <a:rPr lang="en-GB" sz="2000" dirty="0" smtClean="0"/>
              <a:t> computation of oscillation </a:t>
            </a:r>
            <a:r>
              <a:rPr lang="en-GB" sz="2000" dirty="0" smtClean="0"/>
              <a:t>probability</a:t>
            </a:r>
          </a:p>
          <a:p>
            <a:endParaRPr lang="en-GB" sz="2000" dirty="0" smtClean="0"/>
          </a:p>
          <a:p>
            <a:endParaRPr lang="en-GB" sz="2000" dirty="0" smtClean="0"/>
          </a:p>
          <a:p>
            <a:r>
              <a:rPr lang="en-GB" sz="2000" dirty="0" smtClean="0"/>
              <a:t>Solar neutrinos: </a:t>
            </a:r>
            <a:r>
              <a:rPr lang="fr-FR" sz="2000" dirty="0" err="1" smtClean="0"/>
              <a:t>ν</a:t>
            </a:r>
            <a:r>
              <a:rPr lang="fr-FR" sz="2000" baseline="-25000" dirty="0" err="1" smtClean="0"/>
              <a:t>e</a:t>
            </a:r>
            <a:r>
              <a:rPr lang="fr-FR" sz="2000" dirty="0" smtClean="0"/>
              <a:t> </a:t>
            </a:r>
            <a:r>
              <a:rPr lang="en-GB" sz="2000" dirty="0" smtClean="0"/>
              <a:t>deficit (1968, Ray Davis), oscillation (SNO, 2001)</a:t>
            </a:r>
          </a:p>
          <a:p>
            <a:r>
              <a:rPr lang="en-GB" sz="2000" dirty="0" smtClean="0"/>
              <a:t>Atmospheric neutrinos: Super-</a:t>
            </a:r>
            <a:r>
              <a:rPr lang="en-GB" sz="2000" dirty="0" err="1" smtClean="0"/>
              <a:t>Kamiokande</a:t>
            </a:r>
            <a:r>
              <a:rPr lang="en-GB" sz="2000" dirty="0" smtClean="0"/>
              <a:t> (1998) and many others</a:t>
            </a:r>
          </a:p>
          <a:p>
            <a:pPr>
              <a:buNone/>
            </a:pPr>
            <a:r>
              <a:rPr lang="en-GB" sz="2000" dirty="0" smtClean="0"/>
              <a:t>	</a:t>
            </a:r>
            <a:r>
              <a:rPr lang="fr-FR" sz="2000" dirty="0" smtClean="0"/>
              <a:t> </a:t>
            </a:r>
            <a:r>
              <a:rPr lang="fr-FR" sz="2000" dirty="0" smtClean="0"/>
              <a:t>ν</a:t>
            </a:r>
            <a:r>
              <a:rPr lang="el-GR" sz="2000" baseline="-25000" dirty="0" smtClean="0">
                <a:latin typeface="Calibri"/>
              </a:rPr>
              <a:t>μ</a:t>
            </a:r>
            <a:r>
              <a:rPr lang="fr-FR" sz="2000" dirty="0" smtClean="0"/>
              <a:t> </a:t>
            </a:r>
            <a:r>
              <a:rPr lang="fr-FR" sz="2000" dirty="0" err="1" smtClean="0"/>
              <a:t>disappearance</a:t>
            </a:r>
            <a:endParaRPr lang="en-GB" sz="2000" dirty="0"/>
          </a:p>
        </p:txBody>
      </p:sp>
      <p:pic>
        <p:nvPicPr>
          <p:cNvPr id="30" name="Image 29" descr="LAPP-HD-transparent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84368" y="62898"/>
            <a:ext cx="1194967" cy="701806"/>
          </a:xfrm>
          <a:prstGeom prst="rect">
            <a:avLst/>
          </a:prstGeom>
        </p:spPr>
      </p:pic>
      <p:cxnSp>
        <p:nvCxnSpPr>
          <p:cNvPr id="9" name="Connecteur droit 8"/>
          <p:cNvCxnSpPr/>
          <p:nvPr/>
        </p:nvCxnSpPr>
        <p:spPr>
          <a:xfrm>
            <a:off x="3059832" y="1700808"/>
            <a:ext cx="21602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/>
          <p:cNvCxnSpPr/>
          <p:nvPr/>
        </p:nvCxnSpPr>
        <p:spPr>
          <a:xfrm>
            <a:off x="2771800" y="2132856"/>
            <a:ext cx="21602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1690688" y="3163441"/>
            <a:ext cx="5715000" cy="409575"/>
          </a:xfrm>
          <a:prstGeom prst="rect">
            <a:avLst/>
          </a:prstGeom>
          <a:solidFill>
            <a:schemeClr val="bg1"/>
          </a:solidFill>
          <a:ln w="12700">
            <a:solidFill>
              <a:srgbClr val="FFFFFF"/>
            </a:solidFill>
            <a:miter lim="800000"/>
            <a:headEnd/>
            <a:tailEnd/>
          </a:ln>
          <a:effectLst>
            <a:outerShdw blurRad="63500" dist="107763" dir="189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/>
            <a:r>
              <a:rPr lang="it-IT" sz="2000">
                <a:solidFill>
                  <a:srgbClr val="000066"/>
                </a:solidFill>
                <a:latin typeface="Times New Roman" pitchFamily="18" charset="0"/>
              </a:rPr>
              <a:t>P(</a:t>
            </a:r>
            <a:r>
              <a:rPr lang="it-IT" sz="2000">
                <a:solidFill>
                  <a:srgbClr val="000080"/>
                </a:solidFill>
                <a:latin typeface="Symbol" pitchFamily="18" charset="2"/>
                <a:sym typeface="Symbol" pitchFamily="18" charset="2"/>
              </a:rPr>
              <a:t></a:t>
            </a:r>
            <a:r>
              <a:rPr lang="it-IT" sz="2000" baseline="-25000">
                <a:solidFill>
                  <a:srgbClr val="000080"/>
                </a:solidFill>
                <a:latin typeface="Symbol" pitchFamily="18" charset="2"/>
                <a:sym typeface="Symbol" pitchFamily="18" charset="2"/>
              </a:rPr>
              <a:t></a:t>
            </a:r>
            <a:r>
              <a:rPr lang="it-IT" sz="2000">
                <a:solidFill>
                  <a:srgbClr val="000080"/>
                </a:solidFill>
                <a:latin typeface="Times New Roman" pitchFamily="18" charset="0"/>
                <a:sym typeface="Wingdings" pitchFamily="2" charset="2"/>
              </a:rPr>
              <a:t></a:t>
            </a:r>
            <a:r>
              <a:rPr lang="it-IT" sz="2000">
                <a:solidFill>
                  <a:srgbClr val="000080"/>
                </a:solidFill>
                <a:latin typeface="Symbol" pitchFamily="18" charset="2"/>
                <a:sym typeface="Symbol" pitchFamily="18" charset="2"/>
              </a:rPr>
              <a:t></a:t>
            </a:r>
            <a:r>
              <a:rPr lang="it-IT" sz="2000" baseline="-25000">
                <a:solidFill>
                  <a:srgbClr val="000080"/>
                </a:solidFill>
                <a:latin typeface="Symbol" pitchFamily="18" charset="2"/>
              </a:rPr>
              <a:t></a:t>
            </a:r>
            <a:r>
              <a:rPr lang="it-IT" sz="2000">
                <a:solidFill>
                  <a:srgbClr val="000066"/>
                </a:solidFill>
                <a:latin typeface="Times New Roman" pitchFamily="18" charset="0"/>
              </a:rPr>
              <a:t>) </a:t>
            </a:r>
            <a:r>
              <a:rPr lang="it-IT" sz="200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~ </a:t>
            </a:r>
            <a:r>
              <a:rPr lang="it-IT" sz="2000">
                <a:solidFill>
                  <a:srgbClr val="EC231E"/>
                </a:solidFill>
                <a:latin typeface="Times New Roman" pitchFamily="18" charset="0"/>
                <a:cs typeface="Times New Roman" pitchFamily="18" charset="0"/>
              </a:rPr>
              <a:t>sin</a:t>
            </a:r>
            <a:r>
              <a:rPr lang="it-IT" sz="2000" baseline="30000">
                <a:solidFill>
                  <a:srgbClr val="EC231E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it-IT" sz="2000">
                <a:solidFill>
                  <a:srgbClr val="EC231E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it-IT" sz="2000">
                <a:solidFill>
                  <a:srgbClr val="EC231E"/>
                </a:solidFill>
                <a:latin typeface="Symbol" pitchFamily="18" charset="2"/>
                <a:cs typeface="Times New Roman" pitchFamily="18" charset="0"/>
                <a:sym typeface="Symbol" pitchFamily="18" charset="2"/>
              </a:rPr>
              <a:t></a:t>
            </a:r>
            <a:r>
              <a:rPr lang="it-IT" sz="2000" baseline="-25000">
                <a:solidFill>
                  <a:srgbClr val="EC231E"/>
                </a:solidFill>
                <a:latin typeface="Times New Roman" pitchFamily="18" charset="0"/>
                <a:cs typeface="Times New Roman" pitchFamily="18" charset="0"/>
              </a:rPr>
              <a:t>23</a:t>
            </a:r>
            <a:r>
              <a:rPr lang="it-IT" sz="2000">
                <a:solidFill>
                  <a:srgbClr val="000080"/>
                </a:solidFill>
                <a:latin typeface="Times New Roman" pitchFamily="18" charset="0"/>
                <a:cs typeface="Times New Roman" pitchFamily="18" charset="0"/>
              </a:rPr>
              <a:t>cos</a:t>
            </a:r>
            <a:r>
              <a:rPr lang="it-IT" sz="2000" baseline="30000">
                <a:solidFill>
                  <a:srgbClr val="00008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it-IT" sz="2000">
                <a:solidFill>
                  <a:srgbClr val="000080"/>
                </a:solidFill>
                <a:latin typeface="Symbol" pitchFamily="18" charset="2"/>
                <a:cs typeface="Times New Roman" pitchFamily="18" charset="0"/>
                <a:sym typeface="Symbol" pitchFamily="18" charset="2"/>
              </a:rPr>
              <a:t></a:t>
            </a:r>
            <a:r>
              <a:rPr lang="it-IT" sz="2000" baseline="-25000">
                <a:solidFill>
                  <a:srgbClr val="000080"/>
                </a:solidFill>
                <a:latin typeface="Times New Roman" pitchFamily="18" charset="0"/>
                <a:cs typeface="Times New Roman" pitchFamily="18" charset="0"/>
              </a:rPr>
              <a:t>13</a:t>
            </a:r>
            <a:r>
              <a:rPr lang="it-IT" sz="2000">
                <a:solidFill>
                  <a:srgbClr val="000080"/>
                </a:solidFill>
                <a:latin typeface="Times New Roman" pitchFamily="18" charset="0"/>
                <a:cs typeface="Times New Roman" pitchFamily="18" charset="0"/>
              </a:rPr>
              <a:t>sin</a:t>
            </a:r>
            <a:r>
              <a:rPr lang="it-IT" sz="2000" baseline="30000">
                <a:solidFill>
                  <a:srgbClr val="00008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it-IT" sz="200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it-IT" sz="2000">
                <a:solidFill>
                  <a:srgbClr val="FF0000"/>
                </a:solidFill>
                <a:latin typeface="Symbol" pitchFamily="18" charset="2"/>
                <a:cs typeface="Times New Roman" pitchFamily="18" charset="0"/>
                <a:sym typeface="Symbol" pitchFamily="18" charset="2"/>
              </a:rPr>
              <a:t></a:t>
            </a:r>
            <a:r>
              <a:rPr lang="it-IT" sz="20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it-IT" sz="2000" baseline="300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it-IT" sz="2000" baseline="-250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23</a:t>
            </a:r>
            <a:r>
              <a:rPr lang="it-IT" sz="200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L/4E)</a:t>
            </a:r>
          </a:p>
        </p:txBody>
      </p:sp>
      <p:grpSp>
        <p:nvGrpSpPr>
          <p:cNvPr id="13" name="Groupe 12"/>
          <p:cNvGrpSpPr/>
          <p:nvPr/>
        </p:nvGrpSpPr>
        <p:grpSpPr>
          <a:xfrm>
            <a:off x="2699792" y="4581128"/>
            <a:ext cx="4139952" cy="2160241"/>
            <a:chOff x="5004048" y="1268760"/>
            <a:chExt cx="4139952" cy="2160241"/>
          </a:xfrm>
        </p:grpSpPr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053165" y="1268760"/>
              <a:ext cx="2090835" cy="21602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074717" y="1268760"/>
              <a:ext cx="2069283" cy="18722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004048" y="1268761"/>
              <a:ext cx="2090835" cy="21602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55576" y="-27384"/>
            <a:ext cx="8229600" cy="1143000"/>
          </a:xfrm>
        </p:spPr>
        <p:txBody>
          <a:bodyPr/>
          <a:lstStyle/>
          <a:p>
            <a:r>
              <a:rPr lang="en-GB" dirty="0" smtClean="0"/>
              <a:t>Control sample: charm</a:t>
            </a:r>
            <a:endParaRPr lang="en-GB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496" y="1340768"/>
            <a:ext cx="8784976" cy="4896544"/>
          </a:xfrm>
        </p:spPr>
        <p:txBody>
          <a:bodyPr/>
          <a:lstStyle/>
          <a:p>
            <a:pPr>
              <a:buNone/>
            </a:pPr>
            <a:r>
              <a:rPr lang="en-GB" sz="2000" dirty="0" smtClean="0">
                <a:solidFill>
                  <a:srgbClr val="FF0000"/>
                </a:solidFill>
              </a:rPr>
              <a:t>Same decay topologies &amp; lifetimes as</a:t>
            </a:r>
            <a:r>
              <a:rPr lang="en-GB" sz="2000" dirty="0" smtClean="0">
                <a:solidFill>
                  <a:srgbClr val="FF0000"/>
                </a:solidFill>
                <a:latin typeface="Times"/>
              </a:rPr>
              <a:t> </a:t>
            </a:r>
            <a:r>
              <a:rPr lang="el-GR" sz="2000" dirty="0" smtClean="0">
                <a:solidFill>
                  <a:srgbClr val="FF0000"/>
                </a:solidFill>
                <a:latin typeface="Times"/>
              </a:rPr>
              <a:t>τ</a:t>
            </a:r>
            <a:r>
              <a:rPr lang="en-GB" sz="2000" dirty="0" smtClean="0">
                <a:solidFill>
                  <a:srgbClr val="FF0000"/>
                </a:solidFill>
              </a:rPr>
              <a:t> signal</a:t>
            </a:r>
          </a:p>
          <a:p>
            <a:r>
              <a:rPr lang="en-GB" sz="2000" dirty="0" smtClean="0"/>
              <a:t>A few examples of charm candidates</a:t>
            </a:r>
          </a:p>
          <a:p>
            <a:pPr>
              <a:buNone/>
            </a:pPr>
            <a:r>
              <a:rPr lang="en-GB" sz="2000" dirty="0" smtClean="0"/>
              <a:t>	(</a:t>
            </a:r>
            <a:r>
              <a:rPr lang="en-GB" sz="2000" dirty="0" err="1" smtClean="0"/>
              <a:t>muon</a:t>
            </a:r>
            <a:r>
              <a:rPr lang="en-GB" sz="2000" dirty="0" smtClean="0"/>
              <a:t> at 1ry vertex, phi value or both):</a:t>
            </a:r>
            <a:endParaRPr lang="en-GB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MPP Munich 09/07/2013</a:t>
            </a:r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40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Pablo DEL AMO SANCHEZ                          LAPP - IN2P3 - CNRS / Université de Savoie</a:t>
            </a:r>
            <a:endParaRPr lang="fr-BE"/>
          </a:p>
        </p:txBody>
      </p:sp>
      <p:grpSp>
        <p:nvGrpSpPr>
          <p:cNvPr id="7" name="Group 16"/>
          <p:cNvGrpSpPr>
            <a:grpSpLocks/>
          </p:cNvGrpSpPr>
          <p:nvPr/>
        </p:nvGrpSpPr>
        <p:grpSpPr bwMode="auto">
          <a:xfrm>
            <a:off x="147439" y="2508275"/>
            <a:ext cx="4159250" cy="2864941"/>
            <a:chOff x="76200" y="581025"/>
            <a:chExt cx="4159250" cy="2864942"/>
          </a:xfrm>
        </p:grpSpPr>
        <p:pic>
          <p:nvPicPr>
            <p:cNvPr id="11" name="Picture 10" descr="L:\MICROSCOPE4\ONLINE\charm\b051284_nagoya\dset_TS\x3.gif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6200" y="581025"/>
              <a:ext cx="4087813" cy="2851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テキスト ボックス 5"/>
            <p:cNvSpPr txBox="1">
              <a:spLocks noChangeArrowheads="1"/>
            </p:cNvSpPr>
            <p:nvPr/>
          </p:nvSpPr>
          <p:spPr bwMode="auto">
            <a:xfrm>
              <a:off x="663575" y="2152650"/>
              <a:ext cx="523875" cy="338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kumimoji="1" lang="en-US" altLang="ja-JP" sz="1600">
                  <a:solidFill>
                    <a:srgbClr val="F2F2F2"/>
                  </a:solidFill>
                  <a:latin typeface="Calibri" pitchFamily="34" charset="0"/>
                </a:rPr>
                <a:t>kink</a:t>
              </a:r>
              <a:endParaRPr kumimoji="1" lang="ja-JP" altLang="en-US" sz="1600">
                <a:solidFill>
                  <a:srgbClr val="F2F2F2"/>
                </a:solidFill>
                <a:latin typeface="Calibri" pitchFamily="34" charset="0"/>
              </a:endParaRPr>
            </a:p>
          </p:txBody>
        </p:sp>
        <p:sp>
          <p:nvSpPr>
            <p:cNvPr id="13" name="テキスト ボックス 6"/>
            <p:cNvSpPr txBox="1">
              <a:spLocks noChangeArrowheads="1"/>
            </p:cNvSpPr>
            <p:nvPr/>
          </p:nvSpPr>
          <p:spPr bwMode="auto">
            <a:xfrm>
              <a:off x="163513" y="639763"/>
              <a:ext cx="723900" cy="339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1600">
                  <a:solidFill>
                    <a:srgbClr val="F2F2F2"/>
                  </a:solidFill>
                  <a:latin typeface="Calibri" pitchFamily="34" charset="0"/>
                </a:rPr>
                <a:t>x-view</a:t>
              </a:r>
              <a:endParaRPr kumimoji="1" lang="ja-JP" altLang="en-US" sz="1600">
                <a:solidFill>
                  <a:srgbClr val="F2F2F2"/>
                </a:solidFill>
                <a:latin typeface="Calibri" pitchFamily="34" charset="0"/>
              </a:endParaRPr>
            </a:p>
          </p:txBody>
        </p:sp>
        <p:sp>
          <p:nvSpPr>
            <p:cNvPr id="14" name="テキスト ボックス 10"/>
            <p:cNvSpPr txBox="1"/>
            <p:nvPr/>
          </p:nvSpPr>
          <p:spPr>
            <a:xfrm>
              <a:off x="92075" y="1438275"/>
              <a:ext cx="704850" cy="58420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ja-JP" sz="1600" dirty="0">
                  <a:solidFill>
                    <a:schemeClr val="bg1">
                      <a:lumMod val="95000"/>
                    </a:schemeClr>
                  </a:solidFill>
                  <a:latin typeface="+mn-lt"/>
                  <a:ea typeface="+mn-ea"/>
                </a:rPr>
                <a:t>1ry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ja-JP" sz="1600" dirty="0">
                  <a:solidFill>
                    <a:schemeClr val="bg1">
                      <a:lumMod val="95000"/>
                    </a:schemeClr>
                  </a:solidFill>
                  <a:latin typeface="+mn-lt"/>
                  <a:ea typeface="+mn-ea"/>
                </a:rPr>
                <a:t>vertex</a:t>
              </a:r>
            </a:p>
          </p:txBody>
        </p:sp>
        <p:cxnSp>
          <p:nvCxnSpPr>
            <p:cNvPr id="15" name="直線矢印コネクタ 12"/>
            <p:cNvCxnSpPr/>
            <p:nvPr/>
          </p:nvCxnSpPr>
          <p:spPr>
            <a:xfrm rot="5400000">
              <a:off x="-1283964" y="1985962"/>
              <a:ext cx="2786063" cy="1588"/>
            </a:xfrm>
            <a:prstGeom prst="straightConnector1">
              <a:avLst/>
            </a:prstGeom>
            <a:ln w="12700">
              <a:solidFill>
                <a:srgbClr val="FFFF0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線矢印コネクタ 15"/>
            <p:cNvCxnSpPr/>
            <p:nvPr/>
          </p:nvCxnSpPr>
          <p:spPr>
            <a:xfrm>
              <a:off x="774502" y="3045917"/>
              <a:ext cx="269875" cy="1587"/>
            </a:xfrm>
            <a:prstGeom prst="straightConnector1">
              <a:avLst/>
            </a:prstGeom>
            <a:ln w="12700">
              <a:solidFill>
                <a:srgbClr val="FFFF0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テキスト ボックス 16"/>
            <p:cNvSpPr txBox="1">
              <a:spLocks noChangeArrowheads="1"/>
            </p:cNvSpPr>
            <p:nvPr/>
          </p:nvSpPr>
          <p:spPr bwMode="auto">
            <a:xfrm>
              <a:off x="377825" y="3045917"/>
              <a:ext cx="977900" cy="400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kumimoji="1" lang="en-US" altLang="ja-JP" sz="2000" dirty="0">
                  <a:solidFill>
                    <a:srgbClr val="FFFF00"/>
                  </a:solidFill>
                  <a:latin typeface="Calibri" pitchFamily="34" charset="0"/>
                </a:rPr>
                <a:t>1.3 mm</a:t>
              </a:r>
              <a:endParaRPr kumimoji="1" lang="ja-JP" altLang="en-US" sz="2000" dirty="0">
                <a:solidFill>
                  <a:srgbClr val="FFFF00"/>
                </a:solidFill>
                <a:latin typeface="Calibri" pitchFamily="34" charset="0"/>
              </a:endParaRPr>
            </a:p>
          </p:txBody>
        </p:sp>
        <p:sp>
          <p:nvSpPr>
            <p:cNvPr id="18" name="テキスト ボックス 18"/>
            <p:cNvSpPr txBox="1">
              <a:spLocks noChangeArrowheads="1"/>
            </p:cNvSpPr>
            <p:nvPr/>
          </p:nvSpPr>
          <p:spPr bwMode="auto">
            <a:xfrm>
              <a:off x="3246438" y="1243013"/>
              <a:ext cx="989012" cy="3381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kumimoji="1" lang="en-US" altLang="ja-JP" sz="1600">
                  <a:solidFill>
                    <a:srgbClr val="F2F2F2"/>
                  </a:solidFill>
                  <a:latin typeface="Calibri" pitchFamily="34" charset="0"/>
                </a:rPr>
                <a:t>1ry muon</a:t>
              </a:r>
              <a:endParaRPr kumimoji="1" lang="ja-JP" altLang="en-US" sz="1600">
                <a:solidFill>
                  <a:srgbClr val="F2F2F2"/>
                </a:solidFill>
                <a:latin typeface="Calibri" pitchFamily="34" charset="0"/>
              </a:endParaRPr>
            </a:p>
          </p:txBody>
        </p:sp>
        <p:sp>
          <p:nvSpPr>
            <p:cNvPr id="19" name="テキスト ボックス 19"/>
            <p:cNvSpPr txBox="1">
              <a:spLocks noChangeArrowheads="1"/>
            </p:cNvSpPr>
            <p:nvPr/>
          </p:nvSpPr>
          <p:spPr bwMode="auto">
            <a:xfrm>
              <a:off x="2759075" y="3076575"/>
              <a:ext cx="1473200" cy="338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1600">
                  <a:solidFill>
                    <a:srgbClr val="F2F2F2"/>
                  </a:solidFill>
                  <a:latin typeface="Calibri" pitchFamily="34" charset="0"/>
                </a:rPr>
                <a:t>daughter</a:t>
              </a:r>
              <a:r>
                <a:rPr kumimoji="1" lang="en-US" altLang="ja-JP" sz="1600">
                  <a:solidFill>
                    <a:srgbClr val="F2F2F2"/>
                  </a:solidFill>
                  <a:latin typeface="Calibri" pitchFamily="34" charset="0"/>
                </a:rPr>
                <a:t> muon</a:t>
              </a:r>
              <a:endParaRPr kumimoji="1" lang="ja-JP" altLang="en-US" sz="1600">
                <a:solidFill>
                  <a:srgbClr val="F2F2F2"/>
                </a:solidFill>
                <a:latin typeface="Calibri" pitchFamily="34" charset="0"/>
              </a:endParaRPr>
            </a:p>
          </p:txBody>
        </p:sp>
      </p:grpSp>
      <p:sp>
        <p:nvSpPr>
          <p:cNvPr id="9" name="テキスト ボックス 13"/>
          <p:cNvSpPr txBox="1">
            <a:spLocks noChangeArrowheads="1"/>
          </p:cNvSpPr>
          <p:nvPr/>
        </p:nvSpPr>
        <p:spPr bwMode="auto">
          <a:xfrm>
            <a:off x="107504" y="4397102"/>
            <a:ext cx="78263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1" lang="en-US" altLang="ja-JP" sz="2000" dirty="0">
                <a:solidFill>
                  <a:srgbClr val="FFFF00"/>
                </a:solidFill>
                <a:latin typeface="Calibri" pitchFamily="34" charset="0"/>
              </a:rPr>
              <a:t>4 mm</a:t>
            </a:r>
            <a:endParaRPr kumimoji="1" lang="ja-JP" altLang="en-US" sz="2000" dirty="0">
              <a:solidFill>
                <a:srgbClr val="FFFF00"/>
              </a:solidFill>
              <a:latin typeface="Calibri" pitchFamily="34" charset="0"/>
            </a:endParaRPr>
          </a:p>
        </p:txBody>
      </p:sp>
      <p:pic>
        <p:nvPicPr>
          <p:cNvPr id="20" name="Picture 2" descr="L:\MICROSCOPE4\ONLINE\charm\b085405_naples\dset_TS\anim_new_3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75435" y="3717032"/>
            <a:ext cx="4561061" cy="3100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" descr="C:\Documents and Settings\delamo\Bureau\B035135_trident_3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45521" y="980728"/>
            <a:ext cx="3990975" cy="2695575"/>
          </a:xfrm>
          <a:prstGeom prst="rect">
            <a:avLst/>
          </a:prstGeom>
          <a:noFill/>
        </p:spPr>
      </p:pic>
      <p:sp>
        <p:nvSpPr>
          <p:cNvPr id="22" name="ZoneTexte 21"/>
          <p:cNvSpPr txBox="1"/>
          <p:nvPr/>
        </p:nvSpPr>
        <p:spPr>
          <a:xfrm>
            <a:off x="8136904" y="3068960"/>
            <a:ext cx="1043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3-prong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4572000" y="6372036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D</a:t>
            </a:r>
            <a:r>
              <a:rPr lang="en-GB" baseline="30000" dirty="0" smtClean="0">
                <a:solidFill>
                  <a:schemeClr val="bg1"/>
                </a:solidFill>
              </a:rPr>
              <a:t>0</a:t>
            </a:r>
            <a:r>
              <a:rPr lang="en-GB" dirty="0" smtClean="0">
                <a:solidFill>
                  <a:schemeClr val="bg1"/>
                </a:solidFill>
              </a:rPr>
              <a:t> 4-prong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1547664" y="4941168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1-prong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5" name="ZoneTexte 24"/>
          <p:cNvSpPr txBox="1"/>
          <p:nvPr/>
        </p:nvSpPr>
        <p:spPr>
          <a:xfrm>
            <a:off x="2987824" y="3717032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 smtClean="0">
                <a:solidFill>
                  <a:schemeClr val="bg1"/>
                </a:solidFill>
              </a:rPr>
              <a:t>di-muon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5724128" y="6372036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>
                <a:solidFill>
                  <a:schemeClr val="bg1"/>
                </a:solidFill>
              </a:rPr>
              <a:t>φ</a:t>
            </a:r>
            <a:r>
              <a:rPr lang="en-GB" dirty="0" smtClean="0">
                <a:solidFill>
                  <a:schemeClr val="bg1"/>
                </a:solidFill>
              </a:rPr>
              <a:t> = 173</a:t>
            </a:r>
            <a:r>
              <a:rPr lang="fr-FR" dirty="0" smtClean="0">
                <a:solidFill>
                  <a:schemeClr val="bg1"/>
                </a:solidFill>
              </a:rPr>
              <a:t>°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7" name="ZoneTexte 26"/>
          <p:cNvSpPr txBox="1"/>
          <p:nvPr/>
        </p:nvSpPr>
        <p:spPr>
          <a:xfrm>
            <a:off x="6804248" y="6381328"/>
            <a:ext cx="2267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Flight length = 313 µm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8" name="ZoneTexte 27"/>
          <p:cNvSpPr txBox="1"/>
          <p:nvPr/>
        </p:nvSpPr>
        <p:spPr>
          <a:xfrm>
            <a:off x="971600" y="5301208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Flight length = 1330 µm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9" name="ZoneTexte 28"/>
          <p:cNvSpPr txBox="1"/>
          <p:nvPr/>
        </p:nvSpPr>
        <p:spPr>
          <a:xfrm>
            <a:off x="6732240" y="3347700"/>
            <a:ext cx="2411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Flight length = 4350 µm</a:t>
            </a:r>
            <a:endParaRPr lang="en-GB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Pablo DEL AMO SANCHEZ                          LAPP - IN2P3 - CNRS / Université de Savoie</a:t>
            </a:r>
            <a:endParaRPr lang="fr-BE" dirty="0"/>
          </a:p>
        </p:txBody>
      </p:sp>
      <p:graphicFrame>
        <p:nvGraphicFramePr>
          <p:cNvPr id="1027" name="Object 3"/>
          <p:cNvGraphicFramePr>
            <a:graphicFrameLocks noChangeAspect="1"/>
          </p:cNvGraphicFramePr>
          <p:nvPr/>
        </p:nvGraphicFramePr>
        <p:xfrm>
          <a:off x="2915816" y="3445892"/>
          <a:ext cx="3515994" cy="3151460"/>
        </p:xfrm>
        <a:graphic>
          <a:graphicData uri="http://schemas.openxmlformats.org/presentationml/2006/ole">
            <p:oleObj spid="_x0000_s68611" name="Acrobat Document" r:id="rId3" imgW="5262120" imgH="4940640" progId="AcroExch.Document.11">
              <p:embed/>
            </p:oleObj>
          </a:graphicData>
        </a:graphic>
      </p:graphicFrame>
      <p:graphicFrame>
        <p:nvGraphicFramePr>
          <p:cNvPr id="1028" name="Object 4"/>
          <p:cNvGraphicFramePr>
            <a:graphicFrameLocks noChangeAspect="1"/>
          </p:cNvGraphicFramePr>
          <p:nvPr/>
        </p:nvGraphicFramePr>
        <p:xfrm>
          <a:off x="6048672" y="3478520"/>
          <a:ext cx="3347864" cy="3146320"/>
        </p:xfrm>
        <a:graphic>
          <a:graphicData uri="http://schemas.openxmlformats.org/presentationml/2006/ole">
            <p:oleObj spid="_x0000_s68612" name="Acrobat Document" r:id="rId4" imgW="5262120" imgH="4940640" progId="AcroExch.Document.11">
              <p:embed/>
            </p:oleObj>
          </a:graphicData>
        </a:graphic>
      </p:graphicFrame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-144016" y="3429000"/>
          <a:ext cx="3347864" cy="3146320"/>
        </p:xfrm>
        <a:graphic>
          <a:graphicData uri="http://schemas.openxmlformats.org/presentationml/2006/ole">
            <p:oleObj spid="_x0000_s68610" name="Acrobat Document" r:id="rId5" imgW="5262120" imgH="4940640" progId="AcroExch.Document.11">
              <p:embed/>
            </p:oleObj>
          </a:graphicData>
        </a:graphic>
      </p:graphicFrame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MPP Munich 09/07/2013</a:t>
            </a:r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41</a:t>
            </a:fld>
            <a:endParaRPr lang="fr-BE"/>
          </a:p>
        </p:txBody>
      </p:sp>
      <p:graphicFrame>
        <p:nvGraphicFramePr>
          <p:cNvPr id="8" name="Tableau 7"/>
          <p:cNvGraphicFramePr>
            <a:graphicFrameLocks noGrp="1"/>
          </p:cNvGraphicFramePr>
          <p:nvPr/>
        </p:nvGraphicFramePr>
        <p:xfrm>
          <a:off x="323528" y="1340768"/>
          <a:ext cx="5040560" cy="2225040"/>
        </p:xfrm>
        <a:graphic>
          <a:graphicData uri="http://schemas.openxmlformats.org/drawingml/2006/table">
            <a:tbl>
              <a:tblPr firstRow="1" lastRow="1" bandRow="1">
                <a:tableStyleId>{5C22544A-7EE6-4342-B048-85BDC9FD1C3A}</a:tableStyleId>
              </a:tblPr>
              <a:tblGrid>
                <a:gridCol w="1224136"/>
                <a:gridCol w="1944216"/>
                <a:gridCol w="1872208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Topology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Expected</a:t>
                      </a:r>
                      <a:r>
                        <a:rPr lang="en-GB" baseline="0" dirty="0" smtClean="0"/>
                        <a:t> from MC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Observed in Data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1-prong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29.5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19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2-prong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18.7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22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3-prong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5.6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5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4-prong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0.8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4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Total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55 </a:t>
                      </a:r>
                      <a:r>
                        <a:rPr lang="en-GB" dirty="0" smtClean="0">
                          <a:latin typeface="+mn-lt"/>
                        </a:rPr>
                        <a:t>± 10</a:t>
                      </a:r>
                      <a:endParaRPr lang="en-GB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50</a:t>
                      </a:r>
                      <a:endParaRPr lang="en-GB" dirty="0">
                        <a:latin typeface="+mn-lt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5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468544" y="993820"/>
            <a:ext cx="2808312" cy="2638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6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440670" y="3717032"/>
            <a:ext cx="2836186" cy="266429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7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175973" y="7029400"/>
            <a:ext cx="2836187" cy="266429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8" name="Picture 7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-3204864" y="3717032"/>
            <a:ext cx="2836186" cy="266429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graphicFrame>
        <p:nvGraphicFramePr>
          <p:cNvPr id="1029" name="Object 5"/>
          <p:cNvGraphicFramePr>
            <a:graphicFrameLocks noChangeAspect="1"/>
          </p:cNvGraphicFramePr>
          <p:nvPr/>
        </p:nvGraphicFramePr>
        <p:xfrm>
          <a:off x="6084168" y="753626"/>
          <a:ext cx="3312368" cy="3035414"/>
        </p:xfrm>
        <a:graphic>
          <a:graphicData uri="http://schemas.openxmlformats.org/presentationml/2006/ole">
            <p:oleObj spid="_x0000_s68613" name="Acrobat Document" r:id="rId10" imgW="5262120" imgH="4940640" progId="AcroExch.Document.11">
              <p:embed/>
            </p:oleObj>
          </a:graphicData>
        </a:graphic>
      </p:graphicFrame>
      <p:sp>
        <p:nvSpPr>
          <p:cNvPr id="14" name="Titre 1"/>
          <p:cNvSpPr>
            <a:spLocks noGrp="1"/>
          </p:cNvSpPr>
          <p:nvPr>
            <p:ph type="title"/>
          </p:nvPr>
        </p:nvSpPr>
        <p:spPr>
          <a:xfrm>
            <a:off x="755576" y="-27384"/>
            <a:ext cx="8229600" cy="1143000"/>
          </a:xfrm>
        </p:spPr>
        <p:txBody>
          <a:bodyPr/>
          <a:lstStyle/>
          <a:p>
            <a:r>
              <a:rPr lang="en-GB" dirty="0" smtClean="0"/>
              <a:t>Control sample: charm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Expected</a:t>
            </a:r>
            <a:r>
              <a:rPr lang="fr-FR" dirty="0" smtClean="0"/>
              <a:t> </a:t>
            </a:r>
            <a:r>
              <a:rPr lang="el-GR" dirty="0" smtClean="0"/>
              <a:t>ν</a:t>
            </a:r>
            <a:r>
              <a:rPr lang="el-GR" baseline="-25000" dirty="0" smtClean="0"/>
              <a:t>τ</a:t>
            </a:r>
            <a:r>
              <a:rPr lang="en-GB" dirty="0" smtClean="0"/>
              <a:t> </a:t>
            </a:r>
            <a:r>
              <a:rPr lang="en-GB" dirty="0" smtClean="0"/>
              <a:t>candidates</a:t>
            </a:r>
            <a:endParaRPr lang="en-GB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200" dirty="0" smtClean="0"/>
              <a:t>Status of scanning:</a:t>
            </a:r>
          </a:p>
          <a:p>
            <a:endParaRPr lang="en-GB" sz="2200" dirty="0" smtClean="0"/>
          </a:p>
          <a:p>
            <a:endParaRPr lang="en-GB" sz="2200" dirty="0" smtClean="0"/>
          </a:p>
          <a:p>
            <a:endParaRPr lang="en-GB" sz="2200" dirty="0" smtClean="0"/>
          </a:p>
          <a:p>
            <a:endParaRPr lang="en-GB" sz="2400" dirty="0" smtClean="0"/>
          </a:p>
          <a:p>
            <a:r>
              <a:rPr lang="en-GB" sz="2200" dirty="0" smtClean="0"/>
              <a:t>Expected number of signal and background events in analysed sample</a:t>
            </a:r>
            <a:endParaRPr lang="en-GB" sz="2200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MPP Munich 09/07/2013</a:t>
            </a:r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42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Pablo DEL AMO SANCHEZ                          LAPP - IN2P3 - CNRS / Université de Savoie</a:t>
            </a:r>
            <a:endParaRPr lang="fr-BE"/>
          </a:p>
        </p:txBody>
      </p:sp>
      <p:graphicFrame>
        <p:nvGraphicFramePr>
          <p:cNvPr id="9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016284524"/>
              </p:ext>
            </p:extLst>
          </p:nvPr>
        </p:nvGraphicFramePr>
        <p:xfrm>
          <a:off x="1259632" y="3933056"/>
          <a:ext cx="6902950" cy="2377777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152511"/>
                <a:gridCol w="689083"/>
                <a:gridCol w="966718"/>
                <a:gridCol w="648072"/>
                <a:gridCol w="1080120"/>
                <a:gridCol w="648072"/>
                <a:gridCol w="936104"/>
                <a:gridCol w="782270"/>
              </a:tblGrid>
              <a:tr h="66508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Signature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BR (%)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Observed</a:t>
                      </a:r>
                      <a:r>
                        <a:rPr lang="en-GB" sz="16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candidates</a:t>
                      </a:r>
                      <a:endParaRPr lang="en-US" sz="16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Signal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>
                          <a:effectLst/>
                        </a:rPr>
                        <a:t>Background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Charm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Mu </a:t>
                      </a:r>
                      <a:r>
                        <a:rPr lang="en-US" sz="1600" u="none" strike="noStrike" dirty="0" smtClean="0">
                          <a:effectLst/>
                        </a:rPr>
                        <a:t>scattering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Hadrons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342539">
                <a:tc>
                  <a:txBody>
                    <a:bodyPr/>
                    <a:lstStyle/>
                    <a:p>
                      <a:pPr algn="ctr" fontAlgn="b"/>
                      <a:r>
                        <a:rPr lang="el-GR" sz="1600" u="none" strike="noStrike" dirty="0" smtClean="0">
                          <a:effectLst/>
                          <a:latin typeface="Times"/>
                        </a:rPr>
                        <a:t>τ</a:t>
                      </a:r>
                      <a:r>
                        <a:rPr lang="el-GR" sz="1600" b="0" u="none" strike="noStrike" baseline="30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–</a:t>
                      </a:r>
                      <a:r>
                        <a:rPr lang="en-GB" sz="1600" u="none" strike="noStrike" dirty="0" smtClean="0">
                          <a:effectLst/>
                          <a:latin typeface="Calibri"/>
                        </a:rPr>
                        <a:t> </a:t>
                      </a:r>
                      <a:r>
                        <a:rPr lang="en-US" sz="1600" u="none" strike="noStrike" dirty="0" smtClean="0">
                          <a:effectLst/>
                          <a:latin typeface="Times"/>
                        </a:rPr>
                        <a:t>→ µ</a:t>
                      </a:r>
                      <a:r>
                        <a:rPr lang="el-GR" sz="1600" b="0" u="none" strike="noStrike" baseline="30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–</a:t>
                      </a:r>
                      <a:endParaRPr lang="en-US" sz="1600" b="0" i="0" u="none" strike="noStrike" baseline="300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17.7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1</a:t>
                      </a:r>
                      <a:endParaRPr lang="en-US" sz="16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>
                          <a:effectLst/>
                        </a:rPr>
                        <a:t>0.56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>
                          <a:effectLst/>
                        </a:rPr>
                        <a:t>0.026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>
                          <a:effectLst/>
                        </a:rPr>
                        <a:t>0.0084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>
                          <a:effectLst/>
                        </a:rPr>
                        <a:t>0.018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342539">
                <a:tc>
                  <a:txBody>
                    <a:bodyPr/>
                    <a:lstStyle/>
                    <a:p>
                      <a:pPr algn="ctr" fontAlgn="b"/>
                      <a:r>
                        <a:rPr lang="el-GR" sz="1600" u="none" strike="noStrike" dirty="0" smtClean="0">
                          <a:effectLst/>
                          <a:latin typeface="Times"/>
                        </a:rPr>
                        <a:t>τ</a:t>
                      </a:r>
                      <a:r>
                        <a:rPr lang="el-GR" sz="1600" b="0" u="none" strike="noStrike" baseline="30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–</a:t>
                      </a:r>
                      <a:r>
                        <a:rPr lang="en-GB" sz="1600" u="none" strike="noStrike" dirty="0" smtClean="0">
                          <a:effectLst/>
                          <a:latin typeface="+mn-lt"/>
                        </a:rPr>
                        <a:t> </a:t>
                      </a:r>
                      <a:r>
                        <a:rPr lang="en-US" sz="1600" u="none" strike="noStrike" dirty="0" smtClean="0">
                          <a:effectLst/>
                          <a:latin typeface="Times"/>
                        </a:rPr>
                        <a:t>→ e</a:t>
                      </a:r>
                      <a:r>
                        <a:rPr lang="el-GR" sz="1600" b="0" u="none" strike="noStrike" baseline="30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–</a:t>
                      </a:r>
                      <a:endParaRPr lang="en-US" sz="1600" b="0" i="0" u="none" strike="noStrike" baseline="300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17.8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>
                          <a:effectLst/>
                        </a:rPr>
                        <a:t>0.49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>
                          <a:effectLst/>
                        </a:rPr>
                        <a:t>0.065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>
                          <a:effectLst/>
                        </a:rPr>
                        <a:t>0.065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342539">
                <a:tc>
                  <a:txBody>
                    <a:bodyPr/>
                    <a:lstStyle/>
                    <a:p>
                      <a:pPr algn="ctr" fontAlgn="b"/>
                      <a:r>
                        <a:rPr lang="el-GR" sz="1600" u="none" strike="noStrike" dirty="0" smtClean="0">
                          <a:effectLst/>
                          <a:latin typeface="Times"/>
                        </a:rPr>
                        <a:t>τ</a:t>
                      </a:r>
                      <a:r>
                        <a:rPr lang="el-GR" sz="1600" b="0" u="none" strike="noStrike" baseline="30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–</a:t>
                      </a:r>
                      <a:r>
                        <a:rPr lang="en-GB" sz="1600" u="none" strike="noStrike" dirty="0" smtClean="0">
                          <a:effectLst/>
                          <a:latin typeface="+mn-lt"/>
                        </a:rPr>
                        <a:t> </a:t>
                      </a:r>
                      <a:r>
                        <a:rPr lang="en-US" sz="1600" u="none" strike="noStrike" dirty="0" smtClean="0">
                          <a:effectLst/>
                          <a:latin typeface="Times"/>
                        </a:rPr>
                        <a:t>→ h</a:t>
                      </a:r>
                      <a:r>
                        <a:rPr lang="el-GR" sz="1600" b="0" u="none" strike="noStrike" baseline="30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–</a:t>
                      </a:r>
                      <a:endParaRPr lang="en-US" sz="1600" b="0" i="0" u="none" strike="noStrike" baseline="300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49.3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>
                          <a:effectLst/>
                        </a:rPr>
                        <a:t>0.66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>
                          <a:effectLst/>
                        </a:rPr>
                        <a:t>0.045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>
                          <a:effectLst/>
                        </a:rPr>
                        <a:t>0.029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>
                          <a:effectLst/>
                        </a:rPr>
                        <a:t>0.016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342539">
                <a:tc>
                  <a:txBody>
                    <a:bodyPr/>
                    <a:lstStyle/>
                    <a:p>
                      <a:pPr algn="ctr" fontAlgn="b"/>
                      <a:r>
                        <a:rPr lang="el-GR" sz="1600" u="none" strike="noStrike" dirty="0" smtClean="0">
                          <a:effectLst/>
                          <a:latin typeface="Times"/>
                        </a:rPr>
                        <a:t>τ</a:t>
                      </a:r>
                      <a:r>
                        <a:rPr lang="el-GR" sz="1600" b="0" u="none" strike="noStrike" baseline="30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–</a:t>
                      </a:r>
                      <a:r>
                        <a:rPr lang="en-GB" sz="1600" u="none" strike="noStrike" dirty="0" smtClean="0">
                          <a:effectLst/>
                          <a:latin typeface="+mn-lt"/>
                        </a:rPr>
                        <a:t> </a:t>
                      </a:r>
                      <a:r>
                        <a:rPr lang="en-US" sz="1600" u="none" strike="noStrike" dirty="0" smtClean="0">
                          <a:effectLst/>
                          <a:latin typeface="Times"/>
                        </a:rPr>
                        <a:t>→ h</a:t>
                      </a:r>
                      <a:r>
                        <a:rPr lang="el-GR" sz="1600" b="0" u="none" strike="noStrike" baseline="30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–</a:t>
                      </a:r>
                      <a:r>
                        <a:rPr lang="en-US" sz="1600" u="none" strike="noStrike" dirty="0" smtClean="0">
                          <a:effectLst/>
                          <a:latin typeface="Times"/>
                        </a:rPr>
                        <a:t>h</a:t>
                      </a:r>
                      <a:r>
                        <a:rPr lang="en-GB" sz="1600" b="1" u="none" strike="noStrike" baseline="30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r>
                        <a:rPr lang="en-US" sz="1600" u="none" strike="noStrike" dirty="0" smtClean="0">
                          <a:effectLst/>
                          <a:latin typeface="Times"/>
                        </a:rPr>
                        <a:t>h</a:t>
                      </a:r>
                      <a:r>
                        <a:rPr lang="el-GR" sz="1600" b="0" u="none" strike="noStrike" baseline="30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–</a:t>
                      </a:r>
                      <a:endParaRPr lang="en-US" sz="1600" b="0" i="0" u="none" strike="noStrike" baseline="300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15.2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>
                          <a:effectLst/>
                        </a:rPr>
                        <a:t>0.61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>
                          <a:effectLst/>
                        </a:rPr>
                        <a:t>0.090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>
                          <a:effectLst/>
                        </a:rPr>
                        <a:t>0.087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>
                          <a:effectLst/>
                        </a:rPr>
                        <a:t>0.003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3425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T</a:t>
                      </a:r>
                      <a:r>
                        <a:rPr lang="en-US" sz="1600" u="none" strike="noStrike" dirty="0" smtClean="0">
                          <a:solidFill>
                            <a:srgbClr val="FF0000"/>
                          </a:solidFill>
                          <a:effectLst/>
                        </a:rPr>
                        <a:t>otal</a:t>
                      </a:r>
                      <a:endParaRPr lang="en-US" sz="16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3</a:t>
                      </a:r>
                      <a:endParaRPr lang="en-US" sz="16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>
                          <a:solidFill>
                            <a:srgbClr val="FF0000"/>
                          </a:solidFill>
                          <a:effectLst/>
                        </a:rPr>
                        <a:t>2.32</a:t>
                      </a:r>
                      <a:endParaRPr lang="en-US" sz="16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>
                          <a:solidFill>
                            <a:srgbClr val="FF0000"/>
                          </a:solidFill>
                          <a:effectLst/>
                        </a:rPr>
                        <a:t>0.23</a:t>
                      </a:r>
                      <a:endParaRPr lang="en-US" sz="16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>
                          <a:effectLst/>
                        </a:rPr>
                        <a:t>0.19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>
                          <a:effectLst/>
                        </a:rPr>
                        <a:t>0.02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>
                          <a:effectLst/>
                        </a:rPr>
                        <a:t>0.02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0" name="Tableau 9"/>
          <p:cNvGraphicFramePr>
            <a:graphicFrameLocks noGrp="1"/>
          </p:cNvGraphicFramePr>
          <p:nvPr/>
        </p:nvGraphicFramePr>
        <p:xfrm>
          <a:off x="971600" y="1801624"/>
          <a:ext cx="7416824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8192"/>
                <a:gridCol w="1296144"/>
                <a:gridCol w="1440160"/>
                <a:gridCol w="2952328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Years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err="1" smtClean="0"/>
                        <a:t>PoT</a:t>
                      </a:r>
                      <a:r>
                        <a:rPr lang="en-GB" dirty="0" smtClean="0"/>
                        <a:t>  (x10</a:t>
                      </a:r>
                      <a:r>
                        <a:rPr lang="en-GB" baseline="30000" dirty="0" smtClean="0"/>
                        <a:t>19</a:t>
                      </a:r>
                      <a:r>
                        <a:rPr lang="en-GB" dirty="0" smtClean="0"/>
                        <a:t>)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Status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# of Decay Searched events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2008-2009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5.27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Completed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2783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2010-2011-2012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12.7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In progress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1942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Total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18.0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4725</a:t>
                      </a:r>
                      <a:endParaRPr lang="en-GB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Backgrounds: had </a:t>
            </a:r>
            <a:r>
              <a:rPr lang="en-GB" dirty="0" err="1" smtClean="0"/>
              <a:t>int</a:t>
            </a:r>
            <a:endParaRPr lang="en-GB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79512" y="1268760"/>
            <a:ext cx="8964488" cy="5112568"/>
          </a:xfrm>
        </p:spPr>
        <p:txBody>
          <a:bodyPr>
            <a:noAutofit/>
          </a:bodyPr>
          <a:lstStyle/>
          <a:p>
            <a:r>
              <a:rPr lang="en-GB" sz="2000" dirty="0" err="1" smtClean="0"/>
              <a:t>Hadronic</a:t>
            </a:r>
            <a:r>
              <a:rPr lang="en-GB" sz="2000" dirty="0" smtClean="0"/>
              <a:t> interactions a major background to channels </a:t>
            </a:r>
            <a:r>
              <a:rPr lang="el-GR" sz="2000" dirty="0" smtClean="0">
                <a:latin typeface="Times"/>
              </a:rPr>
              <a:t>τ</a:t>
            </a:r>
            <a:r>
              <a:rPr lang="el-GR" sz="2000" baseline="30000" dirty="0" smtClean="0"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GB" sz="2000" dirty="0" smtClean="0"/>
              <a:t> </a:t>
            </a:r>
            <a:r>
              <a:rPr lang="en-US" sz="2000" dirty="0" smtClean="0">
                <a:latin typeface="Times"/>
              </a:rPr>
              <a:t>→ h</a:t>
            </a:r>
            <a:r>
              <a:rPr lang="el-GR" sz="2000" baseline="30000" dirty="0" smtClean="0"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GB" sz="2000" dirty="0" smtClean="0"/>
              <a:t> and  </a:t>
            </a:r>
            <a:r>
              <a:rPr lang="el-GR" sz="2000" dirty="0" smtClean="0">
                <a:latin typeface="Times"/>
              </a:rPr>
              <a:t>τ</a:t>
            </a:r>
            <a:r>
              <a:rPr lang="el-GR" sz="2000" baseline="30000" dirty="0" smtClean="0"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GB" sz="2000" dirty="0" smtClean="0"/>
              <a:t> </a:t>
            </a:r>
            <a:r>
              <a:rPr lang="en-US" sz="2000" dirty="0" smtClean="0">
                <a:latin typeface="Times"/>
              </a:rPr>
              <a:t>→ h</a:t>
            </a:r>
            <a:r>
              <a:rPr lang="el-GR" sz="2000" baseline="30000" dirty="0" smtClean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en-US" sz="2000" dirty="0" smtClean="0">
                <a:latin typeface="Times"/>
              </a:rPr>
              <a:t>h</a:t>
            </a:r>
            <a:r>
              <a:rPr lang="fr-FR" sz="2000" baseline="30000" dirty="0" smtClean="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l-GR" sz="2000" baseline="30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latin typeface="Times"/>
              </a:rPr>
              <a:t>h</a:t>
            </a:r>
            <a:r>
              <a:rPr lang="el-GR" sz="2000" baseline="30000" dirty="0" smtClean="0">
                <a:latin typeface="Times New Roman" pitchFamily="18" charset="0"/>
                <a:cs typeface="Times New Roman" pitchFamily="18" charset="0"/>
              </a:rPr>
              <a:t>–</a:t>
            </a:r>
            <a:endParaRPr lang="en-GB" sz="2000" dirty="0" smtClean="0"/>
          </a:p>
          <a:p>
            <a:endParaRPr lang="en-GB" sz="2000" dirty="0" smtClean="0"/>
          </a:p>
          <a:p>
            <a:endParaRPr lang="en-GB" sz="2000" dirty="0" smtClean="0"/>
          </a:p>
          <a:p>
            <a:endParaRPr lang="en-GB" sz="2000" dirty="0" smtClean="0"/>
          </a:p>
          <a:p>
            <a:endParaRPr lang="en-GB" sz="2000" dirty="0" smtClean="0"/>
          </a:p>
          <a:p>
            <a:endParaRPr lang="en-GB" sz="2000" dirty="0" smtClean="0"/>
          </a:p>
          <a:p>
            <a:endParaRPr lang="en-GB" sz="2000" dirty="0" smtClean="0"/>
          </a:p>
          <a:p>
            <a:endParaRPr lang="en-GB" sz="2000" dirty="0" smtClean="0"/>
          </a:p>
          <a:p>
            <a:endParaRPr lang="en-GB" sz="2000" dirty="0" smtClean="0"/>
          </a:p>
          <a:p>
            <a:endParaRPr lang="en-GB" sz="2000" dirty="0" smtClean="0"/>
          </a:p>
          <a:p>
            <a:endParaRPr lang="en-GB" sz="2000" dirty="0" smtClean="0"/>
          </a:p>
          <a:p>
            <a:endParaRPr lang="en-GB" sz="2000" dirty="0" smtClean="0"/>
          </a:p>
          <a:p>
            <a:endParaRPr lang="en-GB" sz="2000" dirty="0" smtClean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MPP Munich 09/07/2013</a:t>
            </a:r>
            <a:endParaRPr lang="fr-BE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Pablo DEL AMO SANCHEZ                          LAPP - IN2P3 - CNRS / Université de Savoie</a:t>
            </a:r>
            <a:endParaRPr lang="fr-BE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43</a:t>
            </a:fld>
            <a:endParaRPr lang="fr-BE" dirty="0"/>
          </a:p>
        </p:txBody>
      </p:sp>
      <p:grpSp>
        <p:nvGrpSpPr>
          <p:cNvPr id="8" name="Group 14"/>
          <p:cNvGrpSpPr>
            <a:grpSpLocks/>
          </p:cNvGrpSpPr>
          <p:nvPr/>
        </p:nvGrpSpPr>
        <p:grpSpPr bwMode="auto">
          <a:xfrm>
            <a:off x="1403648" y="1677888"/>
            <a:ext cx="6226175" cy="4343400"/>
            <a:chOff x="1774849" y="2209800"/>
            <a:chExt cx="5616551" cy="3886200"/>
          </a:xfrm>
        </p:grpSpPr>
        <p:pic>
          <p:nvPicPr>
            <p:cNvPr id="9" name="Picture 6" descr="L:\MICROSCOPE3\ONLINE\b082367\sb-ts-sf-ts2-sf2.gif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774849" y="2209800"/>
              <a:ext cx="5616551" cy="3886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0" name="Straight Connector 8"/>
            <p:cNvCxnSpPr>
              <a:cxnSpLocks noChangeShapeType="1"/>
            </p:cNvCxnSpPr>
            <p:nvPr/>
          </p:nvCxnSpPr>
          <p:spPr bwMode="auto">
            <a:xfrm rot="10800000" flipV="1">
              <a:off x="6096815" y="6017879"/>
              <a:ext cx="913656" cy="1420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/>
            </a:ln>
            <a:effectLst>
              <a:outerShdw dist="23000" dir="5400000" rotWithShape="0">
                <a:srgbClr val="808080">
                  <a:alpha val="34999"/>
                </a:srgbClr>
              </a:outerShdw>
            </a:effectLst>
          </p:spPr>
        </p:cxnSp>
        <p:sp>
          <p:nvSpPr>
            <p:cNvPr id="11" name="Rectangle 12"/>
            <p:cNvSpPr>
              <a:spLocks noChangeArrowheads="1"/>
            </p:cNvSpPr>
            <p:nvPr/>
          </p:nvSpPr>
          <p:spPr bwMode="auto">
            <a:xfrm>
              <a:off x="6269566" y="5742801"/>
              <a:ext cx="518141" cy="2478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200">
                  <a:solidFill>
                    <a:srgbClr val="FFFFFF"/>
                  </a:solidFill>
                </a:rPr>
                <a:t>1 cm</a:t>
              </a:r>
              <a:endParaRPr lang="en-US" sz="1200"/>
            </a:p>
          </p:txBody>
        </p:sp>
      </p:grpSp>
      <p:sp>
        <p:nvSpPr>
          <p:cNvPr id="12" name="ZoneTexte 11"/>
          <p:cNvSpPr txBox="1"/>
          <p:nvPr/>
        </p:nvSpPr>
        <p:spPr>
          <a:xfrm>
            <a:off x="1835696" y="2132856"/>
            <a:ext cx="1440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chemeClr val="bg1"/>
                </a:solidFill>
              </a:rPr>
              <a:t>Data</a:t>
            </a:r>
            <a:endParaRPr lang="en-GB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Hadronic</a:t>
            </a:r>
            <a:r>
              <a:rPr lang="en-GB" dirty="0" smtClean="0"/>
              <a:t> interactions</a:t>
            </a:r>
            <a:endParaRPr lang="en-GB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-36512" y="1340768"/>
            <a:ext cx="9361040" cy="4896544"/>
          </a:xfrm>
        </p:spPr>
        <p:txBody>
          <a:bodyPr>
            <a:normAutofit/>
          </a:bodyPr>
          <a:lstStyle/>
          <a:p>
            <a:r>
              <a:rPr lang="en-GB" sz="2000" dirty="0" smtClean="0"/>
              <a:t>Compare </a:t>
            </a:r>
            <a:r>
              <a:rPr lang="en-GB" sz="2000" dirty="0" err="1" smtClean="0"/>
              <a:t>Fluka</a:t>
            </a:r>
            <a:r>
              <a:rPr lang="en-GB" sz="2000" dirty="0" smtClean="0"/>
              <a:t> MC with data from OPERA brick exposed to </a:t>
            </a:r>
            <a:r>
              <a:rPr lang="el-GR" sz="2000" dirty="0" smtClean="0"/>
              <a:t>π</a:t>
            </a:r>
            <a:r>
              <a:rPr lang="en-GB" sz="2000" dirty="0" smtClean="0"/>
              <a:t> beam. 10% </a:t>
            </a:r>
            <a:r>
              <a:rPr lang="en-GB" sz="2000" dirty="0" err="1" smtClean="0"/>
              <a:t>systematics</a:t>
            </a:r>
            <a:endParaRPr lang="en-GB" sz="2000" dirty="0" smtClean="0"/>
          </a:p>
          <a:p>
            <a:endParaRPr lang="en-GB" sz="2000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MPP Munich 09/07/2013</a:t>
            </a:r>
            <a:endParaRPr lang="fr-BE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Pablo DEL AMO SANCHEZ                          LAPP - IN2P3 - CNRS / Université de Savoie</a:t>
            </a:r>
            <a:endParaRPr lang="fr-BE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44</a:t>
            </a:fld>
            <a:endParaRPr lang="fr-BE" dirty="0"/>
          </a:p>
        </p:txBody>
      </p:sp>
      <p:sp>
        <p:nvSpPr>
          <p:cNvPr id="7" name="角丸四角形 27"/>
          <p:cNvSpPr/>
          <p:nvPr/>
        </p:nvSpPr>
        <p:spPr>
          <a:xfrm>
            <a:off x="0" y="4077072"/>
            <a:ext cx="9144000" cy="2304256"/>
          </a:xfrm>
          <a:prstGeom prst="round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コンテンツ プレースホルダ 2"/>
          <p:cNvSpPr txBox="1">
            <a:spLocks/>
          </p:cNvSpPr>
          <p:nvPr/>
        </p:nvSpPr>
        <p:spPr>
          <a:xfrm>
            <a:off x="1403648" y="1772816"/>
            <a:ext cx="1152128" cy="432048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1" lang="en-US" altLang="ja-JP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10 </a:t>
            </a:r>
            <a:r>
              <a:rPr kumimoji="1" lang="en-US" altLang="ja-JP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GeV</a:t>
            </a:r>
            <a:r>
              <a:rPr kumimoji="1" lang="en-US" altLang="ja-JP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/c</a:t>
            </a:r>
            <a:endParaRPr kumimoji="1" lang="en-US" altLang="ja-JP" sz="1800" b="0" i="0" u="none" strike="noStrike" kern="0" cap="none" spc="0" normalizeH="0" baseline="0" noProof="0" dirty="0" smtClean="0">
              <a:ln>
                <a:noFill/>
              </a:ln>
              <a:solidFill>
                <a:srgbClr val="4B4B4B"/>
              </a:solidFill>
              <a:effectLst/>
              <a:uLnTx/>
              <a:uFillTx/>
              <a:latin typeface="Georgia" pitchFamily="18" charset="0"/>
              <a:ea typeface="+mn-ea"/>
            </a:endParaRPr>
          </a:p>
        </p:txBody>
      </p:sp>
      <p:sp>
        <p:nvSpPr>
          <p:cNvPr id="9" name="角丸四角形 20"/>
          <p:cNvSpPr/>
          <p:nvPr/>
        </p:nvSpPr>
        <p:spPr>
          <a:xfrm>
            <a:off x="36512" y="1772816"/>
            <a:ext cx="9107488" cy="2304256"/>
          </a:xfrm>
          <a:prstGeom prst="round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21"/>
          <p:cNvSpPr txBox="1"/>
          <p:nvPr/>
        </p:nvSpPr>
        <p:spPr>
          <a:xfrm>
            <a:off x="7380312" y="1763524"/>
            <a:ext cx="1080120" cy="369332"/>
          </a:xfrm>
          <a:prstGeom prst="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latin typeface="Georgia" pitchFamily="18" charset="0"/>
                <a:ea typeface="HGS明朝B" pitchFamily="18" charset="-128"/>
              </a:rPr>
              <a:t>10GeV/c</a:t>
            </a:r>
            <a:endParaRPr kumimoji="1" lang="ja-JP" altLang="en-US" dirty="0" smtClean="0">
              <a:latin typeface="Georgia" pitchFamily="18" charset="0"/>
              <a:ea typeface="HGS明朝B" pitchFamily="18" charset="-128"/>
            </a:endParaRPr>
          </a:p>
        </p:txBody>
      </p:sp>
      <p:sp>
        <p:nvSpPr>
          <p:cNvPr id="11" name="テキスト ボックス 22"/>
          <p:cNvSpPr txBox="1"/>
          <p:nvPr/>
        </p:nvSpPr>
        <p:spPr>
          <a:xfrm>
            <a:off x="4211960" y="1763524"/>
            <a:ext cx="1017680" cy="369332"/>
          </a:xfrm>
          <a:prstGeom prst="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latin typeface="Georgia" pitchFamily="18" charset="0"/>
                <a:ea typeface="HGS明朝B" pitchFamily="18" charset="-128"/>
              </a:rPr>
              <a:t>4GeV/c</a:t>
            </a:r>
            <a:endParaRPr kumimoji="1" lang="ja-JP" altLang="en-US" dirty="0" smtClean="0">
              <a:latin typeface="Georgia" pitchFamily="18" charset="0"/>
              <a:ea typeface="HGS明朝B" pitchFamily="18" charset="-128"/>
            </a:endParaRPr>
          </a:p>
        </p:txBody>
      </p:sp>
      <p:sp>
        <p:nvSpPr>
          <p:cNvPr id="12" name="テキスト ボックス 23"/>
          <p:cNvSpPr txBox="1"/>
          <p:nvPr/>
        </p:nvSpPr>
        <p:spPr>
          <a:xfrm>
            <a:off x="1259632" y="1763524"/>
            <a:ext cx="1080120" cy="369332"/>
          </a:xfrm>
          <a:prstGeom prst="rect">
            <a:avLst/>
          </a:prstGeom>
          <a:gradFill flip="none" rotWithShape="1">
            <a:gsLst>
              <a:gs pos="0">
                <a:schemeClr val="dk1">
                  <a:tint val="50000"/>
                  <a:satMod val="300000"/>
                </a:schemeClr>
              </a:gs>
              <a:gs pos="35000">
                <a:schemeClr val="dk1">
                  <a:tint val="37000"/>
                  <a:satMod val="300000"/>
                </a:schemeClr>
              </a:gs>
              <a:gs pos="100000">
                <a:schemeClr val="dk1">
                  <a:tint val="15000"/>
                  <a:satMod val="350000"/>
                </a:schemeClr>
              </a:gs>
            </a:gsLst>
            <a:lin ang="2700000" scaled="1"/>
            <a:tileRect/>
          </a:gra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latin typeface="Georgia" pitchFamily="18" charset="0"/>
                <a:ea typeface="HGS明朝B" pitchFamily="18" charset="-128"/>
              </a:rPr>
              <a:t>2GeV/c</a:t>
            </a:r>
            <a:endParaRPr kumimoji="1" lang="ja-JP" altLang="en-US" dirty="0" smtClean="0">
              <a:latin typeface="Georgia" pitchFamily="18" charset="0"/>
              <a:ea typeface="HGS明朝B" pitchFamily="18" charset="-128"/>
            </a:endParaRPr>
          </a:p>
        </p:txBody>
      </p:sp>
      <p:cxnSp>
        <p:nvCxnSpPr>
          <p:cNvPr id="13" name="直線コネクタ 24"/>
          <p:cNvCxnSpPr/>
          <p:nvPr/>
        </p:nvCxnSpPr>
        <p:spPr>
          <a:xfrm>
            <a:off x="3131840" y="1772816"/>
            <a:ext cx="0" cy="4536504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コネクタ 25"/>
          <p:cNvCxnSpPr/>
          <p:nvPr/>
        </p:nvCxnSpPr>
        <p:spPr>
          <a:xfrm>
            <a:off x="6156176" y="1772816"/>
            <a:ext cx="0" cy="4536504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テキスト ボックス 40"/>
          <p:cNvSpPr txBox="1"/>
          <p:nvPr/>
        </p:nvSpPr>
        <p:spPr>
          <a:xfrm>
            <a:off x="35496" y="1772816"/>
            <a:ext cx="1224136" cy="276999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altLang="ja-JP" dirty="0" smtClean="0">
                <a:latin typeface="Georgia" pitchFamily="18" charset="0"/>
                <a:ea typeface="HGS明朝B" pitchFamily="18" charset="-128"/>
              </a:rPr>
              <a:t>Multiplicity</a:t>
            </a:r>
            <a:endParaRPr kumimoji="1" lang="ja-JP" altLang="en-US" dirty="0" smtClean="0">
              <a:latin typeface="Georgia" pitchFamily="18" charset="0"/>
              <a:ea typeface="HGS明朝B" pitchFamily="18" charset="-128"/>
            </a:endParaRPr>
          </a:p>
        </p:txBody>
      </p:sp>
      <p:sp>
        <p:nvSpPr>
          <p:cNvPr id="16" name="テキスト ボックス 41"/>
          <p:cNvSpPr txBox="1"/>
          <p:nvPr/>
        </p:nvSpPr>
        <p:spPr>
          <a:xfrm>
            <a:off x="0" y="4160113"/>
            <a:ext cx="2195736" cy="276999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altLang="ja-JP" dirty="0" smtClean="0">
                <a:latin typeface="Georgia" pitchFamily="18" charset="0"/>
                <a:ea typeface="HGS明朝B" pitchFamily="18" charset="-128"/>
              </a:rPr>
              <a:t>Kink angle (1-prong)</a:t>
            </a:r>
            <a:endParaRPr kumimoji="1" lang="ja-JP" altLang="en-US" dirty="0" smtClean="0">
              <a:latin typeface="Georgia" pitchFamily="18" charset="0"/>
              <a:ea typeface="HGS明朝B" pitchFamily="18" charset="-128"/>
            </a:endParaRPr>
          </a:p>
        </p:txBody>
      </p:sp>
      <p:pic>
        <p:nvPicPr>
          <p:cNvPr id="18" name="図 26" descr="nt_Process.png"/>
          <p:cNvPicPr>
            <a:picLocks noChangeAspect="1"/>
          </p:cNvPicPr>
          <p:nvPr/>
        </p:nvPicPr>
        <p:blipFill>
          <a:blip r:embed="rId2" cstate="print"/>
          <a:srcRect t="8357" r="8725"/>
          <a:stretch>
            <a:fillRect/>
          </a:stretch>
        </p:blipFill>
        <p:spPr>
          <a:xfrm>
            <a:off x="6336496" y="2060848"/>
            <a:ext cx="2700000" cy="1838420"/>
          </a:xfrm>
          <a:prstGeom prst="rect">
            <a:avLst/>
          </a:prstGeom>
        </p:spPr>
      </p:pic>
      <p:pic>
        <p:nvPicPr>
          <p:cNvPr id="19" name="図 28" descr="nt_Process.png"/>
          <p:cNvPicPr>
            <a:picLocks noChangeAspect="1"/>
          </p:cNvPicPr>
          <p:nvPr/>
        </p:nvPicPr>
        <p:blipFill>
          <a:blip r:embed="rId3" cstate="print"/>
          <a:srcRect t="8357" r="8725"/>
          <a:stretch>
            <a:fillRect/>
          </a:stretch>
        </p:blipFill>
        <p:spPr>
          <a:xfrm>
            <a:off x="3275856" y="2060847"/>
            <a:ext cx="2700000" cy="1838420"/>
          </a:xfrm>
          <a:prstGeom prst="rect">
            <a:avLst/>
          </a:prstGeom>
        </p:spPr>
      </p:pic>
      <p:pic>
        <p:nvPicPr>
          <p:cNvPr id="20" name="図 29" descr="nt_Process.png"/>
          <p:cNvPicPr>
            <a:picLocks noChangeAspect="1"/>
          </p:cNvPicPr>
          <p:nvPr/>
        </p:nvPicPr>
        <p:blipFill>
          <a:blip r:embed="rId4" cstate="print"/>
          <a:srcRect t="8357" r="8725"/>
          <a:stretch>
            <a:fillRect/>
          </a:stretch>
        </p:blipFill>
        <p:spPr>
          <a:xfrm>
            <a:off x="251520" y="2094635"/>
            <a:ext cx="2700000" cy="1838421"/>
          </a:xfrm>
          <a:prstGeom prst="rect">
            <a:avLst/>
          </a:prstGeom>
        </p:spPr>
      </p:pic>
      <p:pic>
        <p:nvPicPr>
          <p:cNvPr id="21" name="図 35" descr="kink_1prong_Process.png"/>
          <p:cNvPicPr>
            <a:picLocks noChangeAspect="1"/>
          </p:cNvPicPr>
          <p:nvPr/>
        </p:nvPicPr>
        <p:blipFill>
          <a:blip r:embed="rId5" cstate="print"/>
          <a:srcRect t="8357" r="8725"/>
          <a:stretch>
            <a:fillRect/>
          </a:stretch>
        </p:blipFill>
        <p:spPr>
          <a:xfrm>
            <a:off x="6336496" y="4470899"/>
            <a:ext cx="2700000" cy="1838421"/>
          </a:xfrm>
          <a:prstGeom prst="rect">
            <a:avLst/>
          </a:prstGeom>
        </p:spPr>
      </p:pic>
      <p:pic>
        <p:nvPicPr>
          <p:cNvPr id="22" name="図 36" descr="kink_1prong_Process.png"/>
          <p:cNvPicPr>
            <a:picLocks noChangeAspect="1"/>
          </p:cNvPicPr>
          <p:nvPr/>
        </p:nvPicPr>
        <p:blipFill>
          <a:blip r:embed="rId6" cstate="print"/>
          <a:srcRect t="6755" r="8725"/>
          <a:stretch>
            <a:fillRect/>
          </a:stretch>
        </p:blipFill>
        <p:spPr>
          <a:xfrm>
            <a:off x="3275856" y="4470899"/>
            <a:ext cx="2700000" cy="1870551"/>
          </a:xfrm>
          <a:prstGeom prst="rect">
            <a:avLst/>
          </a:prstGeom>
        </p:spPr>
      </p:pic>
      <p:pic>
        <p:nvPicPr>
          <p:cNvPr id="23" name="図 37" descr="kink_1prong_Process.png"/>
          <p:cNvPicPr>
            <a:picLocks noChangeAspect="1"/>
          </p:cNvPicPr>
          <p:nvPr/>
        </p:nvPicPr>
        <p:blipFill>
          <a:blip r:embed="rId7" cstate="print"/>
          <a:srcRect t="8357" r="8725"/>
          <a:stretch>
            <a:fillRect/>
          </a:stretch>
        </p:blipFill>
        <p:spPr>
          <a:xfrm>
            <a:off x="215816" y="4470899"/>
            <a:ext cx="2700000" cy="1838421"/>
          </a:xfrm>
          <a:prstGeom prst="rect">
            <a:avLst/>
          </a:prstGeom>
        </p:spPr>
      </p:pic>
      <p:sp>
        <p:nvSpPr>
          <p:cNvPr id="17" name="テキスト ボックス 43"/>
          <p:cNvSpPr txBox="1"/>
          <p:nvPr/>
        </p:nvSpPr>
        <p:spPr>
          <a:xfrm>
            <a:off x="3275856" y="3924345"/>
            <a:ext cx="3024336" cy="584775"/>
          </a:xfrm>
          <a:prstGeom prst="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1600" dirty="0" smtClean="0">
                <a:latin typeface="Georgia" pitchFamily="18" charset="0"/>
                <a:ea typeface="HGS明朝B" pitchFamily="18" charset="-128"/>
              </a:rPr>
              <a:t>Error bars : Experimental  data</a:t>
            </a:r>
          </a:p>
          <a:p>
            <a:r>
              <a:rPr lang="en-US" altLang="ja-JP" sz="1600" dirty="0" smtClean="0">
                <a:latin typeface="Georgia" pitchFamily="18" charset="0"/>
                <a:ea typeface="HGS明朝B" pitchFamily="18" charset="-128"/>
              </a:rPr>
              <a:t>Histogram : Simulated data</a:t>
            </a:r>
            <a:endParaRPr kumimoji="1" lang="ja-JP" altLang="en-US" sz="1600" dirty="0" smtClean="0">
              <a:latin typeface="Georgia" pitchFamily="18" charset="0"/>
              <a:ea typeface="HGS明朝B" pitchFamily="18" charset="-128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Hadronic</a:t>
            </a:r>
            <a:r>
              <a:rPr lang="en-GB" dirty="0" smtClean="0"/>
              <a:t> interactions</a:t>
            </a:r>
            <a:endParaRPr lang="en-GB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79512" y="1196752"/>
            <a:ext cx="8784976" cy="4896544"/>
          </a:xfrm>
        </p:spPr>
        <p:txBody>
          <a:bodyPr>
            <a:normAutofit/>
          </a:bodyPr>
          <a:lstStyle/>
          <a:p>
            <a:r>
              <a:rPr lang="en-GB" sz="2000" dirty="0" smtClean="0"/>
              <a:t>Cuts on daughter </a:t>
            </a:r>
            <a:r>
              <a:rPr lang="en-GB" sz="2000" dirty="0" err="1" smtClean="0"/>
              <a:t>p</a:t>
            </a:r>
            <a:r>
              <a:rPr lang="en-GB" sz="2000" baseline="-25000" dirty="0" err="1" smtClean="0"/>
              <a:t>T</a:t>
            </a:r>
            <a:r>
              <a:rPr lang="en-GB" sz="2000" dirty="0" smtClean="0"/>
              <a:t> and daughter p efficient at reducing </a:t>
            </a:r>
            <a:r>
              <a:rPr lang="en-GB" sz="2000" dirty="0" err="1" smtClean="0"/>
              <a:t>hadronic</a:t>
            </a:r>
            <a:r>
              <a:rPr lang="en-GB" sz="2000" dirty="0" smtClean="0"/>
              <a:t> background</a:t>
            </a:r>
            <a:endParaRPr lang="en-GB" sz="2000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MPP Munich 09/07/2013</a:t>
            </a:r>
            <a:endParaRPr lang="fr-BE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Pablo DEL AMO SANCHEZ                          LAPP - IN2P3 - CNRS / Université de Savoie</a:t>
            </a:r>
            <a:endParaRPr lang="fr-BE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45</a:t>
            </a:fld>
            <a:endParaRPr lang="fr-BE" dirty="0"/>
          </a:p>
        </p:txBody>
      </p:sp>
      <p:sp>
        <p:nvSpPr>
          <p:cNvPr id="60" name="角丸四角形 90"/>
          <p:cNvSpPr/>
          <p:nvPr/>
        </p:nvSpPr>
        <p:spPr>
          <a:xfrm>
            <a:off x="36513" y="1700808"/>
            <a:ext cx="9107487" cy="2376264"/>
          </a:xfrm>
          <a:prstGeom prst="roundRect">
            <a:avLst/>
          </a:prstGeom>
          <a:solidFill>
            <a:srgbClr val="94C1C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it-IT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1" name="角丸四角形 91"/>
          <p:cNvSpPr/>
          <p:nvPr/>
        </p:nvSpPr>
        <p:spPr>
          <a:xfrm>
            <a:off x="42863" y="4077072"/>
            <a:ext cx="9144000" cy="2448272"/>
          </a:xfrm>
          <a:prstGeom prst="roundRect">
            <a:avLst/>
          </a:prstGeom>
          <a:solidFill>
            <a:srgbClr val="FCB4C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it-IT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2" name="テキスト ボックス 95"/>
          <p:cNvSpPr txBox="1">
            <a:spLocks noChangeArrowheads="1"/>
          </p:cNvSpPr>
          <p:nvPr/>
        </p:nvSpPr>
        <p:spPr bwMode="auto">
          <a:xfrm>
            <a:off x="6876876" y="1628800"/>
            <a:ext cx="1079500" cy="36988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solidFill>
              <a:srgbClr val="B6DCDF"/>
            </a:solidFill>
            <a:miter lim="800000"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>
                <a:solidFill>
                  <a:srgbClr val="000000"/>
                </a:solidFill>
                <a:latin typeface="Georgia" charset="0"/>
                <a:ea typeface="HGS明朝B" charset="0"/>
                <a:cs typeface="HGS明朝B" charset="0"/>
              </a:rPr>
              <a:t>10GeV/c</a:t>
            </a:r>
          </a:p>
        </p:txBody>
      </p:sp>
      <p:sp>
        <p:nvSpPr>
          <p:cNvPr id="63" name="テキスト ボックス 96"/>
          <p:cNvSpPr txBox="1">
            <a:spLocks noChangeArrowheads="1"/>
          </p:cNvSpPr>
          <p:nvPr/>
        </p:nvSpPr>
        <p:spPr bwMode="auto">
          <a:xfrm>
            <a:off x="3841576" y="1628800"/>
            <a:ext cx="1019175" cy="36988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9525">
            <a:solidFill>
              <a:srgbClr val="2F2F98"/>
            </a:solidFill>
            <a:miter lim="800000"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dirty="0">
                <a:solidFill>
                  <a:srgbClr val="000000"/>
                </a:solidFill>
                <a:latin typeface="Georgia" charset="0"/>
                <a:ea typeface="HGS明朝B" charset="0"/>
                <a:cs typeface="HGS明朝B" charset="0"/>
              </a:rPr>
              <a:t>4GeV/c</a:t>
            </a:r>
          </a:p>
        </p:txBody>
      </p:sp>
      <p:sp>
        <p:nvSpPr>
          <p:cNvPr id="64" name="テキスト ボックス 97"/>
          <p:cNvSpPr txBox="1">
            <a:spLocks noChangeArrowheads="1"/>
          </p:cNvSpPr>
          <p:nvPr/>
        </p:nvSpPr>
        <p:spPr bwMode="auto">
          <a:xfrm>
            <a:off x="1115839" y="1638325"/>
            <a:ext cx="1079500" cy="3683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dirty="0">
                <a:solidFill>
                  <a:srgbClr val="000000"/>
                </a:solidFill>
                <a:latin typeface="Georgia" charset="0"/>
                <a:ea typeface="HGS明朝B" charset="0"/>
                <a:cs typeface="HGS明朝B" charset="0"/>
              </a:rPr>
              <a:t>2GeV/c</a:t>
            </a:r>
          </a:p>
        </p:txBody>
      </p:sp>
      <p:sp>
        <p:nvSpPr>
          <p:cNvPr id="65" name="テキスト ボックス 98"/>
          <p:cNvSpPr txBox="1"/>
          <p:nvPr/>
        </p:nvSpPr>
        <p:spPr>
          <a:xfrm>
            <a:off x="0" y="1700585"/>
            <a:ext cx="971600" cy="369332"/>
          </a:xfrm>
          <a:prstGeom prst="rect">
            <a:avLst/>
          </a:prstGeom>
          <a:solidFill>
            <a:schemeClr val="bg1"/>
          </a:solidFill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dirty="0" smtClean="0">
                <a:solidFill>
                  <a:srgbClr val="FF0000"/>
                </a:solidFill>
                <a:latin typeface="Georgia" charset="0"/>
                <a:ea typeface="HGS明朝B" charset="0"/>
                <a:cs typeface="HGS明朝B" charset="0"/>
              </a:rPr>
              <a:t>Data</a:t>
            </a:r>
            <a:endParaRPr lang="en-US" altLang="ja-JP" dirty="0">
              <a:solidFill>
                <a:srgbClr val="FF0000"/>
              </a:solidFill>
              <a:latin typeface="Georgia" charset="0"/>
              <a:ea typeface="HGS明朝B" charset="0"/>
              <a:cs typeface="HGS明朝B" charset="0"/>
            </a:endParaRPr>
          </a:p>
        </p:txBody>
      </p:sp>
      <p:cxnSp>
        <p:nvCxnSpPr>
          <p:cNvPr id="66" name="直線コネクタ 99"/>
          <p:cNvCxnSpPr/>
          <p:nvPr/>
        </p:nvCxnSpPr>
        <p:spPr>
          <a:xfrm>
            <a:off x="3131840" y="1700808"/>
            <a:ext cx="298" cy="4824536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直線コネクタ 100"/>
          <p:cNvCxnSpPr/>
          <p:nvPr/>
        </p:nvCxnSpPr>
        <p:spPr>
          <a:xfrm>
            <a:off x="6156176" y="1700808"/>
            <a:ext cx="149" cy="4824536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テキスト ボックス 102"/>
          <p:cNvSpPr txBox="1">
            <a:spLocks noChangeArrowheads="1"/>
          </p:cNvSpPr>
          <p:nvPr/>
        </p:nvSpPr>
        <p:spPr bwMode="auto">
          <a:xfrm>
            <a:off x="7966075" y="1845047"/>
            <a:ext cx="10080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200">
                <a:latin typeface="Georgia" charset="0"/>
                <a:ea typeface="HGS明朝B" charset="0"/>
                <a:cs typeface="HGS明朝B" charset="0"/>
              </a:rPr>
              <a:t>1/10 tracks</a:t>
            </a:r>
          </a:p>
        </p:txBody>
      </p:sp>
      <p:sp>
        <p:nvSpPr>
          <p:cNvPr id="69" name="テキスト ボックス 103"/>
          <p:cNvSpPr txBox="1">
            <a:spLocks noChangeArrowheads="1"/>
          </p:cNvSpPr>
          <p:nvPr/>
        </p:nvSpPr>
        <p:spPr bwMode="auto">
          <a:xfrm>
            <a:off x="5003800" y="1845047"/>
            <a:ext cx="936625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200">
                <a:latin typeface="Georgia" charset="0"/>
                <a:ea typeface="HGS明朝B" charset="0"/>
                <a:cs typeface="HGS明朝B" charset="0"/>
              </a:rPr>
              <a:t>0/7 tracks</a:t>
            </a:r>
          </a:p>
        </p:txBody>
      </p:sp>
      <p:sp>
        <p:nvSpPr>
          <p:cNvPr id="70" name="テキスト ボックス 105"/>
          <p:cNvSpPr txBox="1">
            <a:spLocks noChangeArrowheads="1"/>
          </p:cNvSpPr>
          <p:nvPr/>
        </p:nvSpPr>
        <p:spPr bwMode="auto">
          <a:xfrm>
            <a:off x="2124075" y="1845047"/>
            <a:ext cx="9445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200">
                <a:latin typeface="Georgia" charset="0"/>
                <a:ea typeface="HGS明朝B" charset="0"/>
                <a:cs typeface="HGS明朝B" charset="0"/>
              </a:rPr>
              <a:t>0/12 tracks</a:t>
            </a:r>
          </a:p>
        </p:txBody>
      </p:sp>
      <p:sp>
        <p:nvSpPr>
          <p:cNvPr id="71" name="テキスト ボックス 111"/>
          <p:cNvSpPr txBox="1"/>
          <p:nvPr/>
        </p:nvSpPr>
        <p:spPr>
          <a:xfrm>
            <a:off x="0" y="4191198"/>
            <a:ext cx="611188" cy="369887"/>
          </a:xfrm>
          <a:prstGeom prst="rect">
            <a:avLst/>
          </a:prstGeom>
          <a:solidFill>
            <a:schemeClr val="bg1"/>
          </a:solidFill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dirty="0">
                <a:solidFill>
                  <a:srgbClr val="FF0000"/>
                </a:solidFill>
                <a:latin typeface="Georgia" charset="0"/>
                <a:ea typeface="HGS明朝B" charset="0"/>
                <a:cs typeface="HGS明朝B" charset="0"/>
              </a:rPr>
              <a:t>MC</a:t>
            </a:r>
          </a:p>
        </p:txBody>
      </p:sp>
      <p:sp>
        <p:nvSpPr>
          <p:cNvPr id="72" name="テキスト ボックス 5"/>
          <p:cNvSpPr txBox="1">
            <a:spLocks noChangeArrowheads="1"/>
          </p:cNvSpPr>
          <p:nvPr/>
        </p:nvSpPr>
        <p:spPr bwMode="auto">
          <a:xfrm>
            <a:off x="7991475" y="4335660"/>
            <a:ext cx="115252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200" dirty="0">
                <a:latin typeface="Georgia" charset="0"/>
              </a:rPr>
              <a:t>13/95 tracks</a:t>
            </a:r>
          </a:p>
        </p:txBody>
      </p:sp>
      <p:sp>
        <p:nvSpPr>
          <p:cNvPr id="73" name="テキスト ボックス 5"/>
          <p:cNvSpPr txBox="1">
            <a:spLocks noChangeArrowheads="1"/>
          </p:cNvSpPr>
          <p:nvPr/>
        </p:nvSpPr>
        <p:spPr bwMode="auto">
          <a:xfrm>
            <a:off x="5003800" y="4346773"/>
            <a:ext cx="1081088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200" dirty="0">
                <a:latin typeface="Georgia" charset="0"/>
              </a:rPr>
              <a:t>9/132 tracks</a:t>
            </a:r>
          </a:p>
        </p:txBody>
      </p:sp>
      <p:sp>
        <p:nvSpPr>
          <p:cNvPr id="74" name="テキスト ボックス 5"/>
          <p:cNvSpPr txBox="1">
            <a:spLocks noChangeArrowheads="1"/>
          </p:cNvSpPr>
          <p:nvPr/>
        </p:nvSpPr>
        <p:spPr bwMode="auto">
          <a:xfrm>
            <a:off x="1979613" y="4365104"/>
            <a:ext cx="11525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200" dirty="0">
                <a:latin typeface="Georgia" charset="0"/>
              </a:rPr>
              <a:t>1/388 tracks</a:t>
            </a:r>
          </a:p>
        </p:txBody>
      </p:sp>
      <p:pic>
        <p:nvPicPr>
          <p:cNvPr id="76" name="図 32" descr="pt_p_b_ave_1pron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00788" y="2132385"/>
            <a:ext cx="2698750" cy="183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" name="図 33" descr="pt_p_b_ave_1prong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11525" y="2132385"/>
            <a:ext cx="2700338" cy="183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" name="図 34" descr="pt_p_b_ave_1prong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0825" y="2132385"/>
            <a:ext cx="2700338" cy="183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" name="図 35" descr="pt_p_b_ave_1prong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613423"/>
            <a:ext cx="2698750" cy="183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" name="図 36" descr="pt_p_b_ave_1prong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5900" y="4613423"/>
            <a:ext cx="2700338" cy="183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" name="図 37" descr="pt_p_b_ave_1prong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00788" y="4613423"/>
            <a:ext cx="2698750" cy="183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" name="ZoneTexte 83"/>
          <p:cNvSpPr txBox="1"/>
          <p:nvPr/>
        </p:nvSpPr>
        <p:spPr>
          <a:xfrm>
            <a:off x="1331640" y="2348880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Signal region</a:t>
            </a:r>
            <a:endParaRPr lang="en-GB" dirty="0"/>
          </a:p>
        </p:txBody>
      </p:sp>
      <p:sp>
        <p:nvSpPr>
          <p:cNvPr id="75" name="テキスト ボックス 30"/>
          <p:cNvSpPr txBox="1">
            <a:spLocks noChangeArrowheads="1"/>
          </p:cNvSpPr>
          <p:nvPr/>
        </p:nvSpPr>
        <p:spPr bwMode="auto">
          <a:xfrm>
            <a:off x="3240410" y="3995217"/>
            <a:ext cx="1763638" cy="584775"/>
          </a:xfrm>
          <a:prstGeom prst="rect">
            <a:avLst/>
          </a:prstGeom>
          <a:gradFill rotWithShape="1">
            <a:gsLst>
              <a:gs pos="0">
                <a:srgbClr val="FFDE80"/>
              </a:gs>
              <a:gs pos="50000">
                <a:srgbClr val="FFE8B3"/>
              </a:gs>
              <a:gs pos="100000">
                <a:srgbClr val="FFF3DA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3200" dirty="0">
                <a:latin typeface="Georgia" charset="0"/>
                <a:ea typeface="HGS明朝B" charset="0"/>
                <a:cs typeface="HGS明朝B" charset="0"/>
              </a:rPr>
              <a:t>1-prong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Hadronic</a:t>
            </a:r>
            <a:r>
              <a:rPr lang="en-GB" dirty="0" smtClean="0"/>
              <a:t> interactions</a:t>
            </a:r>
            <a:endParaRPr lang="en-GB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79512" y="1196752"/>
            <a:ext cx="8784976" cy="4896544"/>
          </a:xfrm>
        </p:spPr>
        <p:txBody>
          <a:bodyPr>
            <a:normAutofit/>
          </a:bodyPr>
          <a:lstStyle/>
          <a:p>
            <a:r>
              <a:rPr lang="en-GB" sz="2000" dirty="0" smtClean="0">
                <a:solidFill>
                  <a:srgbClr val="FF0000"/>
                </a:solidFill>
              </a:rPr>
              <a:t>Nuclear fragments: </a:t>
            </a:r>
            <a:r>
              <a:rPr lang="en-GB" sz="2000" dirty="0" smtClean="0"/>
              <a:t>Reduce </a:t>
            </a:r>
            <a:r>
              <a:rPr lang="en-GB" sz="2000" dirty="0" err="1" smtClean="0"/>
              <a:t>hadronic</a:t>
            </a:r>
            <a:r>
              <a:rPr lang="en-GB" sz="2000" dirty="0" smtClean="0"/>
              <a:t> background for free! </a:t>
            </a:r>
            <a:r>
              <a:rPr lang="en-GB" sz="2000" dirty="0" smtClean="0">
                <a:solidFill>
                  <a:srgbClr val="FF0000"/>
                </a:solidFill>
              </a:rPr>
              <a:t>- 40%</a:t>
            </a:r>
            <a:endParaRPr lang="en-GB" sz="2000" dirty="0">
              <a:solidFill>
                <a:srgbClr val="FF0000"/>
              </a:solidFill>
            </a:endParaRP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MPP Munich 09/07/2013</a:t>
            </a:r>
            <a:endParaRPr lang="fr-BE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Pablo DEL AMO SANCHEZ                          LAPP - IN2P3 - CNRS / Université de Savoie</a:t>
            </a:r>
            <a:endParaRPr lang="fr-BE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46</a:t>
            </a:fld>
            <a:endParaRPr lang="fr-BE" dirty="0"/>
          </a:p>
        </p:txBody>
      </p:sp>
      <p:grpSp>
        <p:nvGrpSpPr>
          <p:cNvPr id="7" name="Group 4"/>
          <p:cNvGrpSpPr/>
          <p:nvPr/>
        </p:nvGrpSpPr>
        <p:grpSpPr>
          <a:xfrm>
            <a:off x="4888500" y="1484784"/>
            <a:ext cx="3571932" cy="2357454"/>
            <a:chOff x="4953000" y="2133600"/>
            <a:chExt cx="4267200" cy="3352800"/>
          </a:xfrm>
        </p:grpSpPr>
        <p:grpSp>
          <p:nvGrpSpPr>
            <p:cNvPr id="8" name="Group 71"/>
            <p:cNvGrpSpPr/>
            <p:nvPr/>
          </p:nvGrpSpPr>
          <p:grpSpPr>
            <a:xfrm>
              <a:off x="7391400" y="2362200"/>
              <a:ext cx="502920" cy="2971800"/>
              <a:chOff x="1295400" y="1447800"/>
              <a:chExt cx="502920" cy="2971800"/>
            </a:xfrm>
          </p:grpSpPr>
          <p:sp>
            <p:nvSpPr>
              <p:cNvPr id="30" name="Rectangle 27"/>
              <p:cNvSpPr/>
              <p:nvPr/>
            </p:nvSpPr>
            <p:spPr>
              <a:xfrm>
                <a:off x="1706880" y="1447800"/>
                <a:ext cx="91440" cy="2971800"/>
              </a:xfrm>
              <a:prstGeom prst="rect">
                <a:avLst/>
              </a:prstGeom>
              <a:solidFill>
                <a:srgbClr val="96969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Rectangle 28"/>
              <p:cNvSpPr/>
              <p:nvPr/>
            </p:nvSpPr>
            <p:spPr>
              <a:xfrm>
                <a:off x="1295400" y="1447800"/>
                <a:ext cx="91440" cy="2971800"/>
              </a:xfrm>
              <a:prstGeom prst="rect">
                <a:avLst/>
              </a:prstGeom>
              <a:solidFill>
                <a:srgbClr val="96969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Rectangle 29"/>
              <p:cNvSpPr/>
              <p:nvPr/>
            </p:nvSpPr>
            <p:spPr>
              <a:xfrm>
                <a:off x="1371600" y="1447800"/>
                <a:ext cx="365760" cy="2971800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9" name="Straight Connector 6"/>
            <p:cNvCxnSpPr/>
            <p:nvPr/>
          </p:nvCxnSpPr>
          <p:spPr>
            <a:xfrm>
              <a:off x="5181600" y="3886200"/>
              <a:ext cx="838200" cy="0"/>
            </a:xfrm>
            <a:prstGeom prst="line">
              <a:avLst/>
            </a:prstGeom>
            <a:ln w="19050">
              <a:solidFill>
                <a:srgbClr val="0033CC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7"/>
            <p:cNvCxnSpPr/>
            <p:nvPr/>
          </p:nvCxnSpPr>
          <p:spPr>
            <a:xfrm>
              <a:off x="6838950" y="3276600"/>
              <a:ext cx="1543050" cy="76200"/>
            </a:xfrm>
            <a:prstGeom prst="line">
              <a:avLst/>
            </a:prstGeom>
            <a:ln w="19050">
              <a:solidFill>
                <a:srgbClr val="0033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" name="Group 70"/>
            <p:cNvGrpSpPr/>
            <p:nvPr/>
          </p:nvGrpSpPr>
          <p:grpSpPr>
            <a:xfrm>
              <a:off x="6172200" y="2362200"/>
              <a:ext cx="502920" cy="2971800"/>
              <a:chOff x="1295400" y="1447800"/>
              <a:chExt cx="502920" cy="2971800"/>
            </a:xfrm>
          </p:grpSpPr>
          <p:sp>
            <p:nvSpPr>
              <p:cNvPr id="27" name="Rectangle 24"/>
              <p:cNvSpPr/>
              <p:nvPr/>
            </p:nvSpPr>
            <p:spPr>
              <a:xfrm>
                <a:off x="1706880" y="1447800"/>
                <a:ext cx="91440" cy="2971800"/>
              </a:xfrm>
              <a:prstGeom prst="rect">
                <a:avLst/>
              </a:prstGeom>
              <a:solidFill>
                <a:srgbClr val="96969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5"/>
              <p:cNvSpPr/>
              <p:nvPr/>
            </p:nvSpPr>
            <p:spPr>
              <a:xfrm>
                <a:off x="1295400" y="1447800"/>
                <a:ext cx="91440" cy="2971800"/>
              </a:xfrm>
              <a:prstGeom prst="rect">
                <a:avLst/>
              </a:prstGeom>
              <a:solidFill>
                <a:srgbClr val="96969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 26"/>
              <p:cNvSpPr/>
              <p:nvPr/>
            </p:nvSpPr>
            <p:spPr>
              <a:xfrm>
                <a:off x="1371600" y="1447800"/>
                <a:ext cx="365760" cy="2971800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2" name="Straight Connector 9"/>
            <p:cNvCxnSpPr/>
            <p:nvPr/>
          </p:nvCxnSpPr>
          <p:spPr>
            <a:xfrm rot="10800000">
              <a:off x="6019800" y="3886200"/>
              <a:ext cx="2438400" cy="1600200"/>
            </a:xfrm>
            <a:prstGeom prst="line">
              <a:avLst/>
            </a:prstGeom>
            <a:ln w="19050">
              <a:solidFill>
                <a:srgbClr val="0033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0"/>
            <p:cNvCxnSpPr/>
            <p:nvPr/>
          </p:nvCxnSpPr>
          <p:spPr>
            <a:xfrm rot="10800000">
              <a:off x="6019800" y="3886200"/>
              <a:ext cx="2590800" cy="838200"/>
            </a:xfrm>
            <a:prstGeom prst="line">
              <a:avLst/>
            </a:prstGeom>
            <a:ln w="19050">
              <a:solidFill>
                <a:srgbClr val="0033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1"/>
            <p:cNvCxnSpPr/>
            <p:nvPr/>
          </p:nvCxnSpPr>
          <p:spPr>
            <a:xfrm rot="10800000">
              <a:off x="6019800" y="3886200"/>
              <a:ext cx="2667000" cy="76200"/>
            </a:xfrm>
            <a:prstGeom prst="line">
              <a:avLst/>
            </a:prstGeom>
            <a:ln w="19050">
              <a:solidFill>
                <a:srgbClr val="0033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2"/>
            <p:cNvCxnSpPr/>
            <p:nvPr/>
          </p:nvCxnSpPr>
          <p:spPr>
            <a:xfrm flipV="1">
              <a:off x="6019800" y="3276600"/>
              <a:ext cx="838200" cy="609600"/>
            </a:xfrm>
            <a:prstGeom prst="line">
              <a:avLst/>
            </a:prstGeom>
            <a:ln w="19050">
              <a:solidFill>
                <a:srgbClr val="0033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テキスト ボックス 77"/>
            <p:cNvSpPr txBox="1"/>
            <p:nvPr/>
          </p:nvSpPr>
          <p:spPr>
            <a:xfrm>
              <a:off x="6172200" y="3288268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b="1" i="1" dirty="0" smtClean="0">
                  <a:solidFill>
                    <a:srgbClr val="0033CC"/>
                  </a:solidFill>
                  <a:latin typeface="Times New Roman" pitchFamily="18" charset="0"/>
                  <a:cs typeface="Times New Roman" pitchFamily="18" charset="0"/>
                </a:rPr>
                <a:t>h</a:t>
              </a:r>
              <a:endParaRPr lang="ja-JP" altLang="en-US" b="1" i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7" name="Straight Connector 14"/>
            <p:cNvCxnSpPr>
              <a:endCxn id="28" idx="0"/>
            </p:cNvCxnSpPr>
            <p:nvPr/>
          </p:nvCxnSpPr>
          <p:spPr>
            <a:xfrm rot="16200000" flipV="1">
              <a:off x="6195060" y="2385060"/>
              <a:ext cx="457200" cy="41148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5"/>
            <p:cNvCxnSpPr/>
            <p:nvPr/>
          </p:nvCxnSpPr>
          <p:spPr>
            <a:xfrm rot="16200000" flipV="1">
              <a:off x="6515100" y="2933700"/>
              <a:ext cx="457200" cy="228600"/>
            </a:xfrm>
            <a:prstGeom prst="line">
              <a:avLst/>
            </a:prstGeom>
            <a:ln w="381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6"/>
            <p:cNvCxnSpPr/>
            <p:nvPr/>
          </p:nvCxnSpPr>
          <p:spPr>
            <a:xfrm flipV="1">
              <a:off x="7391400" y="2643182"/>
              <a:ext cx="466748" cy="25241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7"/>
            <p:cNvCxnSpPr/>
            <p:nvPr/>
          </p:nvCxnSpPr>
          <p:spPr>
            <a:xfrm flipV="1">
              <a:off x="6858000" y="2895600"/>
              <a:ext cx="533400" cy="381000"/>
            </a:xfrm>
            <a:prstGeom prst="line">
              <a:avLst/>
            </a:prstGeom>
            <a:ln w="381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18"/>
            <p:cNvCxnSpPr/>
            <p:nvPr/>
          </p:nvCxnSpPr>
          <p:spPr>
            <a:xfrm>
              <a:off x="6858000" y="3276600"/>
              <a:ext cx="500082" cy="223838"/>
            </a:xfrm>
            <a:prstGeom prst="line">
              <a:avLst/>
            </a:prstGeom>
            <a:ln w="381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19"/>
            <p:cNvCxnSpPr/>
            <p:nvPr/>
          </p:nvCxnSpPr>
          <p:spPr>
            <a:xfrm>
              <a:off x="7353320" y="3500438"/>
              <a:ext cx="548640" cy="5715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0"/>
            <p:cNvSpPr txBox="1"/>
            <p:nvPr/>
          </p:nvSpPr>
          <p:spPr>
            <a:xfrm>
              <a:off x="7924800" y="2133600"/>
              <a:ext cx="12954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i="1" dirty="0" smtClean="0">
                  <a:solidFill>
                    <a:srgbClr val="0033CC"/>
                  </a:solidFill>
                  <a:latin typeface="Times New Roman" pitchFamily="18" charset="0"/>
                  <a:cs typeface="Times New Roman" pitchFamily="18" charset="0"/>
                </a:rPr>
                <a:t>   </a:t>
              </a:r>
              <a:r>
                <a:rPr lang="en-US" sz="1400" b="1" i="1" dirty="0" smtClean="0">
                  <a:latin typeface="Times New Roman" pitchFamily="18" charset="0"/>
                  <a:cs typeface="Times New Roman" pitchFamily="18" charset="0"/>
                </a:rPr>
                <a:t>Nuclear </a:t>
              </a:r>
            </a:p>
            <a:p>
              <a:r>
                <a:rPr lang="en-US" sz="1400" b="1" i="1" dirty="0" smtClean="0">
                  <a:latin typeface="Times New Roman" pitchFamily="18" charset="0"/>
                  <a:cs typeface="Times New Roman" pitchFamily="18" charset="0"/>
                </a:rPr>
                <a:t>Fragments</a:t>
              </a:r>
              <a:endParaRPr lang="en-US" sz="1400" b="1" i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4" name="テキスト ボックス 76"/>
            <p:cNvSpPr txBox="1"/>
            <p:nvPr/>
          </p:nvSpPr>
          <p:spPr>
            <a:xfrm>
              <a:off x="4953000" y="3505200"/>
              <a:ext cx="2872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b="1" i="1" dirty="0" smtClean="0">
                  <a:solidFill>
                    <a:srgbClr val="0033CC"/>
                  </a:solidFill>
                  <a:latin typeface="Times New Roman" pitchFamily="18" charset="0"/>
                  <a:cs typeface="Times New Roman" pitchFamily="18" charset="0"/>
                </a:rPr>
                <a:t>ν</a:t>
              </a:r>
              <a:endParaRPr lang="ja-JP" altLang="en-US" b="1" i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5" name="テキスト ボックス 76"/>
            <p:cNvSpPr txBox="1"/>
            <p:nvPr/>
          </p:nvSpPr>
          <p:spPr>
            <a:xfrm>
              <a:off x="5715000" y="4038600"/>
              <a:ext cx="5052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b="1" i="1" dirty="0" smtClean="0">
                  <a:solidFill>
                    <a:srgbClr val="0033CC"/>
                  </a:solidFill>
                  <a:latin typeface="Times New Roman" pitchFamily="18" charset="0"/>
                  <a:cs typeface="Times New Roman" pitchFamily="18" charset="0"/>
                </a:rPr>
                <a:t>NC</a:t>
              </a:r>
              <a:endParaRPr lang="ja-JP" altLang="en-US" b="1" i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6" name="テキスト ボックス 77"/>
            <p:cNvSpPr txBox="1"/>
            <p:nvPr/>
          </p:nvSpPr>
          <p:spPr>
            <a:xfrm>
              <a:off x="8229600" y="2971800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b="1" i="1" dirty="0" smtClean="0">
                  <a:solidFill>
                    <a:srgbClr val="0033CC"/>
                  </a:solidFill>
                  <a:latin typeface="Times New Roman" pitchFamily="18" charset="0"/>
                  <a:cs typeface="Times New Roman" pitchFamily="18" charset="0"/>
                </a:rPr>
                <a:t>h</a:t>
              </a:r>
              <a:endParaRPr lang="ja-JP" altLang="en-US" b="1" i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51" name="図 9" descr="raito_mc07_all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3721044"/>
            <a:ext cx="4104456" cy="2804300"/>
          </a:xfrm>
          <a:prstGeom prst="rect">
            <a:avLst/>
          </a:prstGeom>
        </p:spPr>
      </p:pic>
      <p:sp>
        <p:nvSpPr>
          <p:cNvPr id="59" name="テキスト ボックス 4"/>
          <p:cNvSpPr txBox="1"/>
          <p:nvPr/>
        </p:nvSpPr>
        <p:spPr>
          <a:xfrm>
            <a:off x="1403648" y="5446965"/>
            <a:ext cx="3860428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latin typeface="Georgia" pitchFamily="18" charset="0"/>
                <a:ea typeface="HGS明朝B" pitchFamily="18" charset="-128"/>
              </a:rPr>
              <a:t>Black : experimental data</a:t>
            </a:r>
          </a:p>
          <a:p>
            <a:r>
              <a:rPr lang="en-US" altLang="ja-JP" dirty="0" smtClean="0">
                <a:solidFill>
                  <a:srgbClr val="FF0000"/>
                </a:solidFill>
                <a:latin typeface="Georgia" pitchFamily="18" charset="0"/>
                <a:ea typeface="HGS明朝B" pitchFamily="18" charset="-128"/>
              </a:rPr>
              <a:t>Red : simulated data (</a:t>
            </a:r>
            <a:r>
              <a:rPr lang="en-US" altLang="ja-JP" dirty="0" smtClean="0">
                <a:solidFill>
                  <a:srgbClr val="FF0000"/>
                </a:solidFill>
                <a:latin typeface="Symbol" pitchFamily="18" charset="2"/>
                <a:ea typeface="HGS明朝B" pitchFamily="18" charset="-128"/>
              </a:rPr>
              <a:t>b</a:t>
            </a:r>
            <a:r>
              <a:rPr lang="en-US" altLang="ja-JP" dirty="0" smtClean="0">
                <a:solidFill>
                  <a:srgbClr val="FF0000"/>
                </a:solidFill>
                <a:latin typeface="Georgia" pitchFamily="18" charset="0"/>
                <a:ea typeface="HGS明朝B" pitchFamily="18" charset="-128"/>
              </a:rPr>
              <a:t> = p/E = 0.7)</a:t>
            </a:r>
            <a:endParaRPr kumimoji="1" lang="en-US" altLang="ja-JP" dirty="0" smtClean="0">
              <a:solidFill>
                <a:srgbClr val="FF0000"/>
              </a:solidFill>
              <a:latin typeface="Georgia" pitchFamily="18" charset="0"/>
              <a:ea typeface="HGS明朝B" pitchFamily="18" charset="-128"/>
            </a:endParaRPr>
          </a:p>
        </p:txBody>
      </p:sp>
      <p:grpSp>
        <p:nvGrpSpPr>
          <p:cNvPr id="33" name="Group 71"/>
          <p:cNvGrpSpPr/>
          <p:nvPr/>
        </p:nvGrpSpPr>
        <p:grpSpPr>
          <a:xfrm>
            <a:off x="2724672" y="1645520"/>
            <a:ext cx="420978" cy="2089562"/>
            <a:chOff x="1295400" y="1447800"/>
            <a:chExt cx="502920" cy="2971800"/>
          </a:xfrm>
        </p:grpSpPr>
        <p:sp>
          <p:nvSpPr>
            <p:cNvPr id="56" name="Rectangle 27"/>
            <p:cNvSpPr/>
            <p:nvPr/>
          </p:nvSpPr>
          <p:spPr>
            <a:xfrm>
              <a:off x="1706880" y="1447800"/>
              <a:ext cx="91440" cy="2971800"/>
            </a:xfrm>
            <a:prstGeom prst="rect">
              <a:avLst/>
            </a:prstGeom>
            <a:solidFill>
              <a:srgbClr val="9696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28"/>
            <p:cNvSpPr/>
            <p:nvPr/>
          </p:nvSpPr>
          <p:spPr>
            <a:xfrm>
              <a:off x="1295400" y="1447800"/>
              <a:ext cx="91440" cy="2971800"/>
            </a:xfrm>
            <a:prstGeom prst="rect">
              <a:avLst/>
            </a:prstGeom>
            <a:solidFill>
              <a:srgbClr val="9696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29"/>
            <p:cNvSpPr/>
            <p:nvPr/>
          </p:nvSpPr>
          <p:spPr>
            <a:xfrm>
              <a:off x="1371600" y="1447800"/>
              <a:ext cx="365760" cy="297180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35" name="Straight Connector 6"/>
          <p:cNvCxnSpPr/>
          <p:nvPr/>
        </p:nvCxnSpPr>
        <p:spPr>
          <a:xfrm>
            <a:off x="874922" y="2717090"/>
            <a:ext cx="701630" cy="0"/>
          </a:xfrm>
          <a:prstGeom prst="line">
            <a:avLst/>
          </a:prstGeom>
          <a:ln w="19050">
            <a:solidFill>
              <a:srgbClr val="0033CC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7"/>
          <p:cNvCxnSpPr/>
          <p:nvPr/>
        </p:nvCxnSpPr>
        <p:spPr>
          <a:xfrm>
            <a:off x="2262234" y="2288462"/>
            <a:ext cx="1301654" cy="185624"/>
          </a:xfrm>
          <a:prstGeom prst="line">
            <a:avLst/>
          </a:prstGeom>
          <a:ln w="19050">
            <a:solidFill>
              <a:srgbClr val="00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 70"/>
          <p:cNvGrpSpPr/>
          <p:nvPr/>
        </p:nvGrpSpPr>
        <p:grpSpPr>
          <a:xfrm>
            <a:off x="1704120" y="1645520"/>
            <a:ext cx="420978" cy="2089562"/>
            <a:chOff x="1295400" y="1447800"/>
            <a:chExt cx="502920" cy="2971800"/>
          </a:xfrm>
        </p:grpSpPr>
        <p:sp>
          <p:nvSpPr>
            <p:cNvPr id="53" name="Rectangle 24"/>
            <p:cNvSpPr/>
            <p:nvPr/>
          </p:nvSpPr>
          <p:spPr>
            <a:xfrm>
              <a:off x="1706880" y="1447800"/>
              <a:ext cx="91440" cy="2971800"/>
            </a:xfrm>
            <a:prstGeom prst="rect">
              <a:avLst/>
            </a:prstGeom>
            <a:solidFill>
              <a:srgbClr val="9696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25"/>
            <p:cNvSpPr/>
            <p:nvPr/>
          </p:nvSpPr>
          <p:spPr>
            <a:xfrm>
              <a:off x="1295400" y="1447800"/>
              <a:ext cx="91440" cy="2971800"/>
            </a:xfrm>
            <a:prstGeom prst="rect">
              <a:avLst/>
            </a:prstGeom>
            <a:solidFill>
              <a:srgbClr val="9696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26"/>
            <p:cNvSpPr/>
            <p:nvPr/>
          </p:nvSpPr>
          <p:spPr>
            <a:xfrm>
              <a:off x="1371600" y="1447800"/>
              <a:ext cx="365760" cy="297180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38" name="Straight Connector 9"/>
          <p:cNvCxnSpPr/>
          <p:nvPr/>
        </p:nvCxnSpPr>
        <p:spPr>
          <a:xfrm rot="10800000">
            <a:off x="1576551" y="2717090"/>
            <a:ext cx="2041104" cy="1125149"/>
          </a:xfrm>
          <a:prstGeom prst="line">
            <a:avLst/>
          </a:prstGeom>
          <a:ln w="19050">
            <a:solidFill>
              <a:srgbClr val="00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10"/>
          <p:cNvCxnSpPr/>
          <p:nvPr/>
        </p:nvCxnSpPr>
        <p:spPr>
          <a:xfrm rot="10800000">
            <a:off x="1576551" y="2717090"/>
            <a:ext cx="2168673" cy="589364"/>
          </a:xfrm>
          <a:prstGeom prst="line">
            <a:avLst/>
          </a:prstGeom>
          <a:ln w="19050">
            <a:solidFill>
              <a:srgbClr val="00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11"/>
          <p:cNvCxnSpPr/>
          <p:nvPr/>
        </p:nvCxnSpPr>
        <p:spPr>
          <a:xfrm rot="10800000">
            <a:off x="1576551" y="2717090"/>
            <a:ext cx="2232458" cy="53579"/>
          </a:xfrm>
          <a:prstGeom prst="line">
            <a:avLst/>
          </a:prstGeom>
          <a:ln w="19050">
            <a:solidFill>
              <a:srgbClr val="00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12"/>
          <p:cNvCxnSpPr/>
          <p:nvPr/>
        </p:nvCxnSpPr>
        <p:spPr>
          <a:xfrm flipV="1">
            <a:off x="1576551" y="2288462"/>
            <a:ext cx="701630" cy="428628"/>
          </a:xfrm>
          <a:prstGeom prst="line">
            <a:avLst/>
          </a:prstGeom>
          <a:ln w="19050">
            <a:solidFill>
              <a:srgbClr val="00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テキスト ボックス 77"/>
          <p:cNvSpPr txBox="1"/>
          <p:nvPr/>
        </p:nvSpPr>
        <p:spPr>
          <a:xfrm>
            <a:off x="1704120" y="2204864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i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τ</a:t>
            </a:r>
            <a:endParaRPr lang="ja-JP" altLang="en-US" b="1" i="1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テキスト ボックス 76"/>
          <p:cNvSpPr txBox="1"/>
          <p:nvPr/>
        </p:nvSpPr>
        <p:spPr>
          <a:xfrm>
            <a:off x="683568" y="2449197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i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ν</a:t>
            </a:r>
            <a:r>
              <a:rPr lang="el-GR" altLang="ja-JP" b="1" i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τ</a:t>
            </a:r>
            <a:endParaRPr lang="ja-JP" altLang="en-US" b="1" i="1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" name="テキスト ボックス 77"/>
          <p:cNvSpPr txBox="1"/>
          <p:nvPr/>
        </p:nvSpPr>
        <p:spPr>
          <a:xfrm>
            <a:off x="3347864" y="2142390"/>
            <a:ext cx="261923" cy="2596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i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endParaRPr lang="ja-JP" altLang="en-US" b="1" i="1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3" name="Groupe 62"/>
          <p:cNvGrpSpPr/>
          <p:nvPr/>
        </p:nvGrpSpPr>
        <p:grpSpPr>
          <a:xfrm>
            <a:off x="5364088" y="3817481"/>
            <a:ext cx="3289246" cy="2779871"/>
            <a:chOff x="-32" y="2842070"/>
            <a:chExt cx="3289246" cy="2779871"/>
          </a:xfrm>
        </p:grpSpPr>
        <p:pic>
          <p:nvPicPr>
            <p:cNvPr id="60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2" y="2928934"/>
              <a:ext cx="3289246" cy="26930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1" name="TextBox 70"/>
            <p:cNvSpPr txBox="1"/>
            <p:nvPr/>
          </p:nvSpPr>
          <p:spPr>
            <a:xfrm>
              <a:off x="-32" y="2842070"/>
              <a:ext cx="287129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Highly ionizing fragments</a:t>
              </a:r>
              <a:endParaRPr lang="en-US" sz="2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Backgrounds: </a:t>
            </a:r>
            <a:r>
              <a:rPr lang="en-GB" dirty="0" smtClean="0">
                <a:latin typeface="Calibri"/>
              </a:rPr>
              <a:t>μ</a:t>
            </a:r>
            <a:r>
              <a:rPr lang="en-GB" dirty="0" smtClean="0"/>
              <a:t> </a:t>
            </a:r>
            <a:r>
              <a:rPr lang="en-GB" dirty="0" err="1" smtClean="0"/>
              <a:t>scatt</a:t>
            </a:r>
            <a:endParaRPr lang="en-GB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MPP Munich 09/07/2013</a:t>
            </a:r>
            <a:endParaRPr lang="fr-BE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Pablo DEL AMO SANCHEZ                          LAPP - IN2P3 - CNRS / Université de Savoie</a:t>
            </a:r>
            <a:endParaRPr lang="fr-BE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47</a:t>
            </a:fld>
            <a:endParaRPr lang="fr-BE" dirty="0"/>
          </a:p>
        </p:txBody>
      </p:sp>
      <p:grpSp>
        <p:nvGrpSpPr>
          <p:cNvPr id="22" name="Groupe 21"/>
          <p:cNvGrpSpPr/>
          <p:nvPr/>
        </p:nvGrpSpPr>
        <p:grpSpPr>
          <a:xfrm>
            <a:off x="288156" y="908720"/>
            <a:ext cx="8388300" cy="5472608"/>
            <a:chOff x="72132" y="218236"/>
            <a:chExt cx="9302840" cy="6595140"/>
          </a:xfrm>
        </p:grpSpPr>
        <p:pic>
          <p:nvPicPr>
            <p:cNvPr id="21" name="Segnaposto contenuto 8" descr="Pt0_nocut.jpg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-46535" r="5850" b="-29888"/>
            <a:stretch/>
          </p:blipFill>
          <p:spPr>
            <a:xfrm>
              <a:off x="4499992" y="218236"/>
              <a:ext cx="4642420" cy="4894801"/>
            </a:xfrm>
            <a:prstGeom prst="rect">
              <a:avLst/>
            </a:prstGeom>
          </p:spPr>
        </p:pic>
        <p:pic>
          <p:nvPicPr>
            <p:cNvPr id="14" name="Segnaposto contenuto 7" descr="Kink0_nocut.jp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-12044" r="11911" b="-59638"/>
            <a:stretch/>
          </p:blipFill>
          <p:spPr>
            <a:xfrm>
              <a:off x="101600" y="1268760"/>
              <a:ext cx="4406900" cy="4525963"/>
            </a:xfrm>
            <a:prstGeom prst="rect">
              <a:avLst/>
            </a:prstGeom>
          </p:spPr>
        </p:pic>
        <p:sp>
          <p:nvSpPr>
            <p:cNvPr id="15" name="CasellaDiTesto 9"/>
            <p:cNvSpPr txBox="1"/>
            <p:nvPr/>
          </p:nvSpPr>
          <p:spPr>
            <a:xfrm>
              <a:off x="1803400" y="2708920"/>
              <a:ext cx="245612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dirty="0" smtClean="0">
                  <a:latin typeface="Times New Roman"/>
                  <a:cs typeface="Times New Roman"/>
                </a:rPr>
                <a:t>Kink angle (</a:t>
              </a:r>
              <a:r>
                <a:rPr lang="en-GB" sz="2400" dirty="0" err="1" smtClean="0">
                  <a:latin typeface="Times New Roman"/>
                  <a:cs typeface="Times New Roman"/>
                </a:rPr>
                <a:t>mrad</a:t>
              </a:r>
              <a:r>
                <a:rPr lang="en-GB" sz="2400" dirty="0" smtClean="0">
                  <a:latin typeface="Times New Roman"/>
                  <a:cs typeface="Times New Roman"/>
                </a:rPr>
                <a:t>)</a:t>
              </a:r>
              <a:endParaRPr lang="en-GB" sz="2400" dirty="0">
                <a:latin typeface="Times New Roman"/>
                <a:cs typeface="Times New Roman"/>
              </a:endParaRPr>
            </a:p>
          </p:txBody>
        </p:sp>
        <p:sp>
          <p:nvSpPr>
            <p:cNvPr id="16" name="CasellaDiTesto 10"/>
            <p:cNvSpPr txBox="1"/>
            <p:nvPr/>
          </p:nvSpPr>
          <p:spPr>
            <a:xfrm>
              <a:off x="6172200" y="2564904"/>
              <a:ext cx="157767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dirty="0" err="1" smtClean="0">
                  <a:latin typeface="Times New Roman"/>
                  <a:cs typeface="Times New Roman"/>
                </a:rPr>
                <a:t>Pt</a:t>
              </a:r>
              <a:r>
                <a:rPr lang="en-GB" sz="2400" dirty="0" smtClean="0">
                  <a:latin typeface="Times New Roman"/>
                  <a:cs typeface="Times New Roman"/>
                </a:rPr>
                <a:t> (MeV/c)</a:t>
              </a:r>
              <a:endParaRPr lang="en-GB" sz="2400" dirty="0">
                <a:latin typeface="Times New Roman"/>
                <a:cs typeface="Times New Roman"/>
              </a:endParaRPr>
            </a:p>
          </p:txBody>
        </p:sp>
        <p:pic>
          <p:nvPicPr>
            <p:cNvPr id="17" name="Immagine 11" descr="Kink0-1.jp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72132" y="4198192"/>
              <a:ext cx="4787900" cy="2615184"/>
            </a:xfrm>
            <a:prstGeom prst="rect">
              <a:avLst/>
            </a:prstGeom>
          </p:spPr>
        </p:pic>
        <p:sp>
          <p:nvSpPr>
            <p:cNvPr id="18" name="CasellaDiTesto 12"/>
            <p:cNvSpPr txBox="1"/>
            <p:nvPr/>
          </p:nvSpPr>
          <p:spPr>
            <a:xfrm>
              <a:off x="1955800" y="5087192"/>
              <a:ext cx="23083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>
                  <a:latin typeface="Times New Roman"/>
                  <a:cs typeface="Times New Roman"/>
                </a:rPr>
                <a:t>Kink angle (&gt;20 </a:t>
              </a:r>
              <a:r>
                <a:rPr lang="en-GB" dirty="0" err="1" smtClean="0">
                  <a:latin typeface="Times New Roman"/>
                  <a:cs typeface="Times New Roman"/>
                </a:rPr>
                <a:t>mrad</a:t>
              </a:r>
              <a:r>
                <a:rPr lang="en-GB" dirty="0" smtClean="0">
                  <a:latin typeface="Times New Roman"/>
                  <a:cs typeface="Times New Roman"/>
                </a:rPr>
                <a:t>)</a:t>
              </a:r>
              <a:endParaRPr lang="en-GB" dirty="0">
                <a:latin typeface="Times New Roman"/>
                <a:cs typeface="Times New Roman"/>
              </a:endParaRPr>
            </a:p>
          </p:txBody>
        </p:sp>
        <p:pic>
          <p:nvPicPr>
            <p:cNvPr id="19" name="Immagine 13" descr="Pt0-1.jp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550792" y="4221088"/>
              <a:ext cx="4824180" cy="2592288"/>
            </a:xfrm>
            <a:prstGeom prst="rect">
              <a:avLst/>
            </a:prstGeom>
          </p:spPr>
        </p:pic>
        <p:sp>
          <p:nvSpPr>
            <p:cNvPr id="20" name="CasellaDiTesto 14"/>
            <p:cNvSpPr txBox="1"/>
            <p:nvPr/>
          </p:nvSpPr>
          <p:spPr>
            <a:xfrm>
              <a:off x="6908800" y="5404692"/>
              <a:ext cx="18214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err="1" smtClean="0">
                  <a:latin typeface="Times New Roman"/>
                  <a:cs typeface="Times New Roman"/>
                </a:rPr>
                <a:t>Pt</a:t>
              </a:r>
              <a:r>
                <a:rPr lang="en-GB" dirty="0" smtClean="0">
                  <a:latin typeface="Times New Roman"/>
                  <a:cs typeface="Times New Roman"/>
                </a:rPr>
                <a:t> (&gt; 250 MeV/c)</a:t>
              </a:r>
              <a:endParaRPr lang="en-GB" dirty="0">
                <a:latin typeface="Times New Roman"/>
                <a:cs typeface="Times New Roman"/>
              </a:endParaRPr>
            </a:p>
          </p:txBody>
        </p:sp>
      </p:grp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79512" y="1196752"/>
            <a:ext cx="8784976" cy="4896544"/>
          </a:xfrm>
        </p:spPr>
        <p:txBody>
          <a:bodyPr>
            <a:normAutofit/>
          </a:bodyPr>
          <a:lstStyle/>
          <a:p>
            <a:r>
              <a:rPr lang="en-GB" sz="2000" dirty="0" smtClean="0"/>
              <a:t>Simulations predict ~10</a:t>
            </a:r>
            <a:r>
              <a:rPr lang="en-GB" sz="2000" baseline="30000" dirty="0" smtClean="0"/>
              <a:t>-6</a:t>
            </a:r>
            <a:r>
              <a:rPr lang="en-GB" sz="2000" dirty="0" smtClean="0"/>
              <a:t> rates. Only upper limit measured (&lt;10</a:t>
            </a:r>
            <a:r>
              <a:rPr lang="en-GB" sz="2000" baseline="30000" dirty="0" smtClean="0"/>
              <a:t>-5</a:t>
            </a:r>
            <a:r>
              <a:rPr lang="en-GB" sz="2000" dirty="0" smtClean="0"/>
              <a:t> @ 95% C.L. </a:t>
            </a:r>
            <a:r>
              <a:rPr lang="en-GB" sz="1400" dirty="0" smtClean="0"/>
              <a:t>NIM A423 (1986) 518</a:t>
            </a:r>
            <a:r>
              <a:rPr lang="en-GB" sz="2000" dirty="0" smtClean="0"/>
              <a:t>). </a:t>
            </a:r>
            <a:r>
              <a:rPr lang="en-GB" sz="2000" dirty="0" smtClean="0">
                <a:solidFill>
                  <a:srgbClr val="FF0000"/>
                </a:solidFill>
              </a:rPr>
              <a:t>Measure it with </a:t>
            </a:r>
            <a:r>
              <a:rPr lang="el-GR" sz="2000" dirty="0" smtClean="0">
                <a:solidFill>
                  <a:srgbClr val="FF0000"/>
                </a:solidFill>
              </a:rPr>
              <a:t>μ</a:t>
            </a:r>
            <a:r>
              <a:rPr lang="en-GB" sz="2000" dirty="0" smtClean="0">
                <a:solidFill>
                  <a:srgbClr val="FF0000"/>
                </a:solidFill>
              </a:rPr>
              <a:t> beam on OPERA brick!</a:t>
            </a:r>
            <a:endParaRPr lang="en-GB" sz="2000" dirty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MPP Munich 09/07/2013</a:t>
            </a:r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48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Pablo DEL AMO SANCHEZ                          LAPP - IN2P3 - CNRS / Université de Savoie</a:t>
            </a:r>
            <a:endParaRPr lang="fr-BE"/>
          </a:p>
        </p:txBody>
      </p:sp>
      <p:pic>
        <p:nvPicPr>
          <p:cNvPr id="7" name="Picture 63" descr="pt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8167" y="1307256"/>
            <a:ext cx="2827649" cy="2697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itre 1"/>
          <p:cNvSpPr>
            <a:spLocks noGrp="1"/>
          </p:cNvSpPr>
          <p:nvPr>
            <p:ph type="title"/>
          </p:nvPr>
        </p:nvSpPr>
        <p:spPr>
          <a:xfrm>
            <a:off x="755576" y="44624"/>
            <a:ext cx="8229600" cy="1143000"/>
          </a:xfrm>
        </p:spPr>
        <p:txBody>
          <a:bodyPr/>
          <a:lstStyle/>
          <a:p>
            <a:r>
              <a:rPr lang="en-GB" dirty="0" smtClean="0"/>
              <a:t>1</a:t>
            </a:r>
            <a:r>
              <a:rPr lang="en-GB" baseline="30000" dirty="0" smtClean="0"/>
              <a:t>st</a:t>
            </a:r>
            <a:r>
              <a:rPr lang="en-GB" dirty="0" smtClean="0"/>
              <a:t> </a:t>
            </a:r>
            <a:r>
              <a:rPr lang="el-GR" dirty="0" smtClean="0"/>
              <a:t>ν</a:t>
            </a:r>
            <a:r>
              <a:rPr lang="el-GR" baseline="-25000" dirty="0" smtClean="0"/>
              <a:t>τ</a:t>
            </a:r>
            <a:r>
              <a:rPr lang="en-GB" dirty="0" smtClean="0"/>
              <a:t> candidate</a:t>
            </a:r>
            <a:endParaRPr lang="en-GB" dirty="0"/>
          </a:p>
        </p:txBody>
      </p:sp>
      <p:pic>
        <p:nvPicPr>
          <p:cNvPr id="10" name="Picture 2" descr="L:\ariga\OPERA\Napoli\b072693\anim_whole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7824" y="1052736"/>
            <a:ext cx="6192687" cy="34388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ZoneTexte 10"/>
          <p:cNvSpPr txBox="1"/>
          <p:nvPr/>
        </p:nvSpPr>
        <p:spPr>
          <a:xfrm>
            <a:off x="5004048" y="4149080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>
                <a:solidFill>
                  <a:schemeClr val="bg1"/>
                </a:solidFill>
              </a:rPr>
              <a:t>τ</a:t>
            </a:r>
            <a:r>
              <a:rPr lang="el-GR" baseline="30000" dirty="0" smtClean="0">
                <a:solidFill>
                  <a:schemeClr val="bg1"/>
                </a:solidFill>
                <a:latin typeface="Calibri"/>
              </a:rPr>
              <a:t>–</a:t>
            </a:r>
            <a:r>
              <a:rPr lang="en-GB" dirty="0" smtClean="0">
                <a:solidFill>
                  <a:schemeClr val="bg1"/>
                </a:solidFill>
                <a:latin typeface="Calibri"/>
              </a:rPr>
              <a:t> </a:t>
            </a:r>
            <a:r>
              <a:rPr lang="el-GR" dirty="0" smtClean="0">
                <a:solidFill>
                  <a:schemeClr val="bg1"/>
                </a:solidFill>
              </a:rPr>
              <a:t>→</a:t>
            </a:r>
            <a:r>
              <a:rPr lang="en-GB" dirty="0" smtClean="0">
                <a:solidFill>
                  <a:schemeClr val="bg1"/>
                </a:solidFill>
              </a:rPr>
              <a:t> </a:t>
            </a:r>
            <a:r>
              <a:rPr lang="el-GR" dirty="0" smtClean="0">
                <a:solidFill>
                  <a:schemeClr val="bg1"/>
                </a:solidFill>
              </a:rPr>
              <a:t>ρ</a:t>
            </a:r>
            <a:r>
              <a:rPr lang="el-GR" baseline="30000" dirty="0" smtClean="0">
                <a:solidFill>
                  <a:schemeClr val="bg1"/>
                </a:solidFill>
              </a:rPr>
              <a:t>–</a:t>
            </a:r>
            <a:r>
              <a:rPr lang="en-GB" dirty="0" smtClean="0">
                <a:solidFill>
                  <a:schemeClr val="bg1"/>
                </a:solidFill>
              </a:rPr>
              <a:t> </a:t>
            </a:r>
            <a:r>
              <a:rPr lang="el-GR" dirty="0" smtClean="0">
                <a:solidFill>
                  <a:schemeClr val="bg1"/>
                </a:solidFill>
              </a:rPr>
              <a:t>ν</a:t>
            </a:r>
            <a:r>
              <a:rPr lang="el-GR" baseline="-25000" dirty="0" smtClean="0">
                <a:solidFill>
                  <a:schemeClr val="bg1"/>
                </a:solidFill>
              </a:rPr>
              <a:t>τ</a:t>
            </a:r>
            <a:r>
              <a:rPr lang="en-GB" dirty="0" smtClean="0">
                <a:solidFill>
                  <a:schemeClr val="bg1"/>
                </a:solidFill>
              </a:rPr>
              <a:t> , </a:t>
            </a:r>
            <a:r>
              <a:rPr lang="el-GR" dirty="0" smtClean="0">
                <a:solidFill>
                  <a:schemeClr val="bg1"/>
                </a:solidFill>
                <a:latin typeface="Calibri"/>
              </a:rPr>
              <a:t>ρ</a:t>
            </a:r>
            <a:r>
              <a:rPr lang="el-GR" baseline="30000" dirty="0" smtClean="0">
                <a:solidFill>
                  <a:schemeClr val="bg1"/>
                </a:solidFill>
              </a:rPr>
              <a:t>–</a:t>
            </a:r>
            <a:r>
              <a:rPr lang="en-GB" dirty="0" smtClean="0">
                <a:solidFill>
                  <a:schemeClr val="bg1"/>
                </a:solidFill>
                <a:latin typeface="Calibri"/>
              </a:rPr>
              <a:t> </a:t>
            </a:r>
            <a:r>
              <a:rPr lang="el-GR" dirty="0" smtClean="0">
                <a:solidFill>
                  <a:schemeClr val="bg1"/>
                </a:solidFill>
                <a:latin typeface="Calibri"/>
              </a:rPr>
              <a:t>→</a:t>
            </a:r>
            <a:r>
              <a:rPr lang="en-GB" dirty="0" smtClean="0">
                <a:solidFill>
                  <a:schemeClr val="bg1"/>
                </a:solidFill>
                <a:latin typeface="Calibri"/>
              </a:rPr>
              <a:t> </a:t>
            </a:r>
            <a:r>
              <a:rPr lang="el-GR" dirty="0" smtClean="0">
                <a:solidFill>
                  <a:schemeClr val="bg1"/>
                </a:solidFill>
                <a:latin typeface="Calibri"/>
              </a:rPr>
              <a:t>π</a:t>
            </a:r>
            <a:r>
              <a:rPr lang="el-GR" baseline="30000" dirty="0" smtClean="0">
                <a:solidFill>
                  <a:schemeClr val="bg1"/>
                </a:solidFill>
                <a:latin typeface="Calibri"/>
              </a:rPr>
              <a:t>–</a:t>
            </a:r>
            <a:r>
              <a:rPr lang="en-GB" dirty="0" smtClean="0">
                <a:solidFill>
                  <a:schemeClr val="bg1"/>
                </a:solidFill>
                <a:latin typeface="Calibri"/>
              </a:rPr>
              <a:t> </a:t>
            </a:r>
            <a:r>
              <a:rPr lang="el-GR" dirty="0" smtClean="0">
                <a:solidFill>
                  <a:schemeClr val="bg1"/>
                </a:solidFill>
                <a:latin typeface="Calibri"/>
              </a:rPr>
              <a:t>π</a:t>
            </a:r>
            <a:r>
              <a:rPr lang="en-GB" baseline="30000" dirty="0" smtClean="0">
                <a:solidFill>
                  <a:schemeClr val="bg1"/>
                </a:solidFill>
                <a:latin typeface="Calibri"/>
              </a:rPr>
              <a:t>0</a:t>
            </a:r>
            <a:r>
              <a:rPr lang="en-GB" dirty="0" smtClean="0">
                <a:solidFill>
                  <a:schemeClr val="bg1"/>
                </a:solidFill>
                <a:latin typeface="Calibri"/>
              </a:rPr>
              <a:t> , </a:t>
            </a:r>
            <a:r>
              <a:rPr lang="el-GR" dirty="0" smtClean="0">
                <a:solidFill>
                  <a:schemeClr val="bg1"/>
                </a:solidFill>
                <a:latin typeface="Calibri"/>
              </a:rPr>
              <a:t>π</a:t>
            </a:r>
            <a:r>
              <a:rPr lang="en-GB" baseline="30000" dirty="0" smtClean="0">
                <a:solidFill>
                  <a:schemeClr val="bg1"/>
                </a:solidFill>
                <a:latin typeface="Calibri"/>
              </a:rPr>
              <a:t>0</a:t>
            </a:r>
            <a:r>
              <a:rPr lang="en-GB" dirty="0" smtClean="0">
                <a:solidFill>
                  <a:schemeClr val="bg1"/>
                </a:solidFill>
                <a:latin typeface="Calibri"/>
              </a:rPr>
              <a:t> </a:t>
            </a:r>
            <a:r>
              <a:rPr lang="el-GR" dirty="0" smtClean="0">
                <a:solidFill>
                  <a:schemeClr val="bg1"/>
                </a:solidFill>
                <a:latin typeface="Calibri"/>
              </a:rPr>
              <a:t>→</a:t>
            </a:r>
            <a:r>
              <a:rPr lang="en-GB" dirty="0" smtClean="0">
                <a:solidFill>
                  <a:schemeClr val="bg1"/>
                </a:solidFill>
                <a:latin typeface="Calibri"/>
              </a:rPr>
              <a:t> </a:t>
            </a:r>
            <a:r>
              <a:rPr lang="el-GR" dirty="0" smtClean="0">
                <a:solidFill>
                  <a:schemeClr val="bg1"/>
                </a:solidFill>
                <a:latin typeface="Calibri"/>
              </a:rPr>
              <a:t>γγ</a:t>
            </a:r>
            <a:endParaRPr lang="en-GB" dirty="0">
              <a:solidFill>
                <a:schemeClr val="bg1"/>
              </a:solidFill>
            </a:endParaRPr>
          </a:p>
        </p:txBody>
      </p:sp>
      <p:graphicFrame>
        <p:nvGraphicFramePr>
          <p:cNvPr id="12" name="Table 7"/>
          <p:cNvGraphicFramePr>
            <a:graphicFrameLocks noGrp="1"/>
          </p:cNvGraphicFramePr>
          <p:nvPr/>
        </p:nvGraphicFramePr>
        <p:xfrm>
          <a:off x="0" y="4435936"/>
          <a:ext cx="4716016" cy="2377440"/>
        </p:xfrm>
        <a:graphic>
          <a:graphicData uri="http://schemas.openxmlformats.org/drawingml/2006/table">
            <a:tbl>
              <a:tblPr/>
              <a:tblGrid>
                <a:gridCol w="2495843"/>
                <a:gridCol w="2220173"/>
              </a:tblGrid>
              <a:tr h="337193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ＭＳ Ｐゴシック" pitchFamily="-108" charset="-128"/>
                          <a:cs typeface="Arial" pitchFamily="34" charset="0"/>
                        </a:rPr>
                        <a:t>Selection criteria</a:t>
                      </a:r>
                      <a:endParaRPr kumimoji="0" lang="en-GB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ＭＳ Ｐゴシック" pitchFamily="-108" charset="-128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ＭＳ Ｐゴシック" pitchFamily="-108" charset="-128"/>
                          <a:cs typeface="Arial" pitchFamily="34" charset="0"/>
                        </a:rPr>
                        <a:t>Measurements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259465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itchFamily="-108" charset="-128"/>
                          <a:cs typeface="Arial" pitchFamily="34" charset="0"/>
                        </a:rPr>
                        <a:t>Kink  &gt; 20 </a:t>
                      </a:r>
                      <a:r>
                        <a:rPr kumimoji="0" lang="en-GB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itchFamily="-108" charset="-128"/>
                          <a:cs typeface="Arial" pitchFamily="34" charset="0"/>
                        </a:rPr>
                        <a:t>mrad</a:t>
                      </a:r>
                      <a:endParaRPr kumimoji="0" lang="en-GB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itchFamily="-108" charset="-128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itchFamily="-108" charset="-128"/>
                          <a:cs typeface="Arial" pitchFamily="34" charset="0"/>
                        </a:rPr>
                        <a:t>41 ± 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</a:tr>
              <a:tr h="284225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itchFamily="-108" charset="-128"/>
                          <a:cs typeface="Arial" pitchFamily="34" charset="0"/>
                        </a:rPr>
                        <a:t>Flight length &lt; 2600 µm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 pitchFamily="49" charset="-128"/>
                        </a:rPr>
                        <a:t>1335 </a:t>
                      </a: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itchFamily="-108" charset="-128"/>
                          <a:cs typeface="Arial" pitchFamily="34" charset="0"/>
                        </a:rPr>
                        <a:t>± 35</a:t>
                      </a:r>
                      <a:endParaRPr kumimoji="0" lang="en-GB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MS Mincho" pitchFamily="49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</a:tr>
              <a:tr h="308985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itchFamily="-108" charset="-128"/>
                          <a:cs typeface="Arial" pitchFamily="34" charset="0"/>
                        </a:rPr>
                        <a:t>p daughter &gt; 2 </a:t>
                      </a:r>
                      <a:r>
                        <a:rPr kumimoji="0" lang="en-GB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itchFamily="-108" charset="-128"/>
                          <a:cs typeface="Arial" pitchFamily="34" charset="0"/>
                        </a:rPr>
                        <a:t>GeV</a:t>
                      </a: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itchFamily="-108" charset="-128"/>
                          <a:cs typeface="Arial" pitchFamily="34" charset="0"/>
                        </a:rPr>
                        <a:t>/c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 pitchFamily="49" charset="-128"/>
                        </a:rPr>
                        <a:t>12 </a:t>
                      </a:r>
                      <a:r>
                        <a:rPr kumimoji="0" lang="en-GB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itchFamily="-108" charset="-128"/>
                          <a:cs typeface="Arial" pitchFamily="34" charset="0"/>
                        </a:rPr>
                        <a:t>+6</a:t>
                      </a:r>
                      <a:r>
                        <a:rPr kumimoji="0" lang="en-GB" sz="1600" b="1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itchFamily="-108" charset="-128"/>
                          <a:cs typeface="Arial" pitchFamily="34" charset="0"/>
                        </a:rPr>
                        <a:t>-3</a:t>
                      </a:r>
                      <a:endParaRPr kumimoji="0" lang="en-GB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MS Mincho" pitchFamily="49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</a:tr>
              <a:tr h="261737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itchFamily="-108" charset="-128"/>
                          <a:cs typeface="Arial" pitchFamily="34" charset="0"/>
                        </a:rPr>
                        <a:t>p</a:t>
                      </a:r>
                      <a:r>
                        <a:rPr kumimoji="0" lang="en-GB" sz="1600" b="0" i="0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itchFamily="-108" charset="-128"/>
                          <a:cs typeface="Arial" pitchFamily="34" charset="0"/>
                        </a:rPr>
                        <a:t>T</a:t>
                      </a: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itchFamily="-108" charset="-128"/>
                          <a:cs typeface="Arial" pitchFamily="34" charset="0"/>
                        </a:rPr>
                        <a:t> daughter &gt; 300 </a:t>
                      </a:r>
                      <a:r>
                        <a:rPr kumimoji="0" lang="en-GB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itchFamily="-108" charset="-128"/>
                          <a:cs typeface="Arial" pitchFamily="34" charset="0"/>
                        </a:rPr>
                        <a:t>MeV</a:t>
                      </a: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itchFamily="-108" charset="-128"/>
                          <a:cs typeface="Arial" pitchFamily="34" charset="0"/>
                        </a:rPr>
                        <a:t>/c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 pitchFamily="49" charset="-128"/>
                        </a:rPr>
                        <a:t>470 </a:t>
                      </a:r>
                      <a:r>
                        <a:rPr kumimoji="0" lang="en-GB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itchFamily="-108" charset="-128"/>
                          <a:cs typeface="Arial" pitchFamily="34" charset="0"/>
                        </a:rPr>
                        <a:t>+230</a:t>
                      </a:r>
                      <a:r>
                        <a:rPr kumimoji="0" lang="en-GB" sz="1600" b="1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itchFamily="-108" charset="-128"/>
                          <a:cs typeface="Arial" pitchFamily="34" charset="0"/>
                        </a:rPr>
                        <a:t>-120</a:t>
                      </a:r>
                      <a:endParaRPr kumimoji="0" lang="en-GB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MS Mincho" pitchFamily="49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</a:tr>
              <a:tr h="286497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itchFamily="-108" charset="-128"/>
                          <a:cs typeface="Arial" pitchFamily="34" charset="0"/>
                        </a:rPr>
                        <a:t>missing </a:t>
                      </a:r>
                      <a:r>
                        <a:rPr kumimoji="0" lang="en-GB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itchFamily="-108" charset="-128"/>
                          <a:cs typeface="Arial" pitchFamily="34" charset="0"/>
                        </a:rPr>
                        <a:t>p</a:t>
                      </a:r>
                      <a:r>
                        <a:rPr kumimoji="0" lang="en-GB" sz="1600" b="0" i="0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itchFamily="-108" charset="-128"/>
                          <a:cs typeface="Arial" pitchFamily="34" charset="0"/>
                        </a:rPr>
                        <a:t>T</a:t>
                      </a: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itchFamily="-108" charset="-128"/>
                          <a:cs typeface="Arial" pitchFamily="34" charset="0"/>
                        </a:rPr>
                        <a:t> &lt; 1 </a:t>
                      </a:r>
                      <a:r>
                        <a:rPr kumimoji="0" lang="en-GB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itchFamily="-108" charset="-128"/>
                          <a:cs typeface="Arial" pitchFamily="34" charset="0"/>
                        </a:rPr>
                        <a:t>GeV</a:t>
                      </a: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itchFamily="-108" charset="-128"/>
                          <a:cs typeface="Arial" pitchFamily="34" charset="0"/>
                        </a:rPr>
                        <a:t>/c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 pitchFamily="49" charset="-128"/>
                        </a:rPr>
                        <a:t>570 </a:t>
                      </a:r>
                      <a:r>
                        <a:rPr kumimoji="0" lang="en-GB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itchFamily="-108" charset="-128"/>
                          <a:cs typeface="Arial" pitchFamily="34" charset="0"/>
                        </a:rPr>
                        <a:t>+320</a:t>
                      </a:r>
                      <a:r>
                        <a:rPr kumimoji="0" lang="en-GB" sz="1600" b="1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itchFamily="-108" charset="-128"/>
                          <a:cs typeface="Arial" pitchFamily="34" charset="0"/>
                        </a:rPr>
                        <a:t>-170</a:t>
                      </a:r>
                      <a:endParaRPr kumimoji="0" lang="en-GB" sz="1600" b="1" i="0" u="none" strike="noStrike" cap="none" normalizeH="0" baseline="30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MS Mincho" pitchFamily="49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</a:tr>
              <a:tr h="263272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itchFamily="-108" charset="-128"/>
                        </a:rPr>
                        <a:t>ϕ</a:t>
                      </a: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itchFamily="-108" charset="-128"/>
                          <a:cs typeface="Arial" pitchFamily="34" charset="0"/>
                        </a:rPr>
                        <a:t> &gt; 90</a:t>
                      </a:r>
                      <a:r>
                        <a:rPr lang="en-GB" altLang="ja-JP" sz="1600" dirty="0" smtClean="0">
                          <a:solidFill>
                            <a:srgbClr val="000000"/>
                          </a:solidFill>
                          <a:latin typeface="Times"/>
                        </a:rPr>
                        <a:t>°</a:t>
                      </a:r>
                      <a:endParaRPr kumimoji="0" lang="en-GB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itchFamily="-108" charset="-128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 pitchFamily="49" charset="-128"/>
                        </a:rPr>
                        <a:t>173 </a:t>
                      </a: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itchFamily="-108" charset="-128"/>
                          <a:cs typeface="Arial" pitchFamily="34" charset="0"/>
                        </a:rPr>
                        <a:t>± 2</a:t>
                      </a:r>
                      <a:endParaRPr kumimoji="0" lang="en-GB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MS Mincho" pitchFamily="49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</a:tr>
            </a:tbl>
          </a:graphicData>
        </a:graphic>
      </p:graphicFrame>
      <p:sp>
        <p:nvSpPr>
          <p:cNvPr id="13" name="テキスト ボックス 6"/>
          <p:cNvSpPr txBox="1">
            <a:spLocks noChangeArrowheads="1"/>
          </p:cNvSpPr>
          <p:nvPr/>
        </p:nvSpPr>
        <p:spPr bwMode="auto">
          <a:xfrm>
            <a:off x="1835696" y="2708920"/>
            <a:ext cx="388238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5" tIns="45718" rIns="91435" bIns="45718">
            <a:spAutoFit/>
          </a:bodyPr>
          <a:lstStyle/>
          <a:p>
            <a:r>
              <a:rPr lang="en-US" altLang="ja-JP" dirty="0">
                <a:solidFill>
                  <a:srgbClr val="000000"/>
                </a:solidFill>
              </a:rPr>
              <a:t> </a:t>
            </a:r>
            <a:r>
              <a:rPr lang="en-US" altLang="ja-JP" dirty="0" smtClean="0">
                <a:solidFill>
                  <a:srgbClr val="000000"/>
                </a:solidFill>
              </a:rPr>
              <a:t>φ</a:t>
            </a:r>
            <a:endParaRPr lang="ja-JP" altLang="en-US" dirty="0">
              <a:solidFill>
                <a:srgbClr val="000000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4932040" y="5199583"/>
            <a:ext cx="4211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 smtClean="0"/>
              <a:t>Phys.Lett</a:t>
            </a:r>
            <a:r>
              <a:rPr lang="fr-FR" sz="2400" b="1" dirty="0" smtClean="0"/>
              <a:t>. B691 (2010) 138-145</a:t>
            </a:r>
            <a:endParaRPr lang="en-GB" sz="2400" dirty="0"/>
          </a:p>
        </p:txBody>
      </p:sp>
      <p:sp>
        <p:nvSpPr>
          <p:cNvPr id="16" name="ZoneTexte 15"/>
          <p:cNvSpPr txBox="1"/>
          <p:nvPr/>
        </p:nvSpPr>
        <p:spPr>
          <a:xfrm>
            <a:off x="5004048" y="4437112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m(</a:t>
            </a:r>
            <a:r>
              <a:rPr lang="el-GR" dirty="0" smtClean="0">
                <a:solidFill>
                  <a:schemeClr val="bg1"/>
                </a:solidFill>
              </a:rPr>
              <a:t>π</a:t>
            </a:r>
            <a:r>
              <a:rPr lang="en-GB" baseline="30000" dirty="0" smtClean="0">
                <a:solidFill>
                  <a:schemeClr val="bg1"/>
                </a:solidFill>
              </a:rPr>
              <a:t>0</a:t>
            </a:r>
            <a:r>
              <a:rPr lang="en-GB" dirty="0" smtClean="0">
                <a:solidFill>
                  <a:schemeClr val="bg1"/>
                </a:solidFill>
              </a:rPr>
              <a:t>) = 120 ± 20(stat.) ± 35(syst.)</a:t>
            </a:r>
            <a:endParaRPr lang="en-GB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Track Follow Down</a:t>
            </a:r>
            <a:endParaRPr lang="en-GB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79512" y="1196752"/>
            <a:ext cx="8784976" cy="4896544"/>
          </a:xfrm>
        </p:spPr>
        <p:txBody>
          <a:bodyPr>
            <a:normAutofit/>
          </a:bodyPr>
          <a:lstStyle/>
          <a:p>
            <a:r>
              <a:rPr lang="en-GB" sz="2000" dirty="0" smtClean="0"/>
              <a:t>Further reduce ID inefficiencies by following tracks till they exit the detector, interact </a:t>
            </a:r>
            <a:r>
              <a:rPr lang="en-GB" sz="2000" dirty="0" err="1" smtClean="0"/>
              <a:t>hadronically</a:t>
            </a:r>
            <a:r>
              <a:rPr lang="en-GB" sz="2000" dirty="0" smtClean="0"/>
              <a:t>, decay (</a:t>
            </a:r>
            <a:r>
              <a:rPr lang="en-GB" sz="2000" dirty="0" err="1" smtClean="0"/>
              <a:t>muon</a:t>
            </a:r>
            <a:r>
              <a:rPr lang="en-GB" sz="2000" dirty="0" smtClean="0"/>
              <a:t>) or use range again</a:t>
            </a:r>
            <a:endParaRPr lang="en-GB" sz="2000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448251"/>
            <a:ext cx="2133600" cy="365125"/>
          </a:xfrm>
        </p:spPr>
        <p:txBody>
          <a:bodyPr/>
          <a:lstStyle/>
          <a:p>
            <a:r>
              <a:rPr lang="fr-FR" smtClean="0"/>
              <a:t>MPP Munich 09/07/2013</a:t>
            </a:r>
            <a:endParaRPr lang="fr-BE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76243"/>
            <a:ext cx="2895600" cy="365125"/>
          </a:xfrm>
        </p:spPr>
        <p:txBody>
          <a:bodyPr/>
          <a:lstStyle/>
          <a:p>
            <a:r>
              <a:rPr lang="fr-FR" smtClean="0"/>
              <a:t>Pablo DEL AMO SANCHEZ                          LAPP - IN2P3 - CNRS / Université de Savoie</a:t>
            </a:r>
            <a:endParaRPr lang="fr-BE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758880" y="6448251"/>
            <a:ext cx="2133600" cy="365125"/>
          </a:xfrm>
        </p:spPr>
        <p:txBody>
          <a:bodyPr/>
          <a:lstStyle/>
          <a:p>
            <a:fld id="{CF4668DC-857F-487D-BFFA-8C0CA5037977}" type="slidenum">
              <a:rPr lang="fr-BE" smtClean="0"/>
              <a:pPr/>
              <a:t>49</a:t>
            </a:fld>
            <a:endParaRPr lang="fr-BE" dirty="0"/>
          </a:p>
        </p:txBody>
      </p:sp>
      <p:graphicFrame>
        <p:nvGraphicFramePr>
          <p:cNvPr id="9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2906491412"/>
              </p:ext>
            </p:extLst>
          </p:nvPr>
        </p:nvGraphicFramePr>
        <p:xfrm>
          <a:off x="513692" y="2729104"/>
          <a:ext cx="2166937" cy="736587"/>
        </p:xfrm>
        <a:graphic>
          <a:graphicData uri="http://schemas.openxmlformats.org/presentationml/2006/ole">
            <p:oleObj spid="_x0000_s70658" name="Equation" r:id="rId3" imgW="1215720" imgH="411120" progId="Equation.3">
              <p:embed/>
            </p:oleObj>
          </a:graphicData>
        </a:graphic>
      </p:graphicFrame>
      <p:sp>
        <p:nvSpPr>
          <p:cNvPr id="10" name="Rectangle 6"/>
          <p:cNvSpPr/>
          <p:nvPr/>
        </p:nvSpPr>
        <p:spPr>
          <a:xfrm>
            <a:off x="2826664" y="2276872"/>
            <a:ext cx="243682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 dirty="0" smtClean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L </a:t>
            </a:r>
            <a:r>
              <a:rPr lang="en-US" sz="1600" dirty="0" smtClean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= track length</a:t>
            </a:r>
            <a:br>
              <a:rPr lang="en-US" sz="1600" dirty="0" smtClean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1600" i="1" dirty="0" err="1" smtClean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sz="1600" i="1" baseline="-25000" dirty="0" err="1" smtClean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lead</a:t>
            </a:r>
            <a:r>
              <a:rPr lang="en-US" sz="1600" dirty="0" smtClean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= µ range</a:t>
            </a:r>
            <a:br>
              <a:rPr lang="en-US" sz="1600" dirty="0" smtClean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1600" i="1" dirty="0" err="1" smtClean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ρ</a:t>
            </a:r>
            <a:r>
              <a:rPr lang="en-US" sz="1600" i="1" baseline="-25000" dirty="0" err="1" smtClean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average</a:t>
            </a:r>
            <a:r>
              <a:rPr lang="en-US" sz="1600" dirty="0" smtClean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= average density </a:t>
            </a:r>
            <a:br>
              <a:rPr lang="en-US" sz="1600" dirty="0" smtClean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1600" i="1" dirty="0" err="1" smtClean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ρ</a:t>
            </a:r>
            <a:r>
              <a:rPr lang="en-US" sz="1600" i="1" baseline="-25000" dirty="0" err="1" smtClean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lead</a:t>
            </a:r>
            <a:r>
              <a:rPr lang="en-US" sz="1600" i="1" dirty="0" smtClean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smtClean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= lead density</a:t>
            </a:r>
          </a:p>
          <a:p>
            <a:r>
              <a:rPr lang="en-US" sz="1600" dirty="0" smtClean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p = momentum in emulsion</a:t>
            </a:r>
            <a:endParaRPr lang="en-US" sz="1600" dirty="0">
              <a:solidFill>
                <a:srgbClr val="1F497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6" descr="Event_9234119599_v5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4131096"/>
            <a:ext cx="8378825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0" name="Picture 2" descr="E:\MyTalks\MPPMunich\Dvariable_MuonsVsHadrons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66726" y="1844824"/>
            <a:ext cx="3409730" cy="228956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Neutrino oscillations</a:t>
            </a:r>
            <a:endParaRPr lang="en-GB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MPP Munich 09/07/2013</a:t>
            </a:r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5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Pablo DEL AMO SANCHEZ                          LAPP - IN2P3 - CNRS / Université de Savoie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496" y="1268760"/>
            <a:ext cx="8784976" cy="4896544"/>
          </a:xfrm>
        </p:spPr>
        <p:txBody>
          <a:bodyPr>
            <a:normAutofit/>
          </a:bodyPr>
          <a:lstStyle/>
          <a:p>
            <a:r>
              <a:rPr lang="el-GR" sz="2000" dirty="0" smtClean="0"/>
              <a:t>ν</a:t>
            </a:r>
            <a:r>
              <a:rPr lang="fr-FR" sz="2000" dirty="0" smtClean="0"/>
              <a:t> oscillation </a:t>
            </a:r>
            <a:r>
              <a:rPr lang="fr-FR" sz="2000" dirty="0" err="1" smtClean="0"/>
              <a:t>picture</a:t>
            </a:r>
            <a:r>
              <a:rPr lang="fr-FR" sz="2000" dirty="0" smtClean="0"/>
              <a:t> </a:t>
            </a:r>
            <a:r>
              <a:rPr lang="fr-FR" sz="2000" dirty="0" err="1" smtClean="0"/>
              <a:t>we</a:t>
            </a:r>
            <a:r>
              <a:rPr lang="fr-FR" sz="2000" dirty="0" err="1" smtClean="0"/>
              <a:t>ll</a:t>
            </a:r>
            <a:r>
              <a:rPr lang="fr-FR" sz="2000" dirty="0" smtClean="0"/>
              <a:t> </a:t>
            </a:r>
            <a:r>
              <a:rPr lang="fr-FR" sz="2000" dirty="0" err="1" smtClean="0"/>
              <a:t>established</a:t>
            </a:r>
            <a:r>
              <a:rPr lang="fr-FR" sz="2000" dirty="0" smtClean="0"/>
              <a:t>, but </a:t>
            </a:r>
            <a:r>
              <a:rPr lang="fr-FR" sz="2000" dirty="0" err="1" smtClean="0"/>
              <a:t>only</a:t>
            </a:r>
            <a:r>
              <a:rPr lang="fr-FR" sz="2000" dirty="0" smtClean="0"/>
              <a:t> by </a:t>
            </a:r>
            <a:r>
              <a:rPr lang="fr-FR" sz="2000" dirty="0" err="1" smtClean="0"/>
              <a:t>dissapearance</a:t>
            </a:r>
            <a:r>
              <a:rPr lang="fr-FR" sz="2000" dirty="0" smtClean="0"/>
              <a:t> </a:t>
            </a:r>
            <a:r>
              <a:rPr lang="fr-FR" sz="2000" dirty="0" err="1" smtClean="0"/>
              <a:t>measurements</a:t>
            </a:r>
            <a:r>
              <a:rPr lang="fr-FR" sz="2000" dirty="0" smtClean="0"/>
              <a:t>!</a:t>
            </a:r>
            <a:endParaRPr lang="en-GB" sz="2000" dirty="0"/>
          </a:p>
        </p:txBody>
      </p:sp>
      <p:pic>
        <p:nvPicPr>
          <p:cNvPr id="30" name="Image 29" descr="LAPP-HD-transparent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84368" y="62898"/>
            <a:ext cx="1194967" cy="701806"/>
          </a:xfrm>
          <a:prstGeom prst="rect">
            <a:avLst/>
          </a:prstGeom>
        </p:spPr>
      </p:pic>
      <p:pic>
        <p:nvPicPr>
          <p:cNvPr id="4812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1628800"/>
            <a:ext cx="6773192" cy="5074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Immagine 1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512" y="3933056"/>
            <a:ext cx="2595341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Immagine 8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1760" y="4002906"/>
            <a:ext cx="2536232" cy="2378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51520" y="1052736"/>
            <a:ext cx="8784976" cy="4896544"/>
          </a:xfrm>
        </p:spPr>
        <p:txBody>
          <a:bodyPr/>
          <a:lstStyle/>
          <a:p>
            <a:pPr>
              <a:buNone/>
            </a:pPr>
            <a:r>
              <a:rPr lang="en-GB" dirty="0" smtClean="0"/>
              <a:t>                                                </a:t>
            </a:r>
            <a:r>
              <a:rPr lang="el-GR" dirty="0" smtClean="0"/>
              <a:t>τ</a:t>
            </a:r>
            <a:r>
              <a:rPr lang="fr-FR" baseline="30000" dirty="0" smtClean="0"/>
              <a:t>−</a:t>
            </a:r>
            <a:r>
              <a:rPr lang="el-GR" dirty="0" smtClean="0"/>
              <a:t>→</a:t>
            </a:r>
            <a:r>
              <a:rPr lang="en-GB" dirty="0" smtClean="0"/>
              <a:t>h</a:t>
            </a:r>
            <a:r>
              <a:rPr lang="fr-FR" baseline="30000" dirty="0" smtClean="0"/>
              <a:t>−</a:t>
            </a:r>
            <a:r>
              <a:rPr lang="en-GB" dirty="0" err="1" smtClean="0"/>
              <a:t>h</a:t>
            </a:r>
            <a:r>
              <a:rPr lang="en-GB" baseline="30000" dirty="0" err="1" smtClean="0"/>
              <a:t>+</a:t>
            </a:r>
            <a:r>
              <a:rPr lang="en-GB" dirty="0" err="1" smtClean="0"/>
              <a:t>h</a:t>
            </a:r>
            <a:r>
              <a:rPr lang="fr-FR" baseline="30000" dirty="0" smtClean="0"/>
              <a:t>−</a:t>
            </a:r>
            <a:r>
              <a:rPr lang="el-GR" dirty="0" smtClean="0"/>
              <a:t>ν</a:t>
            </a:r>
            <a:r>
              <a:rPr lang="el-GR" baseline="-25000" dirty="0" smtClean="0"/>
              <a:t>τ</a:t>
            </a:r>
            <a:endParaRPr lang="en-GB" baseline="-25000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MPP Munich 09/07/2013</a:t>
            </a:r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50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Pablo DEL AMO SANCHEZ                          LAPP - IN2P3 - CNRS / Université de Savoie</a:t>
            </a:r>
            <a:endParaRPr lang="fr-BE"/>
          </a:p>
        </p:txBody>
      </p:sp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755576" y="44624"/>
            <a:ext cx="8229600" cy="1143000"/>
          </a:xfrm>
        </p:spPr>
        <p:txBody>
          <a:bodyPr/>
          <a:lstStyle/>
          <a:p>
            <a:r>
              <a:rPr lang="en-GB" dirty="0" smtClean="0"/>
              <a:t>2</a:t>
            </a:r>
            <a:r>
              <a:rPr lang="en-GB" baseline="30000" dirty="0" smtClean="0"/>
              <a:t>nd</a:t>
            </a:r>
            <a:r>
              <a:rPr lang="en-GB" dirty="0" smtClean="0"/>
              <a:t>  </a:t>
            </a:r>
            <a:r>
              <a:rPr lang="el-GR" dirty="0" smtClean="0"/>
              <a:t>ν</a:t>
            </a:r>
            <a:r>
              <a:rPr lang="el-GR" baseline="-25000" dirty="0" smtClean="0"/>
              <a:t>τ</a:t>
            </a:r>
            <a:r>
              <a:rPr lang="en-GB" dirty="0" smtClean="0"/>
              <a:t> candidate</a:t>
            </a:r>
            <a:endParaRPr lang="en-GB" dirty="0"/>
          </a:p>
        </p:txBody>
      </p:sp>
      <p:pic>
        <p:nvPicPr>
          <p:cNvPr id="9" name="Picture 2" descr="F:\ElectronWG\Nagoya CM\trident\anim2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1268760"/>
            <a:ext cx="4075486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テキスト ボックス 1"/>
          <p:cNvSpPr txBox="1">
            <a:spLocks noChangeArrowheads="1"/>
          </p:cNvSpPr>
          <p:nvPr/>
        </p:nvSpPr>
        <p:spPr bwMode="auto">
          <a:xfrm>
            <a:off x="1043608" y="3645024"/>
            <a:ext cx="36004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1000" dirty="0" smtClean="0">
                <a:solidFill>
                  <a:srgbClr val="FFFFFF"/>
                </a:solidFill>
              </a:rPr>
              <a:t>µm</a:t>
            </a:r>
            <a:endParaRPr lang="ja-JP" altLang="en-US" sz="1000" dirty="0">
              <a:solidFill>
                <a:srgbClr val="FFFFFF"/>
              </a:solidFill>
            </a:endParaRPr>
          </a:p>
        </p:txBody>
      </p:sp>
      <p:grpSp>
        <p:nvGrpSpPr>
          <p:cNvPr id="2" name="Groupe 35"/>
          <p:cNvGrpSpPr/>
          <p:nvPr/>
        </p:nvGrpSpPr>
        <p:grpSpPr>
          <a:xfrm>
            <a:off x="4788024" y="1569570"/>
            <a:ext cx="4317331" cy="4836789"/>
            <a:chOff x="3622130" y="707404"/>
            <a:chExt cx="5483225" cy="6118225"/>
          </a:xfrm>
        </p:grpSpPr>
        <p:pic>
          <p:nvPicPr>
            <p:cNvPr id="11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rot="16200000">
              <a:off x="3304630" y="1024904"/>
              <a:ext cx="6118225" cy="5483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20" name="直線コネクタ 6"/>
            <p:cNvCxnSpPr/>
            <p:nvPr/>
          </p:nvCxnSpPr>
          <p:spPr>
            <a:xfrm flipV="1">
              <a:off x="3955505" y="3658567"/>
              <a:ext cx="71437" cy="296862"/>
            </a:xfrm>
            <a:prstGeom prst="line">
              <a:avLst/>
            </a:prstGeom>
            <a:ln w="635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線コネクタ 25"/>
            <p:cNvCxnSpPr/>
            <p:nvPr/>
          </p:nvCxnSpPr>
          <p:spPr>
            <a:xfrm flipV="1">
              <a:off x="6673305" y="5419104"/>
              <a:ext cx="109537" cy="239713"/>
            </a:xfrm>
            <a:prstGeom prst="line">
              <a:avLst/>
            </a:prstGeom>
            <a:ln w="635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線コネクタ 27"/>
            <p:cNvCxnSpPr/>
            <p:nvPr/>
          </p:nvCxnSpPr>
          <p:spPr>
            <a:xfrm flipH="1" flipV="1">
              <a:off x="6673305" y="5136529"/>
              <a:ext cx="88900" cy="282575"/>
            </a:xfrm>
            <a:prstGeom prst="line">
              <a:avLst/>
            </a:prstGeom>
            <a:ln w="635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線コネクタ 28"/>
            <p:cNvCxnSpPr/>
            <p:nvPr/>
          </p:nvCxnSpPr>
          <p:spPr>
            <a:xfrm flipV="1">
              <a:off x="6579642" y="5406404"/>
              <a:ext cx="176213" cy="157163"/>
            </a:xfrm>
            <a:prstGeom prst="line">
              <a:avLst/>
            </a:prstGeom>
            <a:ln w="635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線コネクタ 30"/>
            <p:cNvCxnSpPr/>
            <p:nvPr/>
          </p:nvCxnSpPr>
          <p:spPr>
            <a:xfrm>
              <a:off x="6579642" y="5277817"/>
              <a:ext cx="176213" cy="141287"/>
            </a:xfrm>
            <a:prstGeom prst="line">
              <a:avLst/>
            </a:prstGeom>
            <a:ln w="635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線コネクタ 48"/>
            <p:cNvCxnSpPr/>
            <p:nvPr/>
          </p:nvCxnSpPr>
          <p:spPr>
            <a:xfrm>
              <a:off x="3942805" y="3999879"/>
              <a:ext cx="376237" cy="61913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テキスト ボックス 6"/>
          <p:cNvSpPr txBox="1">
            <a:spLocks noChangeArrowheads="1"/>
          </p:cNvSpPr>
          <p:nvPr/>
        </p:nvSpPr>
        <p:spPr bwMode="auto">
          <a:xfrm>
            <a:off x="7436867" y="1703738"/>
            <a:ext cx="16716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5" tIns="45718" rIns="91435" bIns="45718">
            <a:spAutoFit/>
          </a:bodyPr>
          <a:lstStyle/>
          <a:p>
            <a:r>
              <a:rPr lang="en-US" altLang="ja-JP" dirty="0">
                <a:solidFill>
                  <a:srgbClr val="000000"/>
                </a:solidFill>
              </a:rPr>
              <a:t> Primary Track</a:t>
            </a:r>
            <a:endParaRPr lang="ja-JP" altLang="en-US" dirty="0">
              <a:solidFill>
                <a:srgbClr val="000000"/>
              </a:solidFill>
            </a:endParaRPr>
          </a:p>
        </p:txBody>
      </p:sp>
      <p:sp>
        <p:nvSpPr>
          <p:cNvPr id="12" name="テキスト ボックス 1"/>
          <p:cNvSpPr txBox="1">
            <a:spLocks noChangeArrowheads="1"/>
          </p:cNvSpPr>
          <p:nvPr/>
        </p:nvSpPr>
        <p:spPr bwMode="auto">
          <a:xfrm>
            <a:off x="8532440" y="4665914"/>
            <a:ext cx="4413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5" tIns="45718" rIns="91435" bIns="45718">
            <a:spAutoFit/>
          </a:bodyPr>
          <a:lstStyle/>
          <a:p>
            <a:r>
              <a:rPr lang="en-US" altLang="ja-JP" dirty="0">
                <a:solidFill>
                  <a:srgbClr val="000000"/>
                </a:solidFill>
              </a:rPr>
              <a:t>d1</a:t>
            </a:r>
            <a:endParaRPr lang="ja-JP" altLang="en-US" dirty="0">
              <a:solidFill>
                <a:srgbClr val="000000"/>
              </a:solidFill>
            </a:endParaRPr>
          </a:p>
        </p:txBody>
      </p:sp>
      <p:sp>
        <p:nvSpPr>
          <p:cNvPr id="13" name="テキスト ボックス 2"/>
          <p:cNvSpPr txBox="1">
            <a:spLocks noChangeArrowheads="1"/>
          </p:cNvSpPr>
          <p:nvPr/>
        </p:nvSpPr>
        <p:spPr bwMode="auto">
          <a:xfrm>
            <a:off x="8595171" y="3935987"/>
            <a:ext cx="4413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5" tIns="45718" rIns="91435" bIns="45718">
            <a:spAutoFit/>
          </a:bodyPr>
          <a:lstStyle/>
          <a:p>
            <a:r>
              <a:rPr lang="en-US" altLang="ja-JP" dirty="0">
                <a:solidFill>
                  <a:srgbClr val="000000"/>
                </a:solidFill>
              </a:rPr>
              <a:t>d2</a:t>
            </a:r>
            <a:endParaRPr lang="ja-JP" altLang="en-US" dirty="0">
              <a:solidFill>
                <a:srgbClr val="000000"/>
              </a:solidFill>
            </a:endParaRPr>
          </a:p>
        </p:txBody>
      </p:sp>
      <p:sp>
        <p:nvSpPr>
          <p:cNvPr id="14" name="テキスト ボックス 3"/>
          <p:cNvSpPr txBox="1">
            <a:spLocks noChangeArrowheads="1"/>
          </p:cNvSpPr>
          <p:nvPr/>
        </p:nvSpPr>
        <p:spPr bwMode="auto">
          <a:xfrm>
            <a:off x="6578947" y="4665914"/>
            <a:ext cx="4413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5" tIns="45718" rIns="91435" bIns="45718">
            <a:spAutoFit/>
          </a:bodyPr>
          <a:lstStyle/>
          <a:p>
            <a:r>
              <a:rPr lang="en-US" altLang="ja-JP" dirty="0">
                <a:solidFill>
                  <a:srgbClr val="000000"/>
                </a:solidFill>
              </a:rPr>
              <a:t>d3</a:t>
            </a:r>
            <a:endParaRPr lang="ja-JP" altLang="en-US" dirty="0">
              <a:solidFill>
                <a:srgbClr val="000000"/>
              </a:solidFill>
            </a:endParaRPr>
          </a:p>
        </p:txBody>
      </p:sp>
      <p:sp>
        <p:nvSpPr>
          <p:cNvPr id="18" name="テキスト ボックス 4"/>
          <p:cNvSpPr txBox="1">
            <a:spLocks noChangeArrowheads="1"/>
          </p:cNvSpPr>
          <p:nvPr/>
        </p:nvSpPr>
        <p:spPr bwMode="auto">
          <a:xfrm>
            <a:off x="5822663" y="5530010"/>
            <a:ext cx="2277729" cy="923326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 lIns="91435" tIns="45718" rIns="91435" bIns="45718">
            <a:spAutoFit/>
          </a:bodyPr>
          <a:lstStyle/>
          <a:p>
            <a:r>
              <a:rPr lang="en-US" altLang="ja-JP" dirty="0">
                <a:solidFill>
                  <a:srgbClr val="000000"/>
                </a:solidFill>
                <a:latin typeface="Calibri" pitchFamily="34" charset="0"/>
              </a:rPr>
              <a:t>Secondary Interaction</a:t>
            </a:r>
          </a:p>
          <a:p>
            <a:r>
              <a:rPr lang="en-US" altLang="ja-JP" b="1" u="sng" dirty="0">
                <a:solidFill>
                  <a:srgbClr val="000000"/>
                </a:solidFill>
                <a:latin typeface="Calibri" pitchFamily="34" charset="0"/>
              </a:rPr>
              <a:t>In Emulsion</a:t>
            </a:r>
          </a:p>
          <a:p>
            <a:r>
              <a:rPr lang="en-US" altLang="ja-JP" dirty="0" smtClean="0">
                <a:solidFill>
                  <a:srgbClr val="000000"/>
                </a:solidFill>
                <a:latin typeface="Calibri" pitchFamily="34" charset="0"/>
              </a:rPr>
              <a:t>4 nuclear </a:t>
            </a:r>
            <a:r>
              <a:rPr lang="en-US" altLang="ja-JP" dirty="0">
                <a:solidFill>
                  <a:srgbClr val="000000"/>
                </a:solidFill>
                <a:latin typeface="Calibri" pitchFamily="34" charset="0"/>
              </a:rPr>
              <a:t>fragments</a:t>
            </a:r>
          </a:p>
        </p:txBody>
      </p:sp>
      <p:cxnSp>
        <p:nvCxnSpPr>
          <p:cNvPr id="22" name="直線矢印コネクタ 23"/>
          <p:cNvCxnSpPr/>
          <p:nvPr/>
        </p:nvCxnSpPr>
        <p:spPr>
          <a:xfrm flipV="1">
            <a:off x="6517730" y="5494812"/>
            <a:ext cx="244475" cy="458787"/>
          </a:xfrm>
          <a:prstGeom prst="straightConnector1">
            <a:avLst/>
          </a:prstGeom>
          <a:ln>
            <a:solidFill>
              <a:schemeClr val="bg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テキスト ボックス 4"/>
          <p:cNvSpPr txBox="1">
            <a:spLocks noChangeArrowheads="1"/>
          </p:cNvSpPr>
          <p:nvPr/>
        </p:nvSpPr>
        <p:spPr bwMode="auto">
          <a:xfrm>
            <a:off x="4829398" y="1641578"/>
            <a:ext cx="2118866" cy="923326"/>
          </a:xfrm>
          <a:prstGeom prst="rect">
            <a:avLst/>
          </a:prstGeom>
          <a:noFill/>
          <a:ln w="25400" cap="sq">
            <a:noFill/>
            <a:bevel/>
            <a:headEnd/>
            <a:tailEnd/>
          </a:ln>
        </p:spPr>
        <p:txBody>
          <a:bodyPr wrap="square" lIns="91435" tIns="45718" rIns="91435" bIns="45718">
            <a:spAutoFit/>
          </a:bodyPr>
          <a:lstStyle/>
          <a:p>
            <a:r>
              <a:rPr lang="en-US" altLang="ja-JP" dirty="0">
                <a:solidFill>
                  <a:srgbClr val="000000"/>
                </a:solidFill>
                <a:latin typeface="Calibri" pitchFamily="34" charset="0"/>
              </a:rPr>
              <a:t>Interaction Vertex </a:t>
            </a:r>
            <a:r>
              <a:rPr lang="en-US" altLang="ja-JP" dirty="0" smtClean="0">
                <a:solidFill>
                  <a:srgbClr val="000000"/>
                </a:solidFill>
                <a:latin typeface="Calibri" pitchFamily="34" charset="0"/>
              </a:rPr>
              <a:t>in lead </a:t>
            </a:r>
            <a:r>
              <a:rPr lang="en-US" altLang="ja-JP" dirty="0">
                <a:solidFill>
                  <a:srgbClr val="000000"/>
                </a:solidFill>
                <a:latin typeface="Calibri" pitchFamily="34" charset="0"/>
              </a:rPr>
              <a:t>plate</a:t>
            </a:r>
          </a:p>
          <a:p>
            <a:r>
              <a:rPr lang="en-US" altLang="ja-JP" dirty="0" smtClean="0">
                <a:solidFill>
                  <a:srgbClr val="000000"/>
                </a:solidFill>
                <a:latin typeface="Calibri" pitchFamily="34" charset="0"/>
              </a:rPr>
              <a:t>1 nuclear fragment</a:t>
            </a:r>
            <a:endParaRPr lang="ja-JP" altLang="en-US" dirty="0">
              <a:solidFill>
                <a:srgbClr val="000000"/>
              </a:solidFill>
              <a:latin typeface="Calibri" pitchFamily="34" charset="0"/>
            </a:endParaRPr>
          </a:p>
        </p:txBody>
      </p:sp>
      <p:cxnSp>
        <p:nvCxnSpPr>
          <p:cNvPr id="19" name="直線矢印コネクタ 4"/>
          <p:cNvCxnSpPr>
            <a:stCxn id="17" idx="2"/>
          </p:cNvCxnSpPr>
          <p:nvPr/>
        </p:nvCxnSpPr>
        <p:spPr>
          <a:xfrm flipH="1">
            <a:off x="5292081" y="2564904"/>
            <a:ext cx="596750" cy="1236914"/>
          </a:xfrm>
          <a:prstGeom prst="straightConnector1">
            <a:avLst/>
          </a:prstGeom>
          <a:ln w="254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テキスト ボックス 4"/>
          <p:cNvSpPr txBox="1">
            <a:spLocks noChangeArrowheads="1"/>
          </p:cNvSpPr>
          <p:nvPr/>
        </p:nvSpPr>
        <p:spPr bwMode="auto">
          <a:xfrm>
            <a:off x="4797172" y="4570887"/>
            <a:ext cx="2123841" cy="923326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 lIns="91435" tIns="45718" rIns="91435" bIns="45718">
            <a:spAutoFit/>
          </a:bodyPr>
          <a:lstStyle/>
          <a:p>
            <a:r>
              <a:rPr lang="en-US" altLang="ja-JP" dirty="0">
                <a:solidFill>
                  <a:srgbClr val="000000"/>
                </a:solidFill>
                <a:latin typeface="Calibri" pitchFamily="34" charset="0"/>
              </a:rPr>
              <a:t>Decay point</a:t>
            </a:r>
          </a:p>
          <a:p>
            <a:r>
              <a:rPr lang="en-US" altLang="ja-JP" b="1" u="sng" dirty="0" smtClean="0">
                <a:solidFill>
                  <a:srgbClr val="000000"/>
                </a:solidFill>
                <a:latin typeface="Calibri" pitchFamily="34" charset="0"/>
              </a:rPr>
              <a:t>In </a:t>
            </a:r>
            <a:r>
              <a:rPr lang="en-US" altLang="ja-JP" b="1" u="sng" dirty="0">
                <a:solidFill>
                  <a:srgbClr val="000000"/>
                </a:solidFill>
                <a:latin typeface="Calibri" pitchFamily="34" charset="0"/>
              </a:rPr>
              <a:t>Plastic Base </a:t>
            </a:r>
          </a:p>
          <a:p>
            <a:r>
              <a:rPr lang="en-US" altLang="ja-JP" dirty="0">
                <a:solidFill>
                  <a:srgbClr val="000000"/>
                </a:solidFill>
                <a:latin typeface="Calibri" pitchFamily="34" charset="0"/>
              </a:rPr>
              <a:t>No </a:t>
            </a:r>
            <a:r>
              <a:rPr lang="en-US" altLang="ja-JP" dirty="0" smtClean="0">
                <a:solidFill>
                  <a:srgbClr val="000000"/>
                </a:solidFill>
                <a:latin typeface="Calibri" pitchFamily="34" charset="0"/>
              </a:rPr>
              <a:t>nuclear fragment</a:t>
            </a:r>
            <a:endParaRPr lang="en-US" altLang="ja-JP" dirty="0">
              <a:solidFill>
                <a:srgbClr val="000000"/>
              </a:solidFill>
              <a:latin typeface="Calibri" pitchFamily="34" charset="0"/>
            </a:endParaRPr>
          </a:p>
        </p:txBody>
      </p:sp>
      <p:cxnSp>
        <p:nvCxnSpPr>
          <p:cNvPr id="21" name="直線矢印コネクタ 8"/>
          <p:cNvCxnSpPr/>
          <p:nvPr/>
        </p:nvCxnSpPr>
        <p:spPr>
          <a:xfrm flipV="1">
            <a:off x="5113263" y="4283327"/>
            <a:ext cx="250825" cy="382587"/>
          </a:xfrm>
          <a:prstGeom prst="straightConnector1">
            <a:avLst/>
          </a:prstGeom>
          <a:ln w="254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テキスト ボックス 6"/>
          <p:cNvSpPr txBox="1">
            <a:spLocks noChangeArrowheads="1"/>
          </p:cNvSpPr>
          <p:nvPr/>
        </p:nvSpPr>
        <p:spPr bwMode="auto">
          <a:xfrm>
            <a:off x="4932040" y="4080002"/>
            <a:ext cx="4159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5" tIns="45718" rIns="91435" bIns="45718">
            <a:spAutoFit/>
          </a:bodyPr>
          <a:lstStyle/>
          <a:p>
            <a:r>
              <a:rPr lang="en-US" altLang="ja-JP" dirty="0">
                <a:solidFill>
                  <a:srgbClr val="000000"/>
                </a:solidFill>
                <a:latin typeface="MS Mincho" pitchFamily="49" charset="-128"/>
                <a:ea typeface="MS Mincho" pitchFamily="49" charset="-128"/>
              </a:rPr>
              <a:t>τ</a:t>
            </a:r>
            <a:endParaRPr lang="ja-JP" altLang="en-US" dirty="0">
              <a:solidFill>
                <a:srgbClr val="000000"/>
              </a:solidFill>
              <a:latin typeface="MS Mincho" pitchFamily="49" charset="-128"/>
              <a:ea typeface="MS Mincho" pitchFamily="49" charset="-128"/>
            </a:endParaRPr>
          </a:p>
        </p:txBody>
      </p:sp>
      <p:sp>
        <p:nvSpPr>
          <p:cNvPr id="49" name="テキスト ボックス 6"/>
          <p:cNvSpPr txBox="1">
            <a:spLocks noChangeArrowheads="1"/>
          </p:cNvSpPr>
          <p:nvPr/>
        </p:nvSpPr>
        <p:spPr bwMode="auto">
          <a:xfrm>
            <a:off x="5868144" y="3792530"/>
            <a:ext cx="2285424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5" tIns="45718" rIns="91435" bIns="45718">
            <a:spAutoFit/>
          </a:bodyPr>
          <a:lstStyle/>
          <a:p>
            <a:r>
              <a:rPr lang="en-US" altLang="ja-JP" dirty="0">
                <a:solidFill>
                  <a:srgbClr val="000000"/>
                </a:solidFill>
              </a:rPr>
              <a:t> </a:t>
            </a:r>
            <a:r>
              <a:rPr lang="en-US" altLang="ja-JP" dirty="0" smtClean="0">
                <a:solidFill>
                  <a:srgbClr val="000000"/>
                </a:solidFill>
              </a:rPr>
              <a:t>Flight length 1.54 mm</a:t>
            </a:r>
            <a:endParaRPr lang="ja-JP" altLang="en-US" dirty="0">
              <a:solidFill>
                <a:srgbClr val="000000"/>
              </a:solidFill>
            </a:endParaRPr>
          </a:p>
        </p:txBody>
      </p:sp>
      <p:sp>
        <p:nvSpPr>
          <p:cNvPr id="50" name="テキスト ボックス 6"/>
          <p:cNvSpPr txBox="1">
            <a:spLocks noChangeArrowheads="1"/>
          </p:cNvSpPr>
          <p:nvPr/>
        </p:nvSpPr>
        <p:spPr bwMode="auto">
          <a:xfrm>
            <a:off x="6228184" y="3504498"/>
            <a:ext cx="1901472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5" tIns="45718" rIns="91435" bIns="45718">
            <a:spAutoFit/>
          </a:bodyPr>
          <a:lstStyle/>
          <a:p>
            <a:r>
              <a:rPr lang="en-US" altLang="ja-JP" dirty="0">
                <a:solidFill>
                  <a:srgbClr val="000000"/>
                </a:solidFill>
              </a:rPr>
              <a:t> </a:t>
            </a:r>
            <a:r>
              <a:rPr lang="en-US" altLang="ja-JP" dirty="0" smtClean="0">
                <a:solidFill>
                  <a:srgbClr val="000000"/>
                </a:solidFill>
              </a:rPr>
              <a:t>φ = (167.8 </a:t>
            </a:r>
            <a:r>
              <a:rPr lang="en-US" altLang="ja-JP" dirty="0" smtClean="0">
                <a:solidFill>
                  <a:srgbClr val="000000"/>
                </a:solidFill>
                <a:latin typeface="Times"/>
              </a:rPr>
              <a:t>±</a:t>
            </a:r>
            <a:r>
              <a:rPr lang="en-US" altLang="ja-JP" dirty="0" smtClean="0">
                <a:solidFill>
                  <a:srgbClr val="000000"/>
                </a:solidFill>
              </a:rPr>
              <a:t> 1.1</a:t>
            </a:r>
            <a:r>
              <a:rPr lang="en-GB" altLang="ja-JP" dirty="0" smtClean="0">
                <a:solidFill>
                  <a:srgbClr val="000000"/>
                </a:solidFill>
              </a:rPr>
              <a:t>)</a:t>
            </a:r>
            <a:r>
              <a:rPr lang="en-GB" altLang="ja-JP" dirty="0" smtClean="0">
                <a:solidFill>
                  <a:srgbClr val="000000"/>
                </a:solidFill>
                <a:latin typeface="Times"/>
              </a:rPr>
              <a:t>°</a:t>
            </a:r>
            <a:endParaRPr lang="ja-JP" altLang="en-US" dirty="0">
              <a:solidFill>
                <a:srgbClr val="000000"/>
              </a:solidFill>
            </a:endParaRPr>
          </a:p>
        </p:txBody>
      </p:sp>
      <p:sp>
        <p:nvSpPr>
          <p:cNvPr id="32" name="ZoneTexte 31"/>
          <p:cNvSpPr txBox="1"/>
          <p:nvPr/>
        </p:nvSpPr>
        <p:spPr>
          <a:xfrm>
            <a:off x="3491880" y="4869160"/>
            <a:ext cx="1152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Kink angle</a:t>
            </a:r>
          </a:p>
          <a:p>
            <a:r>
              <a:rPr lang="en-GB" dirty="0" smtClean="0"/>
              <a:t>      (</a:t>
            </a:r>
            <a:r>
              <a:rPr lang="en-GB" dirty="0" err="1" smtClean="0"/>
              <a:t>rad</a:t>
            </a:r>
            <a:r>
              <a:rPr lang="en-GB" dirty="0" smtClean="0"/>
              <a:t>)</a:t>
            </a:r>
            <a:endParaRPr lang="fr-FR" dirty="0"/>
          </a:p>
        </p:txBody>
      </p:sp>
      <p:sp>
        <p:nvSpPr>
          <p:cNvPr id="33" name="ZoneTexte 32"/>
          <p:cNvSpPr txBox="1"/>
          <p:nvPr/>
        </p:nvSpPr>
        <p:spPr>
          <a:xfrm>
            <a:off x="1403648" y="6228020"/>
            <a:ext cx="100811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degrees</a:t>
            </a:r>
            <a:endParaRPr lang="fr-FR" dirty="0"/>
          </a:p>
        </p:txBody>
      </p:sp>
      <p:sp>
        <p:nvSpPr>
          <p:cNvPr id="34" name="ZoneTexte 33"/>
          <p:cNvSpPr txBox="1"/>
          <p:nvPr/>
        </p:nvSpPr>
        <p:spPr>
          <a:xfrm>
            <a:off x="1547664" y="4653136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φ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MPP Munich 09/07/2013</a:t>
            </a:r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51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Pablo DEL AMO SANCHEZ                          LAPP - IN2P3 - CNRS / Université de Savoie</a:t>
            </a:r>
            <a:endParaRPr lang="fr-BE"/>
          </a:p>
        </p:txBody>
      </p:sp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755576" y="44624"/>
            <a:ext cx="8229600" cy="1143000"/>
          </a:xfrm>
        </p:spPr>
        <p:txBody>
          <a:bodyPr/>
          <a:lstStyle/>
          <a:p>
            <a:r>
              <a:rPr lang="en-GB" dirty="0" smtClean="0"/>
              <a:t>3</a:t>
            </a:r>
            <a:r>
              <a:rPr lang="en-GB" baseline="30000" dirty="0" smtClean="0"/>
              <a:t>rd</a:t>
            </a:r>
            <a:r>
              <a:rPr lang="en-GB" dirty="0" smtClean="0"/>
              <a:t>  </a:t>
            </a:r>
            <a:r>
              <a:rPr lang="el-GR" dirty="0" smtClean="0"/>
              <a:t>ν</a:t>
            </a:r>
            <a:r>
              <a:rPr lang="el-GR" baseline="-25000" dirty="0" smtClean="0"/>
              <a:t>τ</a:t>
            </a:r>
            <a:r>
              <a:rPr lang="en-GB" dirty="0" smtClean="0"/>
              <a:t> candidate</a:t>
            </a:r>
            <a:endParaRPr lang="en-GB" dirty="0"/>
          </a:p>
        </p:txBody>
      </p:sp>
      <p:sp>
        <p:nvSpPr>
          <p:cNvPr id="10" name="テキスト ボックス 1"/>
          <p:cNvSpPr txBox="1">
            <a:spLocks noChangeArrowheads="1"/>
          </p:cNvSpPr>
          <p:nvPr/>
        </p:nvSpPr>
        <p:spPr bwMode="auto">
          <a:xfrm>
            <a:off x="1043608" y="3645024"/>
            <a:ext cx="36004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1000" dirty="0" smtClean="0">
                <a:solidFill>
                  <a:srgbClr val="FFFFFF"/>
                </a:solidFill>
              </a:rPr>
              <a:t>µm</a:t>
            </a:r>
            <a:endParaRPr lang="ja-JP" altLang="en-US" sz="1000" dirty="0">
              <a:solidFill>
                <a:srgbClr val="FFFFFF"/>
              </a:solidFill>
            </a:endParaRPr>
          </a:p>
        </p:txBody>
      </p:sp>
      <p:pic>
        <p:nvPicPr>
          <p:cNvPr id="42" name="Segnaposto contenuto 6" descr="anim5_wide_zoom.g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-23624" b="-23624"/>
          <a:stretch>
            <a:fillRect/>
          </a:stretch>
        </p:blipFill>
        <p:spPr>
          <a:xfrm>
            <a:off x="0" y="272361"/>
            <a:ext cx="9143999" cy="5028847"/>
          </a:xfrm>
          <a:prstGeom prst="rect">
            <a:avLst/>
          </a:prstGeom>
        </p:spPr>
      </p:pic>
      <p:sp>
        <p:nvSpPr>
          <p:cNvPr id="44" name="CasellaDiTesto 7"/>
          <p:cNvSpPr txBox="1"/>
          <p:nvPr/>
        </p:nvSpPr>
        <p:spPr>
          <a:xfrm>
            <a:off x="857267" y="3933362"/>
            <a:ext cx="4959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μm</a:t>
            </a:r>
            <a:endParaRPr lang="it-IT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51520" y="980728"/>
            <a:ext cx="8784976" cy="4896544"/>
          </a:xfrm>
        </p:spPr>
        <p:txBody>
          <a:bodyPr/>
          <a:lstStyle/>
          <a:p>
            <a:pPr>
              <a:buNone/>
            </a:pPr>
            <a:r>
              <a:rPr lang="en-GB" dirty="0" smtClean="0"/>
              <a:t>                                                 </a:t>
            </a:r>
            <a:r>
              <a:rPr lang="el-GR" dirty="0" smtClean="0">
                <a:solidFill>
                  <a:schemeClr val="bg1"/>
                </a:solidFill>
              </a:rPr>
              <a:t>τ</a:t>
            </a:r>
            <a:r>
              <a:rPr lang="fr-FR" baseline="30000" dirty="0" smtClean="0">
                <a:solidFill>
                  <a:schemeClr val="bg1"/>
                </a:solidFill>
              </a:rPr>
              <a:t>− </a:t>
            </a:r>
            <a:r>
              <a:rPr lang="el-GR" dirty="0" smtClean="0">
                <a:solidFill>
                  <a:schemeClr val="bg1"/>
                </a:solidFill>
              </a:rPr>
              <a:t>→</a:t>
            </a:r>
            <a:r>
              <a:rPr lang="fr-FR" dirty="0" smtClean="0">
                <a:solidFill>
                  <a:schemeClr val="bg1"/>
                </a:solidFill>
              </a:rPr>
              <a:t> </a:t>
            </a:r>
            <a:r>
              <a:rPr lang="el-GR" dirty="0" smtClean="0">
                <a:solidFill>
                  <a:schemeClr val="bg1"/>
                </a:solidFill>
              </a:rPr>
              <a:t>μ</a:t>
            </a:r>
            <a:r>
              <a:rPr lang="fr-FR" baseline="30000" dirty="0" smtClean="0">
                <a:solidFill>
                  <a:schemeClr val="bg1"/>
                </a:solidFill>
              </a:rPr>
              <a:t>− </a:t>
            </a:r>
            <a:r>
              <a:rPr lang="el-GR" dirty="0" smtClean="0">
                <a:solidFill>
                  <a:schemeClr val="bg1"/>
                </a:solidFill>
              </a:rPr>
              <a:t>ν</a:t>
            </a:r>
            <a:r>
              <a:rPr lang="el-GR" baseline="-25000" dirty="0" smtClean="0">
                <a:solidFill>
                  <a:schemeClr val="bg1"/>
                </a:solidFill>
              </a:rPr>
              <a:t>μ</a:t>
            </a:r>
            <a:r>
              <a:rPr lang="fr-FR" baseline="-25000" dirty="0" smtClean="0">
                <a:solidFill>
                  <a:schemeClr val="bg1"/>
                </a:solidFill>
              </a:rPr>
              <a:t> </a:t>
            </a:r>
            <a:r>
              <a:rPr lang="el-GR" dirty="0" smtClean="0">
                <a:solidFill>
                  <a:schemeClr val="bg1"/>
                </a:solidFill>
              </a:rPr>
              <a:t>ν</a:t>
            </a:r>
            <a:r>
              <a:rPr lang="el-GR" baseline="-25000" dirty="0" smtClean="0">
                <a:solidFill>
                  <a:schemeClr val="bg1"/>
                </a:solidFill>
              </a:rPr>
              <a:t>τ</a:t>
            </a:r>
            <a:endParaRPr lang="en-GB" baseline="-25000" dirty="0">
              <a:solidFill>
                <a:schemeClr val="bg1"/>
              </a:solidFill>
            </a:endParaRPr>
          </a:p>
        </p:txBody>
      </p:sp>
      <p:sp>
        <p:nvSpPr>
          <p:cNvPr id="39" name="Explosion 1 38"/>
          <p:cNvSpPr/>
          <p:nvPr/>
        </p:nvSpPr>
        <p:spPr>
          <a:xfrm>
            <a:off x="6732240" y="-27384"/>
            <a:ext cx="2592288" cy="1800200"/>
          </a:xfrm>
          <a:prstGeom prst="irregularSeal1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dirty="0" smtClean="0">
                <a:solidFill>
                  <a:schemeClr val="tx1"/>
                </a:solidFill>
              </a:rPr>
              <a:t>NEW!!</a:t>
            </a:r>
            <a:endParaRPr lang="fr-FR" sz="3600" dirty="0">
              <a:solidFill>
                <a:schemeClr val="tx1"/>
              </a:solidFill>
            </a:endParaRPr>
          </a:p>
        </p:txBody>
      </p:sp>
      <p:cxnSp>
        <p:nvCxnSpPr>
          <p:cNvPr id="38" name="Connecteur droit 37"/>
          <p:cNvCxnSpPr/>
          <p:nvPr/>
        </p:nvCxnSpPr>
        <p:spPr>
          <a:xfrm>
            <a:off x="6084168" y="1124744"/>
            <a:ext cx="144016" cy="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9" name="Image 118" descr="Schema_TauToMu_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38401" y="4509120"/>
            <a:ext cx="4142111" cy="2376264"/>
          </a:xfrm>
          <a:prstGeom prst="rect">
            <a:avLst/>
          </a:prstGeom>
        </p:spPr>
      </p:pic>
      <p:pic>
        <p:nvPicPr>
          <p:cNvPr id="118" name="Image 117" descr="Schema_TauToMu_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71297" y="4581128"/>
            <a:ext cx="3709215" cy="2232248"/>
          </a:xfrm>
          <a:prstGeom prst="rect">
            <a:avLst/>
          </a:prstGeom>
        </p:spPr>
      </p:pic>
      <p:sp>
        <p:nvSpPr>
          <p:cNvPr id="25" name="テキスト ボックス 6"/>
          <p:cNvSpPr txBox="1">
            <a:spLocks noChangeArrowheads="1"/>
          </p:cNvSpPr>
          <p:nvPr/>
        </p:nvSpPr>
        <p:spPr bwMode="auto">
          <a:xfrm>
            <a:off x="5740251" y="5661248"/>
            <a:ext cx="4159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5" tIns="45718" rIns="91435" bIns="45718">
            <a:spAutoFit/>
          </a:bodyPr>
          <a:lstStyle/>
          <a:p>
            <a:r>
              <a:rPr lang="en-US" altLang="ja-JP" dirty="0">
                <a:solidFill>
                  <a:srgbClr val="000000"/>
                </a:solidFill>
                <a:latin typeface="MS Mincho" pitchFamily="49" charset="-128"/>
                <a:ea typeface="MS Mincho" pitchFamily="49" charset="-128"/>
              </a:rPr>
              <a:t>τ</a:t>
            </a:r>
            <a:endParaRPr lang="ja-JP" altLang="en-US" dirty="0">
              <a:solidFill>
                <a:srgbClr val="000000"/>
              </a:solidFill>
              <a:latin typeface="MS Mincho" pitchFamily="49" charset="-128"/>
              <a:ea typeface="MS Mincho" pitchFamily="49" charset="-128"/>
            </a:endParaRPr>
          </a:p>
        </p:txBody>
      </p:sp>
      <p:cxnSp>
        <p:nvCxnSpPr>
          <p:cNvPr id="21" name="直線矢印コネクタ 8"/>
          <p:cNvCxnSpPr/>
          <p:nvPr/>
        </p:nvCxnSpPr>
        <p:spPr>
          <a:xfrm flipH="1" flipV="1">
            <a:off x="6228184" y="5846192"/>
            <a:ext cx="216024" cy="391120"/>
          </a:xfrm>
          <a:prstGeom prst="straightConnector1">
            <a:avLst/>
          </a:prstGeom>
          <a:ln w="254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テキスト ボックス 4"/>
          <p:cNvSpPr txBox="1">
            <a:spLocks noChangeArrowheads="1"/>
          </p:cNvSpPr>
          <p:nvPr/>
        </p:nvSpPr>
        <p:spPr bwMode="auto">
          <a:xfrm>
            <a:off x="5499546" y="6165304"/>
            <a:ext cx="1592734" cy="646327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 lIns="91435" tIns="45718" rIns="91435" bIns="45718">
            <a:spAutoFit/>
          </a:bodyPr>
          <a:lstStyle/>
          <a:p>
            <a:r>
              <a:rPr lang="en-US" altLang="ja-JP" dirty="0">
                <a:solidFill>
                  <a:srgbClr val="000000"/>
                </a:solidFill>
                <a:latin typeface="Calibri" pitchFamily="34" charset="0"/>
              </a:rPr>
              <a:t>Decay point</a:t>
            </a:r>
          </a:p>
          <a:p>
            <a:r>
              <a:rPr lang="en-US" altLang="ja-JP" b="1" u="sng" dirty="0" smtClean="0">
                <a:solidFill>
                  <a:srgbClr val="000000"/>
                </a:solidFill>
                <a:latin typeface="Calibri" pitchFamily="34" charset="0"/>
              </a:rPr>
              <a:t>In </a:t>
            </a:r>
            <a:r>
              <a:rPr lang="en-US" altLang="ja-JP" b="1" u="sng" dirty="0">
                <a:solidFill>
                  <a:srgbClr val="000000"/>
                </a:solidFill>
                <a:latin typeface="Calibri" pitchFamily="34" charset="0"/>
              </a:rPr>
              <a:t>Plastic Base </a:t>
            </a:r>
          </a:p>
        </p:txBody>
      </p:sp>
      <p:sp>
        <p:nvSpPr>
          <p:cNvPr id="27" name="Espace réservé du contenu 2"/>
          <p:cNvSpPr txBox="1">
            <a:spLocks/>
          </p:cNvSpPr>
          <p:nvPr/>
        </p:nvSpPr>
        <p:spPr>
          <a:xfrm>
            <a:off x="-36512" y="5201816"/>
            <a:ext cx="5544616" cy="34837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Muon </a:t>
            </a:r>
            <a:r>
              <a:rPr kumimoji="0" lang="fr-FR" sz="24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kink</a:t>
            </a:r>
            <a:r>
              <a:rPr kumimoji="0" lang="fr-FR" sz="24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in </a:t>
            </a:r>
            <a:r>
              <a:rPr kumimoji="0" lang="fr-FR" sz="2400" b="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emulsion</a:t>
            </a:r>
            <a:r>
              <a:rPr kumimoji="0" lang="fr-FR" sz="24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– 10 to 100 times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fr-FR" altLang="ja-JP" sz="2400" dirty="0" err="1" smtClean="0">
                <a:solidFill>
                  <a:srgbClr val="000000"/>
                </a:solidFill>
              </a:rPr>
              <a:t>less</a:t>
            </a:r>
            <a:r>
              <a:rPr lang="fr-FR" altLang="ja-JP" sz="2400" dirty="0" smtClean="0">
                <a:solidFill>
                  <a:srgbClr val="000000"/>
                </a:solidFill>
              </a:rPr>
              <a:t> </a:t>
            </a:r>
            <a:r>
              <a:rPr lang="fr-FR" altLang="ja-JP" sz="2400" dirty="0" err="1" smtClean="0">
                <a:solidFill>
                  <a:srgbClr val="000000"/>
                </a:solidFill>
              </a:rPr>
              <a:t>likely</a:t>
            </a:r>
            <a:r>
              <a:rPr lang="fr-FR" altLang="ja-JP" sz="2400" dirty="0" smtClean="0">
                <a:solidFill>
                  <a:srgbClr val="000000"/>
                </a:solidFill>
              </a:rPr>
              <a:t> </a:t>
            </a:r>
            <a:r>
              <a:rPr lang="fr-FR" altLang="ja-JP" sz="2400" dirty="0" err="1" smtClean="0">
                <a:solidFill>
                  <a:srgbClr val="000000"/>
                </a:solidFill>
              </a:rPr>
              <a:t>than</a:t>
            </a:r>
            <a:r>
              <a:rPr lang="fr-FR" altLang="ja-JP" sz="2400" dirty="0" smtClean="0">
                <a:solidFill>
                  <a:srgbClr val="000000"/>
                </a:solidFill>
              </a:rPr>
              <a:t> in Pb</a:t>
            </a:r>
          </a:p>
          <a:p>
            <a:pPr marL="342900" indent="-342900">
              <a:spcBef>
                <a:spcPct val="20000"/>
              </a:spcBef>
            </a:pPr>
            <a:endParaRPr lang="fr-FR" sz="3200" baseline="0" dirty="0" smtClean="0">
              <a:solidFill>
                <a:schemeClr val="bg1"/>
              </a:solidFill>
            </a:endParaRPr>
          </a:p>
          <a:p>
            <a:pPr marL="342900" indent="-342900">
              <a:spcBef>
                <a:spcPct val="20000"/>
              </a:spcBef>
            </a:pPr>
            <a:endParaRPr lang="fr-FR" sz="3200" baseline="0" dirty="0" smtClean="0">
              <a:solidFill>
                <a:schemeClr val="bg1"/>
              </a:solidFill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l-GR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τ</a:t>
            </a:r>
            <a:r>
              <a:rPr kumimoji="0" lang="fr-FR" sz="3200" b="0" i="0" u="none" strike="noStrike" kern="1200" cap="none" spc="0" normalizeH="0" baseline="3000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− </a:t>
            </a:r>
            <a:r>
              <a:rPr kumimoji="0" lang="el-GR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→</a:t>
            </a:r>
            <a:r>
              <a:rPr kumimoji="0" lang="fr-FR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l-GR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μ</a:t>
            </a:r>
            <a:r>
              <a:rPr kumimoji="0" lang="fr-FR" sz="3200" b="0" i="0" u="none" strike="noStrike" kern="1200" cap="none" spc="0" normalizeH="0" baseline="3000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− </a:t>
            </a:r>
            <a:r>
              <a:rPr kumimoji="0" lang="el-GR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ν</a:t>
            </a:r>
            <a:r>
              <a:rPr kumimoji="0" lang="el-GR" sz="3200" b="0" i="0" u="none" strike="noStrike" kern="1200" cap="none" spc="0" normalizeH="0" baseline="-2500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μ</a:t>
            </a:r>
            <a:r>
              <a:rPr kumimoji="0" lang="fr-FR" sz="3200" b="0" i="0" u="none" strike="noStrike" kern="1200" cap="none" spc="0" normalizeH="0" baseline="-2500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l-GR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ν</a:t>
            </a:r>
            <a:r>
              <a:rPr kumimoji="0" lang="el-GR" sz="3200" b="0" i="0" u="none" strike="noStrike" kern="1200" cap="none" spc="0" normalizeH="0" baseline="-2500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τ</a:t>
            </a:r>
            <a:endParaRPr kumimoji="0" lang="en-GB" sz="3200" b="0" i="0" u="none" strike="noStrike" kern="1200" cap="none" spc="0" normalizeH="0" baseline="-2500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MPP Munich 09/07/2013</a:t>
            </a:r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52</a:t>
            </a:fld>
            <a:endParaRPr lang="fr-BE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Pablo DEL AMO SANCHEZ                          LAPP - IN2P3 - CNRS / Université de Savoie</a:t>
            </a:r>
            <a:endParaRPr lang="fr-BE"/>
          </a:p>
        </p:txBody>
      </p:sp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755576" y="44624"/>
            <a:ext cx="8229600" cy="1143000"/>
          </a:xfrm>
        </p:spPr>
        <p:txBody>
          <a:bodyPr/>
          <a:lstStyle/>
          <a:p>
            <a:r>
              <a:rPr lang="en-GB" dirty="0" smtClean="0"/>
              <a:t>3</a:t>
            </a:r>
            <a:r>
              <a:rPr lang="en-GB" baseline="30000" dirty="0" smtClean="0"/>
              <a:t>rd</a:t>
            </a:r>
            <a:r>
              <a:rPr lang="en-GB" dirty="0" smtClean="0"/>
              <a:t>  </a:t>
            </a:r>
            <a:r>
              <a:rPr lang="el-GR" dirty="0" smtClean="0"/>
              <a:t>ν</a:t>
            </a:r>
            <a:r>
              <a:rPr lang="el-GR" baseline="-25000" dirty="0" smtClean="0"/>
              <a:t>τ</a:t>
            </a:r>
            <a:r>
              <a:rPr lang="en-GB" dirty="0" smtClean="0"/>
              <a:t> candidate</a:t>
            </a:r>
            <a:endParaRPr lang="en-GB" dirty="0"/>
          </a:p>
        </p:txBody>
      </p:sp>
      <p:pic>
        <p:nvPicPr>
          <p:cNvPr id="30" name="Immagine 9" descr="brick_1023543_Event12123032048_1.gif"/>
          <p:cNvPicPr>
            <a:picLocks noChangeAspect="1"/>
          </p:cNvPicPr>
          <p:nvPr/>
        </p:nvPicPr>
        <p:blipFill>
          <a:blip r:embed="rId2" cstate="print"/>
          <a:srcRect b="20319"/>
          <a:stretch>
            <a:fillRect/>
          </a:stretch>
        </p:blipFill>
        <p:spPr bwMode="auto">
          <a:xfrm>
            <a:off x="0" y="2959620"/>
            <a:ext cx="9144000" cy="414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5" name="Connettore 2 7"/>
          <p:cNvCxnSpPr/>
          <p:nvPr/>
        </p:nvCxnSpPr>
        <p:spPr>
          <a:xfrm flipH="1" flipV="1">
            <a:off x="4614416" y="3760752"/>
            <a:ext cx="1757784" cy="5471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Connettore 2 7"/>
          <p:cNvCxnSpPr/>
          <p:nvPr/>
        </p:nvCxnSpPr>
        <p:spPr>
          <a:xfrm flipH="1">
            <a:off x="4283968" y="4005064"/>
            <a:ext cx="2024608" cy="241346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6" name="Segnaposto contenuto 6" descr="23543_7.g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26282" b="-26282"/>
          <a:stretch>
            <a:fillRect/>
          </a:stretch>
        </p:blipFill>
        <p:spPr>
          <a:xfrm>
            <a:off x="2843808" y="325126"/>
            <a:ext cx="6429400" cy="3535922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699792" y="764704"/>
            <a:ext cx="8784976" cy="4896544"/>
          </a:xfrm>
        </p:spPr>
        <p:txBody>
          <a:bodyPr/>
          <a:lstStyle/>
          <a:p>
            <a:pPr>
              <a:buNone/>
            </a:pPr>
            <a:endParaRPr lang="en-GB" sz="1100" dirty="0" smtClean="0"/>
          </a:p>
          <a:p>
            <a:pPr>
              <a:buNone/>
            </a:pPr>
            <a:r>
              <a:rPr lang="en-GB" dirty="0" smtClean="0"/>
              <a:t>          </a:t>
            </a:r>
            <a:r>
              <a:rPr lang="el-GR" dirty="0" smtClean="0"/>
              <a:t>τ</a:t>
            </a:r>
            <a:r>
              <a:rPr lang="fr-FR" baseline="30000" dirty="0" smtClean="0"/>
              <a:t>− </a:t>
            </a:r>
            <a:r>
              <a:rPr lang="el-GR" dirty="0" smtClean="0"/>
              <a:t>→</a:t>
            </a:r>
            <a:r>
              <a:rPr lang="fr-FR" dirty="0" smtClean="0"/>
              <a:t> </a:t>
            </a:r>
            <a:r>
              <a:rPr lang="el-GR" dirty="0" smtClean="0"/>
              <a:t>μ</a:t>
            </a:r>
            <a:r>
              <a:rPr lang="fr-FR" baseline="30000" dirty="0" smtClean="0"/>
              <a:t>− </a:t>
            </a:r>
            <a:r>
              <a:rPr lang="el-GR" dirty="0" smtClean="0"/>
              <a:t>ν</a:t>
            </a:r>
            <a:r>
              <a:rPr lang="el-GR" baseline="-25000" dirty="0" smtClean="0"/>
              <a:t>μ</a:t>
            </a:r>
            <a:r>
              <a:rPr lang="fr-FR" baseline="-25000" dirty="0" smtClean="0"/>
              <a:t> </a:t>
            </a:r>
            <a:r>
              <a:rPr lang="el-GR" dirty="0" smtClean="0"/>
              <a:t>ν</a:t>
            </a:r>
            <a:r>
              <a:rPr lang="el-GR" baseline="-25000" dirty="0" smtClean="0"/>
              <a:t>τ</a:t>
            </a:r>
            <a:endParaRPr lang="en-GB" baseline="-25000" dirty="0"/>
          </a:p>
        </p:txBody>
      </p:sp>
      <p:sp>
        <p:nvSpPr>
          <p:cNvPr id="39" name="Explosion 1 38"/>
          <p:cNvSpPr/>
          <p:nvPr/>
        </p:nvSpPr>
        <p:spPr>
          <a:xfrm>
            <a:off x="6732240" y="-27384"/>
            <a:ext cx="2592288" cy="1800200"/>
          </a:xfrm>
          <a:prstGeom prst="irregularSeal1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dirty="0" smtClean="0">
                <a:solidFill>
                  <a:schemeClr val="tx1"/>
                </a:solidFill>
              </a:rPr>
              <a:t>NEW!!</a:t>
            </a:r>
            <a:endParaRPr lang="fr-FR" sz="3600" dirty="0">
              <a:solidFill>
                <a:schemeClr val="tx1"/>
              </a:solidFill>
            </a:endParaRPr>
          </a:p>
        </p:txBody>
      </p:sp>
      <p:cxnSp>
        <p:nvCxnSpPr>
          <p:cNvPr id="38" name="Connecteur droit 37"/>
          <p:cNvCxnSpPr/>
          <p:nvPr/>
        </p:nvCxnSpPr>
        <p:spPr>
          <a:xfrm>
            <a:off x="4932040" y="1196752"/>
            <a:ext cx="144016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Espace réservé du contenu 2"/>
          <p:cNvSpPr txBox="1">
            <a:spLocks/>
          </p:cNvSpPr>
          <p:nvPr/>
        </p:nvSpPr>
        <p:spPr>
          <a:xfrm>
            <a:off x="-36512" y="1196752"/>
            <a:ext cx="5544616" cy="34837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Primary</a:t>
            </a:r>
            <a:r>
              <a:rPr kumimoji="0" lang="fr-FR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FR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track</a:t>
            </a:r>
            <a:r>
              <a:rPr kumimoji="0" lang="fr-FR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FR" sz="24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is</a:t>
            </a:r>
            <a:r>
              <a:rPr kumimoji="0" lang="fr-FR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hadron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fr-FR" sz="2400" dirty="0" smtClean="0"/>
              <a:t>	</a:t>
            </a:r>
            <a:r>
              <a:rPr kumimoji="0" lang="fr-FR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(range, 14</a:t>
            </a:r>
            <a:r>
              <a:rPr kumimoji="0" lang="fr-FR" sz="24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lang="fr-FR" sz="2400" dirty="0" smtClean="0"/>
              <a:t>cm</a:t>
            </a:r>
            <a:r>
              <a:rPr kumimoji="0" lang="fr-FR" sz="24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fr-FR" sz="2400" dirty="0" smtClean="0"/>
              <a:t>Muon charge </a:t>
            </a:r>
            <a:r>
              <a:rPr kumimoji="0" lang="fr-FR" sz="2400" b="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measured</a:t>
            </a:r>
            <a:endParaRPr lang="fr-FR" sz="2400" dirty="0" smtClean="0"/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fr-FR" sz="24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by </a:t>
            </a:r>
            <a:r>
              <a:rPr kumimoji="0" lang="fr-FR" sz="2400" b="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spectrometer</a:t>
            </a:r>
            <a:endParaRPr kumimoji="0" lang="fr-FR" sz="2400" b="0" i="0" u="none" strike="noStrike" kern="1200" cap="none" spc="0" normalizeH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41" name="Connettore 2 9"/>
          <p:cNvCxnSpPr/>
          <p:nvPr/>
        </p:nvCxnSpPr>
        <p:spPr>
          <a:xfrm>
            <a:off x="2267744" y="1628800"/>
            <a:ext cx="2736304" cy="14401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CasellaDiTesto 2"/>
          <p:cNvSpPr txBox="1"/>
          <p:nvPr/>
        </p:nvSpPr>
        <p:spPr>
          <a:xfrm>
            <a:off x="6327150" y="3553852"/>
            <a:ext cx="25907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smtClean="0">
                <a:cs typeface="Times New Roman"/>
              </a:rPr>
              <a:t>2.8 </a:t>
            </a:r>
            <a:r>
              <a:rPr lang="it-IT" sz="2800" b="1" dirty="0" smtClean="0">
                <a:cs typeface="Times New Roman"/>
              </a:rPr>
              <a:t>±</a:t>
            </a:r>
            <a:r>
              <a:rPr lang="it-IT" sz="2800" dirty="0" smtClean="0">
                <a:cs typeface="Times New Roman"/>
              </a:rPr>
              <a:t> 0.2 GeV μ  </a:t>
            </a:r>
            <a:endParaRPr lang="it-IT" sz="2800" dirty="0"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1773386"/>
            <a:ext cx="7567613" cy="467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grpSp>
        <p:nvGrpSpPr>
          <p:cNvPr id="37" name="Group 13"/>
          <p:cNvGrpSpPr>
            <a:grpSpLocks/>
          </p:cNvGrpSpPr>
          <p:nvPr/>
        </p:nvGrpSpPr>
        <p:grpSpPr bwMode="auto">
          <a:xfrm>
            <a:off x="5292725" y="3711723"/>
            <a:ext cx="336550" cy="366713"/>
            <a:chOff x="5242" y="2296"/>
            <a:chExt cx="212" cy="231"/>
          </a:xfrm>
        </p:grpSpPr>
        <p:sp>
          <p:nvSpPr>
            <p:cNvPr id="40" name="Oval 6"/>
            <p:cNvSpPr>
              <a:spLocks noChangeArrowheads="1"/>
            </p:cNvSpPr>
            <p:nvPr/>
          </p:nvSpPr>
          <p:spPr bwMode="auto">
            <a:xfrm>
              <a:off x="5281" y="2341"/>
              <a:ext cx="136" cy="137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41" name="Text Box 7"/>
            <p:cNvSpPr txBox="1">
              <a:spLocks noChangeArrowheads="1"/>
            </p:cNvSpPr>
            <p:nvPr/>
          </p:nvSpPr>
          <p:spPr bwMode="auto">
            <a:xfrm>
              <a:off x="5242" y="2296"/>
              <a:ext cx="21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it-IT"/>
                <a:t>X</a:t>
              </a:r>
            </a:p>
          </p:txBody>
        </p:sp>
      </p:grpSp>
      <p:sp>
        <p:nvSpPr>
          <p:cNvPr id="43" name="Text Box 14"/>
          <p:cNvSpPr txBox="1">
            <a:spLocks noChangeArrowheads="1"/>
          </p:cNvSpPr>
          <p:nvPr/>
        </p:nvSpPr>
        <p:spPr bwMode="auto">
          <a:xfrm>
            <a:off x="5530850" y="3862536"/>
            <a:ext cx="336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/>
              <a:t>B</a:t>
            </a:r>
          </a:p>
        </p:txBody>
      </p:sp>
      <p:sp>
        <p:nvSpPr>
          <p:cNvPr id="47" name="Text Box 15"/>
          <p:cNvSpPr txBox="1">
            <a:spLocks noChangeArrowheads="1"/>
          </p:cNvSpPr>
          <p:nvPr/>
        </p:nvSpPr>
        <p:spPr bwMode="auto">
          <a:xfrm>
            <a:off x="809625" y="3384698"/>
            <a:ext cx="194155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>
                <a:solidFill>
                  <a:srgbClr val="006600"/>
                </a:solidFill>
              </a:rPr>
              <a:t>Target Tracker hits</a:t>
            </a:r>
          </a:p>
        </p:txBody>
      </p:sp>
      <p:sp>
        <p:nvSpPr>
          <p:cNvPr id="48" name="Line 16"/>
          <p:cNvSpPr>
            <a:spLocks noChangeShapeType="1"/>
          </p:cNvSpPr>
          <p:nvPr/>
        </p:nvSpPr>
        <p:spPr bwMode="auto">
          <a:xfrm flipH="1" flipV="1">
            <a:off x="1619250" y="2854473"/>
            <a:ext cx="144463" cy="503238"/>
          </a:xfrm>
          <a:prstGeom prst="line">
            <a:avLst/>
          </a:prstGeom>
          <a:noFill/>
          <a:ln w="12700">
            <a:solidFill>
              <a:srgbClr val="0066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50" name="Text Box 17"/>
          <p:cNvSpPr txBox="1">
            <a:spLocks noChangeArrowheads="1"/>
          </p:cNvSpPr>
          <p:nvPr/>
        </p:nvSpPr>
        <p:spPr bwMode="auto">
          <a:xfrm>
            <a:off x="4284663" y="5400823"/>
            <a:ext cx="94636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>
                <a:solidFill>
                  <a:srgbClr val="006600"/>
                </a:solidFill>
              </a:rPr>
              <a:t>RPC hits</a:t>
            </a:r>
          </a:p>
        </p:txBody>
      </p:sp>
      <p:sp>
        <p:nvSpPr>
          <p:cNvPr id="51" name="Line 18"/>
          <p:cNvSpPr>
            <a:spLocks noChangeShapeType="1"/>
          </p:cNvSpPr>
          <p:nvPr/>
        </p:nvSpPr>
        <p:spPr bwMode="auto">
          <a:xfrm flipV="1">
            <a:off x="5148263" y="5230961"/>
            <a:ext cx="576262" cy="358775"/>
          </a:xfrm>
          <a:prstGeom prst="line">
            <a:avLst/>
          </a:prstGeom>
          <a:noFill/>
          <a:ln w="12700">
            <a:solidFill>
              <a:srgbClr val="0066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52" name="Oval 19"/>
          <p:cNvSpPr>
            <a:spLocks noChangeArrowheads="1"/>
          </p:cNvSpPr>
          <p:nvPr/>
        </p:nvSpPr>
        <p:spPr bwMode="auto">
          <a:xfrm>
            <a:off x="5435600" y="2494111"/>
            <a:ext cx="2016125" cy="287337"/>
          </a:xfrm>
          <a:prstGeom prst="ellipse">
            <a:avLst/>
          </a:prstGeom>
          <a:noFill/>
          <a:ln w="12700">
            <a:solidFill>
              <a:srgbClr val="0066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53" name="Text Box 20"/>
          <p:cNvSpPr txBox="1">
            <a:spLocks noChangeArrowheads="1"/>
          </p:cNvSpPr>
          <p:nvPr/>
        </p:nvSpPr>
        <p:spPr bwMode="auto">
          <a:xfrm>
            <a:off x="6591300" y="3635523"/>
            <a:ext cx="251777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GB" sz="1600" smtClean="0">
                <a:solidFill>
                  <a:srgbClr val="006600"/>
                </a:solidFill>
                <a:latin typeface="Times New Roman"/>
                <a:cs typeface="Times New Roman"/>
              </a:rPr>
              <a:t>P2&lt;0 </a:t>
            </a:r>
            <a:r>
              <a:rPr lang="en-GB" sz="1600" smtClean="0">
                <a:solidFill>
                  <a:srgbClr val="006600"/>
                </a:solidFill>
                <a:latin typeface="Times New Roman"/>
                <a:cs typeface="Times New Roman"/>
                <a:sym typeface="Wingdings" charset="0"/>
              </a:rPr>
              <a:t> negative charge</a:t>
            </a:r>
          </a:p>
          <a:p>
            <a:r>
              <a:rPr lang="en-GB" sz="1600" smtClean="0">
                <a:solidFill>
                  <a:srgbClr val="006600"/>
                </a:solidFill>
                <a:latin typeface="Times New Roman"/>
                <a:cs typeface="Times New Roman"/>
                <a:sym typeface="Wingdings" charset="0"/>
              </a:rPr>
              <a:t>5.6 σ  significance</a:t>
            </a:r>
          </a:p>
          <a:p>
            <a:r>
              <a:rPr lang="en-GB" sz="1600" smtClean="0">
                <a:solidFill>
                  <a:srgbClr val="006600"/>
                </a:solidFill>
                <a:latin typeface="Times New Roman"/>
                <a:cs typeface="Times New Roman"/>
                <a:sym typeface="Wingdings" charset="0"/>
              </a:rPr>
              <a:t>R ~ 85 cm</a:t>
            </a:r>
            <a:endParaRPr lang="en-GB" sz="1600">
              <a:solidFill>
                <a:srgbClr val="006600"/>
              </a:solidFill>
              <a:latin typeface="Times New Roman"/>
              <a:cs typeface="Times New Roman"/>
            </a:endParaRPr>
          </a:p>
        </p:txBody>
      </p:sp>
      <p:sp>
        <p:nvSpPr>
          <p:cNvPr id="57" name="Line 21"/>
          <p:cNvSpPr>
            <a:spLocks noChangeShapeType="1"/>
          </p:cNvSpPr>
          <p:nvPr/>
        </p:nvSpPr>
        <p:spPr bwMode="auto">
          <a:xfrm flipH="1" flipV="1">
            <a:off x="6948488" y="2854473"/>
            <a:ext cx="1008062" cy="792163"/>
          </a:xfrm>
          <a:prstGeom prst="line">
            <a:avLst/>
          </a:prstGeom>
          <a:noFill/>
          <a:ln w="12700">
            <a:solidFill>
              <a:srgbClr val="0066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MPP Munich 09/07/2013</a:t>
            </a:r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53</a:t>
            </a:fld>
            <a:endParaRPr lang="fr-BE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Pablo DEL AMO SANCHEZ                          LAPP - IN2P3 - CNRS / Université de Savoie</a:t>
            </a:r>
            <a:endParaRPr lang="fr-BE"/>
          </a:p>
        </p:txBody>
      </p:sp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755576" y="44624"/>
            <a:ext cx="8229600" cy="1143000"/>
          </a:xfrm>
        </p:spPr>
        <p:txBody>
          <a:bodyPr/>
          <a:lstStyle/>
          <a:p>
            <a:r>
              <a:rPr lang="en-GB" dirty="0" smtClean="0"/>
              <a:t>3</a:t>
            </a:r>
            <a:r>
              <a:rPr lang="en-GB" baseline="30000" dirty="0" smtClean="0"/>
              <a:t>rd</a:t>
            </a:r>
            <a:r>
              <a:rPr lang="en-GB" dirty="0" smtClean="0"/>
              <a:t>  </a:t>
            </a:r>
            <a:r>
              <a:rPr lang="el-GR" dirty="0" smtClean="0"/>
              <a:t>ν</a:t>
            </a:r>
            <a:r>
              <a:rPr lang="el-GR" baseline="-25000" dirty="0" smtClean="0"/>
              <a:t>τ</a:t>
            </a:r>
            <a:r>
              <a:rPr lang="en-GB" dirty="0" smtClean="0"/>
              <a:t> candidate</a:t>
            </a:r>
            <a:endParaRPr lang="en-GB" dirty="0"/>
          </a:p>
        </p:txBody>
      </p:sp>
      <p:sp>
        <p:nvSpPr>
          <p:cNvPr id="39" name="Explosion 1 38"/>
          <p:cNvSpPr/>
          <p:nvPr/>
        </p:nvSpPr>
        <p:spPr>
          <a:xfrm>
            <a:off x="6732240" y="-27384"/>
            <a:ext cx="2592288" cy="1800200"/>
          </a:xfrm>
          <a:prstGeom prst="irregularSeal1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dirty="0" smtClean="0">
                <a:solidFill>
                  <a:schemeClr val="tx1"/>
                </a:solidFill>
              </a:rPr>
              <a:t>NEW!!</a:t>
            </a:r>
            <a:endParaRPr lang="fr-FR" sz="3600" dirty="0">
              <a:solidFill>
                <a:schemeClr val="tx1"/>
              </a:solidFill>
            </a:endParaRPr>
          </a:p>
        </p:txBody>
      </p:sp>
      <p:sp>
        <p:nvSpPr>
          <p:cNvPr id="68" name="Espace réservé du contenu 2"/>
          <p:cNvSpPr txBox="1">
            <a:spLocks/>
          </p:cNvSpPr>
          <p:nvPr/>
        </p:nvSpPr>
        <p:spPr>
          <a:xfrm>
            <a:off x="-36512" y="1196752"/>
            <a:ext cx="9180512" cy="34837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fr-FR" sz="2400" dirty="0" err="1" smtClean="0"/>
              <a:t>Negative</a:t>
            </a:r>
            <a:r>
              <a:rPr lang="fr-FR" sz="2400" dirty="0" smtClean="0"/>
              <a:t> c</a:t>
            </a:r>
            <a:r>
              <a:rPr kumimoji="0" lang="fr-FR" sz="24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harge</a:t>
            </a:r>
            <a:r>
              <a:rPr kumimoji="0" lang="fr-FR" sz="24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FR" sz="2400" b="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measured</a:t>
            </a:r>
            <a:r>
              <a:rPr kumimoji="0" lang="fr-FR" sz="24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FR" sz="2400" b="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at</a:t>
            </a:r>
            <a:r>
              <a:rPr kumimoji="0" lang="fr-FR" sz="24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 &gt; 5 </a:t>
            </a:r>
            <a:r>
              <a:rPr kumimoji="0" lang="el-GR" sz="24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σ</a:t>
            </a:r>
            <a:endParaRPr kumimoji="0" lang="fr-FR" sz="2400" b="0" i="0" u="none" strike="noStrike" kern="1200" cap="none" spc="0" normalizeH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MPP Munich 09/07/2013</a:t>
            </a:r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54</a:t>
            </a:fld>
            <a:endParaRPr lang="fr-BE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Pablo DEL AMO SANCHEZ                          LAPP - IN2P3 - CNRS / Université de Savoie</a:t>
            </a:r>
            <a:endParaRPr lang="fr-BE"/>
          </a:p>
        </p:txBody>
      </p:sp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755576" y="44624"/>
            <a:ext cx="8229600" cy="1143000"/>
          </a:xfrm>
        </p:spPr>
        <p:txBody>
          <a:bodyPr/>
          <a:lstStyle/>
          <a:p>
            <a:r>
              <a:rPr lang="en-GB" dirty="0" smtClean="0"/>
              <a:t>3</a:t>
            </a:r>
            <a:r>
              <a:rPr lang="en-GB" baseline="30000" dirty="0" smtClean="0"/>
              <a:t>rd</a:t>
            </a:r>
            <a:r>
              <a:rPr lang="en-GB" dirty="0" smtClean="0"/>
              <a:t>  </a:t>
            </a:r>
            <a:r>
              <a:rPr lang="el-GR" dirty="0" smtClean="0"/>
              <a:t>ν</a:t>
            </a:r>
            <a:r>
              <a:rPr lang="el-GR" baseline="-25000" dirty="0" smtClean="0"/>
              <a:t>τ</a:t>
            </a:r>
            <a:r>
              <a:rPr lang="en-GB" dirty="0" smtClean="0"/>
              <a:t> candidate</a:t>
            </a:r>
            <a:endParaRPr lang="en-GB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496" y="3861048"/>
            <a:ext cx="9289032" cy="4896544"/>
          </a:xfrm>
        </p:spPr>
        <p:txBody>
          <a:bodyPr/>
          <a:lstStyle/>
          <a:p>
            <a:pPr>
              <a:buNone/>
            </a:pPr>
            <a:endParaRPr lang="en-GB" sz="1100" dirty="0" smtClean="0"/>
          </a:p>
          <a:p>
            <a:pPr>
              <a:buNone/>
            </a:pPr>
            <a:r>
              <a:rPr lang="en-US" altLang="ja-JP" sz="2400" dirty="0" smtClean="0">
                <a:solidFill>
                  <a:srgbClr val="000000"/>
                </a:solidFill>
              </a:rPr>
              <a:t>φ = (154.5 </a:t>
            </a:r>
            <a:r>
              <a:rPr lang="en-US" altLang="ja-JP" sz="2400" dirty="0" smtClean="0">
                <a:solidFill>
                  <a:srgbClr val="000000"/>
                </a:solidFill>
                <a:latin typeface="Times"/>
              </a:rPr>
              <a:t>±</a:t>
            </a:r>
            <a:r>
              <a:rPr lang="en-US" altLang="ja-JP" sz="2400" dirty="0" smtClean="0">
                <a:solidFill>
                  <a:srgbClr val="000000"/>
                </a:solidFill>
              </a:rPr>
              <a:t> 1.5</a:t>
            </a:r>
            <a:r>
              <a:rPr lang="en-GB" altLang="ja-JP" sz="2400" dirty="0" smtClean="0">
                <a:solidFill>
                  <a:srgbClr val="000000"/>
                </a:solidFill>
              </a:rPr>
              <a:t>)</a:t>
            </a:r>
            <a:r>
              <a:rPr lang="en-GB" altLang="ja-JP" sz="2400" dirty="0" smtClean="0">
                <a:solidFill>
                  <a:srgbClr val="000000"/>
                </a:solidFill>
                <a:latin typeface="Times"/>
              </a:rPr>
              <a:t>°      </a:t>
            </a:r>
            <a:r>
              <a:rPr lang="en-GB" altLang="ja-JP" sz="2400" dirty="0" smtClean="0">
                <a:solidFill>
                  <a:srgbClr val="000000"/>
                </a:solidFill>
              </a:rPr>
              <a:t>Kink angle 245</a:t>
            </a:r>
            <a:r>
              <a:rPr lang="en-US" altLang="ja-JP" sz="2400" dirty="0" smtClean="0">
                <a:solidFill>
                  <a:srgbClr val="000000"/>
                </a:solidFill>
              </a:rPr>
              <a:t> </a:t>
            </a:r>
            <a:r>
              <a:rPr lang="en-US" altLang="ja-JP" sz="2400" dirty="0" smtClean="0">
                <a:solidFill>
                  <a:srgbClr val="000000"/>
                </a:solidFill>
                <a:latin typeface="Times"/>
              </a:rPr>
              <a:t>±</a:t>
            </a:r>
            <a:r>
              <a:rPr lang="en-US" altLang="ja-JP" sz="2400" dirty="0" smtClean="0">
                <a:solidFill>
                  <a:srgbClr val="000000"/>
                </a:solidFill>
              </a:rPr>
              <a:t> </a:t>
            </a:r>
            <a:r>
              <a:rPr lang="en-GB" altLang="ja-JP" sz="2400" dirty="0" smtClean="0">
                <a:solidFill>
                  <a:srgbClr val="000000"/>
                </a:solidFill>
              </a:rPr>
              <a:t>5 </a:t>
            </a:r>
            <a:r>
              <a:rPr lang="en-GB" altLang="ja-JP" sz="2400" dirty="0" err="1" smtClean="0">
                <a:solidFill>
                  <a:srgbClr val="000000"/>
                </a:solidFill>
              </a:rPr>
              <a:t>mrad</a:t>
            </a:r>
            <a:r>
              <a:rPr lang="en-GB" altLang="ja-JP" sz="2400" dirty="0" smtClean="0">
                <a:solidFill>
                  <a:srgbClr val="000000"/>
                </a:solidFill>
                <a:latin typeface="Times"/>
              </a:rPr>
              <a:t>   </a:t>
            </a:r>
            <a:r>
              <a:rPr lang="en-US" altLang="ja-JP" sz="2400" dirty="0" smtClean="0">
                <a:solidFill>
                  <a:srgbClr val="000000"/>
                </a:solidFill>
              </a:rPr>
              <a:t>Flight length 376 </a:t>
            </a:r>
            <a:r>
              <a:rPr lang="en-US" altLang="ja-JP" sz="2400" dirty="0" smtClean="0">
                <a:solidFill>
                  <a:srgbClr val="000000"/>
                </a:solidFill>
                <a:latin typeface="Times"/>
              </a:rPr>
              <a:t>±</a:t>
            </a:r>
            <a:r>
              <a:rPr lang="en-US" altLang="ja-JP" sz="2400" dirty="0" smtClean="0">
                <a:solidFill>
                  <a:srgbClr val="000000"/>
                </a:solidFill>
              </a:rPr>
              <a:t> </a:t>
            </a:r>
            <a:r>
              <a:rPr lang="en-GB" altLang="ja-JP" sz="2400" dirty="0" smtClean="0">
                <a:solidFill>
                  <a:srgbClr val="000000"/>
                </a:solidFill>
              </a:rPr>
              <a:t>10</a:t>
            </a:r>
            <a:r>
              <a:rPr lang="en-US" altLang="ja-JP" sz="2400" dirty="0" smtClean="0">
                <a:solidFill>
                  <a:srgbClr val="000000"/>
                </a:solidFill>
              </a:rPr>
              <a:t> </a:t>
            </a:r>
            <a:r>
              <a:rPr lang="el-GR" sz="2400" dirty="0" smtClean="0"/>
              <a:t>μ</a:t>
            </a:r>
            <a:r>
              <a:rPr lang="en-US" altLang="ja-JP" sz="2400" dirty="0" smtClean="0">
                <a:solidFill>
                  <a:srgbClr val="000000"/>
                </a:solidFill>
              </a:rPr>
              <a:t>m</a:t>
            </a:r>
            <a:endParaRPr lang="fr-FR" dirty="0" smtClean="0"/>
          </a:p>
          <a:p>
            <a:pPr algn="ctr">
              <a:buNone/>
            </a:pPr>
            <a:r>
              <a:rPr lang="el-GR" dirty="0" smtClean="0"/>
              <a:t>τ</a:t>
            </a:r>
            <a:r>
              <a:rPr lang="fr-FR" baseline="30000" dirty="0" smtClean="0"/>
              <a:t>− </a:t>
            </a:r>
            <a:r>
              <a:rPr lang="el-GR" dirty="0" smtClean="0"/>
              <a:t>→</a:t>
            </a:r>
            <a:r>
              <a:rPr lang="fr-FR" dirty="0" smtClean="0"/>
              <a:t> </a:t>
            </a:r>
            <a:r>
              <a:rPr lang="el-GR" dirty="0" smtClean="0"/>
              <a:t>μ</a:t>
            </a:r>
            <a:r>
              <a:rPr lang="fr-FR" baseline="30000" dirty="0" smtClean="0"/>
              <a:t>− </a:t>
            </a:r>
            <a:r>
              <a:rPr lang="el-GR" dirty="0" smtClean="0"/>
              <a:t>ν</a:t>
            </a:r>
            <a:r>
              <a:rPr lang="el-GR" baseline="-25000" dirty="0" smtClean="0"/>
              <a:t>μ</a:t>
            </a:r>
            <a:r>
              <a:rPr lang="fr-FR" baseline="-25000" dirty="0" smtClean="0"/>
              <a:t> </a:t>
            </a:r>
            <a:r>
              <a:rPr lang="el-GR" dirty="0" smtClean="0"/>
              <a:t>ν</a:t>
            </a:r>
            <a:r>
              <a:rPr lang="el-GR" baseline="-25000" dirty="0" smtClean="0"/>
              <a:t>τ</a:t>
            </a:r>
            <a:endParaRPr lang="fr-FR" baseline="-25000" dirty="0" smtClean="0"/>
          </a:p>
          <a:p>
            <a:pPr algn="ctr">
              <a:buNone/>
            </a:pPr>
            <a:endParaRPr lang="fr-FR" sz="2000" dirty="0" smtClean="0"/>
          </a:p>
          <a:p>
            <a:pPr algn="ctr">
              <a:buNone/>
            </a:pPr>
            <a:r>
              <a:rPr lang="fr-FR" sz="4000" dirty="0" smtClean="0">
                <a:solidFill>
                  <a:srgbClr val="FF0000"/>
                </a:solidFill>
              </a:rPr>
              <a:t>3 </a:t>
            </a:r>
            <a:r>
              <a:rPr lang="el-GR" sz="4000" dirty="0" smtClean="0">
                <a:solidFill>
                  <a:srgbClr val="FF0000"/>
                </a:solidFill>
              </a:rPr>
              <a:t>ν</a:t>
            </a:r>
            <a:r>
              <a:rPr lang="el-GR" sz="4000" baseline="-25000" dirty="0" smtClean="0">
                <a:solidFill>
                  <a:srgbClr val="FF0000"/>
                </a:solidFill>
              </a:rPr>
              <a:t>µ</a:t>
            </a:r>
            <a:r>
              <a:rPr lang="en-GB" sz="4000" dirty="0" smtClean="0">
                <a:solidFill>
                  <a:srgbClr val="FF0000"/>
                </a:solidFill>
              </a:rPr>
              <a:t> </a:t>
            </a:r>
            <a:r>
              <a:rPr lang="en-GB" sz="4000" dirty="0" smtClean="0">
                <a:solidFill>
                  <a:srgbClr val="FF0000"/>
                </a:solidFill>
                <a:latin typeface="Times"/>
              </a:rPr>
              <a:t>→ </a:t>
            </a:r>
            <a:r>
              <a:rPr lang="el-GR" sz="4000" dirty="0" smtClean="0">
                <a:solidFill>
                  <a:srgbClr val="FF0000"/>
                </a:solidFill>
              </a:rPr>
              <a:t>ν</a:t>
            </a:r>
            <a:r>
              <a:rPr lang="el-GR" sz="4000" baseline="-25000" dirty="0" smtClean="0">
                <a:solidFill>
                  <a:srgbClr val="FF0000"/>
                </a:solidFill>
              </a:rPr>
              <a:t>τ</a:t>
            </a:r>
            <a:r>
              <a:rPr lang="en-GB" sz="4000" dirty="0" smtClean="0">
                <a:solidFill>
                  <a:srgbClr val="FF0000"/>
                </a:solidFill>
              </a:rPr>
              <a:t> candidates: appearance at 3.2 </a:t>
            </a:r>
            <a:r>
              <a:rPr lang="el-GR" sz="4000" dirty="0" smtClean="0">
                <a:solidFill>
                  <a:srgbClr val="FF0000"/>
                </a:solidFill>
              </a:rPr>
              <a:t>σ</a:t>
            </a:r>
            <a:endParaRPr lang="fr-FR" sz="4000" dirty="0" smtClean="0"/>
          </a:p>
        </p:txBody>
      </p:sp>
      <p:cxnSp>
        <p:nvCxnSpPr>
          <p:cNvPr id="38" name="Connecteur droit 37"/>
          <p:cNvCxnSpPr/>
          <p:nvPr/>
        </p:nvCxnSpPr>
        <p:spPr>
          <a:xfrm>
            <a:off x="5004048" y="4725144"/>
            <a:ext cx="144016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1268760"/>
            <a:ext cx="3203848" cy="2880320"/>
            <a:chOff x="2969" y="473"/>
            <a:chExt cx="2858" cy="2687"/>
          </a:xfrm>
        </p:grpSpPr>
        <p:pic>
          <p:nvPicPr>
            <p:cNvPr id="54" name="Picture 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9" y="473"/>
              <a:ext cx="2858" cy="26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55" name="Line 4"/>
            <p:cNvSpPr>
              <a:spLocks noChangeShapeType="1"/>
            </p:cNvSpPr>
            <p:nvPr/>
          </p:nvSpPr>
          <p:spPr bwMode="auto">
            <a:xfrm>
              <a:off x="5208" y="744"/>
              <a:ext cx="0" cy="2143"/>
            </a:xfrm>
            <a:prstGeom prst="line">
              <a:avLst/>
            </a:prstGeom>
            <a:noFill/>
            <a:ln w="25560" cap="flat">
              <a:solidFill>
                <a:srgbClr val="AA241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6" name="Rectangle 5"/>
            <p:cNvSpPr>
              <a:spLocks noChangeArrowheads="1"/>
            </p:cNvSpPr>
            <p:nvPr/>
          </p:nvSpPr>
          <p:spPr bwMode="auto">
            <a:xfrm>
              <a:off x="5160" y="744"/>
              <a:ext cx="103" cy="2143"/>
            </a:xfrm>
            <a:prstGeom prst="rect">
              <a:avLst/>
            </a:prstGeom>
            <a:solidFill>
              <a:srgbClr val="AA2411">
                <a:alpha val="2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3059832" y="1268761"/>
            <a:ext cx="3100717" cy="2880320"/>
            <a:chOff x="3223" y="208"/>
            <a:chExt cx="2859" cy="2687"/>
          </a:xfrm>
        </p:grpSpPr>
        <p:pic>
          <p:nvPicPr>
            <p:cNvPr id="58" name="Picture 7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24" y="209"/>
              <a:ext cx="2859" cy="26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59" name="Line 8"/>
            <p:cNvSpPr>
              <a:spLocks noChangeShapeType="1"/>
            </p:cNvSpPr>
            <p:nvPr/>
          </p:nvSpPr>
          <p:spPr bwMode="auto">
            <a:xfrm>
              <a:off x="4632" y="480"/>
              <a:ext cx="0" cy="2143"/>
            </a:xfrm>
            <a:prstGeom prst="line">
              <a:avLst/>
            </a:prstGeom>
            <a:noFill/>
            <a:ln w="25560" cap="flat">
              <a:solidFill>
                <a:srgbClr val="AA241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60" name="Rectangle 9"/>
            <p:cNvSpPr>
              <a:spLocks noChangeArrowheads="1"/>
            </p:cNvSpPr>
            <p:nvPr/>
          </p:nvSpPr>
          <p:spPr bwMode="auto">
            <a:xfrm>
              <a:off x="4608" y="480"/>
              <a:ext cx="47" cy="2143"/>
            </a:xfrm>
            <a:prstGeom prst="rect">
              <a:avLst/>
            </a:prstGeom>
            <a:solidFill>
              <a:srgbClr val="AA2411">
                <a:alpha val="2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1" name="Rectangle 10"/>
            <p:cNvSpPr>
              <a:spLocks noChangeArrowheads="1"/>
            </p:cNvSpPr>
            <p:nvPr/>
          </p:nvSpPr>
          <p:spPr bwMode="auto">
            <a:xfrm>
              <a:off x="3511" y="480"/>
              <a:ext cx="95" cy="2143"/>
            </a:xfrm>
            <a:prstGeom prst="rect">
              <a:avLst/>
            </a:prstGeom>
            <a:solidFill>
              <a:srgbClr val="3F3F3F">
                <a:alpha val="2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grpSp>
        <p:nvGrpSpPr>
          <p:cNvPr id="41" name="Group 11"/>
          <p:cNvGrpSpPr>
            <a:grpSpLocks/>
          </p:cNvGrpSpPr>
          <p:nvPr/>
        </p:nvGrpSpPr>
        <p:grpSpPr bwMode="auto">
          <a:xfrm>
            <a:off x="6012160" y="1268760"/>
            <a:ext cx="3168352" cy="2880320"/>
            <a:chOff x="418" y="193"/>
            <a:chExt cx="2858" cy="2687"/>
          </a:xfrm>
        </p:grpSpPr>
        <p:pic>
          <p:nvPicPr>
            <p:cNvPr id="42" name="Picture 1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8" y="193"/>
              <a:ext cx="2858" cy="26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44" name="Rectangle 13"/>
            <p:cNvSpPr>
              <a:spLocks noChangeArrowheads="1"/>
            </p:cNvSpPr>
            <p:nvPr/>
          </p:nvSpPr>
          <p:spPr bwMode="auto">
            <a:xfrm>
              <a:off x="1888" y="464"/>
              <a:ext cx="1095" cy="2143"/>
            </a:xfrm>
            <a:prstGeom prst="rect">
              <a:avLst/>
            </a:prstGeom>
            <a:solidFill>
              <a:srgbClr val="3F3F3F">
                <a:alpha val="2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45" name="Line 14"/>
            <p:cNvSpPr>
              <a:spLocks noChangeShapeType="1"/>
            </p:cNvSpPr>
            <p:nvPr/>
          </p:nvSpPr>
          <p:spPr bwMode="auto">
            <a:xfrm>
              <a:off x="864" y="468"/>
              <a:ext cx="0" cy="2143"/>
            </a:xfrm>
            <a:prstGeom prst="line">
              <a:avLst/>
            </a:prstGeom>
            <a:noFill/>
            <a:ln w="25560" cap="flat">
              <a:solidFill>
                <a:srgbClr val="AA241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6" name="Rectangle 15"/>
            <p:cNvSpPr>
              <a:spLocks noChangeArrowheads="1"/>
            </p:cNvSpPr>
            <p:nvPr/>
          </p:nvSpPr>
          <p:spPr bwMode="auto">
            <a:xfrm>
              <a:off x="859" y="464"/>
              <a:ext cx="31" cy="2143"/>
            </a:xfrm>
            <a:prstGeom prst="rect">
              <a:avLst/>
            </a:prstGeom>
            <a:solidFill>
              <a:srgbClr val="AA2411">
                <a:alpha val="2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32" name="ZoneTexte 31"/>
          <p:cNvSpPr txBox="1"/>
          <p:nvPr/>
        </p:nvSpPr>
        <p:spPr>
          <a:xfrm>
            <a:off x="4716016" y="2708920"/>
            <a:ext cx="1152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Kink angle</a:t>
            </a:r>
          </a:p>
          <a:p>
            <a:r>
              <a:rPr lang="en-GB" dirty="0" smtClean="0"/>
              <a:t>      (</a:t>
            </a:r>
            <a:r>
              <a:rPr lang="en-GB" dirty="0" err="1" smtClean="0"/>
              <a:t>mrad</a:t>
            </a:r>
            <a:r>
              <a:rPr lang="en-GB" dirty="0" smtClean="0"/>
              <a:t>)</a:t>
            </a:r>
            <a:endParaRPr lang="fr-FR" dirty="0"/>
          </a:p>
        </p:txBody>
      </p:sp>
      <p:sp>
        <p:nvSpPr>
          <p:cNvPr id="33" name="ZoneTexte 32"/>
          <p:cNvSpPr txBox="1"/>
          <p:nvPr/>
        </p:nvSpPr>
        <p:spPr>
          <a:xfrm>
            <a:off x="395536" y="3275692"/>
            <a:ext cx="100811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degrees</a:t>
            </a:r>
            <a:endParaRPr lang="fr-FR" dirty="0"/>
          </a:p>
        </p:txBody>
      </p:sp>
      <p:sp>
        <p:nvSpPr>
          <p:cNvPr id="34" name="ZoneTexte 33"/>
          <p:cNvSpPr txBox="1"/>
          <p:nvPr/>
        </p:nvSpPr>
        <p:spPr>
          <a:xfrm>
            <a:off x="539552" y="2915652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φ</a:t>
            </a:r>
            <a:endParaRPr lang="fr-FR" dirty="0"/>
          </a:p>
        </p:txBody>
      </p:sp>
      <p:sp>
        <p:nvSpPr>
          <p:cNvPr id="49" name="テキスト ボックス 6"/>
          <p:cNvSpPr txBox="1">
            <a:spLocks noChangeArrowheads="1"/>
          </p:cNvSpPr>
          <p:nvPr/>
        </p:nvSpPr>
        <p:spPr bwMode="auto">
          <a:xfrm>
            <a:off x="7562319" y="2926689"/>
            <a:ext cx="1402169" cy="646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5" tIns="45718" rIns="91435" bIns="45718">
            <a:spAutoFit/>
          </a:bodyPr>
          <a:lstStyle/>
          <a:p>
            <a:r>
              <a:rPr lang="en-US" altLang="ja-JP" dirty="0">
                <a:solidFill>
                  <a:srgbClr val="000000"/>
                </a:solidFill>
              </a:rPr>
              <a:t> </a:t>
            </a:r>
            <a:r>
              <a:rPr lang="en-US" altLang="ja-JP" dirty="0" smtClean="0">
                <a:solidFill>
                  <a:srgbClr val="000000"/>
                </a:solidFill>
              </a:rPr>
              <a:t>Flight length</a:t>
            </a:r>
          </a:p>
          <a:p>
            <a:pPr algn="ctr"/>
            <a:r>
              <a:rPr lang="en-US" altLang="ja-JP" dirty="0" smtClean="0">
                <a:solidFill>
                  <a:srgbClr val="000000"/>
                </a:solidFill>
              </a:rPr>
              <a:t>(</a:t>
            </a:r>
            <a:r>
              <a:rPr lang="el-GR" altLang="ja-JP" dirty="0" smtClean="0">
                <a:solidFill>
                  <a:srgbClr val="000000"/>
                </a:solidFill>
              </a:rPr>
              <a:t>μ</a:t>
            </a:r>
            <a:r>
              <a:rPr lang="en-US" altLang="ja-JP" dirty="0" smtClean="0">
                <a:solidFill>
                  <a:srgbClr val="000000"/>
                </a:solidFill>
              </a:rPr>
              <a:t>m)</a:t>
            </a:r>
            <a:endParaRPr lang="ja-JP" altLang="en-US" dirty="0">
              <a:solidFill>
                <a:srgbClr val="000000"/>
              </a:solidFill>
            </a:endParaRPr>
          </a:p>
        </p:txBody>
      </p:sp>
      <p:sp>
        <p:nvSpPr>
          <p:cNvPr id="39" name="Explosion 1 38"/>
          <p:cNvSpPr/>
          <p:nvPr/>
        </p:nvSpPr>
        <p:spPr>
          <a:xfrm>
            <a:off x="6732240" y="-27384"/>
            <a:ext cx="2592288" cy="1800200"/>
          </a:xfrm>
          <a:prstGeom prst="irregularSeal1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dirty="0" smtClean="0">
                <a:solidFill>
                  <a:schemeClr val="tx1"/>
                </a:solidFill>
              </a:rPr>
              <a:t>NEW!!</a:t>
            </a:r>
            <a:endParaRPr lang="fr-FR" sz="3600" dirty="0">
              <a:solidFill>
                <a:schemeClr val="tx1"/>
              </a:solidFill>
            </a:endParaRPr>
          </a:p>
        </p:txBody>
      </p:sp>
      <p:sp>
        <p:nvSpPr>
          <p:cNvPr id="62" name="Rectangle 21"/>
          <p:cNvSpPr>
            <a:spLocks noChangeArrowheads="1"/>
          </p:cNvSpPr>
          <p:nvPr/>
        </p:nvSpPr>
        <p:spPr bwMode="auto">
          <a:xfrm>
            <a:off x="595577" y="2060848"/>
            <a:ext cx="294716" cy="169692"/>
          </a:xfrm>
          <a:prstGeom prst="rect">
            <a:avLst/>
          </a:prstGeom>
          <a:solidFill>
            <a:srgbClr val="AA2411">
              <a:alpha val="20000"/>
            </a:srgbClr>
          </a:solidFill>
          <a:ln w="6480" cap="flat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64301" tIns="32150" rIns="64301" bIns="32150" anchor="ctr"/>
          <a:lstStyle/>
          <a:p>
            <a:endParaRPr lang="it-IT"/>
          </a:p>
        </p:txBody>
      </p:sp>
      <p:sp>
        <p:nvSpPr>
          <p:cNvPr id="63" name="Rectangle 22"/>
          <p:cNvSpPr>
            <a:spLocks noChangeArrowheads="1"/>
          </p:cNvSpPr>
          <p:nvPr/>
        </p:nvSpPr>
        <p:spPr bwMode="auto">
          <a:xfrm>
            <a:off x="595577" y="2348880"/>
            <a:ext cx="294716" cy="169692"/>
          </a:xfrm>
          <a:prstGeom prst="rect">
            <a:avLst/>
          </a:prstGeom>
          <a:solidFill>
            <a:srgbClr val="D3D3D3"/>
          </a:solidFill>
          <a:ln w="6480" cap="flat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64301" tIns="32150" rIns="64301" bIns="32150" anchor="ctr"/>
          <a:lstStyle/>
          <a:p>
            <a:endParaRPr lang="it-IT"/>
          </a:p>
        </p:txBody>
      </p:sp>
      <p:sp>
        <p:nvSpPr>
          <p:cNvPr id="64" name="Line 23"/>
          <p:cNvSpPr>
            <a:spLocks noChangeShapeType="1"/>
          </p:cNvSpPr>
          <p:nvPr/>
        </p:nvSpPr>
        <p:spPr bwMode="auto">
          <a:xfrm flipH="1">
            <a:off x="594462" y="2141228"/>
            <a:ext cx="296948" cy="1117"/>
          </a:xfrm>
          <a:prstGeom prst="line">
            <a:avLst/>
          </a:prstGeom>
          <a:noFill/>
          <a:ln w="25560" cap="flat">
            <a:solidFill>
              <a:srgbClr val="AA241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64301" tIns="32150" rIns="64301" bIns="32150"/>
          <a:lstStyle/>
          <a:p>
            <a:endParaRPr lang="it-IT"/>
          </a:p>
        </p:txBody>
      </p:sp>
      <p:sp>
        <p:nvSpPr>
          <p:cNvPr id="65" name="Rectangle 24"/>
          <p:cNvSpPr>
            <a:spLocks noChangeArrowheads="1"/>
          </p:cNvSpPr>
          <p:nvPr/>
        </p:nvSpPr>
        <p:spPr bwMode="auto">
          <a:xfrm>
            <a:off x="595577" y="1811750"/>
            <a:ext cx="294716" cy="169692"/>
          </a:xfrm>
          <a:prstGeom prst="rect">
            <a:avLst/>
          </a:prstGeom>
          <a:solidFill>
            <a:srgbClr val="FFFFFF"/>
          </a:solidFill>
          <a:ln w="10080" cap="flat">
            <a:solidFill>
              <a:srgbClr val="06017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64301" tIns="32150" rIns="64301" bIns="32150" anchor="ctr"/>
          <a:lstStyle/>
          <a:p>
            <a:endParaRPr lang="it-IT"/>
          </a:p>
        </p:txBody>
      </p:sp>
      <p:sp>
        <p:nvSpPr>
          <p:cNvPr id="66" name="Rectangle 25"/>
          <p:cNvSpPr>
            <a:spLocks noChangeArrowheads="1"/>
          </p:cNvSpPr>
          <p:nvPr/>
        </p:nvSpPr>
        <p:spPr bwMode="auto">
          <a:xfrm>
            <a:off x="467544" y="1700808"/>
            <a:ext cx="1800200" cy="936104"/>
          </a:xfrm>
          <a:prstGeom prst="rect">
            <a:avLst/>
          </a:prstGeom>
          <a:noFill/>
          <a:ln w="6480" cap="flat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64301" tIns="32150" rIns="64301" bIns="32150" anchor="ctr"/>
          <a:lstStyle/>
          <a:p>
            <a:endParaRPr lang="it-IT"/>
          </a:p>
        </p:txBody>
      </p:sp>
      <p:sp>
        <p:nvSpPr>
          <p:cNvPr id="67" name="Rectangle 26"/>
          <p:cNvSpPr>
            <a:spLocks noChangeArrowheads="1"/>
          </p:cNvSpPr>
          <p:nvPr/>
        </p:nvSpPr>
        <p:spPr bwMode="auto">
          <a:xfrm>
            <a:off x="966445" y="1727980"/>
            <a:ext cx="1373307" cy="836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>
              <a:lnSpc>
                <a:spcPct val="120000"/>
              </a:lnSpc>
              <a:tabLst>
                <a:tab pos="0" algn="l"/>
                <a:tab pos="643006" algn="l"/>
                <a:tab pos="1286012" algn="l"/>
                <a:tab pos="1929018" algn="l"/>
                <a:tab pos="2572024" algn="l"/>
                <a:tab pos="3215030" algn="l"/>
                <a:tab pos="3858036" algn="l"/>
                <a:tab pos="4501043" algn="l"/>
                <a:tab pos="5144049" algn="l"/>
                <a:tab pos="5787055" algn="l"/>
                <a:tab pos="6430061" algn="l"/>
                <a:tab pos="7073067" algn="l"/>
              </a:tabLst>
            </a:pPr>
            <a:r>
              <a:rPr lang="en-GB" sz="1400" dirty="0" err="1" smtClean="0">
                <a:solidFill>
                  <a:srgbClr val="000000"/>
                </a:solidFill>
                <a:latin typeface="Avenir Book" charset="0"/>
                <a:cs typeface="Lucida Grande" charset="0"/>
              </a:rPr>
              <a:t>τ→μ</a:t>
            </a:r>
            <a:r>
              <a:rPr lang="en-GB" sz="1400" dirty="0" smtClean="0">
                <a:solidFill>
                  <a:srgbClr val="000000"/>
                </a:solidFill>
                <a:latin typeface="Avenir Book" charset="0"/>
                <a:cs typeface="Lucida Grande" charset="0"/>
              </a:rPr>
              <a:t> MC</a:t>
            </a:r>
          </a:p>
          <a:p>
            <a:pPr>
              <a:lnSpc>
                <a:spcPct val="120000"/>
              </a:lnSpc>
              <a:tabLst>
                <a:tab pos="0" algn="l"/>
                <a:tab pos="643006" algn="l"/>
                <a:tab pos="1286012" algn="l"/>
                <a:tab pos="1929018" algn="l"/>
                <a:tab pos="2572024" algn="l"/>
                <a:tab pos="3215030" algn="l"/>
                <a:tab pos="3858036" algn="l"/>
                <a:tab pos="4501043" algn="l"/>
                <a:tab pos="5144049" algn="l"/>
                <a:tab pos="5787055" algn="l"/>
                <a:tab pos="6430061" algn="l"/>
                <a:tab pos="7073067" algn="l"/>
              </a:tabLst>
            </a:pPr>
            <a:r>
              <a:rPr lang="en-GB" sz="1400" dirty="0" err="1" smtClean="0">
                <a:solidFill>
                  <a:srgbClr val="000000"/>
                </a:solidFill>
                <a:latin typeface="Avenir Book" charset="0"/>
                <a:cs typeface="Lucida Grande" charset="0"/>
              </a:rPr>
              <a:t>τ→μ</a:t>
            </a:r>
            <a:r>
              <a:rPr lang="en-GB" sz="1400" dirty="0" smtClean="0">
                <a:solidFill>
                  <a:srgbClr val="000000"/>
                </a:solidFill>
                <a:latin typeface="Avenir Book" charset="0"/>
                <a:cs typeface="Lucida Grande" charset="0"/>
              </a:rPr>
              <a:t> candidate</a:t>
            </a:r>
          </a:p>
          <a:p>
            <a:pPr>
              <a:lnSpc>
                <a:spcPct val="120000"/>
              </a:lnSpc>
              <a:tabLst>
                <a:tab pos="0" algn="l"/>
                <a:tab pos="643006" algn="l"/>
                <a:tab pos="1286012" algn="l"/>
                <a:tab pos="1929018" algn="l"/>
                <a:tab pos="2572024" algn="l"/>
                <a:tab pos="3215030" algn="l"/>
                <a:tab pos="3858036" algn="l"/>
                <a:tab pos="4501043" algn="l"/>
                <a:tab pos="5144049" algn="l"/>
                <a:tab pos="5787055" algn="l"/>
                <a:tab pos="6430061" algn="l"/>
                <a:tab pos="7073067" algn="l"/>
              </a:tabLst>
            </a:pPr>
            <a:r>
              <a:rPr lang="en-GB" sz="1400" dirty="0" smtClean="0">
                <a:solidFill>
                  <a:srgbClr val="000000"/>
                </a:solidFill>
                <a:latin typeface="Avenir Book" charset="0"/>
                <a:cs typeface="Lucida Grande" charset="0"/>
              </a:rPr>
              <a:t>excluded region</a:t>
            </a:r>
            <a:endParaRPr lang="en-GB" sz="1400" dirty="0">
              <a:solidFill>
                <a:srgbClr val="000000"/>
              </a:solidFill>
              <a:latin typeface="Avenir Book" charset="0"/>
              <a:cs typeface="Lucida Grande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Summary and conclusions</a:t>
            </a:r>
            <a:endParaRPr lang="en-GB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GB" sz="2000" dirty="0" smtClean="0"/>
              <a:t>OPERA has recorded events corresponding to 18.0 x 10</a:t>
            </a:r>
            <a:r>
              <a:rPr lang="en-GB" sz="2000" baseline="30000" dirty="0" smtClean="0"/>
              <a:t>19</a:t>
            </a:r>
            <a:r>
              <a:rPr lang="en-GB" sz="2000" dirty="0" smtClean="0"/>
              <a:t> </a:t>
            </a:r>
            <a:r>
              <a:rPr lang="en-GB" sz="2000" dirty="0" err="1" smtClean="0"/>
              <a:t>PoT</a:t>
            </a:r>
            <a:r>
              <a:rPr lang="en-GB" sz="2000" dirty="0" smtClean="0"/>
              <a:t> delivered by the CNGS beam from 2008 to 2012</a:t>
            </a:r>
          </a:p>
          <a:p>
            <a:r>
              <a:rPr lang="en-GB" sz="2000" dirty="0" smtClean="0"/>
              <a:t>Scanning (“second data-taking”) and analysis ongoing. ~50% completed!</a:t>
            </a:r>
          </a:p>
          <a:p>
            <a:endParaRPr lang="en-GB" sz="2000" dirty="0" smtClean="0"/>
          </a:p>
          <a:p>
            <a:r>
              <a:rPr lang="el-GR" sz="2400" dirty="0" smtClean="0">
                <a:solidFill>
                  <a:srgbClr val="1506DC"/>
                </a:solidFill>
              </a:rPr>
              <a:t>ν</a:t>
            </a:r>
            <a:r>
              <a:rPr lang="el-GR" sz="2400" baseline="-25000" dirty="0" smtClean="0">
                <a:solidFill>
                  <a:srgbClr val="1506DC"/>
                </a:solidFill>
              </a:rPr>
              <a:t>µ</a:t>
            </a:r>
            <a:r>
              <a:rPr lang="en-GB" sz="2400" dirty="0" smtClean="0">
                <a:solidFill>
                  <a:srgbClr val="1506DC"/>
                </a:solidFill>
              </a:rPr>
              <a:t> </a:t>
            </a:r>
            <a:r>
              <a:rPr lang="en-GB" sz="2400" dirty="0" smtClean="0">
                <a:solidFill>
                  <a:srgbClr val="1506DC"/>
                </a:solidFill>
                <a:latin typeface="Times"/>
              </a:rPr>
              <a:t>→ </a:t>
            </a:r>
            <a:r>
              <a:rPr lang="el-GR" sz="2400" dirty="0" smtClean="0">
                <a:solidFill>
                  <a:srgbClr val="1506DC"/>
                </a:solidFill>
              </a:rPr>
              <a:t>ν</a:t>
            </a:r>
            <a:r>
              <a:rPr lang="fr-FR" sz="2400" baseline="-25000" dirty="0" smtClean="0">
                <a:solidFill>
                  <a:srgbClr val="1506DC"/>
                </a:solidFill>
              </a:rPr>
              <a:t>e</a:t>
            </a:r>
            <a:r>
              <a:rPr lang="en-GB" sz="2400" dirty="0" smtClean="0">
                <a:solidFill>
                  <a:srgbClr val="1506DC"/>
                </a:solidFill>
              </a:rPr>
              <a:t> oscillation search:</a:t>
            </a:r>
          </a:p>
          <a:p>
            <a:pPr>
              <a:buNone/>
            </a:pPr>
            <a:r>
              <a:rPr lang="en-GB" sz="2400" dirty="0" smtClean="0">
                <a:solidFill>
                  <a:srgbClr val="1506DC"/>
                </a:solidFill>
              </a:rPr>
              <a:t>	non standard </a:t>
            </a:r>
            <a:r>
              <a:rPr lang="el-GR" sz="2400" dirty="0" smtClean="0">
                <a:solidFill>
                  <a:srgbClr val="1506DC"/>
                </a:solidFill>
              </a:rPr>
              <a:t>ν</a:t>
            </a:r>
            <a:r>
              <a:rPr lang="en-GB" sz="2400" dirty="0" smtClean="0">
                <a:solidFill>
                  <a:srgbClr val="1506DC"/>
                </a:solidFill>
              </a:rPr>
              <a:t> oscillations sin</a:t>
            </a:r>
            <a:r>
              <a:rPr lang="en-GB" sz="2400" baseline="30000" dirty="0" smtClean="0">
                <a:solidFill>
                  <a:srgbClr val="1506DC"/>
                </a:solidFill>
              </a:rPr>
              <a:t>2</a:t>
            </a:r>
            <a:r>
              <a:rPr lang="en-GB" sz="2400" dirty="0" smtClean="0">
                <a:solidFill>
                  <a:srgbClr val="1506DC"/>
                </a:solidFill>
              </a:rPr>
              <a:t>(2</a:t>
            </a:r>
            <a:r>
              <a:rPr lang="el-GR" sz="2400" dirty="0" smtClean="0">
                <a:solidFill>
                  <a:srgbClr val="1506DC"/>
                </a:solidFill>
              </a:rPr>
              <a:t>θ</a:t>
            </a:r>
            <a:r>
              <a:rPr lang="en-GB" sz="2400" baseline="-25000" dirty="0" smtClean="0">
                <a:solidFill>
                  <a:srgbClr val="1506DC"/>
                </a:solidFill>
              </a:rPr>
              <a:t>new</a:t>
            </a:r>
            <a:r>
              <a:rPr lang="en-GB" sz="2400" dirty="0" smtClean="0">
                <a:solidFill>
                  <a:srgbClr val="1506DC"/>
                </a:solidFill>
              </a:rPr>
              <a:t>) &lt; 7.2 x 10</a:t>
            </a:r>
            <a:r>
              <a:rPr lang="en-GB" sz="2400" baseline="30000" dirty="0" smtClean="0">
                <a:solidFill>
                  <a:srgbClr val="1506DC"/>
                </a:solidFill>
              </a:rPr>
              <a:t>-3</a:t>
            </a:r>
            <a:r>
              <a:rPr lang="en-GB" sz="2400" dirty="0" smtClean="0">
                <a:solidFill>
                  <a:srgbClr val="1506DC"/>
                </a:solidFill>
              </a:rPr>
              <a:t> @ 90% CL </a:t>
            </a:r>
          </a:p>
          <a:p>
            <a:pPr>
              <a:buNone/>
            </a:pPr>
            <a:endParaRPr lang="en-GB" sz="2000" dirty="0" smtClean="0"/>
          </a:p>
          <a:p>
            <a:r>
              <a:rPr lang="el-GR" dirty="0" smtClean="0">
                <a:solidFill>
                  <a:srgbClr val="FF0000"/>
                </a:solidFill>
              </a:rPr>
              <a:t>ν</a:t>
            </a:r>
            <a:r>
              <a:rPr lang="el-GR" baseline="-25000" dirty="0" smtClean="0">
                <a:solidFill>
                  <a:srgbClr val="FF0000"/>
                </a:solidFill>
              </a:rPr>
              <a:t>µ</a:t>
            </a:r>
            <a:r>
              <a:rPr lang="en-GB" dirty="0" smtClean="0">
                <a:solidFill>
                  <a:srgbClr val="FF0000"/>
                </a:solidFill>
              </a:rPr>
              <a:t> </a:t>
            </a:r>
            <a:r>
              <a:rPr lang="en-GB" dirty="0" smtClean="0">
                <a:solidFill>
                  <a:srgbClr val="FF0000"/>
                </a:solidFill>
                <a:latin typeface="Times"/>
              </a:rPr>
              <a:t>→ </a:t>
            </a:r>
            <a:r>
              <a:rPr lang="el-GR" dirty="0" smtClean="0">
                <a:solidFill>
                  <a:srgbClr val="FF0000"/>
                </a:solidFill>
              </a:rPr>
              <a:t>ν</a:t>
            </a:r>
            <a:r>
              <a:rPr lang="el-GR" baseline="-25000" dirty="0" smtClean="0">
                <a:solidFill>
                  <a:srgbClr val="FF0000"/>
                </a:solidFill>
              </a:rPr>
              <a:t>τ</a:t>
            </a:r>
            <a:r>
              <a:rPr lang="en-GB" dirty="0" smtClean="0">
                <a:solidFill>
                  <a:srgbClr val="FF0000"/>
                </a:solidFill>
              </a:rPr>
              <a:t> appearance </a:t>
            </a:r>
            <a:r>
              <a:rPr lang="en-GB" dirty="0" smtClean="0">
                <a:solidFill>
                  <a:srgbClr val="FF0000"/>
                </a:solidFill>
              </a:rPr>
              <a:t>search,   &gt; 3 </a:t>
            </a:r>
            <a:r>
              <a:rPr lang="el-GR" dirty="0" smtClean="0">
                <a:solidFill>
                  <a:srgbClr val="FF0000"/>
                </a:solidFill>
              </a:rPr>
              <a:t>σ</a:t>
            </a:r>
            <a:r>
              <a:rPr lang="fr-FR" dirty="0" smtClean="0">
                <a:solidFill>
                  <a:srgbClr val="FF0000"/>
                </a:solidFill>
              </a:rPr>
              <a:t> </a:t>
            </a:r>
            <a:r>
              <a:rPr lang="fr-FR" dirty="0" err="1" smtClean="0">
                <a:solidFill>
                  <a:srgbClr val="FF0000"/>
                </a:solidFill>
              </a:rPr>
              <a:t>significance</a:t>
            </a:r>
            <a:endParaRPr lang="en-GB" dirty="0" smtClean="0">
              <a:solidFill>
                <a:srgbClr val="FF0000"/>
              </a:solidFill>
            </a:endParaRPr>
          </a:p>
          <a:p>
            <a:pPr>
              <a:buNone/>
            </a:pPr>
            <a:r>
              <a:rPr lang="en-GB" dirty="0" smtClean="0">
                <a:solidFill>
                  <a:srgbClr val="FF0000"/>
                </a:solidFill>
              </a:rPr>
              <a:t>	3 candidates </a:t>
            </a:r>
            <a:r>
              <a:rPr lang="en-GB" dirty="0" err="1" smtClean="0">
                <a:solidFill>
                  <a:srgbClr val="FF0000"/>
                </a:solidFill>
              </a:rPr>
              <a:t>obs’d</a:t>
            </a:r>
            <a:r>
              <a:rPr lang="en-GB" dirty="0" smtClean="0">
                <a:solidFill>
                  <a:srgbClr val="FF0000"/>
                </a:solidFill>
              </a:rPr>
              <a:t>, 2.3 signal + 0.2 </a:t>
            </a:r>
            <a:r>
              <a:rPr lang="en-GB" dirty="0" err="1" smtClean="0">
                <a:solidFill>
                  <a:srgbClr val="FF0000"/>
                </a:solidFill>
              </a:rPr>
              <a:t>bkg</a:t>
            </a:r>
            <a:r>
              <a:rPr lang="en-GB" dirty="0" smtClean="0">
                <a:solidFill>
                  <a:srgbClr val="FF0000"/>
                </a:solidFill>
              </a:rPr>
              <a:t> expected</a:t>
            </a:r>
          </a:p>
          <a:p>
            <a:pPr>
              <a:buNone/>
            </a:pPr>
            <a:endParaRPr lang="en-GB" sz="2400" dirty="0" smtClean="0">
              <a:solidFill>
                <a:srgbClr val="FF0000"/>
              </a:solidFill>
            </a:endParaRPr>
          </a:p>
          <a:p>
            <a:r>
              <a:rPr lang="en-GB" sz="2800" dirty="0" smtClean="0">
                <a:solidFill>
                  <a:srgbClr val="008000"/>
                </a:solidFill>
              </a:rPr>
              <a:t>More events in the pipeline... Stay tuned!</a:t>
            </a:r>
            <a:endParaRPr lang="en-GB" sz="2800" dirty="0">
              <a:solidFill>
                <a:srgbClr val="008000"/>
              </a:solidFill>
            </a:endParaRP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MPP Munich 09/07/2013</a:t>
            </a:r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55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Pablo DEL AMO SANCHEZ                          LAPP - IN2P3 - CNRS / Université de Savoie</a:t>
            </a:r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The </a:t>
            </a:r>
            <a:r>
              <a:rPr lang="en-GB" smtClean="0"/>
              <a:t>OPERA collaboration</a:t>
            </a:r>
            <a:endParaRPr lang="en-GB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MPP Munich 09/07/2013</a:t>
            </a:r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56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Pablo DEL AMO SANCHEZ                          LAPP - IN2P3 - CNRS / Université de Savoie</a:t>
            </a:r>
            <a:endParaRPr lang="fr-BE"/>
          </a:p>
        </p:txBody>
      </p:sp>
      <p:pic>
        <p:nvPicPr>
          <p:cNvPr id="30" name="Image 29" descr="LAPP-HD-transparent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84368" y="62898"/>
            <a:ext cx="1194967" cy="701806"/>
          </a:xfrm>
          <a:prstGeom prst="rect">
            <a:avLst/>
          </a:prstGeom>
        </p:spPr>
      </p:pic>
      <p:sp>
        <p:nvSpPr>
          <p:cNvPr id="8" name="Rectangle 1"/>
          <p:cNvSpPr>
            <a:spLocks/>
          </p:cNvSpPr>
          <p:nvPr/>
        </p:nvSpPr>
        <p:spPr bwMode="auto">
          <a:xfrm>
            <a:off x="1714500" y="1305982"/>
            <a:ext cx="5760161" cy="288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l">
              <a:lnSpc>
                <a:spcPct val="70000"/>
              </a:lnSpc>
            </a:pPr>
            <a:r>
              <a:rPr lang="en-US" sz="2500" dirty="0" smtClean="0">
                <a:latin typeface="Songti SC Bold" charset="0"/>
                <a:ea typeface="Songti SC Bold" charset="0"/>
                <a:cs typeface="Songti SC Bold" charset="0"/>
                <a:sym typeface="Songti SC Bold" charset="0"/>
              </a:rPr>
              <a:t>140 </a:t>
            </a:r>
            <a:r>
              <a:rPr lang="en-US" sz="2500" dirty="0">
                <a:latin typeface="Songti SC Bold" charset="0"/>
                <a:ea typeface="Songti SC Bold" charset="0"/>
                <a:cs typeface="Songti SC Bold" charset="0"/>
                <a:sym typeface="Songti SC Bold" charset="0"/>
              </a:rPr>
              <a:t>physicists, </a:t>
            </a:r>
            <a:r>
              <a:rPr lang="en-US" sz="2500" dirty="0" smtClean="0">
                <a:latin typeface="Songti SC Bold" charset="0"/>
                <a:ea typeface="Songti SC Bold" charset="0"/>
                <a:cs typeface="Songti SC Bold" charset="0"/>
                <a:sym typeface="Songti SC Bold" charset="0"/>
              </a:rPr>
              <a:t>28 </a:t>
            </a:r>
            <a:r>
              <a:rPr lang="en-US" sz="2500" dirty="0">
                <a:latin typeface="Songti SC Bold" charset="0"/>
                <a:ea typeface="Songti SC Bold" charset="0"/>
                <a:cs typeface="Songti SC Bold" charset="0"/>
                <a:sym typeface="Songti SC Bold" charset="0"/>
              </a:rPr>
              <a:t>institutions in </a:t>
            </a:r>
            <a:r>
              <a:rPr lang="en-US" sz="2500" dirty="0" smtClean="0">
                <a:latin typeface="Songti SC Bold" charset="0"/>
                <a:ea typeface="Songti SC Bold" charset="0"/>
                <a:cs typeface="Songti SC Bold" charset="0"/>
                <a:sym typeface="Songti SC Bold" charset="0"/>
              </a:rPr>
              <a:t>11 </a:t>
            </a:r>
            <a:r>
              <a:rPr lang="en-US" sz="2500" dirty="0">
                <a:latin typeface="Songti SC Bold" charset="0"/>
                <a:ea typeface="Songti SC Bold" charset="0"/>
                <a:cs typeface="Songti SC Bold" charset="0"/>
                <a:sym typeface="Songti SC Bold" charset="0"/>
              </a:rPr>
              <a:t>countries</a:t>
            </a:r>
          </a:p>
        </p:txBody>
      </p:sp>
      <p:sp>
        <p:nvSpPr>
          <p:cNvPr id="9" name="Rectangle 2"/>
          <p:cNvSpPr>
            <a:spLocks/>
          </p:cNvSpPr>
          <p:nvPr/>
        </p:nvSpPr>
        <p:spPr bwMode="auto">
          <a:xfrm>
            <a:off x="1003077" y="2387123"/>
            <a:ext cx="1320874" cy="430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r">
              <a:lnSpc>
                <a:spcPct val="70000"/>
              </a:lnSpc>
            </a:pPr>
            <a:r>
              <a:rPr lang="en-US" sz="1300">
                <a:solidFill>
                  <a:srgbClr val="1F497D"/>
                </a:solidFill>
                <a:latin typeface="Songti SC Black" charset="0"/>
                <a:ea typeface="ＭＳ Ｐゴシック" charset="0"/>
                <a:cs typeface="Songti SC Black" charset="0"/>
                <a:sym typeface="Songti SC Black" charset="0"/>
              </a:rPr>
              <a:t>Belgium</a:t>
            </a:r>
          </a:p>
          <a:p>
            <a:pPr algn="r">
              <a:lnSpc>
                <a:spcPct val="70000"/>
              </a:lnSpc>
            </a:pPr>
            <a:r>
              <a:rPr lang="en-US" sz="1300">
                <a:latin typeface="Songti SC Bold" charset="0"/>
                <a:ea typeface="Songti SC Bold" charset="0"/>
                <a:cs typeface="Songti SC Bold" charset="0"/>
                <a:sym typeface="Songti SC Bold" charset="0"/>
              </a:rPr>
              <a:t>IIHE-ULB Brussels</a:t>
            </a:r>
          </a:p>
          <a:p>
            <a:pPr algn="r">
              <a:lnSpc>
                <a:spcPct val="70000"/>
              </a:lnSpc>
            </a:pPr>
            <a:endParaRPr lang="en-US" sz="1300">
              <a:latin typeface="Songti SC Regular" charset="0"/>
              <a:ea typeface="Songti SC Regular" charset="0"/>
              <a:cs typeface="Songti SC Regular" charset="0"/>
              <a:sym typeface="Songti SC Regular" charset="0"/>
            </a:endParaRPr>
          </a:p>
        </p:txBody>
      </p:sp>
      <p:sp>
        <p:nvSpPr>
          <p:cNvPr id="10" name="Rectangle 3"/>
          <p:cNvSpPr>
            <a:spLocks/>
          </p:cNvSpPr>
          <p:nvPr/>
        </p:nvSpPr>
        <p:spPr bwMode="auto">
          <a:xfrm>
            <a:off x="1490366" y="3199725"/>
            <a:ext cx="807913" cy="430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r">
              <a:lnSpc>
                <a:spcPct val="70000"/>
              </a:lnSpc>
            </a:pPr>
            <a:r>
              <a:rPr lang="en-US" sz="1300">
                <a:solidFill>
                  <a:srgbClr val="1F497D"/>
                </a:solidFill>
                <a:latin typeface="Songti SC Black" charset="0"/>
                <a:ea typeface="ＭＳ Ｐゴシック" charset="0"/>
                <a:cs typeface="Songti SC Black" charset="0"/>
                <a:sym typeface="Songti SC Black" charset="0"/>
              </a:rPr>
              <a:t>Croatia</a:t>
            </a:r>
          </a:p>
          <a:p>
            <a:pPr algn="r">
              <a:lnSpc>
                <a:spcPct val="70000"/>
              </a:lnSpc>
            </a:pPr>
            <a:r>
              <a:rPr lang="en-US" sz="1300">
                <a:latin typeface="Songti SC Bold" charset="0"/>
                <a:ea typeface="Songti SC Bold" charset="0"/>
                <a:cs typeface="Songti SC Bold" charset="0"/>
                <a:sym typeface="Songti SC Bold" charset="0"/>
              </a:rPr>
              <a:t>IRB Zagreb</a:t>
            </a:r>
          </a:p>
          <a:p>
            <a:pPr algn="r">
              <a:lnSpc>
                <a:spcPct val="70000"/>
              </a:lnSpc>
            </a:pPr>
            <a:endParaRPr lang="en-US" sz="1300">
              <a:latin typeface="Songti SC Regular" charset="0"/>
              <a:ea typeface="Songti SC Regular" charset="0"/>
              <a:cs typeface="Songti SC Regular" charset="0"/>
              <a:sym typeface="Songti SC Regular" charset="0"/>
            </a:endParaRPr>
          </a:p>
        </p:txBody>
      </p:sp>
      <p:sp>
        <p:nvSpPr>
          <p:cNvPr id="11" name="Rectangle 4"/>
          <p:cNvSpPr>
            <a:spLocks/>
          </p:cNvSpPr>
          <p:nvPr/>
        </p:nvSpPr>
        <p:spPr bwMode="auto">
          <a:xfrm>
            <a:off x="403648" y="3961585"/>
            <a:ext cx="1872307" cy="710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r">
              <a:lnSpc>
                <a:spcPct val="70000"/>
              </a:lnSpc>
            </a:pPr>
            <a:r>
              <a:rPr lang="en-US" sz="1300" dirty="0">
                <a:solidFill>
                  <a:srgbClr val="1F497D"/>
                </a:solidFill>
                <a:latin typeface="Songti SC Black" charset="0"/>
                <a:ea typeface="ＭＳ Ｐゴシック" charset="0"/>
                <a:cs typeface="Songti SC Black" charset="0"/>
                <a:sym typeface="Songti SC Black" charset="0"/>
              </a:rPr>
              <a:t>France</a:t>
            </a:r>
          </a:p>
          <a:p>
            <a:pPr algn="r">
              <a:lnSpc>
                <a:spcPct val="70000"/>
              </a:lnSpc>
            </a:pPr>
            <a:r>
              <a:rPr lang="en-US" sz="1300" dirty="0" smtClean="0">
                <a:latin typeface="Songti SC Bold" charset="0"/>
                <a:ea typeface="Songti SC Bold" charset="0"/>
                <a:cs typeface="Songti SC Bold" charset="0"/>
                <a:sym typeface="Songti SC Bold" charset="0"/>
              </a:rPr>
              <a:t>	LAPP </a:t>
            </a:r>
            <a:r>
              <a:rPr lang="en-US" sz="1300" dirty="0">
                <a:latin typeface="Songti SC Bold" charset="0"/>
                <a:ea typeface="Songti SC Bold" charset="0"/>
                <a:cs typeface="Songti SC Bold" charset="0"/>
                <a:sym typeface="Songti SC Bold" charset="0"/>
              </a:rPr>
              <a:t>Annecy</a:t>
            </a:r>
          </a:p>
          <a:p>
            <a:pPr algn="r">
              <a:lnSpc>
                <a:spcPct val="70000"/>
              </a:lnSpc>
            </a:pPr>
            <a:r>
              <a:rPr lang="en-US" sz="1300" dirty="0">
                <a:latin typeface="Songti SC Bold" charset="0"/>
                <a:ea typeface="Songti SC Bold" charset="0"/>
                <a:cs typeface="Songti SC Bold" charset="0"/>
                <a:sym typeface="Songti SC Bold" charset="0"/>
              </a:rPr>
              <a:t>IPHC Strasbourg</a:t>
            </a:r>
          </a:p>
          <a:p>
            <a:pPr algn="r">
              <a:lnSpc>
                <a:spcPct val="70000"/>
              </a:lnSpc>
            </a:pPr>
            <a:endParaRPr lang="en-US" sz="1300" dirty="0">
              <a:latin typeface="Songti SC Bold" charset="0"/>
              <a:ea typeface="Songti SC Bold" charset="0"/>
              <a:cs typeface="Songti SC Bold" charset="0"/>
              <a:sym typeface="Songti SC Bold" charset="0"/>
            </a:endParaRPr>
          </a:p>
          <a:p>
            <a:pPr algn="r">
              <a:lnSpc>
                <a:spcPct val="70000"/>
              </a:lnSpc>
            </a:pPr>
            <a:endParaRPr lang="en-US" sz="1300" dirty="0">
              <a:latin typeface="Songti SC Regular" charset="0"/>
              <a:ea typeface="Songti SC Regular" charset="0"/>
              <a:cs typeface="Songti SC Regular" charset="0"/>
              <a:sym typeface="Songti SC Regular" charset="0"/>
            </a:endParaRPr>
          </a:p>
        </p:txBody>
      </p:sp>
      <p:sp>
        <p:nvSpPr>
          <p:cNvPr id="12" name="Rectangle 5"/>
          <p:cNvSpPr>
            <a:spLocks/>
          </p:cNvSpPr>
          <p:nvPr/>
        </p:nvSpPr>
        <p:spPr bwMode="auto">
          <a:xfrm>
            <a:off x="1637242" y="4932084"/>
            <a:ext cx="654339" cy="430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r">
              <a:lnSpc>
                <a:spcPct val="70000"/>
              </a:lnSpc>
            </a:pPr>
            <a:r>
              <a:rPr lang="en-US" sz="1300" dirty="0">
                <a:solidFill>
                  <a:srgbClr val="1F497D"/>
                </a:solidFill>
                <a:latin typeface="Songti SC Black" charset="0"/>
                <a:ea typeface="ＭＳ Ｐゴシック" charset="0"/>
                <a:cs typeface="Songti SC Black" charset="0"/>
                <a:sym typeface="Songti SC Black" charset="0"/>
              </a:rPr>
              <a:t>Germany</a:t>
            </a:r>
          </a:p>
          <a:p>
            <a:pPr algn="r">
              <a:lnSpc>
                <a:spcPct val="70000"/>
              </a:lnSpc>
            </a:pPr>
            <a:r>
              <a:rPr lang="en-US" sz="1300" dirty="0" smtClean="0">
                <a:latin typeface="Songti SC Bold" charset="0"/>
                <a:ea typeface="Songti SC Bold" charset="0"/>
                <a:cs typeface="Songti SC Bold" charset="0"/>
                <a:sym typeface="Songti SC Bold" charset="0"/>
              </a:rPr>
              <a:t>Hamburg</a:t>
            </a:r>
            <a:endParaRPr lang="en-US" sz="1300" dirty="0">
              <a:latin typeface="Songti SC Bold" charset="0"/>
              <a:ea typeface="Songti SC Bold" charset="0"/>
              <a:cs typeface="Songti SC Bold" charset="0"/>
              <a:sym typeface="Songti SC Bold" charset="0"/>
            </a:endParaRPr>
          </a:p>
          <a:p>
            <a:pPr algn="r">
              <a:lnSpc>
                <a:spcPct val="70000"/>
              </a:lnSpc>
            </a:pPr>
            <a:endParaRPr lang="en-US" sz="1300" dirty="0">
              <a:latin typeface="Songti SC Regular" charset="0"/>
              <a:ea typeface="Songti SC Regular" charset="0"/>
              <a:cs typeface="Songti SC Regular" charset="0"/>
              <a:sym typeface="Songti SC Regular" charset="0"/>
            </a:endParaRPr>
          </a:p>
        </p:txBody>
      </p:sp>
      <p:sp>
        <p:nvSpPr>
          <p:cNvPr id="13" name="Rectangle 7"/>
          <p:cNvSpPr>
            <a:spLocks/>
          </p:cNvSpPr>
          <p:nvPr/>
        </p:nvSpPr>
        <p:spPr bwMode="auto">
          <a:xfrm>
            <a:off x="899592" y="2457968"/>
            <a:ext cx="3727600" cy="1550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r">
              <a:lnSpc>
                <a:spcPct val="70000"/>
              </a:lnSpc>
            </a:pPr>
            <a:r>
              <a:rPr lang="en-US" sz="1300" dirty="0">
                <a:solidFill>
                  <a:srgbClr val="1F497D"/>
                </a:solidFill>
                <a:latin typeface="Songti SC Black" charset="0"/>
                <a:ea typeface="ＭＳ Ｐゴシック" charset="0"/>
                <a:cs typeface="Songti SC Black" charset="0"/>
                <a:sym typeface="Songti SC Black" charset="0"/>
              </a:rPr>
              <a:t>Italy</a:t>
            </a:r>
          </a:p>
          <a:p>
            <a:pPr algn="r">
              <a:lnSpc>
                <a:spcPct val="70000"/>
              </a:lnSpc>
            </a:pPr>
            <a:r>
              <a:rPr lang="en-US" sz="1300" dirty="0">
                <a:latin typeface="Songti SC Bold" charset="0"/>
                <a:ea typeface="Songti SC Bold" charset="0"/>
                <a:cs typeface="Songti SC Bold" charset="0"/>
                <a:sym typeface="Songti SC Bold" charset="0"/>
              </a:rPr>
              <a:t>Bari</a:t>
            </a:r>
          </a:p>
          <a:p>
            <a:pPr algn="r">
              <a:lnSpc>
                <a:spcPct val="70000"/>
              </a:lnSpc>
            </a:pPr>
            <a:r>
              <a:rPr lang="en-US" sz="1300" dirty="0">
                <a:latin typeface="Songti SC Bold" charset="0"/>
                <a:ea typeface="Songti SC Bold" charset="0"/>
                <a:cs typeface="Songti SC Bold" charset="0"/>
                <a:sym typeface="Songti SC Bold" charset="0"/>
              </a:rPr>
              <a:t>Bologna</a:t>
            </a:r>
          </a:p>
          <a:p>
            <a:pPr algn="r">
              <a:lnSpc>
                <a:spcPct val="70000"/>
              </a:lnSpc>
            </a:pPr>
            <a:r>
              <a:rPr lang="en-US" sz="1300" dirty="0" err="1">
                <a:latin typeface="Songti SC Bold" charset="0"/>
                <a:ea typeface="Songti SC Bold" charset="0"/>
                <a:cs typeface="Songti SC Bold" charset="0"/>
                <a:sym typeface="Songti SC Bold" charset="0"/>
              </a:rPr>
              <a:t>F</a:t>
            </a:r>
            <a:r>
              <a:rPr lang="en-US" sz="1300" dirty="0" err="1" smtClean="0">
                <a:latin typeface="Songti SC Bold" charset="0"/>
                <a:ea typeface="Songti SC Bold" charset="0"/>
                <a:cs typeface="Songti SC Bold" charset="0"/>
                <a:sym typeface="Songti SC Bold" charset="0"/>
              </a:rPr>
              <a:t>rascati</a:t>
            </a:r>
            <a:endParaRPr lang="en-US" sz="1300" dirty="0">
              <a:latin typeface="Songti SC Bold" charset="0"/>
              <a:ea typeface="Songti SC Bold" charset="0"/>
              <a:cs typeface="Songti SC Bold" charset="0"/>
              <a:sym typeface="Songti SC Bold" charset="0"/>
            </a:endParaRPr>
          </a:p>
          <a:p>
            <a:pPr algn="r">
              <a:lnSpc>
                <a:spcPct val="70000"/>
              </a:lnSpc>
            </a:pPr>
            <a:r>
              <a:rPr lang="en-US" sz="1300" dirty="0" smtClean="0">
                <a:latin typeface="Songti SC Bold" charset="0"/>
                <a:ea typeface="Songti SC Bold" charset="0"/>
                <a:cs typeface="Songti SC Bold" charset="0"/>
                <a:sym typeface="Songti SC Bold" charset="0"/>
              </a:rPr>
              <a:t>L</a:t>
            </a:r>
            <a:r>
              <a:rPr lang="en-US" sz="1300" dirty="0" smtClean="0">
                <a:latin typeface="Arial"/>
                <a:ea typeface="Songti SC Bold" charset="0"/>
                <a:cs typeface="Songti SC Bold" charset="0"/>
                <a:sym typeface="Songti SC Bold" charset="0"/>
              </a:rPr>
              <a:t>’</a:t>
            </a:r>
            <a:r>
              <a:rPr lang="en-US" sz="1300" dirty="0" smtClean="0">
                <a:latin typeface="Songti SC Bold" charset="0"/>
                <a:ea typeface="Songti SC Bold" charset="0"/>
                <a:cs typeface="Songti SC Bold" charset="0"/>
                <a:sym typeface="Songti SC Bold" charset="0"/>
              </a:rPr>
              <a:t>Aquila</a:t>
            </a:r>
            <a:r>
              <a:rPr lang="en-US" sz="1300" dirty="0">
                <a:latin typeface="Songti SC Bold" charset="0"/>
                <a:ea typeface="Songti SC Bold" charset="0"/>
                <a:cs typeface="Songti SC Bold" charset="0"/>
                <a:sym typeface="Songti SC Bold" charset="0"/>
              </a:rPr>
              <a:t>,</a:t>
            </a:r>
          </a:p>
          <a:p>
            <a:pPr algn="r">
              <a:lnSpc>
                <a:spcPct val="70000"/>
              </a:lnSpc>
            </a:pPr>
            <a:r>
              <a:rPr lang="en-US" sz="1300" dirty="0">
                <a:latin typeface="Songti SC Bold" charset="0"/>
                <a:ea typeface="Songti SC Bold" charset="0"/>
                <a:cs typeface="Songti SC Bold" charset="0"/>
                <a:sym typeface="Songti SC Bold" charset="0"/>
              </a:rPr>
              <a:t>LNGS</a:t>
            </a:r>
          </a:p>
          <a:p>
            <a:pPr algn="r">
              <a:lnSpc>
                <a:spcPct val="70000"/>
              </a:lnSpc>
            </a:pPr>
            <a:r>
              <a:rPr lang="en-US" sz="1300" dirty="0">
                <a:latin typeface="Songti SC Bold" charset="0"/>
                <a:ea typeface="Songti SC Bold" charset="0"/>
                <a:cs typeface="Songti SC Bold" charset="0"/>
                <a:sym typeface="Songti SC Bold" charset="0"/>
              </a:rPr>
              <a:t>Naples</a:t>
            </a:r>
          </a:p>
          <a:p>
            <a:pPr algn="r">
              <a:lnSpc>
                <a:spcPct val="70000"/>
              </a:lnSpc>
            </a:pPr>
            <a:r>
              <a:rPr lang="en-US" sz="1300" dirty="0" err="1">
                <a:latin typeface="Songti SC Bold" charset="0"/>
                <a:ea typeface="Songti SC Bold" charset="0"/>
                <a:cs typeface="Songti SC Bold" charset="0"/>
                <a:sym typeface="Songti SC Bold" charset="0"/>
              </a:rPr>
              <a:t>Padova</a:t>
            </a:r>
            <a:endParaRPr lang="en-US" sz="1300" dirty="0">
              <a:latin typeface="Songti SC Bold" charset="0"/>
              <a:ea typeface="Songti SC Bold" charset="0"/>
              <a:cs typeface="Songti SC Bold" charset="0"/>
              <a:sym typeface="Songti SC Bold" charset="0"/>
            </a:endParaRPr>
          </a:p>
          <a:p>
            <a:pPr algn="r">
              <a:lnSpc>
                <a:spcPct val="70000"/>
              </a:lnSpc>
            </a:pPr>
            <a:r>
              <a:rPr lang="en-US" sz="1300" dirty="0">
                <a:latin typeface="Songti SC Bold" charset="0"/>
                <a:ea typeface="Songti SC Bold" charset="0"/>
                <a:cs typeface="Songti SC Bold" charset="0"/>
                <a:sym typeface="Songti SC Bold" charset="0"/>
              </a:rPr>
              <a:t>Rome</a:t>
            </a:r>
          </a:p>
          <a:p>
            <a:pPr algn="r">
              <a:lnSpc>
                <a:spcPct val="70000"/>
              </a:lnSpc>
            </a:pPr>
            <a:r>
              <a:rPr lang="en-US" sz="1300" dirty="0">
                <a:latin typeface="Songti SC Bold" charset="0"/>
                <a:ea typeface="Songti SC Bold" charset="0"/>
                <a:cs typeface="Songti SC Bold" charset="0"/>
                <a:sym typeface="Songti SC Bold" charset="0"/>
              </a:rPr>
              <a:t>Salerno</a:t>
            </a:r>
          </a:p>
          <a:p>
            <a:pPr algn="r">
              <a:lnSpc>
                <a:spcPct val="70000"/>
              </a:lnSpc>
            </a:pPr>
            <a:endParaRPr lang="en-US" sz="1300" dirty="0">
              <a:latin typeface="Songti SC Regular" charset="0"/>
              <a:ea typeface="Songti SC Regular" charset="0"/>
              <a:cs typeface="Songti SC Regular" charset="0"/>
              <a:sym typeface="Songti SC Regular" charset="0"/>
            </a:endParaRPr>
          </a:p>
        </p:txBody>
      </p:sp>
      <p:sp>
        <p:nvSpPr>
          <p:cNvPr id="14" name="Rectangle 8"/>
          <p:cNvSpPr>
            <a:spLocks/>
          </p:cNvSpPr>
          <p:nvPr/>
        </p:nvSpPr>
        <p:spPr bwMode="auto">
          <a:xfrm>
            <a:off x="3730579" y="4567176"/>
            <a:ext cx="841421" cy="990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r">
              <a:lnSpc>
                <a:spcPct val="70000"/>
              </a:lnSpc>
            </a:pPr>
            <a:r>
              <a:rPr lang="en-US" sz="1300">
                <a:solidFill>
                  <a:srgbClr val="1F497D"/>
                </a:solidFill>
                <a:latin typeface="Songti SC Black" charset="0"/>
                <a:ea typeface="ＭＳ Ｐゴシック" charset="0"/>
                <a:cs typeface="Songti SC Black" charset="0"/>
                <a:sym typeface="Songti SC Black" charset="0"/>
              </a:rPr>
              <a:t>Japan</a:t>
            </a:r>
          </a:p>
          <a:p>
            <a:pPr algn="r">
              <a:lnSpc>
                <a:spcPct val="70000"/>
              </a:lnSpc>
            </a:pPr>
            <a:r>
              <a:rPr lang="en-US" sz="1300">
                <a:latin typeface="Songti SC Bold" charset="0"/>
                <a:ea typeface="Songti SC Bold" charset="0"/>
                <a:cs typeface="Songti SC Bold" charset="0"/>
                <a:sym typeface="Songti SC Bold" charset="0"/>
              </a:rPr>
              <a:t>Aichi</a:t>
            </a:r>
          </a:p>
          <a:p>
            <a:pPr algn="r">
              <a:lnSpc>
                <a:spcPct val="70000"/>
              </a:lnSpc>
            </a:pPr>
            <a:r>
              <a:rPr lang="en-US" sz="1300">
                <a:latin typeface="Songti SC Bold" charset="0"/>
                <a:ea typeface="Songti SC Bold" charset="0"/>
                <a:cs typeface="Songti SC Bold" charset="0"/>
                <a:sym typeface="Songti SC Bold" charset="0"/>
              </a:rPr>
              <a:t>Toho</a:t>
            </a:r>
          </a:p>
          <a:p>
            <a:pPr algn="r">
              <a:lnSpc>
                <a:spcPct val="70000"/>
              </a:lnSpc>
            </a:pPr>
            <a:r>
              <a:rPr lang="en-US" sz="1300">
                <a:latin typeface="Songti SC Bold" charset="0"/>
                <a:ea typeface="Songti SC Bold" charset="0"/>
                <a:cs typeface="Songti SC Bold" charset="0"/>
                <a:sym typeface="Songti SC Bold" charset="0"/>
              </a:rPr>
              <a:t>Kobe</a:t>
            </a:r>
          </a:p>
          <a:p>
            <a:pPr algn="r">
              <a:lnSpc>
                <a:spcPct val="70000"/>
              </a:lnSpc>
            </a:pPr>
            <a:r>
              <a:rPr lang="en-US" sz="1300">
                <a:latin typeface="Songti SC Bold" charset="0"/>
                <a:ea typeface="Songti SC Bold" charset="0"/>
                <a:cs typeface="Songti SC Bold" charset="0"/>
                <a:sym typeface="Songti SC Bold" charset="0"/>
              </a:rPr>
              <a:t>Nagoya</a:t>
            </a:r>
          </a:p>
          <a:p>
            <a:pPr algn="r">
              <a:lnSpc>
                <a:spcPct val="70000"/>
              </a:lnSpc>
            </a:pPr>
            <a:r>
              <a:rPr lang="en-US" sz="1300">
                <a:latin typeface="Songti SC Bold" charset="0"/>
                <a:ea typeface="Songti SC Bold" charset="0"/>
                <a:cs typeface="Songti SC Bold" charset="0"/>
                <a:sym typeface="Songti SC Bold" charset="0"/>
              </a:rPr>
              <a:t>Utsunomiya</a:t>
            </a:r>
          </a:p>
          <a:p>
            <a:pPr algn="r">
              <a:lnSpc>
                <a:spcPct val="70000"/>
              </a:lnSpc>
            </a:pPr>
            <a:endParaRPr lang="en-US" sz="1300">
              <a:latin typeface="Songti SC Regular" charset="0"/>
              <a:ea typeface="Songti SC Regular" charset="0"/>
              <a:cs typeface="Songti SC Regular" charset="0"/>
              <a:sym typeface="Songti SC Regular" charset="0"/>
            </a:endParaRPr>
          </a:p>
        </p:txBody>
      </p:sp>
      <p:sp>
        <p:nvSpPr>
          <p:cNvPr id="15" name="Rectangle 9"/>
          <p:cNvSpPr>
            <a:spLocks/>
          </p:cNvSpPr>
          <p:nvPr/>
        </p:nvSpPr>
        <p:spPr bwMode="auto">
          <a:xfrm>
            <a:off x="4120902" y="5807194"/>
            <a:ext cx="423193" cy="430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r">
              <a:lnSpc>
                <a:spcPct val="70000"/>
              </a:lnSpc>
            </a:pPr>
            <a:r>
              <a:rPr lang="en-US" sz="1300">
                <a:solidFill>
                  <a:srgbClr val="1F497D"/>
                </a:solidFill>
                <a:latin typeface="Songti SC Black" charset="0"/>
                <a:ea typeface="ＭＳ Ｐゴシック" charset="0"/>
                <a:cs typeface="Songti SC Black" charset="0"/>
                <a:sym typeface="Songti SC Black" charset="0"/>
              </a:rPr>
              <a:t>Korea</a:t>
            </a:r>
          </a:p>
          <a:p>
            <a:pPr algn="r">
              <a:lnSpc>
                <a:spcPct val="70000"/>
              </a:lnSpc>
            </a:pPr>
            <a:r>
              <a:rPr lang="en-US" sz="1300">
                <a:latin typeface="Songti SC Bold" charset="0"/>
                <a:ea typeface="Songti SC Bold" charset="0"/>
                <a:cs typeface="Songti SC Bold" charset="0"/>
                <a:sym typeface="Songti SC Bold" charset="0"/>
              </a:rPr>
              <a:t>Jinju</a:t>
            </a:r>
          </a:p>
          <a:p>
            <a:pPr algn="r">
              <a:lnSpc>
                <a:spcPct val="70000"/>
              </a:lnSpc>
            </a:pPr>
            <a:endParaRPr lang="en-US" sz="1300">
              <a:latin typeface="Songti SC Regular" charset="0"/>
              <a:ea typeface="Songti SC Regular" charset="0"/>
              <a:cs typeface="Songti SC Regular" charset="0"/>
              <a:sym typeface="Songti SC Regular" charset="0"/>
            </a:endParaRPr>
          </a:p>
        </p:txBody>
      </p:sp>
      <p:sp>
        <p:nvSpPr>
          <p:cNvPr id="16" name="Rectangle 10"/>
          <p:cNvSpPr>
            <a:spLocks/>
          </p:cNvSpPr>
          <p:nvPr/>
        </p:nvSpPr>
        <p:spPr bwMode="auto">
          <a:xfrm>
            <a:off x="5974706" y="2446375"/>
            <a:ext cx="1346522" cy="990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r">
              <a:lnSpc>
                <a:spcPct val="70000"/>
              </a:lnSpc>
            </a:pPr>
            <a:r>
              <a:rPr lang="en-US" sz="1300">
                <a:solidFill>
                  <a:srgbClr val="1F497D"/>
                </a:solidFill>
                <a:latin typeface="Songti SC Black" charset="0"/>
                <a:ea typeface="ＭＳ Ｐゴシック" charset="0"/>
                <a:cs typeface="Songti SC Black" charset="0"/>
                <a:sym typeface="Songti SC Black" charset="0"/>
              </a:rPr>
              <a:t>Russia</a:t>
            </a:r>
          </a:p>
          <a:p>
            <a:pPr algn="r">
              <a:lnSpc>
                <a:spcPct val="70000"/>
              </a:lnSpc>
            </a:pPr>
            <a:r>
              <a:rPr lang="en-US" sz="1300">
                <a:latin typeface="Songti SC Bold" charset="0"/>
                <a:ea typeface="Songti SC Bold" charset="0"/>
                <a:cs typeface="Songti SC Bold" charset="0"/>
                <a:sym typeface="Songti SC Bold" charset="0"/>
              </a:rPr>
              <a:t>INR RAS Moscow</a:t>
            </a:r>
          </a:p>
          <a:p>
            <a:pPr algn="r">
              <a:lnSpc>
                <a:spcPct val="70000"/>
              </a:lnSpc>
            </a:pPr>
            <a:r>
              <a:rPr lang="en-US" sz="1300">
                <a:latin typeface="Songti SC Bold" charset="0"/>
                <a:ea typeface="Songti SC Bold" charset="0"/>
                <a:cs typeface="Songti SC Bold" charset="0"/>
                <a:sym typeface="Songti SC Bold" charset="0"/>
              </a:rPr>
              <a:t>LPI RAS Moscow</a:t>
            </a:r>
          </a:p>
          <a:p>
            <a:pPr algn="r">
              <a:lnSpc>
                <a:spcPct val="70000"/>
              </a:lnSpc>
            </a:pPr>
            <a:r>
              <a:rPr lang="en-US" sz="1300">
                <a:latin typeface="Songti SC Bold" charset="0"/>
                <a:ea typeface="Songti SC Bold" charset="0"/>
                <a:cs typeface="Songti SC Bold" charset="0"/>
                <a:sym typeface="Songti SC Bold" charset="0"/>
              </a:rPr>
              <a:t>ITEP Moscow</a:t>
            </a:r>
          </a:p>
          <a:p>
            <a:pPr algn="r">
              <a:lnSpc>
                <a:spcPct val="70000"/>
              </a:lnSpc>
            </a:pPr>
            <a:r>
              <a:rPr lang="en-US" sz="1300">
                <a:latin typeface="Songti SC Bold" charset="0"/>
                <a:ea typeface="Songti SC Bold" charset="0"/>
                <a:cs typeface="Songti SC Bold" charset="0"/>
                <a:sym typeface="Songti SC Bold" charset="0"/>
              </a:rPr>
              <a:t>SINP MSU Moscow</a:t>
            </a:r>
          </a:p>
          <a:p>
            <a:pPr algn="r">
              <a:lnSpc>
                <a:spcPct val="70000"/>
              </a:lnSpc>
            </a:pPr>
            <a:r>
              <a:rPr lang="en-US" sz="1300">
                <a:latin typeface="Songti SC Bold" charset="0"/>
                <a:ea typeface="Songti SC Bold" charset="0"/>
                <a:cs typeface="Songti SC Bold" charset="0"/>
                <a:sym typeface="Songti SC Bold" charset="0"/>
              </a:rPr>
              <a:t>JINR Dubna</a:t>
            </a:r>
          </a:p>
          <a:p>
            <a:pPr algn="r">
              <a:lnSpc>
                <a:spcPct val="70000"/>
              </a:lnSpc>
            </a:pPr>
            <a:endParaRPr lang="en-US" sz="1300">
              <a:latin typeface="Songti SC Regular" charset="0"/>
              <a:ea typeface="Songti SC Regular" charset="0"/>
              <a:cs typeface="Songti SC Regular" charset="0"/>
              <a:sym typeface="Songti SC Regular" charset="0"/>
            </a:endParaRPr>
          </a:p>
        </p:txBody>
      </p:sp>
      <p:sp>
        <p:nvSpPr>
          <p:cNvPr id="17" name="Rectangle 11"/>
          <p:cNvSpPr>
            <a:spLocks/>
          </p:cNvSpPr>
          <p:nvPr/>
        </p:nvSpPr>
        <p:spPr bwMode="auto">
          <a:xfrm>
            <a:off x="6521674" y="3923030"/>
            <a:ext cx="795089" cy="430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r">
              <a:lnSpc>
                <a:spcPct val="70000"/>
              </a:lnSpc>
            </a:pPr>
            <a:r>
              <a:rPr lang="en-US" sz="1300" dirty="0">
                <a:solidFill>
                  <a:srgbClr val="1F497D"/>
                </a:solidFill>
                <a:latin typeface="Songti SC Black" charset="0"/>
                <a:ea typeface="ＭＳ Ｐゴシック" charset="0"/>
                <a:cs typeface="Songti SC Black" charset="0"/>
                <a:sym typeface="Songti SC Black" charset="0"/>
              </a:rPr>
              <a:t>Switzerland</a:t>
            </a:r>
          </a:p>
          <a:p>
            <a:pPr algn="r">
              <a:lnSpc>
                <a:spcPct val="70000"/>
              </a:lnSpc>
            </a:pPr>
            <a:r>
              <a:rPr lang="en-US" sz="1300" dirty="0" smtClean="0">
                <a:latin typeface="Songti SC Bold" charset="0"/>
                <a:ea typeface="Songti SC Bold" charset="0"/>
                <a:cs typeface="Songti SC Bold" charset="0"/>
                <a:sym typeface="Songti SC Bold" charset="0"/>
              </a:rPr>
              <a:t>Bern</a:t>
            </a:r>
            <a:endParaRPr lang="en-US" sz="1300" dirty="0">
              <a:latin typeface="Songti SC Bold" charset="0"/>
              <a:ea typeface="Songti SC Bold" charset="0"/>
              <a:cs typeface="Songti SC Bold" charset="0"/>
              <a:sym typeface="Songti SC Bold" charset="0"/>
            </a:endParaRPr>
          </a:p>
          <a:p>
            <a:pPr algn="r">
              <a:lnSpc>
                <a:spcPct val="70000"/>
              </a:lnSpc>
            </a:pPr>
            <a:endParaRPr lang="en-US" sz="1300" dirty="0">
              <a:latin typeface="Songti SC Regular" charset="0"/>
              <a:ea typeface="Songti SC Regular" charset="0"/>
              <a:cs typeface="Songti SC Regular" charset="0"/>
              <a:sym typeface="Songti SC Regular" charset="0"/>
            </a:endParaRPr>
          </a:p>
        </p:txBody>
      </p:sp>
      <p:sp>
        <p:nvSpPr>
          <p:cNvPr id="18" name="Rectangle 12"/>
          <p:cNvSpPr>
            <a:spLocks/>
          </p:cNvSpPr>
          <p:nvPr/>
        </p:nvSpPr>
        <p:spPr bwMode="auto">
          <a:xfrm>
            <a:off x="6292800" y="4815998"/>
            <a:ext cx="1066379" cy="430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r">
              <a:lnSpc>
                <a:spcPct val="70000"/>
              </a:lnSpc>
            </a:pPr>
            <a:r>
              <a:rPr lang="en-US" sz="1300" dirty="0" smtClean="0">
                <a:solidFill>
                  <a:srgbClr val="1F497D"/>
                </a:solidFill>
                <a:latin typeface="Songti SC Black" charset="0"/>
                <a:ea typeface="ＭＳ Ｐゴシック" charset="0"/>
                <a:cs typeface="Songti SC Black" charset="0"/>
                <a:sym typeface="Songti SC Black" charset="0"/>
              </a:rPr>
              <a:t>Turkey</a:t>
            </a:r>
            <a:endParaRPr lang="en-US" sz="1300" dirty="0">
              <a:solidFill>
                <a:srgbClr val="1F497D"/>
              </a:solidFill>
              <a:latin typeface="Songti SC Black" charset="0"/>
              <a:ea typeface="ＭＳ Ｐゴシック" charset="0"/>
              <a:cs typeface="Songti SC Black" charset="0"/>
              <a:sym typeface="Songti SC Black" charset="0"/>
            </a:endParaRPr>
          </a:p>
          <a:p>
            <a:pPr algn="r">
              <a:lnSpc>
                <a:spcPct val="70000"/>
              </a:lnSpc>
            </a:pPr>
            <a:r>
              <a:rPr lang="en-US" sz="1300" dirty="0" smtClean="0">
                <a:latin typeface="Songti SC Bold" charset="0"/>
                <a:ea typeface="Songti SC Bold" charset="0"/>
                <a:cs typeface="Songti SC Bold" charset="0"/>
                <a:sym typeface="Songti SC Bold" charset="0"/>
              </a:rPr>
              <a:t>METU, Ankara</a:t>
            </a:r>
            <a:endParaRPr lang="en-US" sz="1300" dirty="0">
              <a:latin typeface="Songti SC Bold" charset="0"/>
              <a:ea typeface="Songti SC Bold" charset="0"/>
              <a:cs typeface="Songti SC Bold" charset="0"/>
              <a:sym typeface="Songti SC Bold" charset="0"/>
            </a:endParaRPr>
          </a:p>
          <a:p>
            <a:pPr algn="r">
              <a:lnSpc>
                <a:spcPct val="70000"/>
              </a:lnSpc>
            </a:pPr>
            <a:endParaRPr lang="en-US" sz="1300" dirty="0">
              <a:latin typeface="Songti SC Regular" charset="0"/>
              <a:ea typeface="Songti SC Regular" charset="0"/>
              <a:cs typeface="Songti SC Regular" charset="0"/>
              <a:sym typeface="Songti SC Regular" charset="0"/>
            </a:endParaRPr>
          </a:p>
        </p:txBody>
      </p:sp>
      <p:pic>
        <p:nvPicPr>
          <p:cNvPr id="19" name="Picture 1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27102" y="2325362"/>
            <a:ext cx="598289" cy="455414"/>
          </a:xfrm>
          <a:prstGeom prst="rect">
            <a:avLst/>
          </a:prstGeom>
          <a:noFill/>
          <a:ln>
            <a:noFill/>
          </a:ln>
          <a:effectLst>
            <a:outerShdw blurRad="114300" dist="38099" dir="27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8172" y="3155823"/>
            <a:ext cx="598289" cy="285750"/>
          </a:xfrm>
          <a:prstGeom prst="rect">
            <a:avLst/>
          </a:prstGeom>
          <a:noFill/>
          <a:ln>
            <a:noFill/>
          </a:ln>
          <a:effectLst>
            <a:outerShdw blurRad="114300" dist="38099" dir="27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8172" y="4825674"/>
            <a:ext cx="598289" cy="348258"/>
          </a:xfrm>
          <a:prstGeom prst="rect">
            <a:avLst/>
          </a:prstGeom>
          <a:noFill/>
          <a:ln>
            <a:noFill/>
          </a:ln>
          <a:effectLst>
            <a:outerShdw blurRad="114300" dist="38099" dir="27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8172" y="5673995"/>
            <a:ext cx="598289" cy="401836"/>
          </a:xfrm>
          <a:prstGeom prst="rect">
            <a:avLst/>
          </a:prstGeom>
          <a:noFill/>
          <a:ln>
            <a:noFill/>
          </a:ln>
          <a:effectLst>
            <a:outerShdw blurRad="114300" dist="38099" dir="27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23805" y="2370010"/>
            <a:ext cx="589359" cy="375047"/>
          </a:xfrm>
          <a:prstGeom prst="rect">
            <a:avLst/>
          </a:prstGeom>
          <a:noFill/>
          <a:ln>
            <a:noFill/>
          </a:ln>
          <a:effectLst>
            <a:outerShdw blurRad="114300" dist="38099" dir="27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4875" y="4513135"/>
            <a:ext cx="598289" cy="375047"/>
          </a:xfrm>
          <a:prstGeom prst="rect">
            <a:avLst/>
          </a:prstGeom>
          <a:noFill/>
          <a:ln>
            <a:noFill/>
          </a:ln>
          <a:effectLst>
            <a:outerShdw blurRad="114300" dist="38099" dir="27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4875" y="5727573"/>
            <a:ext cx="598289" cy="383977"/>
          </a:xfrm>
          <a:prstGeom prst="rect">
            <a:avLst/>
          </a:prstGeom>
          <a:noFill/>
          <a:ln>
            <a:noFill/>
          </a:ln>
          <a:effectLst>
            <a:outerShdw blurRad="114300" dist="38099" dir="27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74149" y="2370011"/>
            <a:ext cx="589359" cy="366117"/>
          </a:xfrm>
          <a:prstGeom prst="rect">
            <a:avLst/>
          </a:prstGeom>
          <a:noFill/>
          <a:ln>
            <a:noFill/>
          </a:ln>
          <a:effectLst>
            <a:outerShdw blurRad="114300" dist="38099" dir="27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74148" y="3789831"/>
            <a:ext cx="598289" cy="544711"/>
          </a:xfrm>
          <a:prstGeom prst="rect">
            <a:avLst/>
          </a:prstGeom>
          <a:noFill/>
          <a:ln>
            <a:noFill/>
          </a:ln>
          <a:effectLst>
            <a:outerShdw blurRad="114300" dist="38099" dir="27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5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74149" y="4762224"/>
            <a:ext cx="589359" cy="375047"/>
          </a:xfrm>
          <a:prstGeom prst="rect">
            <a:avLst/>
          </a:prstGeom>
          <a:noFill/>
          <a:ln>
            <a:noFill/>
          </a:ln>
          <a:effectLst>
            <a:outerShdw blurRad="114300" dist="38099" dir="27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Rectangle 6"/>
          <p:cNvSpPr>
            <a:spLocks/>
          </p:cNvSpPr>
          <p:nvPr/>
        </p:nvSpPr>
        <p:spPr bwMode="auto">
          <a:xfrm>
            <a:off x="1207667" y="5735186"/>
            <a:ext cx="1077218" cy="430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r">
              <a:lnSpc>
                <a:spcPct val="70000"/>
              </a:lnSpc>
            </a:pPr>
            <a:r>
              <a:rPr lang="en-US" sz="1300" dirty="0">
                <a:solidFill>
                  <a:srgbClr val="1F497D"/>
                </a:solidFill>
                <a:latin typeface="Songti SC Black" charset="0"/>
                <a:ea typeface="ＭＳ Ｐゴシック" charset="0"/>
                <a:cs typeface="Songti SC Black" charset="0"/>
                <a:sym typeface="Songti SC Black" charset="0"/>
              </a:rPr>
              <a:t>Israel</a:t>
            </a:r>
          </a:p>
          <a:p>
            <a:pPr algn="r">
              <a:lnSpc>
                <a:spcPct val="70000"/>
              </a:lnSpc>
            </a:pPr>
            <a:r>
              <a:rPr lang="en-US" sz="1300" dirty="0" err="1">
                <a:latin typeface="Songti SC Bold" charset="0"/>
                <a:ea typeface="Songti SC Bold" charset="0"/>
                <a:cs typeface="Songti SC Bold" charset="0"/>
                <a:sym typeface="Songti SC Bold" charset="0"/>
              </a:rPr>
              <a:t>Technion</a:t>
            </a:r>
            <a:r>
              <a:rPr lang="en-US" sz="1300" dirty="0">
                <a:latin typeface="Songti SC Bold" charset="0"/>
                <a:ea typeface="Songti SC Bold" charset="0"/>
                <a:cs typeface="Songti SC Bold" charset="0"/>
                <a:sym typeface="Songti SC Bold" charset="0"/>
              </a:rPr>
              <a:t> Haifa</a:t>
            </a:r>
          </a:p>
          <a:p>
            <a:pPr algn="r">
              <a:lnSpc>
                <a:spcPct val="70000"/>
              </a:lnSpc>
            </a:pPr>
            <a:endParaRPr lang="en-US" sz="1300" dirty="0">
              <a:latin typeface="Songti SC Regular" charset="0"/>
              <a:ea typeface="Songti SC Regular" charset="0"/>
              <a:cs typeface="Songti SC Regular" charset="0"/>
              <a:sym typeface="Songti SC Regular" charset="0"/>
            </a:endParaRPr>
          </a:p>
        </p:txBody>
      </p:sp>
      <p:pic>
        <p:nvPicPr>
          <p:cNvPr id="17414" name="Picture 6" descr="http://www.see-and-do-france.com/images/French_flag_design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507555" y="3977737"/>
            <a:ext cx="624285" cy="38736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pPr algn="ctr">
              <a:buNone/>
            </a:pPr>
            <a:r>
              <a:rPr lang="en-GB" sz="4400" dirty="0" smtClean="0"/>
              <a:t>BACK UP SLIDES</a:t>
            </a:r>
            <a:endParaRPr lang="fr-FR" sz="4400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MPP Munich 09/07/2013</a:t>
            </a:r>
            <a:endParaRPr lang="fr-BE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Pablo DEL AMO SANCHEZ                          LAPP - IN2P3 - CNRS / Université de Savoie</a:t>
            </a:r>
            <a:endParaRPr lang="fr-BE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57</a:t>
            </a:fld>
            <a:endParaRPr lang="fr-B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Hadronic</a:t>
            </a:r>
            <a:r>
              <a:rPr lang="en-GB" dirty="0" smtClean="0"/>
              <a:t> interactions</a:t>
            </a:r>
            <a:endParaRPr lang="en-GB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MPP Munich 09/07/2013</a:t>
            </a:r>
            <a:endParaRPr lang="fr-BE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Pablo DEL AMO SANCHEZ                          LAPP - IN2P3 - CNRS / Université de Savoie</a:t>
            </a:r>
            <a:endParaRPr lang="fr-BE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58</a:t>
            </a:fld>
            <a:endParaRPr lang="fr-BE" dirty="0"/>
          </a:p>
        </p:txBody>
      </p:sp>
      <p:sp>
        <p:nvSpPr>
          <p:cNvPr id="7" name="角丸四角形 4"/>
          <p:cNvSpPr/>
          <p:nvPr/>
        </p:nvSpPr>
        <p:spPr>
          <a:xfrm>
            <a:off x="36512" y="1196752"/>
            <a:ext cx="9107488" cy="2520280"/>
          </a:xfrm>
          <a:prstGeom prst="round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角丸四角形 9"/>
          <p:cNvSpPr/>
          <p:nvPr/>
        </p:nvSpPr>
        <p:spPr>
          <a:xfrm>
            <a:off x="0" y="3789040"/>
            <a:ext cx="9144000" cy="2592288"/>
          </a:xfrm>
          <a:prstGeom prst="round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6"/>
          <p:cNvSpPr txBox="1"/>
          <p:nvPr/>
        </p:nvSpPr>
        <p:spPr>
          <a:xfrm>
            <a:off x="4067944" y="908720"/>
            <a:ext cx="1017680" cy="369332"/>
          </a:xfrm>
          <a:prstGeom prst="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latin typeface="Georgia" pitchFamily="18" charset="0"/>
                <a:ea typeface="HGS明朝B" pitchFamily="18" charset="-128"/>
              </a:rPr>
              <a:t>4GeV/c</a:t>
            </a:r>
            <a:endParaRPr kumimoji="1" lang="ja-JP" altLang="en-US" dirty="0" smtClean="0">
              <a:latin typeface="Georgia" pitchFamily="18" charset="0"/>
              <a:ea typeface="HGS明朝B" pitchFamily="18" charset="-128"/>
            </a:endParaRPr>
          </a:p>
        </p:txBody>
      </p:sp>
      <p:sp>
        <p:nvSpPr>
          <p:cNvPr id="10" name="テキスト ボックス 7"/>
          <p:cNvSpPr txBox="1"/>
          <p:nvPr/>
        </p:nvSpPr>
        <p:spPr>
          <a:xfrm>
            <a:off x="1331640" y="908720"/>
            <a:ext cx="1080120" cy="369332"/>
          </a:xfrm>
          <a:prstGeom prst="rect">
            <a:avLst/>
          </a:prstGeom>
          <a:gradFill flip="none" rotWithShape="1">
            <a:gsLst>
              <a:gs pos="0">
                <a:schemeClr val="dk1">
                  <a:tint val="50000"/>
                  <a:satMod val="300000"/>
                </a:schemeClr>
              </a:gs>
              <a:gs pos="35000">
                <a:schemeClr val="dk1">
                  <a:tint val="37000"/>
                  <a:satMod val="300000"/>
                </a:schemeClr>
              </a:gs>
              <a:gs pos="100000">
                <a:schemeClr val="dk1">
                  <a:tint val="15000"/>
                  <a:satMod val="350000"/>
                </a:schemeClr>
              </a:gs>
            </a:gsLst>
            <a:lin ang="2700000" scaled="1"/>
            <a:tileRect/>
          </a:gra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latin typeface="Georgia" pitchFamily="18" charset="0"/>
                <a:ea typeface="HGS明朝B" pitchFamily="18" charset="-128"/>
              </a:rPr>
              <a:t>2GeV/c</a:t>
            </a:r>
            <a:endParaRPr kumimoji="1" lang="ja-JP" altLang="en-US" dirty="0" smtClean="0">
              <a:latin typeface="Georgia" pitchFamily="18" charset="0"/>
              <a:ea typeface="HGS明朝B" pitchFamily="18" charset="-128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0" y="1268760"/>
            <a:ext cx="1403648" cy="369332"/>
          </a:xfrm>
          <a:prstGeom prst="rect">
            <a:avLst/>
          </a:prstGeom>
          <a:solidFill>
            <a:schemeClr val="bg1"/>
          </a:solidFill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ja-JP" dirty="0" smtClean="0">
                <a:solidFill>
                  <a:srgbClr val="FF0000"/>
                </a:solidFill>
                <a:latin typeface="Georgia" pitchFamily="18" charset="0"/>
                <a:ea typeface="HGS明朝B" pitchFamily="18" charset="-128"/>
              </a:rPr>
              <a:t>Multiplicity</a:t>
            </a:r>
            <a:endParaRPr kumimoji="1" lang="ja-JP" altLang="en-US" dirty="0" smtClean="0">
              <a:solidFill>
                <a:srgbClr val="FF0000"/>
              </a:solidFill>
              <a:latin typeface="Georgia" pitchFamily="18" charset="0"/>
              <a:ea typeface="HGS明朝B" pitchFamily="18" charset="-128"/>
            </a:endParaRPr>
          </a:p>
        </p:txBody>
      </p:sp>
      <p:cxnSp>
        <p:nvCxnSpPr>
          <p:cNvPr id="12" name="直線コネクタ 11"/>
          <p:cNvCxnSpPr/>
          <p:nvPr/>
        </p:nvCxnSpPr>
        <p:spPr>
          <a:xfrm>
            <a:off x="3131840" y="908720"/>
            <a:ext cx="0" cy="5400600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コネクタ 12"/>
          <p:cNvCxnSpPr/>
          <p:nvPr/>
        </p:nvCxnSpPr>
        <p:spPr>
          <a:xfrm>
            <a:off x="6156176" y="836712"/>
            <a:ext cx="0" cy="5472608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33"/>
          <p:cNvSpPr txBox="1"/>
          <p:nvPr/>
        </p:nvSpPr>
        <p:spPr>
          <a:xfrm>
            <a:off x="0" y="3861048"/>
            <a:ext cx="2483768" cy="369332"/>
          </a:xfrm>
          <a:prstGeom prst="rect">
            <a:avLst/>
          </a:prstGeom>
          <a:solidFill>
            <a:schemeClr val="bg1"/>
          </a:solidFill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ja-JP" dirty="0" smtClean="0">
                <a:solidFill>
                  <a:srgbClr val="FF0000"/>
                </a:solidFill>
                <a:latin typeface="Georgia" pitchFamily="18" charset="0"/>
                <a:ea typeface="HGS明朝B" pitchFamily="18" charset="-128"/>
              </a:rPr>
              <a:t>Emission angle(</a:t>
            </a:r>
            <a:r>
              <a:rPr lang="en-US" altLang="ja-JP" dirty="0" err="1" smtClean="0">
                <a:solidFill>
                  <a:srgbClr val="FF0000"/>
                </a:solidFill>
                <a:latin typeface="Georgia" pitchFamily="18" charset="0"/>
                <a:ea typeface="HGS明朝B" pitchFamily="18" charset="-128"/>
              </a:rPr>
              <a:t>cos</a:t>
            </a:r>
            <a:r>
              <a:rPr lang="en-US" altLang="ja-JP" dirty="0" smtClean="0">
                <a:solidFill>
                  <a:srgbClr val="FF0000"/>
                </a:solidFill>
                <a:latin typeface="Georgia" pitchFamily="18" charset="0"/>
                <a:ea typeface="HGS明朝B" pitchFamily="18" charset="-128"/>
              </a:rPr>
              <a:t> </a:t>
            </a:r>
            <a:r>
              <a:rPr lang="en-US" altLang="ja-JP" dirty="0" smtClean="0">
                <a:solidFill>
                  <a:srgbClr val="FF0000"/>
                </a:solidFill>
                <a:latin typeface="Symbol" pitchFamily="18" charset="2"/>
                <a:ea typeface="HGS明朝B" pitchFamily="18" charset="-128"/>
              </a:rPr>
              <a:t>q</a:t>
            </a:r>
            <a:r>
              <a:rPr lang="en-US" altLang="ja-JP" dirty="0" smtClean="0">
                <a:solidFill>
                  <a:srgbClr val="FF0000"/>
                </a:solidFill>
                <a:latin typeface="Georgia" pitchFamily="18" charset="0"/>
                <a:ea typeface="HGS明朝B" pitchFamily="18" charset="-128"/>
              </a:rPr>
              <a:t>)</a:t>
            </a:r>
            <a:endParaRPr lang="ja-JP" altLang="en-US" dirty="0" smtClean="0">
              <a:solidFill>
                <a:srgbClr val="FF0000"/>
              </a:solidFill>
              <a:latin typeface="Georgia" pitchFamily="18" charset="0"/>
              <a:ea typeface="HGS明朝B" pitchFamily="18" charset="-128"/>
            </a:endParaRPr>
          </a:p>
        </p:txBody>
      </p:sp>
      <p:sp>
        <p:nvSpPr>
          <p:cNvPr id="15" name="テキスト ボックス 29"/>
          <p:cNvSpPr txBox="1"/>
          <p:nvPr/>
        </p:nvSpPr>
        <p:spPr>
          <a:xfrm>
            <a:off x="7164288" y="908720"/>
            <a:ext cx="1080120" cy="369332"/>
          </a:xfrm>
          <a:prstGeom prst="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latin typeface="Georgia" pitchFamily="18" charset="0"/>
                <a:ea typeface="HGS明朝B" pitchFamily="18" charset="-128"/>
              </a:rPr>
              <a:t>10GeV/c</a:t>
            </a:r>
            <a:endParaRPr kumimoji="1" lang="ja-JP" altLang="en-US" dirty="0" smtClean="0">
              <a:latin typeface="Georgia" pitchFamily="18" charset="0"/>
              <a:ea typeface="HGS明朝B" pitchFamily="18" charset="-128"/>
            </a:endParaRPr>
          </a:p>
        </p:txBody>
      </p:sp>
      <p:sp>
        <p:nvSpPr>
          <p:cNvPr id="16" name="テキスト ボックス 34"/>
          <p:cNvSpPr txBox="1"/>
          <p:nvPr/>
        </p:nvSpPr>
        <p:spPr>
          <a:xfrm>
            <a:off x="8135888" y="1385392"/>
            <a:ext cx="1008112" cy="288031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ja-JP" sz="1200" dirty="0" smtClean="0">
                <a:latin typeface="Georgia" pitchFamily="18" charset="0"/>
              </a:rPr>
              <a:t>MC: </a:t>
            </a:r>
            <a:r>
              <a:rPr kumimoji="1" lang="en-US" altLang="ja-JP" sz="1200" dirty="0" smtClean="0">
                <a:latin typeface="Symbol" pitchFamily="18" charset="2"/>
              </a:rPr>
              <a:t>b</a:t>
            </a:r>
            <a:r>
              <a:rPr kumimoji="1" lang="en-US" altLang="ja-JP" sz="1200" dirty="0" smtClean="0">
                <a:latin typeface="Georgia" pitchFamily="18" charset="0"/>
              </a:rPr>
              <a:t> &lt; 0.7</a:t>
            </a:r>
            <a:endParaRPr kumimoji="1" lang="ja-JP" altLang="en-US" sz="1200" dirty="0" smtClean="0">
              <a:latin typeface="Georgia" pitchFamily="18" charset="0"/>
            </a:endParaRPr>
          </a:p>
        </p:txBody>
      </p:sp>
      <p:pic>
        <p:nvPicPr>
          <p:cNvPr id="17" name="図 38" descr="cos.png"/>
          <p:cNvPicPr>
            <a:picLocks noChangeAspect="1"/>
          </p:cNvPicPr>
          <p:nvPr/>
        </p:nvPicPr>
        <p:blipFill>
          <a:blip r:embed="rId2" cstate="print"/>
          <a:srcRect t="8357" r="8725"/>
          <a:stretch>
            <a:fillRect/>
          </a:stretch>
        </p:blipFill>
        <p:spPr>
          <a:xfrm>
            <a:off x="179512" y="4293096"/>
            <a:ext cx="2772000" cy="1887445"/>
          </a:xfrm>
          <a:prstGeom prst="rect">
            <a:avLst/>
          </a:prstGeom>
        </p:spPr>
      </p:pic>
      <p:pic>
        <p:nvPicPr>
          <p:cNvPr id="18" name="図 39" descr="nt.png"/>
          <p:cNvPicPr>
            <a:picLocks noChangeAspect="1"/>
          </p:cNvPicPr>
          <p:nvPr/>
        </p:nvPicPr>
        <p:blipFill>
          <a:blip r:embed="rId3" cstate="print"/>
          <a:srcRect t="8357" r="8725"/>
          <a:stretch>
            <a:fillRect/>
          </a:stretch>
        </p:blipFill>
        <p:spPr>
          <a:xfrm>
            <a:off x="179512" y="1772816"/>
            <a:ext cx="2772000" cy="1887445"/>
          </a:xfrm>
          <a:prstGeom prst="rect">
            <a:avLst/>
          </a:prstGeom>
        </p:spPr>
      </p:pic>
      <p:pic>
        <p:nvPicPr>
          <p:cNvPr id="19" name="図 40" descr="cos.png"/>
          <p:cNvPicPr>
            <a:picLocks noChangeAspect="1"/>
          </p:cNvPicPr>
          <p:nvPr/>
        </p:nvPicPr>
        <p:blipFill>
          <a:blip r:embed="rId4" cstate="print"/>
          <a:srcRect t="8357" r="8725"/>
          <a:stretch>
            <a:fillRect/>
          </a:stretch>
        </p:blipFill>
        <p:spPr>
          <a:xfrm>
            <a:off x="3240160" y="4293096"/>
            <a:ext cx="2772000" cy="1887445"/>
          </a:xfrm>
          <a:prstGeom prst="rect">
            <a:avLst/>
          </a:prstGeom>
        </p:spPr>
      </p:pic>
      <p:pic>
        <p:nvPicPr>
          <p:cNvPr id="20" name="図 41" descr="nt.png"/>
          <p:cNvPicPr>
            <a:picLocks noChangeAspect="1"/>
          </p:cNvPicPr>
          <p:nvPr/>
        </p:nvPicPr>
        <p:blipFill>
          <a:blip r:embed="rId5" cstate="print"/>
          <a:srcRect t="8357" r="8725"/>
          <a:stretch>
            <a:fillRect/>
          </a:stretch>
        </p:blipFill>
        <p:spPr>
          <a:xfrm>
            <a:off x="3239544" y="1700808"/>
            <a:ext cx="2772000" cy="1887445"/>
          </a:xfrm>
          <a:prstGeom prst="rect">
            <a:avLst/>
          </a:prstGeom>
        </p:spPr>
      </p:pic>
      <p:pic>
        <p:nvPicPr>
          <p:cNvPr id="21" name="図 42" descr="cos.png"/>
          <p:cNvPicPr>
            <a:picLocks noChangeAspect="1"/>
          </p:cNvPicPr>
          <p:nvPr/>
        </p:nvPicPr>
        <p:blipFill>
          <a:blip r:embed="rId6" cstate="print"/>
          <a:srcRect t="8357" r="8725"/>
          <a:stretch>
            <a:fillRect/>
          </a:stretch>
        </p:blipFill>
        <p:spPr>
          <a:xfrm>
            <a:off x="6264496" y="4293096"/>
            <a:ext cx="2772000" cy="1887445"/>
          </a:xfrm>
          <a:prstGeom prst="rect">
            <a:avLst/>
          </a:prstGeom>
        </p:spPr>
      </p:pic>
      <p:pic>
        <p:nvPicPr>
          <p:cNvPr id="22" name="図 43" descr="nt.png"/>
          <p:cNvPicPr>
            <a:picLocks noChangeAspect="1"/>
          </p:cNvPicPr>
          <p:nvPr/>
        </p:nvPicPr>
        <p:blipFill>
          <a:blip r:embed="rId7" cstate="print"/>
          <a:srcRect t="8357" r="8725"/>
          <a:stretch>
            <a:fillRect/>
          </a:stretch>
        </p:blipFill>
        <p:spPr>
          <a:xfrm>
            <a:off x="6228184" y="1700808"/>
            <a:ext cx="2772000" cy="1887445"/>
          </a:xfrm>
          <a:prstGeom prst="rect">
            <a:avLst/>
          </a:prstGeom>
        </p:spPr>
      </p:pic>
      <p:sp>
        <p:nvSpPr>
          <p:cNvPr id="23" name="テキスト ボックス 44"/>
          <p:cNvSpPr txBox="1"/>
          <p:nvPr/>
        </p:nvSpPr>
        <p:spPr>
          <a:xfrm>
            <a:off x="1979712" y="4509120"/>
            <a:ext cx="10081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400" dirty="0" smtClean="0">
                <a:solidFill>
                  <a:srgbClr val="FF0000"/>
                </a:solidFill>
                <a:latin typeface="Georgia" pitchFamily="18" charset="0"/>
                <a:ea typeface="HGS明朝B" pitchFamily="18" charset="-128"/>
              </a:rPr>
              <a:t>Forward</a:t>
            </a:r>
            <a:endParaRPr kumimoji="1" lang="ja-JP" altLang="en-US" sz="1400" dirty="0" smtClean="0">
              <a:solidFill>
                <a:srgbClr val="FF0000"/>
              </a:solidFill>
              <a:latin typeface="Georgia" pitchFamily="18" charset="0"/>
              <a:ea typeface="HGS明朝B" pitchFamily="18" charset="-128"/>
            </a:endParaRPr>
          </a:p>
        </p:txBody>
      </p:sp>
      <p:sp>
        <p:nvSpPr>
          <p:cNvPr id="24" name="テキスト ボックス 45"/>
          <p:cNvSpPr txBox="1"/>
          <p:nvPr/>
        </p:nvSpPr>
        <p:spPr>
          <a:xfrm>
            <a:off x="395536" y="4509120"/>
            <a:ext cx="11914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400" dirty="0" smtClean="0">
                <a:solidFill>
                  <a:srgbClr val="FF0000"/>
                </a:solidFill>
                <a:latin typeface="Georgia" pitchFamily="18" charset="0"/>
                <a:ea typeface="HGS明朝B" pitchFamily="18" charset="-128"/>
              </a:rPr>
              <a:t>Backward</a:t>
            </a:r>
            <a:endParaRPr kumimoji="1" lang="ja-JP" altLang="en-US" sz="1400" dirty="0" smtClean="0">
              <a:solidFill>
                <a:srgbClr val="FF0000"/>
              </a:solidFill>
              <a:latin typeface="Georgia" pitchFamily="18" charset="0"/>
              <a:ea typeface="HGS明朝B" pitchFamily="18" charset="-128"/>
            </a:endParaRPr>
          </a:p>
        </p:txBody>
      </p:sp>
      <p:sp>
        <p:nvSpPr>
          <p:cNvPr id="25" name="テキスト ボックス 46"/>
          <p:cNvSpPr txBox="1"/>
          <p:nvPr/>
        </p:nvSpPr>
        <p:spPr>
          <a:xfrm>
            <a:off x="5004048" y="4581128"/>
            <a:ext cx="10081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400" dirty="0" smtClean="0">
                <a:solidFill>
                  <a:srgbClr val="FF0000"/>
                </a:solidFill>
                <a:latin typeface="Georgia" pitchFamily="18" charset="0"/>
                <a:ea typeface="HGS明朝B" pitchFamily="18" charset="-128"/>
              </a:rPr>
              <a:t>Forward</a:t>
            </a:r>
            <a:endParaRPr kumimoji="1" lang="ja-JP" altLang="en-US" sz="1400" dirty="0" smtClean="0">
              <a:solidFill>
                <a:srgbClr val="FF0000"/>
              </a:solidFill>
              <a:latin typeface="Georgia" pitchFamily="18" charset="0"/>
              <a:ea typeface="HGS明朝B" pitchFamily="18" charset="-128"/>
            </a:endParaRPr>
          </a:p>
        </p:txBody>
      </p:sp>
      <p:sp>
        <p:nvSpPr>
          <p:cNvPr id="26" name="テキスト ボックス 47"/>
          <p:cNvSpPr txBox="1"/>
          <p:nvPr/>
        </p:nvSpPr>
        <p:spPr>
          <a:xfrm>
            <a:off x="3419872" y="4581128"/>
            <a:ext cx="11914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400" dirty="0" smtClean="0">
                <a:solidFill>
                  <a:srgbClr val="FF0000"/>
                </a:solidFill>
                <a:latin typeface="Georgia" pitchFamily="18" charset="0"/>
                <a:ea typeface="HGS明朝B" pitchFamily="18" charset="-128"/>
              </a:rPr>
              <a:t>Backward</a:t>
            </a:r>
            <a:endParaRPr kumimoji="1" lang="ja-JP" altLang="en-US" sz="1400" dirty="0" smtClean="0">
              <a:solidFill>
                <a:srgbClr val="FF0000"/>
              </a:solidFill>
              <a:latin typeface="Georgia" pitchFamily="18" charset="0"/>
              <a:ea typeface="HGS明朝B" pitchFamily="18" charset="-128"/>
            </a:endParaRPr>
          </a:p>
        </p:txBody>
      </p:sp>
      <p:sp>
        <p:nvSpPr>
          <p:cNvPr id="27" name="テキスト ボックス 48"/>
          <p:cNvSpPr txBox="1"/>
          <p:nvPr/>
        </p:nvSpPr>
        <p:spPr>
          <a:xfrm>
            <a:off x="7956376" y="4581128"/>
            <a:ext cx="10081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400" dirty="0" smtClean="0">
                <a:solidFill>
                  <a:srgbClr val="FF0000"/>
                </a:solidFill>
                <a:latin typeface="Georgia" pitchFamily="18" charset="0"/>
                <a:ea typeface="HGS明朝B" pitchFamily="18" charset="-128"/>
              </a:rPr>
              <a:t>Forward</a:t>
            </a:r>
            <a:endParaRPr kumimoji="1" lang="ja-JP" altLang="en-US" sz="1400" dirty="0" smtClean="0">
              <a:solidFill>
                <a:srgbClr val="FF0000"/>
              </a:solidFill>
              <a:latin typeface="Georgia" pitchFamily="18" charset="0"/>
              <a:ea typeface="HGS明朝B" pitchFamily="18" charset="-128"/>
            </a:endParaRPr>
          </a:p>
        </p:txBody>
      </p:sp>
      <p:sp>
        <p:nvSpPr>
          <p:cNvPr id="28" name="テキスト ボックス 49"/>
          <p:cNvSpPr txBox="1"/>
          <p:nvPr/>
        </p:nvSpPr>
        <p:spPr>
          <a:xfrm>
            <a:off x="6372200" y="4581128"/>
            <a:ext cx="11914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400" dirty="0" smtClean="0">
                <a:solidFill>
                  <a:srgbClr val="FF0000"/>
                </a:solidFill>
                <a:latin typeface="Georgia" pitchFamily="18" charset="0"/>
                <a:ea typeface="HGS明朝B" pitchFamily="18" charset="-128"/>
              </a:rPr>
              <a:t>Backward</a:t>
            </a:r>
            <a:endParaRPr kumimoji="1" lang="ja-JP" altLang="en-US" sz="1400" dirty="0" smtClean="0">
              <a:solidFill>
                <a:srgbClr val="FF0000"/>
              </a:solidFill>
              <a:latin typeface="Georgia" pitchFamily="18" charset="0"/>
              <a:ea typeface="HGS明朝B" pitchFamily="18" charset="-128"/>
            </a:endParaRPr>
          </a:p>
        </p:txBody>
      </p:sp>
      <p:sp>
        <p:nvSpPr>
          <p:cNvPr id="29" name="テキスト ボックス 36"/>
          <p:cNvSpPr txBox="1"/>
          <p:nvPr/>
        </p:nvSpPr>
        <p:spPr>
          <a:xfrm>
            <a:off x="3491880" y="3645024"/>
            <a:ext cx="2376264" cy="584775"/>
          </a:xfrm>
          <a:prstGeom prst="rect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2700000" scaled="1"/>
            <a:tileRect/>
          </a:gradFill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1600" dirty="0" smtClean="0">
                <a:latin typeface="Georgia" pitchFamily="18" charset="0"/>
                <a:ea typeface="HGS明朝B" pitchFamily="18" charset="-128"/>
              </a:rPr>
              <a:t>Error bars : experiment</a:t>
            </a:r>
          </a:p>
          <a:p>
            <a:r>
              <a:rPr lang="en-US" altLang="ja-JP" sz="1600" dirty="0" smtClean="0">
                <a:latin typeface="Georgia" pitchFamily="18" charset="0"/>
                <a:ea typeface="HGS明朝B" pitchFamily="18" charset="-128"/>
              </a:rPr>
              <a:t>Histogram : simulation</a:t>
            </a:r>
            <a:endParaRPr kumimoji="1" lang="ja-JP" altLang="en-US" sz="1600" dirty="0" smtClean="0">
              <a:latin typeface="Georgia" pitchFamily="18" charset="0"/>
              <a:ea typeface="HGS明朝B" pitchFamily="18" charset="-128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Tqrget</a:t>
            </a:r>
            <a:r>
              <a:rPr lang="en-US" dirty="0" smtClean="0"/>
              <a:t> ;</a:t>
            </a:r>
            <a:r>
              <a:rPr lang="en-US" dirty="0" err="1" smtClean="0"/>
              <a:t>qss</a:t>
            </a:r>
            <a:r>
              <a:rPr lang="en-US" smtClean="0"/>
              <a:t> evolution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MPP Munich 09/07/2013</a:t>
            </a:r>
            <a:endParaRPr lang="fr-BE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Pablo DEL AMO SANCHEZ                          LAPP - IN2P3 - CNRS / Université de Savoie</a:t>
            </a:r>
            <a:endParaRPr lang="fr-BE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59</a:t>
            </a:fld>
            <a:endParaRPr lang="fr-BE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303"/>
          <a:stretch/>
        </p:blipFill>
        <p:spPr>
          <a:xfrm>
            <a:off x="2659875" y="3630564"/>
            <a:ext cx="6447600" cy="325482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7544" y="355229"/>
            <a:ext cx="7134956" cy="3410798"/>
          </a:xfrm>
          <a:prstGeom prst="rect">
            <a:avLst/>
          </a:prstGeom>
        </p:spPr>
      </p:pic>
      <p:sp>
        <p:nvSpPr>
          <p:cNvPr id="9" name="ZoneTexte 4"/>
          <p:cNvSpPr txBox="1">
            <a:spLocks noChangeArrowheads="1"/>
          </p:cNvSpPr>
          <p:nvPr/>
        </p:nvSpPr>
        <p:spPr bwMode="auto">
          <a:xfrm>
            <a:off x="-4223" y="4216127"/>
            <a:ext cx="2430498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fr-FR" sz="2000" dirty="0">
                <a:cs typeface="Times New Roman" pitchFamily="18" charset="0"/>
              </a:rPr>
              <a:t> date              </a:t>
            </a:r>
            <a:r>
              <a:rPr lang="fr-FR" sz="2000" dirty="0" smtClean="0">
                <a:cs typeface="Times New Roman" pitchFamily="18" charset="0"/>
              </a:rPr>
              <a:t>bricks</a:t>
            </a:r>
          </a:p>
          <a:p>
            <a:pPr eaLnBrk="1" hangingPunct="1"/>
            <a:r>
              <a:rPr lang="fr-FR" sz="2000" dirty="0" smtClean="0"/>
              <a:t>16</a:t>
            </a:r>
            <a:r>
              <a:rPr lang="fr-FR" sz="2000" dirty="0"/>
              <a:t>/07/08  </a:t>
            </a:r>
            <a:r>
              <a:rPr lang="fr-FR" sz="2000" dirty="0" smtClean="0"/>
              <a:t>    146398  </a:t>
            </a:r>
            <a:endParaRPr lang="fr-FR" sz="2000" dirty="0"/>
          </a:p>
          <a:p>
            <a:pPr eaLnBrk="1" hangingPunct="1"/>
            <a:r>
              <a:rPr lang="en-US" sz="2000" dirty="0">
                <a:cs typeface="Times New Roman" pitchFamily="18" charset="0"/>
              </a:rPr>
              <a:t>24/06/09      </a:t>
            </a:r>
            <a:r>
              <a:rPr lang="en-US" sz="2000" dirty="0" smtClean="0">
                <a:cs typeface="Times New Roman" pitchFamily="18" charset="0"/>
              </a:rPr>
              <a:t>147292 </a:t>
            </a:r>
            <a:endParaRPr lang="fr-FR" sz="2000" dirty="0">
              <a:cs typeface="Times New Roman" pitchFamily="18" charset="0"/>
            </a:endParaRPr>
          </a:p>
          <a:p>
            <a:pPr eaLnBrk="1" hangingPunct="1"/>
            <a:r>
              <a:rPr lang="fr-FR" sz="2000" dirty="0" smtClean="0"/>
              <a:t>31</a:t>
            </a:r>
            <a:r>
              <a:rPr lang="fr-FR" sz="2000" dirty="0"/>
              <a:t>/05/12 </a:t>
            </a:r>
            <a:r>
              <a:rPr lang="fr-FR" sz="2000" dirty="0" smtClean="0"/>
              <a:t> </a:t>
            </a:r>
            <a:r>
              <a:rPr lang="fr-FR" sz="2000" dirty="0"/>
              <a:t> </a:t>
            </a:r>
            <a:r>
              <a:rPr lang="fr-FR" sz="2000" dirty="0" smtClean="0"/>
              <a:t>   135606  </a:t>
            </a:r>
            <a:endParaRPr lang="fr-FR" sz="2000" dirty="0"/>
          </a:p>
          <a:p>
            <a:pPr eaLnBrk="1" hangingPunct="1"/>
            <a:r>
              <a:rPr lang="fr-FR" sz="2000" dirty="0" smtClean="0"/>
              <a:t>13</a:t>
            </a:r>
            <a:r>
              <a:rPr lang="fr-FR" sz="2000" dirty="0"/>
              <a:t>/03/</a:t>
            </a:r>
            <a:r>
              <a:rPr lang="fr-FR" sz="2000" dirty="0" smtClean="0"/>
              <a:t>13      </a:t>
            </a:r>
            <a:r>
              <a:rPr lang="fr-FR" sz="2000" dirty="0"/>
              <a:t>133425 </a:t>
            </a:r>
            <a:r>
              <a:rPr lang="fr-FR" sz="2000" dirty="0" smtClean="0"/>
              <a:t> </a:t>
            </a:r>
            <a:endParaRPr lang="fr-FR" sz="2000" dirty="0"/>
          </a:p>
          <a:p>
            <a:pPr eaLnBrk="1" hangingPunct="1"/>
            <a:r>
              <a:rPr lang="fr-FR" sz="2000" dirty="0">
                <a:solidFill>
                  <a:srgbClr val="C00000"/>
                </a:solidFill>
              </a:rPr>
              <a:t>Target </a:t>
            </a:r>
            <a:r>
              <a:rPr lang="fr-FR" sz="2000" dirty="0" err="1">
                <a:solidFill>
                  <a:srgbClr val="C00000"/>
                </a:solidFill>
              </a:rPr>
              <a:t>loss</a:t>
            </a:r>
            <a:r>
              <a:rPr lang="fr-FR" sz="2000" dirty="0">
                <a:solidFill>
                  <a:srgbClr val="C00000"/>
                </a:solidFill>
              </a:rPr>
              <a:t> </a:t>
            </a:r>
            <a:r>
              <a:rPr lang="fr-FR" sz="2000" dirty="0">
                <a:solidFill>
                  <a:srgbClr val="C00000"/>
                </a:solidFill>
                <a:cs typeface="Times New Roman" pitchFamily="18" charset="0"/>
                <a:sym typeface="Symbol"/>
              </a:rPr>
              <a:t></a:t>
            </a:r>
            <a:r>
              <a:rPr lang="fr-FR" sz="2000" dirty="0" smtClean="0">
                <a:solidFill>
                  <a:srgbClr val="C00000"/>
                </a:solidFill>
              </a:rPr>
              <a:t> 112 </a:t>
            </a:r>
            <a:r>
              <a:rPr lang="fr-FR" sz="2000" dirty="0">
                <a:solidFill>
                  <a:srgbClr val="C00000"/>
                </a:solidFill>
              </a:rPr>
              <a:t>tons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OPERA Physics case</a:t>
            </a:r>
            <a:endParaRPr lang="en-GB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MPP Munich 09/07/2013</a:t>
            </a:r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6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Pablo DEL AMO SANCHEZ                          LAPP - IN2P3 - CNRS / Université de Savoie</a:t>
            </a:r>
            <a:endParaRPr lang="fr-BE"/>
          </a:p>
        </p:txBody>
      </p:sp>
      <p:cxnSp>
        <p:nvCxnSpPr>
          <p:cNvPr id="33" name="Connecteur droit 32"/>
          <p:cNvCxnSpPr/>
          <p:nvPr/>
        </p:nvCxnSpPr>
        <p:spPr>
          <a:xfrm flipH="1">
            <a:off x="6372200" y="1340768"/>
            <a:ext cx="144016" cy="144016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496" y="1196752"/>
            <a:ext cx="8784976" cy="4896544"/>
          </a:xfrm>
        </p:spPr>
        <p:txBody>
          <a:bodyPr>
            <a:normAutofit/>
          </a:bodyPr>
          <a:lstStyle/>
          <a:p>
            <a:r>
              <a:rPr lang="en-GB" sz="2000" dirty="0" smtClean="0"/>
              <a:t>SK(1998):  atmospheric  </a:t>
            </a:r>
            <a:r>
              <a:rPr lang="el-GR" sz="2000" dirty="0" smtClean="0"/>
              <a:t>ν</a:t>
            </a:r>
            <a:r>
              <a:rPr lang="el-GR" sz="2000" baseline="-25000" dirty="0" smtClean="0"/>
              <a:t>µ</a:t>
            </a:r>
            <a:r>
              <a:rPr lang="en-GB" sz="2000" dirty="0" smtClean="0"/>
              <a:t> disappearance, </a:t>
            </a:r>
            <a:r>
              <a:rPr lang="en-GB" sz="2000" dirty="0" err="1" smtClean="0"/>
              <a:t>Chooz</a:t>
            </a:r>
            <a:r>
              <a:rPr lang="en-GB" sz="2000" dirty="0" smtClean="0"/>
              <a:t>, SK:  </a:t>
            </a:r>
            <a:r>
              <a:rPr lang="el-GR" sz="2000" dirty="0" smtClean="0"/>
              <a:t> ν</a:t>
            </a:r>
            <a:r>
              <a:rPr lang="el-GR" sz="2000" baseline="-25000" dirty="0" smtClean="0"/>
              <a:t>µ</a:t>
            </a:r>
            <a:r>
              <a:rPr lang="en-GB" sz="2000" dirty="0" smtClean="0"/>
              <a:t> </a:t>
            </a:r>
            <a:r>
              <a:rPr lang="en-GB" sz="2000" dirty="0" smtClean="0">
                <a:latin typeface="Times"/>
              </a:rPr>
              <a:t>→ </a:t>
            </a:r>
            <a:r>
              <a:rPr lang="el-GR" sz="2000" dirty="0" smtClean="0"/>
              <a:t>ν</a:t>
            </a:r>
            <a:r>
              <a:rPr lang="fr-FR" sz="2000" baseline="-25000" dirty="0" smtClean="0"/>
              <a:t>e</a:t>
            </a:r>
            <a:r>
              <a:rPr lang="en-GB" sz="2000" dirty="0" smtClean="0"/>
              <a:t>   =&gt;  </a:t>
            </a:r>
            <a:r>
              <a:rPr lang="el-GR" sz="2000" dirty="0" smtClean="0"/>
              <a:t>ν</a:t>
            </a:r>
            <a:r>
              <a:rPr lang="el-GR" sz="2000" baseline="-25000" dirty="0" smtClean="0"/>
              <a:t>µ</a:t>
            </a:r>
            <a:r>
              <a:rPr lang="en-GB" sz="2000" dirty="0" smtClean="0"/>
              <a:t> </a:t>
            </a:r>
            <a:r>
              <a:rPr lang="en-GB" sz="2000" dirty="0" smtClean="0">
                <a:latin typeface="Times"/>
              </a:rPr>
              <a:t>→ </a:t>
            </a:r>
            <a:r>
              <a:rPr lang="el-GR" sz="2000" dirty="0" smtClean="0"/>
              <a:t>ν</a:t>
            </a:r>
            <a:r>
              <a:rPr lang="el-GR" sz="2000" baseline="-25000" dirty="0" smtClean="0"/>
              <a:t>τ</a:t>
            </a:r>
            <a:r>
              <a:rPr lang="en-GB" sz="2000" dirty="0" smtClean="0"/>
              <a:t> ?</a:t>
            </a:r>
          </a:p>
          <a:p>
            <a:r>
              <a:rPr lang="el-GR" sz="2000" dirty="0" smtClean="0"/>
              <a:t>ν</a:t>
            </a:r>
            <a:r>
              <a:rPr lang="en-GB" sz="2000" dirty="0" smtClean="0"/>
              <a:t> oscillation picture prediction of appearance of </a:t>
            </a:r>
            <a:r>
              <a:rPr lang="en-GB" sz="2000" i="1" dirty="0" smtClean="0"/>
              <a:t>different</a:t>
            </a:r>
            <a:r>
              <a:rPr lang="en-GB" sz="2000" dirty="0" smtClean="0"/>
              <a:t> </a:t>
            </a:r>
            <a:r>
              <a:rPr lang="el-GR" sz="2000" dirty="0" smtClean="0"/>
              <a:t>ν</a:t>
            </a:r>
            <a:r>
              <a:rPr lang="en-GB" sz="2000" dirty="0" smtClean="0"/>
              <a:t> flavour not tested directly. Most experimental results on disappearance. </a:t>
            </a:r>
          </a:p>
          <a:p>
            <a:r>
              <a:rPr lang="en-GB" sz="2000" dirty="0" smtClean="0">
                <a:solidFill>
                  <a:srgbClr val="FF0000"/>
                </a:solidFill>
              </a:rPr>
              <a:t>OPERA’s  goal:  observe </a:t>
            </a:r>
            <a:r>
              <a:rPr lang="el-GR" sz="2200" dirty="0" smtClean="0">
                <a:solidFill>
                  <a:srgbClr val="FF0000"/>
                </a:solidFill>
              </a:rPr>
              <a:t>ν</a:t>
            </a:r>
            <a:r>
              <a:rPr lang="el-GR" sz="2200" baseline="-25000" dirty="0" smtClean="0">
                <a:solidFill>
                  <a:srgbClr val="FF0000"/>
                </a:solidFill>
              </a:rPr>
              <a:t>τ</a:t>
            </a:r>
            <a:r>
              <a:rPr lang="en-GB" sz="2000" dirty="0" smtClean="0">
                <a:solidFill>
                  <a:srgbClr val="FF0000"/>
                </a:solidFill>
              </a:rPr>
              <a:t> appearance in </a:t>
            </a:r>
            <a:r>
              <a:rPr lang="el-GR" sz="2200" dirty="0" smtClean="0">
                <a:solidFill>
                  <a:srgbClr val="FF0000"/>
                </a:solidFill>
              </a:rPr>
              <a:t>ν</a:t>
            </a:r>
            <a:r>
              <a:rPr lang="el-GR" sz="2200" baseline="-25000" dirty="0" smtClean="0">
                <a:solidFill>
                  <a:srgbClr val="FF0000"/>
                </a:solidFill>
              </a:rPr>
              <a:t>µ</a:t>
            </a:r>
            <a:r>
              <a:rPr lang="en-GB" sz="2000" dirty="0" smtClean="0">
                <a:solidFill>
                  <a:srgbClr val="FF0000"/>
                </a:solidFill>
              </a:rPr>
              <a:t> beam</a:t>
            </a:r>
          </a:p>
          <a:p>
            <a:pPr>
              <a:buNone/>
            </a:pPr>
            <a:r>
              <a:rPr lang="en-GB" sz="2000" dirty="0" smtClean="0"/>
              <a:t>	(confirms oscillation framework and atmospheric  </a:t>
            </a:r>
            <a:r>
              <a:rPr lang="el-GR" sz="2000" dirty="0" smtClean="0"/>
              <a:t>ν</a:t>
            </a:r>
            <a:r>
              <a:rPr lang="el-GR" sz="2000" baseline="-25000" dirty="0" smtClean="0"/>
              <a:t>µ</a:t>
            </a:r>
            <a:r>
              <a:rPr lang="en-GB" sz="2000" dirty="0" smtClean="0"/>
              <a:t> </a:t>
            </a:r>
            <a:r>
              <a:rPr lang="en-GB" sz="2000" dirty="0" smtClean="0">
                <a:latin typeface="Times"/>
              </a:rPr>
              <a:t>→ </a:t>
            </a:r>
            <a:r>
              <a:rPr lang="el-GR" sz="2000" dirty="0" smtClean="0"/>
              <a:t>ν</a:t>
            </a:r>
            <a:r>
              <a:rPr lang="el-GR" sz="2000" baseline="-25000" dirty="0" smtClean="0"/>
              <a:t>τ</a:t>
            </a:r>
            <a:r>
              <a:rPr lang="en-GB" sz="2000" dirty="0" smtClean="0"/>
              <a:t> oscillation)</a:t>
            </a:r>
            <a:endParaRPr lang="en-GB" sz="2000" dirty="0"/>
          </a:p>
        </p:txBody>
      </p:sp>
      <p:grpSp>
        <p:nvGrpSpPr>
          <p:cNvPr id="70" name="Groupe 69"/>
          <p:cNvGrpSpPr/>
          <p:nvPr/>
        </p:nvGrpSpPr>
        <p:grpSpPr>
          <a:xfrm>
            <a:off x="627882" y="2821112"/>
            <a:ext cx="8048574" cy="1973689"/>
            <a:chOff x="611188" y="4484018"/>
            <a:chExt cx="8048574" cy="1973689"/>
          </a:xfrm>
        </p:grpSpPr>
        <p:sp>
          <p:nvSpPr>
            <p:cNvPr id="72" name="Line 20"/>
            <p:cNvSpPr>
              <a:spLocks noChangeShapeType="1"/>
            </p:cNvSpPr>
            <p:nvPr/>
          </p:nvSpPr>
          <p:spPr bwMode="auto">
            <a:xfrm flipV="1">
              <a:off x="4932363" y="4731866"/>
              <a:ext cx="3727399" cy="714548"/>
            </a:xfrm>
            <a:prstGeom prst="line">
              <a:avLst/>
            </a:prstGeom>
            <a:noFill/>
            <a:ln w="44450">
              <a:solidFill>
                <a:srgbClr val="008000"/>
              </a:solidFill>
              <a:round/>
              <a:headEnd/>
              <a:tailEnd/>
            </a:ln>
          </p:spPr>
          <p:txBody>
            <a:bodyPr wrap="none" lIns="91435" tIns="45718" rIns="91435" bIns="45718" anchor="ctr"/>
            <a:lstStyle/>
            <a:p>
              <a:endParaRPr lang="en-GB"/>
            </a:p>
          </p:txBody>
        </p:sp>
        <p:sp>
          <p:nvSpPr>
            <p:cNvPr id="73" name="Line 21"/>
            <p:cNvSpPr>
              <a:spLocks noChangeShapeType="1"/>
            </p:cNvSpPr>
            <p:nvPr/>
          </p:nvSpPr>
          <p:spPr bwMode="auto">
            <a:xfrm>
              <a:off x="4932363" y="5446415"/>
              <a:ext cx="2431255" cy="797620"/>
            </a:xfrm>
            <a:prstGeom prst="line">
              <a:avLst/>
            </a:prstGeom>
            <a:noFill/>
            <a:ln w="25400">
              <a:solidFill>
                <a:srgbClr val="66ECFE"/>
              </a:solidFill>
              <a:round/>
              <a:headEnd/>
              <a:tailEnd/>
            </a:ln>
          </p:spPr>
          <p:txBody>
            <a:bodyPr wrap="none" lIns="91435" tIns="45718" rIns="91435" bIns="45718" anchor="ctr"/>
            <a:lstStyle/>
            <a:p>
              <a:endParaRPr lang="en-GB"/>
            </a:p>
          </p:txBody>
        </p:sp>
        <p:sp>
          <p:nvSpPr>
            <p:cNvPr id="74" name="Line 22"/>
            <p:cNvSpPr>
              <a:spLocks noChangeShapeType="1"/>
            </p:cNvSpPr>
            <p:nvPr/>
          </p:nvSpPr>
          <p:spPr bwMode="auto">
            <a:xfrm>
              <a:off x="4932362" y="5446414"/>
              <a:ext cx="2215231" cy="941636"/>
            </a:xfrm>
            <a:prstGeom prst="line">
              <a:avLst/>
            </a:prstGeom>
            <a:noFill/>
            <a:ln w="25400">
              <a:solidFill>
                <a:srgbClr val="66ECFE"/>
              </a:solidFill>
              <a:round/>
              <a:headEnd/>
              <a:tailEnd/>
            </a:ln>
          </p:spPr>
          <p:txBody>
            <a:bodyPr wrap="none" lIns="91435" tIns="45718" rIns="91435" bIns="45718" anchor="ctr"/>
            <a:lstStyle/>
            <a:p>
              <a:endParaRPr lang="en-GB"/>
            </a:p>
          </p:txBody>
        </p:sp>
        <p:sp>
          <p:nvSpPr>
            <p:cNvPr id="81" name="Rectangle 19"/>
            <p:cNvSpPr>
              <a:spLocks noChangeArrowheads="1"/>
            </p:cNvSpPr>
            <p:nvPr/>
          </p:nvSpPr>
          <p:spPr bwMode="auto">
            <a:xfrm>
              <a:off x="611188" y="5446414"/>
              <a:ext cx="4306887" cy="71438"/>
            </a:xfrm>
            <a:prstGeom prst="rect">
              <a:avLst/>
            </a:prstGeom>
            <a:gradFill>
              <a:gsLst>
                <a:gs pos="100000">
                  <a:srgbClr val="00D200"/>
                </a:gs>
                <a:gs pos="100000">
                  <a:srgbClr val="FF6B14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82" name="Line 9"/>
            <p:cNvSpPr>
              <a:spLocks noChangeShapeType="1"/>
            </p:cNvSpPr>
            <p:nvPr/>
          </p:nvSpPr>
          <p:spPr bwMode="auto">
            <a:xfrm>
              <a:off x="727877" y="5481373"/>
              <a:ext cx="4086769" cy="0"/>
            </a:xfrm>
            <a:prstGeom prst="line">
              <a:avLst/>
            </a:prstGeom>
            <a:noFill/>
            <a:ln w="92075">
              <a:solidFill>
                <a:schemeClr val="bg1">
                  <a:lumMod val="65000"/>
                </a:schemeClr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84" name="Line 26"/>
            <p:cNvSpPr>
              <a:spLocks noChangeShapeType="1"/>
            </p:cNvSpPr>
            <p:nvPr/>
          </p:nvSpPr>
          <p:spPr bwMode="auto">
            <a:xfrm flipV="1">
              <a:off x="4643438" y="5733752"/>
              <a:ext cx="215900" cy="50165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 type="arrow" w="med" len="sm"/>
            </a:ln>
          </p:spPr>
          <p:txBody>
            <a:bodyPr wrap="none" lIns="91435" tIns="45718" rIns="91435" bIns="45718" anchor="ctr"/>
            <a:lstStyle/>
            <a:p>
              <a:endParaRPr lang="en-GB"/>
            </a:p>
          </p:txBody>
        </p:sp>
        <p:sp>
          <p:nvSpPr>
            <p:cNvPr id="85" name="Text Box 25"/>
            <p:cNvSpPr txBox="1">
              <a:spLocks noChangeArrowheads="1"/>
            </p:cNvSpPr>
            <p:nvPr/>
          </p:nvSpPr>
          <p:spPr bwMode="auto">
            <a:xfrm>
              <a:off x="3563739" y="6057602"/>
              <a:ext cx="1584325" cy="4001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35" tIns="45718" rIns="91435" bIns="45718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altLang="ja-JP" sz="2000" dirty="0" smtClean="0">
                  <a:solidFill>
                    <a:schemeClr val="bg1"/>
                  </a:solidFill>
                  <a:latin typeface="Symbol" pitchFamily="18" charset="2"/>
                  <a:sym typeface="Symbol" pitchFamily="18" charset="2"/>
                </a:rPr>
                <a:t></a:t>
              </a:r>
              <a:r>
                <a:rPr lang="en-US" altLang="ja-JP" sz="2000" baseline="-25000" dirty="0" smtClean="0">
                  <a:solidFill>
                    <a:schemeClr val="bg1"/>
                  </a:solidFill>
                  <a:latin typeface="Symbol" pitchFamily="18" charset="2"/>
                  <a:sym typeface="Symbol" pitchFamily="18" charset="2"/>
                </a:rPr>
                <a:t></a:t>
              </a:r>
              <a:r>
                <a:rPr kumimoji="0" lang="it-IT" altLang="ja-JP" sz="2000" dirty="0" smtClean="0">
                  <a:solidFill>
                    <a:schemeClr val="bg1"/>
                  </a:solidFill>
                </a:rPr>
                <a:t> </a:t>
              </a:r>
              <a:r>
                <a:rPr kumimoji="0" lang="it-IT" altLang="ja-JP" sz="2000" dirty="0">
                  <a:solidFill>
                    <a:schemeClr val="bg1"/>
                  </a:solidFill>
                </a:rPr>
                <a:t>C</a:t>
              </a:r>
              <a:r>
                <a:rPr kumimoji="0" lang="en-US" altLang="ja-JP" sz="2000" dirty="0">
                  <a:solidFill>
                    <a:schemeClr val="bg1"/>
                  </a:solidFill>
                </a:rPr>
                <a:t>C </a:t>
              </a:r>
              <a:r>
                <a:rPr kumimoji="0" lang="en-US" altLang="ja-JP" sz="2000" dirty="0" err="1">
                  <a:solidFill>
                    <a:schemeClr val="bg1"/>
                  </a:solidFill>
                </a:rPr>
                <a:t>i</a:t>
              </a:r>
              <a:r>
                <a:rPr kumimoji="0" lang="en-US" altLang="ja-JP" sz="2000" b="1" dirty="0" err="1">
                  <a:solidFill>
                    <a:schemeClr val="bg1"/>
                  </a:solidFill>
                </a:rPr>
                <a:t>nt</a:t>
              </a:r>
              <a:r>
                <a:rPr kumimoji="0" lang="en-US" altLang="ja-JP" sz="2000" b="1" dirty="0">
                  <a:solidFill>
                    <a:schemeClr val="bg1"/>
                  </a:solidFill>
                </a:rPr>
                <a:t> </a:t>
              </a:r>
              <a:endParaRPr kumimoji="0" lang="it-IT" altLang="ja-JP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86" name="Rectangle 26"/>
            <p:cNvSpPr>
              <a:spLocks noChangeArrowheads="1"/>
            </p:cNvSpPr>
            <p:nvPr/>
          </p:nvSpPr>
          <p:spPr bwMode="auto">
            <a:xfrm>
              <a:off x="2450554" y="4484018"/>
              <a:ext cx="736600" cy="823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435" tIns="45718" rIns="91435" bIns="45718">
              <a:spAutoFit/>
            </a:bodyPr>
            <a:lstStyle/>
            <a:p>
              <a:r>
                <a:rPr lang="en-US" altLang="ja-JP" sz="4800" dirty="0">
                  <a:solidFill>
                    <a:srgbClr val="00FF00"/>
                  </a:solidFill>
                  <a:latin typeface="Symbol" pitchFamily="18" charset="2"/>
                  <a:sym typeface="Symbol" pitchFamily="18" charset="2"/>
                </a:rPr>
                <a:t></a:t>
              </a:r>
              <a:r>
                <a:rPr lang="en-US" altLang="ja-JP" sz="4800" baseline="-25000" dirty="0">
                  <a:solidFill>
                    <a:srgbClr val="00FF00"/>
                  </a:solidFill>
                  <a:latin typeface="Symbol" pitchFamily="18" charset="2"/>
                  <a:sym typeface="Symbol" pitchFamily="18" charset="2"/>
                </a:rPr>
                <a:t></a:t>
              </a:r>
              <a:endParaRPr lang="en-US" altLang="ja-JP" sz="4800" dirty="0">
                <a:solidFill>
                  <a:srgbClr val="00FF00"/>
                </a:solidFill>
              </a:endParaRPr>
            </a:p>
          </p:txBody>
        </p:sp>
        <p:sp>
          <p:nvSpPr>
            <p:cNvPr id="88" name="Rectangle 28"/>
            <p:cNvSpPr>
              <a:spLocks noChangeArrowheads="1"/>
            </p:cNvSpPr>
            <p:nvPr/>
          </p:nvSpPr>
          <p:spPr bwMode="auto">
            <a:xfrm>
              <a:off x="7716663" y="4731866"/>
              <a:ext cx="782576" cy="7078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435" tIns="45718" rIns="91435" bIns="45718">
              <a:spAutoFit/>
            </a:bodyPr>
            <a:lstStyle/>
            <a:p>
              <a:r>
                <a:rPr lang="el-GR" altLang="ja-JP" sz="4000" dirty="0" smtClean="0">
                  <a:solidFill>
                    <a:srgbClr val="008000"/>
                  </a:solidFill>
                  <a:latin typeface="Calibri"/>
                  <a:sym typeface="Symbol" pitchFamily="18" charset="2"/>
                </a:rPr>
                <a:t>μ</a:t>
              </a:r>
              <a:r>
                <a:rPr lang="en-US" altLang="ja-JP" sz="4000" dirty="0" smtClean="0">
                  <a:solidFill>
                    <a:srgbClr val="008000"/>
                  </a:solidFill>
                  <a:latin typeface="Symbol" pitchFamily="18" charset="2"/>
                  <a:sym typeface="Symbol" pitchFamily="18" charset="2"/>
                </a:rPr>
                <a:t></a:t>
              </a:r>
              <a:r>
                <a:rPr lang="en-US" altLang="ja-JP" sz="4000" baseline="30000" dirty="0" smtClean="0">
                  <a:solidFill>
                    <a:srgbClr val="008000"/>
                  </a:solidFill>
                  <a:latin typeface="Symbol" pitchFamily="18" charset="2"/>
                  <a:sym typeface="Symbol" pitchFamily="18" charset="2"/>
                </a:rPr>
                <a:t></a:t>
              </a:r>
              <a:endParaRPr lang="en-US" altLang="ja-JP" sz="4000" dirty="0">
                <a:solidFill>
                  <a:srgbClr val="008000"/>
                </a:solidFill>
              </a:endParaRPr>
            </a:p>
          </p:txBody>
        </p:sp>
      </p:grpSp>
      <p:grpSp>
        <p:nvGrpSpPr>
          <p:cNvPr id="30" name="Groupe 29"/>
          <p:cNvGrpSpPr/>
          <p:nvPr/>
        </p:nvGrpSpPr>
        <p:grpSpPr>
          <a:xfrm>
            <a:off x="450850" y="4299818"/>
            <a:ext cx="8513638" cy="2297534"/>
            <a:chOff x="450850" y="4299818"/>
            <a:chExt cx="8513638" cy="2297534"/>
          </a:xfrm>
        </p:grpSpPr>
        <p:sp>
          <p:nvSpPr>
            <p:cNvPr id="7" name="Rectangle 37"/>
            <p:cNvSpPr>
              <a:spLocks noChangeArrowheads="1"/>
            </p:cNvSpPr>
            <p:nvPr/>
          </p:nvSpPr>
          <p:spPr bwMode="auto">
            <a:xfrm>
              <a:off x="1454150" y="4435177"/>
              <a:ext cx="1828800" cy="6477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2070" tIns="46035" rIns="92070" bIns="46035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kumimoji="0" lang="en-US" altLang="ja-JP">
                  <a:solidFill>
                    <a:schemeClr val="bg1"/>
                  </a:solidFill>
                </a:rPr>
                <a:t>Neutrino Oscillation</a:t>
              </a:r>
              <a:endParaRPr kumimoji="0" lang="en-GB" altLang="ja-JP">
                <a:solidFill>
                  <a:schemeClr val="bg1"/>
                </a:solidFill>
              </a:endParaRPr>
            </a:p>
          </p:txBody>
        </p:sp>
        <p:sp>
          <p:nvSpPr>
            <p:cNvPr id="8" name="Line 20"/>
            <p:cNvSpPr>
              <a:spLocks noChangeShapeType="1"/>
            </p:cNvSpPr>
            <p:nvPr/>
          </p:nvSpPr>
          <p:spPr bwMode="auto">
            <a:xfrm flipV="1">
              <a:off x="4932363" y="5157489"/>
              <a:ext cx="1584325" cy="288925"/>
            </a:xfrm>
            <a:prstGeom prst="line">
              <a:avLst/>
            </a:prstGeom>
            <a:noFill/>
            <a:ln w="44450">
              <a:solidFill>
                <a:srgbClr val="FF00CE"/>
              </a:solidFill>
              <a:round/>
              <a:headEnd/>
              <a:tailEnd/>
            </a:ln>
          </p:spPr>
          <p:txBody>
            <a:bodyPr wrap="none" lIns="91435" tIns="45718" rIns="91435" bIns="45718" anchor="ctr"/>
            <a:lstStyle/>
            <a:p>
              <a:endParaRPr lang="en-GB"/>
            </a:p>
          </p:txBody>
        </p:sp>
        <p:sp>
          <p:nvSpPr>
            <p:cNvPr id="9" name="Line 21"/>
            <p:cNvSpPr>
              <a:spLocks noChangeShapeType="1"/>
            </p:cNvSpPr>
            <p:nvPr/>
          </p:nvSpPr>
          <p:spPr bwMode="auto">
            <a:xfrm>
              <a:off x="4932363" y="5446414"/>
              <a:ext cx="2016125" cy="1008063"/>
            </a:xfrm>
            <a:prstGeom prst="line">
              <a:avLst/>
            </a:prstGeom>
            <a:noFill/>
            <a:ln w="25400">
              <a:solidFill>
                <a:srgbClr val="66ECFE"/>
              </a:solidFill>
              <a:round/>
              <a:headEnd/>
              <a:tailEnd/>
            </a:ln>
          </p:spPr>
          <p:txBody>
            <a:bodyPr wrap="none" lIns="91435" tIns="45718" rIns="91435" bIns="45718" anchor="ctr"/>
            <a:lstStyle/>
            <a:p>
              <a:endParaRPr lang="en-GB"/>
            </a:p>
          </p:txBody>
        </p:sp>
        <p:sp>
          <p:nvSpPr>
            <p:cNvPr id="10" name="Line 22"/>
            <p:cNvSpPr>
              <a:spLocks noChangeShapeType="1"/>
            </p:cNvSpPr>
            <p:nvPr/>
          </p:nvSpPr>
          <p:spPr bwMode="auto">
            <a:xfrm>
              <a:off x="4932363" y="5446414"/>
              <a:ext cx="1871662" cy="1150938"/>
            </a:xfrm>
            <a:prstGeom prst="line">
              <a:avLst/>
            </a:prstGeom>
            <a:noFill/>
            <a:ln w="25400">
              <a:solidFill>
                <a:srgbClr val="66ECFE"/>
              </a:solidFill>
              <a:round/>
              <a:headEnd/>
              <a:tailEnd/>
            </a:ln>
          </p:spPr>
          <p:txBody>
            <a:bodyPr wrap="none" lIns="91435" tIns="45718" rIns="91435" bIns="45718" anchor="ctr"/>
            <a:lstStyle/>
            <a:p>
              <a:endParaRPr lang="en-GB"/>
            </a:p>
          </p:txBody>
        </p:sp>
        <p:sp>
          <p:nvSpPr>
            <p:cNvPr id="11" name="Line 23"/>
            <p:cNvSpPr>
              <a:spLocks noChangeShapeType="1"/>
            </p:cNvSpPr>
            <p:nvPr/>
          </p:nvSpPr>
          <p:spPr bwMode="auto">
            <a:xfrm>
              <a:off x="6516688" y="5157489"/>
              <a:ext cx="1943100" cy="360363"/>
            </a:xfrm>
            <a:prstGeom prst="line">
              <a:avLst/>
            </a:prstGeom>
            <a:noFill/>
            <a:ln w="44450">
              <a:solidFill>
                <a:srgbClr val="66ECFE"/>
              </a:solidFill>
              <a:round/>
              <a:headEnd/>
              <a:tailEnd/>
            </a:ln>
          </p:spPr>
          <p:txBody>
            <a:bodyPr wrap="none" lIns="91435" tIns="45718" rIns="91435" bIns="45718" anchor="ctr"/>
            <a:lstStyle/>
            <a:p>
              <a:endParaRPr lang="en-GB"/>
            </a:p>
          </p:txBody>
        </p:sp>
        <p:sp>
          <p:nvSpPr>
            <p:cNvPr id="12" name="Line 24"/>
            <p:cNvSpPr>
              <a:spLocks noChangeShapeType="1"/>
            </p:cNvSpPr>
            <p:nvPr/>
          </p:nvSpPr>
          <p:spPr bwMode="auto">
            <a:xfrm flipV="1">
              <a:off x="6516688" y="4630439"/>
              <a:ext cx="1584325" cy="527050"/>
            </a:xfrm>
            <a:prstGeom prst="line">
              <a:avLst/>
            </a:prstGeom>
            <a:noFill/>
            <a:ln w="44450">
              <a:solidFill>
                <a:srgbClr val="66ECFE"/>
              </a:solidFill>
              <a:prstDash val="sysDot"/>
              <a:round/>
              <a:headEnd/>
              <a:tailEnd/>
            </a:ln>
          </p:spPr>
          <p:txBody>
            <a:bodyPr wrap="none" lIns="91435" tIns="45718" rIns="91435" bIns="45718" anchor="ctr"/>
            <a:lstStyle/>
            <a:p>
              <a:endParaRPr lang="en-GB"/>
            </a:p>
          </p:txBody>
        </p:sp>
        <p:sp>
          <p:nvSpPr>
            <p:cNvPr id="13" name="Text Box 25"/>
            <p:cNvSpPr txBox="1">
              <a:spLocks noChangeArrowheads="1"/>
            </p:cNvSpPr>
            <p:nvPr/>
          </p:nvSpPr>
          <p:spPr bwMode="auto">
            <a:xfrm>
              <a:off x="4572000" y="4438352"/>
              <a:ext cx="273685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35" tIns="45718" rIns="91435" bIns="45718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kumimoji="0" lang="it-IT" altLang="ja-JP" sz="2400" dirty="0">
                  <a:solidFill>
                    <a:schemeClr val="bg1"/>
                  </a:solidFill>
                </a:rPr>
                <a:t>              </a:t>
              </a:r>
              <a:r>
                <a:rPr kumimoji="0" lang="it-IT" altLang="ja-JP" sz="2400" dirty="0" smtClean="0">
                  <a:solidFill>
                    <a:schemeClr val="bg1"/>
                  </a:solidFill>
                </a:rPr>
                <a:t>decay kink </a:t>
              </a:r>
              <a:endParaRPr kumimoji="0" lang="it-IT" altLang="ja-JP" sz="2400" dirty="0">
                <a:solidFill>
                  <a:schemeClr val="bg1"/>
                </a:solidFill>
                <a:latin typeface="Times New Roman" pitchFamily="18" charset="0"/>
              </a:endParaRPr>
            </a:p>
          </p:txBody>
        </p:sp>
        <p:sp>
          <p:nvSpPr>
            <p:cNvPr id="14" name="Line 26"/>
            <p:cNvSpPr>
              <a:spLocks noChangeShapeType="1"/>
            </p:cNvSpPr>
            <p:nvPr/>
          </p:nvSpPr>
          <p:spPr bwMode="auto">
            <a:xfrm>
              <a:off x="6300788" y="4797127"/>
              <a:ext cx="169862" cy="255587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 type="arrow" w="med" len="sm"/>
            </a:ln>
          </p:spPr>
          <p:txBody>
            <a:bodyPr wrap="none" lIns="91435" tIns="45718" rIns="91435" bIns="45718" anchor="ctr"/>
            <a:lstStyle/>
            <a:p>
              <a:endParaRPr lang="en-GB"/>
            </a:p>
          </p:txBody>
        </p:sp>
        <p:sp>
          <p:nvSpPr>
            <p:cNvPr id="15" name="Text Box 28"/>
            <p:cNvSpPr txBox="1">
              <a:spLocks noChangeArrowheads="1"/>
            </p:cNvSpPr>
            <p:nvPr/>
          </p:nvSpPr>
          <p:spPr bwMode="auto">
            <a:xfrm>
              <a:off x="7842125" y="4299818"/>
              <a:ext cx="1122363" cy="641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35" tIns="45718" rIns="91435" bIns="45718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kumimoji="0" lang="en-GB" altLang="ja-JP" sz="3600" dirty="0">
                  <a:solidFill>
                    <a:srgbClr val="66ECFE"/>
                  </a:solidFill>
                  <a:latin typeface="Symbol" pitchFamily="18" charset="2"/>
                </a:rPr>
                <a:t></a:t>
              </a:r>
              <a:r>
                <a:rPr kumimoji="0" lang="en-GB" altLang="ja-JP" sz="3600" baseline="-25000" dirty="0">
                  <a:solidFill>
                    <a:srgbClr val="66ECFE"/>
                  </a:solidFill>
                  <a:latin typeface="Symbol" pitchFamily="18" charset="2"/>
                </a:rPr>
                <a:t></a:t>
              </a:r>
              <a:endParaRPr kumimoji="0" lang="en-GB" altLang="ja-JP" sz="3600" dirty="0">
                <a:solidFill>
                  <a:srgbClr val="66ECFE"/>
                </a:solidFill>
                <a:latin typeface="Times New Roman" pitchFamily="18" charset="0"/>
              </a:endParaRPr>
            </a:p>
          </p:txBody>
        </p:sp>
        <p:sp>
          <p:nvSpPr>
            <p:cNvPr id="16" name="Text Box 41"/>
            <p:cNvSpPr txBox="1">
              <a:spLocks noChangeArrowheads="1"/>
            </p:cNvSpPr>
            <p:nvPr/>
          </p:nvSpPr>
          <p:spPr bwMode="auto">
            <a:xfrm>
              <a:off x="7596188" y="5517852"/>
              <a:ext cx="1219200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35" tIns="45718" rIns="91435" bIns="45718">
              <a:spAutoFit/>
            </a:bodyPr>
            <a:lstStyle/>
            <a:p>
              <a:pPr eaLnBrk="0" hangingPunct="0"/>
              <a:r>
                <a:rPr kumimoji="0" lang="en-US" altLang="ja-JP" sz="2000" dirty="0">
                  <a:solidFill>
                    <a:srgbClr val="66ECFE"/>
                  </a:solidFill>
                  <a:latin typeface="Comic Sans MS" pitchFamily="66" charset="0"/>
                  <a:sym typeface="Symbol" pitchFamily="18" charset="2"/>
                </a:rPr>
                <a:t></a:t>
              </a:r>
              <a:r>
                <a:rPr kumimoji="0" lang="fr-FR" altLang="ja-JP" sz="2000" baseline="30000" dirty="0">
                  <a:solidFill>
                    <a:srgbClr val="66ECFE"/>
                  </a:solidFill>
                  <a:latin typeface="Comic Sans MS" pitchFamily="66" charset="0"/>
                  <a:sym typeface="Symbol" pitchFamily="18" charset="2"/>
                </a:rPr>
                <a:t>-</a:t>
              </a:r>
              <a:r>
                <a:rPr kumimoji="0" lang="en-US" altLang="ja-JP" sz="2000" dirty="0">
                  <a:solidFill>
                    <a:srgbClr val="66ECFE"/>
                  </a:solidFill>
                  <a:sym typeface="Symbol" pitchFamily="18" charset="2"/>
                </a:rPr>
                <a:t>, h</a:t>
              </a:r>
              <a:r>
                <a:rPr kumimoji="0" lang="fr-FR" altLang="ja-JP" sz="2000" baseline="30000" dirty="0">
                  <a:solidFill>
                    <a:srgbClr val="66ECFE"/>
                  </a:solidFill>
                  <a:sym typeface="Symbol" pitchFamily="18" charset="2"/>
                </a:rPr>
                <a:t>- </a:t>
              </a:r>
              <a:r>
                <a:rPr kumimoji="0" lang="en-US" altLang="ja-JP" sz="2000" dirty="0">
                  <a:solidFill>
                    <a:srgbClr val="66ECFE"/>
                  </a:solidFill>
                  <a:sym typeface="Symbol" pitchFamily="18" charset="2"/>
                </a:rPr>
                <a:t>,e</a:t>
              </a:r>
              <a:r>
                <a:rPr kumimoji="0" lang="fr-FR" altLang="ja-JP" sz="2000" baseline="30000" dirty="0">
                  <a:solidFill>
                    <a:srgbClr val="66ECFE"/>
                  </a:solidFill>
                  <a:sym typeface="Symbol" pitchFamily="18" charset="2"/>
                </a:rPr>
                <a:t>-</a:t>
              </a:r>
              <a:endParaRPr kumimoji="0" lang="en-US" altLang="ja-JP" sz="2000" baseline="30000" dirty="0">
                <a:solidFill>
                  <a:srgbClr val="66ECFE"/>
                </a:solidFill>
                <a:sym typeface="Symbol" pitchFamily="18" charset="2"/>
              </a:endParaRPr>
            </a:p>
          </p:txBody>
        </p:sp>
        <p:sp>
          <p:nvSpPr>
            <p:cNvPr id="18" name="Rectangle 19"/>
            <p:cNvSpPr>
              <a:spLocks noChangeArrowheads="1"/>
            </p:cNvSpPr>
            <p:nvPr/>
          </p:nvSpPr>
          <p:spPr bwMode="auto">
            <a:xfrm>
              <a:off x="611188" y="5446414"/>
              <a:ext cx="4306887" cy="71438"/>
            </a:xfrm>
            <a:prstGeom prst="rect">
              <a:avLst/>
            </a:prstGeom>
            <a:gradFill rotWithShape="0">
              <a:gsLst>
                <a:gs pos="0">
                  <a:srgbClr val="00D200"/>
                </a:gs>
                <a:gs pos="100000">
                  <a:srgbClr val="FF6B14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9" name="Line 9"/>
            <p:cNvSpPr>
              <a:spLocks noChangeShapeType="1"/>
            </p:cNvSpPr>
            <p:nvPr/>
          </p:nvSpPr>
          <p:spPr bwMode="auto">
            <a:xfrm>
              <a:off x="727877" y="5481373"/>
              <a:ext cx="4086769" cy="0"/>
            </a:xfrm>
            <a:prstGeom prst="line">
              <a:avLst/>
            </a:prstGeom>
            <a:noFill/>
            <a:ln w="92075">
              <a:solidFill>
                <a:schemeClr val="bg1">
                  <a:lumMod val="65000"/>
                </a:schemeClr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0" name="Line 22"/>
            <p:cNvSpPr>
              <a:spLocks noChangeShapeType="1"/>
            </p:cNvSpPr>
            <p:nvPr/>
          </p:nvSpPr>
          <p:spPr bwMode="auto">
            <a:xfrm>
              <a:off x="1836738" y="5157489"/>
              <a:ext cx="685800" cy="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 type="triangle" w="med" len="lg"/>
            </a:ln>
            <a:effectLst/>
          </p:spPr>
          <p:txBody>
            <a:bodyPr wrap="none" lIns="91435" tIns="45718" rIns="91435" bIns="45718" anchor="ctr"/>
            <a:lstStyle/>
            <a:p>
              <a:endParaRPr lang="en-GB"/>
            </a:p>
          </p:txBody>
        </p:sp>
        <p:sp>
          <p:nvSpPr>
            <p:cNvPr id="21" name="Line 26"/>
            <p:cNvSpPr>
              <a:spLocks noChangeShapeType="1"/>
            </p:cNvSpPr>
            <p:nvPr/>
          </p:nvSpPr>
          <p:spPr bwMode="auto">
            <a:xfrm flipV="1">
              <a:off x="4643438" y="5733752"/>
              <a:ext cx="215900" cy="50165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 type="arrow" w="med" len="sm"/>
            </a:ln>
          </p:spPr>
          <p:txBody>
            <a:bodyPr wrap="none" lIns="91435" tIns="45718" rIns="91435" bIns="45718" anchor="ctr"/>
            <a:lstStyle/>
            <a:p>
              <a:endParaRPr lang="en-GB"/>
            </a:p>
          </p:txBody>
        </p:sp>
        <p:sp>
          <p:nvSpPr>
            <p:cNvPr id="22" name="Text Box 25"/>
            <p:cNvSpPr txBox="1">
              <a:spLocks noChangeArrowheads="1"/>
            </p:cNvSpPr>
            <p:nvPr/>
          </p:nvSpPr>
          <p:spPr bwMode="auto">
            <a:xfrm>
              <a:off x="3563739" y="6057602"/>
              <a:ext cx="1584325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35" tIns="45718" rIns="91435" bIns="45718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altLang="ja-JP" sz="2000" dirty="0">
                  <a:solidFill>
                    <a:schemeClr val="bg1"/>
                  </a:solidFill>
                  <a:latin typeface="Symbol" pitchFamily="18" charset="2"/>
                  <a:sym typeface="Symbol" pitchFamily="18" charset="2"/>
                </a:rPr>
                <a:t></a:t>
              </a:r>
              <a:r>
                <a:rPr lang="en-US" altLang="ja-JP" sz="2000" baseline="-25000" dirty="0">
                  <a:solidFill>
                    <a:schemeClr val="bg1"/>
                  </a:solidFill>
                  <a:latin typeface="Symbol" pitchFamily="18" charset="2"/>
                  <a:sym typeface="Symbol" pitchFamily="18" charset="2"/>
                </a:rPr>
                <a:t></a:t>
              </a:r>
              <a:r>
                <a:rPr kumimoji="0" lang="it-IT" altLang="ja-JP" sz="2000" dirty="0">
                  <a:solidFill>
                    <a:schemeClr val="bg1"/>
                  </a:solidFill>
                </a:rPr>
                <a:t> C</a:t>
              </a:r>
              <a:r>
                <a:rPr kumimoji="0" lang="en-US" altLang="ja-JP" sz="2000" dirty="0">
                  <a:solidFill>
                    <a:schemeClr val="bg1"/>
                  </a:solidFill>
                </a:rPr>
                <a:t>C </a:t>
              </a:r>
              <a:r>
                <a:rPr kumimoji="0" lang="en-US" altLang="ja-JP" sz="2000" dirty="0" err="1">
                  <a:solidFill>
                    <a:schemeClr val="bg1"/>
                  </a:solidFill>
                </a:rPr>
                <a:t>i</a:t>
              </a:r>
              <a:r>
                <a:rPr kumimoji="0" lang="en-US" altLang="ja-JP" sz="2000" b="1" dirty="0" err="1">
                  <a:solidFill>
                    <a:schemeClr val="bg1"/>
                  </a:solidFill>
                </a:rPr>
                <a:t>nt</a:t>
              </a:r>
              <a:r>
                <a:rPr kumimoji="0" lang="en-US" altLang="ja-JP" sz="2000" b="1" dirty="0">
                  <a:solidFill>
                    <a:schemeClr val="bg1"/>
                  </a:solidFill>
                </a:rPr>
                <a:t> </a:t>
              </a:r>
              <a:endParaRPr kumimoji="0" lang="it-IT" altLang="ja-JP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23" name="Rectangle 26"/>
            <p:cNvSpPr>
              <a:spLocks noChangeArrowheads="1"/>
            </p:cNvSpPr>
            <p:nvPr/>
          </p:nvSpPr>
          <p:spPr bwMode="auto">
            <a:xfrm>
              <a:off x="450850" y="4406602"/>
              <a:ext cx="736600" cy="823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435" tIns="45718" rIns="91435" bIns="45718">
              <a:spAutoFit/>
            </a:bodyPr>
            <a:lstStyle/>
            <a:p>
              <a:r>
                <a:rPr lang="en-US" altLang="ja-JP" sz="4800">
                  <a:solidFill>
                    <a:srgbClr val="00FF00"/>
                  </a:solidFill>
                  <a:latin typeface="Symbol" pitchFamily="18" charset="2"/>
                  <a:sym typeface="Symbol" pitchFamily="18" charset="2"/>
                </a:rPr>
                <a:t></a:t>
              </a:r>
              <a:r>
                <a:rPr lang="en-US" altLang="ja-JP" sz="4800" baseline="-25000">
                  <a:solidFill>
                    <a:srgbClr val="00FF00"/>
                  </a:solidFill>
                  <a:latin typeface="Symbol" pitchFamily="18" charset="2"/>
                  <a:sym typeface="Symbol" pitchFamily="18" charset="2"/>
                </a:rPr>
                <a:t></a:t>
              </a:r>
              <a:endParaRPr lang="en-US" altLang="ja-JP" sz="4800">
                <a:solidFill>
                  <a:srgbClr val="00FF00"/>
                </a:solidFill>
              </a:endParaRPr>
            </a:p>
          </p:txBody>
        </p:sp>
        <p:sp>
          <p:nvSpPr>
            <p:cNvPr id="24" name="Rectangle 27"/>
            <p:cNvSpPr>
              <a:spLocks noChangeArrowheads="1"/>
            </p:cNvSpPr>
            <p:nvPr/>
          </p:nvSpPr>
          <p:spPr bwMode="auto">
            <a:xfrm>
              <a:off x="3171825" y="4438352"/>
              <a:ext cx="679450" cy="823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435" tIns="45718" rIns="91435" bIns="45718">
              <a:spAutoFit/>
            </a:bodyPr>
            <a:lstStyle/>
            <a:p>
              <a:r>
                <a:rPr lang="en-US" altLang="ja-JP" sz="4800">
                  <a:solidFill>
                    <a:srgbClr val="FF8000"/>
                  </a:solidFill>
                  <a:latin typeface="Symbol" pitchFamily="18" charset="2"/>
                  <a:sym typeface="Symbol" pitchFamily="18" charset="2"/>
                </a:rPr>
                <a:t></a:t>
              </a:r>
              <a:r>
                <a:rPr lang="en-US" altLang="ja-JP" sz="4800" baseline="-25000">
                  <a:solidFill>
                    <a:srgbClr val="FF8000"/>
                  </a:solidFill>
                  <a:latin typeface="Symbol" pitchFamily="18" charset="2"/>
                  <a:sym typeface="Symbol" pitchFamily="18" charset="2"/>
                </a:rPr>
                <a:t></a:t>
              </a:r>
            </a:p>
          </p:txBody>
        </p:sp>
        <p:sp>
          <p:nvSpPr>
            <p:cNvPr id="25" name="Rectangle 28"/>
            <p:cNvSpPr>
              <a:spLocks noChangeArrowheads="1"/>
            </p:cNvSpPr>
            <p:nvPr/>
          </p:nvSpPr>
          <p:spPr bwMode="auto">
            <a:xfrm>
              <a:off x="5795963" y="5086052"/>
              <a:ext cx="727075" cy="7096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435" tIns="45718" rIns="91435" bIns="45718">
              <a:spAutoFit/>
            </a:bodyPr>
            <a:lstStyle/>
            <a:p>
              <a:r>
                <a:rPr lang="en-US" altLang="ja-JP" sz="4000">
                  <a:solidFill>
                    <a:srgbClr val="FF00CE"/>
                  </a:solidFill>
                  <a:latin typeface="Symbol" pitchFamily="18" charset="2"/>
                  <a:sym typeface="Symbol" pitchFamily="18" charset="2"/>
                </a:rPr>
                <a:t></a:t>
              </a:r>
              <a:r>
                <a:rPr lang="en-US" altLang="ja-JP" sz="4000" baseline="30000">
                  <a:solidFill>
                    <a:srgbClr val="FF00CE"/>
                  </a:solidFill>
                  <a:latin typeface="Symbol" pitchFamily="18" charset="2"/>
                  <a:sym typeface="Symbol" pitchFamily="18" charset="2"/>
                </a:rPr>
                <a:t></a:t>
              </a:r>
              <a:endParaRPr lang="en-US" altLang="ja-JP" sz="4000">
                <a:solidFill>
                  <a:srgbClr val="FF00CE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Event analysis flow</a:t>
            </a:r>
            <a:endParaRPr lang="en-GB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Flow diagram (with pictures?), with key resolution figures and measurements and particle ID</a:t>
            </a:r>
            <a:endParaRPr lang="en-GB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MPP Munich 09/07/2013</a:t>
            </a:r>
            <a:endParaRPr lang="fr-BE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Pablo DEL AMO SANCHEZ                          LAPP - IN2P3 - CNRS / Université de Savoie</a:t>
            </a:r>
            <a:endParaRPr lang="fr-BE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60</a:t>
            </a:fld>
            <a:endParaRPr lang="fr-BE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CERN </a:t>
            </a:r>
            <a:r>
              <a:rPr lang="el-GR" dirty="0" smtClean="0"/>
              <a:t>ν</a:t>
            </a:r>
            <a:r>
              <a:rPr lang="el-GR" baseline="-25000" dirty="0" smtClean="0"/>
              <a:t>μ</a:t>
            </a:r>
            <a:r>
              <a:rPr lang="fr-FR" dirty="0" smtClean="0"/>
              <a:t> </a:t>
            </a:r>
            <a:r>
              <a:rPr lang="fr-FR" dirty="0" err="1" smtClean="0"/>
              <a:t>beam</a:t>
            </a:r>
            <a:endParaRPr lang="en-GB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MPP Munich 09/07/2013</a:t>
            </a:r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7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Pablo DEL AMO SANCHEZ                          LAPP - IN2P3 - CNRS / Université de Savoie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496" y="1268760"/>
            <a:ext cx="8784976" cy="4896544"/>
          </a:xfrm>
        </p:spPr>
        <p:txBody>
          <a:bodyPr>
            <a:noAutofit/>
          </a:bodyPr>
          <a:lstStyle/>
          <a:p>
            <a:r>
              <a:rPr lang="fr-FR" sz="2000" dirty="0" smtClean="0"/>
              <a:t>SPS 400 </a:t>
            </a:r>
            <a:r>
              <a:rPr lang="fr-FR" sz="2000" dirty="0" err="1" smtClean="0"/>
              <a:t>GeV</a:t>
            </a:r>
            <a:r>
              <a:rPr lang="fr-FR" sz="2000" dirty="0" smtClean="0"/>
              <a:t> protons on graphite </a:t>
            </a:r>
            <a:r>
              <a:rPr lang="fr-FR" sz="2000" dirty="0" err="1" smtClean="0"/>
              <a:t>target</a:t>
            </a:r>
            <a:r>
              <a:rPr lang="fr-FR" sz="2000" dirty="0" smtClean="0"/>
              <a:t>.</a:t>
            </a:r>
          </a:p>
          <a:p>
            <a:endParaRPr lang="fr-FR" sz="2000" dirty="0" smtClean="0"/>
          </a:p>
          <a:p>
            <a:endParaRPr lang="fr-FR" sz="2000" dirty="0" smtClean="0"/>
          </a:p>
          <a:p>
            <a:endParaRPr lang="fr-FR" sz="2000" dirty="0" smtClean="0"/>
          </a:p>
          <a:p>
            <a:endParaRPr lang="fr-FR" sz="2000" dirty="0" smtClean="0"/>
          </a:p>
          <a:p>
            <a:endParaRPr lang="fr-FR" sz="2000" dirty="0" smtClean="0"/>
          </a:p>
          <a:p>
            <a:endParaRPr lang="fr-FR" sz="2000" dirty="0" smtClean="0"/>
          </a:p>
          <a:p>
            <a:r>
              <a:rPr lang="fr-FR" sz="2000" dirty="0" err="1" smtClean="0"/>
              <a:t>Negligible</a:t>
            </a:r>
            <a:r>
              <a:rPr lang="fr-FR" sz="2000" dirty="0" smtClean="0"/>
              <a:t> </a:t>
            </a:r>
            <a:r>
              <a:rPr lang="el-GR" sz="2000" dirty="0" smtClean="0"/>
              <a:t>ν</a:t>
            </a:r>
            <a:r>
              <a:rPr lang="el-GR" sz="2000" baseline="-25000" dirty="0" smtClean="0"/>
              <a:t>τ </a:t>
            </a:r>
            <a:r>
              <a:rPr lang="fr-FR" sz="2000" dirty="0" err="1" smtClean="0"/>
              <a:t>beam</a:t>
            </a:r>
            <a:r>
              <a:rPr lang="fr-FR" sz="2000" dirty="0" smtClean="0"/>
              <a:t> pollution, </a:t>
            </a:r>
            <a:r>
              <a:rPr lang="fr-FR" sz="2000" dirty="0" err="1" smtClean="0"/>
              <a:t>small</a:t>
            </a:r>
            <a:r>
              <a:rPr lang="fr-FR" sz="2000" dirty="0" smtClean="0"/>
              <a:t> </a:t>
            </a:r>
            <a:r>
              <a:rPr lang="el-GR" sz="2000" dirty="0" smtClean="0"/>
              <a:t>ν</a:t>
            </a:r>
            <a:r>
              <a:rPr lang="fr-FR" sz="2000" baseline="-25000" dirty="0" smtClean="0"/>
              <a:t>e </a:t>
            </a:r>
            <a:r>
              <a:rPr lang="fr-FR" sz="2000" dirty="0" smtClean="0"/>
              <a:t>and </a:t>
            </a:r>
            <a:r>
              <a:rPr lang="el-GR" sz="2000" dirty="0" smtClean="0"/>
              <a:t>ν</a:t>
            </a:r>
            <a:r>
              <a:rPr lang="el-GR" sz="2000" baseline="-25000" dirty="0" smtClean="0"/>
              <a:t>µ </a:t>
            </a:r>
            <a:r>
              <a:rPr lang="fr-FR" sz="2000" dirty="0" smtClean="0"/>
              <a:t> pollutions (&lt;3% of interactions)</a:t>
            </a:r>
          </a:p>
          <a:p>
            <a:endParaRPr lang="fr-FR" sz="2000" dirty="0" smtClean="0"/>
          </a:p>
          <a:p>
            <a:endParaRPr lang="fr-FR" sz="2000" dirty="0" smtClean="0"/>
          </a:p>
          <a:p>
            <a:endParaRPr lang="fr-FR" sz="2000" dirty="0" smtClean="0"/>
          </a:p>
          <a:p>
            <a:endParaRPr lang="fr-FR" sz="1000" dirty="0" smtClean="0"/>
          </a:p>
          <a:p>
            <a:r>
              <a:rPr lang="fr-FR" sz="2000" dirty="0" err="1" smtClean="0"/>
              <a:t>Relatively</a:t>
            </a:r>
            <a:r>
              <a:rPr lang="fr-FR" sz="2000" dirty="0" smtClean="0"/>
              <a:t> </a:t>
            </a:r>
            <a:r>
              <a:rPr lang="fr-FR" sz="2000" dirty="0" err="1" smtClean="0"/>
              <a:t>big</a:t>
            </a:r>
            <a:r>
              <a:rPr lang="fr-FR" sz="2000" dirty="0" smtClean="0"/>
              <a:t> </a:t>
            </a:r>
            <a:r>
              <a:rPr lang="fr-FR" sz="2000" dirty="0" err="1" smtClean="0"/>
              <a:t>systematic</a:t>
            </a:r>
            <a:r>
              <a:rPr lang="fr-FR" sz="2000" dirty="0" smtClean="0"/>
              <a:t> </a:t>
            </a:r>
            <a:r>
              <a:rPr lang="fr-FR" sz="2000" dirty="0" err="1" smtClean="0"/>
              <a:t>uncertainties</a:t>
            </a:r>
            <a:r>
              <a:rPr lang="fr-FR" sz="2000" dirty="0" smtClean="0"/>
              <a:t> on </a:t>
            </a:r>
            <a:r>
              <a:rPr lang="el-GR" sz="2000" dirty="0" smtClean="0"/>
              <a:t>ν</a:t>
            </a:r>
            <a:r>
              <a:rPr lang="fr-FR" sz="2000" dirty="0" smtClean="0"/>
              <a:t> interactions on OPERA </a:t>
            </a:r>
            <a:r>
              <a:rPr lang="fr-FR" sz="2000" dirty="0" err="1" smtClean="0"/>
              <a:t>target</a:t>
            </a:r>
            <a:r>
              <a:rPr lang="fr-FR" sz="2000" dirty="0" smtClean="0"/>
              <a:t> (</a:t>
            </a:r>
            <a:r>
              <a:rPr lang="fr-FR" sz="2000" dirty="0" err="1" smtClean="0"/>
              <a:t>systematic</a:t>
            </a:r>
            <a:r>
              <a:rPr lang="fr-FR" sz="2000" dirty="0" smtClean="0"/>
              <a:t> on </a:t>
            </a:r>
            <a:r>
              <a:rPr lang="el-GR" sz="2000" dirty="0" smtClean="0"/>
              <a:t>νμ</a:t>
            </a:r>
            <a:r>
              <a:rPr lang="fr-FR" sz="2000" dirty="0" smtClean="0"/>
              <a:t> + </a:t>
            </a:r>
            <a:r>
              <a:rPr lang="fr-FR" sz="2000" dirty="0" err="1" smtClean="0"/>
              <a:t>systematic</a:t>
            </a:r>
            <a:r>
              <a:rPr lang="fr-FR" sz="2000" dirty="0" smtClean="0"/>
              <a:t> on </a:t>
            </a:r>
            <a:r>
              <a:rPr lang="el-GR" sz="2000" dirty="0" smtClean="0"/>
              <a:t>ν</a:t>
            </a:r>
            <a:r>
              <a:rPr lang="fr-FR" sz="2000" dirty="0" smtClean="0"/>
              <a:t>s cross sections → </a:t>
            </a:r>
            <a:r>
              <a:rPr lang="fr-FR" sz="2000" dirty="0" err="1" smtClean="0"/>
              <a:t>uncertainty</a:t>
            </a:r>
            <a:r>
              <a:rPr lang="fr-FR" sz="2000" dirty="0" smtClean="0"/>
              <a:t> ~10%)</a:t>
            </a:r>
          </a:p>
          <a:p>
            <a:pPr>
              <a:buNone/>
            </a:pPr>
            <a:endParaRPr lang="en-GB" sz="2000" dirty="0"/>
          </a:p>
        </p:txBody>
      </p:sp>
      <p:pic>
        <p:nvPicPr>
          <p:cNvPr id="30" name="Image 29" descr="LAPP-HD-transparent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84368" y="62898"/>
            <a:ext cx="1194967" cy="701806"/>
          </a:xfrm>
          <a:prstGeom prst="rect">
            <a:avLst/>
          </a:prstGeom>
        </p:spPr>
      </p:pic>
      <p:grpSp>
        <p:nvGrpSpPr>
          <p:cNvPr id="8" name="Group 44"/>
          <p:cNvGrpSpPr>
            <a:grpSpLocks/>
          </p:cNvGrpSpPr>
          <p:nvPr/>
        </p:nvGrpSpPr>
        <p:grpSpPr bwMode="auto">
          <a:xfrm>
            <a:off x="1084957" y="1654274"/>
            <a:ext cx="6965156" cy="2062758"/>
            <a:chOff x="0" y="0"/>
            <a:chExt cx="6240" cy="1848"/>
          </a:xfrm>
        </p:grpSpPr>
        <p:grpSp>
          <p:nvGrpSpPr>
            <p:cNvPr id="9" name="Group 42"/>
            <p:cNvGrpSpPr>
              <a:grpSpLocks/>
            </p:cNvGrpSpPr>
            <p:nvPr/>
          </p:nvGrpSpPr>
          <p:grpSpPr bwMode="auto">
            <a:xfrm>
              <a:off x="-24" y="-24"/>
              <a:ext cx="6296" cy="1904"/>
              <a:chOff x="0" y="0"/>
              <a:chExt cx="6296" cy="1904"/>
            </a:xfrm>
          </p:grpSpPr>
          <p:sp>
            <p:nvSpPr>
              <p:cNvPr id="11" name="Rectangle 40"/>
              <p:cNvSpPr>
                <a:spLocks/>
              </p:cNvSpPr>
              <p:nvPr/>
            </p:nvSpPr>
            <p:spPr bwMode="auto">
              <a:xfrm>
                <a:off x="24" y="24"/>
                <a:ext cx="6240" cy="18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it-IT"/>
              </a:p>
            </p:txBody>
          </p:sp>
          <p:pic>
            <p:nvPicPr>
              <p:cNvPr id="12" name="Picture 41"/>
              <p:cNvPicPr>
                <a:picLocks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6296" cy="19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 cap="flat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0" name="Picture 4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" y="181"/>
              <a:ext cx="5916" cy="15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aphicFrame>
        <p:nvGraphicFramePr>
          <p:cNvPr id="13" name="Tableau 12"/>
          <p:cNvGraphicFramePr>
            <a:graphicFrameLocks noGrp="1"/>
          </p:cNvGraphicFramePr>
          <p:nvPr/>
        </p:nvGraphicFramePr>
        <p:xfrm>
          <a:off x="2843808" y="4293096"/>
          <a:ext cx="3384376" cy="111252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256251"/>
                <a:gridCol w="1128125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800" b="0" dirty="0" smtClean="0"/>
                        <a:t>(</a:t>
                      </a:r>
                      <a:r>
                        <a:rPr lang="el-GR" sz="1800" b="0" dirty="0" smtClean="0"/>
                        <a:t>ν</a:t>
                      </a:r>
                      <a:r>
                        <a:rPr lang="fr-FR" sz="1800" b="0" baseline="-25000" dirty="0" smtClean="0"/>
                        <a:t>e</a:t>
                      </a:r>
                      <a:r>
                        <a:rPr lang="fr-FR" sz="1800" b="0" dirty="0" smtClean="0"/>
                        <a:t> CC + </a:t>
                      </a:r>
                      <a:r>
                        <a:rPr lang="el-GR" sz="1800" b="0" dirty="0" smtClean="0"/>
                        <a:t>ν</a:t>
                      </a:r>
                      <a:r>
                        <a:rPr lang="fr-FR" sz="1800" b="0" baseline="-25000" dirty="0" smtClean="0"/>
                        <a:t>e</a:t>
                      </a:r>
                      <a:r>
                        <a:rPr lang="fr-FR" sz="1800" b="0" dirty="0" smtClean="0"/>
                        <a:t> CC)/ </a:t>
                      </a:r>
                      <a:r>
                        <a:rPr lang="el-GR" sz="1800" b="0" dirty="0" smtClean="0"/>
                        <a:t>ν</a:t>
                      </a:r>
                      <a:r>
                        <a:rPr lang="el-GR" sz="1800" b="0" baseline="-25000" dirty="0" smtClean="0"/>
                        <a:t>µ</a:t>
                      </a:r>
                      <a:r>
                        <a:rPr lang="fr-FR" sz="1800" b="0" dirty="0" smtClean="0"/>
                        <a:t> CC</a:t>
                      </a:r>
                      <a:endParaRPr lang="en-GB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 smtClean="0"/>
                        <a:t>0.89%</a:t>
                      </a:r>
                      <a:endParaRPr lang="en-GB" b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l-GR" sz="1800" b="0" dirty="0" smtClean="0"/>
                        <a:t>ν</a:t>
                      </a:r>
                      <a:r>
                        <a:rPr lang="el-GR" sz="1800" b="0" baseline="-25000" dirty="0" smtClean="0"/>
                        <a:t>µ</a:t>
                      </a:r>
                      <a:r>
                        <a:rPr lang="fr-FR" sz="1800" b="0" dirty="0" smtClean="0"/>
                        <a:t> CC/</a:t>
                      </a:r>
                      <a:r>
                        <a:rPr lang="el-GR" sz="1800" b="0" dirty="0" smtClean="0"/>
                        <a:t>ν</a:t>
                      </a:r>
                      <a:r>
                        <a:rPr lang="el-GR" sz="1800" b="0" baseline="-25000" dirty="0" smtClean="0"/>
                        <a:t>µ</a:t>
                      </a:r>
                      <a:r>
                        <a:rPr lang="fr-FR" sz="1800" b="0" dirty="0" smtClean="0"/>
                        <a:t> CC</a:t>
                      </a:r>
                      <a:endParaRPr lang="en-GB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 smtClean="0"/>
                        <a:t>2.1%</a:t>
                      </a:r>
                      <a:endParaRPr lang="en-GB" b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b="0" dirty="0" smtClean="0"/>
                        <a:t>prompt </a:t>
                      </a:r>
                      <a:r>
                        <a:rPr lang="el-GR" sz="1800" b="0" dirty="0" smtClean="0"/>
                        <a:t>ν</a:t>
                      </a:r>
                      <a:r>
                        <a:rPr lang="el-GR" sz="1800" b="0" baseline="-25000" dirty="0" smtClean="0"/>
                        <a:t>τ</a:t>
                      </a:r>
                      <a:r>
                        <a:rPr lang="fr-FR" sz="1800" b="0" baseline="0" dirty="0" smtClean="0"/>
                        <a:t> </a:t>
                      </a:r>
                      <a:endParaRPr lang="en-GB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 smtClean="0"/>
                        <a:t>negligible</a:t>
                      </a:r>
                      <a:endParaRPr lang="en-GB" b="0" dirty="0"/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14" name="Connecteur droit 13"/>
          <p:cNvCxnSpPr/>
          <p:nvPr/>
        </p:nvCxnSpPr>
        <p:spPr>
          <a:xfrm>
            <a:off x="3419872" y="4725144"/>
            <a:ext cx="144016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/>
          <p:cNvCxnSpPr/>
          <p:nvPr/>
        </p:nvCxnSpPr>
        <p:spPr>
          <a:xfrm>
            <a:off x="3779912" y="4365104"/>
            <a:ext cx="144016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</a:t>
            </a:r>
            <a:r>
              <a:rPr lang="en-GB" sz="3200" dirty="0" smtClean="0"/>
              <a:t>ERN</a:t>
            </a:r>
            <a:r>
              <a:rPr lang="en-GB" dirty="0" smtClean="0"/>
              <a:t> N</a:t>
            </a:r>
            <a:r>
              <a:rPr lang="en-GB" sz="3200" dirty="0" smtClean="0"/>
              <a:t>eutrinos to </a:t>
            </a:r>
            <a:r>
              <a:rPr lang="en-GB" dirty="0" smtClean="0"/>
              <a:t>G</a:t>
            </a:r>
            <a:r>
              <a:rPr lang="en-GB" sz="3200" dirty="0" smtClean="0"/>
              <a:t>ran</a:t>
            </a:r>
            <a:r>
              <a:rPr lang="en-GB" dirty="0" smtClean="0"/>
              <a:t> </a:t>
            </a:r>
            <a:r>
              <a:rPr lang="en-GB" dirty="0" err="1" smtClean="0"/>
              <a:t>S</a:t>
            </a:r>
            <a:r>
              <a:rPr lang="en-GB" sz="3200" dirty="0" err="1" smtClean="0"/>
              <a:t>asso</a:t>
            </a:r>
            <a:endParaRPr lang="en-GB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67544" y="1196752"/>
            <a:ext cx="8229600" cy="4525963"/>
          </a:xfrm>
        </p:spPr>
        <p:txBody>
          <a:bodyPr/>
          <a:lstStyle/>
          <a:p>
            <a:r>
              <a:rPr lang="en-GB" sz="2400" dirty="0" smtClean="0"/>
              <a:t>CERN </a:t>
            </a:r>
            <a:r>
              <a:rPr lang="el-GR" sz="2400" dirty="0" smtClean="0"/>
              <a:t>ν</a:t>
            </a:r>
            <a:r>
              <a:rPr lang="el-GR" sz="2400" baseline="-25000" dirty="0" smtClean="0"/>
              <a:t>µ</a:t>
            </a:r>
            <a:r>
              <a:rPr lang="fr-FR" sz="2400" dirty="0" smtClean="0"/>
              <a:t> </a:t>
            </a:r>
            <a:r>
              <a:rPr lang="fr-FR" sz="2400" dirty="0" err="1" smtClean="0"/>
              <a:t>beam</a:t>
            </a:r>
            <a:r>
              <a:rPr lang="fr-FR" sz="2400" dirty="0" smtClean="0"/>
              <a:t> to INFN </a:t>
            </a:r>
            <a:r>
              <a:rPr lang="fr-FR" sz="2400" dirty="0" err="1" smtClean="0"/>
              <a:t>Gran</a:t>
            </a:r>
            <a:r>
              <a:rPr lang="fr-FR" sz="2400" dirty="0" smtClean="0"/>
              <a:t> </a:t>
            </a:r>
            <a:r>
              <a:rPr lang="fr-FR" sz="2400" dirty="0" err="1" smtClean="0"/>
              <a:t>Sasso</a:t>
            </a:r>
            <a:r>
              <a:rPr lang="fr-FR" sz="2400" dirty="0" smtClean="0"/>
              <a:t> underground </a:t>
            </a:r>
            <a:r>
              <a:rPr lang="fr-FR" sz="2400" dirty="0" err="1" smtClean="0"/>
              <a:t>lab</a:t>
            </a:r>
            <a:endParaRPr lang="en-GB" sz="2400" dirty="0" smtClean="0"/>
          </a:p>
        </p:txBody>
      </p:sp>
      <p:pic>
        <p:nvPicPr>
          <p:cNvPr id="4" name="Picture 22" descr="prob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8" y="1772816"/>
            <a:ext cx="3779912" cy="259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3" descr="cngs-google_earth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2932782"/>
            <a:ext cx="2735263" cy="258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18"/>
          <p:cNvGrpSpPr>
            <a:grpSpLocks/>
          </p:cNvGrpSpPr>
          <p:nvPr/>
        </p:nvGrpSpPr>
        <p:grpSpPr bwMode="auto">
          <a:xfrm>
            <a:off x="4244157" y="3134940"/>
            <a:ext cx="2168525" cy="1304925"/>
            <a:chOff x="213" y="2661"/>
            <a:chExt cx="1366" cy="822"/>
          </a:xfrm>
        </p:grpSpPr>
        <p:sp>
          <p:nvSpPr>
            <p:cNvPr id="8" name="Line 14"/>
            <p:cNvSpPr>
              <a:spLocks noChangeShapeType="1"/>
            </p:cNvSpPr>
            <p:nvPr/>
          </p:nvSpPr>
          <p:spPr bwMode="auto">
            <a:xfrm>
              <a:off x="213" y="2841"/>
              <a:ext cx="816" cy="59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9" name="Text Box 15"/>
            <p:cNvSpPr txBox="1">
              <a:spLocks noChangeArrowheads="1"/>
            </p:cNvSpPr>
            <p:nvPr/>
          </p:nvSpPr>
          <p:spPr bwMode="auto">
            <a:xfrm>
              <a:off x="213" y="2661"/>
              <a:ext cx="444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Garamond" pitchFamily="18" charset="0"/>
                </a:rPr>
                <a:t>CERN</a:t>
              </a:r>
              <a:endParaRPr lang="it-IT" b="1">
                <a:solidFill>
                  <a:schemeClr val="bg1"/>
                </a:solidFill>
                <a:latin typeface="Garamond" pitchFamily="18" charset="0"/>
              </a:endParaRPr>
            </a:p>
          </p:txBody>
        </p:sp>
        <p:sp>
          <p:nvSpPr>
            <p:cNvPr id="10" name="Text Box 16"/>
            <p:cNvSpPr txBox="1">
              <a:spLocks noChangeArrowheads="1"/>
            </p:cNvSpPr>
            <p:nvPr/>
          </p:nvSpPr>
          <p:spPr bwMode="auto">
            <a:xfrm>
              <a:off x="1158" y="3291"/>
              <a:ext cx="421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Garamond" pitchFamily="18" charset="0"/>
                </a:rPr>
                <a:t>LNGS</a:t>
              </a:r>
              <a:endParaRPr lang="it-IT" b="1">
                <a:solidFill>
                  <a:schemeClr val="bg1"/>
                </a:solidFill>
                <a:latin typeface="Garamond" pitchFamily="18" charset="0"/>
              </a:endParaRPr>
            </a:p>
          </p:txBody>
        </p:sp>
        <p:sp>
          <p:nvSpPr>
            <p:cNvPr id="11" name="Text Box 17"/>
            <p:cNvSpPr txBox="1">
              <a:spLocks noChangeArrowheads="1"/>
            </p:cNvSpPr>
            <p:nvPr/>
          </p:nvSpPr>
          <p:spPr bwMode="auto">
            <a:xfrm rot="2205168">
              <a:off x="541" y="2971"/>
              <a:ext cx="504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 b="1">
                  <a:solidFill>
                    <a:schemeClr val="bg1"/>
                  </a:solidFill>
                  <a:latin typeface="Garamond" pitchFamily="18" charset="0"/>
                </a:rPr>
                <a:t>730 km</a:t>
              </a:r>
              <a:endParaRPr lang="it-IT" sz="1600" b="1">
                <a:solidFill>
                  <a:schemeClr val="bg1"/>
                </a:solidFill>
                <a:latin typeface="Garamond" pitchFamily="18" charset="0"/>
              </a:endParaRPr>
            </a:p>
          </p:txBody>
        </p:sp>
      </p:grpSp>
      <p:sp>
        <p:nvSpPr>
          <p:cNvPr id="31" name="Espace réservé du contenu 2"/>
          <p:cNvSpPr txBox="1">
            <a:spLocks/>
          </p:cNvSpPr>
          <p:nvPr/>
        </p:nvSpPr>
        <p:spPr>
          <a:xfrm>
            <a:off x="3851920" y="1700808"/>
            <a:ext cx="5760640" cy="36724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spcBef>
                <a:spcPct val="20000"/>
              </a:spcBef>
            </a:pP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High </a:t>
            </a:r>
            <a:r>
              <a:rPr lang="en-GB" sz="2000" dirty="0" smtClean="0"/>
              <a:t>&lt;</a:t>
            </a: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</a:t>
            </a:r>
            <a:r>
              <a:rPr kumimoji="0" lang="el-GR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ν</a:t>
            </a:r>
            <a:r>
              <a:rPr kumimoji="0" lang="fr-FR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&gt; to </a:t>
            </a:r>
            <a:r>
              <a:rPr kumimoji="0" lang="fr-FR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boost</a:t>
            </a:r>
            <a:r>
              <a:rPr kumimoji="0" lang="fr-FR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l-GR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σ</a:t>
            </a:r>
            <a:r>
              <a:rPr kumimoji="0" lang="fr-FR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</a:t>
            </a:r>
            <a:r>
              <a:rPr lang="el-GR" sz="2000" dirty="0" smtClean="0"/>
              <a:t>ν</a:t>
            </a:r>
            <a:r>
              <a:rPr lang="el-GR" sz="2000" baseline="-25000" dirty="0" smtClean="0"/>
              <a:t>τ</a:t>
            </a:r>
            <a:r>
              <a:rPr lang="fr-FR" sz="2000" dirty="0" smtClean="0"/>
              <a:t> </a:t>
            </a:r>
            <a:r>
              <a:rPr lang="fr-FR" sz="2000" dirty="0" err="1" smtClean="0"/>
              <a:t>ChargedCurrent</a:t>
            </a:r>
            <a:r>
              <a:rPr lang="fr-FR" sz="2000" dirty="0" smtClean="0"/>
              <a:t>)</a:t>
            </a:r>
            <a:endParaRPr lang="en-GB" sz="2000" dirty="0" smtClean="0"/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fr-FR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2" name="Espace réservé de la date 3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>
                <a:solidFill>
                  <a:schemeClr val="bg1">
                    <a:lumMod val="65000"/>
                  </a:schemeClr>
                </a:solidFill>
              </a:rPr>
              <a:t>MPP Munich 09/07/2013</a:t>
            </a:r>
            <a:endParaRPr lang="fr-BE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3" name="Espace réservé du numéro de diapositive 3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8</a:t>
            </a:fld>
            <a:endParaRPr lang="fr-BE"/>
          </a:p>
        </p:txBody>
      </p:sp>
      <p:sp>
        <p:nvSpPr>
          <p:cNvPr id="34" name="Espace réservé du pied de page 3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Pablo DEL AMO SANCHEZ                          LAPP - IN2P3 - CNRS / Université de Savoie</a:t>
            </a:r>
            <a:endParaRPr lang="fr-BE" dirty="0"/>
          </a:p>
        </p:txBody>
      </p:sp>
      <p:graphicFrame>
        <p:nvGraphicFramePr>
          <p:cNvPr id="24" name="Tableau 23"/>
          <p:cNvGraphicFramePr>
            <a:graphicFrameLocks noGrp="1"/>
          </p:cNvGraphicFramePr>
          <p:nvPr/>
        </p:nvGraphicFramePr>
        <p:xfrm>
          <a:off x="251520" y="4437112"/>
          <a:ext cx="3384376" cy="222504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256251"/>
                <a:gridCol w="1128125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b="0" dirty="0" smtClean="0"/>
                        <a:t>&lt;E</a:t>
                      </a:r>
                      <a:r>
                        <a:rPr lang="el-GR" b="0" baseline="-25000" dirty="0" smtClean="0"/>
                        <a:t>ν</a:t>
                      </a:r>
                      <a:r>
                        <a:rPr lang="fr-FR" b="0" dirty="0" smtClean="0"/>
                        <a:t>&gt;</a:t>
                      </a:r>
                      <a:endParaRPr lang="en-GB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 smtClean="0"/>
                        <a:t>17 </a:t>
                      </a:r>
                      <a:r>
                        <a:rPr lang="en-GB" b="0" dirty="0" err="1" smtClean="0"/>
                        <a:t>GeV</a:t>
                      </a:r>
                      <a:endParaRPr lang="en-GB" b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L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730 km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P(</a:t>
                      </a:r>
                      <a:r>
                        <a:rPr lang="el-GR" sz="1800" dirty="0" smtClean="0"/>
                        <a:t>ν</a:t>
                      </a:r>
                      <a:r>
                        <a:rPr lang="el-GR" sz="1800" baseline="-25000" dirty="0" smtClean="0"/>
                        <a:t>µ</a:t>
                      </a:r>
                      <a:r>
                        <a:rPr lang="en-GB" dirty="0" smtClean="0"/>
                        <a:t> </a:t>
                      </a:r>
                      <a:r>
                        <a:rPr lang="en-GB" dirty="0" smtClean="0">
                          <a:latin typeface="Times"/>
                        </a:rPr>
                        <a:t>→</a:t>
                      </a:r>
                      <a:r>
                        <a:rPr lang="en-GB" dirty="0" smtClean="0"/>
                        <a:t> </a:t>
                      </a:r>
                      <a:r>
                        <a:rPr lang="el-GR" sz="1800" dirty="0" smtClean="0"/>
                        <a:t>ν</a:t>
                      </a:r>
                      <a:r>
                        <a:rPr lang="el-GR" sz="1800" baseline="-25000" dirty="0" smtClean="0"/>
                        <a:t>τ</a:t>
                      </a:r>
                      <a:r>
                        <a:rPr lang="en-GB" dirty="0" smtClean="0"/>
                        <a:t>) </a:t>
                      </a:r>
                      <a:r>
                        <a:rPr lang="en-GB" dirty="0" smtClean="0">
                          <a:latin typeface="Times"/>
                        </a:rPr>
                        <a:t>≈ </a:t>
                      </a:r>
                      <a:r>
                        <a:rPr lang="en-GB" dirty="0" smtClean="0"/>
                        <a:t>1.7%</a:t>
                      </a:r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800" dirty="0" smtClean="0"/>
                        <a:t>(</a:t>
                      </a:r>
                      <a:r>
                        <a:rPr lang="el-GR" sz="1800" dirty="0" smtClean="0"/>
                        <a:t>ν</a:t>
                      </a:r>
                      <a:r>
                        <a:rPr lang="fr-FR" sz="1800" baseline="-25000" dirty="0" smtClean="0"/>
                        <a:t>e</a:t>
                      </a:r>
                      <a:r>
                        <a:rPr lang="fr-FR" sz="1800" dirty="0" smtClean="0"/>
                        <a:t> CC + </a:t>
                      </a:r>
                      <a:r>
                        <a:rPr lang="el-GR" sz="1800" dirty="0" smtClean="0"/>
                        <a:t>ν</a:t>
                      </a:r>
                      <a:r>
                        <a:rPr lang="fr-FR" sz="1800" baseline="-25000" dirty="0" smtClean="0"/>
                        <a:t>e</a:t>
                      </a:r>
                      <a:r>
                        <a:rPr lang="fr-FR" sz="1800" dirty="0" smtClean="0"/>
                        <a:t> CC)/ </a:t>
                      </a:r>
                      <a:r>
                        <a:rPr lang="el-GR" sz="1800" dirty="0" smtClean="0"/>
                        <a:t>ν</a:t>
                      </a:r>
                      <a:r>
                        <a:rPr lang="el-GR" sz="1800" baseline="-25000" dirty="0" smtClean="0"/>
                        <a:t>µ</a:t>
                      </a:r>
                      <a:r>
                        <a:rPr lang="fr-FR" sz="1800" dirty="0" smtClean="0"/>
                        <a:t> CC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0.89%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l-GR" sz="1800" dirty="0" smtClean="0"/>
                        <a:t>ν</a:t>
                      </a:r>
                      <a:r>
                        <a:rPr lang="el-GR" sz="1800" baseline="-25000" dirty="0" smtClean="0"/>
                        <a:t>µ</a:t>
                      </a:r>
                      <a:r>
                        <a:rPr lang="fr-FR" sz="1800" dirty="0" smtClean="0"/>
                        <a:t> CC/</a:t>
                      </a:r>
                      <a:r>
                        <a:rPr lang="el-GR" sz="1800" dirty="0" smtClean="0"/>
                        <a:t>ν</a:t>
                      </a:r>
                      <a:r>
                        <a:rPr lang="el-GR" sz="1800" baseline="-25000" dirty="0" smtClean="0"/>
                        <a:t>µ</a:t>
                      </a:r>
                      <a:r>
                        <a:rPr lang="fr-FR" sz="1800" dirty="0" smtClean="0"/>
                        <a:t> CC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2.1%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prompt </a:t>
                      </a:r>
                      <a:r>
                        <a:rPr lang="el-GR" sz="1800" dirty="0" smtClean="0"/>
                        <a:t>ν</a:t>
                      </a:r>
                      <a:r>
                        <a:rPr lang="el-GR" sz="1800" baseline="-25000" dirty="0" smtClean="0"/>
                        <a:t>τ</a:t>
                      </a:r>
                      <a:r>
                        <a:rPr lang="fr-FR" sz="1800" baseline="0" dirty="0" smtClean="0"/>
                        <a:t> 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negligible</a:t>
                      </a:r>
                      <a:endParaRPr lang="en-GB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6" name="Espace réservé du contenu 2"/>
          <p:cNvSpPr txBox="1">
            <a:spLocks/>
          </p:cNvSpPr>
          <p:nvPr/>
        </p:nvSpPr>
        <p:spPr>
          <a:xfrm>
            <a:off x="4211960" y="2060848"/>
            <a:ext cx="4932040" cy="10081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spcBef>
                <a:spcPct val="20000"/>
              </a:spcBef>
            </a:pPr>
            <a:r>
              <a:rPr kumimoji="0" lang="fr-FR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OPERA not on oscillation maximum:</a:t>
            </a:r>
          </a:p>
          <a:p>
            <a:pPr marL="342900" indent="-342900">
              <a:spcBef>
                <a:spcPct val="20000"/>
              </a:spcBef>
            </a:pP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~20000 </a:t>
            </a:r>
            <a:r>
              <a:rPr lang="el-GR" sz="2400" dirty="0" smtClean="0">
                <a:solidFill>
                  <a:srgbClr val="FF0000"/>
                </a:solidFill>
              </a:rPr>
              <a:t>ν</a:t>
            </a:r>
            <a:r>
              <a:rPr lang="el-GR" sz="2400" baseline="-25000" dirty="0" smtClean="0">
                <a:solidFill>
                  <a:srgbClr val="FF0000"/>
                </a:solidFill>
              </a:rPr>
              <a:t>µ</a:t>
            </a:r>
            <a:r>
              <a:rPr lang="fr-FR" sz="2400" baseline="-25000" dirty="0" smtClean="0">
                <a:solidFill>
                  <a:srgbClr val="FF0000"/>
                </a:solidFill>
              </a:rPr>
              <a:t> </a:t>
            </a:r>
            <a:r>
              <a:rPr lang="fr-FR" sz="2400" noProof="0" dirty="0" err="1" smtClean="0">
                <a:solidFill>
                  <a:srgbClr val="FF0000"/>
                </a:solidFill>
              </a:rPr>
              <a:t>events</a:t>
            </a:r>
            <a:r>
              <a:rPr lang="fr-FR" sz="2400" noProof="0" dirty="0" smtClean="0">
                <a:solidFill>
                  <a:srgbClr val="FF0000"/>
                </a:solidFill>
              </a:rPr>
              <a:t> vs ~100 </a:t>
            </a:r>
            <a:r>
              <a:rPr lang="el-GR" sz="2400" dirty="0" smtClean="0">
                <a:solidFill>
                  <a:srgbClr val="FF0000"/>
                </a:solidFill>
              </a:rPr>
              <a:t>ν</a:t>
            </a:r>
            <a:r>
              <a:rPr lang="el-GR" sz="2400" baseline="-25000" dirty="0" smtClean="0">
                <a:solidFill>
                  <a:srgbClr val="FF0000"/>
                </a:solidFill>
              </a:rPr>
              <a:t>τ</a:t>
            </a:r>
            <a:r>
              <a:rPr lang="fr-FR" sz="2400" noProof="0" dirty="0" smtClean="0">
                <a:solidFill>
                  <a:srgbClr val="FF0000"/>
                </a:solidFill>
              </a:rPr>
              <a:t> </a:t>
            </a:r>
            <a:r>
              <a:rPr lang="fr-FR" sz="2400" noProof="0" dirty="0" err="1" smtClean="0">
                <a:solidFill>
                  <a:srgbClr val="FF0000"/>
                </a:solidFill>
              </a:rPr>
              <a:t>events</a:t>
            </a:r>
            <a:r>
              <a:rPr lang="fr-FR" sz="2400" noProof="0" dirty="0" smtClean="0">
                <a:solidFill>
                  <a:srgbClr val="FF0000"/>
                </a:solidFill>
              </a:rPr>
              <a:t> 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7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78186" y="4149055"/>
            <a:ext cx="2365813" cy="237628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38" name="Oval 23"/>
          <p:cNvSpPr>
            <a:spLocks noChangeArrowheads="1"/>
          </p:cNvSpPr>
          <p:nvPr/>
        </p:nvSpPr>
        <p:spPr bwMode="auto">
          <a:xfrm>
            <a:off x="5356324" y="4293840"/>
            <a:ext cx="503238" cy="144462"/>
          </a:xfrm>
          <a:prstGeom prst="ellipse">
            <a:avLst/>
          </a:prstGeom>
          <a:solidFill>
            <a:schemeClr val="accent1">
              <a:alpha val="39999"/>
            </a:schemeClr>
          </a:solidFill>
          <a:ln w="9525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9" name="Line 25"/>
          <p:cNvSpPr>
            <a:spLocks noChangeShapeType="1"/>
          </p:cNvSpPr>
          <p:nvPr/>
        </p:nvSpPr>
        <p:spPr bwMode="auto">
          <a:xfrm flipV="1">
            <a:off x="5859562" y="4149056"/>
            <a:ext cx="2168822" cy="216222"/>
          </a:xfrm>
          <a:prstGeom prst="line">
            <a:avLst/>
          </a:prstGeom>
          <a:noFill/>
          <a:ln w="28575">
            <a:solidFill>
              <a:schemeClr val="hlink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40" name="Line 26"/>
          <p:cNvSpPr>
            <a:spLocks noChangeShapeType="1"/>
          </p:cNvSpPr>
          <p:nvPr/>
        </p:nvSpPr>
        <p:spPr bwMode="auto">
          <a:xfrm>
            <a:off x="5499199" y="4436715"/>
            <a:ext cx="1305049" cy="2088604"/>
          </a:xfrm>
          <a:prstGeom prst="line">
            <a:avLst/>
          </a:prstGeom>
          <a:noFill/>
          <a:ln w="28575">
            <a:solidFill>
              <a:schemeClr val="hlink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41" name="Espace réservé du contenu 2"/>
          <p:cNvSpPr txBox="1">
            <a:spLocks/>
          </p:cNvSpPr>
          <p:nvPr/>
        </p:nvSpPr>
        <p:spPr>
          <a:xfrm>
            <a:off x="3779912" y="5589240"/>
            <a:ext cx="3312368" cy="792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 algn="ctr">
              <a:spcBef>
                <a:spcPct val="20000"/>
              </a:spcBef>
            </a:pPr>
            <a:r>
              <a:rPr lang="fr-FR" sz="2000" dirty="0" smtClean="0"/>
              <a:t>10</a:t>
            </a:r>
            <a:r>
              <a:rPr lang="fr-FR" sz="2000" baseline="30000" dirty="0" smtClean="0"/>
              <a:t>6</a:t>
            </a:r>
            <a:r>
              <a:rPr lang="fr-FR" sz="2000" dirty="0" smtClean="0"/>
              <a:t> </a:t>
            </a:r>
            <a:r>
              <a:rPr lang="fr-FR" sz="2000" dirty="0" err="1" smtClean="0"/>
              <a:t>cosmic</a:t>
            </a:r>
            <a:r>
              <a:rPr lang="fr-FR" sz="2000" dirty="0" smtClean="0"/>
              <a:t> ray</a:t>
            </a:r>
          </a:p>
          <a:p>
            <a:pPr marL="342900" indent="-342900" algn="ctr">
              <a:spcBef>
                <a:spcPct val="20000"/>
              </a:spcBef>
            </a:pPr>
            <a:r>
              <a:rPr lang="fr-FR" sz="2000" dirty="0" err="1" smtClean="0"/>
              <a:t>attenuation</a:t>
            </a:r>
            <a:r>
              <a:rPr lang="fr-FR" sz="2000" dirty="0" smtClean="0"/>
              <a:t> </a:t>
            </a:r>
            <a:r>
              <a:rPr lang="fr-FR" sz="2000" dirty="0" err="1" smtClean="0"/>
              <a:t>wrt</a:t>
            </a:r>
            <a:r>
              <a:rPr lang="fr-FR" sz="2000" dirty="0" smtClean="0"/>
              <a:t> surface</a:t>
            </a:r>
            <a:endParaRPr kumimoji="0" lang="fr-FR" sz="20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26" name="Connecteur droit 25"/>
          <p:cNvCxnSpPr/>
          <p:nvPr/>
        </p:nvCxnSpPr>
        <p:spPr>
          <a:xfrm>
            <a:off x="1187624" y="5661248"/>
            <a:ext cx="144016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/>
          <p:cNvCxnSpPr/>
          <p:nvPr/>
        </p:nvCxnSpPr>
        <p:spPr>
          <a:xfrm>
            <a:off x="827584" y="6021288"/>
            <a:ext cx="144016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Espace réservé du contenu 2"/>
          <p:cNvSpPr txBox="1">
            <a:spLocks/>
          </p:cNvSpPr>
          <p:nvPr/>
        </p:nvSpPr>
        <p:spPr>
          <a:xfrm>
            <a:off x="6732240" y="3140968"/>
            <a:ext cx="3456384" cy="792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spcBef>
                <a:spcPct val="20000"/>
              </a:spcBef>
            </a:pPr>
            <a:r>
              <a:rPr kumimoji="0" lang="fr-FR" sz="2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Under 1400 m of rock</a:t>
            </a:r>
          </a:p>
          <a:p>
            <a:pPr marL="342900" indent="-342900">
              <a:spcBef>
                <a:spcPct val="20000"/>
              </a:spcBef>
            </a:pPr>
            <a:r>
              <a:rPr lang="fr-FR" sz="2000" dirty="0" smtClean="0"/>
              <a:t>(3400 m water </a:t>
            </a:r>
            <a:r>
              <a:rPr lang="fr-FR" sz="2000" dirty="0" err="1" smtClean="0"/>
              <a:t>equiv</a:t>
            </a:r>
            <a:r>
              <a:rPr lang="fr-FR" sz="2000" dirty="0" smtClean="0"/>
              <a:t>)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CNGS performance</a:t>
            </a:r>
            <a:endParaRPr lang="en-GB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MPP Munich 09/07/2013</a:t>
            </a:r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9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Pablo DEL AMO SANCHEZ                          LAPP - IN2P3 - CNRS / Université de Savoie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496" y="1268760"/>
            <a:ext cx="8784976" cy="4896544"/>
          </a:xfrm>
        </p:spPr>
        <p:txBody>
          <a:bodyPr>
            <a:normAutofit/>
          </a:bodyPr>
          <a:lstStyle/>
          <a:p>
            <a:r>
              <a:rPr lang="fr-FR" sz="2000" dirty="0" err="1" smtClean="0"/>
              <a:t>Beam</a:t>
            </a:r>
            <a:r>
              <a:rPr lang="fr-FR" sz="2000" dirty="0" smtClean="0"/>
              <a:t> </a:t>
            </a:r>
            <a:r>
              <a:rPr lang="fr-FR" sz="2000" dirty="0" err="1" smtClean="0"/>
              <a:t>exposure</a:t>
            </a:r>
            <a:r>
              <a:rPr lang="fr-FR" sz="2000" dirty="0" smtClean="0"/>
              <a:t> </a:t>
            </a:r>
            <a:r>
              <a:rPr lang="fr-FR" sz="2000" dirty="0" err="1" smtClean="0"/>
              <a:t>from</a:t>
            </a:r>
            <a:r>
              <a:rPr lang="fr-FR" sz="2000" dirty="0" smtClean="0"/>
              <a:t> 2008 to 2012, record </a:t>
            </a:r>
            <a:r>
              <a:rPr lang="fr-FR" sz="2000" dirty="0" smtClean="0"/>
              <a:t>performance in 2011</a:t>
            </a:r>
          </a:p>
          <a:p>
            <a:r>
              <a:rPr lang="fr-FR" sz="2000" dirty="0" smtClean="0"/>
              <a:t>Total </a:t>
            </a:r>
            <a:r>
              <a:rPr lang="fr-FR" sz="2000" dirty="0" err="1" smtClean="0"/>
              <a:t>integrated</a:t>
            </a:r>
            <a:r>
              <a:rPr lang="fr-FR" sz="2000" dirty="0" smtClean="0"/>
              <a:t> pots  ~ 20% </a:t>
            </a:r>
            <a:r>
              <a:rPr lang="fr-FR" sz="2000" dirty="0" err="1" smtClean="0"/>
              <a:t>less</a:t>
            </a:r>
            <a:r>
              <a:rPr lang="fr-FR" sz="2000" dirty="0" smtClean="0"/>
              <a:t> </a:t>
            </a:r>
            <a:r>
              <a:rPr lang="fr-FR" sz="2000" dirty="0" err="1" smtClean="0"/>
              <a:t>than</a:t>
            </a:r>
            <a:r>
              <a:rPr lang="fr-FR" sz="2000" dirty="0" smtClean="0"/>
              <a:t> </a:t>
            </a:r>
            <a:r>
              <a:rPr lang="fr-FR" sz="2000" dirty="0" err="1" smtClean="0"/>
              <a:t>proposal</a:t>
            </a:r>
            <a:r>
              <a:rPr lang="fr-FR" sz="2000" dirty="0" smtClean="0"/>
              <a:t> value (22.5 x 10</a:t>
            </a:r>
            <a:r>
              <a:rPr lang="fr-FR" sz="2000" baseline="30000" dirty="0" smtClean="0"/>
              <a:t>19</a:t>
            </a:r>
            <a:r>
              <a:rPr lang="fr-FR" sz="2000" dirty="0" smtClean="0"/>
              <a:t> pot)</a:t>
            </a:r>
          </a:p>
          <a:p>
            <a:pPr>
              <a:buNone/>
            </a:pPr>
            <a:endParaRPr lang="en-GB" sz="2000" dirty="0"/>
          </a:p>
        </p:txBody>
      </p:sp>
      <p:pic>
        <p:nvPicPr>
          <p:cNvPr id="30" name="Image 29" descr="LAPP-HD-transparent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84368" y="62898"/>
            <a:ext cx="1194967" cy="701806"/>
          </a:xfrm>
          <a:prstGeom prst="rect">
            <a:avLst/>
          </a:prstGeom>
        </p:spPr>
      </p:pic>
      <p:graphicFrame>
        <p:nvGraphicFramePr>
          <p:cNvPr id="8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802365526"/>
              </p:ext>
            </p:extLst>
          </p:nvPr>
        </p:nvGraphicFramePr>
        <p:xfrm>
          <a:off x="179512" y="2301820"/>
          <a:ext cx="4175640" cy="3566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3400"/>
                <a:gridCol w="1596896"/>
                <a:gridCol w="1705344"/>
              </a:tblGrid>
              <a:tr h="442335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Year</a:t>
                      </a:r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Beam days</a:t>
                      </a:r>
                      <a:endParaRPr lang="en-US" sz="2400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P.O.T. (10</a:t>
                      </a:r>
                      <a:r>
                        <a:rPr lang="en-US" sz="2400" baseline="30000" dirty="0" smtClean="0">
                          <a:latin typeface="Times New Roman" pitchFamily="18" charset="0"/>
                          <a:cs typeface="Times New Roman" pitchFamily="18" charset="0"/>
                        </a:rPr>
                        <a:t>19</a:t>
                      </a:r>
                      <a:r>
                        <a:rPr lang="en-US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</a:p>
                  </a:txBody>
                  <a:tcPr/>
                </a:tc>
              </a:tr>
              <a:tr h="442335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2008</a:t>
                      </a:r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123</a:t>
                      </a:r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1.74</a:t>
                      </a:r>
                      <a:endParaRPr lang="en-US" sz="2400" baseline="300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42335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2009</a:t>
                      </a:r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155</a:t>
                      </a:r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3.53</a:t>
                      </a:r>
                    </a:p>
                  </a:txBody>
                  <a:tcPr/>
                </a:tc>
              </a:tr>
              <a:tr h="442335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2010</a:t>
                      </a:r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187</a:t>
                      </a:r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4.09</a:t>
                      </a:r>
                    </a:p>
                  </a:txBody>
                  <a:tcPr/>
                </a:tc>
              </a:tr>
              <a:tr h="442335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2011</a:t>
                      </a:r>
                      <a:endParaRPr lang="en-US" sz="2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243</a:t>
                      </a:r>
                      <a:endParaRPr lang="en-US" sz="2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4.75</a:t>
                      </a:r>
                    </a:p>
                  </a:txBody>
                  <a:tcPr/>
                </a:tc>
              </a:tr>
              <a:tr h="442335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2012</a:t>
                      </a:r>
                      <a:endParaRPr lang="en-US" sz="2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257</a:t>
                      </a:r>
                      <a:endParaRPr lang="en-US" sz="2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3.86</a:t>
                      </a:r>
                    </a:p>
                  </a:txBody>
                  <a:tcPr/>
                </a:tc>
              </a:tr>
              <a:tr h="44233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Total</a:t>
                      </a:r>
                      <a:endParaRPr lang="en-US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965</a:t>
                      </a:r>
                      <a:endParaRPr lang="en-US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17.97</a:t>
                      </a: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" name="Immagine 4" descr="finalpot.g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15395" y="2158117"/>
            <a:ext cx="4981141" cy="3579413"/>
          </a:xfrm>
          <a:prstGeom prst="rect">
            <a:avLst/>
          </a:prstGeom>
        </p:spPr>
      </p:pic>
      <p:sp>
        <p:nvSpPr>
          <p:cNvPr id="11" name="CasellaDiTesto 6"/>
          <p:cNvSpPr txBox="1"/>
          <p:nvPr/>
        </p:nvSpPr>
        <p:spPr>
          <a:xfrm>
            <a:off x="5292080" y="4643844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2009</a:t>
            </a:r>
            <a:endParaRPr lang="it-IT" dirty="0"/>
          </a:p>
        </p:txBody>
      </p:sp>
      <p:sp>
        <p:nvSpPr>
          <p:cNvPr id="12" name="CasellaDiTesto 9"/>
          <p:cNvSpPr txBox="1"/>
          <p:nvPr/>
        </p:nvSpPr>
        <p:spPr>
          <a:xfrm>
            <a:off x="6007589" y="3995772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2010</a:t>
            </a:r>
            <a:endParaRPr lang="it-IT" dirty="0"/>
          </a:p>
        </p:txBody>
      </p:sp>
      <p:sp>
        <p:nvSpPr>
          <p:cNvPr id="13" name="CasellaDiTesto 11"/>
          <p:cNvSpPr txBox="1"/>
          <p:nvPr/>
        </p:nvSpPr>
        <p:spPr>
          <a:xfrm>
            <a:off x="6660232" y="3347700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2011</a:t>
            </a:r>
            <a:endParaRPr lang="it-IT" dirty="0"/>
          </a:p>
        </p:txBody>
      </p:sp>
      <p:sp>
        <p:nvSpPr>
          <p:cNvPr id="14" name="CasellaDiTesto 12"/>
          <p:cNvSpPr txBox="1"/>
          <p:nvPr/>
        </p:nvSpPr>
        <p:spPr>
          <a:xfrm>
            <a:off x="7591765" y="2699628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2012</a:t>
            </a:r>
            <a:endParaRPr lang="it-IT" dirty="0"/>
          </a:p>
        </p:txBody>
      </p:sp>
      <p:sp>
        <p:nvSpPr>
          <p:cNvPr id="15" name="CasellaDiTesto 13"/>
          <p:cNvSpPr txBox="1"/>
          <p:nvPr/>
        </p:nvSpPr>
        <p:spPr>
          <a:xfrm>
            <a:off x="4711445" y="5354632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2008</a:t>
            </a:r>
            <a:endParaRPr lang="it-IT" dirty="0"/>
          </a:p>
        </p:txBody>
      </p:sp>
      <p:sp>
        <p:nvSpPr>
          <p:cNvPr id="16" name="CasellaDiTesto 8"/>
          <p:cNvSpPr txBox="1"/>
          <p:nvPr/>
        </p:nvSpPr>
        <p:spPr>
          <a:xfrm>
            <a:off x="8460432" y="5514478"/>
            <a:ext cx="611841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2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date</a:t>
            </a:r>
            <a:endParaRPr lang="it-IT" sz="2000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17" name="CasellaDiTesto 14"/>
          <p:cNvSpPr txBox="1"/>
          <p:nvPr/>
        </p:nvSpPr>
        <p:spPr>
          <a:xfrm>
            <a:off x="4932040" y="2627620"/>
            <a:ext cx="1367173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2000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p.o.t</a:t>
            </a:r>
            <a:r>
              <a:rPr lang="it-IT" sz="2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. (10</a:t>
            </a:r>
            <a:r>
              <a:rPr lang="it-IT" sz="2000" baseline="30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18</a:t>
            </a:r>
            <a:r>
              <a:rPr lang="it-IT" sz="2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)</a:t>
            </a:r>
            <a:endParaRPr lang="it-IT" sz="2000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3987</TotalTime>
  <Words>3406</Words>
  <Application>Microsoft Office PowerPoint</Application>
  <PresentationFormat>Affichage à l'écran (4:3)</PresentationFormat>
  <Paragraphs>977</Paragraphs>
  <Slides>60</Slides>
  <Notes>1</Notes>
  <HiddenSlides>0</HiddenSlides>
  <MMClips>0</MMClips>
  <ScaleCrop>false</ScaleCrop>
  <HeadingPairs>
    <vt:vector size="6" baseType="variant">
      <vt:variant>
        <vt:lpstr>Thème</vt:lpstr>
      </vt:variant>
      <vt:variant>
        <vt:i4>1</vt:i4>
      </vt:variant>
      <vt:variant>
        <vt:lpstr>Serveurs OLE incorporés</vt:lpstr>
      </vt:variant>
      <vt:variant>
        <vt:i4>3</vt:i4>
      </vt:variant>
      <vt:variant>
        <vt:lpstr>Titres des diapositives</vt:lpstr>
      </vt:variant>
      <vt:variant>
        <vt:i4>60</vt:i4>
      </vt:variant>
    </vt:vector>
  </HeadingPairs>
  <TitlesOfParts>
    <vt:vector size="64" baseType="lpstr">
      <vt:lpstr>Thème Office</vt:lpstr>
      <vt:lpstr>Acrobat Document</vt:lpstr>
      <vt:lpstr>Equation</vt:lpstr>
      <vt:lpstr>ビットマップ イメージ</vt:lpstr>
      <vt:lpstr>Recent results from OPERA</vt:lpstr>
      <vt:lpstr>Overview</vt:lpstr>
      <vt:lpstr>Neutrinos in Standard Model</vt:lpstr>
      <vt:lpstr>Neutrino oscillations</vt:lpstr>
      <vt:lpstr>Neutrino oscillations</vt:lpstr>
      <vt:lpstr>OPERA Physics case</vt:lpstr>
      <vt:lpstr>CERN νμ beam</vt:lpstr>
      <vt:lpstr>CERN Neutrinos to Gran Sasso</vt:lpstr>
      <vt:lpstr>CNGS performance</vt:lpstr>
      <vt:lpstr>Backgrounds</vt:lpstr>
      <vt:lpstr>Detection principle</vt:lpstr>
      <vt:lpstr>Detection principle</vt:lpstr>
      <vt:lpstr>Emulsion films</vt:lpstr>
      <vt:lpstr>Detector</vt:lpstr>
      <vt:lpstr>ED</vt:lpstr>
      <vt:lpstr>Muon ID and νμ CC ID</vt:lpstr>
      <vt:lpstr>Muon charge and momentum</vt:lpstr>
      <vt:lpstr>Brick Finding</vt:lpstr>
      <vt:lpstr>Brick extraction</vt:lpstr>
      <vt:lpstr>Emulsion Film Development</vt:lpstr>
      <vt:lpstr>CS doublet</vt:lpstr>
      <vt:lpstr>Scanning systems</vt:lpstr>
      <vt:lpstr>Diapositive 23</vt:lpstr>
      <vt:lpstr>Diapositive 24</vt:lpstr>
      <vt:lpstr>Scanning</vt:lpstr>
      <vt:lpstr>Decay Search</vt:lpstr>
      <vt:lpstr>Decay Search</vt:lpstr>
      <vt:lpstr>Decay Search</vt:lpstr>
      <vt:lpstr>Decay Search</vt:lpstr>
      <vt:lpstr>Decay Search</vt:lpstr>
      <vt:lpstr>Kinematics and PID</vt:lpstr>
      <vt:lpstr>Diapositive 32</vt:lpstr>
      <vt:lpstr>νe appearance search</vt:lpstr>
      <vt:lpstr>νe appearance search</vt:lpstr>
      <vt:lpstr>νe appearance search</vt:lpstr>
      <vt:lpstr>νe appearance search</vt:lpstr>
      <vt:lpstr>νe appearance search</vt:lpstr>
      <vt:lpstr>Diapositive 38</vt:lpstr>
      <vt:lpstr>Event analysis strategy</vt:lpstr>
      <vt:lpstr>Control sample: charm</vt:lpstr>
      <vt:lpstr>Control sample: charm</vt:lpstr>
      <vt:lpstr>Expected ντ candidates</vt:lpstr>
      <vt:lpstr>Backgrounds: had int</vt:lpstr>
      <vt:lpstr>Hadronic interactions</vt:lpstr>
      <vt:lpstr>Hadronic interactions</vt:lpstr>
      <vt:lpstr>Hadronic interactions</vt:lpstr>
      <vt:lpstr>Backgrounds: μ scatt</vt:lpstr>
      <vt:lpstr>1st ντ candidate</vt:lpstr>
      <vt:lpstr>Track Follow Down</vt:lpstr>
      <vt:lpstr>2nd  ντ candidate</vt:lpstr>
      <vt:lpstr>3rd  ντ candidate</vt:lpstr>
      <vt:lpstr>3rd  ντ candidate</vt:lpstr>
      <vt:lpstr>3rd  ντ candidate</vt:lpstr>
      <vt:lpstr>3rd  ντ candidate</vt:lpstr>
      <vt:lpstr>Summary and conclusions</vt:lpstr>
      <vt:lpstr>The OPERA collaboration</vt:lpstr>
      <vt:lpstr>Diapositive 57</vt:lpstr>
      <vt:lpstr>Hadronic interactions</vt:lpstr>
      <vt:lpstr>Tqrget ;qss evolution</vt:lpstr>
      <vt:lpstr>Event analysis flow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Results from OPERA</dc:title>
  <cp:lastModifiedBy>m</cp:lastModifiedBy>
  <cp:revision>376</cp:revision>
  <dcterms:modified xsi:type="dcterms:W3CDTF">2013-07-09T14:41:50Z</dcterms:modified>
</cp:coreProperties>
</file>