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404" r:id="rId2"/>
    <p:sldId id="431" r:id="rId3"/>
    <p:sldId id="406" r:id="rId4"/>
    <p:sldId id="405" r:id="rId5"/>
    <p:sldId id="407" r:id="rId6"/>
    <p:sldId id="414" r:id="rId7"/>
    <p:sldId id="409" r:id="rId8"/>
    <p:sldId id="410" r:id="rId9"/>
    <p:sldId id="440" r:id="rId10"/>
    <p:sldId id="408" r:id="rId11"/>
    <p:sldId id="411" r:id="rId12"/>
    <p:sldId id="415" r:id="rId13"/>
    <p:sldId id="419" r:id="rId14"/>
    <p:sldId id="412" r:id="rId15"/>
    <p:sldId id="420" r:id="rId16"/>
    <p:sldId id="421" r:id="rId17"/>
    <p:sldId id="413" r:id="rId18"/>
    <p:sldId id="423" r:id="rId19"/>
    <p:sldId id="424" r:id="rId20"/>
    <p:sldId id="425" r:id="rId21"/>
    <p:sldId id="437" r:id="rId22"/>
    <p:sldId id="438" r:id="rId23"/>
    <p:sldId id="422" r:id="rId24"/>
    <p:sldId id="427" r:id="rId25"/>
    <p:sldId id="416" r:id="rId26"/>
    <p:sldId id="417" r:id="rId27"/>
    <p:sldId id="428" r:id="rId28"/>
    <p:sldId id="429" r:id="rId29"/>
    <p:sldId id="430" r:id="rId30"/>
    <p:sldId id="432" r:id="rId31"/>
    <p:sldId id="433" r:id="rId32"/>
    <p:sldId id="434" r:id="rId33"/>
    <p:sldId id="435" r:id="rId34"/>
    <p:sldId id="436" r:id="rId35"/>
    <p:sldId id="439" r:id="rId36"/>
    <p:sldId id="426" r:id="rId37"/>
    <p:sldId id="441" r:id="rId38"/>
  </p:sldIdLst>
  <p:sldSz cx="9144000" cy="6858000" type="screen4x3"/>
  <p:notesSz cx="6669088" cy="9926638"/>
  <p:defaultTextStyle>
    <a:defPPr>
      <a:defRPr lang="en-GB"/>
    </a:defPPr>
    <a:lvl1pPr algn="l" defTabSz="449263" rtl="0" eaLnBrk="0" fontAlgn="base" hangingPunct="0">
      <a:lnSpc>
        <a:spcPct val="80000"/>
      </a:lnSpc>
      <a:spcBef>
        <a:spcPct val="0"/>
      </a:spcBef>
      <a:spcAft>
        <a:spcPct val="0"/>
      </a:spcAft>
      <a:buClr>
        <a:srgbClr val="003366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defTabSz="449263" rtl="0" eaLnBrk="0" fontAlgn="base" hangingPunct="0">
      <a:lnSpc>
        <a:spcPct val="80000"/>
      </a:lnSpc>
      <a:spcBef>
        <a:spcPct val="0"/>
      </a:spcBef>
      <a:spcAft>
        <a:spcPct val="0"/>
      </a:spcAft>
      <a:buClr>
        <a:srgbClr val="003366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defTabSz="449263" rtl="0" eaLnBrk="0" fontAlgn="base" hangingPunct="0">
      <a:lnSpc>
        <a:spcPct val="80000"/>
      </a:lnSpc>
      <a:spcBef>
        <a:spcPct val="0"/>
      </a:spcBef>
      <a:spcAft>
        <a:spcPct val="0"/>
      </a:spcAft>
      <a:buClr>
        <a:srgbClr val="003366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defTabSz="449263" rtl="0" eaLnBrk="0" fontAlgn="base" hangingPunct="0">
      <a:lnSpc>
        <a:spcPct val="80000"/>
      </a:lnSpc>
      <a:spcBef>
        <a:spcPct val="0"/>
      </a:spcBef>
      <a:spcAft>
        <a:spcPct val="0"/>
      </a:spcAft>
      <a:buClr>
        <a:srgbClr val="003366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defTabSz="449263" rtl="0" eaLnBrk="0" fontAlgn="base" hangingPunct="0">
      <a:lnSpc>
        <a:spcPct val="80000"/>
      </a:lnSpc>
      <a:spcBef>
        <a:spcPct val="0"/>
      </a:spcBef>
      <a:spcAft>
        <a:spcPct val="0"/>
      </a:spcAft>
      <a:buClr>
        <a:srgbClr val="003366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DD6CE"/>
    <a:srgbClr val="EEF9F4"/>
    <a:srgbClr val="009973"/>
    <a:srgbClr val="1720D9"/>
    <a:srgbClr val="FF3300"/>
    <a:srgbClr val="FF3399"/>
    <a:srgbClr val="3399FF"/>
    <a:srgbClr val="FF6600"/>
    <a:srgbClr val="66CC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80" autoAdjust="0"/>
    <p:restoredTop sz="70935" autoAdjust="0"/>
  </p:normalViewPr>
  <p:slideViewPr>
    <p:cSldViewPr>
      <p:cViewPr varScale="1">
        <p:scale>
          <a:sx n="64" d="100"/>
          <a:sy n="64" d="100"/>
        </p:scale>
        <p:origin x="-2022" y="-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102" y="287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4008" y="-102"/>
      </p:cViewPr>
      <p:guideLst>
        <p:guide orient="horz" pos="2885"/>
        <p:guide pos="21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DE" smtClean="0"/>
              <a:t>25.02.2014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smtClean="0"/>
              <a:t>Felix Mueller, Max-Planck-Institute for Physics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52756-4088-4980-9923-8B440A8DC3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21645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1"/>
          <p:cNvSpPr>
            <a:spLocks noChangeArrowheads="1"/>
          </p:cNvSpPr>
          <p:nvPr/>
        </p:nvSpPr>
        <p:spPr bwMode="auto">
          <a:xfrm>
            <a:off x="0" y="0"/>
            <a:ext cx="6669088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06" tIns="45454" rIns="90906" bIns="45454" anchor="ctr"/>
          <a:lstStyle/>
          <a:p>
            <a:endParaRPr lang="en-US"/>
          </a:p>
        </p:txBody>
      </p:sp>
      <p:sp>
        <p:nvSpPr>
          <p:cNvPr id="23555" name="AutoShape 2"/>
          <p:cNvSpPr>
            <a:spLocks noChangeArrowheads="1"/>
          </p:cNvSpPr>
          <p:nvPr/>
        </p:nvSpPr>
        <p:spPr bwMode="auto">
          <a:xfrm>
            <a:off x="0" y="0"/>
            <a:ext cx="6669088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906" tIns="45454" rIns="90906" bIns="45454" anchor="ctr"/>
          <a:lstStyle/>
          <a:p>
            <a:endParaRPr lang="en-US"/>
          </a:p>
        </p:txBody>
      </p:sp>
      <p:sp>
        <p:nvSpPr>
          <p:cNvPr id="23556" name="AutoShape 3"/>
          <p:cNvSpPr>
            <a:spLocks noChangeArrowheads="1"/>
          </p:cNvSpPr>
          <p:nvPr/>
        </p:nvSpPr>
        <p:spPr bwMode="auto">
          <a:xfrm>
            <a:off x="0" y="0"/>
            <a:ext cx="6669088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906" tIns="45454" rIns="90906" bIns="45454" anchor="ctr"/>
          <a:lstStyle/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1"/>
            <a:ext cx="2885664" cy="4911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38" tIns="46169" rIns="92338" bIns="46169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tabLst>
                <a:tab pos="0" algn="l"/>
                <a:tab pos="445063" algn="l"/>
                <a:tab pos="891703" algn="l"/>
                <a:tab pos="1338344" algn="l"/>
                <a:tab pos="1784985" algn="l"/>
                <a:tab pos="2231625" algn="l"/>
                <a:tab pos="2678266" algn="l"/>
                <a:tab pos="3124907" algn="l"/>
                <a:tab pos="3571547" algn="l"/>
                <a:tab pos="4018188" algn="l"/>
                <a:tab pos="4464829" algn="l"/>
                <a:tab pos="4911470" algn="l"/>
                <a:tab pos="5358110" algn="l"/>
                <a:tab pos="5804751" algn="l"/>
                <a:tab pos="6251392" algn="l"/>
                <a:tab pos="6698032" algn="l"/>
                <a:tab pos="7144673" algn="l"/>
                <a:tab pos="7591314" algn="l"/>
                <a:tab pos="8037954" algn="l"/>
                <a:tab pos="8484595" algn="l"/>
                <a:tab pos="8931236" algn="l"/>
              </a:tabLst>
              <a:defRPr sz="11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778951" y="1"/>
            <a:ext cx="2885664" cy="4911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38" tIns="46169" rIns="92338" bIns="4616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tabLst>
                <a:tab pos="0" algn="l"/>
                <a:tab pos="445063" algn="l"/>
                <a:tab pos="891703" algn="l"/>
                <a:tab pos="1338344" algn="l"/>
                <a:tab pos="1784985" algn="l"/>
                <a:tab pos="2231625" algn="l"/>
                <a:tab pos="2678266" algn="l"/>
                <a:tab pos="3124907" algn="l"/>
                <a:tab pos="3571547" algn="l"/>
                <a:tab pos="4018188" algn="l"/>
                <a:tab pos="4464829" algn="l"/>
                <a:tab pos="4911470" algn="l"/>
                <a:tab pos="5358110" algn="l"/>
                <a:tab pos="5804751" algn="l"/>
                <a:tab pos="6251392" algn="l"/>
                <a:tab pos="6698032" algn="l"/>
                <a:tab pos="7144673" algn="l"/>
                <a:tab pos="7591314" algn="l"/>
                <a:tab pos="8037954" algn="l"/>
                <a:tab pos="8484595" algn="l"/>
                <a:tab pos="8931236" algn="l"/>
              </a:tabLst>
              <a:defRPr sz="11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23559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55663" y="742950"/>
            <a:ext cx="4959350" cy="37211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888814" y="4716193"/>
            <a:ext cx="4886986" cy="44636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38" tIns="46169" rIns="92338" bIns="46169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smtClean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9430845"/>
            <a:ext cx="2885664" cy="4911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38" tIns="46169" rIns="92338" bIns="46169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tabLst>
                <a:tab pos="0" algn="l"/>
                <a:tab pos="445063" algn="l"/>
                <a:tab pos="891703" algn="l"/>
                <a:tab pos="1338344" algn="l"/>
                <a:tab pos="1784985" algn="l"/>
                <a:tab pos="2231625" algn="l"/>
                <a:tab pos="2678266" algn="l"/>
                <a:tab pos="3124907" algn="l"/>
                <a:tab pos="3571547" algn="l"/>
                <a:tab pos="4018188" algn="l"/>
                <a:tab pos="4464829" algn="l"/>
                <a:tab pos="4911470" algn="l"/>
                <a:tab pos="5358110" algn="l"/>
                <a:tab pos="5804751" algn="l"/>
                <a:tab pos="6251392" algn="l"/>
                <a:tab pos="6698032" algn="l"/>
                <a:tab pos="7144673" algn="l"/>
                <a:tab pos="7591314" algn="l"/>
                <a:tab pos="8037954" algn="l"/>
                <a:tab pos="8484595" algn="l"/>
                <a:tab pos="8931236" algn="l"/>
              </a:tabLst>
              <a:defRPr sz="11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778951" y="9430845"/>
            <a:ext cx="2885664" cy="4911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38" tIns="46169" rIns="92338" bIns="4616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tabLst>
                <a:tab pos="0" algn="l"/>
                <a:tab pos="445063" algn="l"/>
                <a:tab pos="891703" algn="l"/>
                <a:tab pos="1338344" algn="l"/>
                <a:tab pos="1784985" algn="l"/>
                <a:tab pos="2231625" algn="l"/>
                <a:tab pos="2678266" algn="l"/>
                <a:tab pos="3124907" algn="l"/>
                <a:tab pos="3571547" algn="l"/>
                <a:tab pos="4018188" algn="l"/>
                <a:tab pos="4464829" algn="l"/>
                <a:tab pos="4911470" algn="l"/>
                <a:tab pos="5358110" algn="l"/>
                <a:tab pos="5804751" algn="l"/>
                <a:tab pos="6251392" algn="l"/>
                <a:tab pos="6698032" algn="l"/>
                <a:tab pos="7144673" algn="l"/>
                <a:tab pos="7591314" algn="l"/>
                <a:tab pos="8037954" algn="l"/>
                <a:tab pos="8484595" algn="l"/>
                <a:tab pos="8931236" algn="l"/>
              </a:tabLst>
              <a:defRPr sz="11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07C5D2B-938F-4D68-A41D-C2BA8F53E75F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37157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737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122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638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noProof="0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864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672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86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361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001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095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065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2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5534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097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noProof="0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5566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070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5271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204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2417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7736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1370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690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857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3130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6173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6279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158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6368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8383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1568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608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noProof="0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250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153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154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682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433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25.02.2014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Felix Mueller, Max-Planck-Institute for Physics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C5D2B-938F-4D68-A41D-C2BA8F53E75F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546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16.07.2014</a:t>
            </a:r>
            <a:endParaRPr lang="en-GB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096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750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1025" y="119063"/>
            <a:ext cx="2055813" cy="56864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119063"/>
            <a:ext cx="6016625" cy="56864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284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88" y="119063"/>
            <a:ext cx="7980362" cy="4794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62000" y="1284288"/>
            <a:ext cx="8224838" cy="4521200"/>
          </a:xfrm>
        </p:spPr>
        <p:txBody>
          <a:bodyPr/>
          <a:lstStyle/>
          <a:p>
            <a:pPr lvl="0"/>
            <a:r>
              <a:rPr lang="de-DE" noProof="0" smtClean="0"/>
              <a:t>Tabelle durch Klicken auf Symbol hinzufügen</a:t>
            </a:r>
            <a:endParaRPr 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93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852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465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284288"/>
            <a:ext cx="4035425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9825" y="1284288"/>
            <a:ext cx="4037013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829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600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585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318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510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929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1"/>
          <p:cNvSpPr>
            <a:spLocks noChangeShapeType="1"/>
          </p:cNvSpPr>
          <p:nvPr/>
        </p:nvSpPr>
        <p:spPr bwMode="auto">
          <a:xfrm>
            <a:off x="0" y="684213"/>
            <a:ext cx="9144000" cy="12700"/>
          </a:xfrm>
          <a:prstGeom prst="line">
            <a:avLst/>
          </a:prstGeom>
          <a:noFill/>
          <a:ln w="57240">
            <a:solidFill>
              <a:srgbClr val="8DD6C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Line 2"/>
          <p:cNvSpPr>
            <a:spLocks noChangeShapeType="1"/>
          </p:cNvSpPr>
          <p:nvPr/>
        </p:nvSpPr>
        <p:spPr bwMode="auto">
          <a:xfrm>
            <a:off x="663575" y="6499225"/>
            <a:ext cx="8480425" cy="1588"/>
          </a:xfrm>
          <a:prstGeom prst="line">
            <a:avLst/>
          </a:prstGeom>
          <a:noFill/>
          <a:ln w="19080">
            <a:solidFill>
              <a:srgbClr val="00BAB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277813" y="0"/>
            <a:ext cx="390525" cy="6858000"/>
          </a:xfrm>
          <a:prstGeom prst="rect">
            <a:avLst/>
          </a:prstGeom>
          <a:solidFill>
            <a:srgbClr val="E8F7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0" y="0"/>
            <a:ext cx="282575" cy="6858000"/>
          </a:xfrm>
          <a:prstGeom prst="rect">
            <a:avLst/>
          </a:prstGeom>
          <a:solidFill>
            <a:srgbClr val="8DD6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755650" y="6572250"/>
            <a:ext cx="5616575" cy="282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 i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16.07.2014</a:t>
            </a:r>
            <a:endParaRPr lang="en-GB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5381625" y="6570663"/>
            <a:ext cx="3594100" cy="282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242492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 i="1">
                <a:solidFill>
                  <a:srgbClr val="24249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63588" y="119063"/>
            <a:ext cx="7980362" cy="479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Titeltextes zu bearbeiten</a:t>
            </a:r>
          </a:p>
        </p:txBody>
      </p:sp>
      <p:sp>
        <p:nvSpPr>
          <p:cNvPr id="1034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284288"/>
            <a:ext cx="8224838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Sie</a:t>
            </a:r>
            <a:r>
              <a:rPr lang="en-GB" dirty="0" smtClean="0"/>
              <a:t>, um die </a:t>
            </a:r>
            <a:r>
              <a:rPr lang="en-GB" dirty="0" err="1" smtClean="0"/>
              <a:t>Formate</a:t>
            </a:r>
            <a:r>
              <a:rPr lang="en-GB" dirty="0" smtClean="0"/>
              <a:t> des </a:t>
            </a:r>
            <a:r>
              <a:rPr lang="en-GB" dirty="0" err="1" smtClean="0"/>
              <a:t>Gliederungstextes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Sechste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Siebente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Achte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  <a:p>
            <a:pPr lvl="4"/>
            <a:r>
              <a:rPr lang="en-GB" dirty="0" err="1" smtClean="0"/>
              <a:t>Neunte</a:t>
            </a:r>
            <a:r>
              <a:rPr lang="en-GB" dirty="0" smtClean="0"/>
              <a:t> </a:t>
            </a:r>
            <a:r>
              <a:rPr lang="en-GB" dirty="0" err="1" smtClean="0"/>
              <a:t>Gliederungsebene</a:t>
            </a:r>
            <a:endParaRPr lang="en-GB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269619" y="6597352"/>
            <a:ext cx="4395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825455-BBAD-4716-8EAB-7281C1C1B5FF}" type="slidenum">
              <a:rPr lang="de-DE" sz="1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‹Nr.›</a:t>
            </a:fld>
            <a:endParaRPr lang="de-DE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6" descr="MPP_os_logo_cmyk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63575" cy="63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1"/>
            <a:ext cx="1095350" cy="64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cs typeface="Arial" charset="0"/>
        </a:defRPr>
      </a:lvl2pPr>
      <a:lvl3pPr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cs typeface="Arial" charset="0"/>
        </a:defRPr>
      </a:lvl3pPr>
      <a:lvl4pPr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cs typeface="Arial" charset="0"/>
        </a:defRPr>
      </a:lvl4pPr>
      <a:lvl5pPr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cs typeface="Arial" charset="0"/>
        </a:defRPr>
      </a:lvl5pPr>
      <a:lvl6pPr marL="457200"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cs typeface="Arial" charset="0"/>
        </a:defRPr>
      </a:lvl6pPr>
      <a:lvl7pPr marL="914400"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cs typeface="Arial" charset="0"/>
        </a:defRPr>
      </a:lvl7pPr>
      <a:lvl8pPr marL="1371600"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cs typeface="Arial" charset="0"/>
        </a:defRPr>
      </a:lvl8pPr>
      <a:lvl9pPr marL="1828800" algn="ctr" defTabSz="449263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003366"/>
        </a:buClr>
        <a:buSzPct val="100000"/>
        <a:buFont typeface="Comic Sans MS" pitchFamily="66" charset="0"/>
        <a:defRPr sz="2400">
          <a:solidFill>
            <a:srgbClr val="003366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  <a:cs typeface="Arial" charset="0"/>
        </a:defRPr>
      </a:lvl9pPr>
    </p:titleStyle>
    <p:bodyStyle>
      <a:lvl1pPr marL="338138" indent="-338138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8A8AD8"/>
        </a:buClr>
        <a:buSzPct val="65000"/>
        <a:buFont typeface="Comic Sans MS" pitchFamily="66" charset="0"/>
        <a:defRPr sz="1400">
          <a:solidFill>
            <a:srgbClr val="003366"/>
          </a:solidFill>
          <a:latin typeface="Arial" pitchFamily="34" charset="0"/>
          <a:ea typeface="+mn-ea"/>
          <a:cs typeface="Arial" pitchFamily="34" charset="0"/>
        </a:defRPr>
      </a:lvl1pPr>
      <a:lvl2pPr marL="738188" indent="-280988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242492"/>
        </a:buClr>
        <a:buSzPct val="65000"/>
        <a:buFont typeface="Comic Sans MS" pitchFamily="66" charset="0"/>
        <a:defRPr sz="1400">
          <a:solidFill>
            <a:srgbClr val="003366"/>
          </a:solidFill>
          <a:latin typeface="Arial" pitchFamily="34" charset="0"/>
          <a:cs typeface="Arial" pitchFamily="34" charset="0"/>
        </a:defRPr>
      </a:lvl2pPr>
      <a:lvl3pPr marL="1143000" indent="-228600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8A8AD8"/>
        </a:buClr>
        <a:buSzPct val="65000"/>
        <a:buFont typeface="Comic Sans MS" pitchFamily="66" charset="0"/>
        <a:defRPr sz="1400">
          <a:solidFill>
            <a:srgbClr val="003366"/>
          </a:solidFill>
          <a:latin typeface="Arial" pitchFamily="34" charset="0"/>
          <a:cs typeface="Arial" pitchFamily="34" charset="0"/>
        </a:defRPr>
      </a:lvl3pPr>
      <a:lvl4pPr marL="1600200" indent="-228600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242492"/>
        </a:buClr>
        <a:buSzPct val="65000"/>
        <a:buFont typeface="Comic Sans MS" pitchFamily="66" charset="0"/>
        <a:defRPr sz="1400">
          <a:solidFill>
            <a:srgbClr val="003366"/>
          </a:solidFill>
          <a:latin typeface="Arial" pitchFamily="34" charset="0"/>
          <a:cs typeface="Arial" pitchFamily="34" charset="0"/>
        </a:defRPr>
      </a:lvl4pPr>
      <a:lvl5pPr marL="2057400" indent="-228600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242492"/>
        </a:buClr>
        <a:buSzPct val="65000"/>
        <a:buFont typeface="Comic Sans MS" pitchFamily="66" charset="0"/>
        <a:defRPr sz="1400">
          <a:solidFill>
            <a:srgbClr val="003366"/>
          </a:solidFill>
          <a:latin typeface="Arial" pitchFamily="34" charset="0"/>
          <a:cs typeface="Arial" pitchFamily="34" charset="0"/>
        </a:defRPr>
      </a:lvl5pPr>
      <a:lvl6pPr marL="2514600" indent="-228600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242492"/>
        </a:buClr>
        <a:buSzPct val="65000"/>
        <a:buFont typeface="Comic Sans MS" pitchFamily="66" charset="0"/>
        <a:defRPr sz="1400">
          <a:solidFill>
            <a:srgbClr val="003366"/>
          </a:solidFill>
          <a:latin typeface="+mn-lt"/>
          <a:cs typeface="+mn-cs"/>
        </a:defRPr>
      </a:lvl6pPr>
      <a:lvl7pPr marL="2971800" indent="-228600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242492"/>
        </a:buClr>
        <a:buSzPct val="65000"/>
        <a:buFont typeface="Comic Sans MS" pitchFamily="66" charset="0"/>
        <a:defRPr sz="1400">
          <a:solidFill>
            <a:srgbClr val="003366"/>
          </a:solidFill>
          <a:latin typeface="+mn-lt"/>
          <a:cs typeface="+mn-cs"/>
        </a:defRPr>
      </a:lvl7pPr>
      <a:lvl8pPr marL="3429000" indent="-228600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242492"/>
        </a:buClr>
        <a:buSzPct val="65000"/>
        <a:buFont typeface="Comic Sans MS" pitchFamily="66" charset="0"/>
        <a:defRPr sz="1400">
          <a:solidFill>
            <a:srgbClr val="003366"/>
          </a:solidFill>
          <a:latin typeface="+mn-lt"/>
          <a:cs typeface="+mn-cs"/>
        </a:defRPr>
      </a:lvl8pPr>
      <a:lvl9pPr marL="3886200" indent="-228600" algn="l" defTabSz="449263" rtl="0" eaLnBrk="1" fontAlgn="base" hangingPunct="1">
        <a:lnSpc>
          <a:spcPct val="110000"/>
        </a:lnSpc>
        <a:spcBef>
          <a:spcPts val="350"/>
        </a:spcBef>
        <a:spcAft>
          <a:spcPct val="0"/>
        </a:spcAft>
        <a:buClr>
          <a:srgbClr val="242492"/>
        </a:buClr>
        <a:buSzPct val="65000"/>
        <a:buFont typeface="Comic Sans MS" pitchFamily="66" charset="0"/>
        <a:defRPr sz="1400">
          <a:solidFill>
            <a:srgbClr val="0033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0.png"/><Relationship Id="rId7" Type="http://schemas.openxmlformats.org/officeDocument/2006/relationships/image" Target="../media/image64.gif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gif"/><Relationship Id="rId11" Type="http://schemas.openxmlformats.org/officeDocument/2006/relationships/image" Target="../media/image68.gif"/><Relationship Id="rId5" Type="http://schemas.openxmlformats.org/officeDocument/2006/relationships/image" Target="../media/image62.gif"/><Relationship Id="rId15" Type="http://schemas.openxmlformats.org/officeDocument/2006/relationships/image" Target="../media/image72.png"/><Relationship Id="rId10" Type="http://schemas.openxmlformats.org/officeDocument/2006/relationships/image" Target="../media/image67.gif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tiff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38" y="4221088"/>
            <a:ext cx="99695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7" descr="RIMG067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619672" y="740649"/>
            <a:ext cx="7524328" cy="571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8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54868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de-DE" sz="3600" b="1" dirty="0"/>
              <a:t>The Belle II Vertex </a:t>
            </a:r>
            <a:r>
              <a:rPr lang="de-DE" sz="3600" b="1" dirty="0" smtClean="0"/>
              <a:t>Pixel</a:t>
            </a:r>
            <a:br>
              <a:rPr lang="de-DE" sz="3600" b="1" dirty="0" smtClean="0"/>
            </a:br>
            <a:r>
              <a:rPr lang="de-DE" sz="3600" b="1" dirty="0" err="1" smtClean="0"/>
              <a:t>Detector</a:t>
            </a:r>
            <a:endParaRPr lang="en-US" sz="3600" b="1" dirty="0" smtClean="0">
              <a:solidFill>
                <a:srgbClr val="002060"/>
              </a:solidFill>
            </a:endParaRPr>
          </a:p>
        </p:txBody>
      </p:sp>
      <p:pic>
        <p:nvPicPr>
          <p:cNvPr id="30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373" y="740649"/>
            <a:ext cx="125095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347864" y="6524705"/>
            <a:ext cx="1877437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fmu@mpp.mpg.de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472" y="5229200"/>
            <a:ext cx="1853527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153447" y="2510665"/>
            <a:ext cx="2096536" cy="54784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IMPRS </a:t>
            </a:r>
            <a:r>
              <a:rPr lang="en-US" sz="1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</a:p>
          <a:p>
            <a:pPr algn="ctr"/>
            <a:endParaRPr lang="en-US" sz="500" b="1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Scientist Workshop</a:t>
            </a:r>
            <a:endParaRPr lang="en-US" sz="1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423295" y="3258438"/>
            <a:ext cx="1556836" cy="67710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16 - 19, 2014</a:t>
            </a:r>
          </a:p>
          <a:p>
            <a:pPr algn="ctr">
              <a:lnSpc>
                <a:spcPct val="100000"/>
              </a:lnSpc>
            </a:pPr>
            <a:r>
              <a:rPr lang="en-US" sz="1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Ringberg</a:t>
            </a:r>
            <a:r>
              <a:rPr lang="en-US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Castle</a:t>
            </a:r>
          </a:p>
          <a:p>
            <a:pPr algn="ctr">
              <a:lnSpc>
                <a:spcPct val="100000"/>
              </a:lnSpc>
            </a:pPr>
            <a:r>
              <a:rPr lang="en-US" sz="1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Kreuth</a:t>
            </a:r>
            <a:r>
              <a:rPr lang="en-US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Germany</a:t>
            </a:r>
            <a:endParaRPr lang="en-US" sz="1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63656" y="6043974"/>
            <a:ext cx="1931939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Felix </a:t>
            </a:r>
            <a:r>
              <a:rPr lang="de-D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Mueller</a:t>
            </a:r>
            <a:endParaRPr lang="de-D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5334000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47664" y="79561"/>
            <a:ext cx="7596336" cy="479425"/>
          </a:xfrm>
        </p:spPr>
        <p:txBody>
          <a:bodyPr/>
          <a:lstStyle/>
          <a:p>
            <a:r>
              <a:rPr lang="en-US" dirty="0" smtClean="0"/>
              <a:t>DEPFET (</a:t>
            </a:r>
            <a:r>
              <a:rPr lang="en-US" dirty="0" err="1" smtClean="0"/>
              <a:t>DEPleted</a:t>
            </a:r>
            <a:r>
              <a:rPr lang="en-US" dirty="0" smtClean="0"/>
              <a:t> p-channel Field Effect Transistor)</a:t>
            </a:r>
            <a:endParaRPr lang="en-US" dirty="0"/>
          </a:p>
        </p:txBody>
      </p:sp>
      <p:sp>
        <p:nvSpPr>
          <p:cNvPr id="5" name="Textfeld 5"/>
          <p:cNvSpPr txBox="1">
            <a:spLocks noChangeArrowheads="1"/>
          </p:cNvSpPr>
          <p:nvPr/>
        </p:nvSpPr>
        <p:spPr bwMode="auto">
          <a:xfrm>
            <a:off x="6623050" y="2822973"/>
            <a:ext cx="2520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2060"/>
                </a:solidFill>
                <a:latin typeface="Arial" charset="0"/>
              </a:rPr>
              <a:t>A DEPFET is a MOSFET onto a sideward depleted silicon bulk</a:t>
            </a:r>
            <a:endParaRPr lang="en-US" sz="1600" dirty="0">
              <a:solidFill>
                <a:srgbClr val="002060"/>
              </a:solidFill>
              <a:latin typeface="Arial" charset="0"/>
            </a:endParaRPr>
          </a:p>
        </p:txBody>
      </p:sp>
      <p:cxnSp>
        <p:nvCxnSpPr>
          <p:cNvPr id="6" name="Gerade Verbindung mit Pfeil 7"/>
          <p:cNvCxnSpPr>
            <a:cxnSpLocks noChangeShapeType="1"/>
          </p:cNvCxnSpPr>
          <p:nvPr/>
        </p:nvCxnSpPr>
        <p:spPr bwMode="auto">
          <a:xfrm flipV="1">
            <a:off x="4088805" y="1340843"/>
            <a:ext cx="1657350" cy="38163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Ellipse 6"/>
          <p:cNvSpPr/>
          <p:nvPr/>
        </p:nvSpPr>
        <p:spPr bwMode="auto">
          <a:xfrm>
            <a:off x="4836517" y="3572868"/>
            <a:ext cx="144463" cy="14446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cxnSp>
        <p:nvCxnSpPr>
          <p:cNvPr id="8" name="Gerade Verbindung 7"/>
          <p:cNvCxnSpPr>
            <a:cxnSpLocks noChangeShapeType="1"/>
          </p:cNvCxnSpPr>
          <p:nvPr/>
        </p:nvCxnSpPr>
        <p:spPr bwMode="auto">
          <a:xfrm>
            <a:off x="4853980" y="3644305"/>
            <a:ext cx="1270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Ellipse 8"/>
          <p:cNvSpPr/>
          <p:nvPr/>
        </p:nvSpPr>
        <p:spPr bwMode="auto">
          <a:xfrm>
            <a:off x="4625380" y="3306168"/>
            <a:ext cx="144462" cy="14446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cxnSp>
        <p:nvCxnSpPr>
          <p:cNvPr id="10" name="Gerade Verbindung 16"/>
          <p:cNvCxnSpPr>
            <a:cxnSpLocks noChangeShapeType="1"/>
          </p:cNvCxnSpPr>
          <p:nvPr/>
        </p:nvCxnSpPr>
        <p:spPr bwMode="auto">
          <a:xfrm>
            <a:off x="4644430" y="3379193"/>
            <a:ext cx="125412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feld 14"/>
          <p:cNvSpPr txBox="1">
            <a:spLocks noChangeArrowheads="1"/>
          </p:cNvSpPr>
          <p:nvPr/>
        </p:nvSpPr>
        <p:spPr bwMode="auto">
          <a:xfrm>
            <a:off x="3550642" y="5201325"/>
            <a:ext cx="10731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1600" dirty="0" smtClean="0">
                <a:latin typeface="Arial" charset="0"/>
              </a:rPr>
              <a:t>Impinging</a:t>
            </a:r>
          </a:p>
          <a:p>
            <a:r>
              <a:rPr lang="en-US" sz="1600" dirty="0" smtClean="0">
                <a:latin typeface="Arial" charset="0"/>
              </a:rPr>
              <a:t>particle</a:t>
            </a:r>
            <a:endParaRPr lang="en-US" sz="1600" dirty="0">
              <a:latin typeface="Arial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416906" y="5309219"/>
            <a:ext cx="2961067" cy="978729"/>
          </a:xfrm>
          <a:prstGeom prst="rect">
            <a:avLst/>
          </a:prstGeom>
          <a:solidFill>
            <a:srgbClr val="EEF9F4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→ Low noise</a:t>
            </a:r>
          </a:p>
          <a:p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→ Low power</a:t>
            </a:r>
          </a:p>
          <a:p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→ High signal/noise-ratio</a:t>
            </a:r>
          </a:p>
          <a:p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→ Non-destructive readout</a:t>
            </a:r>
            <a:endParaRPr lang="en-US" sz="1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4917480" y="3363318"/>
            <a:ext cx="144463" cy="144462"/>
          </a:xfrm>
          <a:prstGeom prst="ellips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cxnSp>
        <p:nvCxnSpPr>
          <p:cNvPr id="14" name="Gerade Verbindung 10"/>
          <p:cNvCxnSpPr>
            <a:cxnSpLocks noChangeShapeType="1"/>
          </p:cNvCxnSpPr>
          <p:nvPr/>
        </p:nvCxnSpPr>
        <p:spPr bwMode="auto">
          <a:xfrm>
            <a:off x="4924624" y="3439518"/>
            <a:ext cx="127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Gerade Verbindung 10"/>
          <p:cNvCxnSpPr>
            <a:cxnSpLocks noChangeShapeType="1"/>
          </p:cNvCxnSpPr>
          <p:nvPr/>
        </p:nvCxnSpPr>
        <p:spPr bwMode="auto">
          <a:xfrm flipH="1">
            <a:off x="4990852" y="3377072"/>
            <a:ext cx="1241" cy="124891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Ellipse 15"/>
          <p:cNvSpPr/>
          <p:nvPr/>
        </p:nvSpPr>
        <p:spPr bwMode="auto">
          <a:xfrm>
            <a:off x="4553148" y="3486610"/>
            <a:ext cx="144463" cy="144462"/>
          </a:xfrm>
          <a:prstGeom prst="ellips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cxnSp>
        <p:nvCxnSpPr>
          <p:cNvPr id="17" name="Gerade Verbindung 10"/>
          <p:cNvCxnSpPr>
            <a:cxnSpLocks noChangeShapeType="1"/>
          </p:cNvCxnSpPr>
          <p:nvPr/>
        </p:nvCxnSpPr>
        <p:spPr bwMode="auto">
          <a:xfrm>
            <a:off x="4560292" y="3562810"/>
            <a:ext cx="1270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Gerade Verbindung 10"/>
          <p:cNvCxnSpPr>
            <a:cxnSpLocks noChangeShapeType="1"/>
          </p:cNvCxnSpPr>
          <p:nvPr/>
        </p:nvCxnSpPr>
        <p:spPr bwMode="auto">
          <a:xfrm flipH="1">
            <a:off x="4626520" y="3500364"/>
            <a:ext cx="1241" cy="124891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feld 4"/>
          <p:cNvSpPr txBox="1">
            <a:spLocks noChangeArrowheads="1"/>
          </p:cNvSpPr>
          <p:nvPr/>
        </p:nvSpPr>
        <p:spPr bwMode="auto">
          <a:xfrm>
            <a:off x="665808" y="980728"/>
            <a:ext cx="3172663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1800" b="1" dirty="0" smtClean="0">
                <a:solidFill>
                  <a:srgbClr val="002060"/>
                </a:solidFill>
                <a:latin typeface="Arial" charset="0"/>
              </a:rPr>
              <a:t>Cross-section of a DEPFET</a:t>
            </a:r>
            <a:endParaRPr lang="en-US" sz="1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20" name="Datumsplatzhalter 19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US" dirty="0"/>
          </a:p>
        </p:txBody>
      </p:sp>
      <p:sp>
        <p:nvSpPr>
          <p:cNvPr id="21" name="Fußzeilenplatzhalter 20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US" dirty="0"/>
          </a:p>
        </p:txBody>
      </p:sp>
      <p:cxnSp>
        <p:nvCxnSpPr>
          <p:cNvPr id="24" name="Gerade Verbindung 23"/>
          <p:cNvCxnSpPr/>
          <p:nvPr/>
        </p:nvCxnSpPr>
        <p:spPr bwMode="auto">
          <a:xfrm>
            <a:off x="665808" y="685304"/>
            <a:ext cx="8478192" cy="7392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8DD6C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77" name="Textfeld 3076"/>
          <p:cNvSpPr txBox="1"/>
          <p:nvPr/>
        </p:nvSpPr>
        <p:spPr>
          <a:xfrm>
            <a:off x="6828588" y="1983780"/>
            <a:ext cx="2109873" cy="486287"/>
          </a:xfrm>
          <a:prstGeom prst="rect">
            <a:avLst/>
          </a:prstGeom>
          <a:solidFill>
            <a:srgbClr val="EEF9F4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amplification:</a:t>
            </a:r>
          </a:p>
          <a:p>
            <a:pPr algn="ctr"/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600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0.5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nA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/e</a:t>
            </a:r>
            <a:r>
              <a:rPr lang="en-US" sz="16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</a:t>
            </a:r>
            <a:endParaRPr lang="en-US" sz="1600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8" name="Textfeld 3077"/>
          <p:cNvSpPr txBox="1"/>
          <p:nvPr/>
        </p:nvSpPr>
        <p:spPr>
          <a:xfrm>
            <a:off x="780734" y="5037691"/>
            <a:ext cx="2598788" cy="1298817"/>
          </a:xfrm>
          <a:prstGeom prst="rect">
            <a:avLst/>
          </a:prstGeom>
          <a:solidFill>
            <a:srgbClr val="EEF9F4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steps fabrication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Implantations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Lithographies</a:t>
            </a:r>
            <a:endParaRPr lang="en-U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Polysilicon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Aluminum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Copper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side processing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22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21" y="-171400"/>
            <a:ext cx="8334375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and readout electronics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  <p:sp>
        <p:nvSpPr>
          <p:cNvPr id="37" name="Rectangle 9"/>
          <p:cNvSpPr/>
          <p:nvPr/>
        </p:nvSpPr>
        <p:spPr bwMode="auto">
          <a:xfrm>
            <a:off x="6274915" y="2272226"/>
            <a:ext cx="2738704" cy="1938992"/>
          </a:xfrm>
          <a:prstGeom prst="rect">
            <a:avLst/>
          </a:prstGeom>
          <a:solidFill>
            <a:srgbClr val="AAE2CA">
              <a:lumMod val="20000"/>
              <a:lumOff val="8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rial" charset="0"/>
              </a:rPr>
              <a:t>SWITCHER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Fast voltage pulses up to 20 V to activate gate rows and to clear the internal gate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JTAG for interconnectivity tests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64 output drivers for both gate and clear channels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itchFamily="2" charset="2"/>
              </a:rPr>
              <a:t> address 32 matrix segments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itchFamily="2" charset="2"/>
              </a:rPr>
              <a:t>768 rows  192 electrical rows  6 ASICs needed per module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8" name="Rectangle 12"/>
          <p:cNvSpPr/>
          <p:nvPr/>
        </p:nvSpPr>
        <p:spPr bwMode="auto">
          <a:xfrm>
            <a:off x="827583" y="908720"/>
            <a:ext cx="2880321" cy="1569660"/>
          </a:xfrm>
          <a:prstGeom prst="rect">
            <a:avLst/>
          </a:prstGeom>
          <a:solidFill>
            <a:srgbClr val="AAE2CA">
              <a:lumMod val="20000"/>
              <a:lumOff val="8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rial" charset="0"/>
              </a:rPr>
              <a:t>Drain Current Digitizer (DCD)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Keeps the columns line potential constant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0" dirty="0" smtClean="0">
                <a:solidFill>
                  <a:srgbClr val="000000"/>
                </a:solidFill>
                <a:latin typeface="Arial" charset="0"/>
              </a:rPr>
              <a:t>8 bit ADCs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Compensates for pedestal current variation (2bit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DAC)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Programmable gain and BW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0" dirty="0" smtClean="0">
                <a:solidFill>
                  <a:srgbClr val="000000"/>
                </a:solidFill>
                <a:latin typeface="Arial" charset="0"/>
              </a:rPr>
              <a:t>256 input channels (4 per module)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9" name="Rectangle 13"/>
          <p:cNvSpPr/>
          <p:nvPr/>
        </p:nvSpPr>
        <p:spPr bwMode="auto">
          <a:xfrm>
            <a:off x="4329306" y="5013176"/>
            <a:ext cx="4707144" cy="1384995"/>
          </a:xfrm>
          <a:prstGeom prst="rect">
            <a:avLst/>
          </a:prstGeom>
          <a:solidFill>
            <a:srgbClr val="AAE2CA">
              <a:lumMod val="20000"/>
              <a:lumOff val="8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rial" charset="0"/>
              </a:rPr>
              <a:t>Data Handling Processor (DHP)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Pedestal correction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itchFamily="2" charset="2"/>
              </a:rPr>
              <a:t>Common mode correction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itchFamily="2" charset="2"/>
              </a:rPr>
              <a:t>Data reduction using the zero suppression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itchFamily="2" charset="2"/>
              </a:rPr>
              <a:t>Triggered readout scheme introduces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latin typeface="Arial" charset="0"/>
                <a:sym typeface="Wingdings" pitchFamily="2" charset="2"/>
              </a:rPr>
              <a:t>	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itchFamily="2" charset="2"/>
              </a:rPr>
              <a:t>further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itchFamily="2" charset="2"/>
              </a:rPr>
              <a:t>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itchFamily="2" charset="2"/>
              </a:rPr>
              <a:t>data reduction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0" dirty="0" smtClean="0">
                <a:solidFill>
                  <a:srgbClr val="000000"/>
                </a:solidFill>
                <a:latin typeface="Arial" charset="0"/>
                <a:sym typeface="Wingdings" pitchFamily="2" charset="2"/>
              </a:rPr>
              <a:t>Controls the Switcher sequence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sym typeface="Wingdings" pitchFamily="2" charset="2"/>
            </a:endParaRPr>
          </a:p>
        </p:txBody>
      </p:sp>
      <p:cxnSp>
        <p:nvCxnSpPr>
          <p:cNvPr id="40" name="Straight Arrow Connector 15"/>
          <p:cNvCxnSpPr>
            <a:stCxn id="38" idx="2"/>
          </p:cNvCxnSpPr>
          <p:nvPr/>
        </p:nvCxnSpPr>
        <p:spPr bwMode="auto">
          <a:xfrm>
            <a:off x="2267744" y="2478380"/>
            <a:ext cx="720080" cy="1526684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rgbClr val="00CC99">
                <a:lumMod val="75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19"/>
          <p:cNvCxnSpPr>
            <a:stCxn id="37" idx="1"/>
          </p:cNvCxnSpPr>
          <p:nvPr/>
        </p:nvCxnSpPr>
        <p:spPr bwMode="auto">
          <a:xfrm flipH="1">
            <a:off x="4869308" y="3241722"/>
            <a:ext cx="1405607" cy="83357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rgbClr val="00CC99">
                <a:lumMod val="75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401" y="1123547"/>
            <a:ext cx="1914581" cy="1101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536" y="865400"/>
            <a:ext cx="1459300" cy="88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12"/>
          <p:cNvSpPr/>
          <p:nvPr/>
        </p:nvSpPr>
        <p:spPr bwMode="auto">
          <a:xfrm>
            <a:off x="1475656" y="5232951"/>
            <a:ext cx="2568864" cy="1200329"/>
          </a:xfrm>
          <a:prstGeom prst="rect">
            <a:avLst/>
          </a:prstGeom>
          <a:solidFill>
            <a:srgbClr val="AAE2CA">
              <a:lumMod val="20000"/>
              <a:lumOff val="8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rial" charset="0"/>
              </a:rPr>
              <a:t>Kapton</a:t>
            </a:r>
            <a:r>
              <a:rPr lang="en-US" sz="1200" b="1" kern="0" dirty="0">
                <a:solidFill>
                  <a:srgbClr val="00CC99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1200" b="1" kern="0" dirty="0" smtClean="0">
                <a:solidFill>
                  <a:srgbClr val="00CC99">
                    <a:lumMod val="75000"/>
                  </a:srgbClr>
                </a:solidFill>
                <a:latin typeface="Arial" charset="0"/>
              </a:rPr>
              <a:t>Flex cable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CC99">
                  <a:lumMod val="75000"/>
                </a:srgbClr>
              </a:solidFill>
              <a:effectLst/>
              <a:uLnTx/>
              <a:uFillTx/>
              <a:latin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0" dirty="0" smtClean="0">
                <a:solidFill>
                  <a:srgbClr val="000000"/>
                </a:solidFill>
                <a:latin typeface="Arial" charset="0"/>
              </a:rPr>
              <a:t>Power Supply via soldered contacts and bond wires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Data transmission via bond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wires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4 layers, 48 cm</a:t>
            </a:r>
          </a:p>
        </p:txBody>
      </p:sp>
      <p:cxnSp>
        <p:nvCxnSpPr>
          <p:cNvPr id="50" name="Straight Arrow Connector 15"/>
          <p:cNvCxnSpPr>
            <a:stCxn id="49" idx="1"/>
          </p:cNvCxnSpPr>
          <p:nvPr/>
        </p:nvCxnSpPr>
        <p:spPr bwMode="auto">
          <a:xfrm flipH="1" flipV="1">
            <a:off x="1223628" y="5232951"/>
            <a:ext cx="252028" cy="600165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rgbClr val="00CC99">
                <a:lumMod val="75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17"/>
          <p:cNvCxnSpPr>
            <a:stCxn id="39" idx="1"/>
          </p:cNvCxnSpPr>
          <p:nvPr/>
        </p:nvCxnSpPr>
        <p:spPr bwMode="auto">
          <a:xfrm flipH="1" flipV="1">
            <a:off x="3370534" y="4509121"/>
            <a:ext cx="958772" cy="1196553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rgbClr val="00CC99">
                <a:lumMod val="75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Gerade Verbindung 24"/>
          <p:cNvCxnSpPr/>
          <p:nvPr/>
        </p:nvCxnSpPr>
        <p:spPr bwMode="auto">
          <a:xfrm>
            <a:off x="665808" y="685304"/>
            <a:ext cx="8478192" cy="7392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8DD6C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9"/>
          <p:cNvSpPr/>
          <p:nvPr/>
        </p:nvSpPr>
        <p:spPr bwMode="auto">
          <a:xfrm>
            <a:off x="3926316" y="2086244"/>
            <a:ext cx="897426" cy="276999"/>
          </a:xfrm>
          <a:prstGeom prst="rect">
            <a:avLst/>
          </a:prstGeom>
          <a:solidFill>
            <a:srgbClr val="AAE2CA">
              <a:lumMod val="20000"/>
              <a:lumOff val="8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rial" charset="0"/>
              </a:rPr>
              <a:t>DEPFET</a:t>
            </a:r>
          </a:p>
        </p:txBody>
      </p:sp>
      <p:cxnSp>
        <p:nvCxnSpPr>
          <p:cNvPr id="27" name="Straight Arrow Connector 19"/>
          <p:cNvCxnSpPr>
            <a:stCxn id="26" idx="2"/>
          </p:cNvCxnSpPr>
          <p:nvPr/>
        </p:nvCxnSpPr>
        <p:spPr bwMode="auto">
          <a:xfrm>
            <a:off x="4375029" y="2363243"/>
            <a:ext cx="268979" cy="441919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rgbClr val="00CC99">
                <a:lumMod val="75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410" y="4293096"/>
            <a:ext cx="1756659" cy="216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17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Rolling Shutter Mode - Readout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23045"/>
            <a:ext cx="4500364" cy="193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0" y="3428776"/>
            <a:ext cx="4366700" cy="295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73386" y="802447"/>
            <a:ext cx="3672408" cy="2554545"/>
          </a:xfrm>
          <a:prstGeom prst="rect">
            <a:avLst/>
          </a:prstGeom>
          <a:solidFill>
            <a:srgbClr val="EEF9F4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Rolling Shutter Mode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power consumption; only one row is active; all are sensitive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Sampling (pedestal subtraction and common mode correction)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eadout time: 20 µs for entire frame (50 kHz)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Read-Clear cycle: 100 ns</a:t>
            </a:r>
          </a:p>
          <a:p>
            <a:pPr>
              <a:lnSpc>
                <a:spcPct val="100000"/>
              </a:lnSpc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572" y="2961915"/>
            <a:ext cx="3424089" cy="33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032423" y="6167933"/>
            <a:ext cx="2076081" cy="289310"/>
          </a:xfrm>
          <a:prstGeom prst="rect">
            <a:avLst/>
          </a:prstGeom>
          <a:solidFill>
            <a:srgbClr val="EEF9F4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ADC per column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xplosion 2 2"/>
          <p:cNvSpPr/>
          <p:nvPr/>
        </p:nvSpPr>
        <p:spPr bwMode="auto">
          <a:xfrm>
            <a:off x="6544816" y="2028541"/>
            <a:ext cx="288032" cy="360040"/>
          </a:xfrm>
          <a:prstGeom prst="irregularSeal2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21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Gated-Mode Operation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US" dirty="0"/>
          </a:p>
        </p:txBody>
      </p:sp>
      <p:pic>
        <p:nvPicPr>
          <p:cNvPr id="7" name="Picture 2" descr="O:\HLL\IMPRS\schematic-injection-scheme-damp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8352928" cy="360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50750" y="4509120"/>
            <a:ext cx="4497313" cy="1569660"/>
          </a:xfrm>
          <a:prstGeom prst="rect">
            <a:avLst/>
          </a:prstGeom>
          <a:solidFill>
            <a:srgbClr val="EEF9F4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injection scheme; total rate: 50 Hz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Liouville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theorem injected bunches need to cool (4ms); results in „noisy“ particles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large occupancy („junk charge“)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50751" y="6021288"/>
            <a:ext cx="7992888" cy="289310"/>
          </a:xfrm>
          <a:prstGeom prst="rect">
            <a:avLst/>
          </a:prstGeom>
          <a:solidFill>
            <a:srgbClr val="EEF9F4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similar damping is assumed for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SuperKEKB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20%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deadtime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PXD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98545"/>
            <a:ext cx="1391419" cy="185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86" y="4728450"/>
            <a:ext cx="1553010" cy="71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48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79" y="1304509"/>
            <a:ext cx="3013921" cy="169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80247" y="3645024"/>
            <a:ext cx="2408032" cy="1524007"/>
          </a:xfrm>
          <a:prstGeom prst="rect">
            <a:avLst/>
          </a:prstGeom>
          <a:solidFill>
            <a:srgbClr val="EEF9F4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 – before metal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Implantations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Polysilicon</a:t>
            </a:r>
            <a:endParaRPr 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Dielectric depositions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468696" y="3670548"/>
            <a:ext cx="2185598" cy="1524007"/>
          </a:xfrm>
          <a:prstGeom prst="rect">
            <a:avLst/>
          </a:prstGeom>
          <a:solidFill>
            <a:srgbClr val="EEF9F4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 – Aluminum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2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012160" y="3659540"/>
            <a:ext cx="3092513" cy="1893339"/>
          </a:xfrm>
          <a:prstGeom prst="rect">
            <a:avLst/>
          </a:prstGeom>
          <a:solidFill>
            <a:srgbClr val="EEF9F4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III – Thinning &amp; Copper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Handle Wafer Removal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Dielectric deposition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Passivation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043608" y="5686895"/>
            <a:ext cx="1600118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 end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004048" y="5686895"/>
            <a:ext cx="1620957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end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75" y="1179950"/>
            <a:ext cx="26193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068" y="1179950"/>
            <a:ext cx="26193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01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Thinning Technology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852370" cy="178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49815"/>
            <a:ext cx="3111383" cy="216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78"/>
          <p:cNvCxnSpPr/>
          <p:nvPr/>
        </p:nvCxnSpPr>
        <p:spPr bwMode="auto">
          <a:xfrm>
            <a:off x="3933629" y="4733677"/>
            <a:ext cx="0" cy="251673"/>
          </a:xfrm>
          <a:prstGeom prst="straightConnector1">
            <a:avLst/>
          </a:prstGeom>
          <a:solidFill>
            <a:srgbClr val="FFFF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80"/>
          <p:cNvSpPr txBox="1"/>
          <p:nvPr/>
        </p:nvSpPr>
        <p:spPr>
          <a:xfrm>
            <a:off x="3494280" y="4379600"/>
            <a:ext cx="797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450 </a:t>
            </a:r>
            <a:r>
              <a:rPr lang="en-US" sz="14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m</a:t>
            </a:r>
            <a:endParaRPr lang="en-GB" sz="1400" b="1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24" name="Straight Arrow Connector 84"/>
          <p:cNvCxnSpPr/>
          <p:nvPr/>
        </p:nvCxnSpPr>
        <p:spPr bwMode="auto">
          <a:xfrm>
            <a:off x="3933724" y="5206621"/>
            <a:ext cx="0" cy="251673"/>
          </a:xfrm>
          <a:prstGeom prst="straightConnector1">
            <a:avLst/>
          </a:prstGeom>
          <a:solidFill>
            <a:srgbClr val="FFFFFF"/>
          </a:solidFill>
          <a:ln w="3175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25" name="Straight Arrow Connector 85"/>
          <p:cNvCxnSpPr/>
          <p:nvPr/>
        </p:nvCxnSpPr>
        <p:spPr bwMode="auto">
          <a:xfrm>
            <a:off x="2500254" y="5522702"/>
            <a:ext cx="0" cy="251673"/>
          </a:xfrm>
          <a:prstGeom prst="straightConnector1">
            <a:avLst/>
          </a:prstGeom>
          <a:solidFill>
            <a:srgbClr val="FFFF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86"/>
          <p:cNvCxnSpPr/>
          <p:nvPr/>
        </p:nvCxnSpPr>
        <p:spPr bwMode="auto">
          <a:xfrm>
            <a:off x="2500349" y="5787296"/>
            <a:ext cx="0" cy="251673"/>
          </a:xfrm>
          <a:prstGeom prst="straightConnector1">
            <a:avLst/>
          </a:prstGeom>
          <a:solidFill>
            <a:srgbClr val="FFFFFF"/>
          </a:solidFill>
          <a:ln w="3175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27" name="TextBox 87"/>
          <p:cNvSpPr txBox="1"/>
          <p:nvPr/>
        </p:nvSpPr>
        <p:spPr>
          <a:xfrm>
            <a:off x="2496553" y="5709647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50 </a:t>
            </a:r>
            <a:r>
              <a:rPr lang="en-US" sz="14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m</a:t>
            </a:r>
            <a:endParaRPr lang="en-GB" sz="14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44977"/>
            <a:ext cx="3257350" cy="248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92"/>
          <p:cNvSpPr txBox="1"/>
          <p:nvPr/>
        </p:nvSpPr>
        <p:spPr>
          <a:xfrm>
            <a:off x="7118012" y="4332977"/>
            <a:ext cx="1096421" cy="224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b="1" dirty="0" smtClean="0">
                <a:solidFill>
                  <a:srgbClr val="FF3300"/>
                </a:solidFill>
                <a:latin typeface="Arial" charset="0"/>
              </a:rPr>
              <a:t>Etched grooves</a:t>
            </a:r>
            <a:endParaRPr lang="en-GB" sz="14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5" name="TextBox 93"/>
          <p:cNvSpPr txBox="1"/>
          <p:nvPr/>
        </p:nvSpPr>
        <p:spPr>
          <a:xfrm>
            <a:off x="5103276" y="4108482"/>
            <a:ext cx="1163206" cy="224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b="1" dirty="0" smtClean="0">
                <a:solidFill>
                  <a:srgbClr val="FF3300"/>
                </a:solidFill>
                <a:latin typeface="Arial" charset="0"/>
              </a:rPr>
              <a:t>Perforated frame</a:t>
            </a:r>
            <a:endParaRPr lang="en-GB" sz="1400" b="1" dirty="0">
              <a:solidFill>
                <a:srgbClr val="FF33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61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measurements and Beam Test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  <p:pic>
        <p:nvPicPr>
          <p:cNvPr id="6" name="Picture 2" descr="Z:\my_win\DEPFET\pics\Hybrid_5\test_setup_chips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420118" y="1547160"/>
            <a:ext cx="2745908" cy="14612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8172400" y="687701"/>
            <a:ext cx="1008112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Switcher</a:t>
            </a:r>
            <a:endParaRPr lang="de-DE" sz="1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B-18v1.0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8135888" y="2345474"/>
            <a:ext cx="930474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DCDBv2</a:t>
            </a:r>
            <a:endParaRPr lang="de-DE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135888" y="2974221"/>
            <a:ext cx="930474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DHP0.2</a:t>
            </a:r>
            <a:endParaRPr lang="de-DE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28403"/>
            <a:ext cx="4407269" cy="242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5"/>
          <p:cNvSpPr txBox="1"/>
          <p:nvPr/>
        </p:nvSpPr>
        <p:spPr>
          <a:xfrm>
            <a:off x="827584" y="3841303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b="1" dirty="0" smtClean="0">
                <a:solidFill>
                  <a:srgbClr val="002060"/>
                </a:solidFill>
                <a:latin typeface="Arial" charset="0"/>
              </a:rPr>
              <a:t>seed charge</a:t>
            </a:r>
            <a:endParaRPr lang="en-GB" sz="14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9" name="Rectangle 17"/>
          <p:cNvSpPr/>
          <p:nvPr/>
        </p:nvSpPr>
        <p:spPr>
          <a:xfrm>
            <a:off x="1849568" y="3889903"/>
            <a:ext cx="19327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GB" sz="1200" dirty="0" smtClean="0">
                <a:solidFill>
                  <a:srgbClr val="002060"/>
                </a:solidFill>
                <a:latin typeface="Arial" charset="0"/>
              </a:rPr>
              <a:t>Laser </a:t>
            </a:r>
            <a:r>
              <a:rPr lang="en-GB" sz="1200" dirty="0">
                <a:solidFill>
                  <a:srgbClr val="002060"/>
                </a:solidFill>
                <a:latin typeface="Arial" charset="0"/>
              </a:rPr>
              <a:t>scan 5x6 pixels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55" y="764704"/>
            <a:ext cx="3590429" cy="269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159" y="892668"/>
            <a:ext cx="2746896" cy="256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5364088" y="1761089"/>
            <a:ext cx="862017" cy="830997"/>
          </a:xfrm>
          <a:prstGeom prst="rect">
            <a:avLst/>
          </a:prstGeom>
          <a:solidFill>
            <a:srgbClr val="EEF9F4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dirty="0">
                <a:solidFill>
                  <a:srgbClr val="002060"/>
                </a:solidFill>
                <a:latin typeface="Arial" charset="0"/>
                <a:cs typeface="Tahoma" pitchFamily="34" charset="0"/>
              </a:rPr>
              <a:t>Test </a:t>
            </a:r>
            <a:r>
              <a:rPr lang="en-US" sz="1600" dirty="0" smtClean="0">
                <a:solidFill>
                  <a:srgbClr val="002060"/>
                </a:solidFill>
                <a:latin typeface="Arial" charset="0"/>
                <a:cs typeface="Tahoma" pitchFamily="34" charset="0"/>
              </a:rPr>
              <a:t>Beam,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dirty="0" smtClean="0">
                <a:solidFill>
                  <a:srgbClr val="002060"/>
                </a:solidFill>
                <a:latin typeface="Arial" charset="0"/>
                <a:cs typeface="Tahoma" pitchFamily="34" charset="0"/>
              </a:rPr>
              <a:t>2013</a:t>
            </a:r>
          </a:p>
        </p:txBody>
      </p:sp>
      <p:sp>
        <p:nvSpPr>
          <p:cNvPr id="22" name="Rectangle 2"/>
          <p:cNvSpPr/>
          <p:nvPr/>
        </p:nvSpPr>
        <p:spPr>
          <a:xfrm>
            <a:off x="1547664" y="1896004"/>
            <a:ext cx="1397979" cy="307777"/>
          </a:xfrm>
          <a:prstGeom prst="rect">
            <a:avLst/>
          </a:prstGeom>
          <a:solidFill>
            <a:srgbClr val="EEF9F4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GB" sz="1400" b="1" dirty="0" err="1">
                <a:solidFill>
                  <a:srgbClr val="002060"/>
                </a:solidFill>
                <a:latin typeface="Arial" charset="0"/>
              </a:rPr>
              <a:t>g</a:t>
            </a:r>
            <a:r>
              <a:rPr lang="en-GB" sz="1400" b="1" baseline="-25000" dirty="0" err="1" smtClean="0">
                <a:solidFill>
                  <a:srgbClr val="002060"/>
                </a:solidFill>
                <a:latin typeface="Arial" charset="0"/>
              </a:rPr>
              <a:t>q</a:t>
            </a:r>
            <a:r>
              <a:rPr lang="en-GB" sz="1400" b="1" baseline="-250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1400" b="1" dirty="0" smtClean="0">
                <a:solidFill>
                  <a:srgbClr val="002060"/>
                </a:solidFill>
                <a:latin typeface="Arial" charset="0"/>
              </a:rPr>
              <a:t>~ 450 </a:t>
            </a:r>
            <a:r>
              <a:rPr lang="en-GB" sz="1400" b="1" dirty="0" err="1">
                <a:solidFill>
                  <a:srgbClr val="002060"/>
                </a:solidFill>
                <a:latin typeface="Arial" charset="0"/>
              </a:rPr>
              <a:t>pA</a:t>
            </a:r>
            <a:r>
              <a:rPr lang="en-GB" sz="1400" b="1" dirty="0">
                <a:solidFill>
                  <a:srgbClr val="002060"/>
                </a:solidFill>
                <a:latin typeface="Arial" charset="0"/>
              </a:rPr>
              <a:t>/e</a:t>
            </a:r>
            <a:r>
              <a:rPr lang="en-GB" sz="1400" b="1" baseline="30000" dirty="0">
                <a:solidFill>
                  <a:srgbClr val="002060"/>
                </a:solidFill>
                <a:latin typeface="Arial" charset="0"/>
              </a:rPr>
              <a:t>-</a:t>
            </a:r>
            <a:r>
              <a:rPr lang="en-GB" sz="1400" b="1" dirty="0">
                <a:solidFill>
                  <a:srgbClr val="002060"/>
                </a:solidFill>
                <a:latin typeface="Arial" charset="0"/>
              </a:rPr>
              <a:t> 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02" y="4046310"/>
            <a:ext cx="4007860" cy="219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5"/>
          <p:cNvSpPr txBox="1"/>
          <p:nvPr/>
        </p:nvSpPr>
        <p:spPr>
          <a:xfrm>
            <a:off x="5409413" y="3841303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b="1" dirty="0" smtClean="0">
                <a:solidFill>
                  <a:srgbClr val="002060"/>
                </a:solidFill>
                <a:latin typeface="Arial" charset="0"/>
              </a:rPr>
              <a:t>cluster charge</a:t>
            </a:r>
            <a:endParaRPr lang="en-GB" sz="14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24" name="Rectangle 17"/>
          <p:cNvSpPr/>
          <p:nvPr/>
        </p:nvSpPr>
        <p:spPr>
          <a:xfrm>
            <a:off x="6805687" y="3872081"/>
            <a:ext cx="19327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GB" sz="1200" dirty="0" smtClean="0">
                <a:solidFill>
                  <a:srgbClr val="002060"/>
                </a:solidFill>
                <a:latin typeface="Arial" charset="0"/>
              </a:rPr>
              <a:t>Laser </a:t>
            </a:r>
            <a:r>
              <a:rPr lang="en-GB" sz="1200" dirty="0">
                <a:solidFill>
                  <a:srgbClr val="002060"/>
                </a:solidFill>
                <a:latin typeface="Arial" charset="0"/>
              </a:rPr>
              <a:t>scan 5x6 pixels </a:t>
            </a:r>
          </a:p>
        </p:txBody>
      </p:sp>
      <p:sp>
        <p:nvSpPr>
          <p:cNvPr id="29" name="Rectangle 18"/>
          <p:cNvSpPr/>
          <p:nvPr/>
        </p:nvSpPr>
        <p:spPr>
          <a:xfrm>
            <a:off x="5562303" y="6140275"/>
            <a:ext cx="29614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GB" sz="1400" b="1" dirty="0" smtClean="0">
                <a:solidFill>
                  <a:srgbClr val="002060"/>
                </a:solidFill>
                <a:latin typeface="Arial" charset="0"/>
              </a:rPr>
              <a:t>Homogeneous </a:t>
            </a:r>
            <a:r>
              <a:rPr lang="en-GB" sz="1400" b="1" dirty="0">
                <a:solidFill>
                  <a:srgbClr val="002060"/>
                </a:solidFill>
                <a:latin typeface="Arial" charset="0"/>
              </a:rPr>
              <a:t>charge collection </a:t>
            </a:r>
            <a:endParaRPr lang="en-GB" sz="14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732240" y="782576"/>
            <a:ext cx="86409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PXD6</a:t>
            </a:r>
          </a:p>
          <a:p>
            <a:pPr algn="ctr"/>
            <a:r>
              <a:rPr lang="de-DE" sz="1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50x75µm²</a:t>
            </a:r>
          </a:p>
          <a:p>
            <a:pPr algn="ctr"/>
            <a:r>
              <a:rPr lang="de-DE" sz="1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50µm</a:t>
            </a:r>
            <a:endParaRPr lang="de-DE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42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548314" cy="479425"/>
          </a:xfrm>
        </p:spPr>
        <p:txBody>
          <a:bodyPr/>
          <a:lstStyle/>
          <a:p>
            <a:r>
              <a:rPr lang="en-US" dirty="0" smtClean="0"/>
              <a:t>Large PXD6 Prototype Matrix – fully populated module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90" y="3717032"/>
            <a:ext cx="8132496" cy="188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284891" y="3113210"/>
            <a:ext cx="1728192" cy="387798"/>
          </a:xfrm>
          <a:prstGeom prst="rect">
            <a:avLst/>
          </a:prstGeom>
          <a:solidFill>
            <a:srgbClr val="1720D9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DCD-Bv2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972146" y="3107171"/>
            <a:ext cx="2843808" cy="387798"/>
          </a:xfrm>
          <a:prstGeom prst="rect">
            <a:avLst/>
          </a:prstGeom>
          <a:solidFill>
            <a:srgbClr val="1720D9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Switcher-B18v2.0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143065" y="4941168"/>
            <a:ext cx="1025028" cy="289310"/>
          </a:xfrm>
          <a:prstGeom prst="rect">
            <a:avLst/>
          </a:prstGeom>
          <a:solidFill>
            <a:srgbClr val="1720D9">
              <a:alpha val="75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DEPFET</a:t>
            </a:r>
            <a:endParaRPr lang="de-DE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668890" y="4145057"/>
            <a:ext cx="427229" cy="215444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</a:rPr>
              <a:t>DHP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935373" y="4145057"/>
            <a:ext cx="427229" cy="215444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</a:rPr>
              <a:t>DCD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994352" y="4016524"/>
            <a:ext cx="367553" cy="215444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</a:rPr>
              <a:t>SW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5932147" y="5626056"/>
            <a:ext cx="2433680" cy="683264"/>
          </a:xfrm>
          <a:prstGeom prst="rect">
            <a:avLst/>
          </a:prstGeom>
          <a:solidFill>
            <a:srgbClr val="1720D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Belle II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</a:t>
            </a:r>
          </a:p>
          <a:p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640x192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pixels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matrix</a:t>
            </a:r>
            <a:endParaRPr lang="de-DE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50x75x50 µm³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</a:t>
            </a:r>
            <a:r>
              <a: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71" y="1332161"/>
            <a:ext cx="36195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522" y="1349263"/>
            <a:ext cx="3409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Gerade Verbindung mit Pfeil 15"/>
          <p:cNvCxnSpPr/>
          <p:nvPr/>
        </p:nvCxnSpPr>
        <p:spPr bwMode="auto">
          <a:xfrm flipV="1">
            <a:off x="827584" y="5517232"/>
            <a:ext cx="7992888" cy="85111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C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Gerade Verbindung mit Pfeil 21"/>
          <p:cNvCxnSpPr/>
          <p:nvPr/>
        </p:nvCxnSpPr>
        <p:spPr bwMode="auto">
          <a:xfrm flipV="1">
            <a:off x="611560" y="3933056"/>
            <a:ext cx="0" cy="1584176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C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3" name="Textfeld 22"/>
          <p:cNvSpPr txBox="1"/>
          <p:nvPr/>
        </p:nvSpPr>
        <p:spPr>
          <a:xfrm>
            <a:off x="3116388" y="5614717"/>
            <a:ext cx="813043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 mm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-45945" y="4435834"/>
            <a:ext cx="813043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mm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54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Testbeam</a:t>
            </a:r>
            <a:r>
              <a:rPr lang="de-DE" dirty="0" smtClean="0"/>
              <a:t> 2014 </a:t>
            </a:r>
            <a:r>
              <a:rPr lang="de-DE" dirty="0" err="1" smtClean="0"/>
              <a:t>at</a:t>
            </a:r>
            <a:r>
              <a:rPr lang="de-DE" dirty="0" smtClean="0"/>
              <a:t> DESY (Hamburg, GER)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1619672" y="836712"/>
            <a:ext cx="6696744" cy="936104"/>
          </a:xfrm>
          <a:solidFill>
            <a:srgbClr val="EEF9F4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600" dirty="0" smtClean="0"/>
              <a:t>Glue (between PCB and PXD6 module): </a:t>
            </a:r>
            <a:r>
              <a:rPr lang="en-US" sz="1600" dirty="0" err="1" smtClean="0"/>
              <a:t>Epotek</a:t>
            </a:r>
            <a:r>
              <a:rPr lang="en-US" sz="1600" dirty="0" smtClean="0"/>
              <a:t> 920 EL, cure at 120°C</a:t>
            </a:r>
          </a:p>
          <a:p>
            <a:pPr>
              <a:lnSpc>
                <a:spcPct val="100000"/>
              </a:lnSpc>
            </a:pPr>
            <a:r>
              <a:rPr lang="en-US" sz="1600" dirty="0" smtClean="0"/>
              <a:t>Due to different coefficients of thermal expansion </a:t>
            </a:r>
          </a:p>
          <a:p>
            <a:pPr>
              <a:lnSpc>
                <a:spcPct val="100000"/>
              </a:lnSpc>
            </a:pPr>
            <a:r>
              <a:rPr lang="en-US" sz="1600" b="1" dirty="0" smtClean="0"/>
              <a:t>⇒</a:t>
            </a:r>
            <a:r>
              <a:rPr lang="en-US" sz="1600" dirty="0" smtClean="0"/>
              <a:t>	Bowing of matrix (crest &amp; </a:t>
            </a:r>
            <a:r>
              <a:rPr lang="en-US" sz="1600" dirty="0"/>
              <a:t>valley</a:t>
            </a:r>
            <a:r>
              <a:rPr lang="en-US" sz="1600" dirty="0" smtClean="0"/>
              <a:t>: 80 µm at a distance of 1 cm)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690562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0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585" y="944724"/>
            <a:ext cx="2374906" cy="157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5656" y="119063"/>
            <a:ext cx="7692330" cy="479425"/>
          </a:xfrm>
        </p:spPr>
        <p:txBody>
          <a:bodyPr/>
          <a:lstStyle/>
          <a:p>
            <a:r>
              <a:rPr lang="de-DE" dirty="0" smtClean="0"/>
              <a:t>Vertex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AIDA </a:t>
            </a:r>
            <a:r>
              <a:rPr lang="de-DE" dirty="0" err="1" smtClean="0"/>
              <a:t>Telescope</a:t>
            </a:r>
            <a:r>
              <a:rPr lang="de-DE" dirty="0" smtClean="0"/>
              <a:t> – </a:t>
            </a:r>
            <a:r>
              <a:rPr lang="de-DE" dirty="0" err="1" smtClean="0"/>
              <a:t>Testbeam</a:t>
            </a:r>
            <a:r>
              <a:rPr lang="de-DE" dirty="0" smtClean="0"/>
              <a:t> 2014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5926017" cy="395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572000" y="3304406"/>
            <a:ext cx="2411760" cy="387798"/>
          </a:xfrm>
          <a:prstGeom prst="rect">
            <a:avLst/>
          </a:prstGeom>
          <a:solidFill>
            <a:srgbClr val="1720D9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Telescope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76064" y="3498305"/>
            <a:ext cx="2411760" cy="387798"/>
          </a:xfrm>
          <a:prstGeom prst="rect">
            <a:avLst/>
          </a:prstGeom>
          <a:solidFill>
            <a:srgbClr val="1720D9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Telescope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191844" y="3638650"/>
            <a:ext cx="876100" cy="387798"/>
          </a:xfrm>
          <a:prstGeom prst="rect">
            <a:avLst/>
          </a:prstGeom>
          <a:solidFill>
            <a:srgbClr val="1720D9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SVD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419872" y="1124744"/>
            <a:ext cx="876100" cy="387798"/>
          </a:xfrm>
          <a:prstGeom prst="rect">
            <a:avLst/>
          </a:prstGeom>
          <a:solidFill>
            <a:srgbClr val="1720D9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PXD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Gerade Verbindung mit Pfeil 10"/>
          <p:cNvCxnSpPr/>
          <p:nvPr/>
        </p:nvCxnSpPr>
        <p:spPr bwMode="auto">
          <a:xfrm flipH="1">
            <a:off x="899592" y="2416510"/>
            <a:ext cx="7344816" cy="216024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867" y="3832549"/>
            <a:ext cx="3298858" cy="260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1979712" y="5661248"/>
            <a:ext cx="2182777" cy="289310"/>
          </a:xfrm>
          <a:prstGeom prst="rect">
            <a:avLst/>
          </a:prstGeom>
          <a:solidFill>
            <a:srgbClr val="EEF9F4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Tesla Solenoid Field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 rot="21442207">
            <a:off x="7275954" y="2447813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18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2000" y="1052736"/>
            <a:ext cx="8224838" cy="5169048"/>
          </a:xfrm>
        </p:spPr>
        <p:txBody>
          <a:bodyPr/>
          <a:lstStyle/>
          <a:p>
            <a:pPr>
              <a:lnSpc>
                <a:spcPct val="20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 err="1"/>
              <a:t>SuperKEKB</a:t>
            </a:r>
            <a:r>
              <a:rPr lang="en-US" sz="1600" dirty="0"/>
              <a:t> and </a:t>
            </a:r>
            <a:r>
              <a:rPr lang="en-US" sz="1600" dirty="0" smtClean="0"/>
              <a:t>Belle II</a:t>
            </a:r>
          </a:p>
          <a:p>
            <a:pPr>
              <a:lnSpc>
                <a:spcPct val="20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 smtClean="0"/>
              <a:t>Vertex Detector (VXD)</a:t>
            </a:r>
            <a:endParaRPr lang="en-US" sz="1600" dirty="0"/>
          </a:p>
          <a:p>
            <a:pPr>
              <a:lnSpc>
                <a:spcPct val="20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Pixel Detector (PXD) and its </a:t>
            </a:r>
            <a:r>
              <a:rPr lang="en-US" sz="1600" dirty="0" smtClean="0"/>
              <a:t>characteristics</a:t>
            </a:r>
            <a:endParaRPr lang="en-US" sz="1600" dirty="0"/>
          </a:p>
          <a:p>
            <a:pPr>
              <a:lnSpc>
                <a:spcPct val="20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DEPFET technology and  working </a:t>
            </a:r>
            <a:r>
              <a:rPr lang="en-US" sz="1600" dirty="0" smtClean="0"/>
              <a:t>principle</a:t>
            </a:r>
            <a:endParaRPr lang="en-US" sz="1600" dirty="0"/>
          </a:p>
          <a:p>
            <a:pPr>
              <a:lnSpc>
                <a:spcPct val="20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/>
              <a:t>The readout </a:t>
            </a:r>
            <a:r>
              <a:rPr lang="en-US" sz="1600" dirty="0" smtClean="0"/>
              <a:t>electronics</a:t>
            </a:r>
          </a:p>
          <a:p>
            <a:pPr>
              <a:lnSpc>
                <a:spcPct val="20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 smtClean="0"/>
              <a:t>Gated Mode Operation</a:t>
            </a:r>
            <a:endParaRPr lang="en-US" sz="1600" dirty="0"/>
          </a:p>
          <a:p>
            <a:pPr>
              <a:lnSpc>
                <a:spcPct val="20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 smtClean="0"/>
              <a:t>Production / Technology Issues</a:t>
            </a:r>
            <a:endParaRPr lang="en-US" sz="1600" dirty="0"/>
          </a:p>
          <a:p>
            <a:pPr>
              <a:lnSpc>
                <a:spcPct val="20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 smtClean="0"/>
              <a:t>Lab Measurements and </a:t>
            </a:r>
            <a:r>
              <a:rPr lang="en-US" sz="1600" dirty="0" err="1" smtClean="0"/>
              <a:t>TestBeam</a:t>
            </a:r>
            <a:r>
              <a:rPr lang="en-US" sz="1600" dirty="0" smtClean="0"/>
              <a:t> with PXD6</a:t>
            </a:r>
            <a:endParaRPr lang="en-US" sz="1600" dirty="0"/>
          </a:p>
          <a:p>
            <a:pPr>
              <a:lnSpc>
                <a:spcPct val="200000"/>
              </a:lnSpc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 smtClean="0"/>
              <a:t>Summary </a:t>
            </a:r>
            <a:r>
              <a:rPr lang="en-US" sz="1600" dirty="0"/>
              <a:t>and future plans</a:t>
            </a:r>
          </a:p>
          <a:p>
            <a:pPr>
              <a:lnSpc>
                <a:spcPct val="200000"/>
              </a:lnSpc>
            </a:pPr>
            <a:endParaRPr lang="de-DE" sz="1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22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Setup – </a:t>
            </a:r>
            <a:r>
              <a:rPr lang="de-DE" dirty="0" err="1" smtClean="0"/>
              <a:t>Testeam</a:t>
            </a:r>
            <a:r>
              <a:rPr lang="de-DE" dirty="0" smtClean="0"/>
              <a:t> 2014 – DESY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42256"/>
            <a:ext cx="7602512" cy="570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372200" y="5589240"/>
            <a:ext cx="1979712" cy="387798"/>
          </a:xfrm>
          <a:prstGeom prst="rect">
            <a:avLst/>
          </a:prstGeom>
          <a:solidFill>
            <a:srgbClr val="8DD6CE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Solenoid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732240" y="2134714"/>
            <a:ext cx="1619672" cy="535531"/>
          </a:xfrm>
          <a:prstGeom prst="rect">
            <a:avLst/>
          </a:prstGeom>
          <a:solidFill>
            <a:srgbClr val="8DD6CE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BlackBox</a:t>
            </a:r>
            <a:endParaRPr lang="de-DE" sz="1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PXD, SVD</a:t>
            </a:r>
            <a:endParaRPr lang="de-DE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Gerade Verbindung mit Pfeil 7"/>
          <p:cNvCxnSpPr>
            <a:stCxn id="7" idx="2"/>
          </p:cNvCxnSpPr>
          <p:nvPr/>
        </p:nvCxnSpPr>
        <p:spPr bwMode="auto">
          <a:xfrm flipH="1">
            <a:off x="6732240" y="2670245"/>
            <a:ext cx="809836" cy="772060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8DD6CE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feld 10"/>
          <p:cNvSpPr txBox="1"/>
          <p:nvPr/>
        </p:nvSpPr>
        <p:spPr>
          <a:xfrm>
            <a:off x="1475656" y="5255811"/>
            <a:ext cx="1619672" cy="978729"/>
          </a:xfrm>
          <a:prstGeom prst="rect">
            <a:avLst/>
          </a:prstGeom>
          <a:solidFill>
            <a:srgbClr val="8DD6CE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Fibres</a:t>
            </a:r>
            <a:endParaRPr lang="de-DE" sz="1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Power, Data </a:t>
            </a:r>
            <a:r>
              <a:rPr lang="de-DE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cables</a:t>
            </a:r>
            <a:r>
              <a:rPr lang="de-DE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de-DE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</a:t>
            </a:r>
            <a:endParaRPr lang="de-DE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Gerade Verbindung mit Pfeil 11"/>
          <p:cNvCxnSpPr>
            <a:stCxn id="11" idx="0"/>
          </p:cNvCxnSpPr>
          <p:nvPr/>
        </p:nvCxnSpPr>
        <p:spPr bwMode="auto">
          <a:xfrm flipV="1">
            <a:off x="2285492" y="1628800"/>
            <a:ext cx="809836" cy="3627011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8DD6CE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Gerade Verbindung mit Pfeil 14"/>
          <p:cNvCxnSpPr/>
          <p:nvPr/>
        </p:nvCxnSpPr>
        <p:spPr bwMode="auto">
          <a:xfrm flipH="1" flipV="1">
            <a:off x="6516216" y="3933056"/>
            <a:ext cx="2304256" cy="360040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feld 15"/>
          <p:cNvSpPr txBox="1"/>
          <p:nvPr/>
        </p:nvSpPr>
        <p:spPr>
          <a:xfrm rot="342856">
            <a:off x="7537205" y="3788401"/>
            <a:ext cx="787395" cy="2893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endParaRPr lang="de-DE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870176" y="2245513"/>
            <a:ext cx="1619672" cy="313932"/>
          </a:xfrm>
          <a:prstGeom prst="rect">
            <a:avLst/>
          </a:prstGeom>
          <a:solidFill>
            <a:srgbClr val="8DD6CE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1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Telescope</a:t>
            </a:r>
            <a:endParaRPr lang="de-DE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Gerade Verbindung mit Pfeil 18"/>
          <p:cNvCxnSpPr>
            <a:stCxn id="18" idx="3"/>
          </p:cNvCxnSpPr>
          <p:nvPr/>
        </p:nvCxnSpPr>
        <p:spPr bwMode="auto">
          <a:xfrm>
            <a:off x="5489848" y="2402479"/>
            <a:ext cx="1026368" cy="1458569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8DD6CE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Gerade Verbindung mit Pfeil 20"/>
          <p:cNvCxnSpPr>
            <a:stCxn id="18" idx="2"/>
          </p:cNvCxnSpPr>
          <p:nvPr/>
        </p:nvCxnSpPr>
        <p:spPr bwMode="auto">
          <a:xfrm>
            <a:off x="4680012" y="2559445"/>
            <a:ext cx="809836" cy="1373611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8DD6CE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Gerade Verbindung mit Pfeil 29"/>
          <p:cNvCxnSpPr>
            <a:stCxn id="6" idx="0"/>
          </p:cNvCxnSpPr>
          <p:nvPr/>
        </p:nvCxnSpPr>
        <p:spPr bwMode="auto">
          <a:xfrm flipH="1" flipV="1">
            <a:off x="7020272" y="4869160"/>
            <a:ext cx="341784" cy="720080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8DD6CE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149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 – </a:t>
            </a:r>
            <a:r>
              <a:rPr lang="de-DE" dirty="0" err="1" smtClean="0"/>
              <a:t>Testbeam</a:t>
            </a:r>
            <a:r>
              <a:rPr lang="de-DE" dirty="0" smtClean="0"/>
              <a:t> 2014 - DESY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  <p:pic>
        <p:nvPicPr>
          <p:cNvPr id="9" name="Picture 2" descr="D:\14 02 04 13 Japan\pictures from carlos\IMG_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09" y="921111"/>
            <a:ext cx="2592288" cy="482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600" y="836710"/>
            <a:ext cx="2902576" cy="490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603" y="764704"/>
            <a:ext cx="2939901" cy="497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55576" y="5741400"/>
            <a:ext cx="2933816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Pedestal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dominated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stress)</a:t>
            </a:r>
          </a:p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irradiated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devices</a:t>
            </a:r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843113" y="5734162"/>
            <a:ext cx="1723549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suppressed</a:t>
            </a:r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876256" y="5757175"/>
            <a:ext cx="1840568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</a:t>
            </a:r>
            <a:r>
              <a:rPr lang="de-DE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suppressed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laser spot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Gerade Verbindung mit Pfeil 11"/>
          <p:cNvCxnSpPr/>
          <p:nvPr/>
        </p:nvCxnSpPr>
        <p:spPr bwMode="auto">
          <a:xfrm flipH="1">
            <a:off x="7020272" y="3068960"/>
            <a:ext cx="864096" cy="115212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feld 2"/>
          <p:cNvSpPr txBox="1"/>
          <p:nvPr/>
        </p:nvSpPr>
        <p:spPr>
          <a:xfrm>
            <a:off x="7429817" y="2533429"/>
            <a:ext cx="118494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</a:t>
            </a:r>
            <a:endParaRPr lang="de-DE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0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 – </a:t>
            </a:r>
            <a:r>
              <a:rPr lang="de-DE" dirty="0" err="1" smtClean="0"/>
              <a:t>Testbeam</a:t>
            </a:r>
            <a:r>
              <a:rPr lang="de-DE" dirty="0" smtClean="0"/>
              <a:t> 2014 - DESY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  <p:sp>
        <p:nvSpPr>
          <p:cNvPr id="6" name="Textfeld 5"/>
          <p:cNvSpPr txBox="1"/>
          <p:nvPr/>
        </p:nvSpPr>
        <p:spPr>
          <a:xfrm>
            <a:off x="1891910" y="5157192"/>
            <a:ext cx="2373535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DEPFET PXD6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HitMap</a:t>
            </a:r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Spot: 11 x 6 mm²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660232" y="5774013"/>
            <a:ext cx="1523174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</a:p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MPV ~ 15ADU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4608512" cy="312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70038"/>
            <a:ext cx="33147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53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2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506" y="3789040"/>
            <a:ext cx="1417898" cy="137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DEPFET Collaboration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2000" y="1052736"/>
            <a:ext cx="2873896" cy="5024936"/>
          </a:xfrm>
        </p:spPr>
        <p:txBody>
          <a:bodyPr/>
          <a:lstStyle/>
          <a:p>
            <a:pPr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CNM/IFAE, Barcelona</a:t>
            </a:r>
          </a:p>
          <a:p>
            <a:pPr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Charles University, Prague</a:t>
            </a:r>
          </a:p>
          <a:p>
            <a:pPr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DESY, Hamburg</a:t>
            </a:r>
          </a:p>
          <a:p>
            <a:pPr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HLL, Munich</a:t>
            </a:r>
          </a:p>
          <a:p>
            <a:pPr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IFCA, Santander</a:t>
            </a:r>
          </a:p>
          <a:p>
            <a:pPr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IFIC, Valencia</a:t>
            </a:r>
          </a:p>
          <a:p>
            <a:pPr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IFJ PAN, Krakow</a:t>
            </a:r>
          </a:p>
          <a:p>
            <a:pPr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IHEP, Beijing</a:t>
            </a:r>
          </a:p>
          <a:p>
            <a:pPr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KEK-PF, Tsukuba</a:t>
            </a:r>
          </a:p>
          <a:p>
            <a:pPr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KIT, Karlsruhe</a:t>
            </a:r>
          </a:p>
          <a:p>
            <a:pPr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LMU Munich</a:t>
            </a:r>
          </a:p>
          <a:p>
            <a:pPr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MPI for Physics, Munich</a:t>
            </a:r>
          </a:p>
          <a:p>
            <a:pPr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TU, Munich</a:t>
            </a:r>
          </a:p>
          <a:p>
            <a:pPr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University of Barcelona</a:t>
            </a:r>
          </a:p>
          <a:p>
            <a:pPr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University of Bonn</a:t>
            </a:r>
          </a:p>
          <a:p>
            <a:pPr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University of Heidelberg</a:t>
            </a:r>
          </a:p>
          <a:p>
            <a:pPr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University of Giessen</a:t>
            </a:r>
          </a:p>
          <a:p>
            <a:pPr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University of </a:t>
            </a:r>
            <a:r>
              <a:rPr lang="en-US" dirty="0" err="1" smtClean="0"/>
              <a:t>Göttingen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14" y="2013087"/>
            <a:ext cx="1045921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http://upload.wikimedia.org/wikipedia/de/b/ba/Tum_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945" y="2013087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http://www.uni-math.gwdg.de/SANT2008/unilog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084" y="3178028"/>
            <a:ext cx="1153041" cy="98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http://ific.uv.es/logos/ific_2a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669" y="3637012"/>
            <a:ext cx="12382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http://www.kit.edu/img/intern/kit_logo_V2_d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454" y="5521376"/>
            <a:ext cx="1217215" cy="64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15" descr="http://upload.wikimedia.org/wikipedia/en/thumb/6/67/Carolinum_Logo.svg/220px-Carolinum_Logo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275" y="4437112"/>
            <a:ext cx="879321" cy="88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ESY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052" y="5499598"/>
            <a:ext cx="828675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3" name="Picture 21" descr="http://www.ifca.es/HDays11/figs/IFCAlogo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874" y="856049"/>
            <a:ext cx="2072142" cy="8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5" name="Picture 23" descr="http://www.iea.cyf.gov.pl/wwwLPD/sprej/images/logo_IFJ_bez_tl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802" y="826082"/>
            <a:ext cx="1038706" cy="93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716" y="4282206"/>
            <a:ext cx="12858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28" descr="http://pfwww.kek.jp/logo_green_s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405" y="3057203"/>
            <a:ext cx="1492006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1" name="Picture 2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405" y="5589240"/>
            <a:ext cx="1197296" cy="70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4" name="Picture 32" descr="Universitat de Barcelon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566" y="2132856"/>
            <a:ext cx="2448088" cy="77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6" name="Picture 34" descr="http://upload.wikimedia.org/wikipedia/en/thumb/7/72/Universit%C3%A4t_Bonn.svg/200px-Universit%C3%A4t_Bonn.svg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55" y="1224670"/>
            <a:ext cx="1746907" cy="62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8" name="Picture 36" descr="http://upload.wikimedia.org/wikipedia/commons/thumb/4/4f/Logo_University_of_Heidelberg.svg/200px-Logo_University_of_Heidelberg.svg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596" y="5435304"/>
            <a:ext cx="952500" cy="9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http://upload.wikimedia.org/wikipedia/commons/6/65/Universitaet_giessen_siegel_1607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642" y="2387292"/>
            <a:ext cx="1046019" cy="105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50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2411760" y="879004"/>
            <a:ext cx="5019675" cy="5016758"/>
          </a:xfrm>
          <a:prstGeom prst="rect">
            <a:avLst/>
          </a:prstGeom>
          <a:blipFill dpi="0" rotWithShape="1">
            <a:blip r:embed="rId3">
              <a:alphaModFix amt="25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2000" y="1052736"/>
            <a:ext cx="8224838" cy="5472608"/>
          </a:xfrm>
        </p:spPr>
        <p:txBody>
          <a:bodyPr/>
          <a:lstStyle/>
          <a:p>
            <a:pPr marL="285750" indent="-28575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To fully exploit the high luminosity (increase by factor 40), the detector is currently upgraded</a:t>
            </a:r>
          </a:p>
          <a:p>
            <a:pPr marL="285750" indent="-28575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Excellent </a:t>
            </a:r>
            <a:r>
              <a:rPr lang="en-US" i="1" dirty="0" smtClean="0"/>
              <a:t>spatial </a:t>
            </a:r>
            <a:r>
              <a:rPr lang="en-US" i="1" dirty="0"/>
              <a:t>resolution</a:t>
            </a:r>
            <a:r>
              <a:rPr lang="en-US" dirty="0"/>
              <a:t> of ~ </a:t>
            </a:r>
            <a:r>
              <a:rPr lang="en-US" dirty="0" smtClean="0"/>
              <a:t>15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m; </a:t>
            </a:r>
            <a:r>
              <a:rPr lang="en-US" i="1" dirty="0" smtClean="0"/>
              <a:t>occupancy</a:t>
            </a:r>
            <a:r>
              <a:rPr lang="en-US" dirty="0" smtClean="0"/>
              <a:t> ~ </a:t>
            </a:r>
            <a:r>
              <a:rPr lang="en-US" dirty="0"/>
              <a:t>1%, </a:t>
            </a:r>
            <a:r>
              <a:rPr lang="en-US" dirty="0" smtClean="0"/>
              <a:t>fast </a:t>
            </a:r>
            <a:r>
              <a:rPr lang="en-US" dirty="0"/>
              <a:t>readout (</a:t>
            </a:r>
            <a:r>
              <a:rPr lang="en-US" dirty="0" smtClean="0"/>
              <a:t>50 kHz frame rate), huge </a:t>
            </a:r>
            <a:r>
              <a:rPr lang="en-US" dirty="0"/>
              <a:t>number of pixels (~ </a:t>
            </a:r>
            <a:r>
              <a:rPr lang="en-US" dirty="0" smtClean="0"/>
              <a:t>8 </a:t>
            </a:r>
            <a:r>
              <a:rPr lang="en-US" dirty="0" err="1" smtClean="0"/>
              <a:t>Mpix</a:t>
            </a:r>
            <a:r>
              <a:rPr lang="en-US" dirty="0" smtClean="0"/>
              <a:t>) =&gt; fits all the requirements for Belle II</a:t>
            </a:r>
            <a:endParaRPr lang="en-US" dirty="0"/>
          </a:p>
          <a:p>
            <a:pPr marL="285750" indent="-28575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omplex DEPFET </a:t>
            </a:r>
            <a:r>
              <a:rPr lang="en-US" i="1" dirty="0" smtClean="0"/>
              <a:t>technology</a:t>
            </a:r>
            <a:r>
              <a:rPr lang="en-US" dirty="0"/>
              <a:t>;</a:t>
            </a:r>
            <a:r>
              <a:rPr lang="en-US" dirty="0" smtClean="0"/>
              <a:t> </a:t>
            </a:r>
            <a:r>
              <a:rPr lang="en-US" dirty="0"/>
              <a:t>fully functional</a:t>
            </a:r>
            <a:r>
              <a:rPr lang="en-US" dirty="0" smtClean="0"/>
              <a:t>; successful demonstration in lab and beam tests</a:t>
            </a:r>
            <a:endParaRPr lang="en-US" dirty="0"/>
          </a:p>
          <a:p>
            <a:pPr marL="285750" indent="-28575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Thinning of sensitive area down to 50µm / </a:t>
            </a:r>
            <a:r>
              <a:rPr lang="en-US" dirty="0"/>
              <a:t>75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m (0.2% X</a:t>
            </a:r>
            <a:r>
              <a:rPr lang="en-US" baseline="-25000" dirty="0"/>
              <a:t>0</a:t>
            </a:r>
            <a:r>
              <a:rPr lang="en-US" dirty="0"/>
              <a:t>), minimizing multiple scattering;</a:t>
            </a:r>
          </a:p>
          <a:p>
            <a:pPr marL="285750" indent="-28575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Low </a:t>
            </a:r>
            <a:r>
              <a:rPr lang="en-US" i="1" dirty="0"/>
              <a:t>power consumption </a:t>
            </a:r>
            <a:r>
              <a:rPr lang="en-US" dirty="0" smtClean="0"/>
              <a:t>~ </a:t>
            </a:r>
            <a:r>
              <a:rPr lang="en-US" dirty="0"/>
              <a:t>18 </a:t>
            </a:r>
            <a:r>
              <a:rPr lang="en-US" dirty="0" smtClean="0"/>
              <a:t>W per ladder</a:t>
            </a:r>
          </a:p>
          <a:p>
            <a:pPr marL="285750" indent="-28575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ASICs and Sensors close to final version</a:t>
            </a:r>
            <a:endParaRPr lang="en-US" dirty="0"/>
          </a:p>
          <a:p>
            <a:pPr marL="285750" indent="-28575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Signal to Noise: ~ 40 (including noise from ASICs)</a:t>
            </a:r>
          </a:p>
          <a:p>
            <a:pPr marL="285750" indent="-28575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Many aspects not covered in this talk; though in development by the Collaboration</a:t>
            </a:r>
            <a:endParaRPr lang="en-US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12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2000" y="2492896"/>
            <a:ext cx="8224838" cy="3312592"/>
          </a:xfrm>
        </p:spPr>
        <p:txBody>
          <a:bodyPr/>
          <a:lstStyle/>
          <a:p>
            <a:pPr algn="ctr"/>
            <a:r>
              <a:rPr lang="de-DE" sz="9600" dirty="0" smtClean="0"/>
              <a:t>Backup</a:t>
            </a:r>
            <a:endParaRPr lang="de-DE" sz="9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50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Radiation </a:t>
            </a:r>
            <a:r>
              <a:rPr lang="de-DE" dirty="0" err="1" smtClean="0"/>
              <a:t>Tolerance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  <p:pic>
        <p:nvPicPr>
          <p:cNvPr id="6" name="Picture 44" descr="depfet-cross-section-chann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241" y="869926"/>
            <a:ext cx="3441700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5"/>
          <p:cNvSpPr>
            <a:spLocks noChangeArrowheads="1"/>
          </p:cNvSpPr>
          <p:nvPr/>
        </p:nvSpPr>
        <p:spPr bwMode="auto">
          <a:xfrm>
            <a:off x="5899704" y="620688"/>
            <a:ext cx="1951037" cy="274638"/>
          </a:xfrm>
          <a:prstGeom prst="rect">
            <a:avLst/>
          </a:prstGeom>
          <a:solidFill>
            <a:srgbClr val="7CA6A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kumimoji="1" lang="en-US" altLang="en-US" sz="1200">
                <a:solidFill>
                  <a:schemeClr val="bg1"/>
                </a:solidFill>
              </a:rPr>
              <a:t>Gate Dielectrics: ~ 200nm</a:t>
            </a:r>
            <a:endParaRPr kumimoji="1" lang="en-US" altLang="en-US" sz="1200" baseline="-25000">
              <a:solidFill>
                <a:schemeClr val="bg1"/>
              </a:solidFill>
            </a:endParaRPr>
          </a:p>
        </p:txBody>
      </p:sp>
      <p:sp>
        <p:nvSpPr>
          <p:cNvPr id="8" name="Text Box 46"/>
          <p:cNvSpPr txBox="1">
            <a:spLocks noChangeArrowheads="1"/>
          </p:cNvSpPr>
          <p:nvPr/>
        </p:nvSpPr>
        <p:spPr bwMode="auto">
          <a:xfrm>
            <a:off x="508590" y="908720"/>
            <a:ext cx="4175125" cy="560922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44500" indent="-266700">
              <a:defRPr sz="1400">
                <a:solidFill>
                  <a:schemeClr val="tx1"/>
                </a:solidFill>
                <a:latin typeface="Tahoma" pitchFamily="34" charset="0"/>
              </a:defRPr>
            </a:lvl1pPr>
            <a:lvl2pPr marL="1060450" indent="-355600">
              <a:defRPr sz="1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63550" indent="-285750" algn="l" eaLnBrk="1" hangingPunct="1">
              <a:lnSpc>
                <a:spcPct val="125000"/>
              </a:lnSpc>
              <a:spcBef>
                <a:spcPct val="25000"/>
              </a:spcBef>
              <a:buFont typeface="Wingdings 3" panose="05040102010807070707" pitchFamily="18" charset="2"/>
              <a:buChar char="w"/>
            </a:pPr>
            <a:r>
              <a:rPr lang="en-U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Radiation field at Belle II dominated by </a:t>
            </a:r>
            <a:br>
              <a:rPr lang="en-U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</a:br>
            <a:r>
              <a:rPr lang="en-U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~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</a:t>
            </a:r>
            <a:r>
              <a:rPr lang="en-US" alt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eV electrons/positrons from QED beam background</a:t>
            </a:r>
          </a:p>
          <a:p>
            <a:pPr algn="l" eaLnBrk="1" hangingPunct="1">
              <a:lnSpc>
                <a:spcPct val="125000"/>
              </a:lnSpc>
              <a:spcBef>
                <a:spcPct val="25000"/>
              </a:spcBef>
              <a:buFontTx/>
              <a:buChar char="•"/>
            </a:pPr>
            <a:endParaRPr lang="en-US" alt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algn="l" eaLnBrk="1" hangingPunct="1">
              <a:lnSpc>
                <a:spcPct val="125000"/>
              </a:lnSpc>
              <a:spcBef>
                <a:spcPct val="25000"/>
              </a:spcBef>
              <a:buFontTx/>
              <a:buChar char="•"/>
            </a:pPr>
            <a:endParaRPr lang="en-US" alt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algn="ctr">
              <a:lnSpc>
                <a:spcPct val="125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en-US" alt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12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Ionizing Radiation - Total Ionizing Dose (TID</a:t>
            </a:r>
            <a:r>
              <a:rPr lang="en-US" altLang="en-US" sz="12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eaLnBrk="1" hangingPunct="1">
              <a:lnSpc>
                <a:spcPct val="125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en-US" alt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(~2Mrad/a at Belle II)</a:t>
            </a:r>
          </a:p>
          <a:p>
            <a:pPr algn="ctr" eaLnBrk="1" hangingPunct="1">
              <a:lnSpc>
                <a:spcPct val="125000"/>
              </a:lnSpc>
              <a:spcBef>
                <a:spcPct val="25000"/>
              </a:spcBef>
              <a:buFont typeface="Wingdings" pitchFamily="2" charset="2"/>
              <a:buNone/>
            </a:pPr>
            <a:endParaRPr lang="en-US" alt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algn="l" eaLnBrk="1" hangingPunct="1">
              <a:lnSpc>
                <a:spcPct val="125000"/>
              </a:lnSpc>
              <a:spcBef>
                <a:spcPct val="25000"/>
              </a:spcBef>
              <a:buFontTx/>
              <a:buChar char="•"/>
            </a:pPr>
            <a:r>
              <a:rPr lang="en-US" alt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fixed </a:t>
            </a:r>
            <a:r>
              <a:rPr lang="en-US" alt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oxide positive charge </a:t>
            </a:r>
            <a:r>
              <a:rPr lang="en-US" alt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∆V</a:t>
            </a:r>
            <a:r>
              <a:rPr lang="en-US" altLang="en-US" sz="12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</a:t>
            </a:r>
          </a:p>
          <a:p>
            <a:pPr algn="l" eaLnBrk="1" hangingPunct="1">
              <a:lnSpc>
                <a:spcPct val="125000"/>
              </a:lnSpc>
              <a:spcBef>
                <a:spcPct val="25000"/>
              </a:spcBef>
              <a:buFontTx/>
              <a:buChar char="•"/>
            </a:pPr>
            <a:r>
              <a:rPr lang="en-US" alt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interface trap density  </a:t>
            </a:r>
          </a:p>
          <a:p>
            <a:pPr lvl="1" algn="l" eaLnBrk="1" hangingPunct="1">
              <a:lnSpc>
                <a:spcPct val="125000"/>
              </a:lnSpc>
              <a:spcBef>
                <a:spcPct val="25000"/>
              </a:spcBef>
              <a:buFontTx/>
              <a:buChar char="•"/>
            </a:pPr>
            <a:r>
              <a:rPr lang="en-US" alt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reduced mobility (</a:t>
            </a:r>
            <a:r>
              <a:rPr lang="en-US" alt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</a:t>
            </a:r>
            <a:r>
              <a:rPr lang="en-US" altLang="en-US" sz="1200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</a:t>
            </a:r>
            <a:r>
              <a:rPr lang="en-US" alt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</a:t>
            </a:r>
          </a:p>
          <a:p>
            <a:pPr lvl="1" algn="l" eaLnBrk="1" hangingPunct="1">
              <a:lnSpc>
                <a:spcPct val="125000"/>
              </a:lnSpc>
              <a:spcBef>
                <a:spcPct val="25000"/>
              </a:spcBef>
              <a:buFontTx/>
              <a:buChar char="•"/>
            </a:pPr>
            <a:r>
              <a:rPr lang="en-US" alt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higher 1/f noise</a:t>
            </a:r>
            <a:endParaRPr lang="en-US" alt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lnSpc>
                <a:spcPct val="125000"/>
              </a:lnSpc>
              <a:spcBef>
                <a:spcPct val="25000"/>
              </a:spcBef>
              <a:buFont typeface="Wingdings" pitchFamily="2" charset="2"/>
              <a:buNone/>
            </a:pPr>
            <a:endParaRPr lang="en-US" altLang="en-US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  <a:spcBef>
                <a:spcPct val="25000"/>
              </a:spcBef>
            </a:pPr>
            <a:r>
              <a:rPr lang="en-US" alt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en-US" altLang="en-US" sz="12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Ionizing Energy </a:t>
            </a:r>
            <a:r>
              <a:rPr lang="en-US" altLang="en-US" sz="12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(NIEL</a:t>
            </a:r>
            <a:r>
              <a:rPr lang="en-US" altLang="en-US" sz="12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25000"/>
              </a:lnSpc>
              <a:spcBef>
                <a:spcPct val="25000"/>
              </a:spcBef>
            </a:pPr>
            <a:r>
              <a:rPr lang="en-US" alt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</a:t>
            </a:r>
            <a:r>
              <a:rPr lang="en-US" altLang="en-US" sz="1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sz="1200" baseline="-25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</a:t>
            </a:r>
            <a:r>
              <a:rPr lang="en-US" alt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/cm²/year at Belle II)</a:t>
            </a:r>
          </a:p>
          <a:p>
            <a:pPr algn="ctr">
              <a:lnSpc>
                <a:spcPct val="125000"/>
              </a:lnSpc>
              <a:spcBef>
                <a:spcPct val="25000"/>
              </a:spcBef>
            </a:pPr>
            <a:endParaRPr lang="en-US" alt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  <a:spcBef>
                <a:spcPct val="25000"/>
              </a:spcBef>
              <a:buFontTx/>
              <a:buChar char="•"/>
            </a:pPr>
            <a:r>
              <a:rPr lang="en-US" alt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leakage current increase </a:t>
            </a:r>
            <a:r>
              <a:rPr lang="en-US" alt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shot noise</a:t>
            </a:r>
          </a:p>
          <a:p>
            <a:pPr>
              <a:lnSpc>
                <a:spcPct val="125000"/>
              </a:lnSpc>
              <a:spcBef>
                <a:spcPct val="25000"/>
              </a:spcBef>
              <a:buFontTx/>
              <a:buChar char="•"/>
            </a:pPr>
            <a:r>
              <a:rPr lang="en-US" alt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trapping not considered to be </a:t>
            </a:r>
            <a:r>
              <a:rPr lang="en-US" alt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critical</a:t>
            </a:r>
          </a:p>
          <a:p>
            <a:pPr>
              <a:lnSpc>
                <a:spcPct val="125000"/>
              </a:lnSpc>
              <a:spcBef>
                <a:spcPct val="25000"/>
              </a:spcBef>
              <a:buFontTx/>
              <a:buChar char="•"/>
            </a:pPr>
            <a:r>
              <a:rPr lang="en-US" alt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Type inversion expected after </a:t>
            </a:r>
            <a:r>
              <a:rPr lang="en-US" alt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altLang="en-US" sz="1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alt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sz="1200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</a:t>
            </a:r>
            <a:r>
              <a:rPr lang="en-US" alt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/cm²</a:t>
            </a:r>
            <a:endParaRPr lang="en-US" altLang="en-US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algn="l" eaLnBrk="1" hangingPunct="1">
              <a:lnSpc>
                <a:spcPct val="125000"/>
              </a:lnSpc>
              <a:spcBef>
                <a:spcPct val="25000"/>
              </a:spcBef>
              <a:buFont typeface="Wingdings" pitchFamily="2" charset="2"/>
              <a:buNone/>
            </a:pPr>
            <a:endParaRPr lang="en-US" alt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63913"/>
            <a:ext cx="4336366" cy="290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66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Radiation </a:t>
            </a:r>
            <a:r>
              <a:rPr lang="de-DE" dirty="0" err="1" smtClean="0"/>
              <a:t>Tolerance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  <p:sp>
        <p:nvSpPr>
          <p:cNvPr id="10" name="Textfeld 9"/>
          <p:cNvSpPr txBox="1"/>
          <p:nvPr/>
        </p:nvSpPr>
        <p:spPr>
          <a:xfrm>
            <a:off x="664871" y="1329069"/>
            <a:ext cx="3009016" cy="393404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 defTabSz="914400"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</a:pPr>
            <a:r>
              <a:rPr lang="en-US" sz="1400" dirty="0" smtClean="0">
                <a:solidFill>
                  <a:srgbClr val="002060"/>
                </a:solidFill>
                <a:latin typeface="Tahoma" charset="0"/>
              </a:rPr>
              <a:t>R&amp;D since 2008:</a:t>
            </a:r>
          </a:p>
          <a:p>
            <a:pPr defTabSz="914400"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</a:pPr>
            <a:endParaRPr lang="en-US" sz="1400" dirty="0">
              <a:solidFill>
                <a:srgbClr val="002060"/>
              </a:solidFill>
              <a:latin typeface="Tahoma" charset="0"/>
            </a:endParaRPr>
          </a:p>
          <a:p>
            <a:pPr marL="285750" indent="-285750" defTabSz="914400"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Wingdings 3" panose="05040102010807070707" pitchFamily="18" charset="2"/>
              <a:buChar char="w"/>
            </a:pPr>
            <a:r>
              <a:rPr lang="en-US" sz="1400" dirty="0" smtClean="0">
                <a:solidFill>
                  <a:srgbClr val="002060"/>
                </a:solidFill>
                <a:latin typeface="Tahoma" charset="0"/>
              </a:rPr>
              <a:t>Reduce </a:t>
            </a:r>
            <a:r>
              <a:rPr lang="en-US" sz="1400" dirty="0" err="1" smtClean="0">
                <a:solidFill>
                  <a:srgbClr val="002060"/>
                </a:solidFill>
                <a:latin typeface="Tahoma" charset="0"/>
              </a:rPr>
              <a:t>t</a:t>
            </a:r>
            <a:r>
              <a:rPr lang="en-US" sz="1400" baseline="-25000" dirty="0" err="1" smtClean="0">
                <a:solidFill>
                  <a:srgbClr val="002060"/>
                </a:solidFill>
                <a:latin typeface="Tahoma" charset="0"/>
              </a:rPr>
              <a:t>ox</a:t>
            </a:r>
            <a:endParaRPr lang="en-US" sz="1400" baseline="-25000" dirty="0" smtClean="0">
              <a:solidFill>
                <a:srgbClr val="002060"/>
              </a:solidFill>
              <a:latin typeface="Tahoma" charset="0"/>
            </a:endParaRPr>
          </a:p>
          <a:p>
            <a:pPr marL="285750" indent="-285750" defTabSz="914400"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Wingdings 3" panose="05040102010807070707" pitchFamily="18" charset="2"/>
              <a:buChar char="w"/>
            </a:pPr>
            <a:r>
              <a:rPr lang="en-US" sz="1400" dirty="0" smtClean="0">
                <a:solidFill>
                  <a:srgbClr val="002060"/>
                </a:solidFill>
                <a:latin typeface="Tahoma" charset="0"/>
              </a:rPr>
              <a:t>Optimize gate dielectric layer</a:t>
            </a:r>
          </a:p>
          <a:p>
            <a:pPr defTabSz="914400"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</a:pPr>
            <a:endParaRPr lang="en-US" sz="1400" dirty="0" smtClean="0">
              <a:solidFill>
                <a:srgbClr val="002060"/>
              </a:solidFill>
              <a:latin typeface="Tahoma" charset="0"/>
            </a:endParaRPr>
          </a:p>
          <a:p>
            <a:pPr defTabSz="914400"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</a:pPr>
            <a:endParaRPr lang="en-US" sz="1400" dirty="0">
              <a:solidFill>
                <a:srgbClr val="002060"/>
              </a:solidFill>
              <a:latin typeface="Tahoma" charset="0"/>
            </a:endParaRPr>
          </a:p>
          <a:p>
            <a:pPr algn="ctr" defTabSz="914400"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</a:pPr>
            <a:r>
              <a:rPr lang="en-US" sz="1400" b="1" dirty="0" smtClean="0">
                <a:solidFill>
                  <a:srgbClr val="002060"/>
                </a:solidFill>
                <a:latin typeface="Tahoma" charset="0"/>
                <a:sym typeface="Symbol"/>
              </a:rPr>
              <a:t></a:t>
            </a:r>
            <a:r>
              <a:rPr lang="en-US" sz="1400" b="1" dirty="0" err="1" smtClean="0">
                <a:solidFill>
                  <a:srgbClr val="002060"/>
                </a:solidFill>
                <a:latin typeface="Tahoma" charset="0"/>
                <a:sym typeface="Symbol"/>
              </a:rPr>
              <a:t>Vt</a:t>
            </a:r>
            <a:r>
              <a:rPr lang="en-US" sz="1400" b="1" dirty="0" smtClean="0">
                <a:solidFill>
                  <a:srgbClr val="002060"/>
                </a:solidFill>
                <a:latin typeface="Tahoma" charset="0"/>
                <a:sym typeface="Symbol"/>
              </a:rPr>
              <a:t>(10Mrad): ~15V </a:t>
            </a:r>
            <a:r>
              <a:rPr lang="en-US" sz="1400" b="1" dirty="0" smtClean="0">
                <a:solidFill>
                  <a:srgbClr val="002060"/>
                </a:solidFill>
                <a:latin typeface="Tahoma" charset="0"/>
                <a:sym typeface="Wingdings" panose="05000000000000000000" pitchFamily="2" charset="2"/>
              </a:rPr>
              <a:t> 3 V</a:t>
            </a:r>
          </a:p>
          <a:p>
            <a:pPr algn="ctr" defTabSz="914400"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</a:pPr>
            <a:endParaRPr lang="en-US" sz="1400" b="1" dirty="0" smtClean="0">
              <a:solidFill>
                <a:srgbClr val="002060"/>
              </a:solidFill>
              <a:latin typeface="Tahoma" charset="0"/>
              <a:sym typeface="Wingdings" panose="05000000000000000000" pitchFamily="2" charset="2"/>
            </a:endParaRPr>
          </a:p>
          <a:p>
            <a:pPr algn="ctr" defTabSz="914400"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</a:pPr>
            <a:endParaRPr lang="en-US" sz="1400" b="1" dirty="0" smtClean="0">
              <a:solidFill>
                <a:srgbClr val="002060"/>
              </a:solidFill>
              <a:latin typeface="Tahoma" charset="0"/>
              <a:sym typeface="Wingdings" panose="05000000000000000000" pitchFamily="2" charset="2"/>
            </a:endParaRPr>
          </a:p>
          <a:p>
            <a:pPr marL="444500" indent="-266700" defTabSz="914400" eaLnBrk="1" fontAlgn="auto" hangingPunct="1">
              <a:lnSpc>
                <a:spcPct val="125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kern="0" dirty="0">
                <a:solidFill>
                  <a:srgbClr val="002060"/>
                </a:solidFill>
                <a:latin typeface="Tahoma" charset="0"/>
              </a:rPr>
              <a:t>The remaining small </a:t>
            </a:r>
            <a:r>
              <a:rPr lang="en-US" sz="1400" kern="0" dirty="0" smtClean="0">
                <a:solidFill>
                  <a:srgbClr val="002060"/>
                </a:solidFill>
                <a:latin typeface="Tahoma" charset="0"/>
              </a:rPr>
              <a:t>threshold </a:t>
            </a:r>
          </a:p>
          <a:p>
            <a:pPr marL="444500" indent="-266700" defTabSz="914400" eaLnBrk="1" fontAlgn="auto" hangingPunct="1">
              <a:lnSpc>
                <a:spcPct val="125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kern="0" dirty="0" smtClean="0">
                <a:solidFill>
                  <a:srgbClr val="002060"/>
                </a:solidFill>
                <a:latin typeface="Tahoma" charset="0"/>
              </a:rPr>
              <a:t>voltage </a:t>
            </a:r>
            <a:r>
              <a:rPr lang="en-US" sz="1400" kern="0" dirty="0">
                <a:solidFill>
                  <a:srgbClr val="002060"/>
                </a:solidFill>
                <a:latin typeface="Tahoma" charset="0"/>
              </a:rPr>
              <a:t>shift can easily </a:t>
            </a:r>
            <a:r>
              <a:rPr lang="en-US" sz="1400" kern="0" dirty="0" smtClean="0">
                <a:solidFill>
                  <a:srgbClr val="002060"/>
                </a:solidFill>
                <a:latin typeface="Tahoma" charset="0"/>
              </a:rPr>
              <a:t>be</a:t>
            </a:r>
          </a:p>
          <a:p>
            <a:pPr marL="444500" indent="-266700" defTabSz="914400" eaLnBrk="1" fontAlgn="auto" hangingPunct="1">
              <a:lnSpc>
                <a:spcPct val="125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kern="0" dirty="0" smtClean="0">
                <a:solidFill>
                  <a:srgbClr val="002060"/>
                </a:solidFill>
                <a:latin typeface="Tahoma" charset="0"/>
              </a:rPr>
              <a:t>compensated by </a:t>
            </a:r>
            <a:r>
              <a:rPr lang="en-US" sz="1400" kern="0" dirty="0">
                <a:solidFill>
                  <a:srgbClr val="002060"/>
                </a:solidFill>
                <a:latin typeface="Tahoma" charset="0"/>
              </a:rPr>
              <a:t>a shift of </a:t>
            </a:r>
            <a:endParaRPr lang="en-US" sz="1400" kern="0" dirty="0" smtClean="0">
              <a:solidFill>
                <a:srgbClr val="002060"/>
              </a:solidFill>
              <a:latin typeface="Tahoma" charset="0"/>
            </a:endParaRPr>
          </a:p>
          <a:p>
            <a:pPr marL="444500" indent="-266700" defTabSz="914400" eaLnBrk="1" fontAlgn="auto" hangingPunct="1">
              <a:lnSpc>
                <a:spcPct val="125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kern="0" dirty="0" smtClean="0">
                <a:solidFill>
                  <a:srgbClr val="002060"/>
                </a:solidFill>
                <a:latin typeface="Tahoma" charset="0"/>
              </a:rPr>
              <a:t>the </a:t>
            </a:r>
            <a:r>
              <a:rPr lang="en-US" sz="1400" kern="0" dirty="0">
                <a:solidFill>
                  <a:srgbClr val="002060"/>
                </a:solidFill>
                <a:latin typeface="Tahoma" charset="0"/>
              </a:rPr>
              <a:t>operating voltages </a:t>
            </a:r>
            <a:r>
              <a:rPr lang="en-US" sz="1400" kern="0" dirty="0" smtClean="0">
                <a:solidFill>
                  <a:srgbClr val="002060"/>
                </a:solidFill>
                <a:latin typeface="Tahoma" charset="0"/>
              </a:rPr>
              <a:t> </a:t>
            </a:r>
          </a:p>
          <a:p>
            <a:pPr marL="444500" indent="-266700" defTabSz="914400" eaLnBrk="1" fontAlgn="auto" hangingPunct="1">
              <a:lnSpc>
                <a:spcPct val="125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kern="0" dirty="0" smtClean="0">
                <a:solidFill>
                  <a:srgbClr val="002060"/>
                </a:solidFill>
                <a:latin typeface="Tahoma" charset="0"/>
              </a:rPr>
              <a:t>of </a:t>
            </a:r>
            <a:r>
              <a:rPr lang="en-US" sz="1400" kern="0" dirty="0">
                <a:solidFill>
                  <a:srgbClr val="002060"/>
                </a:solidFill>
                <a:latin typeface="Tahoma" charset="0"/>
              </a:rPr>
              <a:t>the </a:t>
            </a:r>
            <a:r>
              <a:rPr lang="en-US" sz="1400" kern="0" dirty="0" smtClean="0">
                <a:solidFill>
                  <a:srgbClr val="002060"/>
                </a:solidFill>
                <a:latin typeface="Tahoma" charset="0"/>
              </a:rPr>
              <a:t>DEPFET!</a:t>
            </a:r>
            <a:endParaRPr lang="en-US" sz="1400" kern="0" dirty="0">
              <a:solidFill>
                <a:srgbClr val="002060"/>
              </a:solidFill>
              <a:latin typeface="Tahoma" charset="0"/>
            </a:endParaRPr>
          </a:p>
          <a:p>
            <a:pPr algn="ctr" defTabSz="914400"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</a:pPr>
            <a:endParaRPr lang="en-US" sz="1400" b="1" dirty="0" smtClean="0">
              <a:solidFill>
                <a:srgbClr val="002060"/>
              </a:solidFill>
              <a:latin typeface="Tahoma" charset="0"/>
              <a:sym typeface="Wingdings" panose="05000000000000000000" pitchFamily="2" charset="2"/>
            </a:endParaRPr>
          </a:p>
          <a:p>
            <a:pPr algn="ctr" defTabSz="914400" eaLnBrk="1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</a:pPr>
            <a:endParaRPr lang="en-US" sz="1400" b="1" dirty="0" smtClean="0">
              <a:solidFill>
                <a:srgbClr val="002060"/>
              </a:solidFill>
              <a:latin typeface="Tahoma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993605" y="6039292"/>
            <a:ext cx="5658591" cy="361637"/>
          </a:xfrm>
          <a:prstGeom prst="rect">
            <a:avLst/>
          </a:prstGeom>
          <a:solidFill>
            <a:srgbClr val="7CA6A6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</p:spPr>
        <p:txBody>
          <a:bodyPr wrap="square">
            <a:spAutoFit/>
          </a:bodyPr>
          <a:lstStyle/>
          <a:p>
            <a:pPr marL="444500" indent="-266700" algn="ctr" defTabSz="914400" eaLnBrk="1" fontAlgn="auto" hangingPunct="1">
              <a:lnSpc>
                <a:spcPct val="125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r>
              <a:rPr lang="en-US" sz="1400" kern="0" dirty="0" smtClean="0">
                <a:solidFill>
                  <a:srgbClr val="FFFFFF"/>
                </a:solidFill>
                <a:latin typeface="Tahoma" charset="0"/>
                <a:sym typeface="Wingdings" panose="05000000000000000000" pitchFamily="2" charset="2"/>
              </a:rPr>
              <a:t> Safe operation for about 10 years in Belle II</a:t>
            </a:r>
            <a:endParaRPr lang="en-US" sz="1400" kern="0" dirty="0">
              <a:solidFill>
                <a:srgbClr val="FFFFFF"/>
              </a:solidFill>
              <a:latin typeface="Tahoma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04293"/>
            <a:ext cx="5400600" cy="415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92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Belle II – Pixel Detector – Inner Layer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9" y="1196976"/>
            <a:ext cx="7731369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0 CuadroTexto"/>
          <p:cNvSpPr txBox="1">
            <a:spLocks noChangeArrowheads="1"/>
          </p:cNvSpPr>
          <p:nvPr/>
        </p:nvSpPr>
        <p:spPr bwMode="auto">
          <a:xfrm>
            <a:off x="4717074" y="981075"/>
            <a:ext cx="1367203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 layer</a:t>
            </a:r>
            <a:endParaRPr lang="en-US" alt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11 Conector recto de flecha"/>
          <p:cNvCxnSpPr>
            <a:cxnSpLocks noChangeShapeType="1"/>
          </p:cNvCxnSpPr>
          <p:nvPr/>
        </p:nvCxnSpPr>
        <p:spPr bwMode="auto">
          <a:xfrm rot="5400000">
            <a:off x="4643194" y="1485657"/>
            <a:ext cx="720725" cy="43228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15 CuadroTexto"/>
          <p:cNvSpPr txBox="1">
            <a:spLocks noChangeArrowheads="1"/>
          </p:cNvSpPr>
          <p:nvPr/>
        </p:nvSpPr>
        <p:spPr bwMode="auto">
          <a:xfrm>
            <a:off x="2842846" y="4449764"/>
            <a:ext cx="2521927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Kapton</a:t>
            </a:r>
            <a:r>
              <a:rPr lang="en-US" alt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cables</a:t>
            </a:r>
            <a:endParaRPr lang="en-US" alt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16 Conector recto de flecha"/>
          <p:cNvCxnSpPr>
            <a:cxnSpLocks noChangeShapeType="1"/>
          </p:cNvCxnSpPr>
          <p:nvPr/>
        </p:nvCxnSpPr>
        <p:spPr bwMode="auto">
          <a:xfrm rot="16200000" flipV="1">
            <a:off x="2879054" y="3765123"/>
            <a:ext cx="792162" cy="50409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1043354" y="5732464"/>
            <a:ext cx="3528646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 layer close to the IP (14mm)</a:t>
            </a:r>
            <a:endParaRPr lang="en-US" alt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1" t="25197" r="6047" b="6047"/>
          <a:stretch>
            <a:fillRect/>
          </a:stretch>
        </p:blipFill>
        <p:spPr bwMode="auto">
          <a:xfrm>
            <a:off x="5835162" y="3644900"/>
            <a:ext cx="2472104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CuadroTexto"/>
          <p:cNvSpPr txBox="1">
            <a:spLocks noChangeArrowheads="1"/>
          </p:cNvSpPr>
          <p:nvPr/>
        </p:nvSpPr>
        <p:spPr bwMode="auto">
          <a:xfrm>
            <a:off x="5436577" y="5732464"/>
            <a:ext cx="3389435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carbon fibers capillaries to cool the Switchers, if needed (not tested yet)</a:t>
            </a:r>
            <a:endParaRPr lang="en-US" alt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94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95388"/>
            <a:ext cx="77343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9 CuadroTexto"/>
          <p:cNvSpPr txBox="1">
            <a:spLocks noChangeArrowheads="1"/>
          </p:cNvSpPr>
          <p:nvPr/>
        </p:nvSpPr>
        <p:spPr bwMode="auto">
          <a:xfrm>
            <a:off x="4739054" y="882650"/>
            <a:ext cx="1367204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</a:rPr>
              <a:t>Outer layer</a:t>
            </a:r>
            <a:endParaRPr kumimoji="0" lang="en-US" altLang="en-US" sz="1600" b="0" i="0" u="none" strike="noStrike" kern="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</a:endParaRPr>
          </a:p>
        </p:txBody>
      </p:sp>
      <p:cxnSp>
        <p:nvCxnSpPr>
          <p:cNvPr id="18" name="10 Conector recto de flecha"/>
          <p:cNvCxnSpPr>
            <a:cxnSpLocks noChangeShapeType="1"/>
          </p:cNvCxnSpPr>
          <p:nvPr/>
        </p:nvCxnSpPr>
        <p:spPr bwMode="auto">
          <a:xfrm rot="5400000">
            <a:off x="4643194" y="1339607"/>
            <a:ext cx="720725" cy="43228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15 CuadroTexto"/>
          <p:cNvSpPr txBox="1">
            <a:spLocks noChangeArrowheads="1"/>
          </p:cNvSpPr>
          <p:nvPr/>
        </p:nvSpPr>
        <p:spPr bwMode="auto">
          <a:xfrm>
            <a:off x="983273" y="1341438"/>
            <a:ext cx="251899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</a:rPr>
              <a:t>PXD fully armored</a:t>
            </a:r>
            <a:endParaRPr kumimoji="0" lang="en-US" altLang="en-US" sz="2000" b="0" i="0" u="none" strike="noStrike" kern="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0" name="9 CuadroTexto"/>
          <p:cNvSpPr txBox="1">
            <a:spLocks noChangeArrowheads="1"/>
          </p:cNvSpPr>
          <p:nvPr/>
        </p:nvSpPr>
        <p:spPr bwMode="auto">
          <a:xfrm>
            <a:off x="742950" y="5361211"/>
            <a:ext cx="799220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0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Low material budget cooling</a:t>
            </a:r>
          </a:p>
          <a:p>
            <a:pPr marL="2857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0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Massive structures outside the acceptance to cool down the readout chips</a:t>
            </a:r>
          </a:p>
          <a:p>
            <a:pPr marL="2857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0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center of the ladder rely on cold air</a:t>
            </a:r>
            <a:endParaRPr kumimoji="0" lang="en-US" altLang="en-US" sz="1400" b="0" i="0" u="none" strike="noStrike" kern="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763588" y="119063"/>
            <a:ext cx="7980362" cy="479425"/>
          </a:xfrm>
        </p:spPr>
        <p:txBody>
          <a:bodyPr/>
          <a:lstStyle/>
          <a:p>
            <a:r>
              <a:rPr lang="en-US" dirty="0" smtClean="0"/>
              <a:t>Belle II – Pixel Detector – </a:t>
            </a:r>
            <a:r>
              <a:rPr lang="en-US" dirty="0" err="1" smtClean="0"/>
              <a:t>OuterLayer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24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24744"/>
            <a:ext cx="5108289" cy="340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SuperKEKB</a:t>
            </a:r>
            <a:r>
              <a:rPr lang="de-DE" dirty="0" smtClean="0"/>
              <a:t> upgrade</a:t>
            </a:r>
            <a:endParaRPr lang="de-DE" dirty="0"/>
          </a:p>
        </p:txBody>
      </p:sp>
      <p:grpSp>
        <p:nvGrpSpPr>
          <p:cNvPr id="5" name="7 Grupo"/>
          <p:cNvGrpSpPr>
            <a:grpSpLocks/>
          </p:cNvGrpSpPr>
          <p:nvPr/>
        </p:nvGrpSpPr>
        <p:grpSpPr bwMode="auto">
          <a:xfrm>
            <a:off x="827872" y="836712"/>
            <a:ext cx="3633278" cy="3858585"/>
            <a:chOff x="4155485" y="732094"/>
            <a:chExt cx="5031268" cy="468834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55485" y="919879"/>
              <a:ext cx="4792663" cy="4500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29 CuadroTexto"/>
            <p:cNvSpPr txBox="1">
              <a:spLocks noChangeArrowheads="1"/>
            </p:cNvSpPr>
            <p:nvPr/>
          </p:nvSpPr>
          <p:spPr bwMode="auto">
            <a:xfrm>
              <a:off x="7741801" y="732094"/>
              <a:ext cx="1444952" cy="3814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Belle II</a:t>
              </a:r>
              <a:endParaRPr lang="es-E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7"/>
          <p:cNvSpPr/>
          <p:nvPr/>
        </p:nvSpPr>
        <p:spPr bwMode="auto">
          <a:xfrm>
            <a:off x="827872" y="4852898"/>
            <a:ext cx="4068322" cy="1600438"/>
          </a:xfrm>
          <a:prstGeom prst="rect">
            <a:avLst/>
          </a:prstGeom>
          <a:solidFill>
            <a:srgbClr val="AAE2CA">
              <a:lumMod val="20000"/>
              <a:lumOff val="8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charset="0"/>
              </a:rPr>
              <a:t>Nano beam scheme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 smaller beam size (~nm) &amp; increased beam currents (x2)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sym typeface="Wingdings" panose="05000000000000000000" pitchFamily="2" charset="2"/>
              </a:rPr>
              <a:t>L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 = 8 x 10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35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 cm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-2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 s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-1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 (</a:t>
            </a:r>
            <a:r>
              <a:rPr kumimoji="0" lang="en-US" sz="14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40 times larger than in KEKB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)</a:t>
            </a:r>
            <a:endParaRPr kumimoji="0" lang="en-US" sz="1400" b="0" i="0" u="none" strike="noStrike" kern="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sym typeface="Wingdings" panose="05000000000000000000" pitchFamily="2" charset="2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E</a:t>
            </a:r>
            <a:r>
              <a:rPr kumimoji="0" lang="en-US" sz="14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e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-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 = 7 (8)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GeV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 &amp;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E</a:t>
            </a:r>
            <a:r>
              <a:rPr kumimoji="0" lang="en-US" sz="14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e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+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 = 4 (3.5)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GeV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      (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sym typeface="Wingdings" panose="05000000000000000000" pitchFamily="2" charset="2"/>
              </a:rPr>
              <a:t>bg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 = 0.42 (KEK) 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0.28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 (SuperKEK))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E</a:t>
            </a:r>
            <a:r>
              <a:rPr kumimoji="0" lang="en-US" sz="14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cm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 = 10.58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GeV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anose="05000000000000000000" pitchFamily="2" charset="2"/>
              </a:rPr>
              <a:t> -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  <a:sym typeface="Wingdings" pitchFamily="2" charset="2"/>
              </a:rPr>
              <a:t>Y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Wingdings" pitchFamily="2" charset="2"/>
              </a:rPr>
              <a:t>(4S)</a:t>
            </a:r>
          </a:p>
        </p:txBody>
      </p:sp>
      <p:sp>
        <p:nvSpPr>
          <p:cNvPr id="24" name="テキスト ボックス 9"/>
          <p:cNvSpPr txBox="1"/>
          <p:nvPr/>
        </p:nvSpPr>
        <p:spPr>
          <a:xfrm>
            <a:off x="8188590" y="3293992"/>
            <a:ext cx="799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200" b="1" dirty="0" smtClean="0">
                <a:solidFill>
                  <a:srgbClr val="FF0000"/>
                </a:solidFill>
                <a:latin typeface="Arial" charset="0"/>
              </a:rPr>
              <a:t>positron (4 </a:t>
            </a:r>
            <a:r>
              <a:rPr kumimoji="1" lang="en-US" altLang="ja-JP" sz="1200" b="1" dirty="0" err="1" smtClean="0">
                <a:solidFill>
                  <a:srgbClr val="FF0000"/>
                </a:solidFill>
                <a:latin typeface="Arial" charset="0"/>
              </a:rPr>
              <a:t>GeV</a:t>
            </a:r>
            <a:r>
              <a:rPr kumimoji="1" lang="en-US" altLang="ja-JP" sz="1200" b="1" dirty="0" smtClean="0">
                <a:solidFill>
                  <a:srgbClr val="FF0000"/>
                </a:solidFill>
                <a:latin typeface="Arial" charset="0"/>
              </a:rPr>
              <a:t>)</a:t>
            </a:r>
            <a:endParaRPr kumimoji="1" lang="ja-JP" altLang="en-US" sz="1200" b="1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25" name="直線矢印コネクタ 8"/>
          <p:cNvCxnSpPr/>
          <p:nvPr/>
        </p:nvCxnSpPr>
        <p:spPr>
          <a:xfrm>
            <a:off x="7934038" y="3055228"/>
            <a:ext cx="1195205" cy="34472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arrow" w="med" len="med"/>
            <a:tailEnd type="none" w="med" len="med"/>
          </a:ln>
          <a:effectLst/>
        </p:spPr>
      </p:cxnSp>
      <p:sp>
        <p:nvSpPr>
          <p:cNvPr id="26" name="テキスト ボックス 7"/>
          <p:cNvSpPr txBox="1"/>
          <p:nvPr/>
        </p:nvSpPr>
        <p:spPr>
          <a:xfrm>
            <a:off x="4482479" y="2317615"/>
            <a:ext cx="827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1" lang="en-US" altLang="ja-JP" sz="1200" b="1" dirty="0" smtClean="0">
                <a:solidFill>
                  <a:srgbClr val="0000FF"/>
                </a:solidFill>
                <a:latin typeface="Arial" charset="0"/>
              </a:rPr>
              <a:t>electron  (7 </a:t>
            </a:r>
            <a:r>
              <a:rPr kumimoji="1" lang="en-US" altLang="ja-JP" sz="1200" b="1" dirty="0" err="1" smtClean="0">
                <a:solidFill>
                  <a:srgbClr val="0000FF"/>
                </a:solidFill>
                <a:latin typeface="Arial" charset="0"/>
              </a:rPr>
              <a:t>GeV</a:t>
            </a:r>
            <a:r>
              <a:rPr kumimoji="1" lang="en-US" altLang="ja-JP" sz="1200" b="1" dirty="0" smtClean="0">
                <a:solidFill>
                  <a:srgbClr val="0000FF"/>
                </a:solidFill>
                <a:latin typeface="Arial" charset="0"/>
              </a:rPr>
              <a:t>)</a:t>
            </a:r>
            <a:endParaRPr kumimoji="1" lang="ja-JP" altLang="en-US" sz="1200" b="1" dirty="0">
              <a:solidFill>
                <a:srgbClr val="0000FF"/>
              </a:solidFill>
              <a:latin typeface="Arial" charset="0"/>
            </a:endParaRPr>
          </a:p>
        </p:txBody>
      </p:sp>
      <p:cxnSp>
        <p:nvCxnSpPr>
          <p:cNvPr id="27" name="Straight Connector 31"/>
          <p:cNvCxnSpPr/>
          <p:nvPr/>
        </p:nvCxnSpPr>
        <p:spPr bwMode="auto">
          <a:xfrm>
            <a:off x="7857619" y="1529590"/>
            <a:ext cx="511860" cy="77298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32"/>
          <p:cNvCxnSpPr/>
          <p:nvPr/>
        </p:nvCxnSpPr>
        <p:spPr bwMode="auto">
          <a:xfrm>
            <a:off x="7671046" y="4231460"/>
            <a:ext cx="481184" cy="178852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Arrow Connector 33"/>
          <p:cNvCxnSpPr/>
          <p:nvPr/>
        </p:nvCxnSpPr>
        <p:spPr bwMode="auto">
          <a:xfrm flipH="1">
            <a:off x="8152231" y="1606888"/>
            <a:ext cx="150372" cy="2803423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FFC000"/>
            </a:solidFill>
            <a:prstDash val="dash"/>
            <a:round/>
            <a:headEnd type="arrow" w="med" len="med"/>
            <a:tailEnd type="arrow"/>
          </a:ln>
          <a:effectLst/>
        </p:spPr>
      </p:cxnSp>
      <p:sp>
        <p:nvSpPr>
          <p:cNvPr id="30" name="TextBox 34"/>
          <p:cNvSpPr txBox="1"/>
          <p:nvPr/>
        </p:nvSpPr>
        <p:spPr>
          <a:xfrm>
            <a:off x="8323093" y="2564904"/>
            <a:ext cx="569387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5.0 m</a:t>
            </a:r>
            <a:endParaRPr kumimoji="0" lang="en-GB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cxnSp>
        <p:nvCxnSpPr>
          <p:cNvPr id="31" name="Straight Arrow Connector 35"/>
          <p:cNvCxnSpPr/>
          <p:nvPr/>
        </p:nvCxnSpPr>
        <p:spPr bwMode="auto">
          <a:xfrm>
            <a:off x="5220072" y="3645024"/>
            <a:ext cx="2072374" cy="1022756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FFC000"/>
            </a:solidFill>
            <a:prstDash val="dash"/>
            <a:round/>
            <a:headEnd type="arrow" w="med" len="med"/>
            <a:tailEnd type="arrow"/>
          </a:ln>
          <a:effectLst/>
        </p:spPr>
      </p:cxnSp>
      <p:sp>
        <p:nvSpPr>
          <p:cNvPr id="32" name="TextBox 36"/>
          <p:cNvSpPr txBox="1"/>
          <p:nvPr/>
        </p:nvSpPr>
        <p:spPr>
          <a:xfrm rot="1462145">
            <a:off x="6008458" y="4017341"/>
            <a:ext cx="569387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7.4 m</a:t>
            </a:r>
            <a:endParaRPr kumimoji="0" lang="en-GB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5" name="Rectangle 38"/>
          <p:cNvSpPr/>
          <p:nvPr/>
        </p:nvSpPr>
        <p:spPr bwMode="auto">
          <a:xfrm>
            <a:off x="5031438" y="5267523"/>
            <a:ext cx="4116673" cy="1169551"/>
          </a:xfrm>
          <a:prstGeom prst="rect">
            <a:avLst/>
          </a:prstGeom>
          <a:solidFill>
            <a:srgbClr val="AAE2CA">
              <a:lumMod val="20000"/>
              <a:lumOff val="8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charset="0"/>
              </a:rPr>
              <a:t>Changes involving the Vertex Detector (VXD)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charset="0"/>
              </a:rPr>
              <a:t>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Four layers of Double Sided Si-Strip Detector (DSSD) with a larger radius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Two layers of DEPFET pixel detector (PXD)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  <p:sp>
        <p:nvSpPr>
          <p:cNvPr id="20" name="Textfeld 19"/>
          <p:cNvSpPr txBox="1"/>
          <p:nvPr/>
        </p:nvSpPr>
        <p:spPr>
          <a:xfrm rot="737402">
            <a:off x="3760419" y="4290061"/>
            <a:ext cx="3371436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de-DE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Martin‘s</a:t>
            </a:r>
            <a:r>
              <a:rPr lang="de-DE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3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0567" y="119063"/>
            <a:ext cx="7627937" cy="479425"/>
          </a:xfrm>
        </p:spPr>
        <p:txBody>
          <a:bodyPr/>
          <a:lstStyle/>
          <a:p>
            <a:r>
              <a:rPr lang="de-DE" dirty="0" err="1" smtClean="0"/>
              <a:t>Gated</a:t>
            </a:r>
            <a:r>
              <a:rPr lang="de-DE" dirty="0" smtClean="0"/>
              <a:t> Mode – </a:t>
            </a:r>
            <a:r>
              <a:rPr lang="de-DE" dirty="0" err="1" smtClean="0"/>
              <a:t>Simulations</a:t>
            </a:r>
            <a:r>
              <a:rPr lang="de-DE" dirty="0" smtClean="0"/>
              <a:t> – </a:t>
            </a:r>
            <a:r>
              <a:rPr lang="de-DE" dirty="0" err="1" smtClean="0"/>
              <a:t>trajectories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electrons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  <p:pic>
        <p:nvPicPr>
          <p:cNvPr id="6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1" t="10991" r="31999" b="6812"/>
          <a:stretch>
            <a:fillRect/>
          </a:stretch>
        </p:blipFill>
        <p:spPr bwMode="auto">
          <a:xfrm>
            <a:off x="280988" y="1052513"/>
            <a:ext cx="419735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7" t="4713" r="31334" b="2400"/>
          <a:stretch>
            <a:fillRect/>
          </a:stretch>
        </p:blipFill>
        <p:spPr bwMode="auto">
          <a:xfrm>
            <a:off x="4643438" y="1084263"/>
            <a:ext cx="4176712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mit Pfeil 2"/>
          <p:cNvCxnSpPr>
            <a:cxnSpLocks noChangeShapeType="1"/>
          </p:cNvCxnSpPr>
          <p:nvPr/>
        </p:nvCxnSpPr>
        <p:spPr bwMode="auto">
          <a:xfrm flipH="1">
            <a:off x="3851275" y="1628775"/>
            <a:ext cx="661988" cy="647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Gerade Verbindung mit Pfeil 6"/>
          <p:cNvCxnSpPr>
            <a:cxnSpLocks noChangeShapeType="1"/>
          </p:cNvCxnSpPr>
          <p:nvPr/>
        </p:nvCxnSpPr>
        <p:spPr bwMode="auto">
          <a:xfrm flipH="1">
            <a:off x="2987675" y="1827213"/>
            <a:ext cx="165100" cy="6651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feld 7"/>
          <p:cNvSpPr txBox="1">
            <a:spLocks noChangeArrowheads="1"/>
          </p:cNvSpPr>
          <p:nvPr/>
        </p:nvSpPr>
        <p:spPr bwMode="auto">
          <a:xfrm>
            <a:off x="4370388" y="1268413"/>
            <a:ext cx="673582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de-DE" sz="1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Clear</a:t>
            </a:r>
          </a:p>
        </p:txBody>
      </p:sp>
      <p:sp>
        <p:nvSpPr>
          <p:cNvPr id="11" name="Textfeld 9"/>
          <p:cNvSpPr txBox="1">
            <a:spLocks noChangeArrowheads="1"/>
          </p:cNvSpPr>
          <p:nvPr/>
        </p:nvSpPr>
        <p:spPr bwMode="auto">
          <a:xfrm>
            <a:off x="2484438" y="1412875"/>
            <a:ext cx="1372492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de-DE" sz="1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Internal Gate</a:t>
            </a:r>
          </a:p>
        </p:txBody>
      </p:sp>
      <p:cxnSp>
        <p:nvCxnSpPr>
          <p:cNvPr id="12" name="Gerade Verbindung mit Pfeil 2"/>
          <p:cNvCxnSpPr>
            <a:cxnSpLocks noChangeShapeType="1"/>
          </p:cNvCxnSpPr>
          <p:nvPr/>
        </p:nvCxnSpPr>
        <p:spPr bwMode="auto">
          <a:xfrm>
            <a:off x="4860032" y="1557723"/>
            <a:ext cx="2880618" cy="61239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"/>
          <p:cNvSpPr txBox="1">
            <a:spLocks noChangeArrowheads="1"/>
          </p:cNvSpPr>
          <p:nvPr/>
        </p:nvSpPr>
        <p:spPr bwMode="auto">
          <a:xfrm>
            <a:off x="4951413" y="6021388"/>
            <a:ext cx="1245854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de-DE" sz="1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de-DE" sz="1600" baseline="-25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Clear</a:t>
            </a:r>
            <a:r>
              <a:rPr lang="de-DE" sz="1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18V</a:t>
            </a:r>
          </a:p>
        </p:txBody>
      </p:sp>
      <p:sp>
        <p:nvSpPr>
          <p:cNvPr id="14" name="Textfeld 1"/>
          <p:cNvSpPr txBox="1">
            <a:spLocks noChangeArrowheads="1"/>
          </p:cNvSpPr>
          <p:nvPr/>
        </p:nvSpPr>
        <p:spPr bwMode="auto">
          <a:xfrm>
            <a:off x="1276350" y="5849938"/>
            <a:ext cx="1132041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de-DE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de-DE" sz="1600" baseline="-25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Clear</a:t>
            </a:r>
            <a:r>
              <a:rPr lang="de-DE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3V</a:t>
            </a:r>
          </a:p>
        </p:txBody>
      </p:sp>
      <p:sp>
        <p:nvSpPr>
          <p:cNvPr id="15" name="Textfeld 4"/>
          <p:cNvSpPr txBox="1">
            <a:spLocks noChangeArrowheads="1"/>
          </p:cNvSpPr>
          <p:nvPr/>
        </p:nvSpPr>
        <p:spPr bwMode="auto">
          <a:xfrm>
            <a:off x="1116013" y="981075"/>
            <a:ext cx="1653017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de-DE" sz="1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Collection Mode</a:t>
            </a:r>
          </a:p>
        </p:txBody>
      </p:sp>
      <p:sp>
        <p:nvSpPr>
          <p:cNvPr id="16" name="Textfeld 27"/>
          <p:cNvSpPr txBox="1">
            <a:spLocks noChangeArrowheads="1"/>
          </p:cNvSpPr>
          <p:nvPr/>
        </p:nvSpPr>
        <p:spPr bwMode="auto">
          <a:xfrm>
            <a:off x="5768975" y="981075"/>
            <a:ext cx="1208985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de-DE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Blind Mode</a:t>
            </a:r>
          </a:p>
        </p:txBody>
      </p:sp>
      <p:cxnSp>
        <p:nvCxnSpPr>
          <p:cNvPr id="17" name="Gerade Verbindung mit Pfeil 6"/>
          <p:cNvCxnSpPr>
            <a:cxnSpLocks noChangeShapeType="1"/>
          </p:cNvCxnSpPr>
          <p:nvPr/>
        </p:nvCxnSpPr>
        <p:spPr bwMode="auto">
          <a:xfrm>
            <a:off x="3305175" y="1773238"/>
            <a:ext cx="3714750" cy="5032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875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4166" y="119063"/>
            <a:ext cx="7980362" cy="479425"/>
          </a:xfrm>
        </p:spPr>
        <p:txBody>
          <a:bodyPr/>
          <a:lstStyle/>
          <a:p>
            <a:r>
              <a:rPr lang="de-DE" dirty="0" smtClean="0"/>
              <a:t>GM: Generation </a:t>
            </a:r>
            <a:r>
              <a:rPr lang="de-DE" dirty="0" err="1" smtClean="0"/>
              <a:t>of</a:t>
            </a:r>
            <a:r>
              <a:rPr lang="de-DE" dirty="0" smtClean="0"/>
              <a:t> Junk Charge – CCG </a:t>
            </a:r>
            <a:r>
              <a:rPr lang="de-DE" dirty="0" err="1" smtClean="0"/>
              <a:t>dependance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  <p:sp>
        <p:nvSpPr>
          <p:cNvPr id="6" name="Rechteck 5"/>
          <p:cNvSpPr/>
          <p:nvPr/>
        </p:nvSpPr>
        <p:spPr bwMode="auto">
          <a:xfrm>
            <a:off x="1475656" y="980728"/>
            <a:ext cx="6696744" cy="540059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467544" y="5884463"/>
            <a:ext cx="1208984" cy="53553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de-DE" sz="1200" b="1" dirty="0">
                <a:solidFill>
                  <a:srgbClr val="FF0000"/>
                </a:solidFill>
                <a:latin typeface="Arial" charset="0"/>
              </a:rPr>
              <a:t>1ADU</a:t>
            </a:r>
          </a:p>
          <a:p>
            <a:pPr algn="ctr"/>
            <a:r>
              <a:rPr lang="de-DE" sz="1200" b="1" dirty="0" smtClean="0">
                <a:solidFill>
                  <a:srgbClr val="FF0000"/>
                </a:solidFill>
                <a:latin typeface="Arial" charset="0"/>
              </a:rPr>
              <a:t>=</a:t>
            </a:r>
            <a:endParaRPr lang="de-DE" sz="1200" b="1" dirty="0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de-DE" sz="1200" b="1" dirty="0">
                <a:solidFill>
                  <a:srgbClr val="FF0000"/>
                </a:solidFill>
                <a:latin typeface="Arial" charset="0"/>
              </a:rPr>
              <a:t>2.61 </a:t>
            </a:r>
            <a:r>
              <a:rPr lang="de-DE" sz="1200" b="1" dirty="0" err="1">
                <a:solidFill>
                  <a:srgbClr val="FF0000"/>
                </a:solidFill>
                <a:latin typeface="Arial" charset="0"/>
              </a:rPr>
              <a:t>electrons</a:t>
            </a:r>
            <a:endParaRPr lang="de-DE" sz="12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" name="Textfeld 4"/>
          <p:cNvSpPr txBox="1">
            <a:spLocks noChangeArrowheads="1"/>
          </p:cNvSpPr>
          <p:nvPr/>
        </p:nvSpPr>
        <p:spPr bwMode="auto">
          <a:xfrm>
            <a:off x="3779912" y="2747642"/>
            <a:ext cx="23198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defTabSz="44926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defTabSz="44926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defTabSz="44926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defTabSz="44926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r>
              <a:rPr lang="de-DE" sz="2000" dirty="0" err="1">
                <a:latin typeface="Arial" pitchFamily="34" charset="0"/>
                <a:cs typeface="Arial" pitchFamily="34" charset="0"/>
              </a:rPr>
              <a:t>Generated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charge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:</a:t>
            </a:r>
            <a:endParaRPr lang="de-DE" sz="2000" dirty="0">
              <a:latin typeface="Arial" pitchFamily="34" charset="0"/>
              <a:cs typeface="Arial" pitchFamily="34" charset="0"/>
            </a:endParaRPr>
          </a:p>
          <a:p>
            <a:r>
              <a:rPr lang="de-DE" sz="2000" dirty="0">
                <a:latin typeface="Arial" pitchFamily="34" charset="0"/>
                <a:cs typeface="Arial" pitchFamily="34" charset="0"/>
              </a:rPr>
              <a:t>185 000 e/h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pairs</a:t>
            </a:r>
            <a:endParaRPr lang="de-D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572000" y="3356991"/>
            <a:ext cx="3276364" cy="13480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itchFamily="34" charset="0"/>
                <a:cs typeface="Arial" pitchFamily="34" charset="0"/>
              </a:rPr>
              <a:t>&lt;1‰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generated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charge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accumulate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internal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gate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endParaRPr lang="de-DE" sz="600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ClearHigh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≥ 12V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48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32512" y="119063"/>
            <a:ext cx="7720008" cy="479425"/>
          </a:xfrm>
        </p:spPr>
        <p:txBody>
          <a:bodyPr/>
          <a:lstStyle/>
          <a:p>
            <a:r>
              <a:rPr lang="en-US" dirty="0" smtClean="0"/>
              <a:t>Generation of Junk Charge-Laser intensity dependence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268413"/>
            <a:ext cx="6115050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467544" y="5884463"/>
            <a:ext cx="1208984" cy="53553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de-DE" sz="1200" b="1" dirty="0">
                <a:solidFill>
                  <a:srgbClr val="FF0000"/>
                </a:solidFill>
                <a:latin typeface="Arial" charset="0"/>
              </a:rPr>
              <a:t>1ADU</a:t>
            </a:r>
          </a:p>
          <a:p>
            <a:pPr algn="ctr"/>
            <a:r>
              <a:rPr lang="de-DE" sz="1200" b="1" dirty="0" smtClean="0">
                <a:solidFill>
                  <a:srgbClr val="FF0000"/>
                </a:solidFill>
                <a:latin typeface="Arial" charset="0"/>
              </a:rPr>
              <a:t>=</a:t>
            </a:r>
            <a:endParaRPr lang="de-DE" sz="1200" b="1" dirty="0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de-DE" sz="1200" b="1" dirty="0">
                <a:solidFill>
                  <a:srgbClr val="FF0000"/>
                </a:solidFill>
                <a:latin typeface="Arial" charset="0"/>
              </a:rPr>
              <a:t>2.61 </a:t>
            </a:r>
            <a:r>
              <a:rPr lang="de-DE" sz="1200" b="1" dirty="0" err="1">
                <a:solidFill>
                  <a:srgbClr val="FF0000"/>
                </a:solidFill>
                <a:latin typeface="Arial" charset="0"/>
              </a:rPr>
              <a:t>electrons</a:t>
            </a:r>
            <a:endParaRPr lang="de-DE" sz="12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4940672" y="2812445"/>
            <a:ext cx="224933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l" defTabSz="44926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defTabSz="44926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defTabSz="44926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defTabSz="44926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defTabSz="44926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r>
              <a:rPr lang="de-DE" sz="2000" dirty="0" err="1">
                <a:latin typeface="Arial" pitchFamily="34" charset="0"/>
                <a:cs typeface="Arial" pitchFamily="34" charset="0"/>
              </a:rPr>
              <a:t>Generated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charge</a:t>
            </a:r>
            <a:endParaRPr lang="de-DE" sz="2000" dirty="0">
              <a:latin typeface="Arial" pitchFamily="34" charset="0"/>
              <a:cs typeface="Arial" pitchFamily="34" charset="0"/>
            </a:endParaRPr>
          </a:p>
          <a:p>
            <a:r>
              <a:rPr lang="de-DE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r>
              <a:rPr lang="de-DE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185 000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de-DE" sz="2000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	370 000</a:t>
            </a:r>
          </a:p>
          <a:p>
            <a:r>
              <a:rPr lang="de-DE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	555 000 </a:t>
            </a:r>
          </a:p>
          <a:p>
            <a:r>
              <a:rPr lang="de-DE" sz="2000" dirty="0">
                <a:latin typeface="Arial" pitchFamily="34" charset="0"/>
                <a:cs typeface="Arial" pitchFamily="34" charset="0"/>
              </a:rPr>
              <a:t>	e/h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pairs</a:t>
            </a:r>
            <a:endParaRPr lang="de-DE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63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Four</a:t>
            </a:r>
            <a:r>
              <a:rPr lang="de-DE" dirty="0" smtClean="0"/>
              <a:t> </a:t>
            </a:r>
            <a:r>
              <a:rPr lang="de-DE" dirty="0" err="1" smtClean="0"/>
              <a:t>Fold</a:t>
            </a:r>
            <a:r>
              <a:rPr lang="de-DE" dirty="0" smtClean="0"/>
              <a:t> </a:t>
            </a:r>
            <a:r>
              <a:rPr lang="de-DE" dirty="0" err="1" smtClean="0"/>
              <a:t>Readout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  <p:sp>
        <p:nvSpPr>
          <p:cNvPr id="7" name="Rechteck 6"/>
          <p:cNvSpPr/>
          <p:nvPr/>
        </p:nvSpPr>
        <p:spPr bwMode="auto">
          <a:xfrm>
            <a:off x="1691680" y="980728"/>
            <a:ext cx="1008112" cy="1008112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2915816" y="980728"/>
            <a:ext cx="1008112" cy="1008112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4139952" y="980728"/>
            <a:ext cx="1008112" cy="1008112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cxnSp>
        <p:nvCxnSpPr>
          <p:cNvPr id="10" name="Gerade Verbindung 9"/>
          <p:cNvCxnSpPr/>
          <p:nvPr/>
        </p:nvCxnSpPr>
        <p:spPr bwMode="auto">
          <a:xfrm flipH="1">
            <a:off x="2555776" y="1268760"/>
            <a:ext cx="5057308" cy="164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hteck 10"/>
          <p:cNvSpPr/>
          <p:nvPr/>
        </p:nvSpPr>
        <p:spPr bwMode="auto">
          <a:xfrm>
            <a:off x="1691680" y="2155736"/>
            <a:ext cx="1008112" cy="1008112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2915816" y="2155736"/>
            <a:ext cx="1008112" cy="1008112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4139952" y="2155736"/>
            <a:ext cx="1008112" cy="1008112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1691680" y="3429000"/>
            <a:ext cx="1008112" cy="1008112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2915816" y="3429000"/>
            <a:ext cx="1008112" cy="1008112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4139952" y="3429000"/>
            <a:ext cx="1008112" cy="1008112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1685196" y="4653136"/>
            <a:ext cx="1008112" cy="1008112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2909332" y="4653136"/>
            <a:ext cx="1008112" cy="1008112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4133468" y="4653136"/>
            <a:ext cx="1008112" cy="1008112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cxnSp>
        <p:nvCxnSpPr>
          <p:cNvPr id="20" name="Gerade Verbindung 19"/>
          <p:cNvCxnSpPr>
            <a:endCxn id="67" idx="6"/>
          </p:cNvCxnSpPr>
          <p:nvPr/>
        </p:nvCxnSpPr>
        <p:spPr bwMode="auto">
          <a:xfrm flipH="1" flipV="1">
            <a:off x="2555776" y="2335558"/>
            <a:ext cx="5057308" cy="2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Gerade Verbindung 20"/>
          <p:cNvCxnSpPr>
            <a:endCxn id="72" idx="6"/>
          </p:cNvCxnSpPr>
          <p:nvPr/>
        </p:nvCxnSpPr>
        <p:spPr bwMode="auto">
          <a:xfrm flipH="1" flipV="1">
            <a:off x="2555776" y="3631358"/>
            <a:ext cx="5057308" cy="13666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Gerade Verbindung 21"/>
          <p:cNvCxnSpPr>
            <a:endCxn id="77" idx="2"/>
          </p:cNvCxnSpPr>
          <p:nvPr/>
        </p:nvCxnSpPr>
        <p:spPr bwMode="auto">
          <a:xfrm flipH="1" flipV="1">
            <a:off x="2411760" y="4862666"/>
            <a:ext cx="5201324" cy="6494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Gerade Verbindung 22"/>
          <p:cNvCxnSpPr/>
          <p:nvPr/>
        </p:nvCxnSpPr>
        <p:spPr bwMode="auto">
          <a:xfrm>
            <a:off x="7613084" y="1268760"/>
            <a:ext cx="0" cy="360040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Gerade Verbindung 23"/>
          <p:cNvCxnSpPr/>
          <p:nvPr/>
        </p:nvCxnSpPr>
        <p:spPr bwMode="auto">
          <a:xfrm>
            <a:off x="7613084" y="2996952"/>
            <a:ext cx="1279396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feld 24"/>
          <p:cNvSpPr txBox="1"/>
          <p:nvPr/>
        </p:nvSpPr>
        <p:spPr>
          <a:xfrm>
            <a:off x="7937631" y="2659792"/>
            <a:ext cx="641522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</a:t>
            </a:r>
            <a:endParaRPr lang="de-DE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899592" y="1340129"/>
            <a:ext cx="721672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</a:t>
            </a:r>
            <a:r>
              <a:rPr lang="de-DE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de-DE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924396" y="2411905"/>
            <a:ext cx="721672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</a:t>
            </a:r>
            <a:r>
              <a:rPr lang="de-DE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de-DE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899592" y="3715629"/>
            <a:ext cx="721672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</a:t>
            </a:r>
            <a:r>
              <a:rPr lang="de-DE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de-DE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899592" y="4939890"/>
            <a:ext cx="721672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</a:t>
            </a:r>
            <a:r>
              <a:rPr lang="de-DE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de-DE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Gerade Verbindung 29"/>
          <p:cNvCxnSpPr/>
          <p:nvPr/>
        </p:nvCxnSpPr>
        <p:spPr bwMode="auto">
          <a:xfrm>
            <a:off x="1835696" y="1340768"/>
            <a:ext cx="0" cy="4752528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Gerade Verbindung 30"/>
          <p:cNvCxnSpPr/>
          <p:nvPr/>
        </p:nvCxnSpPr>
        <p:spPr bwMode="auto">
          <a:xfrm>
            <a:off x="2051720" y="2421527"/>
            <a:ext cx="0" cy="3671769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Gerade Verbindung 31"/>
          <p:cNvCxnSpPr/>
          <p:nvPr/>
        </p:nvCxnSpPr>
        <p:spPr bwMode="auto">
          <a:xfrm flipH="1">
            <a:off x="2267724" y="3717032"/>
            <a:ext cx="20" cy="2376264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Gerade Verbindung 32"/>
          <p:cNvCxnSpPr/>
          <p:nvPr/>
        </p:nvCxnSpPr>
        <p:spPr bwMode="auto">
          <a:xfrm>
            <a:off x="2483768" y="5013176"/>
            <a:ext cx="0" cy="108012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Gerade Verbindung 33"/>
          <p:cNvCxnSpPr/>
          <p:nvPr/>
        </p:nvCxnSpPr>
        <p:spPr bwMode="auto">
          <a:xfrm>
            <a:off x="3131840" y="1340768"/>
            <a:ext cx="0" cy="4752528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Gerade Verbindung 34"/>
          <p:cNvCxnSpPr/>
          <p:nvPr/>
        </p:nvCxnSpPr>
        <p:spPr bwMode="auto">
          <a:xfrm>
            <a:off x="3347864" y="2421527"/>
            <a:ext cx="0" cy="3671769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Gerade Verbindung 35"/>
          <p:cNvCxnSpPr/>
          <p:nvPr/>
        </p:nvCxnSpPr>
        <p:spPr bwMode="auto">
          <a:xfrm flipH="1">
            <a:off x="3563868" y="3717032"/>
            <a:ext cx="20" cy="2376264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Gerade Verbindung 36"/>
          <p:cNvCxnSpPr/>
          <p:nvPr/>
        </p:nvCxnSpPr>
        <p:spPr bwMode="auto">
          <a:xfrm>
            <a:off x="3779912" y="5013176"/>
            <a:ext cx="0" cy="108012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Gerade Verbindung 37"/>
          <p:cNvCxnSpPr/>
          <p:nvPr/>
        </p:nvCxnSpPr>
        <p:spPr bwMode="auto">
          <a:xfrm>
            <a:off x="4283968" y="1340768"/>
            <a:ext cx="0" cy="4752528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Gerade Verbindung 38"/>
          <p:cNvCxnSpPr/>
          <p:nvPr/>
        </p:nvCxnSpPr>
        <p:spPr bwMode="auto">
          <a:xfrm>
            <a:off x="4499992" y="2421527"/>
            <a:ext cx="0" cy="3671769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Gerade Verbindung 39"/>
          <p:cNvCxnSpPr/>
          <p:nvPr/>
        </p:nvCxnSpPr>
        <p:spPr bwMode="auto">
          <a:xfrm flipH="1">
            <a:off x="4715996" y="3717032"/>
            <a:ext cx="20" cy="2376264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Gerade Verbindung 40"/>
          <p:cNvCxnSpPr/>
          <p:nvPr/>
        </p:nvCxnSpPr>
        <p:spPr bwMode="auto">
          <a:xfrm>
            <a:off x="4932040" y="5013176"/>
            <a:ext cx="0" cy="108012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feld 41"/>
          <p:cNvSpPr txBox="1"/>
          <p:nvPr/>
        </p:nvSpPr>
        <p:spPr>
          <a:xfrm>
            <a:off x="3128784" y="6237312"/>
            <a:ext cx="708848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Drain</a:t>
            </a:r>
            <a:endParaRPr lang="de-DE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1691680" y="691418"/>
            <a:ext cx="1085554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</a:t>
            </a:r>
            <a:r>
              <a:rPr lang="de-DE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de-DE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2877095" y="699163"/>
            <a:ext cx="1085554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</a:t>
            </a:r>
            <a:r>
              <a:rPr lang="de-DE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	</a:t>
            </a:r>
            <a:endParaRPr lang="de-DE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4094747" y="699163"/>
            <a:ext cx="1085554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</a:t>
            </a:r>
            <a:r>
              <a:rPr lang="de-DE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de-DE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feld 45"/>
          <p:cNvSpPr txBox="1"/>
          <p:nvPr/>
        </p:nvSpPr>
        <p:spPr>
          <a:xfrm rot="20336834">
            <a:off x="5231603" y="5359337"/>
            <a:ext cx="3587842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geometrically</a:t>
            </a:r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de-DE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8023154" y="3186708"/>
            <a:ext cx="721672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</a:t>
            </a:r>
            <a:r>
              <a:rPr lang="de-DE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de-DE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6661824" y="908720"/>
            <a:ext cx="721672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</a:t>
            </a:r>
            <a:r>
              <a:rPr lang="de-DE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de-DE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6686628" y="1980496"/>
            <a:ext cx="721672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</a:t>
            </a:r>
            <a:r>
              <a:rPr lang="de-DE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de-DE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6686628" y="3284220"/>
            <a:ext cx="721672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</a:t>
            </a:r>
            <a:r>
              <a:rPr lang="de-DE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de-DE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6686628" y="4508481"/>
            <a:ext cx="721672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</a:t>
            </a:r>
            <a:r>
              <a:rPr lang="de-DE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de-DE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834852" y="6082987"/>
            <a:ext cx="4456541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</a:t>
            </a:r>
            <a:r>
              <a:rPr lang="de-DE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1  2  3  4          5  6  7  8     9  10 11 12</a:t>
            </a:r>
            <a:endParaRPr lang="de-DE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feld 52"/>
          <p:cNvSpPr txBox="1"/>
          <p:nvPr/>
        </p:nvSpPr>
        <p:spPr>
          <a:xfrm rot="929855">
            <a:off x="5580376" y="5511737"/>
            <a:ext cx="3195105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electrically</a:t>
            </a:r>
            <a:r>
              <a:rPr lang="de-DE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de-DE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Ellipse 53"/>
          <p:cNvSpPr/>
          <p:nvPr/>
        </p:nvSpPr>
        <p:spPr bwMode="auto">
          <a:xfrm>
            <a:off x="1763688" y="1279136"/>
            <a:ext cx="144016" cy="144655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55" name="Ellipse 54"/>
          <p:cNvSpPr/>
          <p:nvPr/>
        </p:nvSpPr>
        <p:spPr bwMode="auto">
          <a:xfrm>
            <a:off x="3059832" y="1270400"/>
            <a:ext cx="144016" cy="144655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56" name="Ellipse 55"/>
          <p:cNvSpPr/>
          <p:nvPr/>
        </p:nvSpPr>
        <p:spPr bwMode="auto">
          <a:xfrm>
            <a:off x="4211960" y="1279136"/>
            <a:ext cx="144016" cy="144655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57" name="Ellipse 56"/>
          <p:cNvSpPr/>
          <p:nvPr/>
        </p:nvSpPr>
        <p:spPr bwMode="auto">
          <a:xfrm>
            <a:off x="1979712" y="2335560"/>
            <a:ext cx="144016" cy="144655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58" name="Ellipse 57"/>
          <p:cNvSpPr/>
          <p:nvPr/>
        </p:nvSpPr>
        <p:spPr bwMode="auto">
          <a:xfrm>
            <a:off x="3269372" y="2339577"/>
            <a:ext cx="144016" cy="144655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59" name="Ellipse 58"/>
          <p:cNvSpPr/>
          <p:nvPr/>
        </p:nvSpPr>
        <p:spPr bwMode="auto">
          <a:xfrm>
            <a:off x="4427984" y="2349199"/>
            <a:ext cx="144016" cy="144655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60" name="Ellipse 59"/>
          <p:cNvSpPr/>
          <p:nvPr/>
        </p:nvSpPr>
        <p:spPr bwMode="auto">
          <a:xfrm>
            <a:off x="2189252" y="3645024"/>
            <a:ext cx="144016" cy="144655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61" name="Ellipse 60"/>
          <p:cNvSpPr/>
          <p:nvPr/>
        </p:nvSpPr>
        <p:spPr bwMode="auto">
          <a:xfrm>
            <a:off x="3491880" y="3632507"/>
            <a:ext cx="144016" cy="144655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62" name="Ellipse 61"/>
          <p:cNvSpPr/>
          <p:nvPr/>
        </p:nvSpPr>
        <p:spPr bwMode="auto">
          <a:xfrm>
            <a:off x="4636800" y="3645024"/>
            <a:ext cx="144016" cy="144655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63" name="Ellipse 62"/>
          <p:cNvSpPr/>
          <p:nvPr/>
        </p:nvSpPr>
        <p:spPr bwMode="auto">
          <a:xfrm>
            <a:off x="2411760" y="4934993"/>
            <a:ext cx="144016" cy="144655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64" name="Ellipse 63"/>
          <p:cNvSpPr/>
          <p:nvPr/>
        </p:nvSpPr>
        <p:spPr bwMode="auto">
          <a:xfrm>
            <a:off x="3693616" y="4934992"/>
            <a:ext cx="144016" cy="144655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65" name="Ellipse 64"/>
          <p:cNvSpPr/>
          <p:nvPr/>
        </p:nvSpPr>
        <p:spPr bwMode="auto">
          <a:xfrm>
            <a:off x="4860032" y="4934991"/>
            <a:ext cx="144016" cy="144655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66" name="Ellipse 65"/>
          <p:cNvSpPr/>
          <p:nvPr/>
        </p:nvSpPr>
        <p:spPr bwMode="auto">
          <a:xfrm>
            <a:off x="2411760" y="1195474"/>
            <a:ext cx="144016" cy="144655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67" name="Ellipse 66"/>
          <p:cNvSpPr/>
          <p:nvPr/>
        </p:nvSpPr>
        <p:spPr bwMode="auto">
          <a:xfrm>
            <a:off x="2411760" y="2263230"/>
            <a:ext cx="144016" cy="144655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68" name="Ellipse 67"/>
          <p:cNvSpPr/>
          <p:nvPr/>
        </p:nvSpPr>
        <p:spPr bwMode="auto">
          <a:xfrm>
            <a:off x="3707904" y="1206808"/>
            <a:ext cx="144016" cy="144655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69" name="Ellipse 68"/>
          <p:cNvSpPr/>
          <p:nvPr/>
        </p:nvSpPr>
        <p:spPr bwMode="auto">
          <a:xfrm>
            <a:off x="4932040" y="1203219"/>
            <a:ext cx="144016" cy="144655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70" name="Ellipse 69"/>
          <p:cNvSpPr/>
          <p:nvPr/>
        </p:nvSpPr>
        <p:spPr bwMode="auto">
          <a:xfrm>
            <a:off x="3693616" y="2263231"/>
            <a:ext cx="144016" cy="144655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71" name="Ellipse 70"/>
          <p:cNvSpPr/>
          <p:nvPr/>
        </p:nvSpPr>
        <p:spPr bwMode="auto">
          <a:xfrm>
            <a:off x="4932040" y="2267250"/>
            <a:ext cx="144016" cy="144655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72" name="Ellipse 71"/>
          <p:cNvSpPr/>
          <p:nvPr/>
        </p:nvSpPr>
        <p:spPr bwMode="auto">
          <a:xfrm>
            <a:off x="2411760" y="3559030"/>
            <a:ext cx="144016" cy="144655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73" name="Ellipse 72"/>
          <p:cNvSpPr/>
          <p:nvPr/>
        </p:nvSpPr>
        <p:spPr bwMode="auto">
          <a:xfrm>
            <a:off x="3704785" y="3573530"/>
            <a:ext cx="144016" cy="144655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74" name="Ellipse 73"/>
          <p:cNvSpPr/>
          <p:nvPr/>
        </p:nvSpPr>
        <p:spPr bwMode="auto">
          <a:xfrm>
            <a:off x="4932040" y="3572696"/>
            <a:ext cx="144016" cy="144655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75" name="Ellipse 74"/>
          <p:cNvSpPr/>
          <p:nvPr/>
        </p:nvSpPr>
        <p:spPr bwMode="auto">
          <a:xfrm>
            <a:off x="4932040" y="4790338"/>
            <a:ext cx="144016" cy="144655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76" name="Ellipse 75"/>
          <p:cNvSpPr/>
          <p:nvPr/>
        </p:nvSpPr>
        <p:spPr bwMode="auto">
          <a:xfrm>
            <a:off x="3693616" y="4790338"/>
            <a:ext cx="144016" cy="144655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77" name="Ellipse 76"/>
          <p:cNvSpPr/>
          <p:nvPr/>
        </p:nvSpPr>
        <p:spPr bwMode="auto">
          <a:xfrm>
            <a:off x="2411760" y="4790338"/>
            <a:ext cx="144016" cy="144655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25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Cooling</a:t>
            </a:r>
            <a:r>
              <a:rPr lang="de-DE" dirty="0" smtClean="0"/>
              <a:t> </a:t>
            </a:r>
            <a:r>
              <a:rPr lang="de-DE" dirty="0" err="1" smtClean="0"/>
              <a:t>Issues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942975"/>
            <a:ext cx="8240588" cy="532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20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Telescope</a:t>
            </a:r>
            <a:r>
              <a:rPr lang="de-DE" dirty="0" smtClean="0"/>
              <a:t> </a:t>
            </a:r>
            <a:r>
              <a:rPr lang="de-DE" dirty="0" err="1" smtClean="0"/>
              <a:t>HitMap</a:t>
            </a:r>
            <a:r>
              <a:rPr lang="de-DE" dirty="0" smtClean="0"/>
              <a:t> – </a:t>
            </a:r>
            <a:r>
              <a:rPr lang="de-DE" dirty="0" err="1" smtClean="0"/>
              <a:t>Testbeam</a:t>
            </a:r>
            <a:r>
              <a:rPr lang="de-DE" dirty="0" smtClean="0"/>
              <a:t> 2014 - DESY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" y="1196752"/>
            <a:ext cx="9160232" cy="436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971600" y="5877272"/>
            <a:ext cx="3081164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Beam: 5GeV, 1T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Field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98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Talks related to Belle &amp; Belle II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33316"/>
            <a:ext cx="4991575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827584" y="1196752"/>
            <a:ext cx="38735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Belle/Belle II Experiment“</a:t>
            </a:r>
            <a:endParaRPr 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Symbol"/>
              <a:buChar char="Þ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Martin Ritter</a:t>
            </a:r>
          </a:p>
          <a:p>
            <a:pPr marL="285750" indent="-285750">
              <a:lnSpc>
                <a:spcPct val="150000"/>
              </a:lnSpc>
              <a:buFont typeface="Symbol"/>
              <a:buChar char="Þ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Neutral Z-Vertex Trigger for Belle II”</a:t>
            </a:r>
            <a:endParaRPr 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Symbol"/>
              <a:buChar char="Þ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Fernando Abudinen</a:t>
            </a:r>
          </a:p>
        </p:txBody>
      </p:sp>
    </p:spTree>
    <p:extLst>
      <p:ext uri="{BB962C8B-B14F-4D97-AF65-F5344CB8AC3E}">
        <p14:creationId xmlns:p14="http://schemas.microsoft.com/office/powerpoint/2010/main" val="39414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Abbreviations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DCD = Drain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Digitizer</a:t>
            </a:r>
            <a:endParaRPr lang="de-DE" dirty="0" smtClean="0"/>
          </a:p>
          <a:p>
            <a:r>
              <a:rPr lang="de-DE" dirty="0" smtClean="0"/>
              <a:t>DHP = Data Handling </a:t>
            </a:r>
            <a:r>
              <a:rPr lang="de-DE" dirty="0" err="1" smtClean="0"/>
              <a:t>Processor</a:t>
            </a:r>
            <a:endParaRPr lang="de-DE" dirty="0" smtClean="0"/>
          </a:p>
          <a:p>
            <a:r>
              <a:rPr lang="de-DE" dirty="0" smtClean="0"/>
              <a:t>DEPFET = </a:t>
            </a:r>
            <a:r>
              <a:rPr lang="de-DE" dirty="0" err="1" smtClean="0"/>
              <a:t>DEPleted</a:t>
            </a:r>
            <a:r>
              <a:rPr lang="de-DE" dirty="0" smtClean="0"/>
              <a:t> p-</a:t>
            </a:r>
            <a:r>
              <a:rPr lang="de-DE" dirty="0" err="1" smtClean="0"/>
              <a:t>channel</a:t>
            </a:r>
            <a:r>
              <a:rPr lang="de-DE" dirty="0" smtClean="0"/>
              <a:t> Field </a:t>
            </a:r>
            <a:r>
              <a:rPr lang="de-DE" dirty="0" err="1" smtClean="0"/>
              <a:t>Effect</a:t>
            </a:r>
            <a:r>
              <a:rPr lang="de-DE" dirty="0" smtClean="0"/>
              <a:t> Transistor</a:t>
            </a:r>
          </a:p>
          <a:p>
            <a:r>
              <a:rPr lang="de-DE" dirty="0" smtClean="0"/>
              <a:t>IP = Interaction Point</a:t>
            </a:r>
          </a:p>
          <a:p>
            <a:r>
              <a:rPr lang="de-DE" dirty="0" smtClean="0"/>
              <a:t>MIP = Minimum </a:t>
            </a:r>
            <a:r>
              <a:rPr lang="de-DE" dirty="0" err="1" smtClean="0"/>
              <a:t>Ionizing</a:t>
            </a:r>
            <a:r>
              <a:rPr lang="de-DE" dirty="0" smtClean="0"/>
              <a:t> </a:t>
            </a:r>
            <a:r>
              <a:rPr lang="de-DE" dirty="0" err="1" smtClean="0"/>
              <a:t>Particle</a:t>
            </a:r>
            <a:endParaRPr lang="de-DE" dirty="0" smtClean="0"/>
          </a:p>
          <a:p>
            <a:r>
              <a:rPr lang="de-DE" dirty="0" smtClean="0"/>
              <a:t>MPV = Most probable </a:t>
            </a:r>
            <a:r>
              <a:rPr lang="de-DE" dirty="0" err="1" smtClean="0"/>
              <a:t>value</a:t>
            </a:r>
            <a:endParaRPr lang="de-DE" dirty="0" smtClean="0"/>
          </a:p>
          <a:p>
            <a:r>
              <a:rPr lang="de-DE" dirty="0" smtClean="0"/>
              <a:t>PXD = Pixel </a:t>
            </a:r>
            <a:r>
              <a:rPr lang="de-DE" dirty="0" err="1" smtClean="0"/>
              <a:t>Detector</a:t>
            </a:r>
            <a:endParaRPr lang="de-DE" dirty="0" smtClean="0"/>
          </a:p>
          <a:p>
            <a:r>
              <a:rPr lang="de-DE" dirty="0" smtClean="0"/>
              <a:t>S/N = Signal </a:t>
            </a:r>
            <a:r>
              <a:rPr lang="de-DE" dirty="0" err="1" smtClean="0"/>
              <a:t>to</a:t>
            </a:r>
            <a:r>
              <a:rPr lang="de-DE" dirty="0" smtClean="0"/>
              <a:t> Noise Ratio</a:t>
            </a:r>
          </a:p>
          <a:p>
            <a:r>
              <a:rPr lang="de-DE" dirty="0" smtClean="0"/>
              <a:t>SVD = Silicon Vertex </a:t>
            </a:r>
            <a:r>
              <a:rPr lang="de-DE" dirty="0" err="1" smtClean="0"/>
              <a:t>Detector</a:t>
            </a:r>
            <a:r>
              <a:rPr lang="de-DE" dirty="0" smtClean="0"/>
              <a:t> (</a:t>
            </a:r>
            <a:r>
              <a:rPr lang="de-DE" dirty="0" err="1" smtClean="0"/>
              <a:t>historivally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, </a:t>
            </a:r>
            <a:r>
              <a:rPr lang="de-DE" dirty="0" err="1" smtClean="0"/>
              <a:t>meaning</a:t>
            </a:r>
            <a:r>
              <a:rPr lang="de-DE" dirty="0" smtClean="0"/>
              <a:t>: </a:t>
            </a:r>
            <a:r>
              <a:rPr lang="de-DE" dirty="0" err="1" smtClean="0"/>
              <a:t>silicon</a:t>
            </a:r>
            <a:r>
              <a:rPr lang="de-DE" dirty="0" smtClean="0"/>
              <a:t> </a:t>
            </a:r>
            <a:r>
              <a:rPr lang="de-DE" dirty="0" err="1" smtClean="0"/>
              <a:t>strip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)</a:t>
            </a:r>
          </a:p>
          <a:p>
            <a:r>
              <a:rPr lang="de-DE" dirty="0" smtClean="0"/>
              <a:t>X0 = Radiation </a:t>
            </a:r>
            <a:r>
              <a:rPr lang="de-DE" dirty="0" err="1" smtClean="0"/>
              <a:t>length</a:t>
            </a:r>
            <a:r>
              <a:rPr lang="de-DE" dirty="0" smtClean="0"/>
              <a:t> = </a:t>
            </a:r>
            <a:r>
              <a:rPr lang="de-DE" dirty="0" err="1" smtClean="0"/>
              <a:t>electron</a:t>
            </a:r>
            <a:r>
              <a:rPr lang="de-DE" dirty="0" smtClean="0"/>
              <a:t> loses all but 1/e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itsenergy</a:t>
            </a:r>
            <a:endParaRPr lang="de-DE" dirty="0" smtClean="0"/>
          </a:p>
          <a:p>
            <a:r>
              <a:rPr lang="de-DE" dirty="0" smtClean="0"/>
              <a:t>VXD = Vertex </a:t>
            </a:r>
            <a:r>
              <a:rPr lang="de-DE" dirty="0" err="1" smtClean="0"/>
              <a:t>Detector</a:t>
            </a:r>
            <a:endParaRPr 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59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590" y="3107106"/>
            <a:ext cx="4654847" cy="336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38" y="4092624"/>
            <a:ext cx="3221037" cy="238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Detector (VXD)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8" y="836712"/>
            <a:ext cx="8185050" cy="2664296"/>
          </a:xfrm>
        </p:spPr>
        <p:txBody>
          <a:bodyPr/>
          <a:lstStyle/>
          <a:p>
            <a:r>
              <a:rPr lang="en-US" dirty="0" smtClean="0"/>
              <a:t>Tasks of the vertex detector:</a:t>
            </a:r>
          </a:p>
          <a:p>
            <a:pPr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reconstruction of primary, secondary, … vertices of short-lived particles</a:t>
            </a:r>
          </a:p>
          <a:p>
            <a:pPr marL="457200" lvl="1" indent="0"/>
            <a:r>
              <a:rPr lang="en-US" dirty="0" smtClean="0"/>
              <a:t>decay of particles is typical in the order of 100 µm from the IP</a:t>
            </a:r>
          </a:p>
          <a:p>
            <a:pPr>
              <a:buClr>
                <a:srgbClr val="00206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/>
              <a:t>detect tracks of low momentum particles (in high B field) which cannot make it to the main tracker</a:t>
            </a:r>
          </a:p>
          <a:p>
            <a:pPr marL="742950" lvl="1" indent="-285750">
              <a:buClr>
                <a:srgbClr val="002060"/>
              </a:buClr>
              <a:buSzPct val="100000"/>
              <a:buFont typeface="Arial" panose="020B0604020202020204" pitchFamily="34" charset="0"/>
              <a:buChar char="→"/>
            </a:pPr>
            <a:r>
              <a:rPr lang="en-US" dirty="0" smtClean="0"/>
              <a:t>Innermost detector system as close as possible to IP</a:t>
            </a:r>
          </a:p>
          <a:p>
            <a:pPr marL="742950" lvl="1" indent="-285750">
              <a:buClr>
                <a:srgbClr val="002060"/>
              </a:buClr>
              <a:buSzPct val="100000"/>
              <a:buFont typeface="Arial" panose="020B0604020202020204" pitchFamily="34" charset="0"/>
              <a:buChar char="→"/>
            </a:pPr>
            <a:r>
              <a:rPr lang="en-US" dirty="0" smtClean="0"/>
              <a:t>highly granular pixel sensors; provide most accurate 2D position information</a:t>
            </a:r>
          </a:p>
          <a:p>
            <a:pPr marL="742950" lvl="1" indent="-285750">
              <a:buClr>
                <a:srgbClr val="002060"/>
              </a:buClr>
              <a:buSzPct val="100000"/>
              <a:buFont typeface="Arial" panose="020B0604020202020204" pitchFamily="34" charset="0"/>
              <a:buChar char="→"/>
            </a:pPr>
            <a:r>
              <a:rPr lang="en-US" dirty="0" smtClean="0"/>
              <a:t>should be massless and still provide a large enough S/N</a:t>
            </a:r>
          </a:p>
          <a:p>
            <a:pPr marL="742950" lvl="1" indent="-285750">
              <a:buClr>
                <a:srgbClr val="002060"/>
              </a:buClr>
              <a:buSzPct val="100000"/>
              <a:buFont typeface="Arial" panose="020B0604020202020204" pitchFamily="34" charset="0"/>
              <a:buChar char="→"/>
            </a:pPr>
            <a:r>
              <a:rPr lang="en-US" dirty="0" smtClean="0"/>
              <a:t>Design and specifications to a larger extent driven by machine/beam characteristics</a:t>
            </a:r>
          </a:p>
          <a:p>
            <a:pPr marL="1200150" lvl="2" indent="-285750">
              <a:buClr>
                <a:srgbClr val="002060"/>
              </a:buClr>
              <a:buSzPct val="100000"/>
              <a:buFont typeface="Arial" panose="020B0604020202020204" pitchFamily="34" charset="0"/>
              <a:buChar char="→"/>
            </a:pPr>
            <a:r>
              <a:rPr lang="en-US" dirty="0" smtClean="0"/>
              <a:t>Beam background, radiation</a:t>
            </a:r>
          </a:p>
          <a:p>
            <a:pPr marL="914400" lvl="2" indent="0">
              <a:buClr>
                <a:srgbClr val="002060"/>
              </a:buClr>
              <a:buSzPct val="100000"/>
            </a:pPr>
            <a:r>
              <a:rPr lang="en-US" dirty="0" smtClean="0"/>
              <a:t>	damage, occupancy …</a:t>
            </a:r>
            <a:endParaRPr 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7" name="Fußzeilenplatzhalter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76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Vertex </a:t>
            </a:r>
            <a:r>
              <a:rPr lang="de-DE" dirty="0" err="1" smtClean="0"/>
              <a:t>Detector</a:t>
            </a:r>
            <a:r>
              <a:rPr lang="de-DE" dirty="0" smtClean="0"/>
              <a:t> (VXD)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860032" y="1052736"/>
            <a:ext cx="4221027" cy="1200329"/>
          </a:xfrm>
          <a:prstGeom prst="rect">
            <a:avLst/>
          </a:prstGeom>
          <a:solidFill>
            <a:srgbClr val="EEF9F4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Silicon Vertex Detector (SVD)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layers of double sided silicon strip detector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R= 3.8 cm, 8.0 cm, 11.5 cm, 14 cm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987458" y="4555787"/>
            <a:ext cx="2572627" cy="1200329"/>
          </a:xfrm>
          <a:prstGeom prst="rect">
            <a:avLst/>
          </a:prstGeom>
          <a:solidFill>
            <a:srgbClr val="EEF9F4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 Detector (PXD)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layers of DEPFET pixels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1.4 cm, 2.2 cm</a:t>
            </a:r>
          </a:p>
        </p:txBody>
      </p:sp>
      <p:pic>
        <p:nvPicPr>
          <p:cNvPr id="13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684475"/>
            <a:ext cx="4389940" cy="1392597"/>
          </a:xfrm>
          <a:prstGeom prst="rect">
            <a:avLst/>
          </a:prstGeom>
        </p:spPr>
      </p:pic>
      <p:sp>
        <p:nvSpPr>
          <p:cNvPr id="14" name="CuadroTexto 6"/>
          <p:cNvSpPr txBox="1"/>
          <p:nvPr/>
        </p:nvSpPr>
        <p:spPr>
          <a:xfrm>
            <a:off x="822483" y="4591854"/>
            <a:ext cx="1897897" cy="315956"/>
          </a:xfrm>
          <a:prstGeom prst="rect">
            <a:avLst/>
          </a:prstGeom>
          <a:noFill/>
        </p:spPr>
        <p:txBody>
          <a:bodyPr wrap="none" lIns="99539" tIns="49770" rIns="99539" bIns="49770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dirty="0">
                <a:solidFill>
                  <a:srgbClr val="FFFFFF">
                    <a:lumMod val="20000"/>
                    <a:lumOff val="80000"/>
                  </a:srgbClr>
                </a:solidFill>
                <a:latin typeface="Tahoma" charset="0"/>
              </a:rPr>
              <a:t>Beam pipe: R=10mm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15" name="Fußzeilenplatzhalter 1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30" y="2780928"/>
            <a:ext cx="3892300" cy="15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friedl\Desktop\materials\rev0_half_rendering_lor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5322" y="764704"/>
            <a:ext cx="3650116" cy="2138740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57" y="4317541"/>
            <a:ext cx="3335778" cy="212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Gerade Verbindung mit Pfeil 3"/>
          <p:cNvCxnSpPr/>
          <p:nvPr/>
        </p:nvCxnSpPr>
        <p:spPr bwMode="auto">
          <a:xfrm flipH="1" flipV="1">
            <a:off x="2915816" y="2564904"/>
            <a:ext cx="720080" cy="576064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Gerade Verbindung mit Pfeil 16"/>
          <p:cNvCxnSpPr/>
          <p:nvPr/>
        </p:nvCxnSpPr>
        <p:spPr bwMode="auto">
          <a:xfrm flipH="1">
            <a:off x="2483768" y="3833856"/>
            <a:ext cx="507918" cy="603256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2464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75087"/>
            <a:ext cx="3131839" cy="197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PXD detector requirements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US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171135"/>
              </p:ext>
            </p:extLst>
          </p:nvPr>
        </p:nvGraphicFramePr>
        <p:xfrm>
          <a:off x="2508448" y="836712"/>
          <a:ext cx="6258306" cy="18542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567608"/>
                <a:gridCol w="369069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Occupancy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  <a:r>
                        <a:rPr lang="en-US" b="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hits/µm²/s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Frame time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µs (rolling shutter</a:t>
                      </a:r>
                      <a:r>
                        <a:rPr lang="en-US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mode)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Momentum range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momentum (&lt;1GeV)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Acceptance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17°-150°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Radiation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~20 </a:t>
                      </a:r>
                      <a:r>
                        <a:rPr lang="en-US" noProof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kGy</a:t>
                      </a:r>
                      <a:r>
                        <a:rPr lang="en-US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/year, 1</a:t>
                      </a:r>
                      <a:r>
                        <a:rPr lang="en-US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</a:t>
                      </a:r>
                      <a:r>
                        <a:rPr lang="en-US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n/ab</a:t>
                      </a:r>
                      <a:r>
                        <a:rPr lang="en-US" baseline="30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cm²</a:t>
                      </a:r>
                      <a:endParaRPr lang="en-US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hteck 8"/>
          <p:cNvSpPr/>
          <p:nvPr/>
        </p:nvSpPr>
        <p:spPr>
          <a:xfrm>
            <a:off x="1907704" y="2636912"/>
            <a:ext cx="65355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Belle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is dominated by low momentum tracks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Modest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intrinsic resolution (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dominated by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scattering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Moderate pixel size (50 x 75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μm²)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Lowest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material budget (0.2%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600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/layer) [including ASICs]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higher background (20x-40x): Radiation damage and occupancy, fake hits and pile-up noise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10x higher event rate =&gt; higher trigger rate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 inner layers of SVD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PXD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D:\Laci\2-PROJECTS\Belle-II\Dummies\ThinDummies\no-frame\Resistorwafer 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003277"/>
            <a:ext cx="1576383" cy="1268354"/>
          </a:xfrm>
          <a:prstGeom prst="ellipse">
            <a:avLst/>
          </a:prstGeom>
          <a:ln>
            <a:noFill/>
          </a:ln>
          <a:effectLst>
            <a:outerShdw blurRad="50800" dist="38100" dir="13500000" algn="br" rotWithShape="0">
              <a:prstClr val="black"/>
            </a:outerShdw>
            <a:softEdge rad="112500"/>
          </a:effectLst>
        </p:spPr>
      </p:pic>
      <p:pic>
        <p:nvPicPr>
          <p:cNvPr id="12" name="Picture 5" descr="D:\Laci\2-PROJECTS\Belle-II\PXD6-1\after_dicing\Image6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437" y="772821"/>
            <a:ext cx="1601316" cy="1200988"/>
          </a:xfrm>
          <a:prstGeom prst="ellipse">
            <a:avLst/>
          </a:prstGeom>
          <a:ln>
            <a:noFill/>
          </a:ln>
          <a:effectLst>
            <a:outerShdw blurRad="50800" dist="38100" dir="13500000" algn="br" rotWithShape="0">
              <a:prstClr val="black"/>
            </a:outerShdw>
            <a:softEdge rad="112500"/>
          </a:effectLst>
        </p:spPr>
      </p:pic>
      <p:pic>
        <p:nvPicPr>
          <p:cNvPr id="13" name="Picture 3" descr="D:\Laci\2-PROJECTS\Belle-II\Dummies\ThinDummies\Pictures\AfterCutI\IMG_80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4005064"/>
            <a:ext cx="1340146" cy="2445904"/>
          </a:xfrm>
          <a:prstGeom prst="ellipse">
            <a:avLst/>
          </a:prstGeom>
          <a:ln>
            <a:noFill/>
          </a:ln>
          <a:effectLst>
            <a:outerShdw blurRad="50800" dist="38100" dir="13500000" algn="br" rotWithShape="0">
              <a:prstClr val="black"/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480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98912"/>
            <a:ext cx="7452320" cy="278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Mockup of the Belle II PXD Detector</a:t>
            </a:r>
            <a:endParaRPr lang="en-US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05" y="836712"/>
            <a:ext cx="7416824" cy="265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bgerundetes Rechteck 5"/>
          <p:cNvSpPr/>
          <p:nvPr/>
        </p:nvSpPr>
        <p:spPr bwMode="auto">
          <a:xfrm>
            <a:off x="3779912" y="1628800"/>
            <a:ext cx="1224136" cy="53477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cxnSp>
        <p:nvCxnSpPr>
          <p:cNvPr id="7" name="Gerade Verbindung mit Pfeil 6"/>
          <p:cNvCxnSpPr/>
          <p:nvPr/>
        </p:nvCxnSpPr>
        <p:spPr bwMode="auto">
          <a:xfrm flipH="1">
            <a:off x="4283968" y="2163575"/>
            <a:ext cx="108012" cy="1985505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feld 7"/>
          <p:cNvSpPr txBox="1"/>
          <p:nvPr/>
        </p:nvSpPr>
        <p:spPr>
          <a:xfrm>
            <a:off x="2786100" y="1070505"/>
            <a:ext cx="3042821" cy="48628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pipe radius:</a:t>
            </a:r>
          </a:p>
          <a:p>
            <a:pPr algn="ctr"/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mm (inner), 12.5 mm (outer)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  <p:sp>
        <p:nvSpPr>
          <p:cNvPr id="11" name="Rectangle 12"/>
          <p:cNvSpPr/>
          <p:nvPr/>
        </p:nvSpPr>
        <p:spPr bwMode="auto">
          <a:xfrm>
            <a:off x="1853698" y="5511715"/>
            <a:ext cx="1080120" cy="276999"/>
          </a:xfrm>
          <a:prstGeom prst="rect">
            <a:avLst/>
          </a:prstGeom>
          <a:solidFill>
            <a:srgbClr val="AAE2CA">
              <a:lumMod val="20000"/>
              <a:lumOff val="8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rial" charset="0"/>
              </a:rPr>
              <a:t>Half</a:t>
            </a: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rial" charset="0"/>
              </a:rPr>
              <a:t> Ladder</a:t>
            </a:r>
          </a:p>
        </p:txBody>
      </p:sp>
      <p:cxnSp>
        <p:nvCxnSpPr>
          <p:cNvPr id="12" name="Gerade Verbindung mit Pfeil 11"/>
          <p:cNvCxnSpPr>
            <a:stCxn id="11" idx="0"/>
          </p:cNvCxnSpPr>
          <p:nvPr/>
        </p:nvCxnSpPr>
        <p:spPr bwMode="auto">
          <a:xfrm flipV="1">
            <a:off x="2393758" y="4647619"/>
            <a:ext cx="1386154" cy="864096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Abgerundetes Rechteck 15"/>
          <p:cNvSpPr/>
          <p:nvPr/>
        </p:nvSpPr>
        <p:spPr bwMode="auto">
          <a:xfrm>
            <a:off x="3753619" y="4380231"/>
            <a:ext cx="1033598" cy="26738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65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Half </a:t>
            </a:r>
            <a:r>
              <a:rPr lang="de-DE" dirty="0" err="1" smtClean="0"/>
              <a:t>Ladder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DEPFET PXD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  <p:graphicFrame>
        <p:nvGraphicFramePr>
          <p:cNvPr id="6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439584"/>
              </p:ext>
            </p:extLst>
          </p:nvPr>
        </p:nvGraphicFramePr>
        <p:xfrm>
          <a:off x="595572" y="1052736"/>
          <a:ext cx="4702347" cy="259741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57810"/>
                <a:gridCol w="1465119"/>
                <a:gridCol w="1579418"/>
              </a:tblGrid>
              <a:tr h="337210"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51AF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Inner layer (L1)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51AF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Outer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layer (L2)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51AF96"/>
                    </a:solidFill>
                  </a:tcPr>
                </a:tc>
              </a:tr>
              <a:tr h="25290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modules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5290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Distance from IP (cm)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290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Thickness (µm)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9216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# pixels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3.072 x</a:t>
                      </a: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</a:t>
                      </a:r>
                      <a:r>
                        <a:rPr lang="en-US" sz="1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4.608 x 10</a:t>
                      </a:r>
                      <a:r>
                        <a:rPr lang="en-US" sz="1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</a:tr>
              <a:tr h="32211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Pixel size (µm</a:t>
                      </a:r>
                      <a:r>
                        <a:rPr lang="en-US" sz="1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55, 60 x 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 85 x</a:t>
                      </a: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</a:t>
                      </a:r>
                    </a:p>
                  </a:txBody>
                  <a:tcPr anchor="ctr"/>
                </a:tc>
              </a:tr>
              <a:tr h="25290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Sensitive area (mm</a:t>
                      </a:r>
                      <a:r>
                        <a:rPr lang="en-US" sz="1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44.8 x 12.5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61.44 x 12.5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5290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 length</a:t>
                      </a: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(mm)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5290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Frame/Row</a:t>
                      </a: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rate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kHz / 10 MHz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kHz / 10 MHz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47" y="1183144"/>
            <a:ext cx="3701907" cy="280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14"/>
          <p:cNvGrpSpPr/>
          <p:nvPr/>
        </p:nvGrpSpPr>
        <p:grpSpPr>
          <a:xfrm>
            <a:off x="493712" y="4185732"/>
            <a:ext cx="8548687" cy="1991736"/>
            <a:chOff x="493713" y="3712156"/>
            <a:chExt cx="8548687" cy="1991736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13" y="3712156"/>
              <a:ext cx="8548687" cy="1991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17"/>
            <p:cNvSpPr txBox="1"/>
            <p:nvPr/>
          </p:nvSpPr>
          <p:spPr>
            <a:xfrm>
              <a:off x="637015" y="4307431"/>
              <a:ext cx="2039341" cy="880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256 x 250 pixels</a:t>
              </a:r>
            </a:p>
            <a:p>
              <a:endPara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Clr>
                  <a:schemeClr val="bg1"/>
                </a:buClr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55 x 50 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µ</a:t>
              </a:r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m² (L1)</a:t>
              </a:r>
            </a:p>
            <a:p>
              <a:pPr marL="285750" indent="-285750">
                <a:buClr>
                  <a:schemeClr val="bg1"/>
                </a:buClr>
                <a:buFont typeface="Arial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 x 50 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µ</a:t>
              </a:r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m² (L2)</a:t>
              </a:r>
              <a:endPara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8"/>
            <p:cNvSpPr txBox="1"/>
            <p:nvPr/>
          </p:nvSpPr>
          <p:spPr>
            <a:xfrm>
              <a:off x="3600788" y="4307431"/>
              <a:ext cx="1986441" cy="880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512 x 250 pixels</a:t>
              </a:r>
            </a:p>
            <a:p>
              <a:endPara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Clr>
                  <a:schemeClr val="bg1"/>
                </a:buClr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 x 50 µm² (L1)</a:t>
              </a:r>
            </a:p>
            <a:p>
              <a:pPr marL="285750" indent="-285750">
                <a:buClr>
                  <a:schemeClr val="bg1"/>
                </a:buClr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85 x 50 µm² (L2)</a:t>
              </a:r>
              <a:endPara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Connector 19"/>
            <p:cNvCxnSpPr/>
            <p:nvPr/>
          </p:nvCxnSpPr>
          <p:spPr bwMode="auto">
            <a:xfrm>
              <a:off x="2661920" y="3962400"/>
              <a:ext cx="10160" cy="1503680"/>
            </a:xfrm>
            <a:prstGeom prst="line">
              <a:avLst/>
            </a:prstGeom>
            <a:solidFill>
              <a:schemeClr val="bg1"/>
            </a:solidFill>
            <a:ln w="25400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" name="Textfeld 13"/>
          <p:cNvSpPr txBox="1"/>
          <p:nvPr/>
        </p:nvSpPr>
        <p:spPr>
          <a:xfrm>
            <a:off x="6732240" y="3701487"/>
            <a:ext cx="1898277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~0.2%X</a:t>
            </a:r>
            <a:r>
              <a:rPr lang="en-US" sz="16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layer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56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14 02 Novosibirsk\proceedings\depf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24744"/>
            <a:ext cx="5334000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erade Verbindung mit Pfeil 4"/>
          <p:cNvCxnSpPr/>
          <p:nvPr/>
        </p:nvCxnSpPr>
        <p:spPr bwMode="auto">
          <a:xfrm flipV="1">
            <a:off x="3635896" y="1412776"/>
            <a:ext cx="2376264" cy="4608512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feld 5"/>
          <p:cNvSpPr txBox="1"/>
          <p:nvPr/>
        </p:nvSpPr>
        <p:spPr>
          <a:xfrm>
            <a:off x="4565170" y="1203113"/>
            <a:ext cx="1165704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impinging</a:t>
            </a:r>
            <a:endParaRPr lang="de-DE" sz="1600" b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endParaRPr lang="de-DE" sz="1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4824028" y="3933056"/>
            <a:ext cx="216024" cy="216024"/>
            <a:chOff x="7380312" y="5013176"/>
            <a:chExt cx="216024" cy="216024"/>
          </a:xfrm>
        </p:grpSpPr>
        <p:sp>
          <p:nvSpPr>
            <p:cNvPr id="7" name="Ellipse 6"/>
            <p:cNvSpPr/>
            <p:nvPr/>
          </p:nvSpPr>
          <p:spPr bwMode="auto">
            <a:xfrm>
              <a:off x="7380312" y="5013176"/>
              <a:ext cx="216024" cy="216024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endParaRPr>
            </a:p>
          </p:txBody>
        </p:sp>
        <p:cxnSp>
          <p:nvCxnSpPr>
            <p:cNvPr id="9" name="Gerade Verbindung 8"/>
            <p:cNvCxnSpPr>
              <a:stCxn id="7" idx="2"/>
              <a:endCxn id="7" idx="6"/>
            </p:cNvCxnSpPr>
            <p:nvPr/>
          </p:nvCxnSpPr>
          <p:spPr bwMode="auto">
            <a:xfrm>
              <a:off x="7380312" y="5121188"/>
              <a:ext cx="216024" cy="0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" name="Gruppieren 18"/>
          <p:cNvGrpSpPr/>
          <p:nvPr/>
        </p:nvGrpSpPr>
        <p:grpSpPr>
          <a:xfrm>
            <a:off x="5148022" y="3825044"/>
            <a:ext cx="216024" cy="216024"/>
            <a:chOff x="7380312" y="5013176"/>
            <a:chExt cx="216024" cy="216024"/>
          </a:xfrm>
        </p:grpSpPr>
        <p:sp>
          <p:nvSpPr>
            <p:cNvPr id="20" name="Ellipse 19"/>
            <p:cNvSpPr/>
            <p:nvPr/>
          </p:nvSpPr>
          <p:spPr bwMode="auto">
            <a:xfrm>
              <a:off x="7380312" y="5013176"/>
              <a:ext cx="216024" cy="216024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endParaRPr>
            </a:p>
          </p:txBody>
        </p:sp>
        <p:cxnSp>
          <p:nvCxnSpPr>
            <p:cNvPr id="21" name="Gerade Verbindung 20"/>
            <p:cNvCxnSpPr>
              <a:stCxn id="20" idx="2"/>
              <a:endCxn id="20" idx="6"/>
            </p:cNvCxnSpPr>
            <p:nvPr/>
          </p:nvCxnSpPr>
          <p:spPr bwMode="auto">
            <a:xfrm>
              <a:off x="7380312" y="5121188"/>
              <a:ext cx="216024" cy="0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" name="Gruppieren 21"/>
          <p:cNvGrpSpPr/>
          <p:nvPr/>
        </p:nvGrpSpPr>
        <p:grpSpPr>
          <a:xfrm>
            <a:off x="4528125" y="4041068"/>
            <a:ext cx="216024" cy="216024"/>
            <a:chOff x="7380312" y="5013176"/>
            <a:chExt cx="216024" cy="216024"/>
          </a:xfrm>
        </p:grpSpPr>
        <p:sp>
          <p:nvSpPr>
            <p:cNvPr id="23" name="Ellipse 22"/>
            <p:cNvSpPr/>
            <p:nvPr/>
          </p:nvSpPr>
          <p:spPr bwMode="auto">
            <a:xfrm>
              <a:off x="7380312" y="5013176"/>
              <a:ext cx="216024" cy="216024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endParaRPr>
            </a:p>
          </p:txBody>
        </p:sp>
        <p:cxnSp>
          <p:nvCxnSpPr>
            <p:cNvPr id="24" name="Gerade Verbindung 23"/>
            <p:cNvCxnSpPr>
              <a:stCxn id="23" idx="2"/>
              <a:endCxn id="23" idx="6"/>
            </p:cNvCxnSpPr>
            <p:nvPr/>
          </p:nvCxnSpPr>
          <p:spPr bwMode="auto">
            <a:xfrm>
              <a:off x="7380312" y="5121188"/>
              <a:ext cx="216024" cy="0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9" name="Gruppieren 28"/>
          <p:cNvGrpSpPr/>
          <p:nvPr/>
        </p:nvGrpSpPr>
        <p:grpSpPr>
          <a:xfrm>
            <a:off x="4420113" y="3825044"/>
            <a:ext cx="216024" cy="216024"/>
            <a:chOff x="7313712" y="5401469"/>
            <a:chExt cx="216024" cy="216024"/>
          </a:xfrm>
        </p:grpSpPr>
        <p:grpSp>
          <p:nvGrpSpPr>
            <p:cNvPr id="25" name="Gruppieren 24"/>
            <p:cNvGrpSpPr/>
            <p:nvPr/>
          </p:nvGrpSpPr>
          <p:grpSpPr>
            <a:xfrm>
              <a:off x="7313712" y="5401469"/>
              <a:ext cx="216024" cy="216024"/>
              <a:chOff x="7380312" y="5013176"/>
              <a:chExt cx="216024" cy="216024"/>
            </a:xfrm>
          </p:grpSpPr>
          <p:sp>
            <p:nvSpPr>
              <p:cNvPr id="26" name="Ellipse 25"/>
              <p:cNvSpPr/>
              <p:nvPr/>
            </p:nvSpPr>
            <p:spPr bwMode="auto">
              <a:xfrm>
                <a:off x="7380312" y="5013176"/>
                <a:ext cx="216024" cy="216024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endParaRPr>
              </a:p>
            </p:txBody>
          </p:sp>
          <p:cxnSp>
            <p:nvCxnSpPr>
              <p:cNvPr id="27" name="Gerade Verbindung 26"/>
              <p:cNvCxnSpPr>
                <a:stCxn id="26" idx="2"/>
                <a:endCxn id="26" idx="6"/>
              </p:cNvCxnSpPr>
              <p:nvPr/>
            </p:nvCxnSpPr>
            <p:spPr bwMode="auto">
              <a:xfrm>
                <a:off x="7380312" y="5121188"/>
                <a:ext cx="216024" cy="0"/>
              </a:xfrm>
              <a:prstGeom prst="line">
                <a:avLst/>
              </a:prstGeom>
              <a:solidFill>
                <a:srgbClr val="00B8F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28" name="Gerade Verbindung 27"/>
            <p:cNvCxnSpPr>
              <a:stCxn id="26" idx="0"/>
              <a:endCxn id="26" idx="4"/>
            </p:cNvCxnSpPr>
            <p:nvPr/>
          </p:nvCxnSpPr>
          <p:spPr bwMode="auto">
            <a:xfrm>
              <a:off x="7421724" y="5401469"/>
              <a:ext cx="0" cy="216024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" name="Gruppieren 33"/>
          <p:cNvGrpSpPr/>
          <p:nvPr/>
        </p:nvGrpSpPr>
        <p:grpSpPr>
          <a:xfrm>
            <a:off x="4720038" y="3717032"/>
            <a:ext cx="216024" cy="216024"/>
            <a:chOff x="7313712" y="5401469"/>
            <a:chExt cx="216024" cy="216024"/>
          </a:xfrm>
        </p:grpSpPr>
        <p:grpSp>
          <p:nvGrpSpPr>
            <p:cNvPr id="35" name="Gruppieren 34"/>
            <p:cNvGrpSpPr/>
            <p:nvPr/>
          </p:nvGrpSpPr>
          <p:grpSpPr>
            <a:xfrm>
              <a:off x="7313712" y="5401469"/>
              <a:ext cx="216024" cy="216024"/>
              <a:chOff x="7380312" y="5013176"/>
              <a:chExt cx="216024" cy="216024"/>
            </a:xfrm>
          </p:grpSpPr>
          <p:sp>
            <p:nvSpPr>
              <p:cNvPr id="37" name="Ellipse 36"/>
              <p:cNvSpPr/>
              <p:nvPr/>
            </p:nvSpPr>
            <p:spPr bwMode="auto">
              <a:xfrm>
                <a:off x="7380312" y="5013176"/>
                <a:ext cx="216024" cy="216024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endParaRPr>
              </a:p>
            </p:txBody>
          </p:sp>
          <p:cxnSp>
            <p:nvCxnSpPr>
              <p:cNvPr id="38" name="Gerade Verbindung 37"/>
              <p:cNvCxnSpPr>
                <a:stCxn id="37" idx="2"/>
                <a:endCxn id="37" idx="6"/>
              </p:cNvCxnSpPr>
              <p:nvPr/>
            </p:nvCxnSpPr>
            <p:spPr bwMode="auto">
              <a:xfrm>
                <a:off x="7380312" y="5121188"/>
                <a:ext cx="216024" cy="0"/>
              </a:xfrm>
              <a:prstGeom prst="line">
                <a:avLst/>
              </a:prstGeom>
              <a:solidFill>
                <a:srgbClr val="00B8F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6" name="Gerade Verbindung 35"/>
            <p:cNvCxnSpPr>
              <a:stCxn id="37" idx="0"/>
              <a:endCxn id="37" idx="4"/>
            </p:cNvCxnSpPr>
            <p:nvPr/>
          </p:nvCxnSpPr>
          <p:spPr bwMode="auto">
            <a:xfrm>
              <a:off x="7421724" y="5401469"/>
              <a:ext cx="0" cy="216024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9" name="Gruppieren 38"/>
          <p:cNvGrpSpPr/>
          <p:nvPr/>
        </p:nvGrpSpPr>
        <p:grpSpPr>
          <a:xfrm>
            <a:off x="5148022" y="3989953"/>
            <a:ext cx="216024" cy="216024"/>
            <a:chOff x="7313712" y="5401469"/>
            <a:chExt cx="216024" cy="216024"/>
          </a:xfrm>
        </p:grpSpPr>
        <p:grpSp>
          <p:nvGrpSpPr>
            <p:cNvPr id="40" name="Gruppieren 39"/>
            <p:cNvGrpSpPr/>
            <p:nvPr/>
          </p:nvGrpSpPr>
          <p:grpSpPr>
            <a:xfrm>
              <a:off x="7313712" y="5401469"/>
              <a:ext cx="216024" cy="216024"/>
              <a:chOff x="7380312" y="5013176"/>
              <a:chExt cx="216024" cy="216024"/>
            </a:xfrm>
          </p:grpSpPr>
          <p:sp>
            <p:nvSpPr>
              <p:cNvPr id="42" name="Ellipse 41"/>
              <p:cNvSpPr/>
              <p:nvPr/>
            </p:nvSpPr>
            <p:spPr bwMode="auto">
              <a:xfrm>
                <a:off x="7380312" y="5013176"/>
                <a:ext cx="216024" cy="216024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de-DE" sz="2400" b="0" i="0" u="none" strike="noStrike" cap="none" normalizeH="0" baseline="0" smtClean="0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charset="0"/>
                </a:endParaRPr>
              </a:p>
            </p:txBody>
          </p:sp>
          <p:cxnSp>
            <p:nvCxnSpPr>
              <p:cNvPr id="43" name="Gerade Verbindung 42"/>
              <p:cNvCxnSpPr>
                <a:stCxn id="42" idx="2"/>
                <a:endCxn id="42" idx="6"/>
              </p:cNvCxnSpPr>
              <p:nvPr/>
            </p:nvCxnSpPr>
            <p:spPr bwMode="auto">
              <a:xfrm>
                <a:off x="7380312" y="5121188"/>
                <a:ext cx="216024" cy="0"/>
              </a:xfrm>
              <a:prstGeom prst="line">
                <a:avLst/>
              </a:prstGeom>
              <a:solidFill>
                <a:srgbClr val="00B8F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1" name="Gerade Verbindung 40"/>
            <p:cNvCxnSpPr>
              <a:stCxn id="42" idx="0"/>
              <a:endCxn id="42" idx="4"/>
            </p:cNvCxnSpPr>
            <p:nvPr/>
          </p:nvCxnSpPr>
          <p:spPr bwMode="auto">
            <a:xfrm>
              <a:off x="7421724" y="5401469"/>
              <a:ext cx="0" cy="216024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052" name="Picture 4" descr="http://www.leifiphysik.de/sites/default/files/medien/analog1_elgrund_v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935" y="3819094"/>
            <a:ext cx="1905720" cy="26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Bogen 29"/>
          <p:cNvSpPr/>
          <p:nvPr/>
        </p:nvSpPr>
        <p:spPr bwMode="auto">
          <a:xfrm>
            <a:off x="5580112" y="1124744"/>
            <a:ext cx="3240360" cy="5400599"/>
          </a:xfrm>
          <a:prstGeom prst="arc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cxnSp>
        <p:nvCxnSpPr>
          <p:cNvPr id="2051" name="Gerade Verbindung 2050"/>
          <p:cNvCxnSpPr/>
          <p:nvPr/>
        </p:nvCxnSpPr>
        <p:spPr bwMode="auto">
          <a:xfrm>
            <a:off x="1331640" y="1446256"/>
            <a:ext cx="0" cy="398568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54" name="Gerade Verbindung 2053"/>
          <p:cNvCxnSpPr/>
          <p:nvPr/>
        </p:nvCxnSpPr>
        <p:spPr bwMode="auto">
          <a:xfrm>
            <a:off x="1475656" y="1203113"/>
            <a:ext cx="0" cy="929743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56" name="Gerade Verbindung 2055"/>
          <p:cNvCxnSpPr/>
          <p:nvPr/>
        </p:nvCxnSpPr>
        <p:spPr bwMode="auto">
          <a:xfrm>
            <a:off x="1475656" y="1645540"/>
            <a:ext cx="1728192" cy="106338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61" name="Gerade Verbindung 2060"/>
          <p:cNvCxnSpPr/>
          <p:nvPr/>
        </p:nvCxnSpPr>
        <p:spPr bwMode="auto">
          <a:xfrm flipH="1">
            <a:off x="1043608" y="1645540"/>
            <a:ext cx="288032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63" name="Gerade Verbindung 2062"/>
          <p:cNvCxnSpPr/>
          <p:nvPr/>
        </p:nvCxnSpPr>
        <p:spPr bwMode="auto">
          <a:xfrm>
            <a:off x="1043608" y="1645540"/>
            <a:ext cx="0" cy="4519764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65" name="Gerade Verbindung 2064"/>
          <p:cNvCxnSpPr/>
          <p:nvPr/>
        </p:nvCxnSpPr>
        <p:spPr bwMode="auto">
          <a:xfrm>
            <a:off x="1043608" y="6165304"/>
            <a:ext cx="6270104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68" name="Ellipse 2067"/>
          <p:cNvSpPr/>
          <p:nvPr/>
        </p:nvSpPr>
        <p:spPr bwMode="auto">
          <a:xfrm>
            <a:off x="7457728" y="4205977"/>
            <a:ext cx="288032" cy="252028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cxnSp>
        <p:nvCxnSpPr>
          <p:cNvPr id="71" name="Gerade Verbindung 70"/>
          <p:cNvCxnSpPr/>
          <p:nvPr/>
        </p:nvCxnSpPr>
        <p:spPr bwMode="auto">
          <a:xfrm>
            <a:off x="1691680" y="4284211"/>
            <a:ext cx="0" cy="398568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Gerade Verbindung 71"/>
          <p:cNvCxnSpPr/>
          <p:nvPr/>
        </p:nvCxnSpPr>
        <p:spPr bwMode="auto">
          <a:xfrm>
            <a:off x="1835696" y="4041068"/>
            <a:ext cx="0" cy="929743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76" name="Gerade Verbindung 2075"/>
          <p:cNvCxnSpPr/>
          <p:nvPr/>
        </p:nvCxnSpPr>
        <p:spPr bwMode="auto">
          <a:xfrm flipV="1">
            <a:off x="1835696" y="3501008"/>
            <a:ext cx="1368152" cy="1004931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78" name="Gerade Verbindung 2077"/>
          <p:cNvCxnSpPr/>
          <p:nvPr/>
        </p:nvCxnSpPr>
        <p:spPr bwMode="auto">
          <a:xfrm flipH="1">
            <a:off x="1475656" y="4483495"/>
            <a:ext cx="21602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Gerade Verbindung 43"/>
          <p:cNvCxnSpPr/>
          <p:nvPr/>
        </p:nvCxnSpPr>
        <p:spPr bwMode="auto">
          <a:xfrm flipV="1">
            <a:off x="1475656" y="1689400"/>
            <a:ext cx="54006" cy="279409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Textfeld 45"/>
          <p:cNvSpPr txBox="1"/>
          <p:nvPr/>
        </p:nvSpPr>
        <p:spPr>
          <a:xfrm>
            <a:off x="1475656" y="5123025"/>
            <a:ext cx="697627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</a:t>
            </a:r>
            <a:endParaRPr lang="de-DE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645782" y="844744"/>
            <a:ext cx="1796454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on DEPFET</a:t>
            </a:r>
            <a:endParaRPr lang="de-DE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lussdiagramm: Zusammenführen 47"/>
          <p:cNvSpPr/>
          <p:nvPr/>
        </p:nvSpPr>
        <p:spPr bwMode="auto">
          <a:xfrm rot="12470001">
            <a:off x="3571018" y="5753635"/>
            <a:ext cx="254732" cy="360040"/>
          </a:xfrm>
          <a:prstGeom prst="flowChartMerg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49" name="Stern mit 5 Zacken 48"/>
          <p:cNvSpPr/>
          <p:nvPr/>
        </p:nvSpPr>
        <p:spPr bwMode="auto">
          <a:xfrm>
            <a:off x="1948312" y="4330545"/>
            <a:ext cx="360040" cy="350788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itchFamily="18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cxnSp>
        <p:nvCxnSpPr>
          <p:cNvPr id="51" name="Gerade Verbindung 50"/>
          <p:cNvCxnSpPr/>
          <p:nvPr/>
        </p:nvCxnSpPr>
        <p:spPr bwMode="auto">
          <a:xfrm flipH="1" flipV="1">
            <a:off x="2843808" y="1711484"/>
            <a:ext cx="598429" cy="603698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Gerade Verbindung 86"/>
          <p:cNvCxnSpPr/>
          <p:nvPr/>
        </p:nvCxnSpPr>
        <p:spPr bwMode="auto">
          <a:xfrm>
            <a:off x="2825944" y="1520912"/>
            <a:ext cx="0" cy="398568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Gerade Verbindung 87"/>
          <p:cNvCxnSpPr/>
          <p:nvPr/>
        </p:nvCxnSpPr>
        <p:spPr bwMode="auto">
          <a:xfrm>
            <a:off x="2699792" y="1277769"/>
            <a:ext cx="0" cy="929743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Gerade Verbindung 53"/>
          <p:cNvCxnSpPr/>
          <p:nvPr/>
        </p:nvCxnSpPr>
        <p:spPr bwMode="auto">
          <a:xfrm flipH="1" flipV="1">
            <a:off x="1529662" y="1689400"/>
            <a:ext cx="1152266" cy="2208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Textfeld 54"/>
          <p:cNvSpPr txBox="1"/>
          <p:nvPr/>
        </p:nvSpPr>
        <p:spPr>
          <a:xfrm>
            <a:off x="980939" y="2207512"/>
            <a:ext cx="856325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de-DE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feld 91"/>
          <p:cNvSpPr txBox="1"/>
          <p:nvPr/>
        </p:nvSpPr>
        <p:spPr>
          <a:xfrm>
            <a:off x="2274294" y="1961646"/>
            <a:ext cx="641522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</a:t>
            </a:r>
            <a:endParaRPr lang="de-DE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itel 1"/>
          <p:cNvSpPr txBox="1">
            <a:spLocks/>
          </p:cNvSpPr>
          <p:nvPr/>
        </p:nvSpPr>
        <p:spPr bwMode="auto">
          <a:xfrm>
            <a:off x="1547664" y="79561"/>
            <a:ext cx="7596336" cy="479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defRPr>
            </a:lvl2pPr>
            <a:lvl3pPr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defRPr>
            </a:lvl3pPr>
            <a:lvl4pPr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defRPr>
            </a:lvl4pPr>
            <a:lvl5pPr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defRPr>
            </a:lvl5pPr>
            <a:lvl6pPr marL="457200"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defRPr>
            </a:lvl6pPr>
            <a:lvl7pPr marL="914400"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defRPr>
            </a:lvl7pPr>
            <a:lvl8pPr marL="1371600"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defRPr>
            </a:lvl8pPr>
            <a:lvl9pPr marL="1828800" algn="ctr" defTabSz="449263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Comic Sans MS" pitchFamily="66" charset="0"/>
              <a:defRPr sz="24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defRPr>
            </a:lvl9pPr>
          </a:lstStyle>
          <a:p>
            <a:r>
              <a:rPr lang="en-US" kern="0" smtClean="0"/>
              <a:t>DEPFET (DEPleted p-channel Field Effect Transistor)</a:t>
            </a:r>
            <a:endParaRPr lang="en-US" kern="0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16.07.2014</a:t>
            </a:r>
            <a:endParaRPr lang="en-GB"/>
          </a:p>
        </p:txBody>
      </p:sp>
      <p:sp>
        <p:nvSpPr>
          <p:cNvPr id="11" name="Fußzeilenplatzhalter 10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Felix Mueller, IMPRS Young Scientist Workshop (2014)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78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0.25313 -0.6486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3243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0.03333 -3.7037E-6 C 0.04826 -3.7037E-6 0.06684 0.03102 0.06684 0.05625 L 0.06684 0.1125 " pathEditMode="relative" rAng="0" ptsTypes="FfFF">
                                      <p:cBhvr>
                                        <p:cTn id="4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56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L 0.00573 1.11111E-6 C 0.00816 1.11111E-6 0.01146 0.03611 0.01146 0.06551 L 0.01146 0.13125 " pathEditMode="relative" rAng="0" ptsTypes="FfFF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655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7 L -0.00556 3.7037E-7 C -0.00799 3.7037E-7 -0.01094 0.04051 -0.01094 0.07361 L -0.01094 0.14722 " pathEditMode="relative" rAng="0" ptsTypes="FfFF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-0.00591 3.7037E-7 C -0.00868 3.7037E-7 -0.01181 -0.01759 -0.01181 -0.03148 L -0.01181 -0.06296 " pathEditMode="relative" rAng="0" ptsTypes="FfFF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-31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85185E-6 L 2.77778E-7 -0.0789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5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L -0.00381 -2.59259E-6 C -0.00555 -2.59259E-6 -0.00763 -0.02338 -0.00763 -0.04213 L -0.00763 -0.08403 " pathEditMode="relative" rAng="0" ptsTypes="FfFF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208 L 0.0309 -0.01875 C 0.0375 -0.02222 0.04722 -0.02384 0.05747 -0.02454 C 0.06944 -0.02523 0.07882 -0.025 0.08559 -0.02199 L 0.11771 -0.00903 " pathEditMode="relative" rAng="-149162" ptsTypes="FffFF">
                                      <p:cBhvr>
                                        <p:cTn id="62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1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764 -0.08403 L -0.11788 -0.09467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-532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7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77778E-7 -0.07893 L -0.04878 -0.04051 C -0.05885 -0.03148 -0.07413 -0.02639 -0.08976 -0.02639 C -0.10799 -0.02639 -0.12274 -0.03148 -0.13264 -0.04051 L -0.18108 -0.07893 " pathEditMode="relative" rAng="0" ptsTypes="FffFF">
                                      <p:cBhvr>
                                        <p:cTn id="10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2616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181 -0.06296 L -0.13785 -0.05232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532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37" presetClass="path" presetSubtype="0" accel="50000" decel="5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11771 -0.00903 L 0.08594 -0.02361 C 0.07934 -0.02639 0.06945 -0.02824 0.05938 -0.02755 C 0.04757 -0.02685 0.03837 -0.02431 0.03195 -0.02037 L 0.00122 -0.00255 " pathEditMode="relative" rAng="10655661" ptsTypes="FffFF">
                                      <p:cBhvr>
                                        <p:cTn id="113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68" grpId="0" animBg="1"/>
      <p:bldP spid="2068" grpId="1" animBg="1"/>
      <p:bldP spid="2068" grpId="2" animBg="1"/>
      <p:bldP spid="46" grpId="0"/>
      <p:bldP spid="47" grpId="0"/>
      <p:bldP spid="48" grpId="0" animBg="1"/>
      <p:bldP spid="48" grpId="1" animBg="1"/>
      <p:bldP spid="49" grpId="0" animBg="1"/>
      <p:bldP spid="49" grpId="1" animBg="1"/>
      <p:bldP spid="92" grpId="0"/>
    </p:bldLst>
  </p:timing>
</p:sld>
</file>

<file path=ppt/theme/theme1.xml><?xml version="1.0" encoding="utf-8"?>
<a:theme xmlns:a="http://schemas.openxmlformats.org/drawingml/2006/main" name="MPP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0000"/>
          </a:lnSpc>
          <a:spcBef>
            <a:spcPct val="0"/>
          </a:spcBef>
          <a:spcAft>
            <a:spcPct val="0"/>
          </a:spcAft>
          <a:buClr>
            <a:srgbClr val="003366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0000"/>
          </a:lnSpc>
          <a:spcBef>
            <a:spcPct val="0"/>
          </a:spcBef>
          <a:spcAft>
            <a:spcPct val="0"/>
          </a:spcAft>
          <a:buClr>
            <a:srgbClr val="003366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MPP</Template>
  <TotalTime>0</TotalTime>
  <Words>2390</Words>
  <Application>Microsoft Office PowerPoint</Application>
  <PresentationFormat>Bildschirmpräsentation (4:3)</PresentationFormat>
  <Paragraphs>604</Paragraphs>
  <Slides>37</Slides>
  <Notes>36</Notes>
  <HiddenSlides>1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38" baseType="lpstr">
      <vt:lpstr>MPP</vt:lpstr>
      <vt:lpstr>The Belle II Vertex Pixel Detector</vt:lpstr>
      <vt:lpstr>Outline</vt:lpstr>
      <vt:lpstr>SuperKEKB upgrade</vt:lpstr>
      <vt:lpstr>Vertex Detector (VXD)</vt:lpstr>
      <vt:lpstr>Vertex Detector (VXD)</vt:lpstr>
      <vt:lpstr>PXD detector requirements</vt:lpstr>
      <vt:lpstr>Mockup of the Belle II PXD Detector</vt:lpstr>
      <vt:lpstr>Half Ladder of DEPFET PXD</vt:lpstr>
      <vt:lpstr>PowerPoint-Präsentation</vt:lpstr>
      <vt:lpstr>DEPFET (DEPleted p-channel Field Effect Transistor)</vt:lpstr>
      <vt:lpstr>Control and readout electronics</vt:lpstr>
      <vt:lpstr>Rolling Shutter Mode - Readout</vt:lpstr>
      <vt:lpstr>Gated-Mode Operation</vt:lpstr>
      <vt:lpstr>Processing</vt:lpstr>
      <vt:lpstr>Thinning Technology</vt:lpstr>
      <vt:lpstr>Lab measurements and Beam Test</vt:lpstr>
      <vt:lpstr>Large PXD6 Prototype Matrix – fully populated module</vt:lpstr>
      <vt:lpstr>Testbeam 2014 at DESY (Hamburg, GER)</vt:lpstr>
      <vt:lpstr>Vertex Detector and AIDA Telescope – Testbeam 2014</vt:lpstr>
      <vt:lpstr>Setup – Testeam 2014 – DESY</vt:lpstr>
      <vt:lpstr>Results – Testbeam 2014 - DESY</vt:lpstr>
      <vt:lpstr>Results – Testbeam 2014 - DESY</vt:lpstr>
      <vt:lpstr>DEPFET Collaboration</vt:lpstr>
      <vt:lpstr>Summary</vt:lpstr>
      <vt:lpstr>PowerPoint-Präsentation</vt:lpstr>
      <vt:lpstr>Radiation Tolerance</vt:lpstr>
      <vt:lpstr>Radiation Tolerance</vt:lpstr>
      <vt:lpstr>Belle II – Pixel Detector – Inner Layer</vt:lpstr>
      <vt:lpstr>Belle II – Pixel Detector – OuterLayer</vt:lpstr>
      <vt:lpstr>Gated Mode – Simulations – trajectories of electrons</vt:lpstr>
      <vt:lpstr>GM: Generation of Junk Charge – CCG dependance</vt:lpstr>
      <vt:lpstr>Generation of Junk Charge-Laser intensity dependence</vt:lpstr>
      <vt:lpstr>Four Fold Readout</vt:lpstr>
      <vt:lpstr>Cooling Issues</vt:lpstr>
      <vt:lpstr>Telescope HitMap – Testbeam 2014 - DESY</vt:lpstr>
      <vt:lpstr>Further Talks related to Belle &amp; Belle II</vt:lpstr>
      <vt:lpstr>Abbreviations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DEPFET at Belle II</dc:title>
  <dc:creator>Felix Müller</dc:creator>
  <cp:lastModifiedBy>Felix Müller</cp:lastModifiedBy>
  <cp:revision>131</cp:revision>
  <cp:lastPrinted>2014-02-21T08:57:25Z</cp:lastPrinted>
  <dcterms:created xsi:type="dcterms:W3CDTF">2014-02-13T15:23:21Z</dcterms:created>
  <dcterms:modified xsi:type="dcterms:W3CDTF">2014-07-16T08:38:07Z</dcterms:modified>
</cp:coreProperties>
</file>