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0" r:id="rId15"/>
    <p:sldId id="269" r:id="rId16"/>
    <p:sldId id="268" r:id="rId17"/>
    <p:sldId id="267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4" autoAdjust="0"/>
  </p:normalViewPr>
  <p:slideViewPr>
    <p:cSldViewPr snapToGrid="0" snapToObjects="1">
      <p:cViewPr varScale="1">
        <p:scale>
          <a:sx n="93" d="100"/>
          <a:sy n="93" d="100"/>
        </p:scale>
        <p:origin x="-4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84A5-E3FA-A04C-8BBA-BA278FA13C3B}" type="datetimeFigureOut">
              <a:rPr lang="en-US" smtClean="0"/>
              <a:t>7/16/14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27657-E171-0243-A858-C215B8A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64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D3BFD-3854-7D43-9635-61B0BE5ACBA8}" type="datetimeFigureOut">
              <a:rPr lang="en-US" smtClean="0"/>
              <a:t>7/16/14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FF41A-F277-B644-A559-F074E80C3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3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Hans van </a:t>
            </a:r>
            <a:r>
              <a:rPr lang="en-US" dirty="0" err="1" smtClean="0"/>
              <a:t>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Hans van </a:t>
            </a:r>
            <a:r>
              <a:rPr lang="en-US" dirty="0" err="1" smtClean="0"/>
              <a:t>Deurzen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71577" y="4133426"/>
            <a:ext cx="219794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Hans van </a:t>
            </a:r>
            <a:r>
              <a:rPr lang="en-US" dirty="0" err="1" smtClean="0"/>
              <a:t>Deurzen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 16 July 2014     </a:t>
            </a:r>
            <a:r>
              <a:rPr lang="en-US" dirty="0" err="1" smtClean="0"/>
              <a:t>Ringberg</a:t>
            </a:r>
            <a:r>
              <a:rPr lang="en-US" dirty="0" smtClean="0"/>
              <a:t> Castle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5.emf"/><Relationship Id="rId6" Type="http://schemas.openxmlformats.org/officeDocument/2006/relationships/image" Target="../media/image16.png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png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png"/><Relationship Id="rId5" Type="http://schemas.openxmlformats.org/officeDocument/2006/relationships/image" Target="../media/image23.emf"/><Relationship Id="rId6" Type="http://schemas.openxmlformats.org/officeDocument/2006/relationships/image" Target="../media/image24.png"/><Relationship Id="rId7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png"/><Relationship Id="rId5" Type="http://schemas.openxmlformats.org/officeDocument/2006/relationships/image" Target="../media/image23.emf"/><Relationship Id="rId6" Type="http://schemas.openxmlformats.org/officeDocument/2006/relationships/image" Target="../media/image24.png"/><Relationship Id="rId7" Type="http://schemas.openxmlformats.org/officeDocument/2006/relationships/image" Target="../media/image25.emf"/><Relationship Id="rId8" Type="http://schemas.openxmlformats.org/officeDocument/2006/relationships/image" Target="../media/image16.png"/><Relationship Id="rId9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png"/><Relationship Id="rId5" Type="http://schemas.openxmlformats.org/officeDocument/2006/relationships/image" Target="../media/image23.emf"/><Relationship Id="rId6" Type="http://schemas.openxmlformats.org/officeDocument/2006/relationships/image" Target="../media/image24.png"/><Relationship Id="rId7" Type="http://schemas.openxmlformats.org/officeDocument/2006/relationships/image" Target="../media/image25.emf"/><Relationship Id="rId8" Type="http://schemas.openxmlformats.org/officeDocument/2006/relationships/image" Target="../media/image16.png"/><Relationship Id="rId9" Type="http://schemas.openxmlformats.org/officeDocument/2006/relationships/image" Target="../media/image26.emf"/><Relationship Id="rId10" Type="http://schemas.openxmlformats.org/officeDocument/2006/relationships/image" Target="../media/image27.png"/><Relationship Id="rId11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Relationship Id="rId4" Type="http://schemas.openxmlformats.org/officeDocument/2006/relationships/image" Target="../media/image22.png"/><Relationship Id="rId5" Type="http://schemas.openxmlformats.org/officeDocument/2006/relationships/image" Target="../media/image23.emf"/><Relationship Id="rId6" Type="http://schemas.openxmlformats.org/officeDocument/2006/relationships/image" Target="../media/image24.png"/><Relationship Id="rId7" Type="http://schemas.openxmlformats.org/officeDocument/2006/relationships/image" Target="../media/image25.emf"/><Relationship Id="rId8" Type="http://schemas.openxmlformats.org/officeDocument/2006/relationships/image" Target="../media/image16.png"/><Relationship Id="rId9" Type="http://schemas.openxmlformats.org/officeDocument/2006/relationships/image" Target="../media/image26.emf"/><Relationship Id="rId10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Relationship Id="rId4" Type="http://schemas.openxmlformats.org/officeDocument/2006/relationships/image" Target="../media/image22.png"/><Relationship Id="rId5" Type="http://schemas.openxmlformats.org/officeDocument/2006/relationships/image" Target="../media/image23.emf"/><Relationship Id="rId6" Type="http://schemas.openxmlformats.org/officeDocument/2006/relationships/image" Target="../media/image24.png"/><Relationship Id="rId7" Type="http://schemas.openxmlformats.org/officeDocument/2006/relationships/image" Target="../media/image25.emf"/><Relationship Id="rId8" Type="http://schemas.openxmlformats.org/officeDocument/2006/relationships/image" Target="../media/image16.png"/><Relationship Id="rId9" Type="http://schemas.openxmlformats.org/officeDocument/2006/relationships/image" Target="../media/image26.emf"/><Relationship Id="rId10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4721"/>
            <a:ext cx="7543800" cy="1767624"/>
          </a:xfrm>
        </p:spPr>
        <p:txBody>
          <a:bodyPr/>
          <a:lstStyle/>
          <a:p>
            <a:r>
              <a:rPr lang="en-US" sz="5400" dirty="0" smtClean="0"/>
              <a:t>NLO Calculations with </a:t>
            </a:r>
            <a:r>
              <a:rPr lang="en-US" sz="5400" dirty="0" err="1" smtClean="0"/>
              <a:t>GoSam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95218"/>
            <a:ext cx="6461760" cy="1066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Hans van </a:t>
            </a:r>
            <a:r>
              <a:rPr lang="en-US" sz="3600" dirty="0" err="1" smtClean="0"/>
              <a:t>Deurzen</a:t>
            </a:r>
            <a:endParaRPr lang="en-US" sz="3600" dirty="0"/>
          </a:p>
        </p:txBody>
      </p:sp>
      <p:pic>
        <p:nvPicPr>
          <p:cNvPr id="7" name="Picture 6" descr="mp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28147"/>
            <a:ext cx="1783094" cy="1233482"/>
          </a:xfrm>
          <a:prstGeom prst="rect">
            <a:avLst/>
          </a:prstGeom>
        </p:spPr>
      </p:pic>
      <p:pic>
        <p:nvPicPr>
          <p:cNvPr id="8" name="Picture 7" descr="humbold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93" y="5328147"/>
            <a:ext cx="2175171" cy="12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8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of the numerator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normalrankexample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16" y="3442934"/>
            <a:ext cx="5626849" cy="2638579"/>
          </a:xfrm>
          <a:prstGeom prst="rect">
            <a:avLst/>
          </a:prstGeom>
        </p:spPr>
      </p:pic>
      <p:pic>
        <p:nvPicPr>
          <p:cNvPr id="8" name="Picture 7" descr="rankpropsandvertice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16" y="1728414"/>
            <a:ext cx="5880847" cy="13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9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Integrand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intdec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3" y="2709215"/>
            <a:ext cx="3875766" cy="961869"/>
          </a:xfrm>
          <a:prstGeom prst="rect">
            <a:avLst/>
          </a:prstGeom>
        </p:spPr>
      </p:pic>
      <p:pic>
        <p:nvPicPr>
          <p:cNvPr id="8" name="Picture 7" descr="decowithresidue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49" y="1259801"/>
            <a:ext cx="4172812" cy="1063265"/>
          </a:xfrm>
          <a:prstGeom prst="rect">
            <a:avLst/>
          </a:prstGeom>
        </p:spPr>
      </p:pic>
      <p:pic>
        <p:nvPicPr>
          <p:cNvPr id="9" name="Picture 8" descr="decowithresidues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80" y="1151853"/>
            <a:ext cx="4898336" cy="1169422"/>
          </a:xfrm>
          <a:prstGeom prst="rect">
            <a:avLst/>
          </a:prstGeom>
        </p:spPr>
      </p:pic>
      <p:pic>
        <p:nvPicPr>
          <p:cNvPr id="10" name="Picture 9" descr="intdec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28" y="2749925"/>
            <a:ext cx="4002172" cy="934814"/>
          </a:xfrm>
          <a:prstGeom prst="rect">
            <a:avLst/>
          </a:prstGeom>
        </p:spPr>
      </p:pic>
      <p:pic>
        <p:nvPicPr>
          <p:cNvPr id="12" name="Picture 11" descr="2plecut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90" y="3777540"/>
            <a:ext cx="3487645" cy="2267660"/>
          </a:xfrm>
          <a:prstGeom prst="rect">
            <a:avLst/>
          </a:prstGeom>
        </p:spPr>
      </p:pic>
      <p:pic>
        <p:nvPicPr>
          <p:cNvPr id="15" name="Picture 14" descr="intdec3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6" y="3777540"/>
            <a:ext cx="3867298" cy="1192718"/>
          </a:xfrm>
          <a:prstGeom prst="rect">
            <a:avLst/>
          </a:prstGeom>
        </p:spPr>
      </p:pic>
      <p:pic>
        <p:nvPicPr>
          <p:cNvPr id="3" name="Picture 2" descr="intdec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5" y="4961762"/>
            <a:ext cx="2721105" cy="907035"/>
          </a:xfrm>
          <a:prstGeom prst="rect">
            <a:avLst/>
          </a:prstGeom>
        </p:spPr>
      </p:pic>
      <p:pic>
        <p:nvPicPr>
          <p:cNvPr id="11" name="Picture 10" descr="intdec5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5" y="5877292"/>
            <a:ext cx="2721105" cy="8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Integrand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1" name="Picture 40" descr="5plecu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2021"/>
            <a:ext cx="2282685" cy="2153662"/>
          </a:xfrm>
          <a:prstGeom prst="rect">
            <a:avLst/>
          </a:prstGeom>
        </p:spPr>
      </p:pic>
      <p:pic>
        <p:nvPicPr>
          <p:cNvPr id="42" name="Picture 41" descr="Res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33" y="4953516"/>
            <a:ext cx="6284099" cy="12853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28731" y="4066207"/>
            <a:ext cx="215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Quintuple cut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4" name="Picture 43" descr="decowithresidues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49" y="1259801"/>
            <a:ext cx="4172812" cy="1063265"/>
          </a:xfrm>
          <a:prstGeom prst="rect">
            <a:avLst/>
          </a:prstGeom>
        </p:spPr>
      </p:pic>
      <p:pic>
        <p:nvPicPr>
          <p:cNvPr id="45" name="Picture 44" descr="decowithresidues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80" y="1151853"/>
            <a:ext cx="4898336" cy="1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9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Integrand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5plecu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4" y="1444532"/>
            <a:ext cx="636819" cy="600824"/>
          </a:xfrm>
          <a:prstGeom prst="rect">
            <a:avLst/>
          </a:prstGeom>
        </p:spPr>
      </p:pic>
      <p:pic>
        <p:nvPicPr>
          <p:cNvPr id="10" name="Picture 9" descr="Res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6" y="1524290"/>
            <a:ext cx="3459842" cy="7076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84231" y="1623597"/>
            <a:ext cx="15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 coefficient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93" y="4150624"/>
            <a:ext cx="2259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Quadruple cut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9" name="Picture 38" descr="4plecu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" y="4761963"/>
            <a:ext cx="1996466" cy="1958414"/>
          </a:xfrm>
          <a:prstGeom prst="rect">
            <a:avLst/>
          </a:prstGeom>
        </p:spPr>
      </p:pic>
      <p:pic>
        <p:nvPicPr>
          <p:cNvPr id="40" name="Picture 39" descr="Res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88" y="5214680"/>
            <a:ext cx="6299200" cy="10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0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Integrand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5plecu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4" y="1444532"/>
            <a:ext cx="636819" cy="600824"/>
          </a:xfrm>
          <a:prstGeom prst="rect">
            <a:avLst/>
          </a:prstGeom>
        </p:spPr>
      </p:pic>
      <p:pic>
        <p:nvPicPr>
          <p:cNvPr id="10" name="Picture 9" descr="Res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6" y="1524290"/>
            <a:ext cx="3459842" cy="707695"/>
          </a:xfrm>
          <a:prstGeom prst="rect">
            <a:avLst/>
          </a:prstGeom>
        </p:spPr>
      </p:pic>
      <p:pic>
        <p:nvPicPr>
          <p:cNvPr id="12" name="Picture 11" descr="4plecu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4" y="2142339"/>
            <a:ext cx="636818" cy="624680"/>
          </a:xfrm>
          <a:prstGeom prst="rect">
            <a:avLst/>
          </a:prstGeom>
        </p:spPr>
      </p:pic>
      <p:pic>
        <p:nvPicPr>
          <p:cNvPr id="13" name="Picture 12" descr="Res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6" y="2145238"/>
            <a:ext cx="3968376" cy="6443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84231" y="1623597"/>
            <a:ext cx="15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 coefficient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4231" y="2304220"/>
            <a:ext cx="1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7C9F"/>
                </a:solidFill>
              </a:rPr>
              <a:t>5</a:t>
            </a:r>
            <a:r>
              <a:rPr lang="en-US" dirty="0" smtClean="0">
                <a:solidFill>
                  <a:srgbClr val="2C7C9F"/>
                </a:solidFill>
              </a:rPr>
              <a:t> coefficients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495" y="4457134"/>
            <a:ext cx="155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Triple cut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3" name="Picture 32" descr="3plecut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" y="4950176"/>
            <a:ext cx="1990567" cy="1673412"/>
          </a:xfrm>
          <a:prstGeom prst="rect">
            <a:avLst/>
          </a:prstGeom>
        </p:spPr>
      </p:pic>
      <p:pic>
        <p:nvPicPr>
          <p:cNvPr id="34" name="Picture 33" descr="Res3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98" y="5494541"/>
            <a:ext cx="6777992" cy="8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0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Integrand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5plecu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4" y="1444532"/>
            <a:ext cx="636819" cy="600824"/>
          </a:xfrm>
          <a:prstGeom prst="rect">
            <a:avLst/>
          </a:prstGeom>
        </p:spPr>
      </p:pic>
      <p:pic>
        <p:nvPicPr>
          <p:cNvPr id="10" name="Picture 9" descr="Res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6" y="1524290"/>
            <a:ext cx="3459842" cy="707695"/>
          </a:xfrm>
          <a:prstGeom prst="rect">
            <a:avLst/>
          </a:prstGeom>
        </p:spPr>
      </p:pic>
      <p:pic>
        <p:nvPicPr>
          <p:cNvPr id="12" name="Picture 11" descr="4plecu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4" y="2142339"/>
            <a:ext cx="636818" cy="624680"/>
          </a:xfrm>
          <a:prstGeom prst="rect">
            <a:avLst/>
          </a:prstGeom>
        </p:spPr>
      </p:pic>
      <p:pic>
        <p:nvPicPr>
          <p:cNvPr id="13" name="Picture 12" descr="Res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6" y="2145238"/>
            <a:ext cx="3968376" cy="644312"/>
          </a:xfrm>
          <a:prstGeom prst="rect">
            <a:avLst/>
          </a:prstGeom>
        </p:spPr>
      </p:pic>
      <p:pic>
        <p:nvPicPr>
          <p:cNvPr id="14" name="Picture 13" descr="3plecut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2811842"/>
            <a:ext cx="807682" cy="678995"/>
          </a:xfrm>
          <a:prstGeom prst="rect">
            <a:avLst/>
          </a:prstGeom>
        </p:spPr>
      </p:pic>
      <p:pic>
        <p:nvPicPr>
          <p:cNvPr id="15" name="Picture 14" descr="Res3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6" y="2811842"/>
            <a:ext cx="5241126" cy="6655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84231" y="1623597"/>
            <a:ext cx="15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 coefficient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4231" y="2304220"/>
            <a:ext cx="1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7C9F"/>
                </a:solidFill>
              </a:rPr>
              <a:t>5</a:t>
            </a:r>
            <a:r>
              <a:rPr lang="en-US" dirty="0" smtClean="0">
                <a:solidFill>
                  <a:srgbClr val="2C7C9F"/>
                </a:solidFill>
              </a:rPr>
              <a:t> coefficients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1558" y="2993610"/>
            <a:ext cx="179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10 coefficients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045" y="4493937"/>
            <a:ext cx="17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Double cut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0" name="Picture 29" descr="2plecut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" y="5037457"/>
            <a:ext cx="2089416" cy="1358534"/>
          </a:xfrm>
          <a:prstGeom prst="rect">
            <a:avLst/>
          </a:prstGeom>
        </p:spPr>
      </p:pic>
      <p:pic>
        <p:nvPicPr>
          <p:cNvPr id="31" name="Picture 30" descr="Res2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17" y="5064051"/>
            <a:ext cx="6981571" cy="81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4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Integrand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 descr="5plecu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4" y="1444532"/>
            <a:ext cx="636819" cy="600824"/>
          </a:xfrm>
          <a:prstGeom prst="rect">
            <a:avLst/>
          </a:prstGeom>
        </p:spPr>
      </p:pic>
      <p:pic>
        <p:nvPicPr>
          <p:cNvPr id="10" name="Picture 9" descr="Res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6" y="1524290"/>
            <a:ext cx="3459842" cy="707695"/>
          </a:xfrm>
          <a:prstGeom prst="rect">
            <a:avLst/>
          </a:prstGeom>
        </p:spPr>
      </p:pic>
      <p:pic>
        <p:nvPicPr>
          <p:cNvPr id="12" name="Picture 11" descr="4plecu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4" y="2142339"/>
            <a:ext cx="636818" cy="624680"/>
          </a:xfrm>
          <a:prstGeom prst="rect">
            <a:avLst/>
          </a:prstGeom>
        </p:spPr>
      </p:pic>
      <p:pic>
        <p:nvPicPr>
          <p:cNvPr id="13" name="Picture 12" descr="Res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6" y="2145238"/>
            <a:ext cx="3968376" cy="644312"/>
          </a:xfrm>
          <a:prstGeom prst="rect">
            <a:avLst/>
          </a:prstGeom>
        </p:spPr>
      </p:pic>
      <p:pic>
        <p:nvPicPr>
          <p:cNvPr id="14" name="Picture 13" descr="3plecut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2811842"/>
            <a:ext cx="807682" cy="678995"/>
          </a:xfrm>
          <a:prstGeom prst="rect">
            <a:avLst/>
          </a:prstGeom>
        </p:spPr>
      </p:pic>
      <p:pic>
        <p:nvPicPr>
          <p:cNvPr id="15" name="Picture 14" descr="Res3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6" y="2811842"/>
            <a:ext cx="5241126" cy="665540"/>
          </a:xfrm>
          <a:prstGeom prst="rect">
            <a:avLst/>
          </a:prstGeom>
        </p:spPr>
      </p:pic>
      <p:pic>
        <p:nvPicPr>
          <p:cNvPr id="16" name="Picture 15" descr="2plecut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662074"/>
            <a:ext cx="807682" cy="525153"/>
          </a:xfrm>
          <a:prstGeom prst="rect">
            <a:avLst/>
          </a:prstGeom>
        </p:spPr>
      </p:pic>
      <p:pic>
        <p:nvPicPr>
          <p:cNvPr id="17" name="Picture 16" descr="Res2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89" y="3616336"/>
            <a:ext cx="4885764" cy="5708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84231" y="1623597"/>
            <a:ext cx="15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 coefficient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4231" y="2304220"/>
            <a:ext cx="1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7C9F"/>
                </a:solidFill>
              </a:rPr>
              <a:t>5</a:t>
            </a:r>
            <a:r>
              <a:rPr lang="en-US" dirty="0" smtClean="0">
                <a:solidFill>
                  <a:srgbClr val="2C7C9F"/>
                </a:solidFill>
              </a:rPr>
              <a:t> coefficients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1558" y="2993610"/>
            <a:ext cx="179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10 coefficients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9960" y="3670800"/>
            <a:ext cx="179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10 coefficients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9058" y="4484639"/>
            <a:ext cx="163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Single cut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27" name="Picture 26" descr="1plecut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5" y="5043467"/>
            <a:ext cx="1960686" cy="941732"/>
          </a:xfrm>
          <a:prstGeom prst="rect">
            <a:avLst/>
          </a:prstGeom>
        </p:spPr>
      </p:pic>
      <p:pic>
        <p:nvPicPr>
          <p:cNvPr id="28" name="Picture 27" descr="Res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52" y="4681707"/>
            <a:ext cx="6501873" cy="14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6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Integrand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 descr="5plecu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4" y="1444532"/>
            <a:ext cx="636819" cy="600824"/>
          </a:xfrm>
          <a:prstGeom prst="rect">
            <a:avLst/>
          </a:prstGeom>
        </p:spPr>
      </p:pic>
      <p:pic>
        <p:nvPicPr>
          <p:cNvPr id="10" name="Picture 9" descr="Res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6" y="1524290"/>
            <a:ext cx="3459842" cy="707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182" y="5048258"/>
            <a:ext cx="152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Hexagon: 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4plecu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4" y="2142339"/>
            <a:ext cx="636818" cy="624680"/>
          </a:xfrm>
          <a:prstGeom prst="rect">
            <a:avLst/>
          </a:prstGeom>
        </p:spPr>
      </p:pic>
      <p:pic>
        <p:nvPicPr>
          <p:cNvPr id="13" name="Picture 12" descr="Res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6" y="2145238"/>
            <a:ext cx="3968376" cy="644312"/>
          </a:xfrm>
          <a:prstGeom prst="rect">
            <a:avLst/>
          </a:prstGeom>
        </p:spPr>
      </p:pic>
      <p:pic>
        <p:nvPicPr>
          <p:cNvPr id="14" name="Picture 13" descr="3plecut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2811842"/>
            <a:ext cx="807682" cy="678995"/>
          </a:xfrm>
          <a:prstGeom prst="rect">
            <a:avLst/>
          </a:prstGeom>
        </p:spPr>
      </p:pic>
      <p:pic>
        <p:nvPicPr>
          <p:cNvPr id="15" name="Picture 14" descr="Res3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06" y="2811842"/>
            <a:ext cx="5241126" cy="665540"/>
          </a:xfrm>
          <a:prstGeom prst="rect">
            <a:avLst/>
          </a:prstGeom>
        </p:spPr>
      </p:pic>
      <p:pic>
        <p:nvPicPr>
          <p:cNvPr id="16" name="Picture 15" descr="2plecut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662074"/>
            <a:ext cx="807682" cy="525153"/>
          </a:xfrm>
          <a:prstGeom prst="rect">
            <a:avLst/>
          </a:prstGeom>
        </p:spPr>
      </p:pic>
      <p:pic>
        <p:nvPicPr>
          <p:cNvPr id="17" name="Picture 16" descr="Res2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89" y="3616336"/>
            <a:ext cx="4885764" cy="570891"/>
          </a:xfrm>
          <a:prstGeom prst="rect">
            <a:avLst/>
          </a:prstGeom>
        </p:spPr>
      </p:pic>
      <p:pic>
        <p:nvPicPr>
          <p:cNvPr id="18" name="Picture 17" descr="1plecut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2" y="4377765"/>
            <a:ext cx="824917" cy="396214"/>
          </a:xfrm>
          <a:prstGeom prst="rect">
            <a:avLst/>
          </a:prstGeom>
        </p:spPr>
      </p:pic>
      <p:pic>
        <p:nvPicPr>
          <p:cNvPr id="19" name="Picture 18" descr="Res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89" y="4157344"/>
            <a:ext cx="4126754" cy="9504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84231" y="1623597"/>
            <a:ext cx="15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 coefficient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4231" y="2304220"/>
            <a:ext cx="1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7C9F"/>
                </a:solidFill>
              </a:rPr>
              <a:t>5</a:t>
            </a:r>
            <a:r>
              <a:rPr lang="en-US" dirty="0" smtClean="0">
                <a:solidFill>
                  <a:srgbClr val="2C7C9F"/>
                </a:solidFill>
              </a:rPr>
              <a:t> coefficients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1558" y="2993610"/>
            <a:ext cx="179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10 coefficients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9960" y="3670800"/>
            <a:ext cx="179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10 coefficients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4231" y="4344883"/>
            <a:ext cx="1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7C9F"/>
                </a:solidFill>
              </a:rPr>
              <a:t>5</a:t>
            </a:r>
            <a:r>
              <a:rPr lang="en-US" dirty="0" smtClean="0">
                <a:solidFill>
                  <a:srgbClr val="2C7C9F"/>
                </a:solidFill>
              </a:rPr>
              <a:t> coefficients</a:t>
            </a:r>
            <a:endParaRPr lang="en-US" dirty="0">
              <a:solidFill>
                <a:srgbClr val="2C7C9F"/>
              </a:solidFill>
            </a:endParaRPr>
          </a:p>
        </p:txBody>
      </p:sp>
      <p:pic>
        <p:nvPicPr>
          <p:cNvPr id="25" name="Picture 24" descr="hexagon.pdf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05897"/>
            <a:ext cx="7940598" cy="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9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rank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GFeffectiveVertice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7" y="1256220"/>
            <a:ext cx="5958090" cy="54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0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rank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7510" y="4133268"/>
            <a:ext cx="5427197" cy="1763060"/>
          </a:xfrm>
        </p:spPr>
        <p:txBody>
          <a:bodyPr>
            <a:normAutofit/>
          </a:bodyPr>
          <a:lstStyle/>
          <a:p>
            <a:r>
              <a:rPr lang="en-US" dirty="0" smtClean="0"/>
              <a:t>Effective vertex in loop adds two powers of q</a:t>
            </a:r>
          </a:p>
          <a:p>
            <a:r>
              <a:rPr lang="en-US" dirty="0" smtClean="0"/>
              <a:t>New rule: rank ≤ propagators + 1</a:t>
            </a:r>
            <a:endParaRPr lang="en-US" dirty="0"/>
          </a:p>
        </p:txBody>
      </p:sp>
      <p:pic>
        <p:nvPicPr>
          <p:cNvPr id="8" name="Picture 7" descr="GFeffectiveVertex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05177"/>
            <a:ext cx="7611959" cy="1967498"/>
          </a:xfrm>
          <a:prstGeom prst="rect">
            <a:avLst/>
          </a:prstGeom>
        </p:spPr>
      </p:pic>
      <p:pic>
        <p:nvPicPr>
          <p:cNvPr id="9" name="Picture 8" descr="higherrankexampl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73" y="3624031"/>
            <a:ext cx="2587728" cy="25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2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4721"/>
            <a:ext cx="7543800" cy="1767624"/>
          </a:xfrm>
        </p:spPr>
        <p:txBody>
          <a:bodyPr/>
          <a:lstStyle/>
          <a:p>
            <a:r>
              <a:rPr lang="en-US" sz="5400" dirty="0" smtClean="0"/>
              <a:t>NLO Calculations with </a:t>
            </a:r>
            <a:r>
              <a:rPr lang="en-US" sz="5400" dirty="0" err="1" smtClean="0"/>
              <a:t>GoSam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95218"/>
            <a:ext cx="6461760" cy="1066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Hans van </a:t>
            </a:r>
            <a:r>
              <a:rPr lang="en-US" sz="3600" dirty="0" err="1" smtClean="0"/>
              <a:t>Deurzen</a:t>
            </a:r>
            <a:endParaRPr lang="en-US" sz="3600" dirty="0"/>
          </a:p>
        </p:txBody>
      </p:sp>
      <p:pic>
        <p:nvPicPr>
          <p:cNvPr id="7" name="Picture 6" descr="mp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28147"/>
            <a:ext cx="1783094" cy="1233482"/>
          </a:xfrm>
          <a:prstGeom prst="rect">
            <a:avLst/>
          </a:prstGeom>
        </p:spPr>
      </p:pic>
      <p:pic>
        <p:nvPicPr>
          <p:cNvPr id="8" name="Picture 7" descr="humbold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93" y="5328147"/>
            <a:ext cx="2175171" cy="12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5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Integrand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5plecu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7" y="1517252"/>
            <a:ext cx="636819" cy="600824"/>
          </a:xfrm>
          <a:prstGeom prst="rect">
            <a:avLst/>
          </a:prstGeom>
        </p:spPr>
      </p:pic>
      <p:pic>
        <p:nvPicPr>
          <p:cNvPr id="8" name="Picture 7" descr="Res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9" y="1597010"/>
            <a:ext cx="3459842" cy="707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865" y="5120978"/>
            <a:ext cx="152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Hexagon: 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" name="Picture 9" descr="4plecut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7" y="2215059"/>
            <a:ext cx="636818" cy="624680"/>
          </a:xfrm>
          <a:prstGeom prst="rect">
            <a:avLst/>
          </a:prstGeom>
        </p:spPr>
      </p:pic>
      <p:pic>
        <p:nvPicPr>
          <p:cNvPr id="11" name="Picture 10" descr="Res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9" y="2217958"/>
            <a:ext cx="3968376" cy="644312"/>
          </a:xfrm>
          <a:prstGeom prst="rect">
            <a:avLst/>
          </a:prstGeom>
        </p:spPr>
      </p:pic>
      <p:pic>
        <p:nvPicPr>
          <p:cNvPr id="12" name="Picture 11" descr="3plecut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8" y="2884562"/>
            <a:ext cx="807682" cy="678995"/>
          </a:xfrm>
          <a:prstGeom prst="rect">
            <a:avLst/>
          </a:prstGeom>
        </p:spPr>
      </p:pic>
      <p:pic>
        <p:nvPicPr>
          <p:cNvPr id="13" name="Picture 12" descr="Res3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9" y="2884562"/>
            <a:ext cx="5241126" cy="665540"/>
          </a:xfrm>
          <a:prstGeom prst="rect">
            <a:avLst/>
          </a:prstGeom>
        </p:spPr>
      </p:pic>
      <p:pic>
        <p:nvPicPr>
          <p:cNvPr id="14" name="Picture 13" descr="2plecut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8" y="3734794"/>
            <a:ext cx="807682" cy="525153"/>
          </a:xfrm>
          <a:prstGeom prst="rect">
            <a:avLst/>
          </a:prstGeom>
        </p:spPr>
      </p:pic>
      <p:pic>
        <p:nvPicPr>
          <p:cNvPr id="15" name="Picture 14" descr="Res2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72" y="3689056"/>
            <a:ext cx="4885764" cy="570891"/>
          </a:xfrm>
          <a:prstGeom prst="rect">
            <a:avLst/>
          </a:prstGeom>
        </p:spPr>
      </p:pic>
      <p:pic>
        <p:nvPicPr>
          <p:cNvPr id="16" name="Picture 15" descr="1plecut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5" y="4450485"/>
            <a:ext cx="824917" cy="396214"/>
          </a:xfrm>
          <a:prstGeom prst="rect">
            <a:avLst/>
          </a:prstGeom>
        </p:spPr>
      </p:pic>
      <p:pic>
        <p:nvPicPr>
          <p:cNvPr id="17" name="Picture 16" descr="Res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72" y="4230064"/>
            <a:ext cx="4126754" cy="9504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86209" y="1696317"/>
            <a:ext cx="19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</a:t>
            </a:r>
            <a:r>
              <a:rPr lang="en-US" dirty="0" smtClean="0">
                <a:solidFill>
                  <a:srgbClr val="2C7C9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2C7C9F"/>
                </a:solidFill>
              </a:rPr>
              <a:t>1 coefficient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6209" y="2376940"/>
            <a:ext cx="211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5</a:t>
            </a:r>
            <a:r>
              <a:rPr lang="en-US" dirty="0" smtClean="0">
                <a:solidFill>
                  <a:srgbClr val="2C7C9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2C7C9F"/>
                </a:solidFill>
              </a:rPr>
              <a:t>6 coefficients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4126" y="3066330"/>
            <a:ext cx="232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10</a:t>
            </a:r>
            <a:r>
              <a:rPr lang="en-US" dirty="0" smtClean="0">
                <a:solidFill>
                  <a:srgbClr val="2C7C9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2C7C9F"/>
                </a:solidFill>
              </a:rPr>
              <a:t>15 coefficients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2528" y="3743520"/>
            <a:ext cx="232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10</a:t>
            </a:r>
            <a:r>
              <a:rPr lang="en-US" dirty="0" smtClean="0">
                <a:solidFill>
                  <a:srgbClr val="2C7C9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2C7C9F"/>
                </a:solidFill>
              </a:rPr>
              <a:t>20 coefficients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6799" y="4417603"/>
            <a:ext cx="218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7C9F"/>
                </a:solidFill>
              </a:rPr>
              <a:t>5</a:t>
            </a:r>
            <a:r>
              <a:rPr lang="en-US" dirty="0" smtClean="0">
                <a:solidFill>
                  <a:srgbClr val="2C7C9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2C7C9F"/>
                </a:solidFill>
              </a:rPr>
              <a:t>15 coefficients</a:t>
            </a:r>
            <a:endParaRPr lang="en-US" dirty="0">
              <a:solidFill>
                <a:srgbClr val="2C7C9F"/>
              </a:solidFill>
            </a:endParaRPr>
          </a:p>
        </p:txBody>
      </p:sp>
      <p:pic>
        <p:nvPicPr>
          <p:cNvPr id="23" name="Picture 22" descr="hexagonhr.pdf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7" y="5582643"/>
            <a:ext cx="8094704" cy="10118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60949" y="5091780"/>
            <a:ext cx="42309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7EB606"/>
                </a:solidFill>
              </a:rPr>
              <a:t>[</a:t>
            </a:r>
            <a:r>
              <a:rPr lang="en-US" sz="1300" dirty="0" err="1" smtClean="0">
                <a:solidFill>
                  <a:srgbClr val="7EB606"/>
                </a:solidFill>
              </a:rPr>
              <a:t>Mastrolia</a:t>
            </a:r>
            <a:r>
              <a:rPr lang="en-US" sz="1300" dirty="0" smtClean="0">
                <a:solidFill>
                  <a:srgbClr val="7EB606"/>
                </a:solidFill>
              </a:rPr>
              <a:t>, Mirabella, </a:t>
            </a:r>
            <a:r>
              <a:rPr lang="en-US" sz="1300" dirty="0" err="1" smtClean="0">
                <a:solidFill>
                  <a:srgbClr val="7EB606"/>
                </a:solidFill>
              </a:rPr>
              <a:t>Peraro</a:t>
            </a:r>
            <a:r>
              <a:rPr lang="en-US" sz="1300" dirty="0" smtClean="0">
                <a:solidFill>
                  <a:srgbClr val="7EB606"/>
                </a:solidFill>
              </a:rPr>
              <a:t> (2012)]; [</a:t>
            </a:r>
            <a:r>
              <a:rPr lang="en-US" sz="1300" dirty="0" err="1" smtClean="0">
                <a:solidFill>
                  <a:srgbClr val="7EB606"/>
                </a:solidFill>
              </a:rPr>
              <a:t>HvD</a:t>
            </a:r>
            <a:r>
              <a:rPr lang="en-US" sz="1300" dirty="0" smtClean="0">
                <a:solidFill>
                  <a:srgbClr val="7EB606"/>
                </a:solidFill>
              </a:rPr>
              <a:t> (2013)]</a:t>
            </a:r>
            <a:endParaRPr lang="en-US" sz="1300" dirty="0">
              <a:solidFill>
                <a:srgbClr val="7EB6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9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p p &gt; h j j at NLO in Gluon Fusion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400" dirty="0" smtClean="0"/>
              <a:t>p p &gt; h j j j at NLO in Gluon Fusion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tableGFdiagram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11" y="1646416"/>
            <a:ext cx="3573604" cy="4930827"/>
          </a:xfrm>
          <a:prstGeom prst="rect">
            <a:avLst/>
          </a:prstGeom>
        </p:spPr>
      </p:pic>
      <p:pic>
        <p:nvPicPr>
          <p:cNvPr id="8" name="Picture 7" descr="GFexamp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9" y="3909642"/>
            <a:ext cx="3761503" cy="2653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854" y="2127076"/>
            <a:ext cx="36819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7EB606"/>
                </a:solidFill>
              </a:rPr>
              <a:t>[</a:t>
            </a:r>
            <a:r>
              <a:rPr lang="en-US" sz="1300" dirty="0" err="1" smtClean="0">
                <a:solidFill>
                  <a:srgbClr val="7EB606"/>
                </a:solidFill>
              </a:rPr>
              <a:t>HvD</a:t>
            </a:r>
            <a:r>
              <a:rPr lang="en-US" sz="1300" dirty="0" smtClean="0">
                <a:solidFill>
                  <a:srgbClr val="7EB606"/>
                </a:solidFill>
              </a:rPr>
              <a:t>, Greiner, </a:t>
            </a:r>
            <a:r>
              <a:rPr lang="en-US" sz="1300" dirty="0" err="1" smtClean="0">
                <a:solidFill>
                  <a:srgbClr val="7EB606"/>
                </a:solidFill>
              </a:rPr>
              <a:t>Luisoni</a:t>
            </a:r>
            <a:r>
              <a:rPr lang="en-US" sz="1300" dirty="0" smtClean="0">
                <a:solidFill>
                  <a:srgbClr val="7EB606"/>
                </a:solidFill>
              </a:rPr>
              <a:t>, </a:t>
            </a:r>
            <a:r>
              <a:rPr lang="en-US" sz="1300" dirty="0" err="1" smtClean="0">
                <a:solidFill>
                  <a:srgbClr val="7EB606"/>
                </a:solidFill>
              </a:rPr>
              <a:t>Mastrolia</a:t>
            </a:r>
            <a:r>
              <a:rPr lang="en-US" sz="1300" dirty="0" smtClean="0">
                <a:solidFill>
                  <a:srgbClr val="7EB606"/>
                </a:solidFill>
              </a:rPr>
              <a:t>, Mirabella, </a:t>
            </a:r>
            <a:r>
              <a:rPr lang="en-US" sz="1300" dirty="0" err="1" smtClean="0">
                <a:solidFill>
                  <a:srgbClr val="7EB606"/>
                </a:solidFill>
              </a:rPr>
              <a:t>Ossola</a:t>
            </a:r>
            <a:r>
              <a:rPr lang="en-US" sz="1300" dirty="0" smtClean="0">
                <a:solidFill>
                  <a:srgbClr val="7EB606"/>
                </a:solidFill>
              </a:rPr>
              <a:t>, </a:t>
            </a:r>
            <a:br>
              <a:rPr lang="en-US" sz="1300" dirty="0" smtClean="0">
                <a:solidFill>
                  <a:srgbClr val="7EB606"/>
                </a:solidFill>
              </a:rPr>
            </a:br>
            <a:r>
              <a:rPr lang="en-US" sz="1300" dirty="0" err="1" smtClean="0">
                <a:solidFill>
                  <a:srgbClr val="7EB606"/>
                </a:solidFill>
              </a:rPr>
              <a:t>Peraro</a:t>
            </a:r>
            <a:r>
              <a:rPr lang="en-US" sz="1300" dirty="0" smtClean="0">
                <a:solidFill>
                  <a:srgbClr val="7EB606"/>
                </a:solidFill>
              </a:rPr>
              <a:t>, von </a:t>
            </a:r>
            <a:r>
              <a:rPr lang="en-US" sz="1300" dirty="0" err="1" smtClean="0">
                <a:solidFill>
                  <a:srgbClr val="7EB606"/>
                </a:solidFill>
              </a:rPr>
              <a:t>Soden-Fraunhofen</a:t>
            </a:r>
            <a:r>
              <a:rPr lang="en-US" sz="1300" dirty="0" smtClean="0">
                <a:solidFill>
                  <a:srgbClr val="7EB606"/>
                </a:solidFill>
              </a:rPr>
              <a:t>, </a:t>
            </a:r>
            <a:r>
              <a:rPr lang="en-US" sz="1300" dirty="0" err="1" smtClean="0">
                <a:solidFill>
                  <a:srgbClr val="7EB606"/>
                </a:solidFill>
              </a:rPr>
              <a:t>Tramontano</a:t>
            </a:r>
            <a:r>
              <a:rPr lang="en-US" sz="1300" dirty="0" smtClean="0">
                <a:solidFill>
                  <a:srgbClr val="7EB606"/>
                </a:solidFill>
              </a:rPr>
              <a:t> (2013)]</a:t>
            </a:r>
            <a:endParaRPr lang="en-US" sz="1300" dirty="0">
              <a:solidFill>
                <a:srgbClr val="7EB60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54" y="3437304"/>
            <a:ext cx="3925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EB606"/>
                </a:solidFill>
              </a:rPr>
              <a:t>[Cullen, </a:t>
            </a:r>
            <a:r>
              <a:rPr lang="en-US" sz="1400" dirty="0" err="1" smtClean="0">
                <a:solidFill>
                  <a:srgbClr val="7EB606"/>
                </a:solidFill>
              </a:rPr>
              <a:t>HvD</a:t>
            </a:r>
            <a:r>
              <a:rPr lang="en-US" sz="1400" dirty="0" smtClean="0">
                <a:solidFill>
                  <a:srgbClr val="7EB606"/>
                </a:solidFill>
              </a:rPr>
              <a:t>, Greiner, </a:t>
            </a:r>
            <a:r>
              <a:rPr lang="en-US" sz="1400" dirty="0" err="1" smtClean="0">
                <a:solidFill>
                  <a:srgbClr val="7EB606"/>
                </a:solidFill>
              </a:rPr>
              <a:t>Luisoni</a:t>
            </a:r>
            <a:r>
              <a:rPr lang="en-US" sz="1400" dirty="0" smtClean="0">
                <a:solidFill>
                  <a:srgbClr val="7EB606"/>
                </a:solidFill>
              </a:rPr>
              <a:t>, </a:t>
            </a:r>
            <a:r>
              <a:rPr lang="en-US" sz="1400" dirty="0" err="1" smtClean="0">
                <a:solidFill>
                  <a:srgbClr val="7EB606"/>
                </a:solidFill>
              </a:rPr>
              <a:t>Mastrolia</a:t>
            </a:r>
            <a:r>
              <a:rPr lang="en-US" sz="1400" dirty="0" smtClean="0">
                <a:solidFill>
                  <a:srgbClr val="7EB606"/>
                </a:solidFill>
              </a:rPr>
              <a:t>, Mirabella, </a:t>
            </a:r>
            <a:br>
              <a:rPr lang="en-US" sz="1400" dirty="0" smtClean="0">
                <a:solidFill>
                  <a:srgbClr val="7EB606"/>
                </a:solidFill>
              </a:rPr>
            </a:br>
            <a:r>
              <a:rPr lang="en-US" sz="1400" dirty="0" err="1" smtClean="0">
                <a:solidFill>
                  <a:srgbClr val="7EB606"/>
                </a:solidFill>
              </a:rPr>
              <a:t>Ossola</a:t>
            </a:r>
            <a:r>
              <a:rPr lang="en-US" sz="1400" dirty="0" smtClean="0">
                <a:solidFill>
                  <a:srgbClr val="7EB606"/>
                </a:solidFill>
              </a:rPr>
              <a:t>, </a:t>
            </a:r>
            <a:r>
              <a:rPr lang="en-US" sz="1400" dirty="0" err="1" smtClean="0">
                <a:solidFill>
                  <a:srgbClr val="7EB606"/>
                </a:solidFill>
              </a:rPr>
              <a:t>Peraro</a:t>
            </a:r>
            <a:r>
              <a:rPr lang="en-US" sz="1400" dirty="0" smtClean="0">
                <a:solidFill>
                  <a:srgbClr val="7EB606"/>
                </a:solidFill>
              </a:rPr>
              <a:t>, </a:t>
            </a:r>
            <a:r>
              <a:rPr lang="en-US" sz="1400" dirty="0" err="1" smtClean="0">
                <a:solidFill>
                  <a:srgbClr val="7EB606"/>
                </a:solidFill>
              </a:rPr>
              <a:t>Tramontano</a:t>
            </a:r>
            <a:r>
              <a:rPr lang="en-US" sz="1400" dirty="0" smtClean="0">
                <a:solidFill>
                  <a:srgbClr val="7EB606"/>
                </a:solidFill>
              </a:rPr>
              <a:t> (2013)]</a:t>
            </a:r>
            <a:endParaRPr lang="en-US" sz="1400" dirty="0">
              <a:solidFill>
                <a:srgbClr val="7EB6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1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NLO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7332"/>
            <a:ext cx="7620000" cy="3183468"/>
          </a:xfrm>
        </p:spPr>
        <p:txBody>
          <a:bodyPr/>
          <a:lstStyle/>
          <a:p>
            <a:r>
              <a:rPr lang="en-US" dirty="0" smtClean="0"/>
              <a:t>NLO calculations consists of:</a:t>
            </a:r>
          </a:p>
          <a:p>
            <a:pPr lvl="1"/>
            <a:r>
              <a:rPr lang="en-US" dirty="0" smtClean="0"/>
              <a:t>Leading Order (LO): Born diagrams</a:t>
            </a:r>
          </a:p>
          <a:p>
            <a:pPr lvl="1"/>
            <a:r>
              <a:rPr lang="en-US" dirty="0" smtClean="0"/>
              <a:t>Virtual corrections: Loop diagrams</a:t>
            </a:r>
          </a:p>
          <a:p>
            <a:pPr lvl="1"/>
            <a:r>
              <a:rPr lang="en-US" dirty="0" smtClean="0"/>
              <a:t>Real corrections: Additional radiation</a:t>
            </a:r>
          </a:p>
          <a:p>
            <a:pPr lvl="1"/>
            <a:r>
              <a:rPr lang="en-US" dirty="0" smtClean="0"/>
              <a:t>Subtraction terms to regulate infinities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NLOformul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98" y="1701036"/>
            <a:ext cx="8829427" cy="1265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3500" y="4000300"/>
            <a:ext cx="129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/>
              <a:t>GoSam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2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NLO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7332"/>
            <a:ext cx="7620000" cy="3183468"/>
          </a:xfrm>
        </p:spPr>
        <p:txBody>
          <a:bodyPr/>
          <a:lstStyle/>
          <a:p>
            <a:r>
              <a:rPr lang="en-US" dirty="0" smtClean="0"/>
              <a:t>NLO calculations consists of:</a:t>
            </a:r>
          </a:p>
          <a:p>
            <a:pPr lvl="1"/>
            <a:r>
              <a:rPr lang="en-US" dirty="0" smtClean="0"/>
              <a:t>Leading Order (LO): Born diagrams</a:t>
            </a:r>
          </a:p>
          <a:p>
            <a:pPr lvl="1"/>
            <a:r>
              <a:rPr lang="en-US" dirty="0" smtClean="0"/>
              <a:t>Virtual corrections: Loop diagrams</a:t>
            </a:r>
          </a:p>
          <a:p>
            <a:pPr lvl="1"/>
            <a:r>
              <a:rPr lang="en-US" dirty="0" smtClean="0"/>
              <a:t>Real corrections: Additional radiation</a:t>
            </a:r>
          </a:p>
          <a:p>
            <a:pPr lvl="1"/>
            <a:r>
              <a:rPr lang="en-US" dirty="0" smtClean="0"/>
              <a:t>Subtraction terms to regulate infinities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NLOformul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98" y="1701036"/>
            <a:ext cx="8829427" cy="1265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3500" y="4000300"/>
            <a:ext cx="129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/>
              <a:t>GoSam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56987" y="3668083"/>
            <a:ext cx="86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MC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6987" y="4369632"/>
            <a:ext cx="86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MC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56987" y="4705653"/>
            <a:ext cx="86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4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with </a:t>
            </a:r>
            <a:r>
              <a:rPr lang="en-US" dirty="0" err="1" smtClean="0"/>
              <a:t>aMC@NLO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release: MadGraph5_aMC@NLO (MG5aMC)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 err="1" smtClean="0"/>
              <a:t>Binoth</a:t>
            </a:r>
            <a:r>
              <a:rPr lang="en-US" dirty="0" smtClean="0"/>
              <a:t> Les </a:t>
            </a:r>
            <a:r>
              <a:rPr lang="en-US" dirty="0" err="1" smtClean="0"/>
              <a:t>Houches</a:t>
            </a:r>
            <a:r>
              <a:rPr lang="en-US" dirty="0" smtClean="0"/>
              <a:t> Accord interface (BLHA)</a:t>
            </a:r>
            <a:br>
              <a:rPr lang="en-US" dirty="0" smtClean="0"/>
            </a:br>
            <a:r>
              <a:rPr lang="en-US" dirty="0" smtClean="0"/>
              <a:t>See next talk by Johann Felix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Interface tested on several non-trivial processes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Compared </a:t>
            </a:r>
            <a:r>
              <a:rPr lang="en-US" dirty="0" err="1" smtClean="0"/>
              <a:t>GoSam</a:t>
            </a:r>
            <a:r>
              <a:rPr lang="en-US" dirty="0" smtClean="0"/>
              <a:t> vs. </a:t>
            </a:r>
            <a:r>
              <a:rPr lang="en-US" dirty="0" err="1" smtClean="0"/>
              <a:t>MadLoop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Runs smoothly parallelized with Condor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1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GoSam</a:t>
            </a:r>
            <a:r>
              <a:rPr lang="en-US" dirty="0" smtClean="0"/>
              <a:t> is a framework for the automated computation of one loop diagrams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Samurai has been extended to deal with higher rank numerators, </a:t>
            </a:r>
            <a:r>
              <a:rPr lang="en-US" dirty="0" err="1" smtClean="0"/>
              <a:t>f.e</a:t>
            </a:r>
            <a:r>
              <a:rPr lang="en-US" dirty="0" smtClean="0"/>
              <a:t>. effective Higgs couplings: </a:t>
            </a:r>
            <a:r>
              <a:rPr lang="en-US" dirty="0" err="1" smtClean="0"/>
              <a:t>Xsamurai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Xsamurai</a:t>
            </a:r>
            <a:r>
              <a:rPr lang="en-US" dirty="0" smtClean="0"/>
              <a:t> has been used to calculate Higgs plus 2 and 3 jets in Gluon Fusion at NLO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GoSam</a:t>
            </a:r>
            <a:r>
              <a:rPr lang="en-US" dirty="0" smtClean="0"/>
              <a:t> is being interfaced to MG5aMC for the calculation of even more complicated processes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sherpa_s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15" y="726100"/>
            <a:ext cx="5555284" cy="55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6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r>
              <a:rPr lang="en-US" dirty="0" smtClean="0"/>
              <a:t>Higgs found, need properties</a:t>
            </a:r>
          </a:p>
          <a:p>
            <a:pPr lvl="1"/>
            <a:r>
              <a:rPr lang="en-US" dirty="0" smtClean="0"/>
              <a:t>Spin</a:t>
            </a:r>
          </a:p>
          <a:p>
            <a:pPr lvl="1"/>
            <a:r>
              <a:rPr lang="en-US" dirty="0" smtClean="0"/>
              <a:t>CP properties</a:t>
            </a:r>
          </a:p>
          <a:p>
            <a:pPr lvl="1"/>
            <a:r>
              <a:rPr lang="en-US" dirty="0" smtClean="0"/>
              <a:t>Couplings to other particles</a:t>
            </a:r>
          </a:p>
          <a:p>
            <a:r>
              <a:rPr lang="en-US" dirty="0" smtClean="0"/>
              <a:t>BSM physics?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NLO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948"/>
            <a:ext cx="7620000" cy="2208852"/>
          </a:xfrm>
        </p:spPr>
        <p:txBody>
          <a:bodyPr/>
          <a:lstStyle/>
          <a:p>
            <a:r>
              <a:rPr lang="en-US" dirty="0" smtClean="0"/>
              <a:t>Reduce theoretical error</a:t>
            </a:r>
          </a:p>
          <a:p>
            <a:r>
              <a:rPr lang="en-US" dirty="0" smtClean="0"/>
              <a:t>Strong dependence on factorization and renormalization scale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whyhigherorder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" y="1260938"/>
            <a:ext cx="8394642" cy="29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2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NLO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7332"/>
            <a:ext cx="7620000" cy="3183468"/>
          </a:xfrm>
        </p:spPr>
        <p:txBody>
          <a:bodyPr/>
          <a:lstStyle/>
          <a:p>
            <a:r>
              <a:rPr lang="en-US" dirty="0" smtClean="0"/>
              <a:t>NLO calculations consists of:</a:t>
            </a:r>
          </a:p>
          <a:p>
            <a:pPr lvl="1"/>
            <a:r>
              <a:rPr lang="en-US" dirty="0" smtClean="0"/>
              <a:t>Leading Order (LO): Born diagrams</a:t>
            </a:r>
          </a:p>
          <a:p>
            <a:pPr lvl="1"/>
            <a:r>
              <a:rPr lang="en-US" dirty="0" smtClean="0"/>
              <a:t>Virtual corrections: Loop diagrams</a:t>
            </a:r>
          </a:p>
          <a:p>
            <a:pPr lvl="1"/>
            <a:r>
              <a:rPr lang="en-US" dirty="0" smtClean="0"/>
              <a:t>Real corrections: Additional radiation</a:t>
            </a:r>
          </a:p>
          <a:p>
            <a:pPr lvl="1"/>
            <a:r>
              <a:rPr lang="en-US" dirty="0" smtClean="0"/>
              <a:t>Subtraction terms to regulate infinities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NLOformul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98" y="1701036"/>
            <a:ext cx="8829427" cy="1265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3500" y="4000300"/>
            <a:ext cx="129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/>
              <a:t>GoSam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3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GoSam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9275" y="1417638"/>
            <a:ext cx="8042276" cy="4767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Collaboration</a:t>
            </a:r>
            <a:br>
              <a:rPr lang="en-US" b="1" dirty="0" smtClean="0"/>
            </a:br>
            <a:r>
              <a:rPr lang="en-US" sz="1700" dirty="0" smtClean="0"/>
              <a:t>Cullen, </a:t>
            </a:r>
            <a:r>
              <a:rPr lang="en-US" sz="1700" dirty="0" err="1" smtClean="0"/>
              <a:t>HvD</a:t>
            </a:r>
            <a:r>
              <a:rPr lang="en-US" sz="1700" dirty="0" smtClean="0"/>
              <a:t>, Greiner, Heinrich, </a:t>
            </a:r>
            <a:r>
              <a:rPr lang="en-US" sz="1700" dirty="0" err="1" smtClean="0"/>
              <a:t>Luisoni</a:t>
            </a:r>
            <a:r>
              <a:rPr lang="en-US" sz="1700" dirty="0" smtClean="0"/>
              <a:t>, </a:t>
            </a:r>
            <a:r>
              <a:rPr lang="en-US" sz="1700" dirty="0" err="1" smtClean="0"/>
              <a:t>Mastrolia</a:t>
            </a:r>
            <a:r>
              <a:rPr lang="en-US" sz="1700" dirty="0" smtClean="0"/>
              <a:t>, Mirabella, </a:t>
            </a:r>
            <a:r>
              <a:rPr lang="en-US" sz="1700" dirty="0" err="1" smtClean="0"/>
              <a:t>Ossola</a:t>
            </a:r>
            <a:r>
              <a:rPr lang="en-US" sz="1700" dirty="0" smtClean="0"/>
              <a:t>, </a:t>
            </a:r>
            <a:r>
              <a:rPr lang="en-US" sz="1700" dirty="0" err="1" smtClean="0"/>
              <a:t>Peraro</a:t>
            </a:r>
            <a:r>
              <a:rPr lang="en-US" sz="1700" dirty="0" smtClean="0"/>
              <a:t>, </a:t>
            </a:r>
            <a:r>
              <a:rPr lang="en-US" sz="1700" dirty="0" err="1" smtClean="0"/>
              <a:t>Schlenk</a:t>
            </a:r>
            <a:r>
              <a:rPr lang="en-US" sz="1700" dirty="0" smtClean="0"/>
              <a:t>,</a:t>
            </a:r>
            <a:br>
              <a:rPr lang="en-US" sz="1700" dirty="0" smtClean="0"/>
            </a:br>
            <a:r>
              <a:rPr lang="en-US" sz="1700" dirty="0" smtClean="0"/>
              <a:t>von </a:t>
            </a:r>
            <a:r>
              <a:rPr lang="en-US" sz="1700" dirty="0" err="1" smtClean="0"/>
              <a:t>Soden-Fraunhofen</a:t>
            </a:r>
            <a:r>
              <a:rPr lang="en-US" sz="1700" dirty="0" smtClean="0"/>
              <a:t>, </a:t>
            </a:r>
            <a:r>
              <a:rPr lang="en-US" sz="1700" dirty="0" err="1" smtClean="0"/>
              <a:t>Tramontano</a:t>
            </a:r>
            <a:endParaRPr lang="en-US" sz="1700" dirty="0" smtClean="0"/>
          </a:p>
          <a:p>
            <a:pPr marL="0" indent="0">
              <a:buNone/>
            </a:pPr>
            <a:r>
              <a:rPr lang="en-US" b="1" dirty="0" smtClean="0"/>
              <a:t>Reduction algorithms</a:t>
            </a:r>
          </a:p>
          <a:p>
            <a:pPr lvl="1"/>
            <a:r>
              <a:rPr lang="en-US" i="1" dirty="0" smtClean="0"/>
              <a:t>Samurai</a:t>
            </a:r>
            <a:r>
              <a:rPr lang="en-US" dirty="0" smtClean="0"/>
              <a:t>, </a:t>
            </a:r>
            <a:r>
              <a:rPr lang="en-US" i="1" dirty="0" err="1" smtClean="0"/>
              <a:t>Xsamurai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	d-dimensional integrand-level reduction</a:t>
            </a:r>
            <a:br>
              <a:rPr lang="en-US" sz="2000" dirty="0" smtClean="0"/>
            </a:br>
            <a:r>
              <a:rPr lang="en-US" sz="2000" dirty="0" smtClean="0"/>
              <a:t>	current default</a:t>
            </a:r>
            <a:br>
              <a:rPr lang="en-US" sz="2000" dirty="0" smtClean="0"/>
            </a:br>
            <a:r>
              <a:rPr lang="en-US" sz="1400" dirty="0" smtClean="0">
                <a:solidFill>
                  <a:srgbClr val="7EB606"/>
                </a:solidFill>
              </a:rPr>
              <a:t>	[</a:t>
            </a:r>
            <a:r>
              <a:rPr lang="en-US" sz="1400" dirty="0" err="1" smtClean="0">
                <a:solidFill>
                  <a:srgbClr val="7EB606"/>
                </a:solidFill>
              </a:rPr>
              <a:t>Mastrolia</a:t>
            </a:r>
            <a:r>
              <a:rPr lang="en-US" sz="1400" dirty="0" smtClean="0">
                <a:solidFill>
                  <a:srgbClr val="7EB606"/>
                </a:solidFill>
              </a:rPr>
              <a:t>, </a:t>
            </a:r>
            <a:r>
              <a:rPr lang="en-US" sz="1400" dirty="0" err="1" smtClean="0">
                <a:solidFill>
                  <a:srgbClr val="7EB606"/>
                </a:solidFill>
              </a:rPr>
              <a:t>Ossola</a:t>
            </a:r>
            <a:r>
              <a:rPr lang="en-US" sz="1400" dirty="0" smtClean="0">
                <a:solidFill>
                  <a:srgbClr val="7EB606"/>
                </a:solidFill>
              </a:rPr>
              <a:t>, Reiter, </a:t>
            </a:r>
            <a:r>
              <a:rPr lang="en-US" sz="1400" dirty="0" err="1" smtClean="0">
                <a:solidFill>
                  <a:srgbClr val="7EB606"/>
                </a:solidFill>
              </a:rPr>
              <a:t>Tramontano</a:t>
            </a:r>
            <a:r>
              <a:rPr lang="en-US" sz="1400" dirty="0" smtClean="0">
                <a:solidFill>
                  <a:srgbClr val="7EB606"/>
                </a:solidFill>
              </a:rPr>
              <a:t>]; [</a:t>
            </a:r>
            <a:r>
              <a:rPr lang="en-US" sz="1400" dirty="0" err="1" smtClean="0">
                <a:solidFill>
                  <a:srgbClr val="7EB606"/>
                </a:solidFill>
              </a:rPr>
              <a:t>HvD</a:t>
            </a:r>
            <a:r>
              <a:rPr lang="en-US" sz="1400" dirty="0" smtClean="0">
                <a:solidFill>
                  <a:srgbClr val="7EB606"/>
                </a:solidFill>
              </a:rPr>
              <a:t> (2013)]</a:t>
            </a:r>
          </a:p>
          <a:p>
            <a:pPr lvl="1"/>
            <a:r>
              <a:rPr lang="en-US" i="1" dirty="0" smtClean="0"/>
              <a:t>Golem95</a:t>
            </a:r>
            <a:r>
              <a:rPr lang="en-US" dirty="0" smtClean="0"/>
              <a:t>, </a:t>
            </a:r>
            <a:r>
              <a:rPr lang="en-US" i="1" dirty="0" smtClean="0"/>
              <a:t>Golem95 </a:t>
            </a:r>
            <a:r>
              <a:rPr lang="en-US" i="1" dirty="0" err="1" smtClean="0"/>
              <a:t>higherrank</a:t>
            </a:r>
            <a:r>
              <a:rPr lang="en-US" i="1" dirty="0" smtClean="0"/>
              <a:t> extension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	</a:t>
            </a:r>
            <a:r>
              <a:rPr lang="en-US" sz="2000" dirty="0" err="1" smtClean="0"/>
              <a:t>Tensorial</a:t>
            </a:r>
            <a:r>
              <a:rPr lang="en-US" sz="2000" dirty="0" smtClean="0"/>
              <a:t> reduction</a:t>
            </a:r>
            <a:br>
              <a:rPr lang="en-US" sz="2000" dirty="0" smtClean="0"/>
            </a:br>
            <a:r>
              <a:rPr lang="en-US" sz="2000" dirty="0" smtClean="0"/>
              <a:t>	Numerically stable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 rescue system</a:t>
            </a:r>
            <a:br>
              <a:rPr lang="en-US" sz="2000" dirty="0" smtClean="0"/>
            </a:br>
            <a:r>
              <a:rPr lang="en-US" sz="1400" dirty="0" smtClean="0">
                <a:solidFill>
                  <a:srgbClr val="7EB606"/>
                </a:solidFill>
              </a:rPr>
              <a:t>	[</a:t>
            </a:r>
            <a:r>
              <a:rPr lang="en-US" sz="1400" dirty="0" err="1" smtClean="0">
                <a:solidFill>
                  <a:srgbClr val="7EB606"/>
                </a:solidFill>
              </a:rPr>
              <a:t>Binoth</a:t>
            </a:r>
            <a:r>
              <a:rPr lang="en-US" sz="1400" dirty="0" smtClean="0">
                <a:solidFill>
                  <a:srgbClr val="7EB606"/>
                </a:solidFill>
              </a:rPr>
              <a:t>, </a:t>
            </a:r>
            <a:r>
              <a:rPr lang="en-US" sz="1400" dirty="0" err="1" smtClean="0">
                <a:solidFill>
                  <a:srgbClr val="7EB606"/>
                </a:solidFill>
              </a:rPr>
              <a:t>Guillet</a:t>
            </a:r>
            <a:r>
              <a:rPr lang="en-US" sz="1400" dirty="0" smtClean="0">
                <a:solidFill>
                  <a:srgbClr val="7EB606"/>
                </a:solidFill>
              </a:rPr>
              <a:t>, Heinrich, </a:t>
            </a:r>
            <a:r>
              <a:rPr lang="en-US" sz="1400" dirty="0" err="1" smtClean="0">
                <a:solidFill>
                  <a:srgbClr val="7EB606"/>
                </a:solidFill>
              </a:rPr>
              <a:t>Pilon</a:t>
            </a:r>
            <a:r>
              <a:rPr lang="en-US" sz="1400" dirty="0" smtClean="0">
                <a:solidFill>
                  <a:srgbClr val="7EB606"/>
                </a:solidFill>
              </a:rPr>
              <a:t>, Reiter]; [</a:t>
            </a:r>
            <a:r>
              <a:rPr lang="en-US" sz="1400" dirty="0" err="1" smtClean="0">
                <a:solidFill>
                  <a:srgbClr val="7EB606"/>
                </a:solidFill>
              </a:rPr>
              <a:t>Guillet</a:t>
            </a:r>
            <a:r>
              <a:rPr lang="en-US" sz="1400" dirty="0" smtClean="0">
                <a:solidFill>
                  <a:srgbClr val="7EB606"/>
                </a:solidFill>
              </a:rPr>
              <a:t>, Heinrich, von </a:t>
            </a:r>
            <a:r>
              <a:rPr lang="en-US" sz="1400" dirty="0" err="1" smtClean="0">
                <a:solidFill>
                  <a:srgbClr val="7EB606"/>
                </a:solidFill>
              </a:rPr>
              <a:t>Soden-Fraunhofen</a:t>
            </a:r>
            <a:r>
              <a:rPr lang="en-US" sz="1400" dirty="0" smtClean="0">
                <a:solidFill>
                  <a:srgbClr val="7EB606"/>
                </a:solidFill>
              </a:rPr>
              <a:t>]</a:t>
            </a:r>
          </a:p>
          <a:p>
            <a:pPr lvl="1"/>
            <a:r>
              <a:rPr lang="en-US" i="1" dirty="0" smtClean="0"/>
              <a:t>Ninja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	</a:t>
            </a:r>
            <a:r>
              <a:rPr lang="en-US" sz="2000" dirty="0" err="1" smtClean="0"/>
              <a:t>Integrand-level+Laurent</a:t>
            </a:r>
            <a:r>
              <a:rPr lang="en-US" sz="2000" dirty="0" smtClean="0"/>
              <a:t> expansion</a:t>
            </a:r>
            <a:br>
              <a:rPr lang="en-US" sz="2000" dirty="0" smtClean="0"/>
            </a:br>
            <a:r>
              <a:rPr lang="en-US" sz="2000" dirty="0" smtClean="0"/>
              <a:t>	Stable and fast</a:t>
            </a:r>
            <a:br>
              <a:rPr lang="en-US" sz="2000" dirty="0" smtClean="0"/>
            </a:br>
            <a:r>
              <a:rPr lang="en-US" sz="1400" dirty="0" smtClean="0">
                <a:solidFill>
                  <a:srgbClr val="7EB606"/>
                </a:solidFill>
              </a:rPr>
              <a:t>	[</a:t>
            </a:r>
            <a:r>
              <a:rPr lang="en-US" sz="1400" dirty="0" err="1" smtClean="0">
                <a:solidFill>
                  <a:srgbClr val="7EB606"/>
                </a:solidFill>
              </a:rPr>
              <a:t>Mastrolia</a:t>
            </a:r>
            <a:r>
              <a:rPr lang="en-US" sz="1400" dirty="0" smtClean="0">
                <a:solidFill>
                  <a:srgbClr val="7EB606"/>
                </a:solidFill>
              </a:rPr>
              <a:t>, Mirabella, </a:t>
            </a:r>
            <a:r>
              <a:rPr lang="en-US" sz="1400" dirty="0" err="1" smtClean="0">
                <a:solidFill>
                  <a:srgbClr val="7EB606"/>
                </a:solidFill>
              </a:rPr>
              <a:t>Peraro</a:t>
            </a:r>
            <a:r>
              <a:rPr lang="en-US" sz="1400" dirty="0" smtClean="0">
                <a:solidFill>
                  <a:srgbClr val="7EB606"/>
                </a:solidFill>
              </a:rPr>
              <a:t>]; [</a:t>
            </a:r>
            <a:r>
              <a:rPr lang="en-US" sz="1400" dirty="0" err="1" smtClean="0">
                <a:solidFill>
                  <a:srgbClr val="7EB606"/>
                </a:solidFill>
              </a:rPr>
              <a:t>HvD</a:t>
            </a:r>
            <a:r>
              <a:rPr lang="en-US" sz="1400" dirty="0" smtClean="0">
                <a:solidFill>
                  <a:srgbClr val="7EB606"/>
                </a:solidFill>
              </a:rPr>
              <a:t>, </a:t>
            </a:r>
            <a:r>
              <a:rPr lang="en-US" sz="1400" dirty="0" err="1" smtClean="0">
                <a:solidFill>
                  <a:srgbClr val="7EB606"/>
                </a:solidFill>
              </a:rPr>
              <a:t>Luisoni</a:t>
            </a:r>
            <a:r>
              <a:rPr lang="en-US" sz="1400" dirty="0" smtClean="0">
                <a:solidFill>
                  <a:srgbClr val="7EB606"/>
                </a:solidFill>
              </a:rPr>
              <a:t>, </a:t>
            </a:r>
            <a:r>
              <a:rPr lang="en-US" sz="1400" dirty="0" err="1" smtClean="0">
                <a:solidFill>
                  <a:srgbClr val="7EB606"/>
                </a:solidFill>
              </a:rPr>
              <a:t>Mastrolia</a:t>
            </a:r>
            <a:r>
              <a:rPr lang="en-US" sz="1400" dirty="0" smtClean="0">
                <a:solidFill>
                  <a:srgbClr val="7EB606"/>
                </a:solidFill>
              </a:rPr>
              <a:t>, Mirabella, </a:t>
            </a:r>
            <a:r>
              <a:rPr lang="en-US" sz="1400" dirty="0" err="1" smtClean="0">
                <a:solidFill>
                  <a:srgbClr val="7EB606"/>
                </a:solidFill>
              </a:rPr>
              <a:t>Ossola</a:t>
            </a:r>
            <a:r>
              <a:rPr lang="en-US" sz="1400" dirty="0" smtClean="0">
                <a:solidFill>
                  <a:srgbClr val="7EB606"/>
                </a:solidFill>
              </a:rPr>
              <a:t>, </a:t>
            </a:r>
            <a:r>
              <a:rPr lang="en-US" sz="1400" dirty="0" err="1" smtClean="0">
                <a:solidFill>
                  <a:srgbClr val="7EB606"/>
                </a:solidFill>
              </a:rPr>
              <a:t>Peraro</a:t>
            </a:r>
            <a:r>
              <a:rPr lang="en-US" sz="1400" dirty="0" smtClean="0">
                <a:solidFill>
                  <a:srgbClr val="7EB606"/>
                </a:solidFill>
              </a:rPr>
              <a:t>]; [</a:t>
            </a:r>
            <a:r>
              <a:rPr lang="en-US" sz="1400" dirty="0" err="1" smtClean="0">
                <a:solidFill>
                  <a:srgbClr val="7EB606"/>
                </a:solidFill>
              </a:rPr>
              <a:t>Peraro</a:t>
            </a:r>
            <a:r>
              <a:rPr lang="en-US" sz="1400" dirty="0" smtClean="0">
                <a:solidFill>
                  <a:srgbClr val="7EB606"/>
                </a:solidFill>
              </a:rPr>
              <a:t>]</a:t>
            </a:r>
            <a:endParaRPr lang="en-US" sz="1400" dirty="0">
              <a:solidFill>
                <a:srgbClr val="7EB6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2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Amplitudes at one loop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genericnpoin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84" y="814056"/>
            <a:ext cx="1768207" cy="1739616"/>
          </a:xfrm>
          <a:prstGeom prst="rect">
            <a:avLst/>
          </a:prstGeom>
        </p:spPr>
      </p:pic>
      <p:pic>
        <p:nvPicPr>
          <p:cNvPr id="8" name="Picture 7" descr="decomposition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9" y="2413471"/>
            <a:ext cx="8179587" cy="672871"/>
          </a:xfrm>
          <a:prstGeom prst="rect">
            <a:avLst/>
          </a:prstGeom>
        </p:spPr>
      </p:pic>
      <p:pic>
        <p:nvPicPr>
          <p:cNvPr id="9" name="Picture 8" descr="decowithresidues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1" y="3520251"/>
            <a:ext cx="5967507" cy="1520567"/>
          </a:xfrm>
          <a:prstGeom prst="rect">
            <a:avLst/>
          </a:prstGeom>
        </p:spPr>
      </p:pic>
      <p:pic>
        <p:nvPicPr>
          <p:cNvPr id="10" name="Picture 9" descr="decowithresidues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22" y="4491427"/>
            <a:ext cx="6369169" cy="1520567"/>
          </a:xfrm>
          <a:prstGeom prst="rect">
            <a:avLst/>
          </a:prstGeom>
        </p:spPr>
      </p:pic>
      <p:pic>
        <p:nvPicPr>
          <p:cNvPr id="11" name="Picture 10" descr="genericloop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5513516" cy="9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4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Amplitudes at one loop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July 2014, Ringberg Castle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Hans van Deurzen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decowithresidues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0" y="1696765"/>
            <a:ext cx="5967507" cy="1520567"/>
          </a:xfrm>
          <a:prstGeom prst="rect">
            <a:avLst/>
          </a:prstGeom>
        </p:spPr>
      </p:pic>
      <p:pic>
        <p:nvPicPr>
          <p:cNvPr id="8" name="Picture 7" descr="decowithresidues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91" y="2667941"/>
            <a:ext cx="6369169" cy="152056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9275" y="4396767"/>
            <a:ext cx="8042276" cy="17291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Residues multivariate polynomials</a:t>
            </a:r>
          </a:p>
          <a:p>
            <a:r>
              <a:rPr lang="en-US" sz="2400" dirty="0" smtClean="0"/>
              <a:t>Need rank to determine generic form</a:t>
            </a:r>
          </a:p>
          <a:p>
            <a:r>
              <a:rPr lang="en-US" sz="2400" dirty="0" smtClean="0"/>
              <a:t>Renormalizability requires rank ≤ propagators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142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238</TotalTime>
  <Words>593</Words>
  <Application>Microsoft Macintosh PowerPoint</Application>
  <PresentationFormat>On-screen Show (4:3)</PresentationFormat>
  <Paragraphs>177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NLO Calculations with GoSam</vt:lpstr>
      <vt:lpstr>NLO Calculations with GoSam</vt:lpstr>
      <vt:lpstr>LHC </vt:lpstr>
      <vt:lpstr>Motivation</vt:lpstr>
      <vt:lpstr>Motivation for NLO</vt:lpstr>
      <vt:lpstr>NLO Calculations</vt:lpstr>
      <vt:lpstr>GoSam</vt:lpstr>
      <vt:lpstr>Amplitudes at one loop</vt:lpstr>
      <vt:lpstr>Amplitudes at one loop</vt:lpstr>
      <vt:lpstr>Rank of the numerator</vt:lpstr>
      <vt:lpstr>Integrand decomposition</vt:lpstr>
      <vt:lpstr>Integrand decomposition</vt:lpstr>
      <vt:lpstr>Integrand decomposition</vt:lpstr>
      <vt:lpstr>Integrand decomposition</vt:lpstr>
      <vt:lpstr>Integrand decomposition</vt:lpstr>
      <vt:lpstr>Integrand decomposition</vt:lpstr>
      <vt:lpstr>Integrand decomposition</vt:lpstr>
      <vt:lpstr>Higher rank</vt:lpstr>
      <vt:lpstr>Higher rank</vt:lpstr>
      <vt:lpstr>Integrand decomposition</vt:lpstr>
      <vt:lpstr>Applications</vt:lpstr>
      <vt:lpstr>NLO Calculations</vt:lpstr>
      <vt:lpstr>NLO Calculations</vt:lpstr>
      <vt:lpstr>Interface with aMC@NLO</vt:lpstr>
      <vt:lpstr>Summary</vt:lpstr>
    </vt:vector>
  </TitlesOfParts>
  <Company>MPI f. 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NLO Calculations with GoSam</dc:title>
  <dc:creator>Alois Kabelschacht</dc:creator>
  <cp:lastModifiedBy>Alois Kabelschacht</cp:lastModifiedBy>
  <cp:revision>22</cp:revision>
  <dcterms:created xsi:type="dcterms:W3CDTF">2014-07-14T12:34:43Z</dcterms:created>
  <dcterms:modified xsi:type="dcterms:W3CDTF">2014-07-16T13:07:38Z</dcterms:modified>
</cp:coreProperties>
</file>