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5" r:id="rId2"/>
    <p:sldId id="278" r:id="rId3"/>
    <p:sldId id="268" r:id="rId4"/>
    <p:sldId id="274" r:id="rId5"/>
    <p:sldId id="266" r:id="rId6"/>
    <p:sldId id="259" r:id="rId7"/>
    <p:sldId id="265" r:id="rId8"/>
    <p:sldId id="260" r:id="rId9"/>
    <p:sldId id="271" r:id="rId10"/>
    <p:sldId id="267" r:id="rId11"/>
    <p:sldId id="276" r:id="rId12"/>
    <p:sldId id="286" r:id="rId13"/>
    <p:sldId id="287" r:id="rId14"/>
    <p:sldId id="284" r:id="rId15"/>
    <p:sldId id="282" r:id="rId16"/>
    <p:sldId id="285" r:id="rId17"/>
    <p:sldId id="27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2DCB"/>
    <a:srgbClr val="5533DD"/>
    <a:srgbClr val="CAD5FF"/>
    <a:srgbClr val="AA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14" autoAdjust="0"/>
    <p:restoredTop sz="91082" autoAdjust="0"/>
  </p:normalViewPr>
  <p:slideViewPr>
    <p:cSldViewPr snapToGrid="0" snapToObjects="1">
      <p:cViewPr>
        <p:scale>
          <a:sx n="95" d="100"/>
          <a:sy n="95" d="100"/>
        </p:scale>
        <p:origin x="-9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D61F0-AC91-0944-B152-AFB12A61B51C}" type="datetimeFigureOut">
              <a:rPr lang="en-US" smtClean="0"/>
              <a:t>17-07-14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5C066-5C3C-4146-AA89-E96AF2EE0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01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80409-B817-3045-8FBE-9117D4E79117}" type="datetimeFigureOut">
              <a:rPr lang="en-US" smtClean="0"/>
              <a:t>17-07-14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01BA-88E2-EF4A-BB8A-24419860C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19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Naam</a:t>
            </a:r>
            <a:r>
              <a:rPr lang="en-US" dirty="0" smtClean="0"/>
              <a:t> van </a:t>
            </a:r>
            <a:r>
              <a:rPr lang="en-US" dirty="0" err="1" smtClean="0"/>
              <a:t>antonio</a:t>
            </a:r>
            <a:r>
              <a:rPr lang="en-US" dirty="0" smtClean="0"/>
              <a:t> </a:t>
            </a:r>
            <a:r>
              <a:rPr lang="en-US" dirty="0" err="1" smtClean="0"/>
              <a:t>erbij</a:t>
            </a:r>
            <a:r>
              <a:rPr lang="en-US" dirty="0" smtClean="0"/>
              <a:t> en </a:t>
            </a:r>
            <a:r>
              <a:rPr lang="en-US" dirty="0" err="1" smtClean="0"/>
              <a:t>kennelijk</a:t>
            </a:r>
            <a:r>
              <a:rPr lang="en-US" dirty="0" smtClean="0"/>
              <a:t> </a:t>
            </a:r>
            <a:r>
              <a:rPr lang="en-US" dirty="0" err="1" smtClean="0"/>
              <a:t>raffelt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29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Matrix elements determine the amplitudes of the oscillation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4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1200" dirty="0" smtClean="0">
                <a:latin typeface="Georgia"/>
                <a:cs typeface="Georgia"/>
              </a:rPr>
              <a:t>first to do this </a:t>
            </a:r>
          </a:p>
          <a:p>
            <a:pPr marL="457200" indent="-457200">
              <a:buFont typeface="Arial"/>
              <a:buChar char="•"/>
            </a:pPr>
            <a:r>
              <a:rPr lang="en-US" sz="1200" smtClean="0">
                <a:latin typeface="Georgia"/>
                <a:cs typeface="Georgia"/>
              </a:rPr>
              <a:t> expensive experiments, important to know there potential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85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Wagner-&gt; </a:t>
            </a:r>
            <a:r>
              <a:rPr lang="en-US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Pmu</a:t>
            </a:r>
            <a:r>
              <a:rPr lang="en-US" baseline="0" dirty="0" smtClean="0"/>
              <a:t> e= P 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 + P sol + 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8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9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/>
                <a:cs typeface="Georgia"/>
              </a:rPr>
              <a:t>Solar, atmospheric, accelerator and reactor Experiments have shown that neutrinos can change </a:t>
            </a:r>
            <a:r>
              <a:rPr lang="en-US" sz="1200" dirty="0" err="1" smtClean="0">
                <a:latin typeface="Georgia"/>
                <a:cs typeface="Georgia"/>
              </a:rPr>
              <a:t>flavour</a:t>
            </a:r>
            <a:endParaRPr lang="en-US" sz="1200" dirty="0" smtClean="0">
              <a:latin typeface="Georgia"/>
              <a:cs typeface="Georgia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7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Matrix elements determine the amplitudes of the oscillation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4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Mixing angles all different than</a:t>
            </a:r>
            <a:r>
              <a:rPr lang="en-US" sz="1600" baseline="0" dirty="0" smtClean="0"/>
              <a:t> zero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76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Wagner-&gt; </a:t>
            </a:r>
            <a:r>
              <a:rPr lang="en-US" dirty="0" err="1" smtClean="0"/>
              <a:t>gebruik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Pmu</a:t>
            </a:r>
            <a:r>
              <a:rPr lang="en-US" baseline="0" dirty="0" smtClean="0"/>
              <a:t> e= P </a:t>
            </a:r>
            <a:r>
              <a:rPr lang="en-US" baseline="0" dirty="0" err="1" smtClean="0"/>
              <a:t>atm</a:t>
            </a:r>
            <a:r>
              <a:rPr lang="en-US" baseline="0" dirty="0" smtClean="0"/>
              <a:t> + P sol + 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48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nomalies </a:t>
            </a:r>
            <a:r>
              <a:rPr lang="en-US" dirty="0" err="1" smtClean="0"/>
              <a:t>inkorten</a:t>
            </a:r>
            <a:r>
              <a:rPr lang="en-US" dirty="0" smtClean="0"/>
              <a:t> </a:t>
            </a:r>
            <a:r>
              <a:rPr lang="en-US" dirty="0" err="1" smtClean="0"/>
              <a:t>misschien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de </a:t>
            </a:r>
            <a:r>
              <a:rPr lang="en-US" dirty="0" err="1" smtClean="0"/>
              <a:t>tijd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blijven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/>
                <a:cs typeface="Georgia"/>
              </a:rPr>
              <a:t>L/E~ 10 m/MeV </a:t>
            </a:r>
            <a:r>
              <a:rPr lang="en-US" sz="1200" dirty="0" err="1" smtClean="0">
                <a:latin typeface="Georgia"/>
                <a:cs typeface="Georgia"/>
              </a:rPr>
              <a:t>voor</a:t>
            </a:r>
            <a:r>
              <a:rPr lang="en-US" sz="1200" dirty="0" smtClean="0">
                <a:latin typeface="Georgia"/>
                <a:cs typeface="Georgia"/>
              </a:rPr>
              <a:t> reactor, maar </a:t>
            </a:r>
            <a:r>
              <a:rPr lang="en-US" sz="1200" dirty="0" err="1" smtClean="0">
                <a:latin typeface="Georgia"/>
                <a:cs typeface="Georgia"/>
              </a:rPr>
              <a:t>wat</a:t>
            </a:r>
            <a:r>
              <a:rPr lang="en-US" sz="1200" dirty="0" smtClean="0">
                <a:latin typeface="Georgia"/>
                <a:cs typeface="Georgia"/>
              </a:rPr>
              <a:t> </a:t>
            </a:r>
            <a:r>
              <a:rPr lang="en-US" sz="1200" dirty="0" err="1" smtClean="0">
                <a:latin typeface="Georgia"/>
                <a:cs typeface="Georgia"/>
              </a:rPr>
              <a:t>voor</a:t>
            </a:r>
            <a:r>
              <a:rPr lang="en-US" sz="1200" dirty="0" smtClean="0">
                <a:latin typeface="Georgia"/>
                <a:cs typeface="Georgia"/>
              </a:rPr>
              <a:t> Gallium?</a:t>
            </a:r>
          </a:p>
          <a:p>
            <a:r>
              <a:rPr lang="en-US" dirty="0" err="1" smtClean="0"/>
              <a:t>Hier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andere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plaatjes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talk</a:t>
            </a:r>
          </a:p>
          <a:p>
            <a:r>
              <a:rPr lang="en-US" baseline="0" dirty="0" err="1" smtClean="0"/>
              <a:t>Kansen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SBL </a:t>
            </a:r>
            <a:br>
              <a:rPr lang="en-US" baseline="0" dirty="0" smtClean="0"/>
            </a:br>
            <a:r>
              <a:rPr lang="en-US" baseline="0" dirty="0" err="1" smtClean="0"/>
              <a:t>alleen</a:t>
            </a:r>
            <a:r>
              <a:rPr lang="en-US" baseline="0" dirty="0" smtClean="0"/>
              <a:t> reactor </a:t>
            </a:r>
            <a:r>
              <a:rPr lang="en-US" baseline="0" dirty="0" err="1" smtClean="0"/>
              <a:t>hier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zeggen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gallium similar is.. Notice there is no dependence on </a:t>
            </a:r>
            <a:r>
              <a:rPr lang="en-US" baseline="0" dirty="0" err="1" smtClean="0"/>
              <a:t>cp</a:t>
            </a:r>
            <a:r>
              <a:rPr lang="en-US" baseline="0" dirty="0" smtClean="0"/>
              <a:t> violating phases.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77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Motivatie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onderzoek</a:t>
            </a:r>
            <a:r>
              <a:rPr lang="en-US" dirty="0" smtClean="0"/>
              <a:t>: de LBL </a:t>
            </a:r>
            <a:r>
              <a:rPr lang="en-US" dirty="0" err="1" smtClean="0"/>
              <a:t>experimenten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/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gemaakt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om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cp</a:t>
            </a:r>
            <a:r>
              <a:rPr lang="en-US" baseline="0" dirty="0" smtClean="0"/>
              <a:t>-violating phase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onderzoeken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duurder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SBL </a:t>
            </a:r>
            <a:r>
              <a:rPr lang="en-US" baseline="0" dirty="0" err="1" smtClean="0"/>
              <a:t>experimenten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Daarom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belang</a:t>
            </a:r>
            <a:r>
              <a:rPr lang="en-US" baseline="0" dirty="0" smtClean="0"/>
              <a:t> de efficiency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bepalen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mocht</a:t>
            </a:r>
            <a:r>
              <a:rPr lang="en-US" baseline="0" dirty="0" smtClean="0"/>
              <a:t> die sterile neutrino </a:t>
            </a:r>
            <a:r>
              <a:rPr lang="en-US" baseline="0" dirty="0" err="1" smtClean="0"/>
              <a:t>gevonden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wat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effecten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zo’n</a:t>
            </a:r>
            <a:r>
              <a:rPr lang="en-US" baseline="0" dirty="0" smtClean="0"/>
              <a:t> sterile neutrino op de mixing parameters etc.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expect to get degeneracies. Will not be able to determine all these parameters because they will be equivalent because the difference can be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D01BA-88E2-EF4A-BB8A-24419860C7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4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5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7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6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4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25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7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/>
            </a:gs>
            <a:gs pos="100000">
              <a:srgbClr val="5533DD"/>
            </a:gs>
          </a:gsLst>
          <a:lin ang="83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0700" y="63436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gradFill flip="none" rotWithShape="1">
                  <a:gsLst>
                    <a:gs pos="62000">
                      <a:srgbClr val="4D2DCB"/>
                    </a:gs>
                    <a:gs pos="14000">
                      <a:srgbClr val="FFFFFF"/>
                    </a:gs>
                  </a:gsLst>
                  <a:lin ang="0" scaled="1"/>
                  <a:tileRect/>
                </a:gradFill>
                <a:latin typeface="Georgia"/>
                <a:cs typeface="Georgia"/>
              </a:defRPr>
            </a:lvl1pPr>
          </a:lstStyle>
          <a:p>
            <a:r>
              <a:rPr lang="en-US" smtClean="0"/>
              <a:t>19-07-14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174625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Georgia"/>
                <a:cs typeface="Georgia"/>
              </a:defRPr>
            </a:lvl1pPr>
          </a:lstStyle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4D2DCB"/>
                </a:solidFill>
                <a:latin typeface="Georgia"/>
                <a:cs typeface="Georgia"/>
              </a:defRPr>
            </a:lvl1pPr>
          </a:lstStyle>
          <a:p>
            <a:fld id="{FC7676BD-348E-674F-ACB4-8DE2132434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7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emf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16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4001" y="1459108"/>
            <a:ext cx="8683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Impact of sterile neutrinos on</a:t>
            </a:r>
          </a:p>
          <a:p>
            <a:pPr algn="ctr"/>
            <a:r>
              <a:rPr lang="en-US" sz="40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long baseline experiments</a:t>
            </a:r>
            <a:endParaRPr lang="en-US" sz="40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875" y="3698875"/>
            <a:ext cx="8540750" cy="1727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eorgia"/>
                <a:cs typeface="Georgia"/>
              </a:rPr>
              <a:t>Niki </a:t>
            </a:r>
            <a:r>
              <a:rPr lang="en-US" sz="3200" dirty="0" err="1" smtClean="0">
                <a:latin typeface="Georgia"/>
                <a:cs typeface="Georgia"/>
              </a:rPr>
              <a:t>Klop</a:t>
            </a:r>
            <a:endParaRPr lang="en-US" sz="3200" dirty="0">
              <a:latin typeface="Georgia"/>
              <a:cs typeface="Georgia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Georgia"/>
                <a:cs typeface="Georgia"/>
              </a:rPr>
              <a:t>Ludwig-</a:t>
            </a:r>
            <a:r>
              <a:rPr lang="en-US" dirty="0" err="1" smtClean="0">
                <a:latin typeface="Georgia"/>
                <a:cs typeface="Georgia"/>
              </a:rPr>
              <a:t>Maximilians</a:t>
            </a:r>
            <a:r>
              <a:rPr lang="en-US" dirty="0" smtClean="0">
                <a:latin typeface="Georgia"/>
                <a:cs typeface="Georgia"/>
              </a:rPr>
              <a:t> University Munich</a:t>
            </a:r>
            <a:br>
              <a:rPr lang="en-US" dirty="0" smtClean="0">
                <a:latin typeface="Georgia"/>
                <a:cs typeface="Georgia"/>
              </a:rPr>
            </a:br>
            <a:r>
              <a:rPr lang="en-US" dirty="0" smtClean="0">
                <a:latin typeface="Georgia"/>
                <a:cs typeface="Georgia"/>
              </a:rPr>
              <a:t>Max Planck Institute for Physics Munich</a:t>
            </a:r>
          </a:p>
          <a:p>
            <a:pPr>
              <a:lnSpc>
                <a:spcPct val="90000"/>
              </a:lnSpc>
            </a:pPr>
            <a:r>
              <a:rPr lang="en-US" i="1" dirty="0" smtClean="0">
                <a:latin typeface="Georgia"/>
                <a:cs typeface="Georgia"/>
              </a:rPr>
              <a:t>Supervisor: Antonio Palazzo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Georgia"/>
                <a:cs typeface="Georgia"/>
              </a:rPr>
              <a:t>				</a:t>
            </a:r>
            <a:endParaRPr lang="en-US" sz="2800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8500" y="360923"/>
            <a:ext cx="7842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Young scientist workshop, </a:t>
            </a:r>
            <a:r>
              <a:rPr lang="en-US" sz="2000" dirty="0" err="1" smtClean="0">
                <a:latin typeface="Georgia"/>
                <a:cs typeface="Georgia"/>
              </a:rPr>
              <a:t>Ringberg</a:t>
            </a:r>
            <a:r>
              <a:rPr lang="en-US" sz="2000" dirty="0" smtClean="0">
                <a:latin typeface="Georgia"/>
                <a:cs typeface="Georgia"/>
              </a:rPr>
              <a:t> castle		</a:t>
            </a:r>
            <a:r>
              <a:rPr lang="en-US" sz="2000" dirty="0">
                <a:latin typeface="Georgia"/>
                <a:cs typeface="Georgia"/>
              </a:rPr>
              <a:t>	</a:t>
            </a:r>
            <a:r>
              <a:rPr lang="en-US" sz="2000" dirty="0" smtClean="0">
                <a:latin typeface="Georgia"/>
                <a:cs typeface="Georgia"/>
              </a:rPr>
              <a:t>	 19-07-14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13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Motivation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677" y="1458496"/>
            <a:ext cx="82553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	   Introduction of a 4</a:t>
            </a:r>
            <a:r>
              <a:rPr lang="en-US" sz="2800" baseline="30000" dirty="0" smtClean="0">
                <a:latin typeface="Georgia"/>
                <a:cs typeface="Georgia"/>
              </a:rPr>
              <a:t>th</a:t>
            </a:r>
            <a:r>
              <a:rPr lang="en-US" sz="2800" dirty="0" smtClean="0">
                <a:latin typeface="Georgia"/>
                <a:cs typeface="Georgia"/>
              </a:rPr>
              <a:t> neutrino with </a:t>
            </a:r>
            <a:r>
              <a:rPr lang="en-US" sz="2800" dirty="0">
                <a:solidFill>
                  <a:srgbClr val="000000"/>
                </a:solidFill>
                <a:latin typeface="Georgia"/>
                <a:cs typeface="Georgia"/>
              </a:rPr>
              <a:t>∆m</a:t>
            </a:r>
            <a:r>
              <a:rPr lang="en-US" sz="28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Georgia"/>
                <a:cs typeface="Georgia"/>
              </a:rPr>
              <a:t>~ </a:t>
            </a:r>
            <a:r>
              <a:rPr lang="en-US" sz="2800" dirty="0" smtClean="0">
                <a:solidFill>
                  <a:srgbClr val="000000"/>
                </a:solidFill>
                <a:latin typeface="Georgia"/>
                <a:cs typeface="Georgia"/>
              </a:rPr>
              <a:t>1 eV</a:t>
            </a:r>
            <a:r>
              <a:rPr lang="en-US" sz="2800" baseline="30000" dirty="0" smtClean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br>
              <a:rPr lang="en-US" sz="2800" baseline="30000" dirty="0" smtClean="0">
                <a:solidFill>
                  <a:srgbClr val="000000"/>
                </a:solidFill>
                <a:latin typeface="Georgia"/>
                <a:cs typeface="Georgia"/>
              </a:rPr>
            </a:br>
            <a:r>
              <a:rPr lang="en-US" sz="280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endParaRPr lang="en-US" sz="2800" dirty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4</a:t>
            </a:r>
            <a:r>
              <a:rPr lang="en-US" sz="2800" baseline="30000" dirty="0" smtClean="0">
                <a:latin typeface="Georgia"/>
                <a:cs typeface="Georgia"/>
              </a:rPr>
              <a:t>th</a:t>
            </a:r>
            <a:r>
              <a:rPr lang="en-US" sz="2800" dirty="0" smtClean="0">
                <a:latin typeface="Georgia"/>
                <a:cs typeface="Georgia"/>
              </a:rPr>
              <a:t> neutrino should be </a:t>
            </a:r>
            <a:r>
              <a:rPr lang="en-US" sz="2800" i="1" dirty="0" smtClean="0">
                <a:latin typeface="Georgia"/>
                <a:cs typeface="Georgia"/>
              </a:rPr>
              <a:t>sterile</a:t>
            </a:r>
          </a:p>
          <a:p>
            <a:pPr lvl="1"/>
            <a:r>
              <a:rPr lang="en-US" sz="2400" dirty="0" smtClean="0">
                <a:latin typeface="Georgia"/>
                <a:cs typeface="Georgia"/>
              </a:rPr>
              <a:t>(must not couple to the standard electroweak current) </a:t>
            </a:r>
            <a:endParaRPr lang="en-US" sz="3200" dirty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Success </a:t>
            </a:r>
            <a:r>
              <a:rPr lang="en-US" sz="2800" dirty="0">
                <a:latin typeface="Georgia"/>
                <a:cs typeface="Georgia"/>
              </a:rPr>
              <a:t>of 3</a:t>
            </a:r>
            <a:r>
              <a:rPr lang="en-US" sz="2800" dirty="0">
                <a:latin typeface="Georgia"/>
                <a:ea typeface="Lucida Grande"/>
                <a:cs typeface="Georgia"/>
              </a:rPr>
              <a:t>ν</a:t>
            </a:r>
            <a:r>
              <a:rPr lang="en-US" sz="2800" dirty="0">
                <a:latin typeface="Georgia"/>
                <a:cs typeface="Georgia"/>
              </a:rPr>
              <a:t> should be </a:t>
            </a:r>
            <a:r>
              <a:rPr lang="en-US" sz="2800" dirty="0" smtClean="0">
                <a:latin typeface="Georgia"/>
                <a:cs typeface="Georgia"/>
              </a:rPr>
              <a:t>preserved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Georgia"/>
                <a:cs typeface="Georgia"/>
              </a:rPr>
              <a:t> 4x4 mixing matrix </a:t>
            </a:r>
            <a:endParaRPr lang="en-US" sz="28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 6 mixing angles, 3 CP-violating phases</a:t>
            </a:r>
            <a:endParaRPr lang="en-US" sz="3200" dirty="0">
              <a:solidFill>
                <a:srgbClr val="4D2DCB"/>
              </a:solidFill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endParaRPr lang="en-US" sz="32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6625" y="1771703"/>
            <a:ext cx="947448" cy="15490"/>
          </a:xfrm>
          <a:prstGeom prst="straightConnector1">
            <a:avLst/>
          </a:prstGeom>
          <a:ln w="50800" cmpd="sng">
            <a:solidFill>
              <a:srgbClr val="4D2DC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8" name="Picture 7" descr="Schermafbeelding 2014-02-10 om 14.01.24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404" y="3072731"/>
            <a:ext cx="2265279" cy="339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84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What I am doing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677" y="1935097"/>
            <a:ext cx="8255349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latin typeface="Georgia"/>
                <a:cs typeface="Georgia"/>
              </a:rPr>
              <a:t>If sterile neutrinos </a:t>
            </a:r>
            <a:r>
              <a:rPr lang="en-US" sz="2200" dirty="0" smtClean="0">
                <a:latin typeface="Georgia"/>
                <a:cs typeface="Georgia"/>
              </a:rPr>
              <a:t>indeed exist, </a:t>
            </a:r>
            <a:r>
              <a:rPr lang="en-US" sz="2200" dirty="0" smtClean="0">
                <a:latin typeface="Georgia"/>
                <a:cs typeface="Georgia"/>
              </a:rPr>
              <a:t>this will have both positive and negative effects on the efficiency of the LBL </a:t>
            </a:r>
            <a:r>
              <a:rPr lang="en-US" sz="2200" dirty="0" smtClean="0">
                <a:latin typeface="Georgia"/>
                <a:cs typeface="Georgia"/>
              </a:rPr>
              <a:t>experiments</a:t>
            </a:r>
            <a:endParaRPr lang="en-US" sz="2200" dirty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200" dirty="0" smtClean="0">
                <a:latin typeface="Georgia"/>
                <a:cs typeface="Georgia"/>
              </a:rPr>
              <a:t>Simulation </a:t>
            </a:r>
            <a:r>
              <a:rPr lang="en-US" sz="2200" dirty="0" smtClean="0">
                <a:latin typeface="Georgia"/>
                <a:cs typeface="Georgia"/>
              </a:rPr>
              <a:t>of 3+1 neutrino oscillation</a:t>
            </a:r>
          </a:p>
          <a:p>
            <a:pPr lvl="1"/>
            <a:r>
              <a:rPr lang="en-US" sz="2200" dirty="0" smtClean="0">
                <a:latin typeface="Georgia"/>
                <a:cs typeface="Georgia"/>
              </a:rPr>
              <a:t>in a LBL experiment (T2K)</a:t>
            </a:r>
          </a:p>
          <a:p>
            <a:pPr lvl="1"/>
            <a:endParaRPr lang="en-US" sz="22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200" dirty="0">
                <a:latin typeface="Georgia"/>
                <a:cs typeface="Georgia"/>
              </a:rPr>
              <a:t> </a:t>
            </a:r>
            <a:r>
              <a:rPr lang="en-US" sz="2200" dirty="0" smtClean="0">
                <a:latin typeface="Georgia"/>
                <a:cs typeface="Georgia"/>
              </a:rPr>
              <a:t>Goal: put LBL-experiments in a wider perspective. 						3+1 case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062828" y="4220993"/>
            <a:ext cx="1137948" cy="15490"/>
          </a:xfrm>
          <a:prstGeom prst="straightConnector1">
            <a:avLst/>
          </a:prstGeom>
          <a:ln w="50800" cmpd="sng">
            <a:solidFill>
              <a:srgbClr val="4D2DC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6648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2518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3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ea typeface="Lucida Grande"/>
                <a:cs typeface="Lucida Grande"/>
              </a:rPr>
              <a:t>ν 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probability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677" y="1303889"/>
            <a:ext cx="825534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Georgia"/>
              <a:cs typeface="Georgia"/>
            </a:endParaRPr>
          </a:p>
          <a:p>
            <a:endParaRPr lang="en-US" sz="3200" dirty="0" smtClean="0">
              <a:latin typeface="Georgia"/>
              <a:cs typeface="Georgia"/>
            </a:endParaRPr>
          </a:p>
          <a:p>
            <a:endParaRPr lang="en-US" sz="3200" dirty="0">
              <a:latin typeface="Georgia"/>
              <a:cs typeface="Georgia"/>
            </a:endParaRPr>
          </a:p>
          <a:p>
            <a:endParaRPr lang="en-US" sz="2000" dirty="0" smtClean="0">
              <a:latin typeface="Georgi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10" name="Picture 9" descr="Schermafbeelding 2014-07-14 om 15.52.03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6350" y="897489"/>
            <a:ext cx="6108700" cy="812800"/>
          </a:xfrm>
          <a:prstGeom prst="rect">
            <a:avLst/>
          </a:prstGeom>
        </p:spPr>
      </p:pic>
      <p:pic>
        <p:nvPicPr>
          <p:cNvPr id="4" name="Picture 3" descr="probterms3nu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41" y="1656817"/>
            <a:ext cx="6056785" cy="454258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extBox 12"/>
          <p:cNvSpPr txBox="1"/>
          <p:nvPr/>
        </p:nvSpPr>
        <p:spPr>
          <a:xfrm>
            <a:off x="6537234" y="6029467"/>
            <a:ext cx="143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Sin(2ϑ</a:t>
            </a:r>
            <a:r>
              <a:rPr lang="en-US" baseline="-25000" dirty="0" smtClean="0"/>
              <a:t>13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57494" y="6430883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>
            <a:off x="1329366" y="2168858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67337" y="1983038"/>
            <a:ext cx="42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6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4" descr="contourplotNH3numatter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6" t="12990" r="12825" b="8882"/>
          <a:stretch/>
        </p:blipFill>
        <p:spPr>
          <a:xfrm>
            <a:off x="4370328" y="66844"/>
            <a:ext cx="4365744" cy="3248526"/>
          </a:xfrm>
          <a:prstGeom prst="rect">
            <a:avLst/>
          </a:prstGeom>
          <a:solidFill>
            <a:schemeClr val="bg1"/>
          </a:solidFill>
          <a:effectLst>
            <a:outerShdw blurRad="292100" dist="139700" dir="2700000" algn="tl" rotWithShape="0">
              <a:srgbClr val="000000">
                <a:alpha val="65000"/>
              </a:srgbClr>
            </a:outerShdw>
          </a:effectLst>
        </p:spPr>
      </p:pic>
      <p:pic>
        <p:nvPicPr>
          <p:cNvPr id="6" name="Picture 5" descr="contourplotIH3numatter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4" t="14056" r="12792" b="8135"/>
          <a:stretch/>
        </p:blipFill>
        <p:spPr>
          <a:xfrm>
            <a:off x="4356960" y="3165809"/>
            <a:ext cx="4377475" cy="3237668"/>
          </a:xfrm>
          <a:prstGeom prst="rect">
            <a:avLst/>
          </a:prstGeom>
          <a:solidFill>
            <a:schemeClr val="bg1"/>
          </a:solidFill>
          <a:effectLst>
            <a:outerShdw blurRad="292100" dist="139700" dir="2700000" algn="tl" rotWithShape="0">
              <a:srgbClr val="000000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7489632" y="3389436"/>
            <a:ext cx="689555" cy="1231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" dirty="0" smtClean="0"/>
              <a:t>	</a:t>
            </a:r>
          </a:p>
          <a:p>
            <a:r>
              <a:rPr lang="en-US" sz="100" dirty="0"/>
              <a:t>	</a:t>
            </a:r>
            <a:endParaRPr lang="en-US" sz="1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825398" y="3446866"/>
            <a:ext cx="42635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825398" y="3416649"/>
            <a:ext cx="5384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Best </a:t>
            </a:r>
            <a:r>
              <a:rPr lang="en-US" sz="900" dirty="0"/>
              <a:t>fit</a:t>
            </a:r>
          </a:p>
          <a:p>
            <a:r>
              <a:rPr lang="en-US" sz="900" dirty="0" smtClean="0"/>
              <a:t>90</a:t>
            </a:r>
            <a:r>
              <a:rPr lang="en-US" sz="900" dirty="0"/>
              <a:t>% CL</a:t>
            </a:r>
          </a:p>
          <a:p>
            <a:r>
              <a:rPr lang="en-US" sz="900" dirty="0" smtClean="0"/>
              <a:t>68</a:t>
            </a:r>
            <a:r>
              <a:rPr lang="en-US" sz="900" dirty="0"/>
              <a:t>% </a:t>
            </a:r>
            <a:r>
              <a:rPr lang="en-US" sz="900" dirty="0" smtClean="0"/>
              <a:t>CL</a:t>
            </a:r>
            <a:endParaRPr lang="en-US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7480620" y="330552"/>
            <a:ext cx="6895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813077" y="352673"/>
            <a:ext cx="53845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Best </a:t>
            </a:r>
            <a:r>
              <a:rPr lang="en-US" sz="900" dirty="0"/>
              <a:t>fit</a:t>
            </a:r>
          </a:p>
          <a:p>
            <a:r>
              <a:rPr lang="en-US" sz="900" dirty="0" smtClean="0"/>
              <a:t>90</a:t>
            </a:r>
            <a:r>
              <a:rPr lang="en-US" sz="900" dirty="0"/>
              <a:t>% CL</a:t>
            </a:r>
          </a:p>
          <a:p>
            <a:r>
              <a:rPr lang="en-US" sz="900" dirty="0" smtClean="0"/>
              <a:t>68</a:t>
            </a:r>
            <a:r>
              <a:rPr lang="en-US" sz="900" dirty="0"/>
              <a:t>% </a:t>
            </a:r>
            <a:r>
              <a:rPr lang="en-US" sz="900" dirty="0" smtClean="0"/>
              <a:t>CL</a:t>
            </a:r>
            <a:endParaRPr lang="en-US" sz="9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889496" y="276126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NH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4969704" y="3355176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</a:t>
            </a:r>
            <a:r>
              <a:rPr lang="en-US" sz="1600" dirty="0" smtClean="0"/>
              <a:t>H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401521" y="6067085"/>
            <a:ext cx="143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(2ϑ</a:t>
            </a:r>
            <a:r>
              <a:rPr lang="en-US" baseline="-25000" dirty="0" smtClean="0"/>
              <a:t>13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521781" y="6468501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>
            <a:off x="4144609" y="3131858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3813016" y="2892043"/>
            <a:ext cx="8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δ</a:t>
            </a:r>
            <a:r>
              <a:rPr lang="en-US" baseline="-25000" dirty="0" smtClean="0"/>
              <a:t>cp </a:t>
            </a:r>
            <a:r>
              <a:rPr lang="en-US" dirty="0" smtClean="0"/>
              <a:t>(π)</a:t>
            </a:r>
            <a:endParaRPr lang="en-US" dirty="0"/>
          </a:p>
        </p:txBody>
      </p:sp>
      <p:pic>
        <p:nvPicPr>
          <p:cNvPr id="20" name="Picture 19" descr="Naamloos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14" y="1449015"/>
            <a:ext cx="3961522" cy="48889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3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ea typeface="Lucida Grande"/>
                <a:cs typeface="Lucida Grande"/>
              </a:rPr>
              <a:t>ν</a:t>
            </a:r>
            <a:r>
              <a:rPr lang="en-US" sz="44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(matter)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6085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3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ea typeface="Lucida Grande"/>
                <a:cs typeface="Lucida Grande"/>
              </a:rPr>
              <a:t>ν</a:t>
            </a:r>
            <a:r>
              <a:rPr lang="en-US" sz="44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(vacuum)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3677" y="1458496"/>
            <a:ext cx="8255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	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11" name="Picture 10" descr="Chi2nieuw1b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1" t="13789" r="11064" b="9506"/>
          <a:stretch/>
        </p:blipFill>
        <p:spPr>
          <a:xfrm>
            <a:off x="1518001" y="1351966"/>
            <a:ext cx="6224292" cy="4496400"/>
          </a:xfrm>
          <a:prstGeom prst="rect">
            <a:avLst/>
          </a:prstGeom>
          <a:solidFill>
            <a:schemeClr val="bg1"/>
          </a:solidFill>
          <a:effectLst>
            <a:outerShdw blurRad="288925" dist="139700" dir="2700000" algn="tl" rotWithShape="0">
              <a:srgbClr val="000000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673024" y="1574816"/>
            <a:ext cx="12395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435024" y="1779633"/>
            <a:ext cx="5994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Best </a:t>
            </a:r>
            <a:r>
              <a:rPr lang="en-US" sz="1050" dirty="0"/>
              <a:t>fit</a:t>
            </a:r>
          </a:p>
          <a:p>
            <a:r>
              <a:rPr lang="en-US" sz="1050" dirty="0" smtClean="0"/>
              <a:t>90</a:t>
            </a:r>
            <a:r>
              <a:rPr lang="en-US" sz="1050" dirty="0"/>
              <a:t>% CL</a:t>
            </a:r>
          </a:p>
          <a:p>
            <a:r>
              <a:rPr lang="en-US" sz="1050" dirty="0" smtClean="0"/>
              <a:t>68</a:t>
            </a:r>
            <a:r>
              <a:rPr lang="en-US" sz="1050" dirty="0"/>
              <a:t>% </a:t>
            </a:r>
            <a:r>
              <a:rPr lang="en-US" sz="1050" dirty="0" smtClean="0"/>
              <a:t>CL</a:t>
            </a:r>
            <a:endParaRPr lang="en-US" sz="1050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>
            <a:off x="1378144" y="1972377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1046551" y="1732562"/>
            <a:ext cx="8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δ</a:t>
            </a:r>
            <a:r>
              <a:rPr lang="en-US" baseline="-25000" dirty="0" smtClean="0"/>
              <a:t>cp </a:t>
            </a:r>
            <a:r>
              <a:rPr lang="en-US" dirty="0" smtClean="0"/>
              <a:t>(π)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93304" y="5556756"/>
            <a:ext cx="143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(2ϑ</a:t>
            </a:r>
            <a:r>
              <a:rPr lang="en-US" baseline="-25000" dirty="0" smtClean="0"/>
              <a:t>13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713564" y="5958172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35137" y="2218591"/>
            <a:ext cx="754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DB </a:t>
            </a:r>
            <a:r>
              <a:rPr lang="en-US" sz="1000" dirty="0" smtClean="0"/>
              <a:t>   </a:t>
            </a:r>
            <a:r>
              <a:rPr lang="en-US" sz="1000" dirty="0" smtClean="0"/>
              <a:t>  </a:t>
            </a:r>
            <a:r>
              <a:rPr lang="en-US" sz="1600" dirty="0" smtClean="0"/>
              <a:t>I   I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794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26292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4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ea typeface="Lucida Grande"/>
                <a:cs typeface="Lucida Grande"/>
              </a:rPr>
              <a:t>ν</a:t>
            </a:r>
            <a:r>
              <a:rPr lang="en-US" sz="44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probability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27" name="Picture 26" descr="prob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637" y="3265571"/>
            <a:ext cx="3378200" cy="393700"/>
          </a:xfrm>
          <a:prstGeom prst="rect">
            <a:avLst/>
          </a:prstGeom>
        </p:spPr>
      </p:pic>
      <p:pic>
        <p:nvPicPr>
          <p:cNvPr id="29" name="Picture 28" descr="Schermafbeelding 2014-07-13 om 22.37.3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39" y="735479"/>
            <a:ext cx="8458200" cy="800100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0" name="Picture 9" descr="probterms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649" y="1378964"/>
            <a:ext cx="6390105" cy="479257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/>
          <p:cNvSpPr txBox="1"/>
          <p:nvPr/>
        </p:nvSpPr>
        <p:spPr>
          <a:xfrm>
            <a:off x="6407750" y="6024495"/>
            <a:ext cx="143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Sin(2ϑ</a:t>
            </a:r>
            <a:r>
              <a:rPr lang="en-US" baseline="-25000" dirty="0" smtClean="0"/>
              <a:t>eμ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28010" y="6425911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>
            <a:off x="1253354" y="1869790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1325" y="1683970"/>
            <a:ext cx="429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5" name="Right Bracket 14"/>
          <p:cNvSpPr/>
          <p:nvPr/>
        </p:nvSpPr>
        <p:spPr>
          <a:xfrm>
            <a:off x="7270488" y="6084042"/>
            <a:ext cx="106948" cy="309785"/>
          </a:xfrm>
          <a:prstGeom prst="rightBracket">
            <a:avLst/>
          </a:prstGeom>
          <a:ln w="31750">
            <a:solidFill>
              <a:srgbClr val="4D2D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377436" y="6222705"/>
            <a:ext cx="229218" cy="0"/>
          </a:xfrm>
          <a:prstGeom prst="straightConnector1">
            <a:avLst/>
          </a:prstGeom>
          <a:ln w="38100" cmpd="sng">
            <a:solidFill>
              <a:srgbClr val="4D2DC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Schermafbeelding 2014-02-11 om 16.13.41.png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8" t="64659" r="26891" b="217"/>
          <a:stretch/>
        </p:blipFill>
        <p:spPr>
          <a:xfrm>
            <a:off x="7582316" y="5992995"/>
            <a:ext cx="1561684" cy="42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50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4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ucida Grande"/>
                <a:ea typeface="Lucida Grande"/>
                <a:cs typeface="Lucida Grande"/>
              </a:rPr>
              <a:t>ν</a:t>
            </a:r>
            <a:r>
              <a:rPr lang="en-US" sz="44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“results” (vacuum)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13" name="Picture 12" descr="Chi2nieuw1b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1" t="13789" r="11064" b="9506"/>
          <a:stretch/>
        </p:blipFill>
        <p:spPr>
          <a:xfrm>
            <a:off x="862765" y="1156680"/>
            <a:ext cx="3515226" cy="253938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Picture 7" descr="Chi2nieuw3b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2" t="13933" r="10471" b="7528"/>
          <a:stretch/>
        </p:blipFill>
        <p:spPr>
          <a:xfrm>
            <a:off x="4445331" y="1156680"/>
            <a:ext cx="3574800" cy="26352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Chi2nieuw5b.pdf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13861" r="12849" b="6401"/>
          <a:stretch/>
        </p:blipFill>
        <p:spPr>
          <a:xfrm>
            <a:off x="862765" y="3685304"/>
            <a:ext cx="3551555" cy="273788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 descr="Chi2nieuw4b.pdf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t="14073" r="11428" b="7563"/>
          <a:stretch/>
        </p:blipFill>
        <p:spPr>
          <a:xfrm>
            <a:off x="4415555" y="3698672"/>
            <a:ext cx="3671416" cy="2736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7" name="TextBox 16"/>
          <p:cNvSpPr txBox="1"/>
          <p:nvPr/>
        </p:nvSpPr>
        <p:spPr>
          <a:xfrm>
            <a:off x="3173076" y="1339144"/>
            <a:ext cx="7276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511617" y="1330073"/>
            <a:ext cx="47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Best </a:t>
            </a:r>
            <a:r>
              <a:rPr lang="en-US" sz="800" dirty="0"/>
              <a:t>fit</a:t>
            </a:r>
          </a:p>
          <a:p>
            <a:r>
              <a:rPr lang="en-US" sz="800" dirty="0" smtClean="0"/>
              <a:t>90</a:t>
            </a:r>
            <a:r>
              <a:rPr lang="en-US" sz="800" dirty="0"/>
              <a:t>% CL</a:t>
            </a:r>
          </a:p>
          <a:p>
            <a:r>
              <a:rPr lang="en-US" sz="800" dirty="0" smtClean="0"/>
              <a:t>68</a:t>
            </a:r>
            <a:r>
              <a:rPr lang="en-US" sz="800" dirty="0"/>
              <a:t>% </a:t>
            </a:r>
            <a:r>
              <a:rPr lang="en-US" sz="800" dirty="0" smtClean="0"/>
              <a:t>CL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700" y="1348215"/>
            <a:ext cx="72763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7120241" y="1330073"/>
            <a:ext cx="47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Best </a:t>
            </a:r>
            <a:r>
              <a:rPr lang="en-US" sz="800" dirty="0"/>
              <a:t>fit</a:t>
            </a:r>
          </a:p>
          <a:p>
            <a:r>
              <a:rPr lang="en-US" sz="800" dirty="0" smtClean="0"/>
              <a:t>90</a:t>
            </a:r>
            <a:r>
              <a:rPr lang="en-US" sz="800" dirty="0"/>
              <a:t>% CL</a:t>
            </a:r>
          </a:p>
          <a:p>
            <a:r>
              <a:rPr lang="en-US" sz="800" dirty="0" smtClean="0"/>
              <a:t>68</a:t>
            </a:r>
            <a:r>
              <a:rPr lang="en-US" sz="800" dirty="0"/>
              <a:t>% </a:t>
            </a:r>
            <a:r>
              <a:rPr lang="en-US" sz="800" dirty="0" smtClean="0"/>
              <a:t>CL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302002" y="3836635"/>
            <a:ext cx="751004" cy="1231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" dirty="0" smtClean="0"/>
              <a:t>	</a:t>
            </a:r>
          </a:p>
          <a:p>
            <a:r>
              <a:rPr lang="en-US" sz="100" dirty="0"/>
              <a:t>	</a:t>
            </a:r>
            <a:endParaRPr lang="en-US" sz="1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6885214" y="3877578"/>
            <a:ext cx="68955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3620571" y="3926137"/>
            <a:ext cx="3578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sz="1200" dirty="0"/>
              <a:t>	</a:t>
            </a:r>
            <a:endParaRPr lang="en-US" sz="12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7210951" y="3871711"/>
            <a:ext cx="47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Best </a:t>
            </a:r>
            <a:r>
              <a:rPr lang="en-US" sz="800" dirty="0"/>
              <a:t>fit</a:t>
            </a:r>
          </a:p>
          <a:p>
            <a:r>
              <a:rPr lang="en-US" sz="800" dirty="0" smtClean="0"/>
              <a:t>90</a:t>
            </a:r>
            <a:r>
              <a:rPr lang="en-US" sz="800" dirty="0"/>
              <a:t>% CL</a:t>
            </a:r>
          </a:p>
          <a:p>
            <a:r>
              <a:rPr lang="en-US" sz="800" dirty="0" smtClean="0"/>
              <a:t>68</a:t>
            </a:r>
            <a:r>
              <a:rPr lang="en-US" sz="800" dirty="0"/>
              <a:t>% </a:t>
            </a:r>
            <a:r>
              <a:rPr lang="en-US" sz="800" dirty="0" smtClean="0"/>
              <a:t>CL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3618554" y="3875943"/>
            <a:ext cx="47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Best </a:t>
            </a:r>
            <a:r>
              <a:rPr lang="en-US" sz="800" dirty="0"/>
              <a:t>fit</a:t>
            </a:r>
          </a:p>
          <a:p>
            <a:r>
              <a:rPr lang="en-US" sz="800" dirty="0" smtClean="0"/>
              <a:t>90</a:t>
            </a:r>
            <a:r>
              <a:rPr lang="en-US" sz="800" dirty="0"/>
              <a:t>% CL</a:t>
            </a:r>
          </a:p>
          <a:p>
            <a:r>
              <a:rPr lang="en-US" sz="800" dirty="0" smtClean="0"/>
              <a:t>68</a:t>
            </a:r>
            <a:r>
              <a:rPr lang="en-US" sz="800" dirty="0"/>
              <a:t>% </a:t>
            </a:r>
            <a:r>
              <a:rPr lang="en-US" sz="800" dirty="0" smtClean="0"/>
              <a:t>CL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3560937" y="1630877"/>
            <a:ext cx="754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DB</a:t>
            </a:r>
            <a:r>
              <a:rPr lang="en-US" sz="1000" dirty="0" smtClean="0"/>
              <a:t>     </a:t>
            </a:r>
            <a:r>
              <a:rPr lang="en-US" sz="1400" dirty="0" smtClean="0"/>
              <a:t>I   I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61032" y="4167073"/>
            <a:ext cx="754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DB</a:t>
            </a:r>
            <a:r>
              <a:rPr lang="en-US" sz="1000" dirty="0" smtClean="0"/>
              <a:t>     </a:t>
            </a:r>
            <a:r>
              <a:rPr lang="en-US" sz="1400" dirty="0" smtClean="0"/>
              <a:t>I   I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277122" y="4172425"/>
            <a:ext cx="754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DB</a:t>
            </a:r>
            <a:r>
              <a:rPr lang="en-US" sz="1000" dirty="0" smtClean="0"/>
              <a:t>     </a:t>
            </a:r>
            <a:r>
              <a:rPr lang="en-US" sz="1400" dirty="0" smtClean="0"/>
              <a:t>I   I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7173713" y="1629255"/>
            <a:ext cx="754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DB</a:t>
            </a:r>
            <a:r>
              <a:rPr lang="en-US" sz="1000" dirty="0" smtClean="0"/>
              <a:t>     </a:t>
            </a:r>
            <a:r>
              <a:rPr lang="en-US" sz="1400" dirty="0" smtClean="0"/>
              <a:t>I   I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035828" y="5100798"/>
            <a:ext cx="1050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δ</a:t>
            </a:r>
            <a:r>
              <a:rPr lang="en-US" sz="1400" baseline="-25000" dirty="0" smtClean="0"/>
              <a:t>14 </a:t>
            </a:r>
            <a:r>
              <a:rPr lang="en-US" sz="1400" dirty="0" smtClean="0"/>
              <a:t>= - π/2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822388" y="2453855"/>
            <a:ext cx="1050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δ</a:t>
            </a:r>
            <a:r>
              <a:rPr lang="en-US" sz="1400" baseline="-25000" dirty="0" smtClean="0"/>
              <a:t>14 </a:t>
            </a:r>
            <a:r>
              <a:rPr lang="en-US" sz="1400" dirty="0" smtClean="0"/>
              <a:t>=  π/2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695496" y="5168839"/>
            <a:ext cx="1050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δ</a:t>
            </a:r>
            <a:r>
              <a:rPr lang="en-US" sz="1400" baseline="-25000" dirty="0" smtClean="0"/>
              <a:t>14 </a:t>
            </a:r>
            <a:r>
              <a:rPr lang="en-US" sz="1400" dirty="0" smtClean="0"/>
              <a:t>=  π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94156" y="6251751"/>
            <a:ext cx="143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2</a:t>
            </a:r>
            <a:r>
              <a:rPr lang="en-US" dirty="0" smtClean="0"/>
              <a:t>(2ϑ</a:t>
            </a:r>
            <a:r>
              <a:rPr lang="en-US" baseline="-25000" dirty="0" smtClean="0"/>
              <a:t>13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914416" y="6653167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>
            <a:off x="530102" y="3681144"/>
            <a:ext cx="668421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rot="16200000">
            <a:off x="198509" y="3441329"/>
            <a:ext cx="87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δ</a:t>
            </a:r>
            <a:r>
              <a:rPr lang="en-US" baseline="-25000" dirty="0" smtClean="0"/>
              <a:t>13</a:t>
            </a:r>
            <a:r>
              <a:rPr lang="en-US" baseline="-25000" dirty="0" smtClean="0"/>
              <a:t> </a:t>
            </a:r>
            <a:r>
              <a:rPr lang="en-US" dirty="0" smtClean="0"/>
              <a:t>(π)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57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Summary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1451" y="1212605"/>
            <a:ext cx="8255349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The standard 3 </a:t>
            </a:r>
            <a:r>
              <a:rPr lang="en-US" sz="28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2800" dirty="0" smtClean="0">
                <a:latin typeface="Georgia"/>
                <a:cs typeface="Georgia"/>
              </a:rPr>
              <a:t> framework may be not complete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Intriguing indications in the </a:t>
            </a:r>
            <a:r>
              <a:rPr lang="en-US" sz="2800" dirty="0" err="1" smtClean="0">
                <a:latin typeface="Georgia"/>
                <a:cs typeface="Georgia"/>
              </a:rPr>
              <a:t>favour</a:t>
            </a:r>
            <a:r>
              <a:rPr lang="en-US" sz="2800" dirty="0" smtClean="0">
                <a:latin typeface="Georgia"/>
                <a:cs typeface="Georgia"/>
              </a:rPr>
              <a:t> of light sterile neutrinos ~ 1 </a:t>
            </a:r>
            <a:r>
              <a:rPr lang="en-US" sz="2800" dirty="0" err="1" smtClean="0">
                <a:latin typeface="Georgia"/>
                <a:cs typeface="Georgia"/>
              </a:rPr>
              <a:t>eV</a:t>
            </a:r>
            <a:endParaRPr lang="en-US" sz="28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Large experimental activity on sterile </a:t>
            </a:r>
            <a:r>
              <a:rPr lang="en-US" sz="2800" dirty="0" err="1" smtClean="0">
                <a:latin typeface="Georgia"/>
                <a:ea typeface="Lucida Grande"/>
                <a:cs typeface="Georgia"/>
              </a:rPr>
              <a:t>ν</a:t>
            </a:r>
            <a:endParaRPr lang="en-US" sz="2800" dirty="0" smtClean="0">
              <a:latin typeface="Georgia"/>
              <a:ea typeface="Lucida Grande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Large theoretical activity on sterile </a:t>
            </a:r>
            <a:r>
              <a:rPr lang="en-US" sz="2800" dirty="0" err="1">
                <a:latin typeface="Georgia"/>
                <a:ea typeface="Lucida Grande"/>
                <a:cs typeface="Georgia"/>
              </a:rPr>
              <a:t>ν</a:t>
            </a:r>
            <a:endParaRPr lang="en-US" sz="28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I focus on impact of these sterile neutrinos in LBL </a:t>
            </a:r>
            <a:r>
              <a:rPr lang="en-US" sz="2800" dirty="0" smtClean="0">
                <a:latin typeface="Georgia"/>
                <a:cs typeface="Georgia"/>
              </a:rPr>
              <a:t>experiments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9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25" y="1468135"/>
            <a:ext cx="8381775" cy="1974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18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The T2K experiment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pic>
        <p:nvPicPr>
          <p:cNvPr id="9" name="Picture 8" descr="Naamloos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444" y="3494675"/>
            <a:ext cx="2411158" cy="2975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 descr="Schermafbeelding 2014-02-11 om 22.49.5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62" y="4672931"/>
            <a:ext cx="5879432" cy="1168731"/>
          </a:xfrm>
          <a:prstGeom prst="rect">
            <a:avLst/>
          </a:prstGeom>
        </p:spPr>
      </p:pic>
      <p:pic>
        <p:nvPicPr>
          <p:cNvPr id="13" name="Picture 12" descr="Schermafbeelding 2014-02-11 om 22.35.0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25" y="3867709"/>
            <a:ext cx="5379596" cy="61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9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608" y="171239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32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Georgia"/>
                <a:cs typeface="Georgia"/>
              </a:rPr>
              <a:t>oscillations in the standard framework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Georgia"/>
                <a:cs typeface="Georgia"/>
              </a:rPr>
              <a:t>Motivations for a sterile neutrino</a:t>
            </a:r>
          </a:p>
          <a:p>
            <a:pPr marL="457200" indent="-457200">
              <a:buFont typeface="Arial"/>
              <a:buChar char="•"/>
            </a:pPr>
            <a:endParaRPr lang="en-US" sz="3200" dirty="0" smtClean="0">
              <a:solidFill>
                <a:srgbClr val="000000"/>
              </a:solidFill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solidFill>
                  <a:srgbClr val="000000"/>
                </a:solidFill>
                <a:latin typeface="Georgia"/>
                <a:cs typeface="Georgia"/>
              </a:rPr>
              <a:t>What I am doing </a:t>
            </a:r>
          </a:p>
          <a:p>
            <a:endParaRPr lang="en-US" sz="3200" dirty="0">
              <a:solidFill>
                <a:srgbClr val="4D2DCB"/>
              </a:solidFill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Outline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2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7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Introduction</a:t>
            </a:r>
          </a:p>
          <a:p>
            <a:pPr algn="ctr"/>
            <a:endParaRPr lang="en-US" sz="4400" dirty="0">
              <a:solidFill>
                <a:srgbClr val="4D2DCB"/>
              </a:solidFill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677" y="1277153"/>
            <a:ext cx="825534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eorgia"/>
                <a:cs typeface="Georgia"/>
              </a:rPr>
              <a:t>In the Standard Model, neutrinos are massless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eorgia"/>
                <a:cs typeface="Georgia"/>
              </a:rPr>
              <a:t>Experiments have shown that neutrinos can change </a:t>
            </a:r>
            <a:r>
              <a:rPr lang="en-US" sz="2600" dirty="0" err="1" smtClean="0">
                <a:latin typeface="Georgia"/>
                <a:cs typeface="Georgia"/>
              </a:rPr>
              <a:t>flavour</a:t>
            </a:r>
            <a:endParaRPr lang="en-US" sz="26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Georgia"/>
                <a:cs typeface="Georgia"/>
              </a:rPr>
              <a:t>Spectrum of 3 neutrino mass </a:t>
            </a:r>
            <a:r>
              <a:rPr lang="en-US" sz="2600" dirty="0" err="1" smtClean="0">
                <a:latin typeface="Georgia"/>
                <a:cs typeface="Georgia"/>
              </a:rPr>
              <a:t>eigenstates</a:t>
            </a:r>
            <a:endParaRPr lang="en-US" sz="26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>
                <a:latin typeface="Georgia"/>
                <a:cs typeface="Georgia"/>
              </a:rPr>
              <a:t> </a:t>
            </a:r>
            <a:r>
              <a:rPr lang="en-US" sz="2600" dirty="0" err="1" smtClean="0">
                <a:latin typeface="Georgia"/>
                <a:cs typeface="Georgia"/>
              </a:rPr>
              <a:t>Flavour</a:t>
            </a:r>
            <a:r>
              <a:rPr lang="en-US" sz="2600" dirty="0" smtClean="0">
                <a:latin typeface="Georgia"/>
                <a:cs typeface="Georgia"/>
              </a:rPr>
              <a:t> states can be written as a superposition of mass </a:t>
            </a:r>
            <a:r>
              <a:rPr lang="en-US" sz="2600" dirty="0" err="1" smtClean="0">
                <a:latin typeface="Georgia"/>
                <a:cs typeface="Georgia"/>
              </a:rPr>
              <a:t>eigenstates</a:t>
            </a:r>
            <a:r>
              <a:rPr lang="en-US" sz="2600" dirty="0" smtClean="0">
                <a:latin typeface="Georgia"/>
                <a:cs typeface="Georgia"/>
              </a:rPr>
              <a:t> (and vice versa)</a:t>
            </a:r>
            <a:endParaRPr lang="en-US" sz="2400" dirty="0" smtClean="0">
              <a:latin typeface="Georgia"/>
              <a:cs typeface="Georgia"/>
            </a:endParaRPr>
          </a:p>
          <a:p>
            <a:endParaRPr lang="en-US" sz="28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Georgia"/>
              <a:cs typeface="Georgia"/>
            </a:endParaRPr>
          </a:p>
          <a:p>
            <a:endParaRPr lang="en-US" sz="3200" dirty="0">
              <a:solidFill>
                <a:srgbClr val="4D2DCB"/>
              </a:solidFill>
              <a:latin typeface="Georgi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8" name="Picture 7" descr="Schermafbeelding 2014-02-03 om 14.58.59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256" y="3747167"/>
            <a:ext cx="2687849" cy="1069199"/>
          </a:xfrm>
          <a:prstGeom prst="rect">
            <a:avLst/>
          </a:prstGeom>
        </p:spPr>
      </p:pic>
      <p:pic>
        <p:nvPicPr>
          <p:cNvPr id="4" name="Picture 3" descr="Schermafbeelding 2014-07-18 om 14.08.0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52" y="4926262"/>
            <a:ext cx="3946774" cy="8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02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Introduction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677" y="1303889"/>
            <a:ext cx="82553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eorgia"/>
                <a:cs typeface="Georgia"/>
              </a:rPr>
              <a:t>Transition probability</a:t>
            </a:r>
          </a:p>
          <a:p>
            <a:endParaRPr lang="en-US" sz="3200" dirty="0">
              <a:latin typeface="Georgia"/>
              <a:cs typeface="Georgia"/>
            </a:endParaRPr>
          </a:p>
          <a:p>
            <a:endParaRPr lang="en-US" sz="3200" dirty="0" smtClean="0">
              <a:latin typeface="Georgia"/>
              <a:cs typeface="Georgia"/>
            </a:endParaRPr>
          </a:p>
          <a:p>
            <a:endParaRPr lang="en-US" sz="3200" dirty="0">
              <a:latin typeface="Georgia"/>
              <a:cs typeface="Georgia"/>
            </a:endParaRPr>
          </a:p>
          <a:p>
            <a:endParaRPr lang="en-US" sz="2000" dirty="0" smtClean="0">
              <a:latin typeface="Georgia"/>
              <a:cs typeface="Georgia"/>
            </a:endParaRPr>
          </a:p>
          <a:p>
            <a:r>
              <a:rPr lang="en-US" sz="2000" dirty="0">
                <a:latin typeface="Georgia"/>
                <a:cs typeface="Georgia"/>
              </a:rPr>
              <a:t>Only dependent of </a:t>
            </a:r>
            <a:r>
              <a:rPr lang="en-US" sz="2000" dirty="0">
                <a:solidFill>
                  <a:srgbClr val="000000"/>
                </a:solidFill>
                <a:latin typeface="Georgia"/>
                <a:cs typeface="Georgia"/>
              </a:rPr>
              <a:t>∆m</a:t>
            </a:r>
            <a:r>
              <a:rPr lang="en-US" sz="20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Georgia"/>
                <a:cs typeface="Georgia"/>
              </a:rPr>
              <a:t>, not 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of the </a:t>
            </a:r>
            <a:r>
              <a:rPr lang="en-US" sz="2000" dirty="0">
                <a:solidFill>
                  <a:srgbClr val="000000"/>
                </a:solidFill>
                <a:latin typeface="Georgia"/>
                <a:cs typeface="Georgia"/>
              </a:rPr>
              <a:t>absolute 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mass.</a:t>
            </a:r>
            <a:endParaRPr lang="en-US" sz="2000" dirty="0">
              <a:latin typeface="Georgia"/>
              <a:cs typeface="Georgia"/>
            </a:endParaRPr>
          </a:p>
          <a:p>
            <a:endParaRPr lang="en-US" sz="2000" dirty="0" smtClean="0">
              <a:latin typeface="Georgia"/>
              <a:cs typeface="Georgia"/>
            </a:endParaRPr>
          </a:p>
          <a:p>
            <a:r>
              <a:rPr lang="en-US" sz="2000" dirty="0" smtClean="0">
                <a:latin typeface="Georgia"/>
                <a:cs typeface="Georgia"/>
              </a:rPr>
              <a:t>The sensitivity to </a:t>
            </a:r>
            <a:r>
              <a:rPr lang="en-US" sz="2000" dirty="0">
                <a:solidFill>
                  <a:srgbClr val="000000"/>
                </a:solidFill>
                <a:latin typeface="Georgia"/>
                <a:cs typeface="Georgia"/>
              </a:rPr>
              <a:t>∆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m</a:t>
            </a:r>
            <a:r>
              <a:rPr lang="en-US" sz="2000" baseline="30000" dirty="0" smtClean="0">
                <a:solidFill>
                  <a:srgbClr val="000000"/>
                </a:solidFill>
                <a:latin typeface="Georgia"/>
                <a:cs typeface="Georgia"/>
              </a:rPr>
              <a:t>2 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of an experiment is maximal for the values of </a:t>
            </a:r>
            <a:r>
              <a:rPr lang="en-US" sz="2000" dirty="0">
                <a:solidFill>
                  <a:srgbClr val="000000"/>
                </a:solidFill>
                <a:latin typeface="Georgia"/>
                <a:cs typeface="Georgia"/>
              </a:rPr>
              <a:t>∆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m</a:t>
            </a:r>
            <a:r>
              <a:rPr lang="en-US" sz="2000" baseline="30000" dirty="0" smtClean="0">
                <a:solidFill>
                  <a:srgbClr val="000000"/>
                </a:solidFill>
                <a:latin typeface="Georgia"/>
                <a:cs typeface="Georgia"/>
              </a:rPr>
              <a:t>2 </a:t>
            </a:r>
            <a:r>
              <a:rPr lang="en-US" sz="2000" dirty="0" smtClean="0">
                <a:solidFill>
                  <a:srgbClr val="000000"/>
                </a:solidFill>
                <a:latin typeface="Georgia"/>
                <a:cs typeface="Georgia"/>
              </a:rPr>
              <a:t>such that</a:t>
            </a:r>
            <a:endParaRPr lang="en-US" sz="3200" dirty="0">
              <a:latin typeface="Georgi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12" name="Picture 11" descr="Schermafbeelding 2014-02-09 om 17.08.1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78" y="2215815"/>
            <a:ext cx="7456069" cy="1166395"/>
          </a:xfrm>
          <a:prstGeom prst="rect">
            <a:avLst/>
          </a:prstGeom>
        </p:spPr>
      </p:pic>
      <p:pic>
        <p:nvPicPr>
          <p:cNvPr id="18" name="Picture 17" descr="Schermafbeelding 2014-02-09 om 17.08.18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3" r="3262"/>
          <a:stretch/>
        </p:blipFill>
        <p:spPr>
          <a:xfrm>
            <a:off x="5416890" y="4538006"/>
            <a:ext cx="1042737" cy="116639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459627" y="4719577"/>
            <a:ext cx="1441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~ 1</a:t>
            </a:r>
            <a:endParaRPr lang="en-US" sz="2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8076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Introduction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677" y="1277153"/>
            <a:ext cx="82553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The PMNS matrix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Georgia"/>
              <a:cs typeface="Georgia"/>
            </a:endParaRPr>
          </a:p>
          <a:p>
            <a:endParaRPr lang="en-US" sz="2800" dirty="0">
              <a:latin typeface="Georgia"/>
              <a:cs typeface="Georgia"/>
            </a:endParaRPr>
          </a:p>
          <a:p>
            <a:endParaRPr lang="en-US" sz="2800" dirty="0" smtClean="0">
              <a:latin typeface="Georgia"/>
              <a:cs typeface="Georgia"/>
            </a:endParaRPr>
          </a:p>
          <a:p>
            <a:endParaRPr lang="en-US" sz="2800" dirty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endParaRPr lang="en-US" sz="2800" dirty="0" smtClean="0">
              <a:latin typeface="Georgia"/>
              <a:cs typeface="Georgia"/>
            </a:endParaRPr>
          </a:p>
          <a:p>
            <a:endParaRPr lang="en-US" sz="28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Mixing angles are measured</a:t>
            </a:r>
          </a:p>
          <a:p>
            <a:pPr lvl="1"/>
            <a:r>
              <a:rPr lang="en-US" sz="2800" dirty="0" smtClean="0">
                <a:latin typeface="Georgia"/>
                <a:cs typeface="Georgia"/>
              </a:rPr>
              <a:t>CP-violating phase still has to be determined</a:t>
            </a:r>
            <a:endParaRPr lang="en-US" sz="2800" dirty="0">
              <a:latin typeface="Georgia"/>
              <a:cs typeface="Georgia"/>
            </a:endParaRPr>
          </a:p>
          <a:p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sz="3200" dirty="0"/>
              <a:t>	</a:t>
            </a:r>
            <a:r>
              <a:rPr lang="en-US" sz="2800" dirty="0" smtClean="0">
                <a:latin typeface="Georgia"/>
                <a:cs typeface="Georgia"/>
              </a:rPr>
              <a:t>LBL experiments (T2K)</a:t>
            </a:r>
            <a:endParaRPr lang="en-US" sz="3200" dirty="0">
              <a:solidFill>
                <a:srgbClr val="4D2DCB"/>
              </a:solidFill>
              <a:latin typeface="Georgi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48027" y="5459646"/>
            <a:ext cx="1137948" cy="15490"/>
          </a:xfrm>
          <a:prstGeom prst="straightConnector1">
            <a:avLst/>
          </a:prstGeom>
          <a:ln w="50800" cmpd="sng">
            <a:solidFill>
              <a:srgbClr val="4D2DCB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hermafbeelding 2014-02-03 om 15.28.32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09" y="2287587"/>
            <a:ext cx="8150754" cy="162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26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025" y="2457397"/>
            <a:ext cx="8381775" cy="1974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The T2K experiment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65507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Introduction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6677" y="1277153"/>
            <a:ext cx="82553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eorgia"/>
                <a:cs typeface="Georgia"/>
              </a:rPr>
              <a:t>		The neutrino mass spectrum:</a:t>
            </a:r>
            <a:endParaRPr lang="en-US" sz="2800" dirty="0">
              <a:latin typeface="Georgia"/>
              <a:cs typeface="Georgia"/>
            </a:endParaRPr>
          </a:p>
          <a:p>
            <a:endParaRPr lang="en-US" sz="3200" dirty="0">
              <a:solidFill>
                <a:srgbClr val="4D2DCB"/>
              </a:solidFill>
              <a:latin typeface="Georgia"/>
              <a:cs typeface="Georgi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967" y="2580105"/>
            <a:ext cx="4192298" cy="241057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720974" y="2092760"/>
            <a:ext cx="147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Georgia"/>
                <a:cs typeface="Georgia"/>
              </a:rPr>
              <a:t> </a:t>
            </a:r>
            <a:r>
              <a:rPr lang="en-US" sz="2000" dirty="0" smtClean="0">
                <a:latin typeface="Georgia"/>
                <a:cs typeface="Georgia"/>
              </a:rPr>
              <a:t> normal hierarchy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9816" y="2092760"/>
            <a:ext cx="1522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 inverted hierarchy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9116" y="3368841"/>
            <a:ext cx="929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Δm</a:t>
            </a:r>
            <a:r>
              <a:rPr lang="en-US" baseline="30000" dirty="0" smtClean="0">
                <a:latin typeface="Georgia"/>
                <a:cs typeface="Georgia"/>
              </a:rPr>
              <a:t>2</a:t>
            </a:r>
            <a:r>
              <a:rPr lang="en-US" baseline="-25000" dirty="0" smtClean="0">
                <a:latin typeface="Georgia"/>
                <a:cs typeface="Georgia"/>
              </a:rPr>
              <a:t>atm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8434" y="4059508"/>
            <a:ext cx="95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Δm</a:t>
            </a:r>
            <a:r>
              <a:rPr lang="en-US" baseline="30000" dirty="0" smtClean="0">
                <a:latin typeface="Georgia"/>
                <a:cs typeface="Georgia"/>
              </a:rPr>
              <a:t>2</a:t>
            </a:r>
            <a:r>
              <a:rPr lang="en-US" baseline="-25000" dirty="0" smtClean="0">
                <a:latin typeface="Georgia"/>
                <a:cs typeface="Georgia"/>
              </a:rPr>
              <a:t>sol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2" name="Right Bracket 11"/>
          <p:cNvSpPr/>
          <p:nvPr/>
        </p:nvSpPr>
        <p:spPr>
          <a:xfrm rot="10800000">
            <a:off x="2045249" y="3110351"/>
            <a:ext cx="106948" cy="949158"/>
          </a:xfrm>
          <a:prstGeom prst="rightBracket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/>
          <p:cNvSpPr/>
          <p:nvPr/>
        </p:nvSpPr>
        <p:spPr>
          <a:xfrm rot="10800000">
            <a:off x="2045248" y="4171203"/>
            <a:ext cx="106949" cy="257637"/>
          </a:xfrm>
          <a:prstGeom prst="rightBracket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316" y="4977309"/>
            <a:ext cx="65104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Δm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r>
              <a:rPr lang="en-US" sz="2000" baseline="-25000" dirty="0" smtClean="0">
                <a:latin typeface="Georgia"/>
                <a:cs typeface="Georgia"/>
              </a:rPr>
              <a:t>atm </a:t>
            </a:r>
            <a:r>
              <a:rPr lang="en-US" sz="2000" dirty="0" smtClean="0">
                <a:latin typeface="Georgia"/>
                <a:cs typeface="Georgia"/>
              </a:rPr>
              <a:t>= Δm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r>
              <a:rPr lang="en-US" sz="2000" baseline="-25000" dirty="0" smtClean="0">
                <a:latin typeface="Georgia"/>
                <a:cs typeface="Georgia"/>
              </a:rPr>
              <a:t>23</a:t>
            </a:r>
            <a:r>
              <a:rPr lang="en-US" sz="2000" dirty="0" smtClean="0">
                <a:latin typeface="Georgia"/>
                <a:cs typeface="Georgia"/>
              </a:rPr>
              <a:t> = 2.4 </a:t>
            </a:r>
            <a:r>
              <a:rPr lang="en-US" sz="16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latin typeface="Georgia"/>
                <a:cs typeface="Georgia"/>
              </a:rPr>
              <a:t> 10</a:t>
            </a:r>
            <a:r>
              <a:rPr lang="en-US" sz="2000" baseline="30000" dirty="0" smtClean="0">
                <a:latin typeface="Georgia"/>
                <a:cs typeface="Georgia"/>
              </a:rPr>
              <a:t>-3 </a:t>
            </a:r>
            <a:r>
              <a:rPr lang="en-US" sz="2000" dirty="0" smtClean="0">
                <a:latin typeface="Georgia"/>
                <a:cs typeface="Georgia"/>
              </a:rPr>
              <a:t>eV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endParaRPr lang="en-US" sz="2000" dirty="0" smtClean="0">
              <a:latin typeface="Georgia"/>
              <a:cs typeface="Georgia"/>
            </a:endParaRPr>
          </a:p>
          <a:p>
            <a:r>
              <a:rPr lang="en-US" sz="2000" dirty="0" smtClean="0">
                <a:latin typeface="Georgia"/>
                <a:cs typeface="Georgia"/>
              </a:rPr>
              <a:t> </a:t>
            </a:r>
          </a:p>
          <a:p>
            <a:r>
              <a:rPr lang="en-US" sz="2000" dirty="0" smtClean="0">
                <a:latin typeface="Georgia"/>
                <a:cs typeface="Georgia"/>
              </a:rPr>
              <a:t>Δm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r>
              <a:rPr lang="en-US" sz="2000" baseline="-25000" dirty="0" smtClean="0">
                <a:latin typeface="Georgia"/>
                <a:cs typeface="Georgia"/>
              </a:rPr>
              <a:t>sol</a:t>
            </a:r>
            <a:r>
              <a:rPr lang="en-US" sz="2000" dirty="0" smtClean="0">
                <a:latin typeface="Georgia"/>
                <a:cs typeface="Georgia"/>
              </a:rPr>
              <a:t> = Δm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r>
              <a:rPr lang="en-US" sz="2000" baseline="-25000" dirty="0" smtClean="0">
                <a:latin typeface="Georgia"/>
                <a:cs typeface="Georgia"/>
              </a:rPr>
              <a:t>12</a:t>
            </a:r>
            <a:r>
              <a:rPr lang="en-US" sz="2000" dirty="0" smtClean="0">
                <a:latin typeface="Georgia"/>
                <a:cs typeface="Georgia"/>
              </a:rPr>
              <a:t>  = 7.6 </a:t>
            </a: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2000" dirty="0" smtClean="0">
                <a:latin typeface="Georgia"/>
                <a:cs typeface="Georgia"/>
              </a:rPr>
              <a:t> 10</a:t>
            </a:r>
            <a:r>
              <a:rPr lang="en-US" sz="2000" baseline="30000" dirty="0" smtClean="0">
                <a:latin typeface="Georgia"/>
                <a:cs typeface="Georgia"/>
              </a:rPr>
              <a:t>-5</a:t>
            </a:r>
            <a:r>
              <a:rPr lang="en-US" sz="2000" dirty="0" smtClean="0">
                <a:latin typeface="Georgia"/>
                <a:cs typeface="Georgia"/>
              </a:rPr>
              <a:t> eV</a:t>
            </a:r>
            <a:r>
              <a:rPr lang="en-US" sz="2000" baseline="30000" dirty="0" smtClean="0">
                <a:latin typeface="Georgia"/>
                <a:cs typeface="Georgia"/>
              </a:rPr>
              <a:t>2</a:t>
            </a:r>
            <a:endParaRPr lang="en-US" sz="2000" dirty="0">
              <a:latin typeface="Georgia"/>
              <a:cs typeface="Georg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65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Motivation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895" y="1156680"/>
            <a:ext cx="893010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Georgia"/>
                <a:cs typeface="Georgia"/>
              </a:rPr>
              <a:t>Anomalies in short baseline (SBL) experiments:</a:t>
            </a:r>
          </a:p>
          <a:p>
            <a:r>
              <a:rPr lang="en-US" sz="2400" dirty="0">
                <a:latin typeface="Georgia"/>
                <a:cs typeface="Georgia"/>
              </a:rPr>
              <a:t> </a:t>
            </a:r>
            <a:r>
              <a:rPr lang="en-US" sz="2400" dirty="0" smtClean="0">
                <a:latin typeface="Georgia"/>
                <a:cs typeface="Georgia"/>
              </a:rPr>
              <a:t>experiments for which L/E ~ 1 km/</a:t>
            </a:r>
            <a:r>
              <a:rPr lang="en-US" sz="2400" dirty="0" err="1" smtClean="0">
                <a:latin typeface="Georgia"/>
                <a:cs typeface="Georgia"/>
              </a:rPr>
              <a:t>GeV</a:t>
            </a:r>
            <a:r>
              <a:rPr lang="en-US" sz="2400" dirty="0" smtClean="0">
                <a:latin typeface="Georgia"/>
                <a:cs typeface="Georgia"/>
              </a:rPr>
              <a:t> ( </a:t>
            </a:r>
            <a:r>
              <a:rPr lang="en-US" sz="2400" dirty="0" smtClean="0">
                <a:solidFill>
                  <a:srgbClr val="000000"/>
                </a:solidFill>
                <a:latin typeface="Georgia"/>
                <a:cs typeface="Georgia"/>
              </a:rPr>
              <a:t>∆</a:t>
            </a:r>
            <a:r>
              <a:rPr lang="en-US" sz="2400" dirty="0">
                <a:solidFill>
                  <a:srgbClr val="000000"/>
                </a:solidFill>
                <a:latin typeface="Georgia"/>
                <a:cs typeface="Georgia"/>
              </a:rPr>
              <a:t>m</a:t>
            </a:r>
            <a:r>
              <a:rPr lang="en-US" sz="24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Georgia"/>
                <a:cs typeface="Georgia"/>
              </a:rPr>
              <a:t>~ 1 eV</a:t>
            </a:r>
            <a:r>
              <a:rPr lang="en-US" sz="24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Georgia"/>
                <a:cs typeface="Georgia"/>
              </a:rPr>
              <a:t>)</a:t>
            </a:r>
            <a:endParaRPr lang="en-US" sz="2400" dirty="0">
              <a:latin typeface="Georgia"/>
              <a:cs typeface="Georgia"/>
            </a:endParaRPr>
          </a:p>
          <a:p>
            <a:pPr>
              <a:lnSpc>
                <a:spcPct val="50000"/>
              </a:lnSpc>
            </a:pPr>
            <a:r>
              <a:rPr lang="en-US" sz="2800" dirty="0" smtClean="0">
                <a:latin typeface="Georgia"/>
                <a:cs typeface="Georgia"/>
              </a:rPr>
              <a:t/>
            </a:r>
            <a:br>
              <a:rPr lang="en-US" sz="2800" dirty="0" smtClean="0">
                <a:latin typeface="Georgia"/>
                <a:cs typeface="Georgia"/>
              </a:rPr>
            </a:br>
            <a:r>
              <a:rPr lang="en-US" sz="22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2200" baseline="-25000" dirty="0" err="1" smtClean="0">
                <a:latin typeface="Georgia"/>
                <a:ea typeface="Lucida Grande"/>
                <a:cs typeface="Georgia"/>
              </a:rPr>
              <a:t>e</a:t>
            </a:r>
            <a:r>
              <a:rPr lang="en-US" sz="2200" dirty="0" smtClean="0">
                <a:latin typeface="Georgia"/>
                <a:cs typeface="Georgia"/>
              </a:rPr>
              <a:t> appearance: </a:t>
            </a:r>
          </a:p>
          <a:p>
            <a:pPr marL="457200" indent="-457200">
              <a:buFont typeface="Arial"/>
              <a:buChar char="•"/>
            </a:pPr>
            <a:r>
              <a:rPr lang="en-US" sz="2200" dirty="0" smtClean="0">
                <a:latin typeface="Georgia"/>
                <a:cs typeface="Georgia"/>
              </a:rPr>
              <a:t>LSND measured </a:t>
            </a:r>
            <a:r>
              <a:rPr lang="en-US" sz="22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2200" baseline="-25000" dirty="0" err="1" smtClean="0">
                <a:latin typeface="Georgia"/>
                <a:ea typeface="Lucida Grande"/>
                <a:cs typeface="Georgia"/>
              </a:rPr>
              <a:t>e</a:t>
            </a:r>
            <a:r>
              <a:rPr lang="en-US" sz="2200" baseline="-250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2200" dirty="0" smtClean="0">
                <a:latin typeface="Georgia"/>
                <a:ea typeface="Lucida Grande"/>
                <a:cs typeface="Georgia"/>
              </a:rPr>
              <a:t>appearance </a:t>
            </a:r>
          </a:p>
          <a:p>
            <a:r>
              <a:rPr lang="en-US" sz="2200" dirty="0">
                <a:latin typeface="Georgia"/>
                <a:ea typeface="Lucida Grande"/>
                <a:cs typeface="Georgia"/>
              </a:rPr>
              <a:t>	</a:t>
            </a:r>
            <a:r>
              <a:rPr lang="en-US" sz="2200" dirty="0" smtClean="0">
                <a:latin typeface="Georgia"/>
                <a:ea typeface="Lucida Grande"/>
                <a:cs typeface="Georgia"/>
              </a:rPr>
              <a:t>from </a:t>
            </a:r>
            <a:r>
              <a:rPr lang="en-US" sz="22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2200" baseline="-25000" dirty="0" err="1" smtClean="0">
                <a:latin typeface="Georgia"/>
                <a:ea typeface="Lucida Grande"/>
                <a:cs typeface="Georgia"/>
              </a:rPr>
              <a:t>μ</a:t>
            </a:r>
            <a:r>
              <a:rPr lang="en-US" sz="2200" baseline="-25000" dirty="0" smtClean="0">
                <a:latin typeface="Georgia"/>
                <a:ea typeface="Lucida Grande"/>
                <a:cs typeface="Georgia"/>
              </a:rPr>
              <a:t> </a:t>
            </a:r>
            <a:r>
              <a:rPr lang="en-US" sz="2200" dirty="0" smtClean="0">
                <a:latin typeface="Georgia"/>
                <a:ea typeface="Lucida Grande"/>
                <a:cs typeface="Georgia"/>
              </a:rPr>
              <a:t>beam consistent with </a:t>
            </a:r>
          </a:p>
          <a:p>
            <a:r>
              <a:rPr lang="en-US" sz="2200" dirty="0">
                <a:latin typeface="Georgia"/>
                <a:ea typeface="Lucida Grande"/>
                <a:cs typeface="Georgia"/>
              </a:rPr>
              <a:t>	</a:t>
            </a:r>
            <a:r>
              <a:rPr lang="en-US" sz="2200" dirty="0" smtClean="0">
                <a:latin typeface="Georgia"/>
                <a:ea typeface="Lucida Grande"/>
                <a:cs typeface="Georgia"/>
              </a:rPr>
              <a:t>mixing with </a:t>
            </a:r>
            <a:r>
              <a:rPr lang="en-US" sz="2200" dirty="0">
                <a:solidFill>
                  <a:srgbClr val="000000"/>
                </a:solidFill>
                <a:latin typeface="Georgia"/>
                <a:cs typeface="Georgia"/>
              </a:rPr>
              <a:t>∆m</a:t>
            </a:r>
            <a:r>
              <a:rPr lang="en-US" sz="22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Georgia"/>
                <a:cs typeface="Georgia"/>
              </a:rPr>
              <a:t>~ 1 eV</a:t>
            </a:r>
            <a:r>
              <a:rPr lang="en-US" sz="2200" baseline="30000" dirty="0">
                <a:solidFill>
                  <a:srgbClr val="000000"/>
                </a:solidFill>
                <a:latin typeface="Georgia"/>
                <a:cs typeface="Georgia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endParaRPr lang="en-US" sz="2200" dirty="0" smtClean="0">
              <a:solidFill>
                <a:srgbClr val="000000"/>
              </a:solidFill>
              <a:latin typeface="Georgia"/>
              <a:cs typeface="Georgia"/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 err="1" smtClean="0">
                <a:solidFill>
                  <a:srgbClr val="000000"/>
                </a:solidFill>
                <a:latin typeface="Georgia"/>
                <a:cs typeface="Georgia"/>
              </a:rPr>
              <a:t>MiniBoone</a:t>
            </a:r>
            <a:r>
              <a:rPr lang="en-US" sz="2200" dirty="0" smtClean="0">
                <a:solidFill>
                  <a:srgbClr val="000000"/>
                </a:solidFill>
                <a:latin typeface="Georgia"/>
                <a:cs typeface="Georgia"/>
              </a:rPr>
              <a:t>: rules out part </a:t>
            </a:r>
          </a:p>
          <a:p>
            <a:r>
              <a:rPr lang="en-US" sz="2200" dirty="0">
                <a:solidFill>
                  <a:srgbClr val="000000"/>
                </a:solidFill>
                <a:latin typeface="Georgia"/>
                <a:cs typeface="Georgia"/>
              </a:rPr>
              <a:t>	</a:t>
            </a:r>
            <a:r>
              <a:rPr lang="en-US" sz="2200" dirty="0" smtClean="0">
                <a:solidFill>
                  <a:srgbClr val="000000"/>
                </a:solidFill>
                <a:latin typeface="Georgia"/>
                <a:cs typeface="Georgia"/>
              </a:rPr>
              <a:t>of the</a:t>
            </a:r>
            <a:r>
              <a:rPr lang="en-US" sz="2200" dirty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Georgia"/>
                <a:cs typeface="Georgia"/>
              </a:rPr>
              <a:t>LSND region</a:t>
            </a:r>
            <a:endParaRPr lang="en-US" sz="2200" dirty="0"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Niki </a:t>
            </a:r>
            <a:r>
              <a:rPr lang="tr-TR" dirty="0" err="1" smtClean="0"/>
              <a:t>Klop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8" name="Picture 7" descr="Schermafbeelding 2014-02-09 om 17.08.18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3" r="3262"/>
          <a:stretch/>
        </p:blipFill>
        <p:spPr>
          <a:xfrm>
            <a:off x="7208253" y="2212473"/>
            <a:ext cx="1042737" cy="11663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46030" y="2559204"/>
            <a:ext cx="32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70264" y="2212473"/>
            <a:ext cx="329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</a:t>
            </a:r>
          </a:p>
        </p:txBody>
      </p:sp>
      <p:pic>
        <p:nvPicPr>
          <p:cNvPr id="7" name="Picture 6" descr="Schermafbeelding 2014-02-11 om 16.13.41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5" y="4188279"/>
            <a:ext cx="4013200" cy="1445230"/>
          </a:xfrm>
          <a:prstGeom prst="rect">
            <a:avLst/>
          </a:prstGeom>
        </p:spPr>
      </p:pic>
      <p:sp>
        <p:nvSpPr>
          <p:cNvPr id="13" name="Right Bracket 12"/>
          <p:cNvSpPr/>
          <p:nvPr/>
        </p:nvSpPr>
        <p:spPr>
          <a:xfrm rot="5400000">
            <a:off x="2392946" y="4178513"/>
            <a:ext cx="106948" cy="1069473"/>
          </a:xfrm>
          <a:prstGeom prst="rightBracket">
            <a:avLst/>
          </a:prstGeom>
          <a:ln w="31750">
            <a:solidFill>
              <a:srgbClr val="4D2D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466267" y="4766724"/>
            <a:ext cx="15490" cy="393717"/>
          </a:xfrm>
          <a:prstGeom prst="straightConnector1">
            <a:avLst/>
          </a:prstGeom>
          <a:ln w="38100" cmpd="sng">
            <a:solidFill>
              <a:srgbClr val="4D2DC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00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3677" y="387239"/>
            <a:ext cx="8255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4D2DC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/>
                <a:cs typeface="Georgia"/>
              </a:rPr>
              <a:t>Motivation</a:t>
            </a:r>
            <a:endParaRPr lang="en-US" sz="4400" dirty="0">
              <a:solidFill>
                <a:srgbClr val="4D2DC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467" y="1156680"/>
            <a:ext cx="88841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Georgia"/>
                <a:ea typeface="Lucida Grande"/>
                <a:cs typeface="Georgia"/>
              </a:rPr>
              <a:t>ν</a:t>
            </a:r>
            <a:r>
              <a:rPr lang="en-US" sz="3200" baseline="-25000" dirty="0" err="1" smtClean="0">
                <a:latin typeface="Georgia"/>
                <a:ea typeface="Lucida Grande"/>
                <a:cs typeface="Georgia"/>
              </a:rPr>
              <a:t>e</a:t>
            </a:r>
            <a:r>
              <a:rPr lang="en-US" sz="3200" dirty="0" smtClean="0">
                <a:latin typeface="Georgia"/>
                <a:cs typeface="Georgia"/>
              </a:rPr>
              <a:t> disappearance					</a:t>
            </a:r>
            <a:r>
              <a:rPr lang="en-US" sz="2400" dirty="0" smtClean="0">
                <a:latin typeface="Georgia"/>
                <a:cs typeface="Georgia"/>
              </a:rPr>
              <a:t>L/E ~ 1 m/MeV</a:t>
            </a:r>
            <a:r>
              <a:rPr lang="en-US" sz="3200" dirty="0" smtClean="0">
                <a:latin typeface="Georgia"/>
                <a:cs typeface="Georgia"/>
              </a:rPr>
              <a:t>	</a:t>
            </a:r>
          </a:p>
          <a:p>
            <a:endParaRPr lang="en-US" sz="3200" dirty="0" smtClean="0">
              <a:latin typeface="Georgia"/>
              <a:cs typeface="Georgia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Georgia"/>
                <a:cs typeface="Georgia"/>
              </a:rPr>
              <a:t>Reactor anomaly</a:t>
            </a:r>
            <a:br>
              <a:rPr lang="en-US" sz="2800" dirty="0" smtClean="0">
                <a:latin typeface="Georgia"/>
                <a:cs typeface="Georgia"/>
              </a:rPr>
            </a:br>
            <a:endParaRPr lang="en-US" sz="2800" dirty="0" smtClean="0">
              <a:latin typeface="Georgia"/>
              <a:cs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Niki Klop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76BD-348E-674F-ACB4-8DE2132434B5}" type="slidenum">
              <a:rPr lang="en-US" smtClean="0"/>
              <a:t>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19-07-14</a:t>
            </a:r>
            <a:endParaRPr lang="en-US"/>
          </a:p>
        </p:txBody>
      </p:sp>
      <p:pic>
        <p:nvPicPr>
          <p:cNvPr id="8" name="Picture 7" descr="Schermafbeelding 2014-02-08 om 19.56.28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18" y="2173036"/>
            <a:ext cx="2007462" cy="527384"/>
          </a:xfrm>
          <a:prstGeom prst="rect">
            <a:avLst/>
          </a:prstGeom>
        </p:spPr>
      </p:pic>
      <p:pic>
        <p:nvPicPr>
          <p:cNvPr id="7" name="Picture 6" descr="Schermafbeelding 2014-02-11 om 13.36.0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1" y="3575236"/>
            <a:ext cx="5608591" cy="2614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824694" y="5520482"/>
            <a:ext cx="19459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latin typeface="Georgia"/>
                <a:cs typeface="Georgia"/>
              </a:rPr>
              <a:t>Mention et al. arXiv:1101:2755 </a:t>
            </a:r>
          </a:p>
          <a:p>
            <a:endParaRPr lang="en-US" dirty="0"/>
          </a:p>
        </p:txBody>
      </p:sp>
      <p:pic>
        <p:nvPicPr>
          <p:cNvPr id="11" name="Picture 10" descr="Schermafbeelding 2014-02-11 om 16.14.00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52" y="2761460"/>
            <a:ext cx="3832884" cy="1302540"/>
          </a:xfrm>
          <a:prstGeom prst="rect">
            <a:avLst/>
          </a:prstGeom>
        </p:spPr>
      </p:pic>
      <p:sp>
        <p:nvSpPr>
          <p:cNvPr id="14" name="Right Bracket 13"/>
          <p:cNvSpPr/>
          <p:nvPr/>
        </p:nvSpPr>
        <p:spPr>
          <a:xfrm rot="5400000">
            <a:off x="7345947" y="2741408"/>
            <a:ext cx="106948" cy="949158"/>
          </a:xfrm>
          <a:prstGeom prst="rightBracket">
            <a:avLst/>
          </a:prstGeom>
          <a:ln w="31750">
            <a:solidFill>
              <a:srgbClr val="4D2DC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399213" y="3269461"/>
            <a:ext cx="15490" cy="393717"/>
          </a:xfrm>
          <a:prstGeom prst="straightConnector1">
            <a:avLst/>
          </a:prstGeom>
          <a:ln w="38100" cmpd="sng">
            <a:solidFill>
              <a:srgbClr val="4D2DCB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583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13511</TotalTime>
  <Words>802</Words>
  <Application>Microsoft Macintosh PowerPoint</Application>
  <PresentationFormat>On-screen Show (4:3)</PresentationFormat>
  <Paragraphs>232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</dc:creator>
  <cp:lastModifiedBy>Niki</cp:lastModifiedBy>
  <cp:revision>369</cp:revision>
  <dcterms:created xsi:type="dcterms:W3CDTF">2014-01-12T14:09:25Z</dcterms:created>
  <dcterms:modified xsi:type="dcterms:W3CDTF">2014-07-18T22:17:07Z</dcterms:modified>
</cp:coreProperties>
</file>