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3"/>
  </p:notesMasterIdLst>
  <p:handoutMasterIdLst>
    <p:handoutMasterId r:id="rId44"/>
  </p:handoutMasterIdLst>
  <p:sldIdLst>
    <p:sldId id="256" r:id="rId2"/>
    <p:sldId id="296" r:id="rId3"/>
    <p:sldId id="257" r:id="rId4"/>
    <p:sldId id="321" r:id="rId5"/>
    <p:sldId id="294" r:id="rId6"/>
    <p:sldId id="322" r:id="rId7"/>
    <p:sldId id="295" r:id="rId8"/>
    <p:sldId id="297" r:id="rId9"/>
    <p:sldId id="262" r:id="rId10"/>
    <p:sldId id="263" r:id="rId11"/>
    <p:sldId id="264" r:id="rId12"/>
    <p:sldId id="323" r:id="rId13"/>
    <p:sldId id="304" r:id="rId14"/>
    <p:sldId id="320" r:id="rId15"/>
    <p:sldId id="319" r:id="rId16"/>
    <p:sldId id="267" r:id="rId17"/>
    <p:sldId id="305" r:id="rId18"/>
    <p:sldId id="271" r:id="rId19"/>
    <p:sldId id="307" r:id="rId20"/>
    <p:sldId id="272" r:id="rId21"/>
    <p:sldId id="308" r:id="rId22"/>
    <p:sldId id="324" r:id="rId23"/>
    <p:sldId id="274" r:id="rId24"/>
    <p:sldId id="275" r:id="rId25"/>
    <p:sldId id="276" r:id="rId26"/>
    <p:sldId id="277" r:id="rId27"/>
    <p:sldId id="309" r:id="rId28"/>
    <p:sldId id="310" r:id="rId29"/>
    <p:sldId id="311" r:id="rId30"/>
    <p:sldId id="312" r:id="rId31"/>
    <p:sldId id="313" r:id="rId32"/>
    <p:sldId id="280" r:id="rId33"/>
    <p:sldId id="314" r:id="rId34"/>
    <p:sldId id="282" r:id="rId35"/>
    <p:sldId id="283" r:id="rId36"/>
    <p:sldId id="325" r:id="rId37"/>
    <p:sldId id="293" r:id="rId38"/>
    <p:sldId id="318" r:id="rId39"/>
    <p:sldId id="291" r:id="rId40"/>
    <p:sldId id="327" r:id="rId41"/>
    <p:sldId id="32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70" autoAdjust="0"/>
    <p:restoredTop sz="94660" autoAdjust="0"/>
  </p:normalViewPr>
  <p:slideViewPr>
    <p:cSldViewPr>
      <p:cViewPr varScale="1">
        <p:scale>
          <a:sx n="74" d="100"/>
          <a:sy n="74" d="100"/>
        </p:scale>
        <p:origin x="-1038" y="-90"/>
      </p:cViewPr>
      <p:guideLst>
        <p:guide orient="horz" pos="2160"/>
        <p:guide pos="2880"/>
      </p:guideLst>
    </p:cSldViewPr>
  </p:slideViewPr>
  <p:outlineViewPr>
    <p:cViewPr>
      <p:scale>
        <a:sx n="33" d="100"/>
        <a:sy n="33" d="100"/>
      </p:scale>
      <p:origin x="12" y="4836"/>
    </p:cViewPr>
  </p:outlineViewPr>
  <p:notesTextViewPr>
    <p:cViewPr>
      <p:scale>
        <a:sx n="1" d="1"/>
        <a:sy n="1" d="1"/>
      </p:scale>
      <p:origin x="0" y="0"/>
    </p:cViewPr>
  </p:notesTextViewPr>
  <p:notesViewPr>
    <p:cSldViewPr>
      <p:cViewPr varScale="1">
        <p:scale>
          <a:sx n="56" d="100"/>
          <a:sy n="56" d="100"/>
        </p:scale>
        <p:origin x="-282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AAB693-8A26-4430-A30B-8E60692A9105}" type="datetimeFigureOut">
              <a:rPr lang="en-US" smtClean="0"/>
              <a:t>7/22/2013</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45EAF-B8DE-4F39-9D92-B77735EB6587}" type="slidenum">
              <a:rPr lang="en-US" smtClean="0"/>
              <a:t>‹Nr.›</a:t>
            </a:fld>
            <a:endParaRPr lang="en-US"/>
          </a:p>
        </p:txBody>
      </p:sp>
    </p:spTree>
    <p:extLst>
      <p:ext uri="{BB962C8B-B14F-4D97-AF65-F5344CB8AC3E}">
        <p14:creationId xmlns:p14="http://schemas.microsoft.com/office/powerpoint/2010/main" val="2239163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7503F-30BC-4AE7-AB25-8CC83C44C32C}" type="datetimeFigureOut">
              <a:rPr lang="en-US" smtClean="0"/>
              <a:t>7/22/2013</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8B82CC-D5F0-4F23-B23C-20DC47C40BB9}" type="slidenum">
              <a:rPr lang="en-US" smtClean="0"/>
              <a:t>‹Nr.›</a:t>
            </a:fld>
            <a:endParaRPr lang="en-US"/>
          </a:p>
        </p:txBody>
      </p:sp>
    </p:spTree>
    <p:extLst>
      <p:ext uri="{BB962C8B-B14F-4D97-AF65-F5344CB8AC3E}">
        <p14:creationId xmlns:p14="http://schemas.microsoft.com/office/powerpoint/2010/main" val="60203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Good morning. </a:t>
            </a:r>
          </a:p>
          <a:p>
            <a:r>
              <a:rPr lang="en-US" dirty="0"/>
              <a:t> </a:t>
            </a:r>
          </a:p>
          <a:p>
            <a:r>
              <a:rPr lang="en-US" dirty="0"/>
              <a:t>First of all, thank you for waking up so early. I know by my own experience, how difficult it is to get up before nine. </a:t>
            </a:r>
          </a:p>
          <a:p>
            <a:r>
              <a:rPr lang="de-DE" dirty="0"/>
              <a:t> </a:t>
            </a:r>
          </a:p>
          <a:p>
            <a:r>
              <a:rPr lang="en-US" dirty="0"/>
              <a:t>The title of this talk is "Matter versus antimatter - the grand battle". What is it really about ? Here is the answer.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1</a:t>
            </a:fld>
            <a:endParaRPr lang="en-US"/>
          </a:p>
        </p:txBody>
      </p:sp>
    </p:spTree>
    <p:extLst>
      <p:ext uri="{BB962C8B-B14F-4D97-AF65-F5344CB8AC3E}">
        <p14:creationId xmlns:p14="http://schemas.microsoft.com/office/powerpoint/2010/main" val="321255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Looks OK at first sight, but … There is one problem with this picture. </a:t>
            </a:r>
          </a:p>
          <a:p>
            <a:r>
              <a:rPr lang="de-DE" dirty="0"/>
              <a:t> </a:t>
            </a:r>
          </a:p>
          <a:p>
            <a:r>
              <a:rPr lang="en-US" dirty="0"/>
              <a:t>In 1965 Wilson and Penzias have experimentally discovered cosmic microwave background, that is, thermal radiation left over after the Big Bang. After protons and electrons recombined and formed hydrogen atoms, the Universe became transparent for the photons and after that they propagate freely. Any sizable inhomogeneity would leave an imprint on the CMB.</a:t>
            </a:r>
          </a:p>
          <a:p>
            <a:r>
              <a:rPr lang="en-US" dirty="0"/>
              <a:t> </a:t>
            </a:r>
          </a:p>
          <a:p>
            <a:r>
              <a:rPr lang="en-US" dirty="0"/>
              <a:t>This  extreme homogeneity of the cosmic microwave background therefore implies that just before the last scattering surface there were no sizable voids. In other words, matter and antimatter were in close contact before and immediately after the recombination. </a:t>
            </a:r>
          </a:p>
          <a:p>
            <a:r>
              <a:rPr lang="de-DE" dirty="0"/>
              <a:t> </a:t>
            </a:r>
          </a:p>
          <a:p>
            <a:r>
              <a:rPr lang="en-US" dirty="0"/>
              <a:t>Now, after the recombination structure formation began. Structure formation is a highly non-linear process, which is driven by gravity. And gravity does not care about the charges. So, why should it separate matter from antimatter ?</a:t>
            </a:r>
          </a:p>
          <a:p>
            <a:r>
              <a:rPr lang="de-DE" dirty="0"/>
              <a:t> </a:t>
            </a:r>
          </a:p>
          <a:p>
            <a:r>
              <a:rPr lang="en-US" dirty="0"/>
              <a:t>Furthermore, the annihilation of the particles antiparticles would again produce characteristic gamma lines. Although redshifted, they would still be present today in the CMB spectrum and clearly indicate the existence of antimatter after recombination.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13</a:t>
            </a:fld>
            <a:endParaRPr lang="en-US"/>
          </a:p>
        </p:txBody>
      </p:sp>
    </p:spTree>
    <p:extLst>
      <p:ext uri="{BB962C8B-B14F-4D97-AF65-F5344CB8AC3E}">
        <p14:creationId xmlns:p14="http://schemas.microsoft.com/office/powerpoint/2010/main" val="2048703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Speaking about CMB. CMB provides an invaluable peephole into the early Universe and  can actually be used to measure the value of the baryon asymmetry.  </a:t>
            </a:r>
          </a:p>
          <a:p>
            <a:r>
              <a:rPr lang="de-DE" dirty="0"/>
              <a:t> </a:t>
            </a:r>
          </a:p>
          <a:p>
            <a:r>
              <a:rPr lang="en-US" dirty="0"/>
              <a:t>The baryon asymmetry is often characterized by the baryon to photon ratio. This definition is convenient for two reasons. First, in this ratio the trivial effects like the Universe expansion conveniently cancel out. In other words, if there are no processes violating baryon number, then this ratio remains constant. Second, the baryon to photon ratio determines the equation of states of the plasma before decoupling. And the equation of state, in turn, manifests itself in the relative height of odd and even peaks in the power spectrum. Using, for instance, the WMAP7 data one finds a tiny number,  </a:t>
            </a:r>
            <a:r>
              <a:rPr lang="el-GR" dirty="0"/>
              <a:t>η</a:t>
            </a:r>
            <a:r>
              <a:rPr lang="de-DE" dirty="0"/>
              <a:t>=6.1x10</a:t>
            </a:r>
            <a:r>
              <a:rPr lang="de-DE" baseline="30000" dirty="0"/>
              <a:t>-10</a:t>
            </a:r>
            <a:r>
              <a:rPr lang="de-DE" dirty="0"/>
              <a:t>. </a:t>
            </a:r>
            <a:endParaRPr lang="en-US" dirty="0"/>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14</a:t>
            </a:fld>
            <a:endParaRPr lang="en-US"/>
          </a:p>
        </p:txBody>
      </p:sp>
    </p:spTree>
    <p:extLst>
      <p:ext uri="{BB962C8B-B14F-4D97-AF65-F5344CB8AC3E}">
        <p14:creationId xmlns:p14="http://schemas.microsoft.com/office/powerpoint/2010/main" val="2804990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Just to stress how tiny this number is, here is the balance of matter and antimatter.  For every ten billion antiparticles there have been ten billion and one particle in the early Universe.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15</a:t>
            </a:fld>
            <a:endParaRPr lang="en-US"/>
          </a:p>
        </p:txBody>
      </p:sp>
    </p:spTree>
    <p:extLst>
      <p:ext uri="{BB962C8B-B14F-4D97-AF65-F5344CB8AC3E}">
        <p14:creationId xmlns:p14="http://schemas.microsoft.com/office/powerpoint/2010/main" val="2489373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Another peephole to the early Universe is provided by the Big Bang Nucleosynthesis, which was an established theory by approximately 1970. </a:t>
            </a:r>
          </a:p>
          <a:p>
            <a:r>
              <a:rPr lang="de-DE" dirty="0"/>
              <a:t> </a:t>
            </a:r>
          </a:p>
          <a:p>
            <a:r>
              <a:rPr lang="en-US" dirty="0"/>
              <a:t>The processes relevant for BBN start when temperature drops to about 2 MeV. The temperature is then already low enough for the nuclei to exist and still high enough for thermonuclear reactions to occur. The physics at those temperatures is very well understood theoretically and has also been tested in the laboratory experiments. Given that, the abundance of  Deuterium, Helium and Lithium depends on a single unknown parameter - the baryon-to-photon ratio. The abundance of  Deuterium is especially sensitive to the baryon-to-photon ratio and this is good. It is good because there are no known astrophysical sources of Deuterium and therefore its observed abundance provides a reliable estimate of its primordial value. A comparison of theoretical predictions with the measured abundances gives us </a:t>
            </a:r>
            <a:r>
              <a:rPr lang="el-GR" dirty="0"/>
              <a:t>η</a:t>
            </a:r>
            <a:r>
              <a:rPr lang="de-DE" dirty="0"/>
              <a:t>=5.8x10</a:t>
            </a:r>
            <a:r>
              <a:rPr lang="de-DE" baseline="30000" dirty="0"/>
              <a:t>-10</a:t>
            </a:r>
            <a:r>
              <a:rPr lang="de-DE" dirty="0"/>
              <a:t> </a:t>
            </a:r>
            <a:r>
              <a:rPr lang="en-US" dirty="0"/>
              <a:t>for the baryon to photon ratio. </a:t>
            </a:r>
          </a:p>
          <a:p>
            <a:r>
              <a:rPr lang="de-DE" dirty="0"/>
              <a:t> </a:t>
            </a:r>
          </a:p>
          <a:p>
            <a:r>
              <a:rPr lang="en-US" dirty="0"/>
              <a:t>This number is in a remarkable agreement with the one obtained using the CMB data. Given that the CMB and BBN calculations are pretty much independent this is an indication that: first, we very well understand the physics at the scale below a few MeV; and second, we can reliably estimate the magnitude of the baryon-to-photon ratio experimentally.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16</a:t>
            </a:fld>
            <a:endParaRPr lang="en-US"/>
          </a:p>
        </p:txBody>
      </p:sp>
    </p:spTree>
    <p:extLst>
      <p:ext uri="{BB962C8B-B14F-4D97-AF65-F5344CB8AC3E}">
        <p14:creationId xmlns:p14="http://schemas.microsoft.com/office/powerpoint/2010/main" val="228441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next important  advancement was made in 1980 by Alan </a:t>
            </a:r>
            <a:r>
              <a:rPr lang="en-US" dirty="0" err="1"/>
              <a:t>Guth</a:t>
            </a:r>
            <a:r>
              <a:rPr lang="en-US" dirty="0"/>
              <a:t>, who proposed inflation, that is a short period in the history of the Universe when it was expanding exponentially fast.  After inflation the scales were stretched by a huge factor, 10</a:t>
            </a:r>
            <a:r>
              <a:rPr lang="en-US" baseline="30000" dirty="0"/>
              <a:t>78</a:t>
            </a:r>
            <a:r>
              <a:rPr lang="en-US" dirty="0"/>
              <a:t>. </a:t>
            </a:r>
          </a:p>
          <a:p>
            <a:r>
              <a:rPr lang="en-US" dirty="0"/>
              <a:t> </a:t>
            </a:r>
          </a:p>
          <a:p>
            <a:r>
              <a:rPr lang="en-US" dirty="0"/>
              <a:t>Now one can ask if the baryon asymmetry of the Universe could be an initial condition, that is if it existed before inflation began. This hypothesis seems extremely unlikely because inflation would dilute any preexisting asymmetry to an unobservably small value.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17</a:t>
            </a:fld>
            <a:endParaRPr lang="en-US"/>
          </a:p>
        </p:txBody>
      </p:sp>
    </p:spTree>
    <p:extLst>
      <p:ext uri="{BB962C8B-B14F-4D97-AF65-F5344CB8AC3E}">
        <p14:creationId xmlns:p14="http://schemas.microsoft.com/office/powerpoint/2010/main" val="949521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This implies the baryon asymmetry of the Universe should have been produced dynamically, from an initially baryonically symmetric state. And this should have happened after inflation but before Big-Bang Nucleosynthesis, within this narrow range on this plot.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18</a:t>
            </a:fld>
            <a:endParaRPr lang="en-US"/>
          </a:p>
        </p:txBody>
      </p:sp>
    </p:spTree>
    <p:extLst>
      <p:ext uri="{BB962C8B-B14F-4D97-AF65-F5344CB8AC3E}">
        <p14:creationId xmlns:p14="http://schemas.microsoft.com/office/powerpoint/2010/main" val="3915839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Now let us leave the exciting eighties and go back to the groovy sixties. Already in the sixties the fact that there is almost no antimatter in the Universe was considered as one of the major puzzles that need explanation. In 1967 Andrei Sakharov has formulated the famous three conditions required for the generation of a nonzero lepton asymmetry. Here they are. </a:t>
            </a:r>
          </a:p>
          <a:p>
            <a:r>
              <a:rPr lang="en-US" dirty="0"/>
              <a:t> </a:t>
            </a:r>
          </a:p>
          <a:p>
            <a:r>
              <a:rPr lang="en-US" dirty="0"/>
              <a:t>The first condition is baryon number violation. </a:t>
            </a:r>
          </a:p>
          <a:p>
            <a:r>
              <a:rPr lang="en-US" dirty="0"/>
              <a:t>The second is CP-violation. </a:t>
            </a:r>
          </a:p>
          <a:p>
            <a:r>
              <a:rPr lang="en-US" dirty="0"/>
              <a:t>And the third is deviation from thermal equilibrium. </a:t>
            </a:r>
          </a:p>
          <a:p>
            <a:r>
              <a:rPr lang="en-US" dirty="0"/>
              <a:t> </a:t>
            </a:r>
          </a:p>
          <a:p>
            <a:r>
              <a:rPr lang="en-US" dirty="0"/>
              <a:t>The first condition is obvious. If the baryon number is conserved then, by definition, it cannot change with time. The second and  the third are more complicated. So for now just keep in mind that one also needs CP-violation and a deviation from thermal equilibrium. In a few minutes we will consider some examples and see why these two conditions are important.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19</a:t>
            </a:fld>
            <a:endParaRPr lang="en-US"/>
          </a:p>
        </p:txBody>
      </p:sp>
    </p:spTree>
    <p:extLst>
      <p:ext uri="{BB962C8B-B14F-4D97-AF65-F5344CB8AC3E}">
        <p14:creationId xmlns:p14="http://schemas.microsoft.com/office/powerpoint/2010/main" val="806265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In the same year Weinberg and Salam developed the ideas presented earlier by Glashow and came up with what is called the Standard Model today. As we now know, this model is almost perfect and describes with a great precisions results of the accelerator experiments performed so far. Can the baryon asymmetry of the Universe be also explained within this model.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20</a:t>
            </a:fld>
            <a:endParaRPr lang="en-US"/>
          </a:p>
        </p:txBody>
      </p:sp>
    </p:spTree>
    <p:extLst>
      <p:ext uri="{BB962C8B-B14F-4D97-AF65-F5344CB8AC3E}">
        <p14:creationId xmlns:p14="http://schemas.microsoft.com/office/powerpoint/2010/main" val="2336592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First of all, Is the baryon number conserved in the Standard Model ?  At first sight, yes, it is conserved. The Lagrangian of the Standard Model does not contain terms which could violate baryon number - in each decay a quark is created together with an antiquark and the total baryon number does not change. This is actually good, because if there was such a Lagrangian term, then the proton would be unstable. And as you can imagine, this would have terrible consequences for the human race.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21</a:t>
            </a:fld>
            <a:endParaRPr lang="en-US"/>
          </a:p>
        </p:txBody>
      </p:sp>
    </p:spTree>
    <p:extLst>
      <p:ext uri="{BB962C8B-B14F-4D97-AF65-F5344CB8AC3E}">
        <p14:creationId xmlns:p14="http://schemas.microsoft.com/office/powerpoint/2010/main" val="1216434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But the situation is more complicated than it might seem. Remember the Dirac see picture ?  In vacuum all the positive energy levels are free and all the negative energy levels are occupied. </a:t>
            </a:r>
          </a:p>
        </p:txBody>
      </p:sp>
      <p:sp>
        <p:nvSpPr>
          <p:cNvPr id="4" name="Foliennummernplatzhalter 3"/>
          <p:cNvSpPr>
            <a:spLocks noGrp="1"/>
          </p:cNvSpPr>
          <p:nvPr>
            <p:ph type="sldNum" sz="quarter" idx="10"/>
          </p:nvPr>
        </p:nvSpPr>
        <p:spPr/>
        <p:txBody>
          <a:bodyPr/>
          <a:lstStyle/>
          <a:p>
            <a:fld id="{208B82CC-D5F0-4F23-B23C-20DC47C40BB9}" type="slidenum">
              <a:rPr lang="en-US" smtClean="0"/>
              <a:t>23</a:t>
            </a:fld>
            <a:endParaRPr lang="en-US"/>
          </a:p>
        </p:txBody>
      </p:sp>
    </p:spTree>
    <p:extLst>
      <p:ext uri="{BB962C8B-B14F-4D97-AF65-F5344CB8AC3E}">
        <p14:creationId xmlns:p14="http://schemas.microsoft.com/office/powerpoint/2010/main" val="2008273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This talk is about matter, antimatter and how the former won against the latter. The artist impression of matter-antimatter </a:t>
            </a:r>
            <a:r>
              <a:rPr lang="en-US" dirty="0" err="1"/>
              <a:t>explosionis</a:t>
            </a:r>
            <a:r>
              <a:rPr lang="en-US" dirty="0"/>
              <a:t> certainly not hundred percent realistic, but it  conveys the message - when matter and antimatter particles collide they annihilate producing a bunch of other particles, in particular photons. </a:t>
            </a:r>
          </a:p>
          <a:p>
            <a:r>
              <a:rPr lang="en-US" dirty="0"/>
              <a:t> </a:t>
            </a:r>
          </a:p>
          <a:p>
            <a:r>
              <a:rPr lang="en-US" dirty="0"/>
              <a:t>All in all, we should be happy that there is no antimatter in this room.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2</a:t>
            </a:fld>
            <a:endParaRPr lang="en-US"/>
          </a:p>
        </p:txBody>
      </p:sp>
    </p:spTree>
    <p:extLst>
      <p:ext uri="{BB962C8B-B14F-4D97-AF65-F5344CB8AC3E}">
        <p14:creationId xmlns:p14="http://schemas.microsoft.com/office/powerpoint/2010/main" val="38514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If we would move a "particle" with a negative energy and move it to a positive energy level, we would end up with particle and a hole, which is interpreted as the antiparticle. The sum of the baryon numbers of the particle and antiparticle is zero and the total baryon number does not change. This what happens in perturbative processes.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24</a:t>
            </a:fld>
            <a:endParaRPr lang="en-US"/>
          </a:p>
        </p:txBody>
      </p:sp>
    </p:spTree>
    <p:extLst>
      <p:ext uri="{BB962C8B-B14F-4D97-AF65-F5344CB8AC3E}">
        <p14:creationId xmlns:p14="http://schemas.microsoft.com/office/powerpoint/2010/main" val="156991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Now imagine that the entire Dirac see is flooded and shifted one level up. </a:t>
            </a:r>
          </a:p>
        </p:txBody>
      </p:sp>
      <p:sp>
        <p:nvSpPr>
          <p:cNvPr id="4" name="Foliennummernplatzhalter 3"/>
          <p:cNvSpPr>
            <a:spLocks noGrp="1"/>
          </p:cNvSpPr>
          <p:nvPr>
            <p:ph type="sldNum" sz="quarter" idx="10"/>
          </p:nvPr>
        </p:nvSpPr>
        <p:spPr/>
        <p:txBody>
          <a:bodyPr/>
          <a:lstStyle/>
          <a:p>
            <a:fld id="{208B82CC-D5F0-4F23-B23C-20DC47C40BB9}" type="slidenum">
              <a:rPr lang="en-US" smtClean="0"/>
              <a:t>25</a:t>
            </a:fld>
            <a:endParaRPr lang="en-US"/>
          </a:p>
        </p:txBody>
      </p:sp>
    </p:spTree>
    <p:extLst>
      <p:ext uri="{BB962C8B-B14F-4D97-AF65-F5344CB8AC3E}">
        <p14:creationId xmlns:p14="http://schemas.microsoft.com/office/powerpoint/2010/main" val="4244847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What we have is a non-perturbative particle creation process. No particles in the beginning and a few particles in the end. </a:t>
            </a:r>
          </a:p>
          <a:p>
            <a:r>
              <a:rPr lang="de-DE" dirty="0"/>
              <a:t> </a:t>
            </a:r>
          </a:p>
          <a:p>
            <a:r>
              <a:rPr lang="en-US" dirty="0"/>
              <a:t>Such floods do take place at very high temperatures when the SU(2)</a:t>
            </a:r>
            <a:r>
              <a:rPr lang="en-US" baseline="-25000" dirty="0"/>
              <a:t>L</a:t>
            </a:r>
            <a:r>
              <a:rPr lang="en-US" dirty="0"/>
              <a:t> gauge fields move from one gauge vacuum to a gauge equivalent but topologically inequivalent another vacuum. The field configuration that corresponds to this process is called "sphaleron" and has been discovered in 1984 . You might have heard of it before. </a:t>
            </a:r>
          </a:p>
          <a:p>
            <a:r>
              <a:rPr lang="en-US" dirty="0"/>
              <a:t> </a:t>
            </a:r>
          </a:p>
          <a:p>
            <a:r>
              <a:rPr lang="en-US" dirty="0"/>
              <a:t>As you see, the first Sakharov condition is indeed fulfilled in the Standard Model.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26</a:t>
            </a:fld>
            <a:endParaRPr lang="en-US"/>
          </a:p>
        </p:txBody>
      </p:sp>
    </p:spTree>
    <p:extLst>
      <p:ext uri="{BB962C8B-B14F-4D97-AF65-F5344CB8AC3E}">
        <p14:creationId xmlns:p14="http://schemas.microsoft.com/office/powerpoint/2010/main" val="4063794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How about CP-violation. CP is violated in the Standard Model. In fact, CP-violation was discovered already in 1964 by Cronin and Fitch in the decay of neutral </a:t>
            </a:r>
            <a:r>
              <a:rPr lang="en-US" dirty="0" err="1"/>
              <a:t>kaons</a:t>
            </a:r>
            <a:r>
              <a:rPr lang="en-US" dirty="0"/>
              <a:t>. On the level Standard Model CP is violated in the quark sector and is parameterized by one CP-violating phase.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27</a:t>
            </a:fld>
            <a:endParaRPr lang="en-US"/>
          </a:p>
        </p:txBody>
      </p:sp>
    </p:spTree>
    <p:extLst>
      <p:ext uri="{BB962C8B-B14F-4D97-AF65-F5344CB8AC3E}">
        <p14:creationId xmlns:p14="http://schemas.microsoft.com/office/powerpoint/2010/main" val="884768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last Sakharov condition is deviation from thermal is it fulfilled in the Standard Model. Yes. Moreover, there are two sources of deviation from equilibrium. First, it is expansion of the Universe. The Universe is slightly out of equilibrium just because it expands and cools down. Second, an even stronger deviation from equilibrium is achieved during electroweak phase transition. </a:t>
            </a:r>
          </a:p>
          <a:p>
            <a:r>
              <a:rPr lang="en-US" dirty="0"/>
              <a:t> </a:t>
            </a:r>
          </a:p>
          <a:p>
            <a:r>
              <a:rPr lang="en-US" dirty="0"/>
              <a:t>As you surely remember, the Higgs potential has a form of the Mexican hat and its minimum is  located in the rim of the hat. In vacuum the field is located in the minimum and has a non-zero expectation value.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28</a:t>
            </a:fld>
            <a:endParaRPr lang="en-US"/>
          </a:p>
        </p:txBody>
      </p:sp>
    </p:spTree>
    <p:extLst>
      <p:ext uri="{BB962C8B-B14F-4D97-AF65-F5344CB8AC3E}">
        <p14:creationId xmlns:p14="http://schemas.microsoft.com/office/powerpoint/2010/main" val="277996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However, in the early Universe the situation was different and the Higgs field was not in the minimum of the potential. Why ? Because the interactions in the hot plasma of the early Universe effectively change the shape of the potential. Here is a sketch. Please keep in mind that in the Minimal Standard model this picture would be correct only if the Higgs mass was bellow approximately 70 </a:t>
            </a:r>
            <a:r>
              <a:rPr lang="en-US" dirty="0" err="1"/>
              <a:t>GeV</a:t>
            </a:r>
            <a:r>
              <a:rPr lang="en-US" dirty="0"/>
              <a:t>, which is of course now excluded experimentally. But it can still be correct in extensions of the Standard Model. A particularly popular extension is, of course, supersymmetry. According to this sketch at very high temperatures the thermal effects are so large that the minimum of the potential is located at the origin and the Higgs has no expectation value. As the temperature decreases, the thermal effects become smaller as well and at some point  there are two degenerate minima. At this point tunneling between the minima begins. What we have now, are bubbles inside which the Higgs </a:t>
            </a:r>
            <a:r>
              <a:rPr lang="en-US" dirty="0" err="1"/>
              <a:t>vev</a:t>
            </a:r>
            <a:r>
              <a:rPr lang="en-US" dirty="0"/>
              <a:t> is already not zero. These bubbles are surrounded by the phase where the Higgs vacuum expectation value is still zero. As the temperature drops even further, the second minimum becomes the global one and the Higgs field rolls down to it.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29</a:t>
            </a:fld>
            <a:endParaRPr lang="en-US"/>
          </a:p>
        </p:txBody>
      </p:sp>
    </p:spTree>
    <p:extLst>
      <p:ext uri="{BB962C8B-B14F-4D97-AF65-F5344CB8AC3E}">
        <p14:creationId xmlns:p14="http://schemas.microsoft.com/office/powerpoint/2010/main" val="22413624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685800" y="4211960"/>
            <a:ext cx="5486400" cy="4246240"/>
          </a:xfrm>
        </p:spPr>
        <p:txBody>
          <a:bodyPr/>
          <a:lstStyle/>
          <a:p>
            <a:r>
              <a:rPr lang="en-US" dirty="0"/>
              <a:t>Of course, the most interesting things happen when the tunneling between the two different phases takes place. Inside the bubble the baryon number violating processes are exponentially suppressed. Outside of the bubbles the baryon number violating processes are very fast. Now the following thing can happen. Fermions outside of the bubble collide with the bubble wall. Because of CP-violation the reflection probabilities for particles and antiparticles are different. As a result some a charge asymmetry is created just before the wall. The sphaleron processes convert this charge asymmetry into the baryon asymmetry. Meanwhile, the wall expands such that this baryon asymmetry is caught in the bubble. As I have already mentioned, inside the bubble the baryon number violating processes are frozen and therefore the generated baryon asymmetry can non be washed out. </a:t>
            </a:r>
          </a:p>
          <a:p>
            <a:r>
              <a:rPr lang="en-US" dirty="0"/>
              <a:t> </a:t>
            </a:r>
          </a:p>
          <a:p>
            <a:r>
              <a:rPr lang="en-US" dirty="0"/>
              <a:t>This is the essence of the scenario of electroweak baryogenesis proposed in 1985 by </a:t>
            </a:r>
            <a:r>
              <a:rPr lang="en-US" dirty="0" err="1"/>
              <a:t>Kuzmin</a:t>
            </a:r>
            <a:r>
              <a:rPr lang="en-US" dirty="0"/>
              <a:t>, </a:t>
            </a:r>
            <a:r>
              <a:rPr lang="en-US" dirty="0" err="1"/>
              <a:t>Rubakov</a:t>
            </a:r>
            <a:r>
              <a:rPr lang="en-US" dirty="0"/>
              <a:t> and Shaposhnikov. A few years after this scenario was formulated it became clear that in the Standard Model the generated asymmetry would be orders of magnitude smaller than the observed one. The first problem is the smallness of CP-violation in the quark sector. The second problem is that the deviation from equilibrium during the phase transition would be sufficiently large only for light Higgs with the mass of the order of 30 to 50 </a:t>
            </a:r>
            <a:r>
              <a:rPr lang="en-US" dirty="0" err="1"/>
              <a:t>GeV</a:t>
            </a:r>
            <a:r>
              <a:rPr lang="en-US" dirty="0"/>
              <a:t> and this was already excluded. However, there was a big hope that new physics would introduce new sources of CP-violation and provide a stronger deviation from thermal equilibrium. Now, it is important that in order to do all that this new physics should reside at the electroweak scale. An easy task for the LHC to test it.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30</a:t>
            </a:fld>
            <a:endParaRPr lang="en-US"/>
          </a:p>
        </p:txBody>
      </p:sp>
    </p:spTree>
    <p:extLst>
      <p:ext uri="{BB962C8B-B14F-4D97-AF65-F5344CB8AC3E}">
        <p14:creationId xmlns:p14="http://schemas.microsoft.com/office/powerpoint/2010/main" val="4166742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You probably remember that quark and lepton doublets have the same properties with respect to the  SU(2)</a:t>
            </a:r>
            <a:r>
              <a:rPr lang="en-US" baseline="-25000" dirty="0"/>
              <a:t>L</a:t>
            </a:r>
            <a:r>
              <a:rPr lang="en-US" dirty="0"/>
              <a:t> transformations. Therefore, when new baryons are created, new leptons are created as well. In a sense, the sphaleron processes act as scales. If you put more baryon asymmetry on the scales, more lepton asymmetry will be created. And If you put more leptons on the scales, you also have to put more baryons to make sure that the scales remain balanced. As a result this process violates the baryon and lepton numbers but conserves their difference.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31</a:t>
            </a:fld>
            <a:endParaRPr lang="en-US"/>
          </a:p>
        </p:txBody>
      </p:sp>
    </p:spTree>
    <p:extLst>
      <p:ext uri="{BB962C8B-B14F-4D97-AF65-F5344CB8AC3E}">
        <p14:creationId xmlns:p14="http://schemas.microsoft.com/office/powerpoint/2010/main" val="26774325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This direct connection between the baryon and lepton numbers leads to a simple but exciting idea. If there was a source of lepton asymmetry in the early Universe, this lepton asymmetry would be converted to the observed baryon asymmetry by the sphaleron processes. This scenario is called "baryogenesis via leptogenesis" and was proposed just a year later, in 1986, by two Japanese physicists, </a:t>
            </a:r>
            <a:r>
              <a:rPr lang="en-US" dirty="0" err="1"/>
              <a:t>Fukugita</a:t>
            </a:r>
            <a:r>
              <a:rPr lang="en-US" dirty="0"/>
              <a:t> and </a:t>
            </a:r>
            <a:r>
              <a:rPr lang="en-US" dirty="0" err="1"/>
              <a:t>Yanagida</a:t>
            </a:r>
            <a:r>
              <a:rPr lang="en-US" dirty="0"/>
              <a:t>. </a:t>
            </a:r>
          </a:p>
          <a:p>
            <a:r>
              <a:rPr lang="de-DE" dirty="0"/>
              <a:t> </a:t>
            </a:r>
          </a:p>
          <a:p>
            <a:r>
              <a:rPr lang="en-US" dirty="0"/>
              <a:t>What they had in mind as source of the lepton number violation was a heavy Majorana neutrino that couples to the lepton doublet and the Higgs.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32</a:t>
            </a:fld>
            <a:endParaRPr lang="en-US"/>
          </a:p>
        </p:txBody>
      </p:sp>
    </p:spTree>
    <p:extLst>
      <p:ext uri="{BB962C8B-B14F-4D97-AF65-F5344CB8AC3E}">
        <p14:creationId xmlns:p14="http://schemas.microsoft.com/office/powerpoint/2010/main" val="2277831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If you have been at the GERDA talk exactly a week ago, you remember that neutrinoless double-beta decay is a process that violates lepton number by two units. No leptons in the initial state and two leptons of the same charge in the final state. Here is the Feynman diagram that describes this process. </a:t>
            </a:r>
          </a:p>
          <a:p>
            <a:r>
              <a:rPr lang="en-US" dirty="0"/>
              <a:t> </a:t>
            </a:r>
          </a:p>
          <a:p>
            <a:r>
              <a:rPr lang="en-US" dirty="0"/>
              <a:t>Now if we zoom in into the light Majorana neutrino in the middle, we will see that in the heart of it there is a heavy Majorana neutrino. The same neutrino that </a:t>
            </a:r>
            <a:r>
              <a:rPr lang="en-US" dirty="0" err="1"/>
              <a:t>Fukugita</a:t>
            </a:r>
            <a:r>
              <a:rPr lang="en-US" dirty="0"/>
              <a:t> and </a:t>
            </a:r>
            <a:r>
              <a:rPr lang="en-US" dirty="0" err="1"/>
              <a:t>Yanagida</a:t>
            </a:r>
            <a:r>
              <a:rPr lang="en-US" dirty="0"/>
              <a:t> proposed to use as a lepton number generator. It is the Majorana mass term of this heavy neutrino, that  violates lepton number in the neutrinoless double-beta decay. The remaining part of the Lagrangian, the Lagrangian of the Standard Model, is lepton number conserving, as we have just discussed.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33</a:t>
            </a:fld>
            <a:endParaRPr lang="en-US"/>
          </a:p>
        </p:txBody>
      </p:sp>
    </p:spTree>
    <p:extLst>
      <p:ext uri="{BB962C8B-B14F-4D97-AF65-F5344CB8AC3E}">
        <p14:creationId xmlns:p14="http://schemas.microsoft.com/office/powerpoint/2010/main" val="2200670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Usually when I give a talk on the generation of the baryon asymmetry of the universe I start with the Sakharov conditions, briefly review how baryogenesis via leptogenesis works and then switch to the Boltzmann or Kadanoff-Baym equations. </a:t>
            </a:r>
          </a:p>
          <a:p>
            <a:r>
              <a:rPr lang="en-US" dirty="0"/>
              <a:t> </a:t>
            </a:r>
          </a:p>
          <a:p>
            <a:r>
              <a:rPr lang="en-US" dirty="0"/>
              <a:t>Today I will do it differently and try to present this information from the historical prospective. After the talk you will know which experimental observations lead to the now widely accepted conclusion that the Universe is baryonically asymmetric. You will learn about theoretical advances that lead in the eighties to the two most popular scenarios of the baryon asymmetry generation - electroweak baryogenesis and baryogenesis via leptogenesis. You will also know how these scenarios work and what is their experimental status nowadays. </a:t>
            </a:r>
          </a:p>
          <a:p>
            <a:r>
              <a:rPr lang="de-DE" dirty="0"/>
              <a:t> </a:t>
            </a:r>
          </a:p>
          <a:p>
            <a:r>
              <a:rPr lang="en-US" dirty="0"/>
              <a:t>Finally, I will summarize my talk.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3</a:t>
            </a:fld>
            <a:endParaRPr lang="en-US"/>
          </a:p>
        </p:txBody>
      </p:sp>
    </p:spTree>
    <p:extLst>
      <p:ext uri="{BB962C8B-B14F-4D97-AF65-F5344CB8AC3E}">
        <p14:creationId xmlns:p14="http://schemas.microsoft.com/office/powerpoint/2010/main" val="834754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Is adding the heavy Majorana neutrinos to the Standard Model a guarantee that the required amount of the baryon asymmetry is produced ? No, not really. The outcome strongly depends on  the Yukawa couplings of these heavy neutrinos to leptons and the Higgs. </a:t>
            </a:r>
          </a:p>
          <a:p>
            <a:r>
              <a:rPr lang="en-US" dirty="0"/>
              <a:t> </a:t>
            </a:r>
          </a:p>
          <a:p>
            <a:r>
              <a:rPr lang="en-US" dirty="0"/>
              <a:t>Imagine the following situation. The heavy neutrinos decay to leptons and antileptons with equal probability such that the total lepton number remains zero. These decays then slightly reheat the Universe and change its expansion history, but there is no lepton asymmetry to convert to the baryon asymmetry. This special case is realized if there is no CP-violation, or, put in a bit more formal way, if the Lagrangian is invariant under a transformation that consists of the  charge-conjugation and parity-conjugation.  </a:t>
            </a:r>
          </a:p>
          <a:p>
            <a:r>
              <a:rPr lang="de-DE" dirty="0"/>
              <a:t> </a:t>
            </a:r>
          </a:p>
          <a:p>
            <a:r>
              <a:rPr lang="en-US" dirty="0"/>
              <a:t>That is why the second Sakharov condition - CP-violation is so important.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34</a:t>
            </a:fld>
            <a:endParaRPr lang="en-US"/>
          </a:p>
        </p:txBody>
      </p:sp>
    </p:spTree>
    <p:extLst>
      <p:ext uri="{BB962C8B-B14F-4D97-AF65-F5344CB8AC3E}">
        <p14:creationId xmlns:p14="http://schemas.microsoft.com/office/powerpoint/2010/main" val="2434524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How is the third Sakharov condition reflected in the baryogenesis via leptogenesis scenario ? Recall that the thermal equilibrium is achieved when the rates of the forward and inverse processes become equal. In other words, even if there is both lepton number violation and CP-violation, the asymmetry created in the Majorana decays is immediately washed out by the inverse decay and scattering processes. </a:t>
            </a:r>
          </a:p>
          <a:p>
            <a:r>
              <a:rPr lang="en-US" dirty="0"/>
              <a:t> </a:t>
            </a:r>
          </a:p>
          <a:p>
            <a:r>
              <a:rPr lang="en-US" dirty="0"/>
              <a:t>Of course, the early Universe was rapidly expanding and was nether in a complete thermal equilibrium. But in physics everything is relative. Rapidly expanding means "fast compared to the expansion rate today". But if you compare this expansion rate to the typical time scale of the particles interactions back then, then this "rapidly" turns out to be "really slow". Therefore, even though the Universe was never in exact thermal equilibrium, the lepton number violating decays of the heavy neutrino could have been fast enough to actually bring them very </a:t>
            </a:r>
            <a:r>
              <a:rPr lang="en-US" dirty="0" err="1"/>
              <a:t>very</a:t>
            </a:r>
            <a:r>
              <a:rPr lang="en-US" dirty="0"/>
              <a:t> close to equilibrium.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35</a:t>
            </a:fld>
            <a:endParaRPr lang="en-US"/>
          </a:p>
        </p:txBody>
      </p:sp>
    </p:spTree>
    <p:extLst>
      <p:ext uri="{BB962C8B-B14F-4D97-AF65-F5344CB8AC3E}">
        <p14:creationId xmlns:p14="http://schemas.microsoft.com/office/powerpoint/2010/main" val="2167801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What is the current status of these two very compelling scenarios. Within the past year there have been new experimental results relevant for this question. </a:t>
            </a:r>
          </a:p>
          <a:p>
            <a:r>
              <a:rPr lang="de-DE" dirty="0"/>
              <a:t> </a:t>
            </a:r>
          </a:p>
          <a:p>
            <a:r>
              <a:rPr lang="en-US" dirty="0"/>
              <a:t>First of all, the LHC has found the Higgs with the mass of 126 </a:t>
            </a:r>
            <a:r>
              <a:rPr lang="en-US" dirty="0" err="1"/>
              <a:t>GeV</a:t>
            </a:r>
            <a:r>
              <a:rPr lang="en-US" dirty="0"/>
              <a:t>. And no deviations from the predictions of the Standard Model. This implies that instead of a strong first-order phase transition we deal with so-called electroweak crossover. And it provides just way too small deviation from equilibrium. </a:t>
            </a:r>
          </a:p>
          <a:p>
            <a:r>
              <a:rPr lang="de-DE" dirty="0"/>
              <a:t> </a:t>
            </a:r>
          </a:p>
          <a:p>
            <a:r>
              <a:rPr lang="en-US" dirty="0"/>
              <a:t>Moreover, the updated measurements of CP-violation in the quark sector are also in agreement with the Standard Model predictions. No new sources of CP-violation have been found. </a:t>
            </a:r>
          </a:p>
          <a:p>
            <a:r>
              <a:rPr lang="en-US" dirty="0"/>
              <a:t> </a:t>
            </a:r>
          </a:p>
          <a:p>
            <a:r>
              <a:rPr lang="en-US" dirty="0"/>
              <a:t>Does that mean that electroweak baryogenesis is excluded. Not really. If you take for instance supersymmetric extensions of the Standard Model, there are still corners of the parameter space which are compatible with all the experimental constraints and baryon asymmetry of the Universe. Will these corners survive the next LHC run - who knows.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37</a:t>
            </a:fld>
            <a:endParaRPr lang="en-US"/>
          </a:p>
        </p:txBody>
      </p:sp>
    </p:spTree>
    <p:extLst>
      <p:ext uri="{BB962C8B-B14F-4D97-AF65-F5344CB8AC3E}">
        <p14:creationId xmlns:p14="http://schemas.microsoft.com/office/powerpoint/2010/main" val="9296113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Another important experimental result has been presented exactly a weak ago by the GERDA collaboration. No sign for neutrinoless double-beta decay. If leptogenesis is the explanation for the baryon asymmetry of the Universe, then neutrino must be a Majorana particle. Of course, the absence of the signal does not mean that the active neutrinos are Dirac particles. Most likely, GERDA is just not sensitive enough. May GERDA -phase 2 will observe neutrinoless double beta decay. Until then the status of leptogenesis is also unclear.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38</a:t>
            </a:fld>
            <a:endParaRPr lang="en-US"/>
          </a:p>
        </p:txBody>
      </p:sp>
    </p:spTree>
    <p:extLst>
      <p:ext uri="{BB962C8B-B14F-4D97-AF65-F5344CB8AC3E}">
        <p14:creationId xmlns:p14="http://schemas.microsoft.com/office/powerpoint/2010/main" val="37236960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This brings me to the summary.</a:t>
            </a:r>
          </a:p>
          <a:p>
            <a:r>
              <a:rPr lang="en-US" dirty="0"/>
              <a:t> </a:t>
            </a:r>
          </a:p>
          <a:p>
            <a:r>
              <a:rPr lang="en-US" dirty="0"/>
              <a:t>First of all, the Universe is baryonically asymmetric. There is practically no antimatter and the antimatter that is there is born in the collisions of the cosmic rays with interstellar medium. </a:t>
            </a:r>
          </a:p>
          <a:p>
            <a:r>
              <a:rPr lang="en-US" dirty="0"/>
              <a:t> </a:t>
            </a:r>
          </a:p>
          <a:p>
            <a:r>
              <a:rPr lang="en-US" dirty="0"/>
              <a:t>Second, the minimal Standard Model in principle contains all the ingredients necessary for the asymmetry generation. Sphalerons violate baryon number, CP is violated in the quark sector, and there is a deviation from equilibrium as the Higgs acquires a non-zero vacuum expectation value. However, numerically the produced asymmetry is orders of magnitude smaller than the observed one. </a:t>
            </a:r>
          </a:p>
          <a:p>
            <a:r>
              <a:rPr lang="en-US" dirty="0"/>
              <a:t> </a:t>
            </a:r>
          </a:p>
          <a:p>
            <a:r>
              <a:rPr lang="en-US" dirty="0"/>
              <a:t>Therefore, the Standard Model, despite its tremendous success, must be extended. A popular extension is to supplement the Standard Model by three heavy Majorana neutrino. This extension naturally explains the smallness of the active neutrino masses through the see-saw mechanism and the baryon asymmetry of the universe through baryogenesis via leptogenesis.</a:t>
            </a:r>
          </a:p>
          <a:p>
            <a:r>
              <a:rPr lang="en-US" dirty="0"/>
              <a:t> </a:t>
            </a:r>
          </a:p>
          <a:p>
            <a:r>
              <a:rPr lang="en-US" dirty="0"/>
              <a:t>Another possibility, somewhat disfavored by not yet ruled out by the LHC is to add additional </a:t>
            </a:r>
            <a:r>
              <a:rPr lang="en-US" dirty="0" err="1"/>
              <a:t>TeV</a:t>
            </a:r>
            <a:r>
              <a:rPr lang="en-US" dirty="0"/>
              <a:t>-scale new particles to the theory, in particular new scalars. In such extensions we have new sources of CP-violation and a stronger phase transition. As a result the asymmetry can be generated by the electroweak baryogenesis mechanism.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39</a:t>
            </a:fld>
            <a:endParaRPr lang="en-US"/>
          </a:p>
        </p:txBody>
      </p:sp>
    </p:spTree>
    <p:extLst>
      <p:ext uri="{BB962C8B-B14F-4D97-AF65-F5344CB8AC3E}">
        <p14:creationId xmlns:p14="http://schemas.microsoft.com/office/powerpoint/2010/main" val="4292585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This reveals an exciting connection between the baryon asymmetry of the Universe and low-energy neutrino physics that arises in the scenario of baryogenesis via leptogenesis. Here is a Feynman diagram that describes neutrino-Higgs scattering mediated by the heavy Majorana neutrinos. After the electroweak symmetry breaking the Higgs develops a vacuum expectation value, such that the Higgs lines at this diagram is replaced by a cross. The scattering diagram turns into a mass term for the active neutrinos. And the smallness of the active neutrino masses is naturally explained by the largeness of the heavy Majorana neutrino masses. For this reason this mechanism of the mass generation is called "see-saw mechanism".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41</a:t>
            </a:fld>
            <a:endParaRPr lang="en-US"/>
          </a:p>
        </p:txBody>
      </p:sp>
    </p:spTree>
    <p:extLst>
      <p:ext uri="{BB962C8B-B14F-4D97-AF65-F5344CB8AC3E}">
        <p14:creationId xmlns:p14="http://schemas.microsoft.com/office/powerpoint/2010/main" val="2142335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history of antimatter started in 1928 when Paul Dirac has formulated his famous Dirac equation. He realized, that in addition to electrons, his equation also predicted particles with the same mass and spin, but opposite charge. In other words, he predicted the existence of antimatter.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5</a:t>
            </a:fld>
            <a:endParaRPr lang="en-US"/>
          </a:p>
        </p:txBody>
      </p:sp>
    </p:spTree>
    <p:extLst>
      <p:ext uri="{BB962C8B-B14F-4D97-AF65-F5344CB8AC3E}">
        <p14:creationId xmlns:p14="http://schemas.microsoft.com/office/powerpoint/2010/main" val="338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Just four years later, positrons have been discovered by Carl Anderson. He used cloud chamber and, as Dirac predicted, observe particles that had the same mass as electron but were bent in the opposite direction.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7</a:t>
            </a:fld>
            <a:endParaRPr lang="en-US"/>
          </a:p>
        </p:txBody>
      </p:sp>
    </p:spTree>
    <p:extLst>
      <p:ext uri="{BB962C8B-B14F-4D97-AF65-F5344CB8AC3E}">
        <p14:creationId xmlns:p14="http://schemas.microsoft.com/office/powerpoint/2010/main" val="364151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Just four years later the Dirac theory of electron was already widely accepted and used by </a:t>
            </a:r>
            <a:r>
              <a:rPr lang="en-US" dirty="0" err="1"/>
              <a:t>Homi</a:t>
            </a:r>
            <a:r>
              <a:rPr lang="en-US" dirty="0"/>
              <a:t> </a:t>
            </a:r>
            <a:r>
              <a:rPr lang="en-US" dirty="0" err="1"/>
              <a:t>Bhaba</a:t>
            </a:r>
            <a:r>
              <a:rPr lang="en-US" dirty="0"/>
              <a:t> to model comic ray air showers. In particular he has calculated the cross-section of electron-positron scattering and used it to describe the cosmic ray showers.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8</a:t>
            </a:fld>
            <a:endParaRPr lang="en-US"/>
          </a:p>
        </p:txBody>
      </p:sp>
    </p:spTree>
    <p:extLst>
      <p:ext uri="{BB962C8B-B14F-4D97-AF65-F5344CB8AC3E}">
        <p14:creationId xmlns:p14="http://schemas.microsoft.com/office/powerpoint/2010/main" val="3459300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As we now know, cosmic rays consist of matter. They contain a small fraction of antiparticles, but these are secondaries produced in the collisions of cosmic rays with the interstellar medium. </a:t>
            </a:r>
          </a:p>
          <a:p>
            <a:r>
              <a:rPr lang="de-DE" dirty="0"/>
              <a:t> </a:t>
            </a:r>
          </a:p>
          <a:p>
            <a:r>
              <a:rPr lang="en-US" dirty="0"/>
              <a:t>May be at this moment you are asking yourself this question: "How one can distinguish between the antimatter produced in the collisions and the antimatter potentially coming from the distant antimatter galaxies". The answer is … complexity. </a:t>
            </a:r>
          </a:p>
          <a:p>
            <a:endParaRPr lang="de-DE" dirty="0" smtClean="0"/>
          </a:p>
          <a:p>
            <a:r>
              <a:rPr lang="en-US" dirty="0"/>
              <a:t>If the nearby galaxies are made of matter, then they also emit only matter particles. As these travel through the space, they interact with the interstellar medium and produce the simplest building blocks of antimatter - positrons and antiprotons.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9</a:t>
            </a:fld>
            <a:endParaRPr lang="en-US"/>
          </a:p>
        </p:txBody>
      </p:sp>
    </p:spTree>
    <p:extLst>
      <p:ext uri="{BB962C8B-B14F-4D97-AF65-F5344CB8AC3E}">
        <p14:creationId xmlns:p14="http://schemas.microsoft.com/office/powerpoint/2010/main" val="114172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On the other hand, if galaxies made of antimatter existed, we would instead find anti-hydrogen, anti-helium or even more complex anti-atoms in the cosmic rays.  </a:t>
            </a:r>
          </a:p>
          <a:p>
            <a:r>
              <a:rPr lang="de-DE" dirty="0"/>
              <a:t> </a:t>
            </a:r>
          </a:p>
          <a:p>
            <a:r>
              <a:rPr lang="en-US" dirty="0"/>
              <a:t>Combined with the fact that we don't see the characteristic matter-antimatter annihilation lines this observation allows us to conclude that the part of the Universe that we can see is made of matter.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10</a:t>
            </a:fld>
            <a:endParaRPr lang="en-US"/>
          </a:p>
        </p:txBody>
      </p:sp>
    </p:spTree>
    <p:extLst>
      <p:ext uri="{BB962C8B-B14F-4D97-AF65-F5344CB8AC3E}">
        <p14:creationId xmlns:p14="http://schemas.microsoft.com/office/powerpoint/2010/main" val="70165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You can now say: "Well, may be there is no antimatter in the part of the Universe that we can see, but how do we know what is beyond it ? May be the Universe is made of huge patches, patches of the size of the observable Universe, that consists almost entirely of matter or antimatter and are separated by gigantic voids." </a:t>
            </a:r>
          </a:p>
          <a:p>
            <a:endParaRPr lang="en-US" dirty="0"/>
          </a:p>
        </p:txBody>
      </p:sp>
      <p:sp>
        <p:nvSpPr>
          <p:cNvPr id="4" name="Foliennummernplatzhalter 3"/>
          <p:cNvSpPr>
            <a:spLocks noGrp="1"/>
          </p:cNvSpPr>
          <p:nvPr>
            <p:ph type="sldNum" sz="quarter" idx="10"/>
          </p:nvPr>
        </p:nvSpPr>
        <p:spPr/>
        <p:txBody>
          <a:bodyPr/>
          <a:lstStyle/>
          <a:p>
            <a:fld id="{208B82CC-D5F0-4F23-B23C-20DC47C40BB9}" type="slidenum">
              <a:rPr lang="en-US" smtClean="0"/>
              <a:t>11</a:t>
            </a:fld>
            <a:endParaRPr lang="en-US"/>
          </a:p>
        </p:txBody>
      </p:sp>
    </p:spTree>
    <p:extLst>
      <p:ext uri="{BB962C8B-B14F-4D97-AF65-F5344CB8AC3E}">
        <p14:creationId xmlns:p14="http://schemas.microsoft.com/office/powerpoint/2010/main" val="137815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e Placeholder 29"/>
          <p:cNvSpPr>
            <a:spLocks noGrp="1"/>
          </p:cNvSpPr>
          <p:nvPr>
            <p:ph type="dt" sz="half" idx="10"/>
          </p:nvPr>
        </p:nvSpPr>
        <p:spPr/>
        <p:txBody>
          <a:bodyPr/>
          <a:lstStyle/>
          <a:p>
            <a:r>
              <a:rPr lang="en-US" smtClean="0"/>
              <a:t>23 July 2013</a:t>
            </a:r>
            <a:endParaRPr lang="en-US"/>
          </a:p>
        </p:txBody>
      </p:sp>
      <p:sp>
        <p:nvSpPr>
          <p:cNvPr id="19" name="Footer Placeholder 18"/>
          <p:cNvSpPr>
            <a:spLocks noGrp="1"/>
          </p:cNvSpPr>
          <p:nvPr>
            <p:ph type="ftr" sz="quarter" idx="11"/>
          </p:nvPr>
        </p:nvSpPr>
        <p:spPr/>
        <p:txBody>
          <a:bodyPr/>
          <a:lstStyle/>
          <a:p>
            <a:r>
              <a:rPr lang="en-US" smtClean="0"/>
              <a:t>Alexander Kartavtsev</a:t>
            </a:r>
            <a:endParaRPr lang="en-US"/>
          </a:p>
        </p:txBody>
      </p:sp>
      <p:sp>
        <p:nvSpPr>
          <p:cNvPr id="27" name="Slide Number Placeholder 26"/>
          <p:cNvSpPr>
            <a:spLocks noGrp="1"/>
          </p:cNvSpPr>
          <p:nvPr>
            <p:ph type="sldNum" sz="quarter" idx="12"/>
          </p:nvPr>
        </p:nvSpPr>
        <p:spPr/>
        <p:txBody>
          <a:bodyPr/>
          <a:lstStyle/>
          <a:p>
            <a:fld id="{4081E132-5EEC-4E82-AFB2-97DAB6A97EE1}" type="slidenum">
              <a:rPr lang="en-US" smtClean="0"/>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e-DE" smtClean="0"/>
              <a:t>Titelmasterformat durch Klicken bearbeiten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e Placeholder 3"/>
          <p:cNvSpPr>
            <a:spLocks noGrp="1"/>
          </p:cNvSpPr>
          <p:nvPr>
            <p:ph type="dt" sz="half" idx="10"/>
          </p:nvPr>
        </p:nvSpPr>
        <p:spPr/>
        <p:txBody>
          <a:bodyPr/>
          <a:lstStyle/>
          <a:p>
            <a:r>
              <a:rPr lang="en-US" smtClean="0"/>
              <a:t>23 July 2013</a:t>
            </a:r>
            <a:endParaRPr lang="en-US"/>
          </a:p>
        </p:txBody>
      </p:sp>
      <p:sp>
        <p:nvSpPr>
          <p:cNvPr id="5" name="Footer Placeholder 4"/>
          <p:cNvSpPr>
            <a:spLocks noGrp="1"/>
          </p:cNvSpPr>
          <p:nvPr>
            <p:ph type="ftr" sz="quarter" idx="11"/>
          </p:nvPr>
        </p:nvSpPr>
        <p:spPr/>
        <p:txBody>
          <a:bodyPr/>
          <a:lstStyle/>
          <a:p>
            <a:r>
              <a:rPr lang="en-US" smtClean="0"/>
              <a:t>Alexander Kartavtsev</a:t>
            </a:r>
            <a:endParaRPr lang="en-US"/>
          </a:p>
        </p:txBody>
      </p:sp>
      <p:sp>
        <p:nvSpPr>
          <p:cNvPr id="6" name="Slide Number Placeholder 5"/>
          <p:cNvSpPr>
            <a:spLocks noGrp="1"/>
          </p:cNvSpPr>
          <p:nvPr>
            <p:ph type="sldNum" sz="quarter" idx="12"/>
          </p:nvPr>
        </p:nvSpPr>
        <p:spPr/>
        <p:txBody>
          <a:bodyPr/>
          <a:lstStyle/>
          <a:p>
            <a:fld id="{4081E132-5EEC-4E82-AFB2-97DAB6A97EE1}"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de-DE" smtClean="0"/>
              <a:t>Titelmasterformat durch Klicken bearbeiten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e Placeholder 3"/>
          <p:cNvSpPr>
            <a:spLocks noGrp="1"/>
          </p:cNvSpPr>
          <p:nvPr>
            <p:ph type="dt" sz="half" idx="10"/>
          </p:nvPr>
        </p:nvSpPr>
        <p:spPr/>
        <p:txBody>
          <a:bodyPr/>
          <a:lstStyle/>
          <a:p>
            <a:r>
              <a:rPr lang="en-US" smtClean="0"/>
              <a:t>23 July 2013</a:t>
            </a:r>
            <a:endParaRPr lang="en-US"/>
          </a:p>
        </p:txBody>
      </p:sp>
      <p:sp>
        <p:nvSpPr>
          <p:cNvPr id="5" name="Footer Placeholder 4"/>
          <p:cNvSpPr>
            <a:spLocks noGrp="1"/>
          </p:cNvSpPr>
          <p:nvPr>
            <p:ph type="ftr" sz="quarter" idx="11"/>
          </p:nvPr>
        </p:nvSpPr>
        <p:spPr/>
        <p:txBody>
          <a:bodyPr/>
          <a:lstStyle/>
          <a:p>
            <a:r>
              <a:rPr lang="en-US" smtClean="0"/>
              <a:t>Alexander Kartavtsev</a:t>
            </a:r>
            <a:endParaRPr lang="en-US"/>
          </a:p>
        </p:txBody>
      </p:sp>
      <p:sp>
        <p:nvSpPr>
          <p:cNvPr id="6" name="Slide Number Placeholder 5"/>
          <p:cNvSpPr>
            <a:spLocks noGrp="1"/>
          </p:cNvSpPr>
          <p:nvPr>
            <p:ph type="sldNum" sz="quarter" idx="12"/>
          </p:nvPr>
        </p:nvSpPr>
        <p:spPr/>
        <p:txBody>
          <a:bodyPr/>
          <a:lstStyle/>
          <a:p>
            <a:fld id="{4081E132-5EEC-4E82-AFB2-97DAB6A97EE1}" type="slidenum">
              <a:rPr lang="en-US" smtClean="0"/>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de-DE" smtClean="0"/>
              <a:t>Titelmasterformat durch Klicken bearbeiten</a:t>
            </a:r>
            <a:endParaRPr kumimoji="0" lang="en-US"/>
          </a:p>
        </p:txBody>
      </p:sp>
      <p:sp>
        <p:nvSpPr>
          <p:cNvPr id="3" name="Content Placeholder 2"/>
          <p:cNvSpPr>
            <a:spLocks noGrp="1"/>
          </p:cNvSpPr>
          <p:nvPr>
            <p:ph idx="1"/>
          </p:nvPr>
        </p:nvSpPr>
        <p:spPr/>
        <p:txBody>
          <a:body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e Placeholder 3"/>
          <p:cNvSpPr>
            <a:spLocks noGrp="1"/>
          </p:cNvSpPr>
          <p:nvPr>
            <p:ph type="dt" sz="half" idx="10"/>
          </p:nvPr>
        </p:nvSpPr>
        <p:spPr/>
        <p:txBody>
          <a:bodyPr/>
          <a:lstStyle/>
          <a:p>
            <a:r>
              <a:rPr lang="en-US" smtClean="0"/>
              <a:t>23 July 2013</a:t>
            </a:r>
            <a:endParaRPr lang="en-US"/>
          </a:p>
        </p:txBody>
      </p:sp>
      <p:sp>
        <p:nvSpPr>
          <p:cNvPr id="5" name="Footer Placeholder 4"/>
          <p:cNvSpPr>
            <a:spLocks noGrp="1"/>
          </p:cNvSpPr>
          <p:nvPr>
            <p:ph type="ftr" sz="quarter" idx="11"/>
          </p:nvPr>
        </p:nvSpPr>
        <p:spPr/>
        <p:txBody>
          <a:bodyPr/>
          <a:lstStyle/>
          <a:p>
            <a:r>
              <a:rPr lang="en-US" smtClean="0"/>
              <a:t>Alexander Kartavtsev</a:t>
            </a:r>
            <a:endParaRPr lang="en-US"/>
          </a:p>
        </p:txBody>
      </p:sp>
      <p:sp>
        <p:nvSpPr>
          <p:cNvPr id="6" name="Slide Number Placeholder 5"/>
          <p:cNvSpPr>
            <a:spLocks noGrp="1"/>
          </p:cNvSpPr>
          <p:nvPr>
            <p:ph type="sldNum" sz="quarter" idx="12"/>
          </p:nvPr>
        </p:nvSpPr>
        <p:spPr/>
        <p:txBody>
          <a:bodyPr/>
          <a:lstStyle/>
          <a:p>
            <a:fld id="{4081E132-5EEC-4E82-AFB2-97DAB6A97EE1}" type="slidenum">
              <a:rPr lang="en-US" smtClean="0"/>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de-DE" smtClean="0"/>
              <a:t>Titelmasterformat durch Klicken bearbeiten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 bearbeiten</a:t>
            </a:r>
          </a:p>
        </p:txBody>
      </p:sp>
      <p:sp>
        <p:nvSpPr>
          <p:cNvPr id="4" name="Date Placeholder 3"/>
          <p:cNvSpPr>
            <a:spLocks noGrp="1"/>
          </p:cNvSpPr>
          <p:nvPr>
            <p:ph type="dt" sz="half" idx="10"/>
          </p:nvPr>
        </p:nvSpPr>
        <p:spPr/>
        <p:txBody>
          <a:bodyPr/>
          <a:lstStyle/>
          <a:p>
            <a:r>
              <a:rPr lang="en-US" smtClean="0"/>
              <a:t>23 July 2013</a:t>
            </a:r>
            <a:endParaRPr lang="en-US"/>
          </a:p>
        </p:txBody>
      </p:sp>
      <p:sp>
        <p:nvSpPr>
          <p:cNvPr id="5" name="Footer Placeholder 4"/>
          <p:cNvSpPr>
            <a:spLocks noGrp="1"/>
          </p:cNvSpPr>
          <p:nvPr>
            <p:ph type="ftr" sz="quarter" idx="11"/>
          </p:nvPr>
        </p:nvSpPr>
        <p:spPr/>
        <p:txBody>
          <a:bodyPr/>
          <a:lstStyle/>
          <a:p>
            <a:r>
              <a:rPr lang="en-US" smtClean="0"/>
              <a:t>Alexander Kartavtsev</a:t>
            </a:r>
            <a:endParaRPr lang="en-US"/>
          </a:p>
        </p:txBody>
      </p:sp>
      <p:sp>
        <p:nvSpPr>
          <p:cNvPr id="6" name="Slide Number Placeholder 5"/>
          <p:cNvSpPr>
            <a:spLocks noGrp="1"/>
          </p:cNvSpPr>
          <p:nvPr>
            <p:ph type="sldNum" sz="quarter" idx="12"/>
          </p:nvPr>
        </p:nvSpPr>
        <p:spPr/>
        <p:txBody>
          <a:bodyPr/>
          <a:lstStyle/>
          <a:p>
            <a:fld id="{4081E132-5EEC-4E82-AFB2-97DAB6A97EE1}" type="slidenum">
              <a:rPr lang="en-US" smtClean="0"/>
              <a:t>‹Nr.›</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de-DE" smtClean="0"/>
              <a:t>Titelmasterformat durch Klicken bearbeiten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e Placeholder 4"/>
          <p:cNvSpPr>
            <a:spLocks noGrp="1"/>
          </p:cNvSpPr>
          <p:nvPr>
            <p:ph type="dt" sz="half" idx="10"/>
          </p:nvPr>
        </p:nvSpPr>
        <p:spPr/>
        <p:txBody>
          <a:bodyPr/>
          <a:lstStyle/>
          <a:p>
            <a:r>
              <a:rPr lang="en-US" smtClean="0"/>
              <a:t>23 July 2013</a:t>
            </a:r>
            <a:endParaRPr lang="en-US"/>
          </a:p>
        </p:txBody>
      </p:sp>
      <p:sp>
        <p:nvSpPr>
          <p:cNvPr id="6" name="Footer Placeholder 5"/>
          <p:cNvSpPr>
            <a:spLocks noGrp="1"/>
          </p:cNvSpPr>
          <p:nvPr>
            <p:ph type="ftr" sz="quarter" idx="11"/>
          </p:nvPr>
        </p:nvSpPr>
        <p:spPr/>
        <p:txBody>
          <a:bodyPr/>
          <a:lstStyle/>
          <a:p>
            <a:r>
              <a:rPr lang="en-US" smtClean="0"/>
              <a:t>Alexander Kartavtsev</a:t>
            </a:r>
            <a:endParaRPr lang="en-US"/>
          </a:p>
        </p:txBody>
      </p:sp>
      <p:sp>
        <p:nvSpPr>
          <p:cNvPr id="7" name="Slide Number Placeholder 6"/>
          <p:cNvSpPr>
            <a:spLocks noGrp="1"/>
          </p:cNvSpPr>
          <p:nvPr>
            <p:ph type="sldNum" sz="quarter" idx="12"/>
          </p:nvPr>
        </p:nvSpPr>
        <p:spPr/>
        <p:txBody>
          <a:bodyPr/>
          <a:lstStyle/>
          <a:p>
            <a:fld id="{4081E132-5EEC-4E82-AFB2-97DAB6A97EE1}"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de-DE" smtClean="0"/>
              <a:t>Titelmasterformat durch Klicken bearbeiten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e Placeholder 6"/>
          <p:cNvSpPr>
            <a:spLocks noGrp="1"/>
          </p:cNvSpPr>
          <p:nvPr>
            <p:ph type="dt" sz="half" idx="10"/>
          </p:nvPr>
        </p:nvSpPr>
        <p:spPr/>
        <p:txBody>
          <a:bodyPr/>
          <a:lstStyle/>
          <a:p>
            <a:r>
              <a:rPr lang="en-US" smtClean="0"/>
              <a:t>23 July 2013</a:t>
            </a:r>
            <a:endParaRPr lang="en-US"/>
          </a:p>
        </p:txBody>
      </p:sp>
      <p:sp>
        <p:nvSpPr>
          <p:cNvPr id="8" name="Footer Placeholder 7"/>
          <p:cNvSpPr>
            <a:spLocks noGrp="1"/>
          </p:cNvSpPr>
          <p:nvPr>
            <p:ph type="ftr" sz="quarter" idx="11"/>
          </p:nvPr>
        </p:nvSpPr>
        <p:spPr/>
        <p:txBody>
          <a:bodyPr/>
          <a:lstStyle/>
          <a:p>
            <a:r>
              <a:rPr lang="en-US" smtClean="0"/>
              <a:t>Alexander Kartavtsev</a:t>
            </a:r>
            <a:endParaRPr lang="en-US"/>
          </a:p>
        </p:txBody>
      </p:sp>
      <p:sp>
        <p:nvSpPr>
          <p:cNvPr id="9" name="Slide Number Placeholder 8"/>
          <p:cNvSpPr>
            <a:spLocks noGrp="1"/>
          </p:cNvSpPr>
          <p:nvPr>
            <p:ph type="sldNum" sz="quarter" idx="12"/>
          </p:nvPr>
        </p:nvSpPr>
        <p:spPr/>
        <p:txBody>
          <a:bodyPr/>
          <a:lstStyle/>
          <a:p>
            <a:fld id="{4081E132-5EEC-4E82-AFB2-97DAB6A97EE1}"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Date Placeholder 2"/>
          <p:cNvSpPr>
            <a:spLocks noGrp="1"/>
          </p:cNvSpPr>
          <p:nvPr>
            <p:ph type="dt" sz="half" idx="10"/>
          </p:nvPr>
        </p:nvSpPr>
        <p:spPr/>
        <p:txBody>
          <a:bodyPr/>
          <a:lstStyle/>
          <a:p>
            <a:r>
              <a:rPr lang="en-US" smtClean="0"/>
              <a:t>23 July 2013</a:t>
            </a:r>
            <a:endParaRPr lang="en-US"/>
          </a:p>
        </p:txBody>
      </p:sp>
      <p:sp>
        <p:nvSpPr>
          <p:cNvPr id="4" name="Footer Placeholder 3"/>
          <p:cNvSpPr>
            <a:spLocks noGrp="1"/>
          </p:cNvSpPr>
          <p:nvPr>
            <p:ph type="ftr" sz="quarter" idx="11"/>
          </p:nvPr>
        </p:nvSpPr>
        <p:spPr/>
        <p:txBody>
          <a:bodyPr/>
          <a:lstStyle/>
          <a:p>
            <a:r>
              <a:rPr lang="en-US" smtClean="0"/>
              <a:t>Alexander Kartavtsev</a:t>
            </a:r>
            <a:endParaRPr lang="en-US"/>
          </a:p>
        </p:txBody>
      </p:sp>
      <p:sp>
        <p:nvSpPr>
          <p:cNvPr id="5" name="Slide Number Placeholder 4"/>
          <p:cNvSpPr>
            <a:spLocks noGrp="1"/>
          </p:cNvSpPr>
          <p:nvPr>
            <p:ph type="sldNum" sz="quarter" idx="12"/>
          </p:nvPr>
        </p:nvSpPr>
        <p:spPr/>
        <p:txBody>
          <a:bodyPr/>
          <a:lstStyle/>
          <a:p>
            <a:fld id="{4081E132-5EEC-4E82-AFB2-97DAB6A97EE1}"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23 July 2013</a:t>
            </a:r>
            <a:endParaRPr lang="en-US"/>
          </a:p>
        </p:txBody>
      </p:sp>
      <p:sp>
        <p:nvSpPr>
          <p:cNvPr id="3" name="Footer Placeholder 2"/>
          <p:cNvSpPr>
            <a:spLocks noGrp="1"/>
          </p:cNvSpPr>
          <p:nvPr>
            <p:ph type="ftr" sz="quarter" idx="11"/>
          </p:nvPr>
        </p:nvSpPr>
        <p:spPr/>
        <p:txBody>
          <a:bodyPr/>
          <a:lstStyle/>
          <a:p>
            <a:r>
              <a:rPr lang="en-US" smtClean="0"/>
              <a:t>Alexander Kartavtsev</a:t>
            </a:r>
            <a:endParaRPr lang="en-US"/>
          </a:p>
        </p:txBody>
      </p:sp>
      <p:sp>
        <p:nvSpPr>
          <p:cNvPr id="4" name="Slide Number Placeholder 3"/>
          <p:cNvSpPr>
            <a:spLocks noGrp="1"/>
          </p:cNvSpPr>
          <p:nvPr>
            <p:ph type="sldNum" sz="quarter" idx="12"/>
          </p:nvPr>
        </p:nvSpPr>
        <p:spPr/>
        <p:txBody>
          <a:bodyPr/>
          <a:lstStyle/>
          <a:p>
            <a:fld id="{4081E132-5EEC-4E82-AFB2-97DAB6A97EE1}"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de-DE" smtClean="0"/>
              <a:t>Titelmasterformat durch Klicken bearbeiten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de-DE" smtClean="0"/>
              <a:t>Textmasterformat bearbeiten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e Placeholder 4"/>
          <p:cNvSpPr>
            <a:spLocks noGrp="1"/>
          </p:cNvSpPr>
          <p:nvPr>
            <p:ph type="dt" sz="half" idx="10"/>
          </p:nvPr>
        </p:nvSpPr>
        <p:spPr/>
        <p:txBody>
          <a:bodyPr/>
          <a:lstStyle/>
          <a:p>
            <a:r>
              <a:rPr lang="en-US" smtClean="0"/>
              <a:t>23 July 2013</a:t>
            </a:r>
            <a:endParaRPr lang="en-US"/>
          </a:p>
        </p:txBody>
      </p:sp>
      <p:sp>
        <p:nvSpPr>
          <p:cNvPr id="6" name="Footer Placeholder 5"/>
          <p:cNvSpPr>
            <a:spLocks noGrp="1"/>
          </p:cNvSpPr>
          <p:nvPr>
            <p:ph type="ftr" sz="quarter" idx="11"/>
          </p:nvPr>
        </p:nvSpPr>
        <p:spPr/>
        <p:txBody>
          <a:bodyPr/>
          <a:lstStyle/>
          <a:p>
            <a:r>
              <a:rPr lang="en-US" smtClean="0"/>
              <a:t>Alexander Kartavtsev</a:t>
            </a:r>
            <a:endParaRPr lang="en-US"/>
          </a:p>
        </p:txBody>
      </p:sp>
      <p:sp>
        <p:nvSpPr>
          <p:cNvPr id="7" name="Slide Number Placeholder 6"/>
          <p:cNvSpPr>
            <a:spLocks noGrp="1"/>
          </p:cNvSpPr>
          <p:nvPr>
            <p:ph type="sldNum" sz="quarter" idx="12"/>
          </p:nvPr>
        </p:nvSpPr>
        <p:spPr/>
        <p:txBody>
          <a:bodyPr/>
          <a:lstStyle/>
          <a:p>
            <a:fld id="{4081E132-5EEC-4E82-AFB2-97DAB6A97EE1}"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de-DE" smtClean="0"/>
              <a:t>Titelmasterformat durch Klicken bearbeiten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de-DE" smtClean="0"/>
              <a:t>Textmasterformat bearbeiten</a:t>
            </a:r>
          </a:p>
        </p:txBody>
      </p:sp>
      <p:sp>
        <p:nvSpPr>
          <p:cNvPr id="5" name="Date Placeholder 4"/>
          <p:cNvSpPr>
            <a:spLocks noGrp="1"/>
          </p:cNvSpPr>
          <p:nvPr>
            <p:ph type="dt" sz="half" idx="10"/>
          </p:nvPr>
        </p:nvSpPr>
        <p:spPr/>
        <p:txBody>
          <a:bodyPr/>
          <a:lstStyle/>
          <a:p>
            <a:r>
              <a:rPr lang="en-US" smtClean="0"/>
              <a:t>23 July 2013</a:t>
            </a:r>
            <a:endParaRPr lang="en-US"/>
          </a:p>
        </p:txBody>
      </p:sp>
      <p:sp>
        <p:nvSpPr>
          <p:cNvPr id="6" name="Footer Placeholder 5"/>
          <p:cNvSpPr>
            <a:spLocks noGrp="1"/>
          </p:cNvSpPr>
          <p:nvPr>
            <p:ph type="ftr" sz="quarter" idx="11"/>
          </p:nvPr>
        </p:nvSpPr>
        <p:spPr/>
        <p:txBody>
          <a:bodyPr/>
          <a:lstStyle/>
          <a:p>
            <a:r>
              <a:rPr lang="en-US" smtClean="0"/>
              <a:t>Alexander Kartavtsev</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081E132-5EEC-4E82-AFB2-97DAB6A97EE1}" type="slidenum">
              <a:rPr lang="en-US" smtClean="0"/>
              <a:t>‹Nr.›</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de-DE" smtClean="0"/>
              <a:t>Bild durch Klicken auf Symbol hinzufügen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de-DE" smtClean="0"/>
              <a:t>Titelmasterformat durch Klicken bearbeiten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23 July 2013</a:t>
            </a: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Alexander Kartavtsev</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081E132-5EEC-4E82-AFB2-97DAB6A97EE1}" type="slidenum">
              <a:rPr lang="en-US" smtClean="0"/>
              <a:t>‹Nr.›</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gif"/><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9.gif"/></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gif"/></Relationships>
</file>

<file path=ppt/slides/_rels/slide27.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9.jpe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59.gif"/></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64.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63.jpeg"/><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79.jpeg"/><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0" y="1371600"/>
            <a:ext cx="8133528" cy="1828800"/>
          </a:xfrm>
        </p:spPr>
        <p:txBody>
          <a:bodyPr>
            <a:normAutofit/>
          </a:bodyPr>
          <a:lstStyle/>
          <a:p>
            <a:r>
              <a:rPr lang="de-DE" sz="5400" dirty="0" smtClean="0"/>
              <a:t>Matter versus antimatter</a:t>
            </a:r>
            <a:endParaRPr lang="en-US" sz="5400" dirty="0"/>
          </a:p>
        </p:txBody>
      </p:sp>
      <p:sp>
        <p:nvSpPr>
          <p:cNvPr id="3" name="Untertitel 2"/>
          <p:cNvSpPr>
            <a:spLocks noGrp="1"/>
          </p:cNvSpPr>
          <p:nvPr>
            <p:ph type="subTitle" idx="1"/>
          </p:nvPr>
        </p:nvSpPr>
        <p:spPr/>
        <p:txBody>
          <a:bodyPr/>
          <a:lstStyle/>
          <a:p>
            <a:r>
              <a:rPr lang="en-US" dirty="0" smtClean="0"/>
              <a:t>the grand battle</a:t>
            </a:r>
            <a:endParaRPr lang="en-US" dirty="0"/>
          </a:p>
        </p:txBody>
      </p:sp>
      <p:pic>
        <p:nvPicPr>
          <p:cNvPr id="1026" name="Picture 2" descr="http://www.mpia-hd.mpg.de/ELT/Assets/Ringberg_Transp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429000"/>
            <a:ext cx="5328592" cy="2759027"/>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6013292" y="4469433"/>
            <a:ext cx="2377574" cy="1477328"/>
          </a:xfrm>
          <a:prstGeom prst="rect">
            <a:avLst/>
          </a:prstGeom>
          <a:noFill/>
        </p:spPr>
        <p:txBody>
          <a:bodyPr wrap="none" rtlCol="0">
            <a:spAutoFit/>
          </a:bodyPr>
          <a:lstStyle/>
          <a:p>
            <a:r>
              <a:rPr lang="de-DE" dirty="0" smtClean="0"/>
              <a:t>Alexander Kartavtsev</a:t>
            </a:r>
          </a:p>
          <a:p>
            <a:endParaRPr lang="de-DE" dirty="0"/>
          </a:p>
          <a:p>
            <a:r>
              <a:rPr lang="en-US" dirty="0" smtClean="0"/>
              <a:t>23 July 2013</a:t>
            </a:r>
          </a:p>
          <a:p>
            <a:endParaRPr lang="de-DE" dirty="0"/>
          </a:p>
          <a:p>
            <a:endParaRPr lang="en-US" dirty="0"/>
          </a:p>
        </p:txBody>
      </p:sp>
      <p:sp>
        <p:nvSpPr>
          <p:cNvPr id="5" name="Foliennummernplatzhalter 4"/>
          <p:cNvSpPr>
            <a:spLocks noGrp="1"/>
          </p:cNvSpPr>
          <p:nvPr>
            <p:ph type="sldNum" sz="quarter" idx="12"/>
          </p:nvPr>
        </p:nvSpPr>
        <p:spPr/>
        <p:txBody>
          <a:bodyPr/>
          <a:lstStyle/>
          <a:p>
            <a:fld id="{4081E132-5EEC-4E82-AFB2-97DAB6A97EE1}" type="slidenum">
              <a:rPr lang="en-US" smtClean="0"/>
              <a:t>1</a:t>
            </a:fld>
            <a:endParaRPr lang="en-US"/>
          </a:p>
        </p:txBody>
      </p:sp>
      <p:sp>
        <p:nvSpPr>
          <p:cNvPr id="6" name="Fußzeilenplatzhalter 5"/>
          <p:cNvSpPr>
            <a:spLocks noGrp="1"/>
          </p:cNvSpPr>
          <p:nvPr>
            <p:ph type="ftr" sz="quarter" idx="11"/>
          </p:nvPr>
        </p:nvSpPr>
        <p:spPr/>
        <p:txBody>
          <a:bodyPr/>
          <a:lstStyle/>
          <a:p>
            <a:r>
              <a:rPr lang="en-US" smtClean="0"/>
              <a:t>Alexander Kartavtsev</a:t>
            </a:r>
            <a:endParaRPr lang="en-US"/>
          </a:p>
        </p:txBody>
      </p:sp>
      <p:sp>
        <p:nvSpPr>
          <p:cNvPr id="7" name="Datumsplatzhalter 6"/>
          <p:cNvSpPr>
            <a:spLocks noGrp="1"/>
          </p:cNvSpPr>
          <p:nvPr>
            <p:ph type="dt" sz="half" idx="10"/>
          </p:nvPr>
        </p:nvSpPr>
        <p:spPr/>
        <p:txBody>
          <a:bodyPr/>
          <a:lstStyle/>
          <a:p>
            <a:r>
              <a:rPr lang="en-US" smtClean="0"/>
              <a:t>23 July 2013</a:t>
            </a:r>
            <a:endParaRPr lang="en-US"/>
          </a:p>
        </p:txBody>
      </p:sp>
      <p:pic>
        <p:nvPicPr>
          <p:cNvPr id="1028" name="Picture 4" descr="http://www.designerclipart.com/image-files/SunSquiggl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116632"/>
            <a:ext cx="2665878" cy="232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7332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50" name="Picture 6" descr="https://encrypted-tbn1.gstatic.com/images?q=tbn:ANd9GcQGaaGvhZFLFiFsCTo-1z6a3W7RiYMT6rTfOKKia-rK0reSM3sR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
            <a:ext cx="4572000" cy="35010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data:image/jpeg;base64,/9j/4AAQSkZJRgABAQAAAQABAAD/2wBDAAkGBwgHBgkIBwgKCgkLDRYPDQwMDRsUFRAWIB0iIiAdHx8kKDQsJCYxJx8fLT0tMTU3Ojo6Iys/RD84QzQ5Ojf/2wBDAQoKCg0MDRoPDxo3JR8lNzc3Nzc3Nzc3Nzc3Nzc3Nzc3Nzc3Nzc3Nzc3Nzc3Nzc3Nzc3Nzc3Nzc3Nzc3Nzc3Nzf/wAARCADhAOEDASIAAhEBAxEB/8QAGwAAAQUBAQAAAAAAAAAAAAAAAAIDBAUGAQf/xAAzEAABBAEDAwMBCAEEAwAAAAABAAIDEQQSITEFQVETImFxBhQjMkKBkaGxFiTR8FLB4f/EABgBAQEBAQEAAAAAAAAAAAAAAAABAgME/8QAHxEBAQADAQEBAQEBAQAAAAAAAAECESExQRIDUWFx/9oADAMBAAIRAxEAPwDyiyi0Eri9KBCEIBdQhUCEIpALtIASgEHKRSUAlaVQ3SKSyPhBCBFLlJZSSg4uLqFBxC6hBxC6uIBcXUIOIQhQCEIQCEIQCEIQC6hCoF1C6Ag5S6Alhqegidq1Dat1dBlrU4IzVp90Y5oXzS6GbAeVQyyEkqXDhOc4A7X3Q2I6bH70noJXxHSbNKzSH8voj8ZjHvIpwsUq2bGLTwp8uVPK463O8b9gmZWPob39Vbo6rnR0aSCzwpUkbrFAmzwFx8ekgGroHYrPF7raJoKC01dKTor6BKfESNQGx4KaRCpcpPuiISSxTSmkJdLlKaCaRSVpRSoRSKSqXQFAilyk7SS4JoIQuoU0OLqEUqBKAQAnGtVCA1PRwl3AT2NA+aQNjZqKlOLYC5jXguA3I4Kuk9RRGG1aXtQ0d+x5XWROkItXHS+luyZWtA3vZXVpufVZFDrAtp+lcqxg6cXb8H5C2OF9nGtDXTO42AH/AH5T+Th4mLbi2qH8qyJcpvjMw9KcXggH287cqRJ0F0j2hsZJPG1qwHUMeIkMAB4J8ps/aOMEAb0DZ4pXkL+qp5+lejY0EkcFcyOk64tTB7vDVaM6tBK/UXNLSNr7KRi9RxvV9Nrm8XY4+U4T9MtJh6W6SKkby3uoc2EWmwKF8rc50GD1CHUxzTM3cEcfyquSASERmP2VRcB+qvPhZ55W+2bjJuhp1u/hKNAAFuw7q9n6SWPe3SSb2I72q+bHEL6kG3ymmUduK6Yn0gd+NlzI6e+FluHelYYk3pu9p47qTO45riTReeVqYxLWXfF7qpNFlFW+VhOYS5oNKvdGQeFmxdmWNJG4SjCQE/G3cGtu6sG4ofGCP2STZVIWIDd1PyMbR2UXQQUsNm3BNvClmMkcJiVhClgjoSqQsqSEoBcCUAqOtCkQtuwmmhS8cUd1YhbHGOgCb8BSY8QyUeSmo2tsmgSfK0XSoixh9QinjSQOaVk70viLh4Aa0ueOBe6uulPbiAyviDGE7uca/hNzujghJv2jcjyqabNbM66J0/lBOwH0Vy4YyVquofaV0cFYrbvayFmMrqmZkE+o8WfPhRHzPdQDTXlNiF7nJo58JY57eHkEnsaTjTZ2B4TkMBJ94v8AtXOP0nEfieq+cNJPCm5GpMslN7S2jG342SWttpa013uldZOBGwx+k5kgJskO7KE7DLTsDd8eFncrdxyk67A/0Y9JdqJFE/CtcHqDYMZjJ2BwPAaaI3VR6TgQCNk6C1oDHDbulSNfjwuzcYxtDCS3Z5v+1VdU6M10NySNDmjlR+m9UyMGYua5z4gPyk/2rjIzI80Y04DQ4ur28kKy/Eyw7uMZKwMaWtFgGrtMRSGN9G6V51/EayZrmHZ25aVSzxaWlxF34C3HOriGeGbB+7mJpeT+fuqLqGE6Fzjp/kJ3DyfQku+OFZdSyhnRNdpHqVVjuteozMLqdRCusQ/h+4j4VNNG4SE1sD/CnYWU6McAnssS6a1tLycX1Bbd7CrpMZrdNE3+oEcLTFgyGjQWscG3ZcLP/Kr8uCmhxFXyFqXaWa6q2Q9q2UXMgobUrWJrXSBnc8UjqeGceEOeRbu3hSw2zeg+EJ+kLCoQS2pIS2qRTrBunmOOsAjZIjpodqbdjz3UnGiMjg43vzZtVPiz6fAHOaQArfIkEMB07Gh+yYwYgyMDuQo2fM51gaaJAFeF0vIzO1DyMx0jy1zwa+LtM+oS/UaKHNG1D+FIxMJ8p1Vt8LOq1tJGaXRtjELdLe/cp3GcA8kt2dyp+L02AMJlduB7duSrHpmHA57fVAa5w2FqZWfWsZfYqIYbk1FpDe1Dkqwx8Z8hDnsBNd1dwYLHS1G3Vv4VpiYIc97HNY0NOxPhYucdJjdM/B025NQYA3taXJ07W47C2myL5WpGCYi0uD9Grfbak9J06NzfUhkDz4JsUuVyjpJfrCDBLpHM0jUeAoeT054eWhhDhz9Ftp+mu0GbRpc11n/hPP6cxzfyjW/c/KTLfDLGSbecyYz4mFpB3CViymAaHSEGvaB2/wDq1Gb038N7gAADsAVnJ8V2pzdx+y1vfYz5dLMhmTiwAj1pHtNuse2vKq+oQD0XhsY9vccKXgyaY2A01jHXbVbNxBk4biBqB4NbldMctuf9MdevOtJ9Qgje91d9MhDhTjYUfqWG6HMe1thrfIV19nXMD2gs1knZvldMa5ZRSdUxGxzE2SORarWlrHgDntfdan7QOjfkP0sDLHA3AWTl2eUvh/6vcHKDJGiQAsY6iBz4Kss2OKWBj2tOmRoon/Cz2HK9m8IojurzFMkmE4vBa4HbxVbKY721lJrcZ/IJgmDmtIra75UTOy5JRT3E15Kl9TIcSNxvyqeV12l4npvUUJOyFkMhOMTYT0Q3UinWi+Qrbp7eKoKsY3UbpXHTo7s6g2u2+63izVs8sZjm3aSBY+T4VDPIdRN7HdpVv1NtY7AXs942IPH1VRK8hpYaOqgSNht/lMt7ax1p2D3PAFbnutfhwxwYpErAHDclZHCYfVFjb5Wix3GSJrGk0Tvatt0mMm+pcLXSStcHAb/p2V9hY7WOa135uapN4HTgyJjhRscDyraZjMVmqaStvy1z+65ZXTtj2pEDo4IGygVH2puy4M0F/wCGCA7bUT+U2qyXLfJGC57vRJNMB/yuRF0ptuw+i8+WTtjjIsm5MznStMgDXH9I5T2O+Rr/AFG0WjavITWNA40Sp8eOQPbdeFy/Tp8N6tfu0gAkWOwrupxxmzRk7agfaRyockZaSKsoimkhNlxoDhJl0s4i5kMcRcN6dZ47rH9RYfWfyATxfK13UCZo9R1E9lm+owu1Ekk15XXHJi482oTHIx7Xe51HcXtS1XTMgnFaIwWgi78KgLPdtyrjoT9cb2hrSWnTt/wuuPK5f07GW+0E5dPIGPBaXd+AQoONkPjbbTz8q0+0kBElBrB28bqsxYHSaWsaXfQLtj645eRNEomY5z9nHcWqHMaGTla2fp/oQBzwQSLFrI9Rd/uCLtb+Mb6l4LC/2h2kHmloMZ7nwSRkVTRX/f2Wf6WHeoy6q+bWhga2nXs0gqeVr3HVZbqO0zgeLVZkNocUrrqrAMh+gENvZVczCGnwmTMQUJdIWFRwnojRTITrFIqbC5qtsUBkQcXAHiqVLjGngq0Y/wDC25XSVmnJ5dYF70dh2TMTQ94Dgav+E3qNkarKl4ML3vBDbA3Sd6t5xaw4+KxjCCNfgKwwGRveNwK/tU0kgoB132AVt0GOSRzSQGOsUR4Uyq4yVt+kNjhi1vl0dgLUDrUn3iRrG3oad36lLzPTxMS9N2N3Ha7/AMLPOnccdg8bAeflefO969GGPNxPx4hKWsHA4V9i48cTAHAH/JVZ0PHPptmmeNIq62WiwwJAHvIs7AVwF58ra7SSJGJAwMLiLs0ApjYK/K0C01jNBea/KOFbQRghc50zy/KqkxB8nblVmVDpsdlqZ4gAqXqDWtbvtalmlwz/AGz8oppab0k91U9QaxrXhu/CvcpnvAc32qr6hjgxtc3g3YK6Y2rZxnHNJJUvoEQOa5jRQAtx7pie2v25UvoQfHI72g7aXmuPqvRjXHLyq/7RRPn6i5rW1EBd0Ofqmenxxwgi7d4GxKRmsAmLw5ziNr4pKw3NBc5xohvC74ePP/TnCOt9TdJAIACAwU0dwFjpfdLaserTapXFjtr4Krce3yEm/wB1u3unORd9IiMnsbG43W/ZaDNxDjxRPOwaOFR9KAbI0NB3dsR+n5Vl13Nc2P0rcQEk36tupqM/mv8AUlPHPCYy8Z0cTXPB93numTkESEk72lZeU+RjdTrAFBW2Ih6B5Qk6kLAghOMTYTjFmNJcAtW7INWO4sFuAsfKpoXUVYxZTmxkAGnDT9LWviT3pL4Xw6Q7SdXutpu/+0r/AKNmQY+G+N0ep7u6pRUjhQDb7DsrTHxnemQD2u6WsZoyu6VK7VIdDO+7vCu+ivZiu1zuIo7e0kn6BZ6EvZPpe628muCtD0lks+RG7ljTZ1Hn4pZy38bwk+p/VM6XODI2RGONxsajVhRWY7vWrfTfdWmb+LkQBkYboaXkEUCPj+lBid/uHUN77LhZt6N6nF7C8NjhhaPcTZVqyR2gAj9lTQSMdIGhxBBAC0ohuAnSL8BcMpvbpLqQ5iZADg3+SrjHyABys44lgD+LHdPxZRArVuuPZWssZlF9NMC2yVUZp10e3ZNy5Optl1jwCo0+R7bJ27K+pjjMfDUzmkkHi634VL1fKbpEUfbk+U5l5Z9zWk7qolBLi4/2V0xTKmCxzwSNh5U3p3qfdXQsZWptuffKRjxevMyIkOF2QOPop2TNHixSense/wBV3xm65Z3UZvqzgyXTewPBVPNrkk9Rrvy70Byn+oyumnJvULSsVmnHlLGlw07kjuvRHmv+svmEiQncgndPYjNZACRltqUj5Unp7KfZta+srrpjPQbdku7qB1mcPlLY3Fwrkjv3VpE3RjyEjtsXFZvqDrcR3u1fIntVhGqUncb+UqZ3FHslNAL96F903Ked7WPGjepCRaEDAS28pCU1ZipMI3Vg17RFTRblXxOpSWEWKC0iwwxqkaHcLSwQtGPcezSLP0We6a0avJ+VsITijpxc51SXWnm10njNY6ab8Y6QX+6hfhajoWQ5rGhxAdVLLdSY6PJLvdpLrvTsD2UzpeU8ODXHjv5XPH2umV5HomWyLIw2Brw1zW1feh8qmZIC31CRqHJCe6bkslZ+IABW7vCYlla5pbRJeSRt28rGU1XTC7xTsfU+Nji8Vub7rV9Pyrw2vc7XbRfZYPEe+GIFxLRYFH5V703KB1wWKvYb0Vws67640GdNtxseKUQj0hZJvewUnGm9pieWubq3F8KWwxF7mPcb7Bx5XKzdbl1EGSdwOw3UWTIe8kVwp2ThRyMuCQFwO2+yZ+6MiDXTMLieCzfdPzT9RWmF7gXaeTwTukwYpyZPazSW9njsrmKLEd72P1UaIPZcmyoMYucHCzyF1xwcsv6f8MOeImNBj0vB2LRsFnutTPlcWMuvqrDM6j6gPpiz2sqjz5GxVI6Yhzgfde3bhdsZpyy71UNdHGXH3F3kcD90qTqAxsN8LbJcbcU1n58Rjc2Nwd/7VI+d0jtIHddZxytldfcsx7k9la9MhDnNa9tb9+VHwMT3EuB1WKoLQQ4JxwHvd7hsK8eFfaz4i9UkDICGgghZPKeXPPcq76zk0XNskgVVrPucHu3PdXK/EjjATymZCnXEAGlHkKw0ShJtCgbSgkJQWVOMdSlxO1bqAE/DJpWpUXeJJoOx34pXUE7XMbqvUs1iy7gkrQdKH3h4aN10xrNHU4BNEQCW1vXmlWYuuBxDgLB4tavPw/RYbG3ysw6Foyya55KWd2svNNJ0LKJheHfmc0gBaibAx24EcuO06w0EuAu1hcWZ2PkNbdbArZdG6m0wCKV9ngFZyx21jn+VTIXObIXNA91Cj/CkY+SA9sjnODe4rcFK6jA+HV6EZfGXgk/+Kger7iyHvRF9z3XKzfrvLrs8aNuQJ3jSdD2bm+6bn6hPHkNBALOQ4chV8mXE7FIDB6w/Xf8ASrxklzy0yEE93LFwWZtJF1GNoLWuJcfdV7pTsuVrxpeBERdHlUgYIvTd6sYsWSCoxzN7LxQ2orUwZua+dM8CR0ZY1rj7t9yVUZskntLnaieSDYCiNzgSWOczc8p2VjXOBfNGIq5abK1MNJc/9RZc5rHW9oLwKBAVZkzicaXuq/4Clz/dmNfbw8kbC6oqlnZreSy6XSTTnctk+lG6QtLjXkJ2HFLXhwbbQNTj3pScHp753OYwOMjefbwtPidLOI31J4dbmEad6ryUv/Exn+mOn4uLXr5Ejb000WAeNyoHWOpOY6ZrOA0aN+Pn5V7nyxtYXtDdTa4FFvzf8LE9Xy43ZDmbkEduynZNtct8QsuVshJc8k9z5Vd7SSQCnnu7Ab+eLTdaXXSjNNv2CYeU7IUw8pUJQhCypK6FxdQdCW3gpARZVEiF9OWh6LlGKQFppw4WYBpWGFO5pFGlrGpXo8xdPhF8pL2lvtcDwstMwCcEbDyQpnT+pl2N6RdY557pyXCGREZInt1Xu3uuvrHijMj2T2aI/tWGN1MtlZrOyr82FzJNxXaq5UMuIcPjssy64169N6V1SHIa1jzY8eVYT9GxcqaOeNrWUbJXmeL1F0bmEbFvNbWtp0b7QtLGxym787pcZUluKdN0tuO573t/Dkv3XwQqPI6a/JJ+7A0RYce61eXnwT4OjUPi+3hJx5cF1RlpLeaO1HyuervTcymt1hX4+Qz2vL2kbkOFKP73Gmkk9wtr1fpzCwS4oe4g7gOskKNF0fFyg2QxujlJ3Nb/AE+qbs41yzbHFjg8gmu+6I2zuJ06ns7ELcf6fjc4yGQl10QeOUwz7P44kfjytLGvNso8nxavYTVZFuOx2QwSuJ7UD3VnH0vILYHRw1rJ2vjwf8rRwYeNiY5YS15BshvkKvmzxjxmOB1hm9F1laktY/UnheBg/c2uLpSCSCRwT9Sl53UoY7FkH9JLuVncrrTjYsjfglU+ZnGRxN0takZ3asOodSfUjPVLr3bqCz0s5eS4/mdu4pGRkOe4AOcR48FNjYcbLl7XTepoqw7cmz5XJZDoDNqC4XAH5TMrrV8Z9Ie5NEpRKQVmqLQuIUAhcXUHV0FJXUHQnopNBsJgLoKotcTLLTue60OB1XS3RtRWPa4AbKVDORzyt45M2NBnOZK5xvnuq309by3fb4Rj5JsWf53Vn07DbkyW5wDa2Wr0iokZRcGbkHdLx8l0JBsilf8AWektg0PhOrU3kdlRmG2mxRvdTpxaYvWntG5Jr5Uh/Vnbua4+eeFm9JYS3gpbC49rV/Saa7p32keymyG91bHrMbmtkunj8pB4K88a9zTtsnhmPrTfCu5Z01q7jZY3W5G62Oe6tRIJKVmdfHoBsm5J2PhYr74/uSky5Ek217BJrRd72tn9acx7vTkOg37PH0UDI6i95J7nyq58TtYJsHwuFhJ3tZ3VE0xJu00S5/G6cfERVhdYfSG/9hQN+ntukkgLss97bADwFHe5PB2Vw1bcJpxtcLkklZtUEpJXbSSsqLQhCmwLq4hB1CEKjqFxdQdBTjSml0FWUTYZdJVrh5/ptsHdUAcnGSEG1qZaTTUydT9Rgo0aUI5FmibVUJ7CPvHha/SaW4MchFhuyl4uMyQ6RpAPcrOtySDdqdg5zmu3cksGlyejNixjK7SexAPG1qhmjbG8jTuD44UrK6oDDpYTVcHyqeXKJOxVtiRJ0tcCbrwE7BHzsqsTEHlSfvrnuBedgKAU3FaEdNM+Pqji302XKpljDHgOBXIOpyRNcGvIDhRUfJyte4/lW2Icy5IWtaI96G5PlV8kgB337rj5QW1382mC4Ws2roPdZSCUOItIJWbVBKSUFCyoXEIUAhCEAhdpcQC6uIQdQhCo6hcQg7aUCkoQL1I1JKFQsFORyFpsJhFpsSnTEjlNF6btFq7Q5qRqTdotTanfUPlcMhKatFptCy5JJSbRaK6SuEri4oOriEKAQhCAQhCBRXEIVAuIQlAuoQpAIQhUC6hCAC6hCDhQhCDqEIQCEIQcKEIQcKEIQC4hClAhCEAhCEAhCF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6" descr="data:image/jpeg;base64,/9j/4AAQSkZJRgABAQAAAQABAAD/2wCEAAkGBhQSERUUExMWFRUVGBgYGBgYGRkYFxsaGhgYFhwcFxgXGyYeFxwjGhgdIC8gJScpLCwsGh4xNTAqNScrLCkBCQoKDgwOGg8PGiwkHyQsLCwsLCwsLCwsLCwsLCwsLCwsLCwsLCwsLCwsLCwsLCwsLCwsLCwsLCwsLCwsLCwsLP/AABEIAMMA8AMBIgACEQEDEQH/xAAcAAABBQEBAQAAAAAAAAAAAAADAAECBAUGBwj/xAA5EAEAAgEDAgQEBAQGAgIDAAABAhEhABIxA0EEIlFhBXGBkRMyobEGQsHwFCNS0eHxB2IWchUzov/EABgBAQEBAQEAAAAAAAAAAAAAAAEAAgME/8QAIBEBAQEBAAIDAQADAAAAAAAAAAERAhIhAzFBEyJRYf/aAAwDAQACEQMRAD8A8Ul1SMpfhrSJmrpM3p5eGdu4jKity8C8fR0GL3untqZ4iQJuaQEtpBsH1BNaR+h4ac72QlKuaFr51xpun1KHyio5e3y9/fTT6mVPKPYujPGW2tMS5x/xpRRmgloPPo1kv11M6y0dhvBn53/ZoepC1Xbn+n9NQTsODIiXnj9PT7abqdbdbL8y3ZQWtthx9NElJnUYjJLQwvq3Rbm35aHC5VErF1aHu5flqJ+r4WUS5Fcc8oliHpX7mpynEtI2MQ70SQt9+/p+mrYR/DZfhz6hHqU9SW4g7oeWLEfLK4re7Ne2s6PDk7Y7/TSBvB9Jm7Yw3TlYZ9ra98fvp+j0p9fqkYm6cqAALo4rAYNAa7fr6+2pnSKk3wgFc575sxqJnp+mE5FObrB/ffVn4X8Rl4ecpEISZQnCupHcBOO2w9QcProH4sWrhjPDV3fqPFn0PrppddQGkjx9XPHP104jdOHdLDn+miEZMELlGPm4aL2i+2dovy0OKZaPln7GrXV+Jzmyk7b6nU3y8kSNlmAjg8zgxxjBUlOPHOf0++pmCuSVZyA/8Wn11HaVz6/8ffTyd0TOTtVYxxXLzfy0BKUa8o3/AKqCsLwl2Uc6HLqL6tFFt0e2n7XZnHOSvX2b/TR+n4c87K/wzG+Mdxu2yYFqbSW196FpqtSA6sUc/b5g/s6aWHiu+pdbqDREoPWlui7QMXdel6bqRKEtvmys32bbxWpGnb5m21te7zz66aNd74x8+300ScSOHbK4lJeLqXtacOoxi1xiz5XyZ+V6CYjSiZMVkb/40bpyRJPT3bTzbrSnBfoZKz6aFKVsmSr97bzb/XU/xnMYWEiIkVqVU5O/mLr11JCMo22O1vA8enPNagGm0jUjmpT+tZrU+vCtohdXY2t8XlBPTTSnVm2vS7wJ2H53epH6vT2/lVQqWChtKEUT3xoVXx/1ovUnI3BLyuGr2tZMdy8mkOEjZfOcJh9u5f205qE6ng5RizC43tlILiSRkBL1ov6OgdOQdhwmb++PTVzpdCfUI9OEWXNAW3StVmq/bROt0Yy2uRlDzZjmd1gjE2xqsc4W8614UaB0PCb5MZz2T8u3eVFuvzykmw25um8aD0OpSvm4Q2tJZWccc2Y51rS+EboslTaRMO7e2ii1WKx7aqwg9rVGLjtgA98a3/LqMzqVV/xEo7dskY3TFf5jPy9Pvocprnvw/t29tWfE+DBWLjms2XmsgtcXWrnwj4VLrdWHR6cN/U6ptCskuRFoOOclLrPjY0oS6fkJuLaIgg0Uo8Yav56XgJx/EGbUaRdhP+VPyqfK7xz20f4p8Mn0OrLpTjtnBYzi5qRYl9/pofR6FCO43RNuKHzH5r/lw5O5qxF1Q2xlHcNN3W27b25sKY83beh9Hr0VbQ7g7bsFufT+++rHTjRFfNtU2rfN/lPvni61ExnDJJDu9z81nfLqxA9Xq81EjGSu0Wjn1VwNC6hDpCqDtM88emay/vqxHw6ytvqVmVSzVGby0WZ+mn8R0fKyKjxGUP8A2ze0twUXebdSUdF6nUaI2sTNZoULx64M960V6O09ZU7hj+X0zdNn20Tp+GvpLHfu3PoQYkbazbItvtXz1JDxPhCG3kJQJU1u/wCBbT2rQPw1Lzgz8sGM55084bVJCJZR2fTUZTumgwGL+776ENLxe7buuREqMW6DcyobsLV1H8QlENruzdOEIgeWuRtW832rL9bqKRhkI2glZkC/ejPejTS6eBleY+SqeGvN6YH341lAxLS3nl1Jj78F/wDX99tNIOOeM9uDFVom8qMcA1bVvfP2eD01IHVrq+DlGxhIY1eGncDHBxZaPcrVaq+urR4mUYy2zlLdGJJrFVVN3xgH56EqkMX27X3+X308+igPqX+tZ9ONKfAXYfOheee/+2mi+hzj+/TUhfEdCpJEaMLZIsM1Iwlint66X4CsiJe0VrIBy36ah0ulKQ0KRNzQtHFtcGeffVnr+OGDAgZY0pcoAzdsG/yu7N5aNBVul0WUiMeVrKB91o+bqP4mK7XepHUQq8Pp6ejX7al0+iMZO4GNVFu5W5rFFGcvy0gulEku5opWq9MUWd8aJ4PwjNQS6sM3JwbY0Ny9vbQ+tDbRd4GuQUvthxq38L3WsZbZB61KVoJBrms8mB105K14BYkZwlUjtFSYjzdY+fto3jOnHodWC7epGr5W77Spx8r7aj4PpxqUoiyZR2Rs21nduXK8V9b7a2PFx6U+hgI9TNlXixbeDC59g16vfi45/kDL4j0unDpSOnLqbkl3ieTDDdi/M20Y8uctUvB9e+pcopd2UrnGa5u9XPA+BiyxHAnGLMZL763uj4SIGBuu5f8Ax6azt/a6fz5nqRgvw+MsxjUXkuVRfm+vvonhvh8ozjLp7t12bHzUZWOMNC3211XifhcEoEF3gbtjZV54rj3rQ/EfBenHMBY1gXOSs7ffP21uVzvGuS+LfDOp1P8AMZ793m9Us/nlxv4v5mq/w7wfUOpF6cmMsxJUqNOI0KLwUd9dR0PhsiRfEpU1SPBEORy5+upQ8JGTW2JMUdvl3F9o8WssV6GNZslXuMT4J/Dv4qAbmWCJajwezfs6s/xN/BXV8NFZw2Dkii+g0+vv89d3/BsDo+JjORW1Wu/cb9zXU/8Akj4hDreG2QXc3aY8vcXv8tcurZ1OcdJ7mvnI6Plw+bNgP5fd7vtTjU/B9SMZRlOH4gNsV2xlX5RY5C+abeya6H4l8Jim6iPARCVVnO5Wj2c51ndT4XBTbu7FVbJrsBgXAWp76byz5MvqdCW5uNArtbjTYsacvy5051ZMDpNsNzIjyEmhYHZSIPrR6auvhbrd5bvzt5zhlzgpMGm6nQZ0FS6jPZUY12iRyeV3N8Zsb5NZ8TrM6nQTLESrxxnGHvn9TUvwsQLjtWtyVS7d26rWMb/ejR+nEUJKHdr8t96C6OaPfTeF8PG1nvoJfkq921Y3u4jfPer1nDoPiINSgMJEZVuic7dwMVN21FftfbVWUfLHN8tZx2/Wv21c6PVYE6Iu6OxstBysb/K4q+c6HHoZpz2olt59FNB0Dq9TcmCIAeU+7lyrnnRfD9eQNSCiXbLuAYrWcHf3rnQ+pteCny8OMGXObWn76tdD4lKPTenOTLpy82zKE4xYQlhMg85x2eNGJRDC49O15zg+mj7mMXbOoT8jVm4El5juDTXqGpdXw6xZRAiS4ZDOpWi8MgrMqq09dCnFex5ajYY55U5y8/LWUBoqMcLiyy8XXc9S39dE6/gmMyDKNpFuzabgS5fJL9M6FLqFrtM9s4+Wb++pCdHxUjdUkJR2zIu0lEp2tYS4jSchoAnp9dONHPP/ADpq0I7DA+t/p/f6OmPvokTKCpXby9r7+/7aHVaUVaKdRCr7jV4v9r99N0GndRIijUuH2S7fppdHrV2E9ExxXz0wxpnXenJIz3xG7BC0Lw5w2e9a3/D+LOof+9cx27SUzEpCMQ7P/GOV6XiNpKARqW3KC+XPll/KLzXOr/h/HNiWSXk9qCvpj5a7c9fjWS3W7/8AGPEdHpx6pNoltNqSCVLx2sLv5c6N4a03UWpi8J64xh5+/bXTfw78fj/h5Q6hDbO4y2l+nmDsZrn/AH1kx8JK/wDLi/hx5Sk5u7ODijNW5zpvpqb+tDp/E4LspJY+wff/AIrUfF/xFCDttH0q1lwbaLz9tM9IoXdu8zuOM1XfDRl/fWdHoQJAyk5EmgJSYcmDnhWjjWtFiwePiBLcb2/INTKcWf0c6N0+puYlxrO7FYc4rK/t8tR8d0oyjusbzKgLbwvqvOq/QhKMmEZMoKSoouqwqW9qPWnSzkb/AIclE3cD/L3549/vq91934W+TVy27F811efpWdc90/Hu1wm291yHF2VgqjkzpeE+JLJd0ZEULFI9sx3Ap2+eqiSNXo/DCdjCz2r5hkr7+rrM8L8HgLvhNuDVMo0/yya5B7a2vB+O6dvl2j/MuB555+ta2un0IdTpsYyfnuabpvaXn39tF6xm8PP+p8CoVG2XsRqv9Prf3PnrP/8AxbBl5iPlD8q7jcNV29bx+XnXo3S+CT3JFJJabT1fV4r341Xj/D8+WKc9s4xde18++ry5ZvFjyrxPgWkxRnjC0Y4z+2qj4BziTgrnl4oq2869Q6/8LDd3kWkzfbv39flrK8X/AA+xR25I0brlhKxf5aynz9jTkrG2OCgRFvc4kBdObrNZpynfJqHxBZSnNlvlKUmU1XdaZqRY3m3Oe2t/xPwZ4Y8GX68441S6vwiRP8OZtWVZraXVcNHOW6Mems3leTE6kDbdU4jj9WXu9scX9Q9Xw+3KJHizu1Z8rsflrY6PwrdKTsnKMN27bRjiMmTZEurUr76p9WG0Tc97LGKNVx8uflrlY6ap9Bl5iG66bDvGrlfqUX/1onT6s/w9p1EhP88CWPKxlcoHbj5sX01PxPg6qnd6UH5c55sbvCCfU0DoeH3LQ0RZNWtGXg493Ggh9TpThe6CWH5opiWRL9Th1HrxBokSKGwTKCmc4cfTGj7lj1JMCmgfMkW7CDdDQ83i9BenHckXcWkbNtmaUvHyvWbCjLFPf6VWK0xCxyYL5PXt6udWTpken5gWTjKSiGclU7hK+ToTPzjIi/lxiqA528Y576EG9XKgFt8cexfbUvEzGVxGMewu5D50X9tNKPmod2aEvOe15zqfV6+6SytxQSbQDaF44MfTQUuvCBOR05son5ZSjtv5xtr9dV9MasPTh+GJJZO7cA+Xgja4bzxq1IyEaefo/s6sdLqMduaREM8c40KHR3xkiGwGv5kusAZq7fbQ4TREvtrpKZXR/C/iLLqgyenvcJmLNe9tZUz99dL4b4ortsklbmFc3tTbduf21w8+pKULaslJl5siv+hxEV/l9NHPHV0yJGNxku+vOXhiv80UOHvbrUrpK9F/xcV2yKnHdFKxY5pt9K1Hq+HjI3xjUjgsptCiKZOVHn21yfhPiEpSjtqKvl58y8RkuLXXWfD/AI3GT+FKAShOdiHpW31lTdt1grW4qpPSlGB6C5QoZPlJvKofTs6h8PjJLYoiFYGuX5Y76334dHrO0KSk7Iet81WdC8D0/wAOTDqBKOVmqSw0BfL/AE1bi8dYXW8KQ6hORmTZXfHtjUun8OhHOdqvHFpXfjNa7j/8d0+pHdGpwGvk8/3Wm8T8AtWIIlA8fOvnrH9JD/P8YPwxqIyRgr0xAc9zPMvnrofBQN3lGKJTkSjH1+WtD4J/DscMo1Ki+KMdq7667w3wOOMHb07a59fM14yMDw3h79Hv76v9Lw41uPrrch8LidtOeArXC9j/ABrB6ngbTh+fr6nonrqr1fhMcjEtfTm/n87vXRdXwx8tZ/X6dOETvrXPdZ641yHjf4ehJdsK7PCdvXhof01geL/hby0QvIry1kargzn5a9Cdt53Rb7ce2h/4G8iN1RV18teifLXC/FHlHxv4M9XZ+WJG4RABjAbjukFz/M+ZzjXNeL+BpluT/MA49LXm88emvZuv8FVWsZv+6vWP4z4BBMXueLqr/fj1112VysseS+I6RmOzy52trIiSvnA81aPPbGqMvA+YIZUWhFxd+lcLXNVzeu++Mfw61uqjJi8VtLq83d/PXNeJ+DVJ820FpcWBf0knB6po65XNc6dPJ27aBONcY/v99avW6URSmq71h/6r31LrxJHT6V9OIKvU2om9LOpKt0iNYa4uudcbMdYxnqu1MZR4Lxfer78ahKNPbR+pCpYrDh5HOOdSl11kdS7kZe+TAvb0+2gq0JJw1h/6+urG93Rep+WRG9u3dtPLjFDQ8/N0CUVL5O7WBba/f9dP02vRsri+cffQjbcdv7/bRI9MNq+cS2MVEylKmHhxfOgDonWk47FYLuv+3Ogp9PxFEio+ZLszi8DyGc/I03Tn7n1McY+umn0HaSMi13w+i1WeTTQrhWvY/wCdalC91+pCWyHTI2Cs02s2VNSFQ2tg3kpxqO1IRUY2tNVZjN8yz7Vqru9ji/lxxnnGp9MbBxjDLiqxV9tblMrQOrKPlrC3muap41peD68JISmf/Ywj8/6YpNYXhuujG/Md4ysjS+o3XvokOrfN/Vz6/vnW41rvPh/x7qdOIszrdLK+WpRRTJL9+NdD4L4h4bxvTYdWUeb2ydjXe0SvTDrzrwHiSMtt3urA1f3cPbW30PEVOPU/CJea2IEcHrt4cH1z31Wa1OsdU+C8Z4Vk+GDq9HFwlW57LGRh9PXOuu+AfHul4io5hPj8OWJFYwenprh/hv8AGRGR03cR82Owfm5cO012Pgul4bxMSUZRleDjFZ80fXuX89cO+cdpZXZ+C8CDetaJrkpfjdCC9NOoRiVGTKxOKrmzn5au/Cf4x6XUifip0pV/MpG+GlDh/c15qz3zb9Oh0tD6fiIyLET1ONL8c9TQ45VfxvXIivbWD1/FEl2pn3rOhfHfj+yTGTtH8qpl7gd/XXDeN+KjOeUVjg/LSLdJyvJizjXXnm16JMnt2UvEL2eQ49b51Lpyvjn7Osb+HerKfSlHryHKRlgxzx8/6emi+K8FKAJJaRjljj0xrpJ+OfUxr24Dd7U3oPV8IdSpTVrhHvVebHrql8O8XLhkpffnGK96/rrTl1j7fl4LH10+5XLIxvinwsI7qEva54QTDz665X4l/DfoZusjfpwZvXeshKvD7/151ndb4aLuhWOS6OTvwuu3PX+3Hrn/AE8p+JfB8qnnEsTabcfmMV6VXfWB1+hEWxLvjJ7HmzX31678W+CQUkFPo5yGfZz2+edcb8U+EO+QVfBgLOPu/vrVm+2ea4bqwAkUJg3ZsyoxLMvGbxqjKBecZzRdH1ddF47oSjFhKMaspYm5pvyyr1wvy1j9czKljGXZbxdgtZrGdcr6dYFiINEvL6jS3zFOxf73qrLNunvU5dW9zbcnPo5vNc57VoIS8aejP9ulGGfZvlr9dG6/gmEenJl038QZBGcZMaa/zAfI4unNZ1yIMZYf2z9/79dWOn1IEdrtd1LKpMo1flMhlpv9eTQevEHDb3o8v09TU3peURu+Qvy5o3KVn561EJ06l0wlINsseXO2XKyOaQ8vvjQ99WGacSzxxwtU88ag9TDG2rsLxfFp8tTihFM3JjjacZcS5G6wc61KF34tGUep5oQ6dxihC2KMbJGXCZoaz20PdJIxu+QD3l61m3PfQ/CXFnTG9jyRfSw31UvczZjS6nWEHbtxRVu5HMpbly32rtjXTUu+HdrOLAlLgRvajyJydu2tPwfX6sbZQbi7Wxu2VVnvYn0rWIdflZLKiq47XfyCvprRPESlEJMEG4ne6QAMlvyFq9dJ9C10HS+JRnKLOcjzcB65ZDwPqe2p/g9SHU/E8P11F4WpMVa3VQve/XXO9Hxf4b/+u0x6Pe/yvOUdWul8TfKEtoHYq+1NfmU76rDz0774Z/5E8VAY9eHTmHNtSe1fPXWeG+LeH6+2np4omMXhoo9Moe+vKvB+J3mCOMF5kFUtPf6aJLqTVdyywGajikZNXL05Ptrj18Urtz8mPTPGfCeoY8P1Zx3YuLe2LeQk1FP9X6aF1PjHifCwiEzrxFuTHa1wY5ZXhwGMa53wn8adaLLd0L6USJeLjPaL2Ckzt/V1oeE/iqPVWO7zFkb2iJgeKrd++sfyrf8AafrH+P8AxncZOo5up8CyKQM/a7txWsjqfHI72pThJP5i1MVFZe3yqtdCdTpj5vbduj5ZOarhEZWPtoviYdJNzHFNoXGE26D8zVG7s59tdueMce/l9j/CPjkKAvcZoS+O69rvVjqfGrmrNiUYRq+c166weh0oEcRC6bHHfgrDn6Z0eXQHcYq8LdhzWVc/XjnWvD9cr8jV6fXfw5daKSiPN5JoyMc9ue2tT4Z4/wDGjdjxycV+YzzXzzQ65HxA9OFBLEi6y7U7lXXe+DOO+peMnNYdL8Oh5CTTf+mrtw06ryz5x2R1os2m22+1+/ONFPFU/wCm6rjavuXz/wA6wPBjDbGsHHNd7ePX9tXZ9Tc1ZlO+PXgOM32+mjxZ8l/rB1Io++O59dYPi+kHllEaH0FH37hX660PA9WmhyksVuxisdz0zeh+SxkXbfqY/wBOF5x9O+mema4P458ON2AlEpJNgRuix7Nn9Nch43wiF8dsmc24+Vfrr0r438Mh+KU7IyeXzRMhby1641xfjfDDKROQUSqTfJnbjjLzxbp6ksM6rkp9NHH/AF207AjKUJSsFzCpClli1Y6tdboX2U716Y7/AFPuaqdUlLb+Z/lj9Ox9/wBdcK7S6hHp3QWvoF/t7aidLINF1zxnu+2n3MWsiWeidnSCkycf2OOdc8aKUAPzZGq/repvVCUqti3XEXm8hZ9NCiHfTxLQuvd40xC+J69zZGH53ni7eb5+uox62bQcUcleiVWTUOnKkRqs3qU44HHY7ftz9daAkYyYv/tlWi6ey5u3tzqXRCEn8QkIeUo/NhjuH+XUJdbcSZKyxmztjvlxXHppdKEi2JdRzWaHGfTVKhzoSGHUTcTuRfEmL5ueaedBOsmodTp0CI2W1eMpTZz3+ui+G6DJI05tAisnGArKP21uVLfR8YuK3MsW3Ju7ZFd655xej9CQ/lak15mTEj5v/wChq7eMaoHipLcQilLKIiH5TJwV6c970XpeL8m0QiO5JVK5UxKKuqeODnW50Gs+M6m2PTluvpjUWNMRd7eLed1vrq1/iUEjWfzFoSxwnzL+fbWF/jJEaJObvsvqSeUv30Xo+KNplXIiYDtXr31uZWLa6fw/i2Ik2cFhTViwlVWOUffmtT6PjZRhGW8r8mCJ+WNVRk8svzJ3c3rn/D+Ia3MWRuKv8tlNe9HbVro+L3SdgQJzMh+W9xQvtJxdNe2qwTp0vV+LfiQIi3E/Nd7quWcZcftpeH+JSjceo7xz9zmN4UrKP8pzWsyXi8ESTMj5emzMxh5mtsWuVdBn4hNs/Ml+WvNtqmUYsnk3fr9dOX9HlPx0PSk/hMhlEKdo5RzhqjEbznGpeF8bPF7Zbc5FuL3WJk4PrjWNH4tZZCJwLSQ3U1w5ajz3V1Pp/F9kGLE5dyLuRRYnmqUbr9dVg1r/APyHppt2pIbUvLirtwiLjvonR+IEZmEleFM+t7nsjz76x+r42FdUgQ2oRCUnEriMoCioyQ9tzXounPp4j+JulV+XzHAlVm/U7UaJq9R03T8aEr81Xxy0v5UOdF8P4lldSjRX836mMOP21l9AjMNk31XN+1eqaP4fwnUhawJB3GkyN5Kb7XznnWrGJYvx6kiV7FotTkk0GGsW51aklhYT9HndaYr/ANh+zrN6kOoiDbGpeZxTcfp3P9tB6vwPBMmRi7bd1Avq0oX9dYx0tlF+L9aI7Fi43JHJxV+t44fS9c98Y8XHpzJ9Ad5KW2VRpix2DTbf5s/Ks6L8V8RP8RhDbilp43GQRzj9tZPxfpBNool3BSLkTJntk7alJjm/ExwIvlAsvDbQJ+XFpfvrO6oXh/vvn560/E9RpCWM+UwYyPu86o9fw0oXZtaHLSxkFUd8N/J1xv26RTrU7pw3znjTSglX3LPlqOubQ3SmRTdHcelp69zUOkW1S32OfppdNTzDVf3/AF0/QW/Le7tXOlIV37al1DPN4OPlpqxeiOE7xu8Yvi/lqRR27W73iVnFZEqru+9+umn1ecVfP7lXk1By4Hn5/ro3i5C+WVhVNJ291cOPpqSfS3bZShYEds69FrNuR1Lr+G2u3dFPLU7xSX2XFvPtqv1PDyjljIMcichL9kfk6LLxX+WdM20y3rtN40x270uq7cXplSNypOcc+w8Rv6caXT6oVV8jfpjOEy8aaLEjIRZdm6Dh47rkp0brSGPTiRqltxatYXjH7OtwIwWcuDL6UfUODGfrqwSerOt0YMmrWoBwFtu0474rQvEdGJIBKXKj5cplLsqmz11G9k47HeiVV0y/9eFL41rcF9rcuptVPLVUXuOeSXzLExqXS8ThQbrOL74kL+XNGPf1rQOl4p6RIrzyiVLc2ZzjhUszxzzpS3HRLgBvQngd1RZRe6BSelvq6fJnxaMfiM20QqAUyDAVi8q+hl0/hurPrdQh0wZ9RjCP5Y54M4I/N576yun1JKWXRWXtSGV7dj21KXiMbWnbdJXdzafmMd/pp8h4tWXVl05bXbdRSpDVgnmGh9TktNGfFmyoyLGTVA8HM04xQW57F5y+n09xJG5BuSrO9hXLw+lXqx4XxBAvbbF3QlVxsRtKqccVko3N3p8hgn421svdkzXf0H00X/HhIIwY4ItpZLF1KgiKL7DSus/p+IrKp2uhoyZP7vUug7ZRqx7tcXf5eb+epWtHp/FJRkZqqsyWfIR+3NutD/5HJ60SOYkvIzWOLqPlZV6W2nPprKl4V3wCQzdu2XTlfnlElAZWVMfK8A86ry8IVM8xOOCIXHB5rneKq6zeeNG2L1ft3fj/AON7ht6nTIT84gJUrIlrQ+uFMdtY0fjcg/DJrFcg1Fszdctrlaz31zMJblZ48vEKLQ2xo49F71bzqH+IvaVQemZI1eUzm6KxaaPKw+Mdj0/icYb2EN2yAsh3bbo3KGPzEfm6xfFfG9y4BlcVofK1kHA+5WsfxS5lZI7SFrJurgLN2Ts6gzCPmZbixiAVZ5W1pFrAcaL2vBHxPVvtn21U6s7rjBXAd3muX31ONzvyq1dHFHK9+M6H4jrRlJSBEooFaQBcver+uueukmB9OdI0Ndks+p31PpdHcYTkKvLbWDvoWpSCjm+/p9NYJJ+mlLtntqUeo1txVjdF+nPNe2pdHp7pkRiKgKkY2tZZYie7g1EK9Nq29MfxJTkDbRGvNK+1YIn7caBKKBw3nCL25rJ/3qBM2jzfq4rH7ajD++366Jhjy4xXFXz9NQcnYr550oXqeKkwIbrB3fWiOfWgK9M6H1OnTTiue+dKKVk7Obr0/v66lDxKQlDso1bQll0NLSlp31IvDwJSpavv6f76tdDwzN4vC4Kpc8f01U6PU2yHuImB4yWPOvVf/G/wo8TNj1CMl8+6Ifz+ZFDkuqxVa68Z91nrfx5sQItSjZk52ipi30HNah1oRJUdRBtfIxpMxxfq/TXon/kn+CpeDnGfT4ldYv1OH215zBepKEA86gNtquLtc8Bxx9dNzNgn3lBl00akU9yVlavR+N9T8Q6zsepH8JGUBt6e3aolOIA+vfVTxPgupCU4zikoSlCQ8kovmPmagtxHdaYp9MuPb+rrLQj1buWBo5y9uL4f6ahPrsjPbBx6rn6rqXiITZ7V3yKiU7rrARTkriu2o9PtWZPHf1EROdSXPCfEHpx2lTjO2UJR8u6pQG+bIyUThdClGUYxV8sjHm7XTgfLk4dLo1LM5VEJJtCWasNthGK4vtnDVaL0/AyniLdAv+iLOREGd7Y3cS2gcPGoJdENhLcDaB3s28n8hUnzezqMuvdFV8ly2t12+Rof4pCTGUa/PF8zLuHZCVVjs++o+EWTsHC3Sc09gzu+T66fIXkfxlb5Risoi1cafTI5OOHRd8aalJYwGKGy5XHcSttC5Fmcemq34jOTs6dxKsjd1dDbaKp88Gn6US4glvlkylFiLymeCxFasdGrE/DeM2dSMpQEjK2CWINsUlyds6HLxUpIrkMNkXyGPknbu6l8N+Jy6W/bCMt3Tl03dHdUZoKf6VMXznGqsbLdmDGTjt99G05BvG9XETijIY7CSa/mRLe9aj4qUZS8lURj/KRyAOLbb79+dC6fEkLx9i+ce+OO+hs7q6wfL9udDQ0utMAVCtvpi1r7mo+I60lNy4ALKxycfPRfHdYl1NsQjAaAzV8t5UvNW1daB1o0sREFprnNWWXWO+jUhGu917alPqEm36p8g4+mmJlPlMld8Z5M89tKIyeTi80cf11lHhDdQElzgz74O3ddPDbVVlTPf5VxWfnjR+h4iZOU+nI6Ttle2WzCVKMc9xTac8aDPbuuNxMVm0fdo+fGghPOjy6cIyBZSGItG1FLQvmvXvoGiyKlQ7wL4a4Fw+nH01ITp9IkSYgEe0kZcPyEw8F8aDLclvEQPpmq0TpEWEsecyNlJ3u3niq99N4jrxlJSBC26itGODdbznnSEZdHakZ+XF8ZyWffH305COzl37uKxtq7v59q76EOrsviIKwgReLMWWfmOHBTVDnSlXpMc7hcNUhntdmT216D/wCJvj/+G8UMsQk1n5XV1zWuA8T12cmcquSyaCJa3gAA9jVzwvWIfhyqcUu2xF5jtMVjm3vrpxn1Wb/x9Ef+VvEQ6vg1HNWJ6Vr5xeow3xrEj0PWzKOPlV66fxn8bdWXR/DXB9fpxxR++uWnJkrAcly9OfQ4jfF614znnIJbbqXhejvjIuJIPKPMrcg9kLbXtWgweIqxLy8gNdue36Gnj01hJ8tCem626runrWm6b3xXDeecWDymsNERG90s5Du2UH0/21LrdBKMWWJdpTWXgNE6nSCaTY4K8tMcRxTCxX19edVoHuHz0FMfM4r2Vx89T6HUbplKMJ1vp5jd5LqTiwe+m6hutGTxzlbLk2e/76l4zxMuqvUk3JokqWtUIY7Hb29dWpDxUYfiS/DZPT3S2MqJMbxuDG6qutMdU9KQr583d6GTrR+n4aQkk2nlbkXHIpZmxB7atQnQ6kWM/KRoZCVeWIR88sx74GX0vUPD+H3ySBurdLPldkRVq+aL7/XVe9E6cLLju3G5lXBHByZ7t/TRqRenz6nb/fTTc8/37XpmWNPGsDjOXnHy0IboeJBGQSKpMDQn5WmnHPvqHSiKkrMUV/q7XfbUSHltHLQ9sVfzwn30pdRVXLj541I70VlVZWqOzdVWoMvbT+mdE68p7YkxpuUVOdzS285jX00I/T6/llHZGSgDTuiRdyxpMvCo40KMFwWucV2M/wC+oaL0mNS3Hby54f66iX4NHm3CgxxhzV36YfXjUelEWnH9974PfUYjyds6NPp7aU3Ehp8wLxZfNOso704HVSUkgSRY7ZtXyZIy+9aDHqoId+fX79tMtn6GNMGpCHRb2036d/XRej4nsnbbYRajm8Jl97HGgdnB/f10/Ti5TFc5Lz6d3Sj9SMdyRVjeGqa9UvDXa9RlGnT7mOE/o/71o4wJqQlKFVS1IUC7iV+bix7aQBfFHz1MjjdV5rhov39dKMQjfe65OKzjm/fjUSOFsxWHl+WtSoXqwzbGUYuQ5afy5ov56Nt6nSJdTpS6h03/AC2ZcR3Qtg7WuLxfGqcuq1V4u67Xp9qC/R/f+mrUs+H8BvZB1IhGEpjN2EtudsF5k9jvoXR6FsqlHynqF2kfKOZOeDNW9tQRq/8AVjHfPppRld21gxXOeMff6atR+r05dOUoyGMhYyi2JWEf2rT9LaxlulSHlwrJsNp2jhW300uvNnckq2wCo1fEfQPTU5eFXp/ieUju2cm66uiN7mNV5uMmhBx8TIjtJO2123i0pa4utK/Ncjm3FHN54cX2rUO2idPxaK1FUq0vG1jg4vhHkQ1JDrcub5yFHPb21LYXinGd1BdW1n7d/wBtQUzzzjPbN3jLxpfiqU5zZlx612zj7GpGvFXg/r/1pnU/wyuc54z/AHnT9HoMsBdtHzx2+uhF0SrbPTteRzVOMc/LU+j4act8oxZEI7pIWRipG2+C5BfuaDI9PbU+n4mURIykEikGrGrGuTBj2NWo3UbcFHY+x9dLaoYe+pHW2yJRvy8L2c1ScJz8zQ4Quu2at4NWlOHV2p5S4365+dPbTw64QkMIrKqk3ujTflpDPDY/TQ4qNmlGQJi/b/rUENPptLWSJ0Ii59H9BdMycZcce3y9NLS0xIjq14zohGCGXdf0kh+mn0tUSt0+T5mjQibZNF7g+8Zf7abS1oAau9HHSlgyc0X+c79tLS0cqn+LQDqAFH4fTx8+nGT91XVHS0tav2onHh00Z1fuVpaWhH6U0bMJkfc1LqdRlmTbQfQKP0NLS0xFt8i/+wfo/wC2rP4J+H05VmUpi5yGyv3dNpaBApQPw4vffIv2CFfu6bwx7H5o/vpaWolX+W+0ivqN/Pg/tdN0pYl/9f6n302lqS/8T8JGHT8NKJTPo75OW5fi9SN59oh9NZ/SzY9hTS0tZjVRl2+Wo6WlpZK9O6Wlo/CMH+Xwfn5rPHrqXw/okutCKWM4ieyhpaWqK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8" descr="data:image/jpeg;base64,/9j/4AAQSkZJRgABAQAAAQABAAD/2wCEAAkGBhQSERUUExMWFRUVGBgYGBgYGRkYFxsaGhgYFhwcFxgXGyYeFxwjGhgdIC8gJScpLCwsGh4xNTAqNScrLCkBCQoKDgwOGg8PGiwkHyQsLCwsLCwsLCwsLCwsLCwsLCwsLCwsLCwsLCwsLCwsLCwsLCwsLCwsLCwsLCwsLCwsLP/AABEIAMMA8AMBIgACEQEDEQH/xAAcAAABBQEBAQAAAAAAAAAAAAADAAECBAUGBwj/xAA5EAEAAgEDAgQEBAQGAgIDAAABAhEhABIxA0EEIlFhBXGBkRMyobEGQsHwFCNS0eHxB2IWchUzov/EABgBAQEBAQEAAAAAAAAAAAAAAAEAAgME/8QAIBEBAQEBAAIDAQADAAAAAAAAAAERAhIhAzFBEyJRYf/aAAwDAQACEQMRAD8A8Ul1SMpfhrSJmrpM3p5eGdu4jKity8C8fR0GL3untqZ4iQJuaQEtpBsH1BNaR+h4ac72QlKuaFr51xpun1KHyio5e3y9/fTT6mVPKPYujPGW2tMS5x/xpRRmgloPPo1kv11M6y0dhvBn53/ZoepC1Xbn+n9NQTsODIiXnj9PT7abqdbdbL8y3ZQWtthx9NElJnUYjJLQwvq3Rbm35aHC5VErF1aHu5flqJ+r4WUS5Fcc8oliHpX7mpynEtI2MQ70SQt9+/p+mrYR/DZfhz6hHqU9SW4g7oeWLEfLK4re7Ne2s6PDk7Y7/TSBvB9Jm7Yw3TlYZ9ra98fvp+j0p9fqkYm6cqAALo4rAYNAa7fr6+2pnSKk3wgFc575sxqJnp+mE5FObrB/ffVn4X8Rl4ecpEISZQnCupHcBOO2w9QcProH4sWrhjPDV3fqPFn0PrppddQGkjx9XPHP104jdOHdLDn+miEZMELlGPm4aL2i+2dovy0OKZaPln7GrXV+Jzmyk7b6nU3y8kSNlmAjg8zgxxjBUlOPHOf0++pmCuSVZyA/8Wn11HaVz6/8ffTyd0TOTtVYxxXLzfy0BKUa8o3/AKqCsLwl2Uc6HLqL6tFFt0e2n7XZnHOSvX2b/TR+n4c87K/wzG+Mdxu2yYFqbSW196FpqtSA6sUc/b5g/s6aWHiu+pdbqDREoPWlui7QMXdel6bqRKEtvmys32bbxWpGnb5m21te7zz66aNd74x8+300ScSOHbK4lJeLqXtacOoxi1xiz5XyZ+V6CYjSiZMVkb/40bpyRJPT3bTzbrSnBfoZKz6aFKVsmSr97bzb/XU/xnMYWEiIkVqVU5O/mLr11JCMo22O1vA8enPNagGm0jUjmpT+tZrU+vCtohdXY2t8XlBPTTSnVm2vS7wJ2H53epH6vT2/lVQqWChtKEUT3xoVXx/1ovUnI3BLyuGr2tZMdy8mkOEjZfOcJh9u5f205qE6ng5RizC43tlILiSRkBL1ov6OgdOQdhwmb++PTVzpdCfUI9OEWXNAW3StVmq/bROt0Yy2uRlDzZjmd1gjE2xqsc4W8614UaB0PCb5MZz2T8u3eVFuvzykmw25um8aD0OpSvm4Q2tJZWccc2Y51rS+EboslTaRMO7e2ii1WKx7aqwg9rVGLjtgA98a3/LqMzqVV/xEo7dskY3TFf5jPy9Pvocprnvw/t29tWfE+DBWLjms2XmsgtcXWrnwj4VLrdWHR6cN/U6ptCskuRFoOOclLrPjY0oS6fkJuLaIgg0Uo8Yav56XgJx/EGbUaRdhP+VPyqfK7xz20f4p8Mn0OrLpTjtnBYzi5qRYl9/pofR6FCO43RNuKHzH5r/lw5O5qxF1Q2xlHcNN3W27b25sKY83beh9Hr0VbQ7g7bsFufT+++rHTjRFfNtU2rfN/lPvni61ExnDJJDu9z81nfLqxA9Xq81EjGSu0Wjn1VwNC6hDpCqDtM88emay/vqxHw6ytvqVmVSzVGby0WZ+mn8R0fKyKjxGUP8A2ze0twUXebdSUdF6nUaI2sTNZoULx64M960V6O09ZU7hj+X0zdNn20Tp+GvpLHfu3PoQYkbazbItvtXz1JDxPhCG3kJQJU1u/wCBbT2rQPw1Lzgz8sGM55084bVJCJZR2fTUZTumgwGL+776ENLxe7buuREqMW6DcyobsLV1H8QlENruzdOEIgeWuRtW832rL9bqKRhkI2glZkC/ejPejTS6eBleY+SqeGvN6YH341lAxLS3nl1Jj78F/wDX99tNIOOeM9uDFVom8qMcA1bVvfP2eD01IHVrq+DlGxhIY1eGncDHBxZaPcrVaq+urR4mUYy2zlLdGJJrFVVN3xgH56EqkMX27X3+X308+igPqX+tZ9ONKfAXYfOheee/+2mi+hzj+/TUhfEdCpJEaMLZIsM1Iwlint66X4CsiJe0VrIBy36ah0ulKQ0KRNzQtHFtcGeffVnr+OGDAgZY0pcoAzdsG/yu7N5aNBVul0WUiMeVrKB91o+bqP4mK7XepHUQq8Pp6ejX7al0+iMZO4GNVFu5W5rFFGcvy0gulEku5opWq9MUWd8aJ4PwjNQS6sM3JwbY0Ny9vbQ+tDbRd4GuQUvthxq38L3WsZbZB61KVoJBrms8mB105K14BYkZwlUjtFSYjzdY+fto3jOnHodWC7epGr5W77Spx8r7aj4PpxqUoiyZR2Rs21nduXK8V9b7a2PFx6U+hgI9TNlXixbeDC59g16vfi45/kDL4j0unDpSOnLqbkl3ieTDDdi/M20Y8uctUvB9e+pcopd2UrnGa5u9XPA+BiyxHAnGLMZL763uj4SIGBuu5f8Ax6azt/a6fz5nqRgvw+MsxjUXkuVRfm+vvonhvh8ozjLp7t12bHzUZWOMNC3211XifhcEoEF3gbtjZV54rj3rQ/EfBenHMBY1gXOSs7ffP21uVzvGuS+LfDOp1P8AMZ793m9Us/nlxv4v5mq/w7wfUOpF6cmMsxJUqNOI0KLwUd9dR0PhsiRfEpU1SPBEORy5+upQ8JGTW2JMUdvl3F9o8WssV6GNZslXuMT4J/Dv4qAbmWCJajwezfs6s/xN/BXV8NFZw2Dkii+g0+vv89d3/BsDo+JjORW1Wu/cb9zXU/8Akj4hDreG2QXc3aY8vcXv8tcurZ1OcdJ7mvnI6Plw+bNgP5fd7vtTjU/B9SMZRlOH4gNsV2xlX5RY5C+abeya6H4l8Jim6iPARCVVnO5Wj2c51ndT4XBTbu7FVbJrsBgXAWp76byz5MvqdCW5uNArtbjTYsacvy5051ZMDpNsNzIjyEmhYHZSIPrR6auvhbrd5bvzt5zhlzgpMGm6nQZ0FS6jPZUY12iRyeV3N8Zsb5NZ8TrM6nQTLESrxxnGHvn9TUvwsQLjtWtyVS7d26rWMb/ejR+nEUJKHdr8t96C6OaPfTeF8PG1nvoJfkq921Y3u4jfPer1nDoPiINSgMJEZVuic7dwMVN21FftfbVWUfLHN8tZx2/Wv21c6PVYE6Iu6OxstBysb/K4q+c6HHoZpz2olt59FNB0Dq9TcmCIAeU+7lyrnnRfD9eQNSCiXbLuAYrWcHf3rnQ+pteCny8OMGXObWn76tdD4lKPTenOTLpy82zKE4xYQlhMg85x2eNGJRDC49O15zg+mj7mMXbOoT8jVm4El5juDTXqGpdXw6xZRAiS4ZDOpWi8MgrMqq09dCnFex5ajYY55U5y8/LWUBoqMcLiyy8XXc9S39dE6/gmMyDKNpFuzabgS5fJL9M6FLqFrtM9s4+Wb++pCdHxUjdUkJR2zIu0lEp2tYS4jSchoAnp9dONHPP/ADpq0I7DA+t/p/f6OmPvokTKCpXby9r7+/7aHVaUVaKdRCr7jV4v9r99N0GndRIijUuH2S7fppdHrV2E9ExxXz0wxpnXenJIz3xG7BC0Lw5w2e9a3/D+LOof+9cx27SUzEpCMQ7P/GOV6XiNpKARqW3KC+XPll/KLzXOr/h/HNiWSXk9qCvpj5a7c9fjWS3W7/8AGPEdHpx6pNoltNqSCVLx2sLv5c6N4a03UWpi8J64xh5+/bXTfw78fj/h5Q6hDbO4y2l+nmDsZrn/AH1kx8JK/wDLi/hx5Sk5u7ODijNW5zpvpqb+tDp/E4LspJY+wff/AIrUfF/xFCDttH0q1lwbaLz9tM9IoXdu8zuOM1XfDRl/fWdHoQJAyk5EmgJSYcmDnhWjjWtFiwePiBLcb2/INTKcWf0c6N0+puYlxrO7FYc4rK/t8tR8d0oyjusbzKgLbwvqvOq/QhKMmEZMoKSoouqwqW9qPWnSzkb/AIclE3cD/L3549/vq91934W+TVy27F811efpWdc90/Hu1wm291yHF2VgqjkzpeE+JLJd0ZEULFI9sx3Ap2+eqiSNXo/DCdjCz2r5hkr7+rrM8L8HgLvhNuDVMo0/yya5B7a2vB+O6dvl2j/MuB555+ta2un0IdTpsYyfnuabpvaXn39tF6xm8PP+p8CoVG2XsRqv9Prf3PnrP/8AxbBl5iPlD8q7jcNV29bx+XnXo3S+CT3JFJJabT1fV4r341Xj/D8+WKc9s4xde18++ry5ZvFjyrxPgWkxRnjC0Y4z+2qj4BziTgrnl4oq2869Q6/8LDd3kWkzfbv39flrK8X/AA+xR25I0brlhKxf5aynz9jTkrG2OCgRFvc4kBdObrNZpynfJqHxBZSnNlvlKUmU1XdaZqRY3m3Oe2t/xPwZ4Y8GX68441S6vwiRP8OZtWVZraXVcNHOW6Mems3leTE6kDbdU4jj9WXu9scX9Q9Xw+3KJHizu1Z8rsflrY6PwrdKTsnKMN27bRjiMmTZEurUr76p9WG0Tc97LGKNVx8uflrlY6ap9Bl5iG66bDvGrlfqUX/1onT6s/w9p1EhP88CWPKxlcoHbj5sX01PxPg6qnd6UH5c55sbvCCfU0DoeH3LQ0RZNWtGXg493Ggh9TpThe6CWH5opiWRL9Th1HrxBokSKGwTKCmc4cfTGj7lj1JMCmgfMkW7CDdDQ83i9BenHckXcWkbNtmaUvHyvWbCjLFPf6VWK0xCxyYL5PXt6udWTpken5gWTjKSiGclU7hK+ToTPzjIi/lxiqA528Y576EG9XKgFt8cexfbUvEzGVxGMewu5D50X9tNKPmod2aEvOe15zqfV6+6SytxQSbQDaF44MfTQUuvCBOR05son5ZSjtv5xtr9dV9MasPTh+GJJZO7cA+Xgja4bzxq1IyEaefo/s6sdLqMduaREM8c40KHR3xkiGwGv5kusAZq7fbQ4TREvtrpKZXR/C/iLLqgyenvcJmLNe9tZUz99dL4b4ortsklbmFc3tTbduf21w8+pKULaslJl5siv+hxEV/l9NHPHV0yJGNxku+vOXhiv80UOHvbrUrpK9F/xcV2yKnHdFKxY5pt9K1Hq+HjI3xjUjgsptCiKZOVHn21yfhPiEpSjtqKvl58y8RkuLXXWfD/AI3GT+FKAShOdiHpW31lTdt1grW4qpPSlGB6C5QoZPlJvKofTs6h8PjJLYoiFYGuX5Y76334dHrO0KSk7Iet81WdC8D0/wAOTDqBKOVmqSw0BfL/AE1bi8dYXW8KQ6hORmTZXfHtjUun8OhHOdqvHFpXfjNa7j/8d0+pHdGpwGvk8/3Wm8T8AtWIIlA8fOvnrH9JD/P8YPwxqIyRgr0xAc9zPMvnrofBQN3lGKJTkSjH1+WtD4J/DscMo1Ki+KMdq7667w3wOOMHb07a59fM14yMDw3h79Hv76v9Lw41uPrrch8LidtOeArXC9j/ABrB6ngbTh+fr6nonrqr1fhMcjEtfTm/n87vXRdXwx8tZ/X6dOETvrXPdZ641yHjf4ehJdsK7PCdvXhof01geL/hby0QvIry1kargzn5a9Cdt53Rb7ce2h/4G8iN1RV18teifLXC/FHlHxv4M9XZ+WJG4RABjAbjukFz/M+ZzjXNeL+BpluT/MA49LXm88emvZuv8FVWsZv+6vWP4z4BBMXueLqr/fj1112VysseS+I6RmOzy52trIiSvnA81aPPbGqMvA+YIZUWhFxd+lcLXNVzeu++Mfw61uqjJi8VtLq83d/PXNeJ+DVJ820FpcWBf0knB6po65XNc6dPJ27aBONcY/v99avW6URSmq71h/6r31LrxJHT6V9OIKvU2om9LOpKt0iNYa4uudcbMdYxnqu1MZR4Lxfer78ahKNPbR+pCpYrDh5HOOdSl11kdS7kZe+TAvb0+2gq0JJw1h/6+urG93Rep+WRG9u3dtPLjFDQ8/N0CUVL5O7WBba/f9dP02vRsri+cffQjbcdv7/bRI9MNq+cS2MVEylKmHhxfOgDonWk47FYLuv+3Ogp9PxFEio+ZLszi8DyGc/I03Tn7n1McY+umn0HaSMi13w+i1WeTTQrhWvY/wCdalC91+pCWyHTI2Cs02s2VNSFQ2tg3kpxqO1IRUY2tNVZjN8yz7Vqru9ji/lxxnnGp9MbBxjDLiqxV9tblMrQOrKPlrC3muap41peD68JISmf/Ywj8/6YpNYXhuujG/Md4ysjS+o3XvokOrfN/Vz6/vnW41rvPh/x7qdOIszrdLK+WpRRTJL9+NdD4L4h4bxvTYdWUeb2ydjXe0SvTDrzrwHiSMtt3urA1f3cPbW30PEVOPU/CJea2IEcHrt4cH1z31Wa1OsdU+C8Z4Vk+GDq9HFwlW57LGRh9PXOuu+AfHul4io5hPj8OWJFYwenprh/hv8AGRGR03cR82Owfm5cO012Pgul4bxMSUZRleDjFZ80fXuX89cO+cdpZXZ+C8CDetaJrkpfjdCC9NOoRiVGTKxOKrmzn5au/Cf4x6XUifip0pV/MpG+GlDh/c15qz3zb9Oh0tD6fiIyLET1ONL8c9TQ45VfxvXIivbWD1/FEl2pn3rOhfHfj+yTGTtH8qpl7gd/XXDeN+KjOeUVjg/LSLdJyvJizjXXnm16JMnt2UvEL2eQ49b51Lpyvjn7Osb+HerKfSlHryHKRlgxzx8/6emi+K8FKAJJaRjljj0xrpJ+OfUxr24Dd7U3oPV8IdSpTVrhHvVebHrql8O8XLhkpffnGK96/rrTl1j7fl4LH10+5XLIxvinwsI7qEva54QTDz665X4l/DfoZusjfpwZvXeshKvD7/151ndb4aLuhWOS6OTvwuu3PX+3Hrn/AE8p+JfB8qnnEsTabcfmMV6VXfWB1+hEWxLvjJ7HmzX31678W+CQUkFPo5yGfZz2+edcb8U+EO+QVfBgLOPu/vrVm+2ea4bqwAkUJg3ZsyoxLMvGbxqjKBecZzRdH1ddF47oSjFhKMaspYm5pvyyr1wvy1j9czKljGXZbxdgtZrGdcr6dYFiINEvL6jS3zFOxf73qrLNunvU5dW9zbcnPo5vNc57VoIS8aejP9ulGGfZvlr9dG6/gmEenJl038QZBGcZMaa/zAfI4unNZ1yIMZYf2z9/79dWOn1IEdrtd1LKpMo1flMhlpv9eTQevEHDb3o8v09TU3peURu+Qvy5o3KVn561EJ06l0wlINsseXO2XKyOaQ8vvjQ99WGacSzxxwtU88ag9TDG2rsLxfFp8tTihFM3JjjacZcS5G6wc61KF34tGUep5oQ6dxihC2KMbJGXCZoaz20PdJIxu+QD3l61m3PfQ/CXFnTG9jyRfSw31UvczZjS6nWEHbtxRVu5HMpbly32rtjXTUu+HdrOLAlLgRvajyJydu2tPwfX6sbZQbi7Wxu2VVnvYn0rWIdflZLKiq47XfyCvprRPESlEJMEG4ne6QAMlvyFq9dJ9C10HS+JRnKLOcjzcB65ZDwPqe2p/g9SHU/E8P11F4WpMVa3VQve/XXO9Hxf4b/+u0x6Pe/yvOUdWul8TfKEtoHYq+1NfmU76rDz0774Z/5E8VAY9eHTmHNtSe1fPXWeG+LeH6+2np4omMXhoo9Moe+vKvB+J3mCOMF5kFUtPf6aJLqTVdyywGajikZNXL05Ptrj18Urtz8mPTPGfCeoY8P1Zx3YuLe2LeQk1FP9X6aF1PjHifCwiEzrxFuTHa1wY5ZXhwGMa53wn8adaLLd0L6USJeLjPaL2Ckzt/V1oeE/iqPVWO7zFkb2iJgeKrd++sfyrf8AafrH+P8AxncZOo5up8CyKQM/a7txWsjqfHI72pThJP5i1MVFZe3yqtdCdTpj5vbduj5ZOarhEZWPtoviYdJNzHFNoXGE26D8zVG7s59tdueMce/l9j/CPjkKAvcZoS+O69rvVjqfGrmrNiUYRq+c166weh0oEcRC6bHHfgrDn6Z0eXQHcYq8LdhzWVc/XjnWvD9cr8jV6fXfw5daKSiPN5JoyMc9ue2tT4Z4/wDGjdjxycV+YzzXzzQ65HxA9OFBLEi6y7U7lXXe+DOO+peMnNYdL8Oh5CTTf+mrtw06ryz5x2R1os2m22+1+/ONFPFU/wCm6rjavuXz/wA6wPBjDbGsHHNd7ePX9tXZ9Tc1ZlO+PXgOM32+mjxZ8l/rB1Io++O59dYPi+kHllEaH0FH37hX660PA9WmhyksVuxisdz0zeh+SxkXbfqY/wBOF5x9O+mema4P458ON2AlEpJNgRuix7Nn9Nch43wiF8dsmc24+Vfrr0r438Mh+KU7IyeXzRMhby1641xfjfDDKROQUSqTfJnbjjLzxbp6ksM6rkp9NHH/AF207AjKUJSsFzCpClli1Y6tdboX2U716Y7/AFPuaqdUlLb+Z/lj9Ox9/wBdcK7S6hHp3QWvoF/t7aidLINF1zxnu+2n3MWsiWeidnSCkycf2OOdc8aKUAPzZGq/repvVCUqti3XEXm8hZ9NCiHfTxLQuvd40xC+J69zZGH53ni7eb5+uox62bQcUcleiVWTUOnKkRqs3qU44HHY7ftz9daAkYyYv/tlWi6ey5u3tzqXRCEn8QkIeUo/NhjuH+XUJdbcSZKyxmztjvlxXHppdKEi2JdRzWaHGfTVKhzoSGHUTcTuRfEmL5ueaedBOsmodTp0CI2W1eMpTZz3+ui+G6DJI05tAisnGArKP21uVLfR8YuK3MsW3Ju7ZFd655xej9CQ/lak15mTEj5v/wChq7eMaoHipLcQilLKIiH5TJwV6c970XpeL8m0QiO5JVK5UxKKuqeODnW50Gs+M6m2PTluvpjUWNMRd7eLed1vrq1/iUEjWfzFoSxwnzL+fbWF/jJEaJObvsvqSeUv30Xo+KNplXIiYDtXr31uZWLa6fw/i2Ik2cFhTViwlVWOUffmtT6PjZRhGW8r8mCJ+WNVRk8svzJ3c3rn/D+Ia3MWRuKv8tlNe9HbVro+L3SdgQJzMh+W9xQvtJxdNe2qwTp0vV+LfiQIi3E/Nd7quWcZcftpeH+JSjceo7xz9zmN4UrKP8pzWsyXi8ESTMj5emzMxh5mtsWuVdBn4hNs/Ml+WvNtqmUYsnk3fr9dOX9HlPx0PSk/hMhlEKdo5RzhqjEbznGpeF8bPF7Zbc5FuL3WJk4PrjWNH4tZZCJwLSQ3U1w5ajz3V1Pp/F9kGLE5dyLuRRYnmqUbr9dVg1r/APyHppt2pIbUvLirtwiLjvonR+IEZmEleFM+t7nsjz76x+r42FdUgQ2oRCUnEriMoCioyQ9tzXounPp4j+JulV+XzHAlVm/U7UaJq9R03T8aEr81Xxy0v5UOdF8P4lldSjRX836mMOP21l9AjMNk31XN+1eqaP4fwnUhawJB3GkyN5Kb7XznnWrGJYvx6kiV7FotTkk0GGsW51aklhYT9HndaYr/ANh+zrN6kOoiDbGpeZxTcfp3P9tB6vwPBMmRi7bd1Avq0oX9dYx0tlF+L9aI7Fi43JHJxV+t44fS9c98Y8XHpzJ9Ad5KW2VRpix2DTbf5s/Ks6L8V8RP8RhDbilp43GQRzj9tZPxfpBNool3BSLkTJntk7alJjm/ExwIvlAsvDbQJ+XFpfvrO6oXh/vvn560/E9RpCWM+UwYyPu86o9fw0oXZtaHLSxkFUd8N/J1xv26RTrU7pw3znjTSglX3LPlqOubQ3SmRTdHcelp69zUOkW1S32OfppdNTzDVf3/AF0/QW/Le7tXOlIV37al1DPN4OPlpqxeiOE7xu8Yvi/lqRR27W73iVnFZEqru+9+umn1ecVfP7lXk1By4Hn5/ro3i5C+WVhVNJ291cOPpqSfS3bZShYEds69FrNuR1Lr+G2u3dFPLU7xSX2XFvPtqv1PDyjljIMcichL9kfk6LLxX+WdM20y3rtN40x270uq7cXplSNypOcc+w8Rv6caXT6oVV8jfpjOEy8aaLEjIRZdm6Dh47rkp0brSGPTiRqltxatYXjH7OtwIwWcuDL6UfUODGfrqwSerOt0YMmrWoBwFtu0474rQvEdGJIBKXKj5cplLsqmz11G9k47HeiVV0y/9eFL41rcF9rcuptVPLVUXuOeSXzLExqXS8ThQbrOL74kL+XNGPf1rQOl4p6RIrzyiVLc2ZzjhUszxzzpS3HRLgBvQngd1RZRe6BSelvq6fJnxaMfiM20QqAUyDAVi8q+hl0/hurPrdQh0wZ9RjCP5Y54M4I/N576yun1JKWXRWXtSGV7dj21KXiMbWnbdJXdzafmMd/pp8h4tWXVl05bXbdRSpDVgnmGh9TktNGfFmyoyLGTVA8HM04xQW57F5y+n09xJG5BuSrO9hXLw+lXqx4XxBAvbbF3QlVxsRtKqccVko3N3p8hgn421svdkzXf0H00X/HhIIwY4ItpZLF1KgiKL7DSus/p+IrKp2uhoyZP7vUug7ZRqx7tcXf5eb+epWtHp/FJRkZqqsyWfIR+3NutD/5HJ60SOYkvIzWOLqPlZV6W2nPprKl4V3wCQzdu2XTlfnlElAZWVMfK8A86ry8IVM8xOOCIXHB5rneKq6zeeNG2L1ft3fj/AON7ht6nTIT84gJUrIlrQ+uFMdtY0fjcg/DJrFcg1Fszdctrlaz31zMJblZ48vEKLQ2xo49F71bzqH+IvaVQemZI1eUzm6KxaaPKw+Mdj0/icYb2EN2yAsh3bbo3KGPzEfm6xfFfG9y4BlcVofK1kHA+5WsfxS5lZI7SFrJurgLN2Ts6gzCPmZbixiAVZ5W1pFrAcaL2vBHxPVvtn21U6s7rjBXAd3muX31ONzvyq1dHFHK9+M6H4jrRlJSBEooFaQBcver+uueukmB9OdI0Ndks+p31PpdHcYTkKvLbWDvoWpSCjm+/p9NYJJ+mlLtntqUeo1txVjdF+nPNe2pdHp7pkRiKgKkY2tZZYie7g1EK9Nq29MfxJTkDbRGvNK+1YIn7caBKKBw3nCL25rJ/3qBM2jzfq4rH7ajD++366Jhjy4xXFXz9NQcnYr550oXqeKkwIbrB3fWiOfWgK9M6H1OnTTiue+dKKVk7Obr0/v66lDxKQlDso1bQll0NLSlp31IvDwJSpavv6f76tdDwzN4vC4Kpc8f01U6PU2yHuImB4yWPOvVf/G/wo8TNj1CMl8+6Ifz+ZFDkuqxVa68Z91nrfx5sQItSjZk52ipi30HNah1oRJUdRBtfIxpMxxfq/TXon/kn+CpeDnGfT4ldYv1OH215zBepKEA86gNtquLtc8Bxx9dNzNgn3lBl00akU9yVlavR+N9T8Q6zsepH8JGUBt6e3aolOIA+vfVTxPgupCU4zikoSlCQ8kovmPmagtxHdaYp9MuPb+rrLQj1buWBo5y9uL4f6ahPrsjPbBx6rn6rqXiITZ7V3yKiU7rrARTkriu2o9PtWZPHf1EROdSXPCfEHpx2lTjO2UJR8u6pQG+bIyUThdClGUYxV8sjHm7XTgfLk4dLo1LM5VEJJtCWasNthGK4vtnDVaL0/AyniLdAv+iLOREGd7Y3cS2gcPGoJdENhLcDaB3s28n8hUnzezqMuvdFV8ly2t12+Rof4pCTGUa/PF8zLuHZCVVjs++o+EWTsHC3Sc09gzu+T66fIXkfxlb5Risoi1cafTI5OOHRd8aalJYwGKGy5XHcSttC5Fmcemq34jOTs6dxKsjd1dDbaKp88Gn6US4glvlkylFiLymeCxFasdGrE/DeM2dSMpQEjK2CWINsUlyds6HLxUpIrkMNkXyGPknbu6l8N+Jy6W/bCMt3Tl03dHdUZoKf6VMXznGqsbLdmDGTjt99G05BvG9XETijIY7CSa/mRLe9aj4qUZS8lURj/KRyAOLbb79+dC6fEkLx9i+ce+OO+hs7q6wfL9udDQ0utMAVCtvpi1r7mo+I60lNy4ALKxycfPRfHdYl1NsQjAaAzV8t5UvNW1daB1o0sREFprnNWWXWO+jUhGu917alPqEm36p8g4+mmJlPlMld8Z5M89tKIyeTi80cf11lHhDdQElzgz74O3ddPDbVVlTPf5VxWfnjR+h4iZOU+nI6Ttle2WzCVKMc9xTac8aDPbuuNxMVm0fdo+fGghPOjy6cIyBZSGItG1FLQvmvXvoGiyKlQ7wL4a4Fw+nH01ITp9IkSYgEe0kZcPyEw8F8aDLclvEQPpmq0TpEWEsecyNlJ3u3niq99N4jrxlJSBC26itGODdbznnSEZdHakZ+XF8ZyWffH305COzl37uKxtq7v59q76EOrsviIKwgReLMWWfmOHBTVDnSlXpMc7hcNUhntdmT216D/wCJvj/+G8UMsQk1n5XV1zWuA8T12cmcquSyaCJa3gAA9jVzwvWIfhyqcUu2xF5jtMVjm3vrpxn1Wb/x9Ef+VvEQ6vg1HNWJ6Vr5xeow3xrEj0PWzKOPlV66fxn8bdWXR/DXB9fpxxR++uWnJkrAcly9OfQ4jfF614znnIJbbqXhejvjIuJIPKPMrcg9kLbXtWgweIqxLy8gNdue36Gnj01hJ8tCem626runrWm6b3xXDeecWDymsNERG90s5Du2UH0/21LrdBKMWWJdpTWXgNE6nSCaTY4K8tMcRxTCxX19edVoHuHz0FMfM4r2Vx89T6HUbplKMJ1vp5jd5LqTiwe+m6hutGTxzlbLk2e/76l4zxMuqvUk3JokqWtUIY7Hb29dWpDxUYfiS/DZPT3S2MqJMbxuDG6qutMdU9KQr583d6GTrR+n4aQkk2nlbkXHIpZmxB7atQnQ6kWM/KRoZCVeWIR88sx74GX0vUPD+H3ySBurdLPldkRVq+aL7/XVe9E6cLLju3G5lXBHByZ7t/TRqRenz6nb/fTTc8/37XpmWNPGsDjOXnHy0IboeJBGQSKpMDQn5WmnHPvqHSiKkrMUV/q7XfbUSHltHLQ9sVfzwn30pdRVXLj541I70VlVZWqOzdVWoMvbT+mdE68p7YkxpuUVOdzS285jX00I/T6/llHZGSgDTuiRdyxpMvCo40KMFwWucV2M/wC+oaL0mNS3Hby54f66iX4NHm3CgxxhzV36YfXjUelEWnH9974PfUYjyds6NPp7aU3Ehp8wLxZfNOso704HVSUkgSRY7ZtXyZIy+9aDHqoId+fX79tMtn6GNMGpCHRb2036d/XRej4nsnbbYRajm8Jl97HGgdnB/f10/Ti5TFc5Lz6d3Sj9SMdyRVjeGqa9UvDXa9RlGnT7mOE/o/71o4wJqQlKFVS1IUC7iV+bix7aQBfFHz1MjjdV5rhov39dKMQjfe65OKzjm/fjUSOFsxWHl+WtSoXqwzbGUYuQ5afy5ov56Nt6nSJdTpS6h03/AC2ZcR3Qtg7WuLxfGqcuq1V4u67Xp9qC/R/f+mrUs+H8BvZB1IhGEpjN2EtudsF5k9jvoXR6FsqlHynqF2kfKOZOeDNW9tQRq/8AVjHfPppRld21gxXOeMff6atR+r05dOUoyGMhYyi2JWEf2rT9LaxlulSHlwrJsNp2jhW300uvNnckq2wCo1fEfQPTU5eFXp/ieUju2cm66uiN7mNV5uMmhBx8TIjtJO2123i0pa4utK/Ncjm3FHN54cX2rUO2idPxaK1FUq0vG1jg4vhHkQ1JDrcub5yFHPb21LYXinGd1BdW1n7d/wBtQUzzzjPbN3jLxpfiqU5zZlx612zj7GpGvFXg/r/1pnU/wyuc54z/AHnT9HoMsBdtHzx2+uhF0SrbPTteRzVOMc/LU+j4act8oxZEI7pIWRipG2+C5BfuaDI9PbU+n4mURIykEikGrGrGuTBj2NWo3UbcFHY+x9dLaoYe+pHW2yJRvy8L2c1ScJz8zQ4Quu2at4NWlOHV2p5S4365+dPbTw64QkMIrKqk3ujTflpDPDY/TQ4qNmlGQJi/b/rUENPptLWSJ0Ii59H9BdMycZcce3y9NLS0xIjq14zohGCGXdf0kh+mn0tUSt0+T5mjQibZNF7g+8Zf7abS1oAau9HHSlgyc0X+c79tLS0cqn+LQDqAFH4fTx8+nGT91XVHS0tav2onHh00Z1fuVpaWhH6U0bMJkfc1LqdRlmTbQfQKP0NLS0xFt8i/+wfo/wC2rP4J+H05VmUpi5yGyv3dNpaBApQPw4vffIv2CFfu6bwx7H5o/vpaWolX+W+0ivqN/Pg/tdN0pYl/9f6n302lqS/8T8JGHT8NKJTPo75OW5fi9SN59oh9NZ/SzY9hTS0tZjVRl2+Wo6WlpZK9O6Wlo/CMH+Xwfn5rPHrqXw/okutCKWM4ieyhpaWqK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3" name="Picture 19"/>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4571999" y="-31"/>
            <a:ext cx="4572001" cy="350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21" descr="data:image/jpeg;base64,/9j/4AAQSkZJRgABAQAAAQABAAD/2wCEAAkGBhQSEBUTExQWFRUWGRkaGRgYGBcaGRcXGhwYGRkbHBoZHCkfGxojHBcdIC8gIycpLCwsFh4xNTAqNSYrLCkBCQoKDgwOGg8PGiwkHyQpLCwsLCwsLCwsLCwsLCwsLCwsKSwtLCwsLCwsLCwsKSwsLCwsKSwsLCwsLCwsLCksLP/AABEIAKgBLAMBIgACEQEDEQH/xAAbAAACAwEBAQAAAAAAAAAAAAAAAwECBAUGB//EADgQAAEDAgQEBAYBAwQDAQEAAAECESEAMQMSQVEEImFxBYGR8AYTMqGxwdFC4fEUUmJyI5LCQxb/xAAZAQEBAQEBAQAAAAAAAAAAAAAAAQIDBAX/xAAkEQEBAAICAgICAgMAAAAAAAAAAQIRAyESMQRBE1EiYRQygf/aAAwDAQACEQMRAD8A+G0UUUBRRRQFFFFAUUUUBRRU0EUVNAoIqSYoNBoBIooegUEUVdADF4ux66D3/Yg9KCtRV0Gev7qLNH96CGqKlqigKKswbrPZtP39qGoK0VZqgigiipooIooooCiiigKKKKAooooCiiigKKKKAooooCiipoBqGqQanLM9NvxQVah6ulV2Pna0+tM4jBYBQSyV5ilyCWdmJElmaW1igQKkVZOG7tJuwDwHJPYfztRiIaAX7Az1DgexQVCdduoqKslDv0D6D861VJnegCIoqxRGr7dGkv7/AJdxGCpCsqwQWTd4SoBQI7hTs2tAv5cAv3e3lMw3WbRVBTP9QchQCcruzxLAxZ4E9BQW/sZHbQhh3qiq0QCzP16n0s3lTvlJKygGMxAUoZYeFEf07m7DtSMrDp+/Zp2IRmDJCWygucwKhCiYsSHbQUCUpJgTQroI7uWfXr6U/CS+GQzlwxzfSwObl1cNzG2U1RUEt1FhZukWmgUUfrf+OtDU9CSolhoSQWsAZ0s+lTiKcuWBeSPqBeYeTrtaRQJSGYiYOlr/AKmrAnKdLA97zHTp+av8h5SCQxsCbfhoe7PeRVc6gGhjNhoTbUS9ULUNen9tO1QzX+9XyEFiJGnX/NORw4KFKKgCgBkkF1uWLQzgEEvpTQy0FNOxOFUlKVEMlblJcSAWNutLb3tU0KUVZKJoKelQVooooCiiigKKKKAooqWoCg0z5MOSBDtqZAjTf0NAXlBDJctJYkAg20Fx1DC00FFdqgirZmgWqflyAJJ01mG79t6CAfTWe1XEiSwmbuQHnuWD/wB6nIpCg4KSk9UqBBmSIII8mqNG9R5Qd9/XqauhW3UGHkbH+KlnBPYABuuhnS/XSpw8J/fu1/KvQ8H8GY2NwmNxeEh8HBLLJUMyTsAwzQQ5AF7VvHC5emblJ7ebSiW1t5/5qyQxbY6t51f5e/2+3k/rVspy/T9NzOthJ6afeKmmiQPz7/XrQUl29x969F8J/D543iUcOlQTmcAl7Xdq2/G3wOvgMYYSznhwpNsugynW9z/Na8U28hlbz9/qpe7vcTfu73P961o4RmV1sQ4hmfcGQ3St3gngC+KxRgYTKWUqIBISOUGSpRYNtqwGr08LU8o5AcC4d7ETrqR0s/8AULy05AXOjgAEgnWNHYC4F2GtbcTgQAo5uYFspS0MeZ7XYM2tURgNee4IaxBE6p3cMrsaeFh5MeTbafUfumYeGSyQJJDFi8uGiSOwNaDgh4nr2itWHwBIkDTeb2foekAOHrpjxXL0lykcwYbyZ97+7imfIISCUqY2MsUiILMZjWuvi+CrQxIAcOHb91RCFAhWgZgZHMyrKDG8hr7i+/wWdVmckvpCPCf/AAYnFAoOEnE+WEFYRjOpOYHIHdAs7/0nrXPOCVcxYM0b/wDUNu8CA9dkYKwhLOyXKQczDMcqmO5yyY+mknC6QD77V0vx0865hwS0Bg09SH894gWqisIsbkOH2ecrze7X1611cfBDkIdpZ2DjSxZ/4pGLwxKiwA1Y+sRrJAA/vjLh01MmNXD2/qUX+lTkNlIgS7PfbpVADNrdB6b6Fhs+j1sHDkH7EpIMGDIOofyO1VxMJT5SA41BcTFw7pDMMsbO84/H/S+TKcFtUvtJP2DfellBIfRwHAMbDaZ6nLW5XDl26PIZ3AIa+hcH+1XxOFWkSSzQM0asAxliSY3O9ZvHV8nPGAbZTmF3vsAzPf7kDuoJ299K1nAuSDffSXBOhcajrs9VYO8EdNe2hrn4VdsjVGWtRwBILgy2oVZh03ftbVPy6zcQqimFHt6o1TSooooqCzdKn3enJwlKSOTlSZUE6qsCd4gGp4bhCsskEzoMygN8olpAq6CcQA2Llz0HQ+dGGknlB1gbkx2rQcMpduZDsFNyli+tnd8vWjBSwgkEuDZssWO8seh6kGzFNklLksAB5x93rRh4eYyVFRZpDkuEhyTygB+0aFx0UcMvFUMokpCQEkkNly5RecrBuhrYteGcUkIQgKUOTKyUEAhnJMOXOZurNXqw+PbN1zvI5iuCWUhSpSxCcxeMzqbbmcn/ALK3NVXhgExmAAAB2sJZ/uLa16TiMZGHhgrYAKScoIClj+oB9QEjQ6Po/mRjKKsyQdWBmJE/xXXm4sOO6ndZwyyy7UVhbwdjd+28u1aeD8QxEpOGhaghV0BWVKiHIJliza7NUf6BapYlw4s7OzkX3/Nr1w+BgEkGXY20v0P6rhJlL03ZL7VUMNoclhBElTCL2dx/69hZSbhKiS7EsU3zO73DD0uzVZXD3/5SwsJcNLgSftfS44YFolte8GLbTSy/pVvDsdWDiJWkqQQxSoXA02Bj1rreKfE+LxBzYilYimZzJ7M1cfD4bMRYToWY6X8q2cBj4nDYycfCVlxMP6FCcruDCg0gnTX0uOVncLGJHGB/pG0efvyrWMJK8QqDpd1BKQABc5QSQG0B6W0quFwLyRckudT3N/71pw+BOzk7PA9/jvVlqajNjYCubKOUEgl4EgpciFGD3hptOH4cCkKKw7jl1IlzqAxDNq4NdMeGYlsoMNuw/VMR4QsqZvR6mWUntqYWseFwSSzIMAZucmARzSOUMw2EU/hQpIAcAP69W8m7RtXU4b4ZJ3raPhtQZv371pj8jx9NXgt6rk4vOWJc2j3cxLU3B8Nw8pK15eXlACS6nDP+9Z2rp43gK0h8rMNawHg1CN47vXo/y5fbl/jaVweAwuXMpRSNgSQNWcgPWQqShLZUgHVQBcaRbv8A5rYrAKCoKDKH1JMEEFiCKw4pDjkezu1r21FL8yfpfw/2YtYUv5ikpVD8wv1AZm7A96WChSCgphnChfMzwWaTE/7jZ3qyFrCVMo80ZRYpLuC1paJE1nW8mEuCRtqAw6kM/QvMjWPydpeNB4BJaS8DVtAA0vbvOtdJXhZygFQUJkpygEiP6v4trNc/h8Xm55Hn5+Y/WtaP9SwdjpYvN7aV7MOTD9OGWOX0ZweAMFQVi4XzcNlcoiWLF20PMwv51n4r5ShKcqhqk69eUlpECYbV6fh8eFQp9rhLSHcK79JrPw/F/LIUmT1bbTeTW8ssMpqMSWd324ZwwJIeHkEPIDQYHbrNqonBBSpWYDLfMWd9gA0f/Serd4460rC0qKTIBDyCCD3DKILzPekDA+QEY6MRsQEKw0gBSXJUhQIJ5YGoLwNRXiz4ddx3mbgrHUhxYi928oDf9osaovBh2Gn3mZrTg4KScv0iST9QAIH9MOUzq/MdpqoHU20JcONNmeK81w26bY14LD1ZvfWkrRW1aWNvzrII6TFL4tWZRUAEu0ByLde2tccsFlYSKimqFUKDtXGxt1cMthqScXKFJzFPNzLS2UKAhRklJJYTVxjMeQKwyAEl1u8MxsCHS7EMzjQVHDhD8y8gyqMDMQp4SYY8sjuxpKcUAMSGdmgkpiUkh375YgS7dmEcSl1SEiLBSCzaQfIC8NpDU4szzTIMybiZchIm5y9KSSDMJkkQfM5i6rg9ILS9OKwrLIgbh3KiXYG8/a1axSt/AHMSCpiHJeAxH521/WpXB58MpSFfMckFNmAM3uzjuBesozYmG6sxCVMMSVFSyPpzmQAgDkc6GHNdApUMmRRSCkO7EKUIcEgNMsbb19Dj/lj282XV6cFeEpJUlZiNHE6h7GBIltbg6MIMly42MEend5fYVt8awFrdZ+qDBEAmyXMhyYHQnWs/D+EYow/msopJggcut8sizaCL6V5MsLhlZI745SwrhuIGYgyCIdgQWLGepkAsXFyBT86Uncja76M2ov5b1ixMIAguLdQYDBwD/HczTcPCAcuzulruC/VjEQB+65zO+nTUMw8QrWPysxEgam28fmti+DUToDNhA6A3pXA4+WC6h1lnIkaCzedd3BWlSWjy2vfo/tqkynqrr9OZheHKzMcsBhsOw3zEnq9rvPylZmDhccw5dv8Abf8AtXQCzmAY29zXS4Xw/MqYNcc85OnXDjuTlcF4Apg9uldrwrwr62fMMoSWOVSiZDiQ0GvXeHeBj5QaTWjhODUlc2H9IAnYjzrz3lyr1fgwnrtl4H4XBYm9drh/g9F2rs+H4MV2+Hwq3rbleW49R5rC+GUgwkAVHEeBgB0gGvXFIasfE4YMVNMzmy28RxPhuISeUEbE1zuO4MkJASGTYFomZabb163jljDSf6ps8gE9b7tXncfiiVEhsugLeZeud6629fHfLvUeZ8S8BSQk5Z1092rgcXwyUnK06Wl9/WvX8f4kkJILGdddNJaa81xmJdSSdnYhv3W8azz4Y+O/VZ8P4bxsTh8XGQOXCAzF2uYgyZ9G1rgniSgFWUgh2BUXezu0X6QWroYnHFCVAKVlUJYkA7PvOlcTiMUqScxYOzdLuzuN3/xXo47Xiy19IwscwTfpWrEx3En72b7Ws1YsPlS0Pbu5hhuzD1qTxDpY2DsWDs/3n8mvZhnqPPZutSscgEAsHchzBDsGedd2e9VGKCCTYNNg7EtP9RZvI3rMnEix+9+voT5GjGxSsiIDBnMMAInof/c9Gszv0ljUeMQUKSPq32AIEB2Pr+qx4eOFKIKjAu7AzLuHIZzG1tnIKMMZhlVLMSRIkKADEkWuwc7VmwVhIU7CCRA10ftXW5W2S1ia+kYzAk5dtXSAwSGdMpVBc6EBtSpOIQXsZnoQ2vQwdIZiKrj47+W5jpOjd6olXs+W9h3rhub6bTib7l3dzqWj+KQovptbp/m9a8daCE5czsSt2Z3IGUDRmvqdKQXDizsJ7v3uNNqzlFlKUmWf19xS1YJePxTVpjS7PvA/n3eljufKuGUahwOY8xABJIl7kvMvL329dGFi5cIgD6jKs0mPpyPYE5szOym611eDwOHRweJjY+AVqxQE8OtGI3y8QBTlYjZ7EFt5PL4NTPOkszsxLy4bd7WLGtzHabAwVFi4ZgMxLiQVZf8Ajq4TIJLmajieHSFMkulhcM5ypfV/qJ6RDhm0pWSjKnE5c4WEEkArsksJzMWeNqQcIuxBexEw0ebBvKt6jPZLkSktM3khr6ad5L7V1BhKPy0YKziqxEhRQEKJSsuAgAvnMCf+XesnFYCQlJzBSuYKRlIKQGykqsQqWAs3WVILMQAFJAIIcF0y8G5DgmzDe+5vH0l7NTiHKDEaEmFJUWVBBDOQz6Pdq7ngXxMrCJGqoJVzOwZrOOnlNec1cyXczcOHGvr1qyFkXSDYg27/AHBHX0pM7j3DLGZTVdriQjEWCxSHsNDr5lgP8VkxMJKXZwDuxbzHu1ZeGxkJBCkF2OVT69R2cX1FBxQAAMhzAiEnMkTBKkhxDukm1xY5yy323Ouj8PGDw3p5G9dnDxSgqc2ggkEz2g9TXmcMHM4LB2eS7/2D7itR4pbs+YDlTJ+kWABkBvzXK47jUy09NwXFJLkqgTYXe35u2jXrrI8YASkpSVqKmgQAw9Na8R/qVxyASNQ9o1gM8t6PLOE8YKS+QmYlhedL28pYiud4e3bHn8Z0+hI+O/lMFYWIGYFkK9Xau/wPxzgn6god0q6DbrXznC+IeXmGGkkOJ/MuKfhfEGCLrmSOUkbaS3rUy+NlO5XXH5OF6sfVuC+NuHJDKvZwQ/Td+hrr8N8Z4JjmEt9L/iQOpr41h/E+CA5IYG4s4vMNcQWuKdgfGOEoMQWDnZwIYb9jtXC8fLvp138ezt9lX8X4Lf1EwAMv3b3auNxHxk5LYasn+8mG0i8l28pFfN1/FOdaUo5lKdrE9o/e/WkY/wAQICiFLT8xKiFJP1JVIIIuDcfau2PBnfdcLy8WPqbes4z4qKirJhjMbqJ6QBE2FcDDxSt0qWh1KYDMAHJF9E3dywg9q4X/APRIWWBL310BLtswJJ2FWw/HQkP9STMAO3f3evRj8PGzuuGXzcsfTpcVi/0pAcQY72Ifp7msePiqDpJAeYnrtH+a548cSrfVgpTQ867xSuI4p8I8h5jCuYAdMx5RcOT9nr0TiwxnTjlz23srilkAlIKkwH0UYggSTIYAiWvY8hWKrFdQRyiSUBRYM5LOWTN2YQK04fFsMQfUVDKGAZiZCnYgjL/S8EUs8UlAGXMl0qTiZFEFSCUgpLwHD7iE3Y1xuE2sztLQl5S5Ds5YauB0LUz5KXkgibON20hixrMFKUlmASgAqYyxYTvLsACzzvVDiu5YkTYM0dItJt/N8sZPSatasQoAgZn3IYMxmJYPbQ0/G8QwQhkglXK+ZhBJLAZnO8AtmM1yV42ZITfK7QczNm2+lOU6/wBRYXq6vmJQkKSQlYOUs0OkqUktKWS3mrcvJy2f6wuEvtXDTmcCSXLXIAmJvrq8ebkKZKcRJYpIYsDzBjtJewMDsZyqS4AAmQWdyAxBtDMZEwXYXkggqD7jlLa5bgsQxIu03Ivz3Wk4LAhSklSBdObLmDgAPdn2mPOpwbzIiwY+XnBPnenJZOIFgZhccqRGgICSl2Z2BE72ti4skhJykukOHu1yCSotJ3GsNuT+0tUC7gASkD6XLsHY7kw95uJrOrHJYP8AzNvJtetbvEUBJQMwJUkLUpKnBzOQ8OFASQXlxqAMGLDAF7MwMkh4BAOu2hYmmfXonai0EHYeoa4fSxtp3ql9W7v/AAalzo/d97dohuh61Jwjsrp29JrhWykcQqA8B2BsCRdrPWvhgpiQQArlckAEwcrkxftEw5HPBqUmsTLS6dzw44K8T/yK+ShlczKxCkhJKYAcuqH0+9buG8OxVcLicQhAOCgpQpSmcKLhASArMqAJZnLGz15tBJBERNg77btHYVsw8aVMzm30BLO+sBukB69WHLPVcssL9NmFgu4KVOA8By5gA36bHprSkZSx3sHAfS5eC9X8b8YxOJxTi47FSgBCQgEJGUcogWlqrwqsMqxDiqUhQQpSWSSF4kEJOoCubm7NWrlLdRJLrtQpDsnmSo6AB2Nxo/MQGerqUyrkFxYF36g3dtbtS8HiMqgoBLOIUApJYmFbgz3A6Vq4nGGFiKCClQSogM+U2cgKFjZixsYamOte1rOE5kkEqGUOAEguHY5i4KQHi9+z0+UonKLsIiTchyQ0Oe8aitqPFwnDWlQcqRlSzhKRmckpssKKZexYs4jNhY+VnQHSXfMo5ogsVOJOaGBi+symP0TaiSoCHmDs9wHeVEpdukdJRxBCQYe7t6WI1A1gG1qnFlEBmcu7HRwLCHa2sQHGZOHoHZ4D9idGtr/yG1Zu56Waa0KuSZ3cAsPybelPweJQYJi+rl7/APHQbHu0Y8qYLKaD7Y26w7DtT04P/wCZCRrmiPMFnLWvFbxtZujsHIHEXeW0Ly9xo3XqavhhDMVHKQWSgqZLAxfQl2fUvVFcMlKQygrmBYgvy5WDAmJUS+iQxL0kJylvqaA5NwRMxo0fbXpuz6Y/6YpGGmW7O7lvp0to/TQU0Ym12Gv0v+YFYjiMRHdmPeD77U7hOPSEYmGpDrVlyL+YR8spJzHKAy8wLTZoqyzeiy6GWZUN7y4DhjcHQd6nCN2AJVcqfM51fNM7il5C062gTvN499VlIYkW79nt0Ov5pekNSMzgrQlgTtmIDtYkrNho+opnC4aVA5sXIpOUoSElWdyxkFkFIYyHMRviXiCYl3zC46Ae+9P4bELK6s/UuWd5NiYP3NYl7a10fkflzC+wYkOzOd1GIu+7UIUnlLtIm9wVGbEsBG1RhqcsEuRsHgOH+mzMXPftr8MHDnGSniMRaMEBRKkJzqBAOUBJMAlg/wCLjt4yzbHcYzLAZGEsyQ7QylAJNrlwDmEgiE4zBX1BQgsLXMTFvTM29NxVpOIsYaVjDclIhagiWBLBy2vpvVcBiGylykgKCyn6jleTl1CSIBS4vzVwy/TeJCkAgmdGDHzAOzk/bWpRhb6gEKYK7CHvrqCGvFVwyWjMA4JZ2cWJ2bN96b8xOUCJ6CRGr7j8zpWJN1utninD4WHjFKcT56Ao/wDlw+RKypIUcrjKlzBBBhEC1ZsFRUOVnyl3dyRmYJJBAV/tAl1C9k0xEJypKQrOBzHMCIkZUjmEMb3CmYAtQ4igzFsoIDKBDJdUNb6jIOsa0vSw3guGxVYyU4CVZ1EJQkXJVyhMmQXY6EOIDseI+E4nDYysDGT8vFR9aVMSIBDMSFXcEUJ4pQX81JynM4IJBdPNnS3NKgogsws+gpxXGqxVnExVqxFmcxUVEw5CioveS13LNFY60ve0YhCCFfVA8wBlY2NvQROqMV5nzcX6F2IkF+oeq4mI7lhazQIFtpPr3pyuKKmTmGVyAogQGIueYBlOzn1qXJdF4mGWTBmE8v1NtqZj7VSRmKXi8mBYSGLOw2t0qQsgEQbgiWLF9PqmAJvSwndhPmDN4JaK53JZDlpKFKQQEkDZKiHA1HQ6fasy1F5P5puHw6lktcJKlZi0Jd73hqzN1rO1VooorKpBmr4eKQQUkgxNmNLqwV6a0GhKw39UtsR183+1TYA7k7aNdp11FIwyBd/etXGMYfRmBfy6t2rUqadLjMBKFKQledALpUUFBVDA5VSAbX8jWUq02Htun81TEW7MBYCBJYAPI1Lnu/SrhZ+ggkE8sEqDlIdIh1EIaYIOl635Jo0KCSTJIJyyyWDkMXCgXchjJa9XRhlSSUhLOAzhxaRZxJs8mRY1Th+LyHEOhBTlInKpwWJfIoCHn6iLE1bh+LKVqVzJScyV5SSrKqFB1al5ch5ZorcySwHEI5SCCAGYXDAyG5gRzCwOYlyDTOLx84GIpaFKsUpQEkAakJSEEFzIJNnbTJiYzzDO4DRoWAkayDFXWlLqbMzcrlAMlLFtRJOVNgRoCavkmjcRgTzA5SAAHZRZlKQ0McocwbbVb503zAGHGjk+hu3/ACUwvSBjMUk3ieZ2S6UgvECI0AG9SjHHyyJzFQLM4ItfQg2a7zoyZ6LGpOLDwQSzlszkbP3Ys0nVmFcS5cze763m95bqdzWTEWAzKzAgFpGVWxjmYahneNqhGKCoaalyCC069jBJd/I9PyM+DUvGMlxoLC0gsGZ4vBnrUqOUZUuYBIKYBOUEyT0AVF9IrMCollQxIAICQFCVJIDBOjmPtVMPE69ZsWeN9fuanmeJq1dvKjExXOgLNFu92fdtXpSy/bz/AHRiYjklyXYly7nvq1qvmaNOISLw2lom+8qJ896jCw1GwsNBPWIdyobkOGsxj5pUoEklWpeXD6u5htttAacCcTEJSGc5sqTLO7JzGVAWE2702KpxmHKd3m40f1MTVlpUwm7kB3LWcjQkJu0gDalkAAsS8ZYNuZ3hs30Wccx1AZeKqAIMSOrguX1Ls8fTS5nibgLCVpzAkAmEFlEqiC2saHtNUKQtbILBRS+YpACmklQDBMloDO2k0RJvlO7H/wCfXy9b4eCk5ieVIBZweYwwDOEnqS3aKxbtUIJSoFgpjYgkKyspQIgkC5EeVMxswd1OpKiFFSsxJSUmCYLqsB/sua1+EcPg8+JiYicuEEHJnKF4wPLiIRymQCfqFie9Yl4S0t8xCklSQoZgoFSSOVQzXSQIIuBWddbUYXEcmIQqSGIZjlzI5ippBlJBId3LvNsHhVHCKkoKnzSGUyQUhRYfSBmYqMcyWsTVMbHSGASxAZ3UDmu7aSzDoHepwuIKSTfMlX1BRJSp9U/VYM8AkRrWfvtV8Dw9eIspYqXzODdwFZmJWM5DW3AAd2KV4BDDle4Lg5i4DB4IDGGvu9KC3JcsWPUuBA6TrpVVw7l3ZiliGjY3ZnG92L1LYaqwUmD9vTUxr9j0qiZJN2lw4gEOQzab6PY1CgLgk+XmX7fzT14KvlhWXlUQAsiMwEgG3d++9Z3tpmCtXkNcBj3n/M1Gln0eg2eNIifRvc1BNp9/zWVS8g3f8+VQP+zev6FUeioIooooCiiigl6kKmq0UDcPFZ4Hm/SNtPcUzMlRJs+gcly1nJdn1Mt51nFWz2IDEfcu7+9qBhLOItvZ21B2iXada1lIWo5SoYZa4DhMc2UX+khwXe5mcQSWdwCJm5nT1+xq5xS5yuAQHBUJgPs7l4axab1di4Py8SWJBZ53uLPt50tWI7hoJDfgCXLNo+2wpeZ3tYaAWYaa08nMWUUAvoAGu9gAWa3kKbDUgkOGUcswCA3OYUBlIALli7KkuaoMZRL62eAGys2g+kN1rOjEItpOmltKnE6jYwX6+s202q7DnASQ3NfNmcANZg4vq/TtLgFwDlBBeymMjVnbVte1ZxiffeX7v7mrfO25YlnmXl/KLQKbRZA6gGR20+7n0NMBYgOQkkTu1yN2n/NKxFOxIADJhNiwAk6KIck71Vy+7dNvLaTV2NmHcgvB0YWIeDq1vLylL8wYEnWY3aQGL6jTSlYRc6szAsA8lifXrWwIUBqxDESHTcp7H+9d8J5RzyuqRhKIkONXcB2eR5aB7HtUFDQbM9re49anES5OZU6kuc13LkDUCDPMNjVsbw7EGEnHUk/LWpSUrJBzLAciC7zqLmazelClBmltYae+sjXr5qxiHchnmAwOjiLOGvd+rVC5YEgFulwQHDsRJHYmqKMaZQTqNWndoE29azcmtNC8XlYaO/M72ERF+tzVV45c3CS/KCQGLtoxgs9L+akPBJDQbKIHM5DKAcAt+KhGIDlBYNckEi7uQL7W0HWpcjTTg+H4mLh4mIlKijCCc6gCyASEpzFtW92qeO8TxcZSTiLWsoQnDSVSU4aYSAdg/wB+tK4VawklBOU5c4Ta7JcWM26kM1ULFUAhg5to5LA2gdbeVN9CuTNAYdyAPVR85P6quIIgBocjMznudCCPWqKVrZ/P8dqnFRMCG0PS9v1/NYqoUXO866i2n6qFnbc+mlRLXYX/AE7UIMme97VFAxCLOLefem4vGrKAjMciS4TOUHfuaWZMe9/SZ6VUph6gD79+71UGpqHoAmh6iigKKKKAooooCiiigKKKKCTVkke73uKpUvQXFriHOxlhfXt360Jk3Lats896qhTGQD0Lz6GrBbWMdaCpH8RQtBSogwQWPQign1oSelBbEIJN/T117zq3WrOnLrmYXMO5eG2a+x7Uomh6C6EOzAkktA7MA2tQoT/NQtI0L+9NW9Kkrch+lmFo2v1oOpwGKFKHK6uYqJLu0lTNoAXk2JjX6X4B8Ho4zBJR9TV8jwDMlmbQk3FuuskWvXs/g341XwinctXs4c/4+M9uOePe76c74o8CVwyylQmezQ1cFeJAZ4BfvNm3Df4avd/GfjyOKGfX914NaiVMJzGwFy5AgQ86P9VZ5pqynHdpxMVLJGVmd1BxmLky8QCBAFhUYXSWINnAluYN20P1VXEwygkKBChDEEEPuCNvzSwoj3pBn0ea89rs0LTkdByktcKzJkAhssEifPtM8PhknKHezWlVtW0BlrdKWrALFXKRGqbmRAMxta14qiE6T2G/Z6gk45bLmOWS0s5Z4O+UOeg2qTIg3vpsz+bzrHWqGP09x1aoUdrdaUMWpLu5I9FHc3N+51pY2f8Aj70Naff7oUp9GvNQXS0AkhOpAc9r7j90smg0UAVVBoqKCSaiiigKKKKAooooCiiigKKKKAooooCiiigKl6iigKmoooJFBNFFAVOaG++tFFAKDWP9vf7q+HiQd9C9t+9FFBdXFE+7f2pN/fv2KKKttppIj37GtXxuIzZQQBlDQAl2JIJa6pZ7xRRUFAthf37FQTRRQTne5Jj8W8qqTRRQRUhVFFACioooCiiigKKKKArXwnhxxEuN2s+381NFB//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6" name="Picture 22"/>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1" y="3501008"/>
            <a:ext cx="4571999"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24" descr="data:image/jpeg;base64,/9j/4AAQSkZJRgABAQAAAQABAAD/2wCEAAkGBhQSEBQUEhQUFBUVGBQVFxYUFhQUFBQVFxUVFBQWFxUYHCYeFxkjGRQVHy8gJCcpLCwsFR4xNTAqNSYrLCkBCQoKDgwOGg8PGikcHSQpLCkqLCksKSkpLCksKS0pKSwsLCwpKSksKSkpKSksKSwsLCksKSksLCwpKSksLCwpLP/AABEIAOEA4QMBIgACEQEDEQH/xAAbAAACAwEBAQAAAAAAAAAAAAADBAABAgUGB//EADIQAAEDAgUCBAUFAQADAAAAAAEAAhEDIQQFEjFBUWEicYGRBhOhsfAywdHh8RQjQmL/xAAYAQEBAQEBAAAAAAAAAAAAAAAAAQIDBP/EACARAQEBAAMAAwADAQAAAAAAAAABEQIhMRJBURMiYQP/2gAMAwEAAhEDEQA/APjgarhaAVOK6ualYWZVyir1LWpDcqlDBdagchyrlTTBoUIQg9STwrpjcqakJbChjaohbWgVUB0qRZFcsIM6FRpIoVgIFixVCZc1DcxFYAUhWqUE0qQrUQZUUIUlBFRVqIKhRXKpAaoUu56K9CKUiBaVBSVGsWrDVbQitCoy0KyxEhQBEDFNW2imWBEDFcNK/wDKUT/n7JpgW9KuITbQVGndPBhBVPoygQNNYLF0WYYrb8J2TBygtwmX4VD+UpgCqKM5iGQgEWLEI8LBaoBQoiFqw4IKVEKwpCDK0qIVoMKLSiiqe5ZUUKKuVbAsI9IICMprYatNat6VpGIUWoW200GWlN0nTEj2tZVSw0p6hgirEpZ9McKALqsyqdyijJt5kmLbQTx+6uLJrj03TI5Wi33XSZk5t39/b0T9bJXtZr0S3aSNu9lcRxTsP3RadWARwdx3VuoSTYgeqyGwh4HUw4OyUq4ddADosPpTsiOYaO826d0rVpkLvVcCdIO4j2lc+tThZxq7OnNhXCaNEHZDdRUxC5asuYmdCG5qgWhUSivYguQWqUCshBlRSVEUQsQi1HcFghEYDUZiGEam1FMU2yt/KK1h2p6kybAXW8R1PhbIm4g6CWtcZguMCY6pTEZQadQtPWF2vh/CaHCBc+e67WbZW0vaSbwLC0GNSfGuk49a89gsl1C0W69bJ3C5cTcwADx9V13vpspFukB7o8U3tv5nhAD4FgAFV5SSTO1nBiBtbke9yo2m0X9uiC7Fwd/RBr42Vdjn39jupNDg4wZjbjhHrZj4Sy+joBuVy3YwjcHa3Cgxs2us/JYLhsSIhzYO94FuyBicCwgwII9d7/usmiCQSCY2umxgxp8I8XuVj5Xx0+PFzauUQJBvZJ4jDlhOrcGLXB6r0TydLWxxfrbgegQ8TgQ8HS5tgZ1SNJHHnay1srP8djl4KpqsIKVzLCjcCOp4PRNUqRpuNuUTNPGA4jYBvlv/ACSty7E6nrzFSlCunT8N0as2CZQ6FSDHVYQCoyEB4XQrUYAvY+49Em9qM2FnhLuamnhAqBQYDVbgo0qyVAJRahRFGKC4ojihwiLaExSahsamKQRTNELu5fhu3Sy5OEpyV63J8HqFyBxzedzPSF14xDNB2lp0mD6G38rOKzB1y4y61+dojyXPxQ0VCNUi/ESJgW8ks5xdBO3T+Ss27XWWyfHejjccNzufzdXVzPwwN0hvMep6cLET1KmsGqeNne6lM3Mweg4WaNPsm6NIxGn+ljWoE6jzP39ltu1x9108LgHG0Ad0/RynrP8AKzbWpHJo0v8AE7TZG8FOjKQHRG+yHUw+kcyJseQpuNZoD2z+r3H2hJUmBrpmxtfgrqUx1Fil67IJHXYHvutTs86J5jRb/wCnrzc8G1v6XPqOF7/gT+FfOpp3teLyBG6Rx9MMmw9OOV0nJjlx/XDx9K5/LJSiAL/nZddzb7fqHMGAd/Mwuc7D+MgSReJ/O6faZJPVYtgkhsugC/32SjtkzR3j0WalOCQjNpCo1Ae1O1WoLmWUZJEKiVt4QXqK3KiFKtQwZzVA1EdEKmrWJrTGpqixCYE1RVwPYS3qus3GOY0AGFzcERrE+/Q9UetVlxvIWtWQw3xmXXW63ZaoMMLTKJceg47qFDwtAmwG/wBl3MJlTGtl5v07INGiGNGi/V33j6LpYPBAmx3F5mZIkfVZbk0Cll4c+wgcTwF1m5W1os2Sdo9/VMBgYw9hxx2C59T4jd+lkTtAtb/6O5HZcryduPD7pjFOaAwEADcm5mw8Mdb/ANp7BZgDDQ0HrM+E8+8LzYcSC5zoIvJuXbxHACzQg1PC4yYPMk7mev8Aa5bY6/1/HsscWODSAWxedxve44/hIZphPFqBBbDojqAP5CYyeu4gtddh8M9J4d0F11jlVNxAeIsYcOTxPp07Jeek4x46o2OsQPKVzqtWTBtfddfPqLmeHczHFh3PkFwMWCDutceTny442ymS4OmA4hhHVpET7wlc4AuBPex9/om2uPy2kbgj6EFEzZuuXARqgxyJE/yukLd4uBh2gjyv59vr9ErjQGP1ddvz83TmFI1x6LOa4e4iIHZdZ44ORUPiJ2VVWXRXtkwBexn349kxiKYsQIAt3Pcpul445z6FksKa7DKcpNzYKuObkV6aVqNXTxLIKRqNWFKwrW9KimAkrTXLLirGy0g1MpygUlTT1EKxXTwTRBLjG0QOJv52V4cQ7r+coLH2TWEF1aS9OiKhe6bNHRth5BN1a0NAH5yl8PCORAJN+i35Et+VVRxXiDdhO++/8L0eDLYAi4vNvwrgZDQL6tubn916WvWDC6ABpB3A3Nh915+T0cXMzfNC4hoNhaO53SVJ/wAuSQCT1+k9B/CxhHhxcXCYMg/m6wZcbC5gBcXTRtJqO29gY6LsYajTYADd09p/q6FToupgNDSCeN/Pyndel+H/AIX1vDnCy5c+X43xh7LstcaYjwz9l18QRTYNpEFdCphxTpnsF4nHZiXzxx/AlYvVz7b4d9/TPxBjaRL5lz9thDRb6/yvJZzEuI2lFx9X/wAkEkui5mJtCBmJhg6uP+LvxjnzrGHd/wCORwR910cwow4ajEtB4mIskctpks0jc3J6Bsk/smc2eNDTfVuSTfYBv0Xbixk+Lz9PDnWQO8kzaN1vMKJaGuMEETA36DV06wrpTq7HhbzJmlkSb38rrpPHPpwKFOHO7zymqv6Rz1+0+6DTp3ndFqjwgeqs8c63YARf8/xJ1bFMNfvxZAPiIC19MWdubjzeeq5710s1bDyOi5j1gCURIUUUEuVtKGiMKIapCI7p2iufTen8MbrUU8xpgdCnKEAJRjrjiE0wyfVUdPBsss1a0mCbD89St4W4S2MZHv8A6t3qM8XovhFkOJmE38SVBLiywNvUbkdp+y5uUVdIAGxI36TefRGz2qS/T0EfuuPPzHo4+ObRHg813Ph7L/mVAImL+ccDuvO0HgW6XXufg+qLcCWgntI/teauvF1cNkbn1BUIOwF+IAXqcIBT7ABDGLDQRbqudic5Zyd9vVcs72eul29XxXxBmpcwhvP5svHYrFta3SBc/Up7Nc21GGwvMYvFGZgz7rXHj3t9Z5XrIlCmPmzUm0GOCJ68gwh5jUD6hiIB4iOUFp8Wo3PTpCNh6Zvx1jpG0+W67SYxu9Gcu3I2EFp7zAj6JbOMRJiCLc+n7LowGslvBI5BJHbzlcnEluvk2877ldJ4nL8BoM2nlDzuQIi8wfT7pumC47G17dBvKUr1fmO8WzYA8l0njHkc1jbLNTZGqjgIeKENmP4VcylasJt0jzN0Ok68oDnLHzYKiULNXy8lc8lN443/ADzSZKyjGpRTWogCrCzKhcgLScujQK5dNyfoOkKwdKk6U9QMnzXLw7rrpYep/PktQrqUnfl/ZazLEa2sbH6Zg+ZJ/PNL0aiK5gdcztbzXS9xmXHTyar1uQF2M2Zra146b8xIXlcLWLXDod+F7TBNbVpaYmOk7zwQFx5Tenf/AJ+vJYikabnD17ELpZPmny7bgwl8zw3imZi3fpB7oOHZyBsRI5XCx0717uhihUEtJHUTYhJ1cK4AtJcedrtBMSOouuHg8S5g8PCfpfE2mPmN1RzF/ZScJfGv5L5ey+Pyt4giXTzeI3kWXOay9yAed5npEXXbp55Sqthr3MFxAM8k894WqtLDaRp/UNyT9T0VnD8W8o4+HwhE+G/M7/XZOYdoMjVpYAdR3E9B3NlTsVSNgPXukcVjRZoEDfi56ytSM/I1jY0NAI22HH5v6pGjh9UkzAEjv1QfmF8AGyJi8YGCG/8AqI9/3XSMb9i4zENYwxzaR7/ZcjDUCSenVC0PqO7b9l2KODIaP6/OVv1jSlOiAb9D5rk5pXvFwvT1opNIImRIPQx+y81jqTTLpO8CeeZCVbxxzHNhLuCfNKUviKBAUc3OxDko5yJWdJshQsoyotQogEVlWVSgthT1CokQj0yrB1sLF5PCbw9Rcqm9NUqq1CuuKi6WE8RhcNlVdDB19l0jLqY/CQ3UNxZ1xvNo9IT/AMPZpocBPX9khGpsdkuTocCFLM7b+WvZ4zACq1zmxr9x38wvN1KD6LpGx9jf7JvKs9IO9jf8912Mc5lZrdtQ27jkGy58uMvbpx5fTkUK7XbjS76KsWHTBaCLXjsmcblx0+E3FzNj2SLsbUpmHNj3hc8xvbpYUWzAtueB5wgvpCf1H7J92OY67mieyG+pScZuD6bqyM0DUIAH9peq4J98Gwi3VBqYWZ/Tv6qsksNWPt2RP+Il0usAujhsEJGxPA52T2Cy8vMvbpZ33NiQI7wtf43x42kMLhpI0yZ7WXXpZcdJdIgRJJieoARWPp0w3SOHW8zt2/tc74gzcGabY8xYLrx45NqcuXGdRzMyxhqeEmGsEN/B1Xnqg+iafUmyYwmB1OEwAeXWA7nss2axulqGHLhb/Uv8RuawBrDqtcxzyAn83qNpeFrtUcjYnt2Xk8diC4rNSknOU4V6VHBZZZlRSFFFDcsrTlTnKpEKLTS8orSoGw5GZUSjXIjXKh+lVTtCuuZhnw4EiRO3Xsnw4bi0mzb7ea1KY7WExSZc8P3F9uy4lGsnqWIW91PE1Fpsupl+bmwJg9/Jc8Q5VicucLjbf/VMWPX4bOgdzxHoPujNp03mDs6zhE+o7rwVPHOFunv6rp0c2tuVerF2y67GMy0C7JI8uk3KWFG+kgT2m6zhM9c0AahA3kSSE1iMex7eJHJ9+Fj4/jd5T7W6kWm4aO+/06IdLxbgz6ADeYMHt3SjcbY6hqgQOYvcbT9VijmptMATAtYT32/xTpqdO7lOHIeQbBwkdbGYDipn+Z6TpDjpEni+39Ll18xJIGswBuRBB3/pcbG1S68lx79+i6zqZIl5W/ZnE5iXTBP3XP8AnOLgZ97odMzwihpAlZ1jDuXinqBqzp5DYB2V5vimNYPlumeIiBHVciriYXKxWMOyWrLJG8djSeUgbrW6pxWHO0OFhxWnlYUWK0qK5UUUJyw4LZWCrWYyFpUAtKK01yK16ArDlQ6x6YZUSNN6ZY9UdClUTFOrC5rXJhlUKjoNxEXXQw+dODdMyDwuKX8rLaiuh/EGTLbITK0IXzlh1SU0Muro3/cuaStNepo6lLHHqb7idx+61UBa2ZlpvH9df5XK+Yif9RWj5WOrgsOSQZnsDcei7VbK6ejU9wEi0QTwZIB815FuLQ6mNPJVlxfl+umzHimZabieBN7Ln4nMNU+6RrYmSl3VVi0HqV0k50qGqpKyVcrBKsrBKrCisyrc5YKlai9apVCiiqlUQooStMKhXCitFVCpaUhBGFGY9AWg5A22oitqJFr0VtRA9rsoKhCUbWWvnoGhiVpted0kaqoVU1o989QVkoKq1rRBzVVOqpd9RDNZTVMmqUF9VZbXEFCL00bLkJz1ouVBimGqC20rBCzqQEc9YJWZUV1nFyoVGhacFGg1aiiDCipRaZWrVKIi1aqFEGlRUURVLbFmFYQQqB60RZY0oa3qVysBXKgICr1IUrQKpqyVgog6+Y+n9qoUxdDutALSuUw1krOtW8oaitkrJVAq0ElWFlWEBGqOWVJQUorUQJqKKLIiiiioiiiigitRRBFFFEECitRUUooooIFaiiCKlaiCltiiioNwqVqKooK1FEVCslRRRUC0ooqiKKKIr//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9" name="Picture 25"/>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4549225" y="3501008"/>
            <a:ext cx="4594775"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Gerade Verbindung mit Pfeil 10"/>
          <p:cNvCxnSpPr/>
          <p:nvPr/>
        </p:nvCxnSpPr>
        <p:spPr>
          <a:xfrm flipH="1">
            <a:off x="3491880" y="2348880"/>
            <a:ext cx="2520280" cy="14401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H="1" flipV="1">
            <a:off x="2915816" y="3068960"/>
            <a:ext cx="576064" cy="16561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293390" y="3106689"/>
            <a:ext cx="2993127" cy="646331"/>
          </a:xfrm>
          <a:prstGeom prst="rect">
            <a:avLst/>
          </a:prstGeom>
          <a:noFill/>
        </p:spPr>
        <p:txBody>
          <a:bodyPr wrap="none" rtlCol="0">
            <a:spAutoFit/>
          </a:bodyPr>
          <a:lstStyle/>
          <a:p>
            <a:r>
              <a:rPr lang="en-US" dirty="0" smtClean="0">
                <a:solidFill>
                  <a:schemeClr val="bg1"/>
                </a:solidFill>
              </a:rPr>
              <a:t>Cosmic rays would contain</a:t>
            </a:r>
          </a:p>
          <a:p>
            <a:r>
              <a:rPr lang="en-US" dirty="0" smtClean="0">
                <a:solidFill>
                  <a:schemeClr val="bg1"/>
                </a:solidFill>
              </a:rPr>
              <a:t>complex antiatoms</a:t>
            </a:r>
            <a:endParaRPr lang="en-US" dirty="0">
              <a:solidFill>
                <a:schemeClr val="bg1"/>
              </a:solidFill>
            </a:endParaRPr>
          </a:p>
        </p:txBody>
      </p:sp>
      <p:pic>
        <p:nvPicPr>
          <p:cNvPr id="9217"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1550" y="3626904"/>
            <a:ext cx="1355350" cy="1450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Gerade Verbindung mit Pfeil 12"/>
          <p:cNvCxnSpPr/>
          <p:nvPr/>
        </p:nvCxnSpPr>
        <p:spPr>
          <a:xfrm flipH="1" flipV="1">
            <a:off x="3949080" y="2950096"/>
            <a:ext cx="2063080" cy="141500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Foliennummernplatzhalter 1"/>
          <p:cNvSpPr>
            <a:spLocks noGrp="1"/>
          </p:cNvSpPr>
          <p:nvPr>
            <p:ph type="sldNum" sz="quarter" idx="12"/>
          </p:nvPr>
        </p:nvSpPr>
        <p:spPr/>
        <p:txBody>
          <a:bodyPr/>
          <a:lstStyle/>
          <a:p>
            <a:fld id="{4081E132-5EEC-4E82-AFB2-97DAB6A97EE1}" type="slidenum">
              <a:rPr lang="en-US" smtClean="0"/>
              <a:t>10</a:t>
            </a:fld>
            <a:endParaRPr lang="en-US"/>
          </a:p>
        </p:txBody>
      </p:sp>
      <p:sp>
        <p:nvSpPr>
          <p:cNvPr id="3" name="Fußzeilenplatzhalter 2"/>
          <p:cNvSpPr>
            <a:spLocks noGrp="1"/>
          </p:cNvSpPr>
          <p:nvPr>
            <p:ph type="ftr" sz="quarter" idx="11"/>
          </p:nvPr>
        </p:nvSpPr>
        <p:spPr/>
        <p:txBody>
          <a:bodyPr/>
          <a:lstStyle/>
          <a:p>
            <a:r>
              <a:rPr lang="en-US" smtClean="0"/>
              <a:t>Alexander Kartavtsev</a:t>
            </a:r>
            <a:endParaRPr lang="en-US"/>
          </a:p>
        </p:txBody>
      </p:sp>
      <p:sp>
        <p:nvSpPr>
          <p:cNvPr id="9" name="Datumsplatzhalter 8"/>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1419339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50" name="Picture 6" descr="https://encrypted-tbn1.gstatic.com/images?q=tbn:ANd9GcQGaaGvhZFLFiFsCTo-1z6a3W7RiYMT6rTfOKKia-rK0reSM3sR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1"/>
            <a:ext cx="2308677" cy="1767869"/>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8" y="3952"/>
            <a:ext cx="2298251" cy="17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2" y="1755618"/>
            <a:ext cx="2286000" cy="176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69"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98" y="1767838"/>
            <a:ext cx="2298251" cy="174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descr="https://encrypted-tbn1.gstatic.com/images?q=tbn:ANd9GcQGaaGvhZFLFiFsCTo-1z6a3W7RiYMT6rTfOKKia-rK0reSM3sRnQ"/>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4575153" y="-30"/>
            <a:ext cx="2308677" cy="176786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9"/>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6861152" y="3953"/>
            <a:ext cx="2298251" cy="1763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2"/>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4573842" y="1755619"/>
            <a:ext cx="2286000" cy="176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5"/>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6861152" y="1767839"/>
            <a:ext cx="2298251" cy="174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descr="https://encrypted-tbn1.gstatic.com/images?q=tbn:ANd9GcQGaaGvhZFLFiFsCTo-1z6a3W7RiYMT6rTfOKKia-rK0reSM3sR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503" y="3517331"/>
            <a:ext cx="2308677" cy="17488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5631" y="3506599"/>
            <a:ext cx="2313772" cy="1711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9631" y="5218468"/>
            <a:ext cx="2286000" cy="165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5631" y="5132688"/>
            <a:ext cx="2313772" cy="174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descr="https://encrypted-tbn1.gstatic.com/images?q=tbn:ANd9GcQGaaGvhZFLFiFsCTo-1z6a3W7RiYMT6rTfOKKia-rK0reSM3sRnQ"/>
          <p:cNvPicPr>
            <a:picLocks noChangeAspect="1" noChangeArrowheads="1"/>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1312" y="3517331"/>
            <a:ext cx="2321883" cy="17488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2318789" y="3517331"/>
            <a:ext cx="2255053" cy="1711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2"/>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1312" y="5229200"/>
            <a:ext cx="2297895" cy="165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5"/>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2297894" y="5132688"/>
            <a:ext cx="2275948" cy="1749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liennummernplatzhalter 1"/>
          <p:cNvSpPr>
            <a:spLocks noGrp="1"/>
          </p:cNvSpPr>
          <p:nvPr>
            <p:ph type="sldNum" sz="quarter" idx="12"/>
          </p:nvPr>
        </p:nvSpPr>
        <p:spPr/>
        <p:txBody>
          <a:bodyPr/>
          <a:lstStyle/>
          <a:p>
            <a:fld id="{4081E132-5EEC-4E82-AFB2-97DAB6A97EE1}" type="slidenum">
              <a:rPr lang="en-US" smtClean="0"/>
              <a:t>11</a:t>
            </a:fld>
            <a:endParaRPr lang="en-US"/>
          </a:p>
        </p:txBody>
      </p:sp>
      <p:sp>
        <p:nvSpPr>
          <p:cNvPr id="3" name="Fußzeilenplatzhalter 2"/>
          <p:cNvSpPr>
            <a:spLocks noGrp="1"/>
          </p:cNvSpPr>
          <p:nvPr>
            <p:ph type="ftr" sz="quarter" idx="11"/>
          </p:nvPr>
        </p:nvSpPr>
        <p:spPr/>
        <p:txBody>
          <a:bodyPr/>
          <a:lstStyle/>
          <a:p>
            <a:r>
              <a:rPr lang="en-US" smtClean="0"/>
              <a:t>Alexander Kartavtsev</a:t>
            </a:r>
            <a:endParaRPr lang="en-US"/>
          </a:p>
        </p:txBody>
      </p:sp>
      <p:sp>
        <p:nvSpPr>
          <p:cNvPr id="9" name="Datumsplatzhalter 8"/>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2947212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http://theharperstudio.com/wp-content/themes/harperStudio/images/2009/06/barneys-holida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10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CMB (1965)</a:t>
            </a:r>
            <a:endParaRPr lang="en-US" dirty="0"/>
          </a:p>
        </p:txBody>
      </p:sp>
      <p:sp>
        <p:nvSpPr>
          <p:cNvPr id="3" name="Datumsplatzhalter 2"/>
          <p:cNvSpPr>
            <a:spLocks noGrp="1"/>
          </p:cNvSpPr>
          <p:nvPr>
            <p:ph type="dt" sz="half" idx="10"/>
          </p:nvPr>
        </p:nvSpPr>
        <p:spPr/>
        <p:txBody>
          <a:bodyPr/>
          <a:lstStyle/>
          <a:p>
            <a:r>
              <a:rPr lang="en-US" smtClean="0"/>
              <a:t>23 July 2013</a:t>
            </a:r>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Foliennummernplatzhalter 4"/>
          <p:cNvSpPr>
            <a:spLocks noGrp="1"/>
          </p:cNvSpPr>
          <p:nvPr>
            <p:ph type="sldNum" sz="quarter" idx="12"/>
          </p:nvPr>
        </p:nvSpPr>
        <p:spPr/>
        <p:txBody>
          <a:bodyPr/>
          <a:lstStyle/>
          <a:p>
            <a:fld id="{4081E132-5EEC-4E82-AFB2-97DAB6A97EE1}" type="slidenum">
              <a:rPr lang="en-US" smtClean="0"/>
              <a:t>13</a:t>
            </a:fld>
            <a:endParaRPr lang="en-US"/>
          </a:p>
        </p:txBody>
      </p:sp>
      <p:sp>
        <p:nvSpPr>
          <p:cNvPr id="6" name="Textfeld 5"/>
          <p:cNvSpPr txBox="1"/>
          <p:nvPr/>
        </p:nvSpPr>
        <p:spPr>
          <a:xfrm>
            <a:off x="1136435" y="5519686"/>
            <a:ext cx="2668359" cy="646331"/>
          </a:xfrm>
          <a:prstGeom prst="rect">
            <a:avLst/>
          </a:prstGeom>
          <a:noFill/>
        </p:spPr>
        <p:txBody>
          <a:bodyPr wrap="none" rtlCol="0">
            <a:spAutoFit/>
          </a:bodyPr>
          <a:lstStyle/>
          <a:p>
            <a:pPr algn="ctr"/>
            <a:r>
              <a:rPr lang="en-US" dirty="0"/>
              <a:t>Robert Woodrow Wilson</a:t>
            </a:r>
            <a:endParaRPr lang="en-US" dirty="0" smtClean="0"/>
          </a:p>
          <a:p>
            <a:pPr algn="ctr"/>
            <a:r>
              <a:rPr lang="en-US" dirty="0" smtClean="0"/>
              <a:t>Arno </a:t>
            </a:r>
            <a:r>
              <a:rPr lang="en-US" dirty="0"/>
              <a:t>Allan </a:t>
            </a:r>
            <a:r>
              <a:rPr lang="en-US" dirty="0" smtClean="0"/>
              <a:t>Penzias</a:t>
            </a:r>
          </a:p>
        </p:txBody>
      </p:sp>
      <p:pic>
        <p:nvPicPr>
          <p:cNvPr id="5124" name="Picture 4" descr="File:Wilson penzias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679" y="2060848"/>
            <a:ext cx="3751873" cy="3312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aether.lbl.gov/www/projects/cobe/COBE_Home/m_d_53s_11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506677"/>
            <a:ext cx="3600400" cy="465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025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Baryon to photon ratio</a:t>
            </a:r>
            <a:endParaRPr lang="en-US" dirty="0"/>
          </a:p>
        </p:txBody>
      </p:sp>
      <p:sp>
        <p:nvSpPr>
          <p:cNvPr id="3" name="Datumsplatzhalter 2"/>
          <p:cNvSpPr>
            <a:spLocks noGrp="1"/>
          </p:cNvSpPr>
          <p:nvPr>
            <p:ph type="dt" sz="half" idx="10"/>
          </p:nvPr>
        </p:nvSpPr>
        <p:spPr/>
        <p:txBody>
          <a:bodyPr/>
          <a:lstStyle/>
          <a:p>
            <a:r>
              <a:rPr lang="en-US" smtClean="0"/>
              <a:t>23 July 2013</a:t>
            </a:r>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Foliennummernplatzhalter 4"/>
          <p:cNvSpPr>
            <a:spLocks noGrp="1"/>
          </p:cNvSpPr>
          <p:nvPr>
            <p:ph type="sldNum" sz="quarter" idx="12"/>
          </p:nvPr>
        </p:nvSpPr>
        <p:spPr/>
        <p:txBody>
          <a:bodyPr/>
          <a:lstStyle/>
          <a:p>
            <a:fld id="{4081E132-5EEC-4E82-AFB2-97DAB6A97EE1}" type="slidenum">
              <a:rPr lang="en-US" smtClean="0"/>
              <a:t>14</a:t>
            </a:fld>
            <a:endParaRPr 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12" y="2116489"/>
            <a:ext cx="6076645" cy="8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feld 6"/>
          <p:cNvSpPr txBox="1"/>
          <p:nvPr/>
        </p:nvSpPr>
        <p:spPr>
          <a:xfrm>
            <a:off x="6498657" y="2333367"/>
            <a:ext cx="1670650" cy="461665"/>
          </a:xfrm>
          <a:prstGeom prst="rect">
            <a:avLst/>
          </a:prstGeom>
          <a:noFill/>
        </p:spPr>
        <p:txBody>
          <a:bodyPr wrap="none" rtlCol="0">
            <a:spAutoFit/>
          </a:bodyPr>
          <a:lstStyle/>
          <a:p>
            <a:r>
              <a:rPr lang="de-DE" sz="2400" dirty="0" smtClean="0"/>
              <a:t>= 6.1x10</a:t>
            </a:r>
            <a:r>
              <a:rPr lang="de-DE" sz="2400" baseline="30000" dirty="0" smtClean="0"/>
              <a:t>-10</a:t>
            </a:r>
            <a:endParaRPr lang="en-US" sz="2400" dirty="0"/>
          </a:p>
        </p:txBody>
      </p:sp>
      <p:pic>
        <p:nvPicPr>
          <p:cNvPr id="16386" name="Picture 2" descr="http://2.bp.blogspot.com/-p64TNSLs-ms/UUt2kgQMcKI/AAAAAAAABCM/Ymm5RTTMZ9s/s400/nighwatc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130815"/>
            <a:ext cx="5256584" cy="312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482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cienceblogs.com/startswithabang/files/2011/06/page_38_earlyuniver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4" y="0"/>
            <a:ext cx="917462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p:cNvSpPr/>
          <p:nvPr/>
        </p:nvSpPr>
        <p:spPr>
          <a:xfrm>
            <a:off x="3772775" y="2924944"/>
            <a:ext cx="295169"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liennummernplatzhalter 5"/>
          <p:cNvSpPr>
            <a:spLocks noGrp="1"/>
          </p:cNvSpPr>
          <p:nvPr>
            <p:ph type="sldNum" sz="quarter" idx="12"/>
          </p:nvPr>
        </p:nvSpPr>
        <p:spPr/>
        <p:txBody>
          <a:bodyPr/>
          <a:lstStyle/>
          <a:p>
            <a:fld id="{4081E132-5EEC-4E82-AFB2-97DAB6A97EE1}" type="slidenum">
              <a:rPr lang="en-US" smtClean="0"/>
              <a:t>15</a:t>
            </a:fld>
            <a:endParaRPr lang="en-US"/>
          </a:p>
        </p:txBody>
      </p:sp>
      <p:sp>
        <p:nvSpPr>
          <p:cNvPr id="7" name="Fußzeilenplatzhalter 6"/>
          <p:cNvSpPr>
            <a:spLocks noGrp="1"/>
          </p:cNvSpPr>
          <p:nvPr>
            <p:ph type="ftr" sz="quarter" idx="11"/>
          </p:nvPr>
        </p:nvSpPr>
        <p:spPr/>
        <p:txBody>
          <a:bodyPr/>
          <a:lstStyle/>
          <a:p>
            <a:r>
              <a:rPr lang="en-US" smtClean="0"/>
              <a:t>Alexander Kartavtsev</a:t>
            </a:r>
            <a:endParaRPr lang="en-US"/>
          </a:p>
        </p:txBody>
      </p:sp>
      <p:sp>
        <p:nvSpPr>
          <p:cNvPr id="8" name="Datumsplatzhalter 7"/>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1009154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ococubed.asu.edu/images/net_bigbang/bigbang_network1_w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645" y="1052736"/>
            <a:ext cx="5129857" cy="518457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t>BBN</a:t>
            </a:r>
            <a:endParaRPr lang="en-US" dirty="0"/>
          </a:p>
        </p:txBody>
      </p:sp>
      <p:sp>
        <p:nvSpPr>
          <p:cNvPr id="3" name="Rechteck 2"/>
          <p:cNvSpPr/>
          <p:nvPr/>
        </p:nvSpPr>
        <p:spPr>
          <a:xfrm>
            <a:off x="5305104" y="5229200"/>
            <a:ext cx="1909789" cy="461665"/>
          </a:xfrm>
          <a:prstGeom prst="rect">
            <a:avLst/>
          </a:prstGeom>
        </p:spPr>
        <p:txBody>
          <a:bodyPr wrap="square">
            <a:spAutoFit/>
          </a:bodyPr>
          <a:lstStyle/>
          <a:p>
            <a:r>
              <a:rPr lang="el-GR" sz="2400" dirty="0" smtClean="0"/>
              <a:t>η</a:t>
            </a:r>
            <a:r>
              <a:rPr lang="de-DE" sz="2400" dirty="0" smtClean="0"/>
              <a:t> = 5.8x10</a:t>
            </a:r>
            <a:r>
              <a:rPr lang="de-DE" sz="2400" baseline="30000" dirty="0" smtClean="0"/>
              <a:t>-10</a:t>
            </a:r>
            <a:endParaRPr lang="en-US" sz="2400" dirty="0"/>
          </a:p>
        </p:txBody>
      </p:sp>
      <p:sp>
        <p:nvSpPr>
          <p:cNvPr id="5" name="Fußzeilenplatzhalter 4"/>
          <p:cNvSpPr>
            <a:spLocks noGrp="1"/>
          </p:cNvSpPr>
          <p:nvPr>
            <p:ph type="ftr" sz="quarter" idx="11"/>
          </p:nvPr>
        </p:nvSpPr>
        <p:spPr/>
        <p:txBody>
          <a:bodyPr/>
          <a:lstStyle/>
          <a:p>
            <a:r>
              <a:rPr lang="en-US" smtClean="0"/>
              <a:t>Alexander Kartavtsev</a:t>
            </a:r>
            <a:endParaRPr lang="en-US"/>
          </a:p>
        </p:txBody>
      </p:sp>
      <p:sp>
        <p:nvSpPr>
          <p:cNvPr id="4" name="Foliennummernplatzhalter 3"/>
          <p:cNvSpPr>
            <a:spLocks noGrp="1"/>
          </p:cNvSpPr>
          <p:nvPr>
            <p:ph type="sldNum" sz="quarter" idx="12"/>
          </p:nvPr>
        </p:nvSpPr>
        <p:spPr/>
        <p:txBody>
          <a:bodyPr/>
          <a:lstStyle/>
          <a:p>
            <a:fld id="{4081E132-5EEC-4E82-AFB2-97DAB6A97EE1}" type="slidenum">
              <a:rPr lang="en-US" smtClean="0"/>
              <a:t>16</a:t>
            </a:fld>
            <a:endParaRPr lang="en-US" dirty="0"/>
          </a:p>
        </p:txBody>
      </p:sp>
      <p:sp>
        <p:nvSpPr>
          <p:cNvPr id="6" name="Datumsplatzhalter 5"/>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3379742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Inflation</a:t>
            </a:r>
            <a:endParaRPr lang="en-US" dirty="0"/>
          </a:p>
        </p:txBody>
      </p:sp>
      <p:sp>
        <p:nvSpPr>
          <p:cNvPr id="3" name="Datumsplatzhalter 2"/>
          <p:cNvSpPr>
            <a:spLocks noGrp="1"/>
          </p:cNvSpPr>
          <p:nvPr>
            <p:ph type="dt" sz="half" idx="10"/>
          </p:nvPr>
        </p:nvSpPr>
        <p:spPr/>
        <p:txBody>
          <a:bodyPr/>
          <a:lstStyle/>
          <a:p>
            <a:r>
              <a:rPr lang="en-US" smtClean="0"/>
              <a:t>23 July 2013</a:t>
            </a:r>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Foliennummernplatzhalter 4"/>
          <p:cNvSpPr>
            <a:spLocks noGrp="1"/>
          </p:cNvSpPr>
          <p:nvPr>
            <p:ph type="sldNum" sz="quarter" idx="12"/>
          </p:nvPr>
        </p:nvSpPr>
        <p:spPr/>
        <p:txBody>
          <a:bodyPr/>
          <a:lstStyle/>
          <a:p>
            <a:fld id="{4081E132-5EEC-4E82-AFB2-97DAB6A97EE1}" type="slidenum">
              <a:rPr lang="en-US" smtClean="0"/>
              <a:t>17</a:t>
            </a:fld>
            <a:endParaRPr lang="en-US"/>
          </a:p>
        </p:txBody>
      </p:sp>
      <p:pic>
        <p:nvPicPr>
          <p:cNvPr id="7170" name="Picture 2" descr="AlanGuthCambrid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93" y="2060847"/>
            <a:ext cx="2773879" cy="353039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427638" y="5856355"/>
            <a:ext cx="1210588" cy="369332"/>
          </a:xfrm>
          <a:prstGeom prst="rect">
            <a:avLst/>
          </a:prstGeom>
          <a:noFill/>
        </p:spPr>
        <p:txBody>
          <a:bodyPr wrap="none" rtlCol="0">
            <a:spAutoFit/>
          </a:bodyPr>
          <a:lstStyle/>
          <a:p>
            <a:r>
              <a:rPr lang="en-US" dirty="0" smtClean="0"/>
              <a:t>Alan </a:t>
            </a:r>
            <a:r>
              <a:rPr lang="en-US" dirty="0" err="1" smtClean="0"/>
              <a:t>Guth</a:t>
            </a:r>
            <a:endParaRPr lang="en-US" dirty="0"/>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631" y="2044785"/>
            <a:ext cx="4675342" cy="3811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7491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ttp://d1jqu7g1y74ds1.cloudfront.net/wp-content/uploads/2011/12/history.bigba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4" name="Geschweifte Klammer rechts 3"/>
          <p:cNvSpPr/>
          <p:nvPr/>
        </p:nvSpPr>
        <p:spPr>
          <a:xfrm rot="5400000">
            <a:off x="1932686" y="4330605"/>
            <a:ext cx="360046" cy="861093"/>
          </a:xfrm>
          <a:prstGeom prst="rightBrace">
            <a:avLst>
              <a:gd name="adj1" fmla="val 23088"/>
              <a:gd name="adj2"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 name="Textfeld 4"/>
          <p:cNvSpPr txBox="1"/>
          <p:nvPr/>
        </p:nvSpPr>
        <p:spPr>
          <a:xfrm>
            <a:off x="148068" y="5373216"/>
            <a:ext cx="3929281" cy="369332"/>
          </a:xfrm>
          <a:prstGeom prst="rect">
            <a:avLst/>
          </a:prstGeom>
          <a:noFill/>
        </p:spPr>
        <p:txBody>
          <a:bodyPr wrap="none" rtlCol="0">
            <a:spAutoFit/>
          </a:bodyPr>
          <a:lstStyle/>
          <a:p>
            <a:r>
              <a:rPr lang="en-US" dirty="0" smtClean="0">
                <a:solidFill>
                  <a:schemeClr val="bg1"/>
                </a:solidFill>
              </a:rPr>
              <a:t>Generation of the baryon asymmetry</a:t>
            </a:r>
            <a:endParaRPr lang="en-US" dirty="0">
              <a:solidFill>
                <a:schemeClr val="bg1"/>
              </a:solidFill>
            </a:endParaRPr>
          </a:p>
        </p:txBody>
      </p:sp>
      <p:sp>
        <p:nvSpPr>
          <p:cNvPr id="6" name="Foliennummernplatzhalter 5"/>
          <p:cNvSpPr>
            <a:spLocks noGrp="1"/>
          </p:cNvSpPr>
          <p:nvPr>
            <p:ph type="sldNum" sz="quarter" idx="12"/>
          </p:nvPr>
        </p:nvSpPr>
        <p:spPr/>
        <p:txBody>
          <a:bodyPr/>
          <a:lstStyle/>
          <a:p>
            <a:fld id="{4081E132-5EEC-4E82-AFB2-97DAB6A97EE1}" type="slidenum">
              <a:rPr lang="en-US" smtClean="0"/>
              <a:t>18</a:t>
            </a:fld>
            <a:endParaRPr lang="en-US"/>
          </a:p>
        </p:txBody>
      </p:sp>
      <p:sp>
        <p:nvSpPr>
          <p:cNvPr id="7" name="Fußzeilenplatzhalter 6"/>
          <p:cNvSpPr>
            <a:spLocks noGrp="1"/>
          </p:cNvSpPr>
          <p:nvPr>
            <p:ph type="ftr" sz="quarter" idx="11"/>
          </p:nvPr>
        </p:nvSpPr>
        <p:spPr/>
        <p:txBody>
          <a:bodyPr/>
          <a:lstStyle/>
          <a:p>
            <a:r>
              <a:rPr lang="en-US" smtClean="0"/>
              <a:t>Alexander Kartavtsev</a:t>
            </a:r>
            <a:endParaRPr lang="en-US"/>
          </a:p>
        </p:txBody>
      </p:sp>
      <p:sp>
        <p:nvSpPr>
          <p:cNvPr id="8" name="Datumsplatzhalter 7"/>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1441727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Sakharov </a:t>
            </a:r>
            <a:r>
              <a:rPr lang="en-US" dirty="0" smtClean="0"/>
              <a:t>conditions (1967)</a:t>
            </a:r>
            <a:endParaRPr lang="en-US" dirty="0"/>
          </a:p>
        </p:txBody>
      </p:sp>
      <p:sp>
        <p:nvSpPr>
          <p:cNvPr id="3" name="Inhaltsplatzhalter 2"/>
          <p:cNvSpPr>
            <a:spLocks noGrp="1"/>
          </p:cNvSpPr>
          <p:nvPr>
            <p:ph idx="1"/>
          </p:nvPr>
        </p:nvSpPr>
        <p:spPr>
          <a:xfrm>
            <a:off x="4067944" y="2176986"/>
            <a:ext cx="4618856" cy="3653760"/>
          </a:xfrm>
        </p:spPr>
        <p:txBody>
          <a:bodyPr/>
          <a:lstStyle/>
          <a:p>
            <a:endParaRPr lang="en-US" dirty="0" smtClean="0"/>
          </a:p>
          <a:p>
            <a:r>
              <a:rPr lang="en-US" dirty="0" smtClean="0"/>
              <a:t>Violation of baryon number </a:t>
            </a:r>
          </a:p>
          <a:p>
            <a:r>
              <a:rPr lang="en-US" dirty="0" smtClean="0"/>
              <a:t>C- and CP-violation</a:t>
            </a:r>
          </a:p>
          <a:p>
            <a:r>
              <a:rPr lang="en-US" dirty="0" smtClean="0"/>
              <a:t>Deviation from equilibrium</a:t>
            </a:r>
            <a:endParaRPr lang="en-US" dirty="0"/>
          </a:p>
        </p:txBody>
      </p:sp>
      <p:sp>
        <p:nvSpPr>
          <p:cNvPr id="4" name="Foliennummernplatzhalter 3"/>
          <p:cNvSpPr>
            <a:spLocks noGrp="1"/>
          </p:cNvSpPr>
          <p:nvPr>
            <p:ph type="sldNum" sz="quarter" idx="12"/>
          </p:nvPr>
        </p:nvSpPr>
        <p:spPr/>
        <p:txBody>
          <a:bodyPr/>
          <a:lstStyle/>
          <a:p>
            <a:fld id="{4081E132-5EEC-4E82-AFB2-97DAB6A97EE1}" type="slidenum">
              <a:rPr lang="en-US" smtClean="0"/>
              <a:t>19</a:t>
            </a:fld>
            <a:endParaRPr lang="en-US"/>
          </a:p>
        </p:txBody>
      </p:sp>
      <p:sp>
        <p:nvSpPr>
          <p:cNvPr id="5" name="Fußzeilenplatzhalter 4"/>
          <p:cNvSpPr>
            <a:spLocks noGrp="1"/>
          </p:cNvSpPr>
          <p:nvPr>
            <p:ph type="ftr" sz="quarter" idx="11"/>
          </p:nvPr>
        </p:nvSpPr>
        <p:spPr/>
        <p:txBody>
          <a:bodyPr/>
          <a:lstStyle/>
          <a:p>
            <a:r>
              <a:rPr lang="en-US" smtClean="0"/>
              <a:t>Alexander Kartavtsev</a:t>
            </a:r>
            <a:endParaRPr lang="en-US"/>
          </a:p>
        </p:txBody>
      </p:sp>
      <p:sp>
        <p:nvSpPr>
          <p:cNvPr id="6" name="Datumsplatzhalter 5"/>
          <p:cNvSpPr>
            <a:spLocks noGrp="1"/>
          </p:cNvSpPr>
          <p:nvPr>
            <p:ph type="dt" sz="half" idx="10"/>
          </p:nvPr>
        </p:nvSpPr>
        <p:spPr/>
        <p:txBody>
          <a:bodyPr/>
          <a:lstStyle/>
          <a:p>
            <a:r>
              <a:rPr lang="en-US" smtClean="0"/>
              <a:t>23 July 2013</a:t>
            </a:r>
            <a:endParaRPr lang="en-US"/>
          </a:p>
        </p:txBody>
      </p:sp>
      <p:pic>
        <p:nvPicPr>
          <p:cNvPr id="8194" name="Picture 2" descr="RIAN archive 25981 Academician Sakharo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2204864"/>
            <a:ext cx="2734480" cy="324036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1105676" y="5735748"/>
            <a:ext cx="1890261" cy="369332"/>
          </a:xfrm>
          <a:prstGeom prst="rect">
            <a:avLst/>
          </a:prstGeom>
          <a:noFill/>
        </p:spPr>
        <p:txBody>
          <a:bodyPr wrap="none" rtlCol="0">
            <a:spAutoFit/>
          </a:bodyPr>
          <a:lstStyle/>
          <a:p>
            <a:r>
              <a:rPr lang="en-US" dirty="0"/>
              <a:t>Andrei Sakharov</a:t>
            </a:r>
          </a:p>
        </p:txBody>
      </p:sp>
    </p:spTree>
    <p:extLst>
      <p:ext uri="{BB962C8B-B14F-4D97-AF65-F5344CB8AC3E}">
        <p14:creationId xmlns:p14="http://schemas.microsoft.com/office/powerpoint/2010/main" val="1713109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Antimatter explosion.mp4">
            <a:hlinkClick r:id="" action="ppaction://media"/>
          </p:cNvPr>
          <p:cNvPicPr>
            <a:picLocks noGrp="1" noChangeAspect="1"/>
          </p:cNvPicPr>
          <p:nvPr>
            <p:ph idx="1"/>
            <a:videoFile r:link="rId1"/>
            <p:extLst>
              <p:ext uri="{DAA4B4D4-6D71-4841-9C94-3DE7FCFB9230}">
                <p14:media xmlns:p14="http://schemas.microsoft.com/office/powerpoint/2010/main" r:embed="rId2">
                  <p14:trim st="15000" end="27964.8979"/>
                </p14:media>
              </p:ext>
            </p:extLst>
          </p:nvPr>
        </p:nvPicPr>
        <p:blipFill>
          <a:blip r:embed="rId5"/>
          <a:stretch>
            <a:fillRect/>
          </a:stretch>
        </p:blipFill>
        <p:spPr>
          <a:xfrm>
            <a:off x="-7539" y="836712"/>
            <a:ext cx="9151539" cy="5147274"/>
          </a:xfrm>
        </p:spPr>
      </p:pic>
      <p:sp>
        <p:nvSpPr>
          <p:cNvPr id="14" name="Textfeld 13"/>
          <p:cNvSpPr txBox="1"/>
          <p:nvPr/>
        </p:nvSpPr>
        <p:spPr>
          <a:xfrm>
            <a:off x="6741214" y="6300028"/>
            <a:ext cx="2223686" cy="369332"/>
          </a:xfrm>
          <a:prstGeom prst="rect">
            <a:avLst/>
          </a:prstGeom>
          <a:noFill/>
        </p:spPr>
        <p:txBody>
          <a:bodyPr wrap="none" rtlCol="0">
            <a:spAutoFit/>
          </a:bodyPr>
          <a:lstStyle/>
          <a:p>
            <a:r>
              <a:rPr lang="en-US" dirty="0" smtClean="0">
                <a:solidFill>
                  <a:schemeClr val="bg1">
                    <a:lumMod val="65000"/>
                  </a:schemeClr>
                </a:solidFill>
              </a:rPr>
              <a:t>Angels and demons</a:t>
            </a:r>
            <a:endParaRPr lang="en-US" dirty="0">
              <a:solidFill>
                <a:schemeClr val="bg1">
                  <a:lumMod val="65000"/>
                </a:schemeClr>
              </a:solidFill>
            </a:endParaRPr>
          </a:p>
        </p:txBody>
      </p:sp>
    </p:spTree>
    <p:extLst>
      <p:ext uri="{BB962C8B-B14F-4D97-AF65-F5344CB8AC3E}">
        <p14:creationId xmlns:p14="http://schemas.microsoft.com/office/powerpoint/2010/main" val="343703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00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Standard model (1967) </a:t>
            </a:r>
            <a:endParaRPr lang="en-US" dirty="0"/>
          </a:p>
        </p:txBody>
      </p:sp>
      <p:sp>
        <p:nvSpPr>
          <p:cNvPr id="3" name="Foliennummernplatzhalter 2"/>
          <p:cNvSpPr>
            <a:spLocks noGrp="1"/>
          </p:cNvSpPr>
          <p:nvPr>
            <p:ph type="sldNum" sz="quarter" idx="12"/>
          </p:nvPr>
        </p:nvSpPr>
        <p:spPr/>
        <p:txBody>
          <a:bodyPr/>
          <a:lstStyle/>
          <a:p>
            <a:fld id="{4081E132-5EEC-4E82-AFB2-97DAB6A97EE1}" type="slidenum">
              <a:rPr lang="en-US" smtClean="0"/>
              <a:t>20</a:t>
            </a:fld>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Datumsplatzhalter 4"/>
          <p:cNvSpPr>
            <a:spLocks noGrp="1"/>
          </p:cNvSpPr>
          <p:nvPr>
            <p:ph type="dt" sz="half" idx="10"/>
          </p:nvPr>
        </p:nvSpPr>
        <p:spPr/>
        <p:txBody>
          <a:bodyPr/>
          <a:lstStyle/>
          <a:p>
            <a:r>
              <a:rPr lang="en-US" smtClean="0"/>
              <a:t>23 July 2013</a:t>
            </a:r>
            <a:endParaRPr lang="en-US"/>
          </a:p>
        </p:txBody>
      </p:sp>
      <p:pic>
        <p:nvPicPr>
          <p:cNvPr id="9218" name="Picture 2" descr="Sheldon Glashow at Harvard 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96" y="2132856"/>
            <a:ext cx="1427350" cy="178758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teven weinberg 2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756" y="4293096"/>
            <a:ext cx="1382553" cy="172819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bdus sala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4234" y="4293096"/>
            <a:ext cx="1225667" cy="172819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2203898" y="6107790"/>
            <a:ext cx="1250663" cy="307777"/>
          </a:xfrm>
          <a:prstGeom prst="rect">
            <a:avLst/>
          </a:prstGeom>
          <a:noFill/>
        </p:spPr>
        <p:txBody>
          <a:bodyPr wrap="none" rtlCol="0">
            <a:spAutoFit/>
          </a:bodyPr>
          <a:lstStyle/>
          <a:p>
            <a:r>
              <a:rPr lang="en-US" sz="1400" dirty="0" err="1"/>
              <a:t>Abdus</a:t>
            </a:r>
            <a:r>
              <a:rPr lang="en-US" sz="1400" dirty="0"/>
              <a:t> Salam</a:t>
            </a:r>
          </a:p>
        </p:txBody>
      </p:sp>
      <p:sp>
        <p:nvSpPr>
          <p:cNvPr id="7" name="Textfeld 6"/>
          <p:cNvSpPr txBox="1"/>
          <p:nvPr/>
        </p:nvSpPr>
        <p:spPr>
          <a:xfrm>
            <a:off x="971600" y="6307992"/>
            <a:ext cx="184731" cy="369332"/>
          </a:xfrm>
          <a:prstGeom prst="rect">
            <a:avLst/>
          </a:prstGeom>
          <a:noFill/>
        </p:spPr>
        <p:txBody>
          <a:bodyPr wrap="none" rtlCol="0">
            <a:spAutoFit/>
          </a:bodyPr>
          <a:lstStyle/>
          <a:p>
            <a:endParaRPr lang="en-US" dirty="0"/>
          </a:p>
        </p:txBody>
      </p:sp>
      <p:sp>
        <p:nvSpPr>
          <p:cNvPr id="8" name="Textfeld 7"/>
          <p:cNvSpPr txBox="1"/>
          <p:nvPr/>
        </p:nvSpPr>
        <p:spPr>
          <a:xfrm>
            <a:off x="406283" y="6107791"/>
            <a:ext cx="1604863" cy="307777"/>
          </a:xfrm>
          <a:prstGeom prst="rect">
            <a:avLst/>
          </a:prstGeom>
          <a:noFill/>
        </p:spPr>
        <p:txBody>
          <a:bodyPr wrap="none" rtlCol="0">
            <a:spAutoFit/>
          </a:bodyPr>
          <a:lstStyle/>
          <a:p>
            <a:r>
              <a:rPr lang="en-US" sz="1400" dirty="0"/>
              <a:t> Steven Weinberg</a:t>
            </a:r>
          </a:p>
        </p:txBody>
      </p:sp>
      <p:sp>
        <p:nvSpPr>
          <p:cNvPr id="9" name="Textfeld 8"/>
          <p:cNvSpPr txBox="1"/>
          <p:nvPr/>
        </p:nvSpPr>
        <p:spPr>
          <a:xfrm>
            <a:off x="430737" y="3939020"/>
            <a:ext cx="1638590" cy="307777"/>
          </a:xfrm>
          <a:prstGeom prst="rect">
            <a:avLst/>
          </a:prstGeom>
          <a:noFill/>
        </p:spPr>
        <p:txBody>
          <a:bodyPr wrap="none" rtlCol="0">
            <a:spAutoFit/>
          </a:bodyPr>
          <a:lstStyle/>
          <a:p>
            <a:r>
              <a:rPr lang="en-US" sz="1400" dirty="0"/>
              <a:t> Sheldon Glashow</a:t>
            </a:r>
          </a:p>
        </p:txBody>
      </p:sp>
      <p:pic>
        <p:nvPicPr>
          <p:cNvPr id="9226" name="Picture 10" descr="File:Standard Model of Elementary Particles.sv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925" y="2053614"/>
            <a:ext cx="5180114"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64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Baryon number violation ?</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0" y="2492896"/>
            <a:ext cx="470602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http://www.physicsmasterclasses.org/exercises/manchester/it/feynman_Wtoqq.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2996952"/>
            <a:ext cx="2862461" cy="1685926"/>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p:cNvSpPr>
            <a:spLocks noGrp="1"/>
          </p:cNvSpPr>
          <p:nvPr>
            <p:ph type="sldNum" sz="quarter" idx="12"/>
          </p:nvPr>
        </p:nvSpPr>
        <p:spPr/>
        <p:txBody>
          <a:bodyPr/>
          <a:lstStyle/>
          <a:p>
            <a:fld id="{4081E132-5EEC-4E82-AFB2-97DAB6A97EE1}" type="slidenum">
              <a:rPr lang="en-US" smtClean="0"/>
              <a:t>21</a:t>
            </a:fld>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Datumsplatzhalter 4"/>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1124420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descr="http://www.freevector.com/site_media/preview_images/FreeVector-Eighties-Vect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90"/>
            <a:ext cx="9144000" cy="687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7254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60848"/>
            <a:ext cx="3600401" cy="402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smtClean="0"/>
              <a:t>Dirac sea</a:t>
            </a:r>
            <a:endParaRPr lang="en-US" dirty="0"/>
          </a:p>
        </p:txBody>
      </p:sp>
      <p:sp>
        <p:nvSpPr>
          <p:cNvPr id="3" name="Foliennummernplatzhalter 2"/>
          <p:cNvSpPr>
            <a:spLocks noGrp="1"/>
          </p:cNvSpPr>
          <p:nvPr>
            <p:ph type="sldNum" sz="quarter" idx="12"/>
          </p:nvPr>
        </p:nvSpPr>
        <p:spPr/>
        <p:txBody>
          <a:bodyPr/>
          <a:lstStyle/>
          <a:p>
            <a:fld id="{4081E132-5EEC-4E82-AFB2-97DAB6A97EE1}" type="slidenum">
              <a:rPr lang="en-US" smtClean="0"/>
              <a:t>23</a:t>
            </a:fld>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Datumsplatzhalter 4"/>
          <p:cNvSpPr>
            <a:spLocks noGrp="1"/>
          </p:cNvSpPr>
          <p:nvPr>
            <p:ph type="dt" sz="half" idx="10"/>
          </p:nvPr>
        </p:nvSpPr>
        <p:spPr/>
        <p:txBody>
          <a:bodyPr/>
          <a:lstStyle/>
          <a:p>
            <a:r>
              <a:rPr lang="en-US" smtClean="0"/>
              <a:t>23 July 2013</a:t>
            </a:r>
            <a:endParaRPr lang="en-US"/>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1" y="2204864"/>
            <a:ext cx="3800475"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1039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556792"/>
            <a:ext cx="4896544" cy="4852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smtClean="0"/>
              <a:t>Dirac sea</a:t>
            </a:r>
            <a:endParaRPr lang="en-US" dirty="0"/>
          </a:p>
        </p:txBody>
      </p:sp>
      <p:sp>
        <p:nvSpPr>
          <p:cNvPr id="3" name="Foliennummernplatzhalter 2"/>
          <p:cNvSpPr>
            <a:spLocks noGrp="1"/>
          </p:cNvSpPr>
          <p:nvPr>
            <p:ph type="sldNum" sz="quarter" idx="12"/>
          </p:nvPr>
        </p:nvSpPr>
        <p:spPr/>
        <p:txBody>
          <a:bodyPr/>
          <a:lstStyle/>
          <a:p>
            <a:fld id="{4081E132-5EEC-4E82-AFB2-97DAB6A97EE1}" type="slidenum">
              <a:rPr lang="en-US" smtClean="0"/>
              <a:t>24</a:t>
            </a:fld>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Datumsplatzhalter 4"/>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1652232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Picture of people in bathing suits in a flooded square in Ven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718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433" y="1700808"/>
            <a:ext cx="4752528" cy="4734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Sphalerons (1984)</a:t>
            </a:r>
            <a:endParaRPr lang="en-US" dirty="0"/>
          </a:p>
        </p:txBody>
      </p:sp>
      <p:sp>
        <p:nvSpPr>
          <p:cNvPr id="3" name="Foliennummernplatzhalter 2"/>
          <p:cNvSpPr>
            <a:spLocks noGrp="1"/>
          </p:cNvSpPr>
          <p:nvPr>
            <p:ph type="sldNum" sz="quarter" idx="12"/>
          </p:nvPr>
        </p:nvSpPr>
        <p:spPr/>
        <p:txBody>
          <a:bodyPr/>
          <a:lstStyle/>
          <a:p>
            <a:fld id="{4081E132-5EEC-4E82-AFB2-97DAB6A97EE1}" type="slidenum">
              <a:rPr lang="en-US" smtClean="0"/>
              <a:t>26</a:t>
            </a:fld>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Datumsplatzhalter 4"/>
          <p:cNvSpPr>
            <a:spLocks noGrp="1"/>
          </p:cNvSpPr>
          <p:nvPr>
            <p:ph type="dt" sz="half" idx="10"/>
          </p:nvPr>
        </p:nvSpPr>
        <p:spPr/>
        <p:txBody>
          <a:bodyPr/>
          <a:lstStyle/>
          <a:p>
            <a:r>
              <a:rPr lang="en-US" smtClean="0"/>
              <a:t>23 July 2013</a:t>
            </a:r>
            <a:endParaRPr lang="en-US"/>
          </a:p>
        </p:txBody>
      </p:sp>
      <p:sp>
        <p:nvSpPr>
          <p:cNvPr id="6" name="AutoShape 2" descr="data:image/jpeg;base64,/9j/4AAQSkZJRgABAQAAAQABAAD/2wCEAAkGBwgHBgkIBwgKCgkLDRYPDQwMDRsUFRAWIB0iIiAdHx8kKDQsJCYxJx8fLT0tMTU3Ojo6Iys/RD84QzQ5OjcBCgoKDQwNGg8PGjclHyU3Nzc3Nzc3Nzc3Nzc3Nzc3Nzc3Nzc3Nzc3Nzc3Nzc3Nzc3Nzc3Nzc3Nzc3Nzc3Nzc3N//AABEIAKAAeQMBIgACEQEDEQH/xAAcAAACAwEBAQEAAAAAAAAAAAADBQIEBgEABwj/xAA+EAACAQMDAgQCBwQIBwAAAAABAgMABBEFEiExUQYTQWEigRQjMkJxobFSkcHRFRYkMzVi4fEHU3OTlKLw/8QAGQEAAgMBAAAAAAAAAAAAAAAAAAMBAgQF/8QAJBEAAgIBBAICAwEAAAAAAAAAAAECEQMEEiExIkETUTJh8SP/2gAMAwEAAhEDEQA/AMuofvmpjd2o4Cjowr24D1FVOcQR2FEDt1rm9ewokWH9Me5qAI72JA9T0r25x6UwtbVXbHwOARyGz+lNV0uFky0uyUftcg0F445S6M8khx70dZDt5pw+grIMwTx5PTk8UI6JcK3LRlfZqiy/wT+hUZCOtc8zirl1pk8AyykjqGXkUtlDxsVbjHqaLFyg49hfM4qLPQTJx3obSGiyoYN6k1Bj7igFmwTkYHehmQ0EhnIx1ofFCZjUcmgAwaphgaCKktBAYYqzaq7SKI1JJ7darQkFwu1WB9Cad6bA0l2llZIv0uQbpHBJFunf8aix2LG5vgvWtqWmEMUXn3OM7Rj4PcnFajTfDTMA97KxJ6op4q/oum22n2wjt0xnlmb7TnuadRDgVS7OtHCoIqQ6TawxhI4lAHzr0um27Z+rAJ9QMUyC56DmvNEcVbaTuRh9f0e4jjLWbsccgDmsNe218WMrxZ28NgfnivsVxGMN8AI7dqwfiiIQ38UsaHa2FYdjVPYZccZR6MpDC8kRfYdg6npihSRhTwAfnmntxCIJRLEFDY+Id/ZhVLUvKKxyQxgb/tKOdp/l70w5k8NK0JpAxPJyKgVqzKADigkZoMoFgcVHFGYYFRqQC+XxXhGAfi6UcIBXUVC2XYhR1xQAfSkWSZyI9+wZ2gHr7mtf4RsvotqZ5V/tNyxeVvXGeB+FK9AQPEQqeUhG58cn2HP7z8q0NjJ9WpU+uPwquThHV00aNHBIvAq6jrgc0ntg32lA57mmSbgOQPkaWje1aLsciipSTqF5OO1Aj5A5Gexr0qN0zmmXwI2qwEjjPNZ3xHaRXlswbjHQjvTqdyiN7dqTXcgkiaMnk9KXHsvP8TKX8ZELRyvlk4Dgcj+dZ2WQgOr8hvvAYKnuKe61JJEytGRuzsIPIbHQH5fwpCxtpzmM7Wb7pOMGnUYWyeRJbKHYbwOu3k/OhhRRFVVj2rng+oqK0GDIqkBkWh7atSLkUHYaChaaM4qCptYMwyo5I71cY5FCYfhipBcDe1ulity64P3WGcYIx/rTzSGXyC00ipls4zzXzy4uJIWkUEgMc7c/Oruo3z+VgSCBUTDOByaias6mCX0fSYtasoyqi4j/AH1fi1KCRftjg1+f5r+1S5JE1w7sck4wCe/Nanwtf3V5ewWMLE+YeN1LaaNkcl8H0q512GzDGSUYU4OT0qr/AF7sUby9wYkfvrEeK7G7tr5ophvQ9u9ZWWe5tFae1t4nCtgjB/8AjUK2Wm+LPtcPiWzvYyDG0bnpmlmqviBnt2JPByPWsBperyTeUdQspbYscLIgIB/Gt/p0LTWq7zk4wM9qh2mVXKMlqF35ttMzsBsUYbp8XpWfuXTymmhbLevODg008ZWT212yRHEZG4AdyKXabpsNlF9N1ndOzLmO1jyoPHVjTtySsy/E3KkMNKV7nT0c5ySeTRTF5ZwanA8cduv0cFYm+JFbqAecUGWVmbk1N2jm5FU2mdKg8E1zyx3FAavUCzvnk1wyZqturoY1FgSmVJSNw5HSr91opujCX/uBhmB6E4pdnNbXQrtLi1RGGTjDVWTN+i5bQvtvDmlMUaRIpZAOMjcR8q0vhbQba01iGWKBI9illVR69/1q1DbwQfEqhas+Hr+3+mTSyuqDJVcnnFRus6OylZPV7SO9uXbhXzjNIv6MWCRkeDf2YCnd1Mk0r/RJY2YehPWuWk8VzFiQYkXg579qrdMvstcFax0m3c5a32r97cM0zmjtbWELCMD2rhm+DaGx+NJrmWVnYHgD1qsmRtoWeIo7e6UI6qZC4wfnScZj1kWF3ablZF8lxzkNwaYyLvuFkkP3uKcWpM4SZAgnJKxs33EHr/Gq9oF2Y7U41t5/ITpGir/6ilrsc0bU7kS6hcshynmEKe4HAqk0vNPXRwsrvI3+yTPg1zzKE0mahvqRZOvZIrwJrrUAc3U78O3XlSlWbC4pGTRbaQpJgHrUND9NPZk5NrqGpSSIIrf4nb4RisVqOoXFjqk6s0nlAALgY6CtlotzpmnxtNqE8aTOuEDsBx/CkviK+0y53SR/WEsM7Dzj2+VEYe2dSed/ikKLGy1nWLxL2zuJ0RT8C79q4HtX1Wz0+f8Ao6KRz/aVX6xh0c1hfDnia20u1ENyShizt34+L8P5Gn93/wAR9PTTw1uYjccjaz4GKlwREc00uhv5zqfLlBWT1U8EVUvZtsLd6pWPiaPxGA0du8ckecs+D+Y616+JO7n4VXJpMlQ1TclyLri48tkbnA5wK5q/iuGazSPS02s6bWfGNoxziqMs3n3KxL68Uha3NsxhbOUyKIIRqskoY/E7ntUHqWB3rjY70444ImuZrrYqNABQ1d3UMVKgDua8Dg5Br2MV7igEMLtYtQsApwZI+QfXFVLXSdLY/wBriL+24jFdgkMbjBwD1pw2kfS1V4JNm7nOardHYxTU42V4tL0BZP8AD4sd2cv+pppa2ulJ8MFpFH3wmKjZ+HYEkX6XFI5b74mOPyxT220vT4D9QCD/AJmJqJMerRThhSwBmiQKGGDtqjcXxNvMfQ8A0y1S8jgQxjDe1Zq5PnGOBRgMcke3rSwSst+HYDLci5kHwjLAdlH+tC8T2E1tcR3LJiGcEK46Fl6/rTzRofLBIGQcDA64Hp8yRW5v9CN14ditGVPpCpvAcZAcnJB9ucUzGrFauKlHafD8ZNRYVo59ES9imk01GhuoGKXFk/VGHXGf9jWdkDo7JIrKynBVgQRVk7OTkxyxupAmFRqTGuZqRYRVqYAric8You09qkARAqPFEZD6Cix6dcyDcU2L3biobSLRi5dABVy31CWGPysnafsmgTRJDxu3EdT0FS02E3ulSSAZcTsU+QAxULy6NmCEsbtl9NVuzHsZ8gHrmppqFzEDtkIHqe9KI5RIp2NyOGB6g1JFfOS/U9M0bTapjKWd3+OU8deetesAHlMr89h7VVuJF81Y8lmYgBVGSx9ABW+8I+HTCVub5AZchliPIjx0z3Pt6VVQcnQx5FBWxz4U0fyUS7u1+PAMUZHI/wAx/Mj8c9q1wBYcn5VRgBXqSfc1dhO4itUYqK4MU5OTtiPxBosazHU4F2y8CXaPtDuay99o+n6oCbiEF/SReGHzr6Jq3+G3H/TNYwPztzn8Ky5nUrQ7GlONSMPfeCLtWLWU8cyHoH+EiqH9T9a/5Kf90V9KVlAOeD+Nd3nuaX8jKPSY2fIo8Z4HNN7PSLiYBpF8pD95uv7qbWNhaWXMa75P235P+lWJJScnNWll+hOPSe5FNLK2tB8Cb3/bfk1UvGOMnPNW5petLYpZHV4pl+ND19CPQj9KVbfZtjBQVIVXyfVOaueDomk0PIz/AH0h/Hmg6iuy1lYc4BrS6NbwaRoMT3brHFFFukc+netWn9sTlXRmtX0WXzjeWY+u++nQSD+fvSmxW7vLoW8ccjTk7dhGCPx7fjV3XvFYvrecWMktoAQEVQPMlB9c/dHt1qz4F8SR6fcCHUQXt3IXzmyWQ9znqKu3FsmMZU/0bvwp4Wjs9k85El0ftSkZ2+y9q2qRLBGEhAz6mh2YiaBJoHR43GVZTkGrsMRZsmnJL0Jbb7IRq5IUEtTG3i2Lk9a9BFt5o/VvwqGyChrjmLSZ/UkBefc1jT161pPF02yxiTPLSZx7D/esszdGyCPasWZ+RpwrxCZAAxz7Gvb296BuzxXvn+dJHGa83jOagrlmJZuKXmfAyOmKNA4OADk55qALTYJ5OT7UFzyBRC43cUI9SalAyrdQ+c0MIGfNlUY9s80Hx5dXF40dhaITa2pDzcZDuOgPcD9aaW1vNJe7oU3NEuQCfU1pptPhj09IioLBMFsck9/31twR8DPkdSPkeo3MFxBFPBayI8zEXBHwxnZgALxz+oq5ay2OpWy2l6ttbupMyzxxqN+BjD4weRnkEZxzVK9vxFqm6CJrYwkoD8e7cOWb19Se3HUVf1LVLTVbMS3LI2owgQxKIwyyKfvbeAMHPQHqKW1zQ9R/ytfwZ+APG8mgX720w87RpW3GONCBbkn7SL6A9Sv8a++WM1vd20VzayrNBKoaORTkMK+V+GvBUFvoOLqMG4nw8nOSOwraaFph0K0DaaWaHrJbM3B917N+R9a0pNIyzqzWEhFJritwO/rVKG/t7yFHt33A5LKeGUj0I9Dn9KKknNCVizN+LpRJcwxnoisf34/lWcZ9v2SfcHpTLxNOG1Ns+igfmaSGY8j9aw5n5s2Y14onc30NtC81zKscajLFj0pL/XLSP2rj/wAdv5Vcu4oLsFLmJJFBBAYZwQeDXPJi/Zal2X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3" name="Picture 5" descr="http://www.itp.kit.edu/~fk/fk2.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115" y="2020166"/>
            <a:ext cx="1291597" cy="1718143"/>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517081" y="3817379"/>
            <a:ext cx="1587294" cy="307777"/>
          </a:xfrm>
          <a:prstGeom prst="rect">
            <a:avLst/>
          </a:prstGeom>
          <a:noFill/>
        </p:spPr>
        <p:txBody>
          <a:bodyPr wrap="none" rtlCol="0">
            <a:spAutoFit/>
          </a:bodyPr>
          <a:lstStyle/>
          <a:p>
            <a:r>
              <a:rPr lang="en-US" sz="1400" dirty="0" err="1"/>
              <a:t>Frans</a:t>
            </a:r>
            <a:r>
              <a:rPr lang="en-US" sz="1400" dirty="0"/>
              <a:t> </a:t>
            </a:r>
            <a:r>
              <a:rPr lang="en-US" sz="1400" dirty="0" err="1"/>
              <a:t>Klinkhamer</a:t>
            </a:r>
            <a:endParaRPr lang="en-US" sz="1400" dirty="0"/>
          </a:p>
        </p:txBody>
      </p:sp>
      <p:pic>
        <p:nvPicPr>
          <p:cNvPr id="12295" name="Picture 7" descr="Professor N.S. Mant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848" y="4193198"/>
            <a:ext cx="1180130" cy="1753629"/>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688114" y="6127315"/>
            <a:ext cx="1180131" cy="307777"/>
          </a:xfrm>
          <a:prstGeom prst="rect">
            <a:avLst/>
          </a:prstGeom>
          <a:noFill/>
        </p:spPr>
        <p:txBody>
          <a:bodyPr wrap="none" rtlCol="0">
            <a:spAutoFit/>
          </a:bodyPr>
          <a:lstStyle/>
          <a:p>
            <a:r>
              <a:rPr lang="en-US" sz="1400" dirty="0"/>
              <a:t>Nick Manton</a:t>
            </a:r>
          </a:p>
        </p:txBody>
      </p:sp>
    </p:spTree>
    <p:extLst>
      <p:ext uri="{BB962C8B-B14F-4D97-AF65-F5344CB8AC3E}">
        <p14:creationId xmlns:p14="http://schemas.microsoft.com/office/powerpoint/2010/main" val="2187051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CP-violation</a:t>
            </a:r>
            <a:endParaRPr lang="en-US" dirty="0"/>
          </a:p>
        </p:txBody>
      </p:sp>
      <p:pic>
        <p:nvPicPr>
          <p:cNvPr id="24578" name="Picture 2" descr="http://www.slac.stanford.edu/grp/eb/babar_ckm_20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130858"/>
            <a:ext cx="4361959" cy="4419991"/>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p:cNvSpPr>
            <a:spLocks noGrp="1"/>
          </p:cNvSpPr>
          <p:nvPr>
            <p:ph type="sldNum" sz="quarter" idx="12"/>
          </p:nvPr>
        </p:nvSpPr>
        <p:spPr/>
        <p:txBody>
          <a:bodyPr/>
          <a:lstStyle/>
          <a:p>
            <a:fld id="{4081E132-5EEC-4E82-AFB2-97DAB6A97EE1}" type="slidenum">
              <a:rPr lang="en-US" smtClean="0"/>
              <a:t>27</a:t>
            </a:fld>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Datumsplatzhalter 4"/>
          <p:cNvSpPr>
            <a:spLocks noGrp="1"/>
          </p:cNvSpPr>
          <p:nvPr>
            <p:ph type="dt" sz="half" idx="10"/>
          </p:nvPr>
        </p:nvSpPr>
        <p:spPr/>
        <p:txBody>
          <a:bodyPr/>
          <a:lstStyle/>
          <a:p>
            <a:r>
              <a:rPr lang="en-US" smtClean="0"/>
              <a:t>23 July 2013</a:t>
            </a:r>
            <a:endParaRPr lang="en-US"/>
          </a:p>
        </p:txBody>
      </p:sp>
      <p:pic>
        <p:nvPicPr>
          <p:cNvPr id="17410" name="Picture 2" descr="James-cron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020" y="2352134"/>
            <a:ext cx="1584894" cy="2132404"/>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643899" y="4513246"/>
            <a:ext cx="1289135" cy="307777"/>
          </a:xfrm>
          <a:prstGeom prst="rect">
            <a:avLst/>
          </a:prstGeom>
          <a:noFill/>
        </p:spPr>
        <p:txBody>
          <a:bodyPr wrap="none" rtlCol="0">
            <a:spAutoFit/>
          </a:bodyPr>
          <a:lstStyle/>
          <a:p>
            <a:r>
              <a:rPr lang="en-US" sz="1400" dirty="0"/>
              <a:t>James </a:t>
            </a:r>
            <a:r>
              <a:rPr lang="en-US" sz="1400" dirty="0" smtClean="0"/>
              <a:t>Cronin</a:t>
            </a:r>
            <a:endParaRPr lang="en-US" sz="1400" dirty="0"/>
          </a:p>
        </p:txBody>
      </p:sp>
      <p:sp>
        <p:nvSpPr>
          <p:cNvPr id="7" name="AutoShape 4" descr="data:image/jpeg;base64,/9j/4AAQSkZJRgABAQAAAQABAAD/2wCEAAkGBwgHBgkIBwgKCgkLDRYPDQwMDRsUFRAWIB0iIiAdHx8kKDQsJCYxJx8fLT0tMTU3Ojo6Iys/RD84QzQ5OjcBCgoKDQwNGg8PGjclHyU3Nzc3Nzc3Nzc3Nzc3Nzc3Nzc3Nzc3Nzc3Nzc3Nzc3Nzc3Nzc3Nzc3Nzc3Nzc3Nzc3N//AABEIAKAAcQMBIgACEQEDEQH/xAAcAAABBAMBAAAAAAAAAAAAAAAFAwQGBwACCAH/xAA9EAACAQMDAQYCCQMDAgcAAAABAgMABBEFEiExBhMiQVFhcYEHFCMyQpGhsfAVUsFi0fFT4RYXMzRykrL/xAAUAQEAAAAAAAAAAAAAAAAAAAAA/8QAFBEBAAAAAAAAAAAAAAAAAAAAAP/aAAwDAQACEQMRAD8AZS3rRam0GQiFcYQ5JJppdWbJdF4rgFtpzv5pmskNi7PZsGZsZDnca0S4cObkEOC2W3DHFA4ifMZAkWVdvjVeKRSSNSY59wUAMAPKlIWihiaSNAzyjcoIxigupantbKkF+m3n/FAbjjtpw8rP4B0zxQ+5eGZdxmVApxtzio891f3Kkd+qKDjYGwRXsFmQ6sXmDk9ckEe+aCwuw15pVs1+L7VFgQx/ZqHxvPOefypT6StZ0jVuzwWxmje4hXYEBGWHrx7VDreUKCrqk0nGS7lieOhz8q1eaCWQs1h4ONwRgG6+4P5dKCyfo1K/+GrfEYR/xeRqWK/vVTaGZTN3OjXkkNwxytpctgt5+DoD59KN6b2wmiuDb6ptR1YqWYbVOPU+RoLCV/Ot1fnrQ2yvorkeHhh1U+VOw1A+ST3pUSUOU0sr4xQPd/vWU13D1asoKJiEKS/a7u9H4z0Bpa4uhIpiZwUBJ3KuM0OW5ZQZJEDjocjivLu5QgYiCDA+6OaDL6/lkYQxrtHTJbkimNrbSXNx3dtG7uWwWzgU4htJbu4WCHzH2hTnHtVhdn9BW2gXulck8siY59OaCJw9mcKBIsYkx4jHIcrmn9n2fvJTsa2bHlIW+z/fk/pVj2OkKsSo8Ph/6ce1V/I0cg0G1mZO/U7Bg7AcDPXr1oK8tey/1URiX6o7s2ED5II4yDjpx500l7MQLcSyQKyLsDEAlsE5yOPgPzq4vqMKgDulIz1/nwobcaREAXjXDFs9eD8qCsk0b63EXnG5twG7owI6Eent8KZaxaTiRnn2z+HY3ecNIn+o+o6hutWNf2G05IOP55VH7617xWjmiVgBxj8Q8wfSgrfSe0d1pVz3O9mWMkIGP4fT9qn2idr4rxhHJw3oahHabQhCyzwD7NvxdClC3tbnS0t7oSAxyE8qfukeX7c+9BesE6yKGU5FOA3FQDsj2g79FjkOWFTeObcBjpQOdxrKS31lBQUEobPCgDkgnrStjGLozXUuDHEoESHjcT50he2v1eYRrIHDHGF4zU3g0eKPSdPiKqrSndwOdoGcfPP8zQO+yWlRw2yXMuC8hzkjG35fnU6sguMY+6PLy/3oHZxBYo0BA2+2aktlGG2qAVXYM/GgfWkSlVPIOOeKLRRhEAB+Z603so1AAPJxwT6UQ2rlV82oEhluo6UjIMM2RwKfiMDoK0kAHUjmgCXMO7O7Puaj1/b7MmM+LnhvMVL7lR3RyM/5oDfxlRuIGRxg0EOubWObdHKgMbjBGCfKg8OnJcaFqOmyxoXtiXhL5BX4e1H9ZBieLB8Lkqev88qTtJoI0llYb+/YR7fLoefXkZFBWOnTPYXe4Eoq9AfT0q0dC1iK7t12uN3mDVa6vbiK9nTOVBODwNy+R486R7N6sbW7UMx2+hoLo+sCvaiv9eh9f1rKCsokfbFI43Ak8kcYqzdCuYtQ0yKNsiW2YFW6nG0Z/U5qBT28sNk8coAVGDL6HPFTD6ORGjhHKkzNt2+eOnX05FBJgNsQKeIEhuBj+cVLLBllhR1yVIxk+dR6fu42lXBwMqePy/Q0T7PXAW3kR2BER/n+aCQW7YkwOnl707DOTxihUd3boqu8qov4SfM5pzHq1mH2d4pcjHHP7UBAO6/fzjzzScq94OOuOK0eeOW3LJhuOoraS5VIRjg7aBtOrFQr4B9QKH3SBgdp3HJ6Uy1HXzbyd043FR18s0Km1/61EASsOAQSDw3pg9T8aAd2kGbuJVYbQMg+nNCdfIi08qmS2Y2YL8Tk/tSmt6jC9zEIplmJxyo6cf8AFPruyi1C2buUIlKFlXruA4IoK21QYQOyjJ45Prz/AD51GO8IuCw4O6rc1rsncTdkb3UdOi2T2wLSKrZLqoydox6HNU8uS/JyaAv9df8AuNZTHmvKCytTH1u2ktBEUcqcuR1I5zTzsT2ev7WCG/vn7iIYcbuSy43Y+Y/xTC7nuLl3lfK4/tq4X0tJNJsraEhgluFJH48R4BzQQ/UJ0mjZvFvYFlwOCcA9PnTWPUXtRGiIzs29yqjgngAH2yP1pW6iljM8MxC92WK546CpL2XtbQ6TCs0KEucr4QWOR1P60EPS+u7iKS9ERkgSQI0mfAh64HXnHtj51IdIspPqlvdGPu1mODhiX488Y6fM1J7HTreGMRqixrg/Zp9059vjRB4IowZduAvJJ60AKF5rBt8xZ496qVf0bgGvO0J72K3ROAXwQuehyKa6xeNNGEA8TSBic88dK81IPNpimEEPwVPoRQKTaRDdI47hVjkXbA0THw5PVh5/t+9CLXscLezuEQKl27blnXCFRycAgc9eQRjgccVIdA1E3Mm3Gzd4ig6A+1HLkFlxkfOgh912ZtrrTzLON1yiDa6jAyPP/t0oNpkLNbW0tsQbyOUxbB1dseH49P1PvUzumaFGCEDIPTzqDaA7L2lv7mPrbR94vuT1HzAx86CdRRw6TY3YvHHdpCjzOemAmGPw8JrkyIDw9RwBzV//AE0au0HZMpESsl68dswB5K+J2/RQPnVAxBqB9sX+6spLa/pWUE5uNeZFx3IGeasz6L9eOoaY0Vyx7yzGzB6lG5X8sMPyqo5ba4WU97Hx0ot2X1ebQ9aiuyC1qy91OgH3kPnj1HUUFkdvovrlgb61AD27DKjg4PBz8zSnY6577T7UsR4s7/lxijWo20N1ocndeJu5JRgfvDrUS7FsY7xoN3hcb1HoR/2IoJ/HN4tgANLSI0ifaNhcULsWMjN7MR19KdXNwx2p+HHNACuo+8F0VACxN4T6kUtbJLc6RvCuoK5yPStruzuJUnWOUKkuSQV6560uv9RSAWq/VxgcOCenwxQCOz0psr9e+U7f/TJx69D/AIqYXCq0WVyajlppfcqJZ3YuG3Z9eeKNxyP3fJ6j9KAJfzOEER6kkA+mOf8AagPYWAS9o9SkkUFVQMfc7yB+1H9Yt8N3g4BBznp/OlV/D20tOxeo6gbqznuJLlPshFtwCpbIYk8feHr0oBP066kG1Ww0qNgFto3mdR6uePyC/rVaweOQADqac67qlzr2r3Op3pHfXD7iF6KOgA+A4r3RLfv9QiQeZFAX/prf2Gsqd/0f2NZQWVJ2E0CSXebVtuMFN5waRu/o87PzxhYrd4CPOOQ1LaygBaLos2kQxWkd530MYwvepkgemc1CNIX6j2hWGTjuZ2iP6j/Aq0QQWJ9qgPaOyaLtG7rjM53R/wDzABH5mgkttEEuLheOG3fnTplVULsM4HSmQuElht75ciOVQj56qff58UQl2sgIPlQCE1WIOYmt5twP4oyv7inqX8TD/wBrPv8ATb1+dJCItLvDY55BGaJeLGd2MUAe5vbjacWpQZzlmA4p7YmV4VEgT4qentW9zAJV8RNJwt3WFxjnrQM9SUgGBjg4J+Vc+fSg4XtB3akZVOfzP+1dB6i4W4uZWxsjhzmuXe1OpDU9burpTlC5CH2FAOi3SOEXOT6VZ30f9j5jIl7c/d6hTVb6Ou/UIl9TXSHZmIR6ZEPagW/p6elZRDuxWUErrK8Jx1qB9rvpM0vRXktdOVdRvl4YI+Ioz/qbzPsP0oJ2AATUa1hbTVNUexW4jMvchiUYFoWDHBI+Zqj+0XbPXdbc/XL+VYjz3EDGOMfIdfnmn30U3wtu0Rty21rkDuz0G9c8H4gtQW5pczRTz6dfgK0g6eW/zI+PUe+afxymNTFK3iTjPr70nqMAvrdZlQmSLh0X7wHt8Oo+frTZrWSWFZbecPkdG6EfHyoCsGMHoaeJFv5ZvlUagv5rI4uYWKf3Kc8Uqe0kedsNvcP8Bj9zQHWjCNhWOP2oTql7FaqTKyrgZ4NNpdYvZIWlW2VFUcmSTn8gKAXdncXYFzePvuJzhBjwxD1A9fegZdp9Tv8AV+z2pHSg0VssDma7cYyFB8KDqST59Pia57kGGxjHOK6h1vTRb9lry1jGxfqrlzj7ihT/AMfE1zxc2ccrskgwynGRQK9iNOe91eLA4Bro7T4BBaImOcVUX0bf03TbsJfzJC7HwPJwp+fSrpRQVBUgg9COlBrgVlK7TWUFYfSL2/l1mRtL0OaSPTV4lmTKm4PPAPUJ+/w615gBOOPbypZkEcRJOflXqx5UA8cc0DVk/WlLCR7a9hmiYo8bBlYeRFLvGAOlahCG46+RoOjdDna+02zv4mGZ4Vbd5NxyD6EHI+VOzZQySF4y0Uh5ZVbGflUP+iHVVuNNn0qU+OEmWMH+0/e/Jv8A9VPniB8g2Omeo+dAw+pg8SsCvoVpeK2gzwijA8hSrxnjx8f6hzSQD7sxlWI6gNQJ3lpE0DLgBT1HSh9vALm6U7T3cJB6deOAKKzJJOFQjaPMilre3SFdqgYHQelBHPpAZbTsZqbM2HmVY8+uWAx+Wa50uEH1hsetXn9MN6qaTa2I+9LIZW+CjH7sPyqklQtIccnrQK2R3L3EnOfun/FSHs32o1Hs/cRosrzWOftLZznA/wBOfun9KjojPToc5HtTm2He7twy460Ftf8AmFof/Uf/AOhr2qp7hvQfnWUDG4JLKo6npTtI8LkrzjrTYjFwhIzyeKIOwZADkHFA1C7m6Z+Brcxg9R8D70tHGRyw4+NK7AGAHFAS7JanJo2rW92NxCN9oo/EnmPy/WugInWSNXQgqwBUjzFc3RZjlU446VePYLUPr/Z2EOcyW57lvlyP0IoGP0k9o30bS47a0kSO7vMqsjNt7tB95vjzgfH2qt4r7UWWGVpb9DNCWjW2und+v3jkkgcjnirc7TdlNL7SxxjUYm7yL7ksZwwHp7jzqsNU7LXfZK/hEd4Ibe7doluu8IUKBna3GQxxnjjg0D/R+3d/pSRpeT291B3e7azMzk9SCxOVPxBGeKti2n7+3im7t4+8QNsfG5cjocedUBeyiK1QQRw2weFgZZJMi4x5jI4PUjpzV86fKtxptrNGcpLCjKfYgGgqX6W7nv8AXnjzlbeFUA9z4j+9QOCJdm7o1SHtzdC91q/lB8LTsoPqAdo/QUHhQiJcdfKgQZGyCefjWyxmGRHXq3GPWnjpwPUD060zCHcAeW82oHXi/mKytPD/AHGso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8946" y="2352134"/>
            <a:ext cx="1506010" cy="2132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2687633" y="4517570"/>
            <a:ext cx="868636" cy="307777"/>
          </a:xfrm>
          <a:prstGeom prst="rect">
            <a:avLst/>
          </a:prstGeom>
          <a:noFill/>
        </p:spPr>
        <p:txBody>
          <a:bodyPr wrap="none" rtlCol="0">
            <a:spAutoFit/>
          </a:bodyPr>
          <a:lstStyle/>
          <a:p>
            <a:r>
              <a:rPr lang="en-US" sz="1400" dirty="0" smtClean="0"/>
              <a:t>Val </a:t>
            </a:r>
            <a:r>
              <a:rPr lang="en-US" sz="1400" dirty="0"/>
              <a:t>Fitch</a:t>
            </a:r>
          </a:p>
        </p:txBody>
      </p:sp>
    </p:spTree>
    <p:extLst>
      <p:ext uri="{BB962C8B-B14F-4D97-AF65-F5344CB8AC3E}">
        <p14:creationId xmlns:p14="http://schemas.microsoft.com/office/powerpoint/2010/main" val="38495765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Deviation from equilibrium</a:t>
            </a:r>
            <a:endParaRPr lang="en-US" dirty="0"/>
          </a:p>
        </p:txBody>
      </p:sp>
      <p:pic>
        <p:nvPicPr>
          <p:cNvPr id="27650" name="Picture 2" descr="http://quantum-bits.org/wp-content/uploads/2012/08/higgs-h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250089"/>
            <a:ext cx="5307066" cy="3825754"/>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p:cNvSpPr>
            <a:spLocks noGrp="1"/>
          </p:cNvSpPr>
          <p:nvPr>
            <p:ph type="sldNum" sz="quarter" idx="12"/>
          </p:nvPr>
        </p:nvSpPr>
        <p:spPr/>
        <p:txBody>
          <a:bodyPr/>
          <a:lstStyle/>
          <a:p>
            <a:fld id="{4081E132-5EEC-4E82-AFB2-97DAB6A97EE1}" type="slidenum">
              <a:rPr lang="en-US" smtClean="0"/>
              <a:t>28</a:t>
            </a:fld>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Datumsplatzhalter 4"/>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34870097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4206673"/>
            <a:ext cx="3862111" cy="246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smtClean="0"/>
              <a:t>First order transition ? </a:t>
            </a:r>
            <a:endParaRPr lang="en-US" dirty="0"/>
          </a:p>
        </p:txBody>
      </p:sp>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53" y="1988840"/>
            <a:ext cx="5055719"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2"/>
          </p:nvPr>
        </p:nvSpPr>
        <p:spPr/>
        <p:txBody>
          <a:bodyPr/>
          <a:lstStyle/>
          <a:p>
            <a:fld id="{4081E132-5EEC-4E82-AFB2-97DAB6A97EE1}" type="slidenum">
              <a:rPr lang="en-US" smtClean="0"/>
              <a:t>29</a:t>
            </a:fld>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Datumsplatzhalter 4"/>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3291652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en-US" dirty="0"/>
          </a:p>
        </p:txBody>
      </p:sp>
      <p:sp>
        <p:nvSpPr>
          <p:cNvPr id="3" name="Inhaltsplatzhalter 2"/>
          <p:cNvSpPr>
            <a:spLocks noGrp="1"/>
          </p:cNvSpPr>
          <p:nvPr>
            <p:ph idx="1"/>
          </p:nvPr>
        </p:nvSpPr>
        <p:spPr/>
        <p:txBody>
          <a:bodyPr/>
          <a:lstStyle/>
          <a:p>
            <a:pPr marL="514350" indent="-514350">
              <a:buFont typeface="+mj-lt"/>
              <a:buAutoNum type="arabicPeriod"/>
            </a:pPr>
            <a:endParaRPr lang="en-US" dirty="0" smtClean="0"/>
          </a:p>
          <a:p>
            <a:pPr marL="514350" indent="-514350">
              <a:buFont typeface="+mj-lt"/>
              <a:buAutoNum type="arabicPeriod"/>
            </a:pPr>
            <a:r>
              <a:rPr lang="en-US" dirty="0" smtClean="0"/>
              <a:t>Experimental observations</a:t>
            </a:r>
          </a:p>
          <a:p>
            <a:pPr marL="514350" indent="-514350">
              <a:buFont typeface="+mj-lt"/>
              <a:buAutoNum type="arabicPeriod"/>
            </a:pPr>
            <a:r>
              <a:rPr lang="en-US" dirty="0" smtClean="0"/>
              <a:t>Theoretical advancements </a:t>
            </a:r>
          </a:p>
          <a:p>
            <a:pPr marL="514350" indent="-514350">
              <a:buFont typeface="+mj-lt"/>
              <a:buAutoNum type="arabicPeriod"/>
            </a:pPr>
            <a:r>
              <a:rPr lang="en-US" dirty="0" smtClean="0"/>
              <a:t>Electroweak baryogenesis</a:t>
            </a:r>
          </a:p>
          <a:p>
            <a:pPr marL="514350" indent="-514350">
              <a:buFont typeface="+mj-lt"/>
              <a:buAutoNum type="arabicPeriod"/>
            </a:pPr>
            <a:r>
              <a:rPr lang="en-US" dirty="0" smtClean="0"/>
              <a:t>Baryogenesis via leptogenesis</a:t>
            </a:r>
          </a:p>
          <a:p>
            <a:pPr marL="514350" indent="-514350">
              <a:buFont typeface="+mj-lt"/>
              <a:buAutoNum type="arabicPeriod"/>
            </a:pPr>
            <a:r>
              <a:rPr lang="en-US" dirty="0" smtClean="0"/>
              <a:t>Current status </a:t>
            </a:r>
          </a:p>
          <a:p>
            <a:pPr marL="514350" indent="-514350">
              <a:buFont typeface="+mj-lt"/>
              <a:buAutoNum type="arabicPeriod"/>
            </a:pPr>
            <a:r>
              <a:rPr lang="en-US" dirty="0" smtClean="0"/>
              <a:t>Summary</a:t>
            </a:r>
            <a:endParaRPr lang="en-US" dirty="0"/>
          </a:p>
        </p:txBody>
      </p:sp>
      <p:sp>
        <p:nvSpPr>
          <p:cNvPr id="4" name="Foliennummernplatzhalter 3"/>
          <p:cNvSpPr>
            <a:spLocks noGrp="1"/>
          </p:cNvSpPr>
          <p:nvPr>
            <p:ph type="sldNum" sz="quarter" idx="12"/>
          </p:nvPr>
        </p:nvSpPr>
        <p:spPr/>
        <p:txBody>
          <a:bodyPr/>
          <a:lstStyle/>
          <a:p>
            <a:fld id="{4081E132-5EEC-4E82-AFB2-97DAB6A97EE1}" type="slidenum">
              <a:rPr lang="en-US" smtClean="0"/>
              <a:t>3</a:t>
            </a:fld>
            <a:endParaRPr lang="en-US"/>
          </a:p>
        </p:txBody>
      </p:sp>
      <p:sp>
        <p:nvSpPr>
          <p:cNvPr id="5" name="Fußzeilenplatzhalter 4"/>
          <p:cNvSpPr>
            <a:spLocks noGrp="1"/>
          </p:cNvSpPr>
          <p:nvPr>
            <p:ph type="ftr" sz="quarter" idx="11"/>
          </p:nvPr>
        </p:nvSpPr>
        <p:spPr/>
        <p:txBody>
          <a:bodyPr/>
          <a:lstStyle/>
          <a:p>
            <a:r>
              <a:rPr lang="en-US" smtClean="0"/>
              <a:t>Alexander Kartavtsev</a:t>
            </a:r>
            <a:endParaRPr lang="en-US"/>
          </a:p>
        </p:txBody>
      </p:sp>
      <p:sp>
        <p:nvSpPr>
          <p:cNvPr id="6" name="Datumsplatzhalter 5"/>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41723377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4400" dirty="0" smtClean="0"/>
              <a:t>Electroweak baryogenesis (1985)</a:t>
            </a:r>
            <a:endParaRPr lang="en-US" sz="4400"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072324"/>
            <a:ext cx="4752528" cy="3863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2"/>
          </p:nvPr>
        </p:nvSpPr>
        <p:spPr/>
        <p:txBody>
          <a:bodyPr/>
          <a:lstStyle/>
          <a:p>
            <a:fld id="{4081E132-5EEC-4E82-AFB2-97DAB6A97EE1}" type="slidenum">
              <a:rPr lang="en-US" smtClean="0"/>
              <a:t>30</a:t>
            </a:fld>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Datumsplatzhalter 4"/>
          <p:cNvSpPr>
            <a:spLocks noGrp="1"/>
          </p:cNvSpPr>
          <p:nvPr>
            <p:ph type="dt" sz="half" idx="10"/>
          </p:nvPr>
        </p:nvSpPr>
        <p:spPr/>
        <p:txBody>
          <a:bodyPr/>
          <a:lstStyle/>
          <a:p>
            <a:r>
              <a:rPr lang="en-US" smtClean="0"/>
              <a:t>23 July 2013</a:t>
            </a:r>
            <a:endParaRPr lang="en-US"/>
          </a:p>
        </p:txBody>
      </p:sp>
      <p:pic>
        <p:nvPicPr>
          <p:cNvPr id="13314" name="Picture 2" descr="V.A. Rubako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005606"/>
            <a:ext cx="1344523" cy="1855442"/>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539759" y="3905882"/>
            <a:ext cx="1436099" cy="307777"/>
          </a:xfrm>
          <a:prstGeom prst="rect">
            <a:avLst/>
          </a:prstGeom>
          <a:noFill/>
        </p:spPr>
        <p:txBody>
          <a:bodyPr wrap="none" rtlCol="0">
            <a:spAutoFit/>
          </a:bodyPr>
          <a:lstStyle/>
          <a:p>
            <a:r>
              <a:rPr lang="en-US" sz="1400" dirty="0"/>
              <a:t>Valery </a:t>
            </a:r>
            <a:r>
              <a:rPr lang="en-US" sz="1400" dirty="0" err="1" smtClean="0"/>
              <a:t>Rubakov</a:t>
            </a:r>
            <a:endParaRPr lang="en-US" sz="1400" dirty="0"/>
          </a:p>
        </p:txBody>
      </p:sp>
      <p:pic>
        <p:nvPicPr>
          <p:cNvPr id="13316" name="Picture 4" descr="http://people.epfl.ch/cgi-bin/people/getPhoto?id=126010&amp;sho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245628"/>
            <a:ext cx="1344523" cy="184281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325064" y="6123818"/>
            <a:ext cx="1917513" cy="307777"/>
          </a:xfrm>
          <a:prstGeom prst="rect">
            <a:avLst/>
          </a:prstGeom>
          <a:noFill/>
        </p:spPr>
        <p:txBody>
          <a:bodyPr wrap="none" rtlCol="0">
            <a:spAutoFit/>
          </a:bodyPr>
          <a:lstStyle/>
          <a:p>
            <a:r>
              <a:rPr lang="en-US" sz="1400" dirty="0"/>
              <a:t>Mikhail </a:t>
            </a:r>
            <a:r>
              <a:rPr lang="en-US" sz="1400" dirty="0" smtClean="0"/>
              <a:t>Shaposhnikov</a:t>
            </a:r>
            <a:endParaRPr lang="en-US" sz="1400" dirty="0"/>
          </a:p>
        </p:txBody>
      </p:sp>
      <p:pic>
        <p:nvPicPr>
          <p:cNvPr id="13318" name="Picture 6" descr="http://www.inr.troitsk.ru/kuzmin/kuzmin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2577" y="2026494"/>
            <a:ext cx="1342420" cy="1834554"/>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2265343" y="3905881"/>
            <a:ext cx="1327095" cy="307777"/>
          </a:xfrm>
          <a:prstGeom prst="rect">
            <a:avLst/>
          </a:prstGeom>
          <a:noFill/>
        </p:spPr>
        <p:txBody>
          <a:bodyPr wrap="none" rtlCol="0">
            <a:spAutoFit/>
          </a:bodyPr>
          <a:lstStyle/>
          <a:p>
            <a:r>
              <a:rPr lang="en-US" sz="1400" dirty="0" err="1" smtClean="0"/>
              <a:t>Vadim</a:t>
            </a:r>
            <a:r>
              <a:rPr lang="en-US" sz="1400" dirty="0" smtClean="0"/>
              <a:t> </a:t>
            </a:r>
            <a:r>
              <a:rPr lang="en-US" sz="1400" dirty="0" err="1" smtClean="0"/>
              <a:t>Kuzmin</a:t>
            </a:r>
            <a:endParaRPr lang="en-US" sz="1400" dirty="0"/>
          </a:p>
        </p:txBody>
      </p:sp>
    </p:spTree>
    <p:extLst>
      <p:ext uri="{BB962C8B-B14F-4D97-AF65-F5344CB8AC3E}">
        <p14:creationId xmlns:p14="http://schemas.microsoft.com/office/powerpoint/2010/main" val="11344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B-L = </a:t>
            </a:r>
            <a:r>
              <a:rPr lang="de-DE" dirty="0" err="1" smtClean="0"/>
              <a:t>const</a:t>
            </a:r>
            <a:r>
              <a:rPr lang="de-DE" dirty="0" smtClean="0"/>
              <a:t>.</a:t>
            </a:r>
            <a:endParaRPr lang="en-US" dirty="0"/>
          </a:p>
        </p:txBody>
      </p:sp>
      <p:pic>
        <p:nvPicPr>
          <p:cNvPr id="20482" name="Picture 2" descr="http://www.euronuclear.org/info/encyclopedia/images/Elementary-Particle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87" y="2437731"/>
            <a:ext cx="3325460" cy="3456384"/>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5554754" y="5865026"/>
            <a:ext cx="1912703" cy="523220"/>
          </a:xfrm>
          <a:prstGeom prst="rect">
            <a:avLst/>
          </a:prstGeom>
          <a:noFill/>
        </p:spPr>
        <p:txBody>
          <a:bodyPr wrap="none" rtlCol="0">
            <a:spAutoFit/>
          </a:bodyPr>
          <a:lstStyle/>
          <a:p>
            <a:r>
              <a:rPr lang="de-DE" sz="2800" dirty="0" smtClean="0"/>
              <a:t>B-L=</a:t>
            </a:r>
            <a:r>
              <a:rPr lang="de-DE" sz="2800" dirty="0" err="1" smtClean="0"/>
              <a:t>const</a:t>
            </a:r>
            <a:r>
              <a:rPr lang="de-DE" sz="2800" dirty="0" smtClean="0"/>
              <a:t>.</a:t>
            </a:r>
            <a:endParaRPr lang="en-US" sz="2800" dirty="0"/>
          </a:p>
        </p:txBody>
      </p:sp>
      <p:pic>
        <p:nvPicPr>
          <p:cNvPr id="20484" name="Picture 4" descr="http://teacherlink.ed.usu.edu/tlresources/units/socjust/SCALE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437731"/>
            <a:ext cx="4886325" cy="3057526"/>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4484100" y="3904313"/>
            <a:ext cx="625492" cy="523220"/>
          </a:xfrm>
          <a:prstGeom prst="rect">
            <a:avLst/>
          </a:prstGeom>
          <a:noFill/>
        </p:spPr>
        <p:txBody>
          <a:bodyPr wrap="none" rtlCol="0">
            <a:spAutoFit/>
          </a:bodyPr>
          <a:lstStyle/>
          <a:p>
            <a:r>
              <a:rPr lang="el-GR" sz="2800" dirty="0" smtClean="0"/>
              <a:t>Δ</a:t>
            </a:r>
            <a:r>
              <a:rPr lang="de-DE" sz="2800" dirty="0" smtClean="0"/>
              <a:t>L</a:t>
            </a:r>
            <a:endParaRPr lang="en-US" sz="2800" dirty="0"/>
          </a:p>
        </p:txBody>
      </p:sp>
      <p:sp>
        <p:nvSpPr>
          <p:cNvPr id="7" name="Textfeld 6"/>
          <p:cNvSpPr txBox="1"/>
          <p:nvPr/>
        </p:nvSpPr>
        <p:spPr>
          <a:xfrm>
            <a:off x="7809024" y="3904313"/>
            <a:ext cx="663964" cy="523220"/>
          </a:xfrm>
          <a:prstGeom prst="rect">
            <a:avLst/>
          </a:prstGeom>
          <a:noFill/>
        </p:spPr>
        <p:txBody>
          <a:bodyPr wrap="none" rtlCol="0">
            <a:spAutoFit/>
          </a:bodyPr>
          <a:lstStyle/>
          <a:p>
            <a:r>
              <a:rPr lang="el-GR" sz="2800" dirty="0" smtClean="0"/>
              <a:t>Δ</a:t>
            </a:r>
            <a:r>
              <a:rPr lang="de-DE" sz="2800" dirty="0" smtClean="0"/>
              <a:t>B</a:t>
            </a:r>
            <a:endParaRPr lang="en-US" sz="2800" dirty="0"/>
          </a:p>
        </p:txBody>
      </p:sp>
      <p:sp>
        <p:nvSpPr>
          <p:cNvPr id="4" name="Textfeld 3"/>
          <p:cNvSpPr txBox="1"/>
          <p:nvPr/>
        </p:nvSpPr>
        <p:spPr>
          <a:xfrm>
            <a:off x="5551548" y="1907196"/>
            <a:ext cx="1915909" cy="369332"/>
          </a:xfrm>
          <a:prstGeom prst="rect">
            <a:avLst/>
          </a:prstGeom>
          <a:noFill/>
        </p:spPr>
        <p:txBody>
          <a:bodyPr wrap="none" rtlCol="0">
            <a:spAutoFit/>
          </a:bodyPr>
          <a:lstStyle/>
          <a:p>
            <a:r>
              <a:rPr lang="en-US" dirty="0" smtClean="0"/>
              <a:t>sphaleron scales</a:t>
            </a:r>
            <a:endParaRPr lang="en-US" dirty="0"/>
          </a:p>
        </p:txBody>
      </p:sp>
      <p:sp>
        <p:nvSpPr>
          <p:cNvPr id="5" name="Foliennummernplatzhalter 4"/>
          <p:cNvSpPr>
            <a:spLocks noGrp="1"/>
          </p:cNvSpPr>
          <p:nvPr>
            <p:ph type="sldNum" sz="quarter" idx="12"/>
          </p:nvPr>
        </p:nvSpPr>
        <p:spPr/>
        <p:txBody>
          <a:bodyPr/>
          <a:lstStyle/>
          <a:p>
            <a:fld id="{4081E132-5EEC-4E82-AFB2-97DAB6A97EE1}" type="slidenum">
              <a:rPr lang="en-US" smtClean="0"/>
              <a:t>31</a:t>
            </a:fld>
            <a:endParaRPr lang="en-US"/>
          </a:p>
        </p:txBody>
      </p:sp>
      <p:sp>
        <p:nvSpPr>
          <p:cNvPr id="8" name="Fußzeilenplatzhalter 7"/>
          <p:cNvSpPr>
            <a:spLocks noGrp="1"/>
          </p:cNvSpPr>
          <p:nvPr>
            <p:ph type="ftr" sz="quarter" idx="11"/>
          </p:nvPr>
        </p:nvSpPr>
        <p:spPr/>
        <p:txBody>
          <a:bodyPr/>
          <a:lstStyle/>
          <a:p>
            <a:r>
              <a:rPr lang="en-US" smtClean="0"/>
              <a:t>Alexander Kartavtsev</a:t>
            </a:r>
            <a:endParaRPr lang="en-US"/>
          </a:p>
        </p:txBody>
      </p:sp>
      <p:sp>
        <p:nvSpPr>
          <p:cNvPr id="9" name="Datumsplatzhalter 8"/>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3508563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Leptogenesis (1986)</a:t>
            </a:r>
            <a:endParaRPr lang="en-US" dirty="0"/>
          </a:p>
        </p:txBody>
      </p:sp>
      <p:pic>
        <p:nvPicPr>
          <p:cNvPr id="3" name="Picture 6" descr="http://liftingshadows.files.wordpress.com/2007/04/earth_blue_marble_cro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5400" y="4929418"/>
            <a:ext cx="1745554" cy="172668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050" y="2340832"/>
            <a:ext cx="1828254" cy="172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6830300" y="4228472"/>
            <a:ext cx="492443" cy="369332"/>
          </a:xfrm>
          <a:prstGeom prst="rect">
            <a:avLst/>
          </a:prstGeom>
          <a:noFill/>
        </p:spPr>
        <p:txBody>
          <a:bodyPr wrap="none" rtlCol="0">
            <a:spAutoFit/>
          </a:bodyPr>
          <a:lstStyle/>
          <a:p>
            <a:r>
              <a:rPr lang="el-GR" dirty="0" smtClean="0">
                <a:latin typeface="Times New Roman"/>
                <a:cs typeface="Times New Roman"/>
              </a:rPr>
              <a:t>Δ</a:t>
            </a:r>
            <a:r>
              <a:rPr lang="de-DE" dirty="0" smtClean="0"/>
              <a:t>B</a:t>
            </a:r>
            <a:endParaRPr lang="en-US" dirty="0"/>
          </a:p>
        </p:txBody>
      </p:sp>
      <p:sp>
        <p:nvSpPr>
          <p:cNvPr id="6" name="Textfeld 5"/>
          <p:cNvSpPr txBox="1"/>
          <p:nvPr/>
        </p:nvSpPr>
        <p:spPr>
          <a:xfrm>
            <a:off x="5580825" y="3019508"/>
            <a:ext cx="461986" cy="369332"/>
          </a:xfrm>
          <a:prstGeom prst="rect">
            <a:avLst/>
          </a:prstGeom>
          <a:noFill/>
        </p:spPr>
        <p:txBody>
          <a:bodyPr wrap="none" rtlCol="0">
            <a:spAutoFit/>
          </a:bodyPr>
          <a:lstStyle/>
          <a:p>
            <a:r>
              <a:rPr lang="el-GR" dirty="0" smtClean="0">
                <a:latin typeface="Times New Roman"/>
                <a:cs typeface="Times New Roman"/>
              </a:rPr>
              <a:t>Δ</a:t>
            </a:r>
            <a:r>
              <a:rPr lang="de-DE" dirty="0" smtClean="0"/>
              <a:t>L</a:t>
            </a:r>
            <a:endParaRPr lang="en-US" dirty="0"/>
          </a:p>
        </p:txBody>
      </p:sp>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746" y="2086936"/>
            <a:ext cx="1806579" cy="213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Gerade Verbindung mit Pfeil 7"/>
          <p:cNvCxnSpPr/>
          <p:nvPr/>
        </p:nvCxnSpPr>
        <p:spPr>
          <a:xfrm>
            <a:off x="5410560" y="3204174"/>
            <a:ext cx="1754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a:off x="6058632" y="3204174"/>
            <a:ext cx="17541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7092519" y="4067516"/>
            <a:ext cx="0" cy="173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Foliennummernplatzhalter 12"/>
          <p:cNvSpPr>
            <a:spLocks noGrp="1"/>
          </p:cNvSpPr>
          <p:nvPr>
            <p:ph type="sldNum" sz="quarter" idx="12"/>
          </p:nvPr>
        </p:nvSpPr>
        <p:spPr/>
        <p:txBody>
          <a:bodyPr/>
          <a:lstStyle/>
          <a:p>
            <a:fld id="{4081E132-5EEC-4E82-AFB2-97DAB6A97EE1}" type="slidenum">
              <a:rPr lang="en-US" smtClean="0"/>
              <a:t>32</a:t>
            </a:fld>
            <a:endParaRPr lang="en-US"/>
          </a:p>
        </p:txBody>
      </p:sp>
      <p:sp>
        <p:nvSpPr>
          <p:cNvPr id="14" name="Fußzeilenplatzhalter 13"/>
          <p:cNvSpPr>
            <a:spLocks noGrp="1"/>
          </p:cNvSpPr>
          <p:nvPr>
            <p:ph type="ftr" sz="quarter" idx="11"/>
          </p:nvPr>
        </p:nvSpPr>
        <p:spPr/>
        <p:txBody>
          <a:bodyPr/>
          <a:lstStyle/>
          <a:p>
            <a:r>
              <a:rPr lang="en-US" smtClean="0"/>
              <a:t>Alexander Kartavtsev</a:t>
            </a:r>
            <a:endParaRPr lang="en-US"/>
          </a:p>
        </p:txBody>
      </p:sp>
      <p:sp>
        <p:nvSpPr>
          <p:cNvPr id="15" name="Datumsplatzhalter 14"/>
          <p:cNvSpPr>
            <a:spLocks noGrp="1"/>
          </p:cNvSpPr>
          <p:nvPr>
            <p:ph type="dt" sz="half" idx="10"/>
          </p:nvPr>
        </p:nvSpPr>
        <p:spPr/>
        <p:txBody>
          <a:bodyPr/>
          <a:lstStyle/>
          <a:p>
            <a:r>
              <a:rPr lang="en-US" smtClean="0"/>
              <a:t>23 July 2013</a:t>
            </a:r>
            <a:endParaRPr lang="en-US"/>
          </a:p>
        </p:txBody>
      </p:sp>
      <p:cxnSp>
        <p:nvCxnSpPr>
          <p:cNvPr id="18" name="Gerade Verbindung mit Pfeil 17"/>
          <p:cNvCxnSpPr/>
          <p:nvPr/>
        </p:nvCxnSpPr>
        <p:spPr>
          <a:xfrm>
            <a:off x="7096393" y="4597804"/>
            <a:ext cx="0" cy="1735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4338" name="Picture 2" descr="Masataka Fukugi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2119408"/>
            <a:ext cx="1278099" cy="1597624"/>
          </a:xfrm>
          <a:prstGeom prst="rect">
            <a:avLst/>
          </a:prstGeom>
          <a:noFill/>
          <a:extLst>
            <a:ext uri="{909E8E84-426E-40DD-AFC4-6F175D3DCCD1}">
              <a14:hiddenFill xmlns:a14="http://schemas.microsoft.com/office/drawing/2010/main">
                <a:solidFill>
                  <a:srgbClr val="FFFFFF"/>
                </a:solidFill>
              </a14:hiddenFill>
            </a:ext>
          </a:extLst>
        </p:spPr>
      </p:pic>
      <p:sp>
        <p:nvSpPr>
          <p:cNvPr id="20" name="Textfeld 19"/>
          <p:cNvSpPr txBox="1"/>
          <p:nvPr/>
        </p:nvSpPr>
        <p:spPr>
          <a:xfrm>
            <a:off x="546476" y="3854445"/>
            <a:ext cx="1696298" cy="307777"/>
          </a:xfrm>
          <a:prstGeom prst="rect">
            <a:avLst/>
          </a:prstGeom>
          <a:noFill/>
        </p:spPr>
        <p:txBody>
          <a:bodyPr wrap="none" rtlCol="0">
            <a:spAutoFit/>
          </a:bodyPr>
          <a:lstStyle/>
          <a:p>
            <a:r>
              <a:rPr lang="en-US" sz="1400" dirty="0" err="1"/>
              <a:t>Masataka</a:t>
            </a:r>
            <a:r>
              <a:rPr lang="en-US" sz="1400" dirty="0"/>
              <a:t> </a:t>
            </a:r>
            <a:r>
              <a:rPr lang="en-US" sz="1400" dirty="0" err="1"/>
              <a:t>Fukugita</a:t>
            </a:r>
            <a:endParaRPr lang="en-US" sz="1400" dirty="0"/>
          </a:p>
        </p:txBody>
      </p:sp>
      <p:pic>
        <p:nvPicPr>
          <p:cNvPr id="14340" name="Picture 4" descr="Tsutomu Yanagi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4289676"/>
            <a:ext cx="1278099" cy="1704133"/>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p:cNvSpPr txBox="1"/>
          <p:nvPr/>
        </p:nvSpPr>
        <p:spPr>
          <a:xfrm>
            <a:off x="592579" y="6087360"/>
            <a:ext cx="1650195" cy="307777"/>
          </a:xfrm>
          <a:prstGeom prst="rect">
            <a:avLst/>
          </a:prstGeom>
          <a:noFill/>
        </p:spPr>
        <p:txBody>
          <a:bodyPr wrap="none" rtlCol="0">
            <a:spAutoFit/>
          </a:bodyPr>
          <a:lstStyle/>
          <a:p>
            <a:r>
              <a:rPr lang="en-US" sz="1400" dirty="0"/>
              <a:t>Tsutomu </a:t>
            </a:r>
            <a:r>
              <a:rPr lang="en-US" sz="1400" dirty="0" err="1"/>
              <a:t>Yanagida</a:t>
            </a:r>
            <a:endParaRPr lang="en-US" sz="1400" dirty="0"/>
          </a:p>
        </p:txBody>
      </p:sp>
    </p:spTree>
    <p:extLst>
      <p:ext uri="{BB962C8B-B14F-4D97-AF65-F5344CB8AC3E}">
        <p14:creationId xmlns:p14="http://schemas.microsoft.com/office/powerpoint/2010/main" val="25893519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37" y="1921305"/>
            <a:ext cx="4929251" cy="411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smtClean="0"/>
              <a:t>Lepton number violation</a:t>
            </a:r>
            <a:endParaRPr lang="en-US" dirty="0"/>
          </a:p>
        </p:txBody>
      </p:sp>
      <p:pic>
        <p:nvPicPr>
          <p:cNvPr id="21509" name="Picture 5" descr="http://theophys.kth.se/tepp/SeeS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129545" y="3331614"/>
            <a:ext cx="3755349" cy="1558071"/>
          </a:xfrm>
          <a:prstGeom prst="rect">
            <a:avLst/>
          </a:prstGeom>
          <a:noFill/>
          <a:extLst>
            <a:ext uri="{909E8E84-426E-40DD-AFC4-6F175D3DCCD1}">
              <a14:hiddenFill xmlns:a14="http://schemas.microsoft.com/office/drawing/2010/main">
                <a:solidFill>
                  <a:srgbClr val="FFFFFF"/>
                </a:solidFill>
              </a14:hiddenFill>
            </a:ext>
          </a:extLst>
        </p:spPr>
      </p:pic>
      <p:sp>
        <p:nvSpPr>
          <p:cNvPr id="4" name="Ellipse 3"/>
          <p:cNvSpPr/>
          <p:nvPr/>
        </p:nvSpPr>
        <p:spPr>
          <a:xfrm>
            <a:off x="3059832" y="3501008"/>
            <a:ext cx="955724" cy="12241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Gerade Verbindung mit Pfeil 5"/>
          <p:cNvCxnSpPr/>
          <p:nvPr/>
        </p:nvCxnSpPr>
        <p:spPr>
          <a:xfrm flipH="1">
            <a:off x="4509802" y="2542315"/>
            <a:ext cx="1708572"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8"/>
          <p:cNvCxnSpPr/>
          <p:nvPr/>
        </p:nvCxnSpPr>
        <p:spPr>
          <a:xfrm flipH="1" flipV="1">
            <a:off x="4519612" y="4293096"/>
            <a:ext cx="1708572"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Foliennummernplatzhalter 9"/>
          <p:cNvSpPr>
            <a:spLocks noGrp="1"/>
          </p:cNvSpPr>
          <p:nvPr>
            <p:ph type="sldNum" sz="quarter" idx="12"/>
          </p:nvPr>
        </p:nvSpPr>
        <p:spPr/>
        <p:txBody>
          <a:bodyPr/>
          <a:lstStyle/>
          <a:p>
            <a:fld id="{4081E132-5EEC-4E82-AFB2-97DAB6A97EE1}" type="slidenum">
              <a:rPr lang="en-US" smtClean="0"/>
              <a:t>33</a:t>
            </a:fld>
            <a:endParaRPr lang="en-US"/>
          </a:p>
        </p:txBody>
      </p:sp>
      <p:sp>
        <p:nvSpPr>
          <p:cNvPr id="11" name="Fußzeilenplatzhalter 10"/>
          <p:cNvSpPr>
            <a:spLocks noGrp="1"/>
          </p:cNvSpPr>
          <p:nvPr>
            <p:ph type="ftr" sz="quarter" idx="11"/>
          </p:nvPr>
        </p:nvSpPr>
        <p:spPr/>
        <p:txBody>
          <a:bodyPr/>
          <a:lstStyle/>
          <a:p>
            <a:r>
              <a:rPr lang="en-US" smtClean="0"/>
              <a:t>Alexander Kartavtsev</a:t>
            </a:r>
            <a:endParaRPr lang="en-US"/>
          </a:p>
        </p:txBody>
      </p:sp>
      <p:sp>
        <p:nvSpPr>
          <p:cNvPr id="12" name="Datumsplatzhalter 11"/>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34318630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CP-violation</a:t>
            </a:r>
            <a:endParaRPr lang="en-US"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348880"/>
            <a:ext cx="235267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827583" y="4509120"/>
            <a:ext cx="2352675" cy="1811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052902" y="4149080"/>
            <a:ext cx="364202" cy="461665"/>
          </a:xfrm>
          <a:prstGeom prst="rect">
            <a:avLst/>
          </a:prstGeom>
          <a:noFill/>
        </p:spPr>
        <p:txBody>
          <a:bodyPr wrap="none" rtlCol="0">
            <a:spAutoFit/>
          </a:bodyPr>
          <a:lstStyle/>
          <a:p>
            <a:r>
              <a:rPr lang="de-DE" sz="2400" dirty="0"/>
              <a:t>+</a:t>
            </a:r>
            <a:endParaRPr lang="en-US" sz="2400" dirty="0"/>
          </a:p>
        </p:txBody>
      </p:sp>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9952" y="2595996"/>
            <a:ext cx="4176464" cy="38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878" y="3258619"/>
            <a:ext cx="4176464" cy="314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20797" y="4234830"/>
            <a:ext cx="500062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0797" y="4797152"/>
            <a:ext cx="47434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erade Verbindung mit Pfeil 4"/>
          <p:cNvCxnSpPr/>
          <p:nvPr/>
        </p:nvCxnSpPr>
        <p:spPr>
          <a:xfrm>
            <a:off x="6092522" y="3717032"/>
            <a:ext cx="0"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Foliennummernplatzhalter 5"/>
          <p:cNvSpPr>
            <a:spLocks noGrp="1"/>
          </p:cNvSpPr>
          <p:nvPr>
            <p:ph type="sldNum" sz="quarter" idx="12"/>
          </p:nvPr>
        </p:nvSpPr>
        <p:spPr/>
        <p:txBody>
          <a:bodyPr/>
          <a:lstStyle/>
          <a:p>
            <a:fld id="{4081E132-5EEC-4E82-AFB2-97DAB6A97EE1}" type="slidenum">
              <a:rPr lang="en-US" smtClean="0"/>
              <a:t>34</a:t>
            </a:fld>
            <a:endParaRPr lang="en-US"/>
          </a:p>
        </p:txBody>
      </p:sp>
      <p:sp>
        <p:nvSpPr>
          <p:cNvPr id="7" name="Fußzeilenplatzhalter 6"/>
          <p:cNvSpPr>
            <a:spLocks noGrp="1"/>
          </p:cNvSpPr>
          <p:nvPr>
            <p:ph type="ftr" sz="quarter" idx="11"/>
          </p:nvPr>
        </p:nvSpPr>
        <p:spPr/>
        <p:txBody>
          <a:bodyPr/>
          <a:lstStyle/>
          <a:p>
            <a:r>
              <a:rPr lang="en-US" smtClean="0"/>
              <a:t>Alexander Kartavtsev</a:t>
            </a:r>
            <a:endParaRPr lang="en-US"/>
          </a:p>
        </p:txBody>
      </p:sp>
      <p:sp>
        <p:nvSpPr>
          <p:cNvPr id="8" name="Datumsplatzhalter 7"/>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34336354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Deviation from equilibrium</a:t>
            </a:r>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2276872"/>
            <a:ext cx="4464496" cy="3772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liennummernplatzhalter 5"/>
          <p:cNvSpPr>
            <a:spLocks noGrp="1"/>
          </p:cNvSpPr>
          <p:nvPr>
            <p:ph type="sldNum" sz="quarter" idx="12"/>
          </p:nvPr>
        </p:nvSpPr>
        <p:spPr/>
        <p:txBody>
          <a:bodyPr/>
          <a:lstStyle/>
          <a:p>
            <a:fld id="{4081E132-5EEC-4E82-AFB2-97DAB6A97EE1}" type="slidenum">
              <a:rPr lang="en-US" smtClean="0"/>
              <a:t>35</a:t>
            </a:fld>
            <a:endParaRPr lang="en-US"/>
          </a:p>
        </p:txBody>
      </p:sp>
      <p:sp>
        <p:nvSpPr>
          <p:cNvPr id="7" name="Fußzeilenplatzhalter 6"/>
          <p:cNvSpPr>
            <a:spLocks noGrp="1"/>
          </p:cNvSpPr>
          <p:nvPr>
            <p:ph type="ftr" sz="quarter" idx="11"/>
          </p:nvPr>
        </p:nvSpPr>
        <p:spPr/>
        <p:txBody>
          <a:bodyPr/>
          <a:lstStyle/>
          <a:p>
            <a:r>
              <a:rPr lang="en-US" smtClean="0"/>
              <a:t>Alexander Kartavtsev</a:t>
            </a:r>
            <a:endParaRPr lang="en-US"/>
          </a:p>
        </p:txBody>
      </p:sp>
      <p:sp>
        <p:nvSpPr>
          <p:cNvPr id="8" name="Datumsplatzhalter 7"/>
          <p:cNvSpPr>
            <a:spLocks noGrp="1"/>
          </p:cNvSpPr>
          <p:nvPr>
            <p:ph type="dt" sz="half" idx="10"/>
          </p:nvPr>
        </p:nvSpPr>
        <p:spPr/>
        <p:txBody>
          <a:bodyPr/>
          <a:lstStyle/>
          <a:p>
            <a:r>
              <a:rPr lang="en-US" smtClean="0"/>
              <a:t>23 July 2013</a:t>
            </a:r>
            <a:endParaRPr lang="en-US"/>
          </a:p>
        </p:txBody>
      </p:sp>
      <p:cxnSp>
        <p:nvCxnSpPr>
          <p:cNvPr id="4" name="Gerade Verbindung mit Pfeil 3"/>
          <p:cNvCxnSpPr/>
          <p:nvPr/>
        </p:nvCxnSpPr>
        <p:spPr>
          <a:xfrm>
            <a:off x="3563888" y="2420888"/>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3563888" y="4163005"/>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3806914" y="2051556"/>
            <a:ext cx="954107" cy="369332"/>
          </a:xfrm>
          <a:prstGeom prst="rect">
            <a:avLst/>
          </a:prstGeom>
          <a:noFill/>
        </p:spPr>
        <p:txBody>
          <a:bodyPr wrap="none" rtlCol="0">
            <a:spAutoFit/>
          </a:bodyPr>
          <a:lstStyle/>
          <a:p>
            <a:r>
              <a:rPr lang="en-US" dirty="0" smtClean="0"/>
              <a:t>forward</a:t>
            </a:r>
            <a:endParaRPr lang="en-US" dirty="0"/>
          </a:p>
        </p:txBody>
      </p:sp>
      <p:sp>
        <p:nvSpPr>
          <p:cNvPr id="12" name="Textfeld 11"/>
          <p:cNvSpPr txBox="1"/>
          <p:nvPr/>
        </p:nvSpPr>
        <p:spPr>
          <a:xfrm>
            <a:off x="3832562" y="3781097"/>
            <a:ext cx="928459" cy="369332"/>
          </a:xfrm>
          <a:prstGeom prst="rect">
            <a:avLst/>
          </a:prstGeom>
          <a:noFill/>
        </p:spPr>
        <p:txBody>
          <a:bodyPr wrap="none" rtlCol="0">
            <a:spAutoFit/>
          </a:bodyPr>
          <a:lstStyle/>
          <a:p>
            <a:r>
              <a:rPr lang="de-DE" dirty="0" smtClean="0"/>
              <a:t>inverse</a:t>
            </a:r>
            <a:endParaRPr lang="en-US" dirty="0"/>
          </a:p>
        </p:txBody>
      </p:sp>
    </p:spTree>
    <p:extLst>
      <p:ext uri="{BB962C8B-B14F-4D97-AF65-F5344CB8AC3E}">
        <p14:creationId xmlns:p14="http://schemas.microsoft.com/office/powerpoint/2010/main" val="21303053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http://static.guim.co.uk/sys-images/Admin/BkFill/Default_image_group/2011/5/6/1304703313586/Bored-people-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92695"/>
            <a:ext cx="9144001" cy="548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930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LHC (2012)</a:t>
            </a:r>
            <a:endParaRPr lang="en-US"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798" y="1916832"/>
            <a:ext cx="8456549"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2"/>
          </p:nvPr>
        </p:nvSpPr>
        <p:spPr/>
        <p:txBody>
          <a:bodyPr/>
          <a:lstStyle/>
          <a:p>
            <a:fld id="{4081E132-5EEC-4E82-AFB2-97DAB6A97EE1}" type="slidenum">
              <a:rPr lang="en-US" smtClean="0"/>
              <a:t>37</a:t>
            </a:fld>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Datumsplatzhalter 4"/>
          <p:cNvSpPr>
            <a:spLocks noGrp="1"/>
          </p:cNvSpPr>
          <p:nvPr>
            <p:ph type="dt" sz="half" idx="10"/>
          </p:nvPr>
        </p:nvSpPr>
        <p:spPr/>
        <p:txBody>
          <a:bodyPr/>
          <a:lstStyle/>
          <a:p>
            <a:r>
              <a:rPr lang="en-US" smtClean="0"/>
              <a:t>23 July 2013</a:t>
            </a:r>
            <a:endParaRPr lang="en-US"/>
          </a:p>
        </p:txBody>
      </p:sp>
      <p:sp>
        <p:nvSpPr>
          <p:cNvPr id="6" name="Textfeld 5"/>
          <p:cNvSpPr txBox="1"/>
          <p:nvPr/>
        </p:nvSpPr>
        <p:spPr>
          <a:xfrm>
            <a:off x="683568" y="2109899"/>
            <a:ext cx="1588897" cy="369332"/>
          </a:xfrm>
          <a:prstGeom prst="rect">
            <a:avLst/>
          </a:prstGeom>
          <a:noFill/>
        </p:spPr>
        <p:txBody>
          <a:bodyPr wrap="none" rtlCol="0">
            <a:spAutoFit/>
          </a:bodyPr>
          <a:lstStyle/>
          <a:p>
            <a:r>
              <a:rPr lang="de-DE" dirty="0" err="1" smtClean="0"/>
              <a:t>m</a:t>
            </a:r>
            <a:r>
              <a:rPr lang="de-DE" baseline="-25000" dirty="0" err="1" smtClean="0"/>
              <a:t>H</a:t>
            </a:r>
            <a:r>
              <a:rPr lang="de-DE" dirty="0" smtClean="0"/>
              <a:t>=126 </a:t>
            </a:r>
            <a:r>
              <a:rPr lang="de-DE" dirty="0" err="1" smtClean="0"/>
              <a:t>GeV</a:t>
            </a:r>
            <a:endParaRPr lang="en-US" dirty="0"/>
          </a:p>
        </p:txBody>
      </p:sp>
    </p:spTree>
    <p:extLst>
      <p:ext uri="{BB962C8B-B14F-4D97-AF65-F5344CB8AC3E}">
        <p14:creationId xmlns:p14="http://schemas.microsoft.com/office/powerpoint/2010/main" val="6875922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GERDA (2013)</a:t>
            </a:r>
            <a:endParaRPr lang="en-US" dirty="0"/>
          </a:p>
        </p:txBody>
      </p:sp>
      <p:sp>
        <p:nvSpPr>
          <p:cNvPr id="3" name="Datumsplatzhalter 2"/>
          <p:cNvSpPr>
            <a:spLocks noGrp="1"/>
          </p:cNvSpPr>
          <p:nvPr>
            <p:ph type="dt" sz="half" idx="10"/>
          </p:nvPr>
        </p:nvSpPr>
        <p:spPr/>
        <p:txBody>
          <a:bodyPr/>
          <a:lstStyle/>
          <a:p>
            <a:r>
              <a:rPr lang="en-US" smtClean="0"/>
              <a:t>23 July 2013</a:t>
            </a:r>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Foliennummernplatzhalter 4"/>
          <p:cNvSpPr>
            <a:spLocks noGrp="1"/>
          </p:cNvSpPr>
          <p:nvPr>
            <p:ph type="sldNum" sz="quarter" idx="12"/>
          </p:nvPr>
        </p:nvSpPr>
        <p:spPr/>
        <p:txBody>
          <a:bodyPr/>
          <a:lstStyle/>
          <a:p>
            <a:fld id="{4081E132-5EEC-4E82-AFB2-97DAB6A97EE1}" type="slidenum">
              <a:rPr lang="en-US" smtClean="0"/>
              <a:t>38</a:t>
            </a:fld>
            <a:endParaRPr 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916832"/>
            <a:ext cx="6278463" cy="442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4402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Summary</a:t>
            </a:r>
            <a:endParaRPr lang="en-US" dirty="0"/>
          </a:p>
        </p:txBody>
      </p:sp>
      <p:sp>
        <p:nvSpPr>
          <p:cNvPr id="3" name="Inhaltsplatzhalter 2"/>
          <p:cNvSpPr>
            <a:spLocks noGrp="1"/>
          </p:cNvSpPr>
          <p:nvPr>
            <p:ph idx="1"/>
          </p:nvPr>
        </p:nvSpPr>
        <p:spPr/>
        <p:txBody>
          <a:bodyPr/>
          <a:lstStyle/>
          <a:p>
            <a:endParaRPr lang="en-US" dirty="0" smtClean="0"/>
          </a:p>
          <a:p>
            <a:pPr>
              <a:spcAft>
                <a:spcPts val="1200"/>
              </a:spcAft>
            </a:pPr>
            <a:r>
              <a:rPr lang="en-US" dirty="0" smtClean="0"/>
              <a:t>The Universe is baryonically asymmetric</a:t>
            </a:r>
          </a:p>
          <a:p>
            <a:pPr>
              <a:spcAft>
                <a:spcPts val="1200"/>
              </a:spcAft>
            </a:pPr>
            <a:r>
              <a:rPr lang="en-US" dirty="0" smtClean="0"/>
              <a:t>SM contains all ingredients but the generated asymmetry is way too small</a:t>
            </a:r>
          </a:p>
          <a:p>
            <a:pPr>
              <a:spcAft>
                <a:spcPts val="1200"/>
              </a:spcAft>
            </a:pPr>
            <a:r>
              <a:rPr lang="en-US" dirty="0" smtClean="0"/>
              <a:t>An option are SUSY-like extensions combined with electroweak baryogenesis</a:t>
            </a:r>
          </a:p>
          <a:p>
            <a:pPr>
              <a:spcAft>
                <a:spcPts val="1200"/>
              </a:spcAft>
            </a:pPr>
            <a:r>
              <a:rPr lang="en-US" dirty="0" smtClean="0"/>
              <a:t>Adding </a:t>
            </a:r>
            <a:r>
              <a:rPr lang="en-US" dirty="0" smtClean="0"/>
              <a:t>heavy Majorana neutrinos we can explain neutrino masses and the baryon </a:t>
            </a:r>
            <a:r>
              <a:rPr lang="en-US" dirty="0" smtClean="0"/>
              <a:t>asymmetry</a:t>
            </a:r>
            <a:endParaRPr lang="en-US" dirty="0" smtClean="0"/>
          </a:p>
        </p:txBody>
      </p:sp>
      <p:sp>
        <p:nvSpPr>
          <p:cNvPr id="4" name="Foliennummernplatzhalter 3"/>
          <p:cNvSpPr>
            <a:spLocks noGrp="1"/>
          </p:cNvSpPr>
          <p:nvPr>
            <p:ph type="sldNum" sz="quarter" idx="12"/>
          </p:nvPr>
        </p:nvSpPr>
        <p:spPr/>
        <p:txBody>
          <a:bodyPr/>
          <a:lstStyle/>
          <a:p>
            <a:fld id="{4081E132-5EEC-4E82-AFB2-97DAB6A97EE1}" type="slidenum">
              <a:rPr lang="en-US" smtClean="0"/>
              <a:t>39</a:t>
            </a:fld>
            <a:endParaRPr lang="en-US"/>
          </a:p>
        </p:txBody>
      </p:sp>
      <p:sp>
        <p:nvSpPr>
          <p:cNvPr id="5" name="Fußzeilenplatzhalter 4"/>
          <p:cNvSpPr>
            <a:spLocks noGrp="1"/>
          </p:cNvSpPr>
          <p:nvPr>
            <p:ph type="ftr" sz="quarter" idx="11"/>
          </p:nvPr>
        </p:nvSpPr>
        <p:spPr/>
        <p:txBody>
          <a:bodyPr/>
          <a:lstStyle/>
          <a:p>
            <a:r>
              <a:rPr lang="en-US" smtClean="0"/>
              <a:t>Alexander Kartavtsev</a:t>
            </a:r>
            <a:endParaRPr lang="en-US"/>
          </a:p>
        </p:txBody>
      </p:sp>
      <p:sp>
        <p:nvSpPr>
          <p:cNvPr id="6" name="Datumsplatzhalter 5"/>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51185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6" name="Picture 4" descr="http://upchucky.us/JukeCity/RoaringTwenties/Flap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810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lokale-stimme.de/tegernseerstimmeserver/files/2010/08/tegernsee-ringberg-kreuth-0311-590x39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 y="404664"/>
            <a:ext cx="9147412" cy="6165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432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See-saw mechanism</a:t>
            </a:r>
            <a:endParaRPr lang="en-US" dirty="0"/>
          </a:p>
        </p:txBody>
      </p:sp>
      <p:pic>
        <p:nvPicPr>
          <p:cNvPr id="3" name="Picture 5" descr="http://theophys.kth.se/tepp/SeeS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488" y="4221088"/>
            <a:ext cx="4449580" cy="1846103"/>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132855"/>
            <a:ext cx="43815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Gerade Verbindung mit Pfeil 4"/>
          <p:cNvCxnSpPr/>
          <p:nvPr/>
        </p:nvCxnSpPr>
        <p:spPr>
          <a:xfrm>
            <a:off x="2874318" y="3645024"/>
            <a:ext cx="0"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4" descr="http://therookiecynic.files.wordpress.com/2011/04/see-saw-fat-guy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2456891"/>
            <a:ext cx="3040888" cy="3096345"/>
          </a:xfrm>
          <a:prstGeom prst="rect">
            <a:avLst/>
          </a:prstGeom>
          <a:noFill/>
          <a:extLst>
            <a:ext uri="{909E8E84-426E-40DD-AFC4-6F175D3DCCD1}">
              <a14:hiddenFill xmlns:a14="http://schemas.microsoft.com/office/drawing/2010/main">
                <a:solidFill>
                  <a:srgbClr val="FFFFFF"/>
                </a:solidFill>
              </a14:hiddenFill>
            </a:ext>
          </a:extLst>
        </p:spPr>
      </p:pic>
      <p:sp>
        <p:nvSpPr>
          <p:cNvPr id="6" name="Foliennummernplatzhalter 5"/>
          <p:cNvSpPr>
            <a:spLocks noGrp="1"/>
          </p:cNvSpPr>
          <p:nvPr>
            <p:ph type="sldNum" sz="quarter" idx="12"/>
          </p:nvPr>
        </p:nvSpPr>
        <p:spPr/>
        <p:txBody>
          <a:bodyPr/>
          <a:lstStyle/>
          <a:p>
            <a:fld id="{4081E132-5EEC-4E82-AFB2-97DAB6A97EE1}" type="slidenum">
              <a:rPr lang="en-US" smtClean="0"/>
              <a:t>41</a:t>
            </a:fld>
            <a:endParaRPr lang="en-US"/>
          </a:p>
        </p:txBody>
      </p:sp>
      <p:sp>
        <p:nvSpPr>
          <p:cNvPr id="8" name="Fußzeilenplatzhalter 7"/>
          <p:cNvSpPr>
            <a:spLocks noGrp="1"/>
          </p:cNvSpPr>
          <p:nvPr>
            <p:ph type="ftr" sz="quarter" idx="11"/>
          </p:nvPr>
        </p:nvSpPr>
        <p:spPr/>
        <p:txBody>
          <a:bodyPr/>
          <a:lstStyle/>
          <a:p>
            <a:r>
              <a:rPr lang="en-US" smtClean="0"/>
              <a:t>Alexander Kartavtsev</a:t>
            </a:r>
            <a:endParaRPr lang="en-US"/>
          </a:p>
        </p:txBody>
      </p:sp>
      <p:sp>
        <p:nvSpPr>
          <p:cNvPr id="9" name="Datumsplatzhalter 8"/>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2987476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Antimatter predicted (1928)</a:t>
            </a:r>
            <a:endParaRPr lang="en-US" dirty="0"/>
          </a:p>
        </p:txBody>
      </p:sp>
      <p:sp>
        <p:nvSpPr>
          <p:cNvPr id="3" name="Datumsplatzhalter 2"/>
          <p:cNvSpPr>
            <a:spLocks noGrp="1"/>
          </p:cNvSpPr>
          <p:nvPr>
            <p:ph type="dt" sz="half" idx="10"/>
          </p:nvPr>
        </p:nvSpPr>
        <p:spPr/>
        <p:txBody>
          <a:bodyPr/>
          <a:lstStyle/>
          <a:p>
            <a:r>
              <a:rPr lang="en-US" smtClean="0"/>
              <a:t>23 July 2013</a:t>
            </a:r>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Foliennummernplatzhalter 4"/>
          <p:cNvSpPr>
            <a:spLocks noGrp="1"/>
          </p:cNvSpPr>
          <p:nvPr>
            <p:ph type="sldNum" sz="quarter" idx="12"/>
          </p:nvPr>
        </p:nvSpPr>
        <p:spPr/>
        <p:txBody>
          <a:bodyPr/>
          <a:lstStyle/>
          <a:p>
            <a:fld id="{4081E132-5EEC-4E82-AFB2-97DAB6A97EE1}" type="slidenum">
              <a:rPr lang="en-US" smtClean="0"/>
              <a:t>5</a:t>
            </a:fld>
            <a:endParaRPr lang="en-US"/>
          </a:p>
        </p:txBody>
      </p:sp>
      <p:pic>
        <p:nvPicPr>
          <p:cNvPr id="1026" name="Picture 2" descr="Dirac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73" y="2060848"/>
            <a:ext cx="2448272" cy="3616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211166" y="5908630"/>
            <a:ext cx="1249060" cy="369332"/>
          </a:xfrm>
          <a:prstGeom prst="rect">
            <a:avLst/>
          </a:prstGeom>
          <a:noFill/>
        </p:spPr>
        <p:txBody>
          <a:bodyPr wrap="none" rtlCol="0">
            <a:spAutoFit/>
          </a:bodyPr>
          <a:lstStyle/>
          <a:p>
            <a:r>
              <a:rPr lang="de-DE" dirty="0" smtClean="0"/>
              <a:t>Paul Dirac</a:t>
            </a:r>
            <a:endParaRPr lang="en-US" dirty="0"/>
          </a:p>
        </p:txBody>
      </p:sp>
      <p:sp>
        <p:nvSpPr>
          <p:cNvPr id="7" name="Textfeld 6"/>
          <p:cNvSpPr txBox="1"/>
          <p:nvPr/>
        </p:nvSpPr>
        <p:spPr>
          <a:xfrm>
            <a:off x="4283968" y="5301208"/>
            <a:ext cx="184731" cy="369332"/>
          </a:xfrm>
          <a:prstGeom prst="rect">
            <a:avLst/>
          </a:prstGeom>
          <a:noFill/>
        </p:spPr>
        <p:txBody>
          <a:bodyPr wrap="none" rtlCol="0">
            <a:spAutoFit/>
          </a:bodyPr>
          <a:lstStyle/>
          <a:p>
            <a:endParaRPr lang="en-US" dirty="0"/>
          </a:p>
        </p:txBody>
      </p:sp>
      <p:sp>
        <p:nvSpPr>
          <p:cNvPr id="8" name="Textfeld 7"/>
          <p:cNvSpPr txBox="1"/>
          <p:nvPr/>
        </p:nvSpPr>
        <p:spPr>
          <a:xfrm>
            <a:off x="3859683" y="4553749"/>
            <a:ext cx="4536504" cy="1200329"/>
          </a:xfrm>
          <a:prstGeom prst="rect">
            <a:avLst/>
          </a:prstGeom>
          <a:noFill/>
        </p:spPr>
        <p:txBody>
          <a:bodyPr wrap="square" rtlCol="0">
            <a:spAutoFit/>
          </a:bodyPr>
          <a:lstStyle/>
          <a:p>
            <a:r>
              <a:rPr lang="en-US" dirty="0" smtClean="0"/>
              <a:t>…</a:t>
            </a:r>
            <a:r>
              <a:rPr lang="en-US" dirty="0"/>
              <a:t> during his postgraduate years </a:t>
            </a:r>
            <a:r>
              <a:rPr lang="en-US" dirty="0" smtClean="0"/>
              <a:t>he </a:t>
            </a:r>
            <a:r>
              <a:rPr lang="en-US" dirty="0"/>
              <a:t>concentrated solely on his research, and stopped only on Sunday, when he took long strolls </a:t>
            </a:r>
            <a:r>
              <a:rPr lang="en-US" dirty="0" smtClean="0"/>
              <a:t>alone …</a:t>
            </a:r>
            <a:endParaRPr lang="en-US" dirty="0"/>
          </a:p>
        </p:txBody>
      </p:sp>
      <p:pic>
        <p:nvPicPr>
          <p:cNvPr id="1030" name="Picture 6" descr="http://angelsanddemons.web.cern.ch/sites/angelsanddemons.web.cern.ch/files/images/antimatter/dirac_equat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2435" y="2850055"/>
            <a:ext cx="4191000" cy="101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332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descr="http://www.english.illinois.edu/maps/depression/images/jobburea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64"/>
            <a:ext cx="9144000" cy="6845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712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Antimatter discovered (1932)</a:t>
            </a:r>
            <a:endParaRPr lang="en-US" dirty="0"/>
          </a:p>
        </p:txBody>
      </p:sp>
      <p:sp>
        <p:nvSpPr>
          <p:cNvPr id="3" name="Datumsplatzhalter 2"/>
          <p:cNvSpPr>
            <a:spLocks noGrp="1"/>
          </p:cNvSpPr>
          <p:nvPr>
            <p:ph type="dt" sz="half" idx="10"/>
          </p:nvPr>
        </p:nvSpPr>
        <p:spPr/>
        <p:txBody>
          <a:bodyPr/>
          <a:lstStyle/>
          <a:p>
            <a:r>
              <a:rPr lang="en-US" smtClean="0"/>
              <a:t>23 July 2013</a:t>
            </a:r>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Foliennummernplatzhalter 4"/>
          <p:cNvSpPr>
            <a:spLocks noGrp="1"/>
          </p:cNvSpPr>
          <p:nvPr>
            <p:ph type="sldNum" sz="quarter" idx="12"/>
          </p:nvPr>
        </p:nvSpPr>
        <p:spPr/>
        <p:txBody>
          <a:bodyPr/>
          <a:lstStyle/>
          <a:p>
            <a:fld id="{4081E132-5EEC-4E82-AFB2-97DAB6A97EE1}" type="slidenum">
              <a:rPr lang="en-US" smtClean="0"/>
              <a:t>7</a:t>
            </a:fld>
            <a:endParaRPr lang="en-US"/>
          </a:p>
        </p:txBody>
      </p:sp>
      <p:pic>
        <p:nvPicPr>
          <p:cNvPr id="2050" name="Picture 2" descr="Carl And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348879"/>
            <a:ext cx="2304256" cy="3257381"/>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940353" y="5897340"/>
            <a:ext cx="1646669" cy="369332"/>
          </a:xfrm>
          <a:prstGeom prst="rect">
            <a:avLst/>
          </a:prstGeom>
          <a:noFill/>
        </p:spPr>
        <p:txBody>
          <a:bodyPr wrap="none" rtlCol="0">
            <a:spAutoFit/>
          </a:bodyPr>
          <a:lstStyle/>
          <a:p>
            <a:r>
              <a:rPr lang="de-DE" dirty="0"/>
              <a:t>Carl Anderson</a:t>
            </a:r>
            <a:endParaRPr lang="en-US" dirty="0"/>
          </a:p>
        </p:txBody>
      </p:sp>
      <p:pic>
        <p:nvPicPr>
          <p:cNvPr id="2052" name="Picture 4" descr="http://upload.wikimedia.org/wikipedia/commons/thumb/1/1b/Cloud_chamber_bionerd.jpg/800px-Cloud_chamber_bioner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766" y="2249377"/>
            <a:ext cx="4608512"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49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Cosmic rays (1936)</a:t>
            </a:r>
            <a:endParaRPr lang="en-US" dirty="0"/>
          </a:p>
        </p:txBody>
      </p:sp>
      <p:sp>
        <p:nvSpPr>
          <p:cNvPr id="3" name="Datumsplatzhalter 2"/>
          <p:cNvSpPr>
            <a:spLocks noGrp="1"/>
          </p:cNvSpPr>
          <p:nvPr>
            <p:ph type="dt" sz="half" idx="10"/>
          </p:nvPr>
        </p:nvSpPr>
        <p:spPr/>
        <p:txBody>
          <a:bodyPr/>
          <a:lstStyle/>
          <a:p>
            <a:r>
              <a:rPr lang="en-US" smtClean="0"/>
              <a:t>23 July 2013</a:t>
            </a:r>
            <a:endParaRPr lang="en-US"/>
          </a:p>
        </p:txBody>
      </p:sp>
      <p:sp>
        <p:nvSpPr>
          <p:cNvPr id="4" name="Fußzeilenplatzhalter 3"/>
          <p:cNvSpPr>
            <a:spLocks noGrp="1"/>
          </p:cNvSpPr>
          <p:nvPr>
            <p:ph type="ftr" sz="quarter" idx="11"/>
          </p:nvPr>
        </p:nvSpPr>
        <p:spPr/>
        <p:txBody>
          <a:bodyPr/>
          <a:lstStyle/>
          <a:p>
            <a:r>
              <a:rPr lang="en-US" smtClean="0"/>
              <a:t>Alexander Kartavtsev</a:t>
            </a:r>
            <a:endParaRPr lang="en-US"/>
          </a:p>
        </p:txBody>
      </p:sp>
      <p:sp>
        <p:nvSpPr>
          <p:cNvPr id="5" name="Foliennummernplatzhalter 4"/>
          <p:cNvSpPr>
            <a:spLocks noGrp="1"/>
          </p:cNvSpPr>
          <p:nvPr>
            <p:ph type="sldNum" sz="quarter" idx="12"/>
          </p:nvPr>
        </p:nvSpPr>
        <p:spPr/>
        <p:txBody>
          <a:bodyPr/>
          <a:lstStyle/>
          <a:p>
            <a:fld id="{4081E132-5EEC-4E82-AFB2-97DAB6A97EE1}" type="slidenum">
              <a:rPr lang="en-US" smtClean="0"/>
              <a:t>8</a:t>
            </a:fld>
            <a:endParaRPr lang="en-US"/>
          </a:p>
        </p:txBody>
      </p:sp>
      <p:pic>
        <p:nvPicPr>
          <p:cNvPr id="3074" name="Picture 2" descr="http://kaw.stb.s-msn.com/i/FC/53E7516D61BDC7BB3EE4D48F1F148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054210"/>
            <a:ext cx="2520280" cy="3606607"/>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1152466" y="5926946"/>
            <a:ext cx="1582484" cy="369332"/>
          </a:xfrm>
          <a:prstGeom prst="rect">
            <a:avLst/>
          </a:prstGeom>
          <a:noFill/>
        </p:spPr>
        <p:txBody>
          <a:bodyPr wrap="none" rtlCol="0">
            <a:spAutoFit/>
          </a:bodyPr>
          <a:lstStyle/>
          <a:p>
            <a:r>
              <a:rPr lang="en-US" dirty="0" err="1"/>
              <a:t>Homi</a:t>
            </a:r>
            <a:r>
              <a:rPr lang="en-US" dirty="0"/>
              <a:t> </a:t>
            </a:r>
            <a:r>
              <a:rPr lang="en-US" dirty="0" err="1"/>
              <a:t>Bhabha</a:t>
            </a:r>
            <a:endParaRPr lang="en-US" dirty="0"/>
          </a:p>
        </p:txBody>
      </p:sp>
      <p:pic>
        <p:nvPicPr>
          <p:cNvPr id="8" name="Picture 6" descr="http://apod.nasa.gov/apod/image/0608/crshower2_nas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8740" y="2054210"/>
            <a:ext cx="3523432" cy="388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894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50" name="Picture 6" descr="https://encrypted-tbn1.gstatic.com/images?q=tbn:ANd9GcQGaaGvhZFLFiFsCTo-1z6a3W7RiYMT6rTfOKKia-rK0reSM3sR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35010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4" descr="data:image/jpeg;base64,/9j/4AAQSkZJRgABAQAAAQABAAD/2wBDAAkGBwgHBgkIBwgKCgkLDRYPDQwMDRsUFRAWIB0iIiAdHx8kKDQsJCYxJx8fLT0tMTU3Ojo6Iys/RD84QzQ5Ojf/2wBDAQoKCg0MDRoPDxo3JR8lNzc3Nzc3Nzc3Nzc3Nzc3Nzc3Nzc3Nzc3Nzc3Nzc3Nzc3Nzc3Nzc3Nzc3Nzc3Nzc3Nzf/wAARCADhAOEDASIAAhEBAxEB/8QAGwAAAQUBAQAAAAAAAAAAAAAAAAIDBAUGAQf/xAAzEAABBAEDAwMBCAEEAwAAAAABAAIDEQQSITEFQVETImFxBhQjMkKBkaGxFiTR8FLB4f/EABgBAQEBAQEAAAAAAAAAAAAAAAABAgME/8QAHxEBAQADAQEBAQEBAQAAAAAAAAECESExQRIDUWFx/9oADAMBAAIRAxEAPwDyiyi0Eri9KBCEIBdQhUCEIpALtIASgEHKRSUAlaVQ3SKSyPhBCBFLlJZSSg4uLqFBxC6hBxC6uIBcXUIOIQhQCEIQCEIQCEIQC6hCoF1C6Ag5S6Alhqegidq1Dat1dBlrU4IzVp90Y5oXzS6GbAeVQyyEkqXDhOc4A7X3Q2I6bH70noJXxHSbNKzSH8voj8ZjHvIpwsUq2bGLTwp8uVPK463O8b9gmZWPob39Vbo6rnR0aSCzwpUkbrFAmzwFx8ekgGroHYrPF7raJoKC01dKTor6BKfESNQGx4KaRCpcpPuiISSxTSmkJdLlKaCaRSVpRSoRSKSqXQFAilyk7SS4JoIQuoU0OLqEUqBKAQAnGtVCA1PRwl3AT2NA+aQNjZqKlOLYC5jXguA3I4Kuk9RRGG1aXtQ0d+x5XWROkItXHS+luyZWtA3vZXVpufVZFDrAtp+lcqxg6cXb8H5C2OF9nGtDXTO42AH/AH5T+Th4mLbi2qH8qyJcpvjMw9KcXggH287cqRJ0F0j2hsZJPG1qwHUMeIkMAB4J8ps/aOMEAb0DZ4pXkL+qp5+lejY0EkcFcyOk64tTB7vDVaM6tBK/UXNLSNr7KRi9RxvV9Nrm8XY4+U4T9MtJh6W6SKkby3uoc2EWmwKF8rc50GD1CHUxzTM3cEcfyquSASERmP2VRcB+qvPhZ55W+2bjJuhp1u/hKNAAFuw7q9n6SWPe3SSb2I72q+bHEL6kG3ymmUduK6Yn0gd+NlzI6e+FluHelYYk3pu9p47qTO45riTReeVqYxLWXfF7qpNFlFW+VhOYS5oNKvdGQeFmxdmWNJG4SjCQE/G3cGtu6sG4ofGCP2STZVIWIDd1PyMbR2UXQQUsNm3BNvClmMkcJiVhClgjoSqQsqSEoBcCUAqOtCkQtuwmmhS8cUd1YhbHGOgCb8BSY8QyUeSmo2tsmgSfK0XSoixh9QinjSQOaVk70viLh4Aa0ueOBe6uulPbiAyviDGE7uca/hNzujghJv2jcjyqabNbM66J0/lBOwH0Vy4YyVquofaV0cFYrbvayFmMrqmZkE+o8WfPhRHzPdQDTXlNiF7nJo58JY57eHkEnsaTjTZ2B4TkMBJ94v8AtXOP0nEfieq+cNJPCm5GpMslN7S2jG342SWttpa013uldZOBGwx+k5kgJskO7KE7DLTsDd8eFncrdxyk67A/0Y9JdqJFE/CtcHqDYMZjJ2BwPAaaI3VR6TgQCNk6C1oDHDbulSNfjwuzcYxtDCS3Z5v+1VdU6M10NySNDmjlR+m9UyMGYua5z4gPyk/2rjIzI80Y04DQ4ur28kKy/Eyw7uMZKwMaWtFgGrtMRSGN9G6V51/EayZrmHZ25aVSzxaWlxF34C3HOriGeGbB+7mJpeT+fuqLqGE6Fzjp/kJ3DyfQku+OFZdSyhnRNdpHqVVjuteozMLqdRCusQ/h+4j4VNNG4SE1sD/CnYWU6McAnssS6a1tLycX1Bbd7CrpMZrdNE3+oEcLTFgyGjQWscG3ZcLP/Kr8uCmhxFXyFqXaWa6q2Q9q2UXMgobUrWJrXSBnc8UjqeGceEOeRbu3hSw2zeg+EJ+kLCoQS2pIS2qRTrBunmOOsAjZIjpodqbdjz3UnGiMjg43vzZtVPiz6fAHOaQArfIkEMB07Gh+yYwYgyMDuQo2fM51gaaJAFeF0vIzO1DyMx0jy1zwa+LtM+oS/UaKHNG1D+FIxMJ8p1Vt8LOq1tJGaXRtjELdLe/cp3GcA8kt2dyp+L02AMJlduB7duSrHpmHA57fVAa5w2FqZWfWsZfYqIYbk1FpDe1Dkqwx8Z8hDnsBNd1dwYLHS1G3Vv4VpiYIc97HNY0NOxPhYucdJjdM/B025NQYA3taXJ07W47C2myL5WpGCYi0uD9Grfbak9J06NzfUhkDz4JsUuVyjpJfrCDBLpHM0jUeAoeT054eWhhDhz9Ftp+mu0GbRpc11n/hPP6cxzfyjW/c/KTLfDLGSbecyYz4mFpB3CViymAaHSEGvaB2/wDq1Gb038N7gAADsAVnJ8V2pzdx+y1vfYz5dLMhmTiwAj1pHtNuse2vKq+oQD0XhsY9vccKXgyaY2A01jHXbVbNxBk4biBqB4NbldMctuf9MdevOtJ9Qgje91d9MhDhTjYUfqWG6HMe1thrfIV19nXMD2gs1knZvldMa5ZRSdUxGxzE2SORarWlrHgDntfdan7QOjfkP0sDLHA3AWTl2eUvh/6vcHKDJGiQAsY6iBz4Kss2OKWBj2tOmRoon/Cz2HK9m8IojurzFMkmE4vBa4HbxVbKY721lJrcZ/IJgmDmtIra75UTOy5JRT3E15Kl9TIcSNxvyqeV12l4npvUUJOyFkMhOMTYT0Q3UinWi+Qrbp7eKoKsY3UbpXHTo7s6g2u2+63izVs8sZjm3aSBY+T4VDPIdRN7HdpVv1NtY7AXs942IPH1VRK8hpYaOqgSNht/lMt7ax1p2D3PAFbnutfhwxwYpErAHDclZHCYfVFjb5Wix3GSJrGk0Tvatt0mMm+pcLXSStcHAb/p2V9hY7WOa135uapN4HTgyJjhRscDyraZjMVmqaStvy1z+65ZXTtj2pEDo4IGygVH2puy4M0F/wCGCA7bUT+U2qyXLfJGC57vRJNMB/yuRF0ptuw+i8+WTtjjIsm5MznStMgDXH9I5T2O+Rr/AFG0WjavITWNA40Sp8eOQPbdeFy/Tp8N6tfu0gAkWOwrupxxmzRk7agfaRyockZaSKsoimkhNlxoDhJl0s4i5kMcRcN6dZ47rH9RYfWfyATxfK13UCZo9R1E9lm+owu1Ekk15XXHJi482oTHIx7Xe51HcXtS1XTMgnFaIwWgi78KgLPdtyrjoT9cb2hrSWnTt/wuuPK5f07GW+0E5dPIGPBaXd+AQoONkPjbbTz8q0+0kBElBrB28bqsxYHSaWsaXfQLtj645eRNEomY5z9nHcWqHMaGTla2fp/oQBzwQSLFrI9Rd/uCLtb+Mb6l4LC/2h2kHmloMZ7nwSRkVTRX/f2Wf6WHeoy6q+bWhga2nXs0gqeVr3HVZbqO0zgeLVZkNocUrrqrAMh+gENvZVczCGnwmTMQUJdIWFRwnojRTITrFIqbC5qtsUBkQcXAHiqVLjGngq0Y/wDC25XSVmnJ5dYF70dh2TMTQ94Dgav+E3qNkarKl4ML3vBDbA3Sd6t5xaw4+KxjCCNfgKwwGRveNwK/tU0kgoB132AVt0GOSRzSQGOsUR4Uyq4yVt+kNjhi1vl0dgLUDrUn3iRrG3oad36lLzPTxMS9N2N3Ha7/AMLPOnccdg8bAeflefO969GGPNxPx4hKWsHA4V9i48cTAHAH/JVZ0PHPptmmeNIq62WiwwJAHvIs7AVwF58ra7SSJGJAwMLiLs0ApjYK/K0C01jNBea/KOFbQRghc50zy/KqkxB8nblVmVDpsdlqZ4gAqXqDWtbvtalmlwz/AGz8oppab0k91U9QaxrXhu/CvcpnvAc32qr6hjgxtc3g3YK6Y2rZxnHNJJUvoEQOa5jRQAtx7pie2v25UvoQfHI72g7aXmuPqvRjXHLyq/7RRPn6i5rW1EBd0Ofqmenxxwgi7d4GxKRmsAmLw5ziNr4pKw3NBc5xohvC74ePP/TnCOt9TdJAIACAwU0dwFjpfdLaserTapXFjtr4Krce3yEm/wB1u3unORd9IiMnsbG43W/ZaDNxDjxRPOwaOFR9KAbI0NB3dsR+n5Vl13Nc2P0rcQEk36tupqM/mv8AUlPHPCYy8Z0cTXPB93numTkESEk72lZeU+RjdTrAFBW2Ih6B5Qk6kLAghOMTYTjFmNJcAtW7INWO4sFuAsfKpoXUVYxZTmxkAGnDT9LWviT3pL4Xw6Q7SdXutpu/+0r/AKNmQY+G+N0ep7u6pRUjhQDb7DsrTHxnemQD2u6WsZoyu6VK7VIdDO+7vCu+ivZiu1zuIo7e0kn6BZ6EvZPpe628muCtD0lks+RG7ljTZ1Hn4pZy38bwk+p/VM6XODI2RGONxsajVhRWY7vWrfTfdWmb+LkQBkYboaXkEUCPj+lBid/uHUN77LhZt6N6nF7C8NjhhaPcTZVqyR2gAj9lTQSMdIGhxBBAC0ohuAnSL8BcMpvbpLqQ5iZADg3+SrjHyABys44lgD+LHdPxZRArVuuPZWssZlF9NMC2yVUZp10e3ZNy5Optl1jwCo0+R7bJ27K+pjjMfDUzmkkHi634VL1fKbpEUfbk+U5l5Z9zWk7qolBLi4/2V0xTKmCxzwSNh5U3p3qfdXQsZWptuffKRjxevMyIkOF2QOPop2TNHixSense/wBV3xm65Z3UZvqzgyXTewPBVPNrkk9Rrvy70Byn+oyumnJvULSsVmnHlLGlw07kjuvRHmv+svmEiQncgndPYjNZACRltqUj5Unp7KfZta+srrpjPQbdku7qB1mcPlLY3Fwrkjv3VpE3RjyEjtsXFZvqDrcR3u1fIntVhGqUncb+UqZ3FHslNAL96F903Ked7WPGjepCRaEDAS28pCU1ZipMI3Vg17RFTRblXxOpSWEWKC0iwwxqkaHcLSwQtGPcezSLP0We6a0avJ+VsITijpxc51SXWnm10njNY6ab8Y6QX+6hfhajoWQ5rGhxAdVLLdSY6PJLvdpLrvTsD2UzpeU8ODXHjv5XPH2umV5HomWyLIw2Brw1zW1feh8qmZIC31CRqHJCe6bkslZ+IABW7vCYlla5pbRJeSRt28rGU1XTC7xTsfU+Nji8Vub7rV9Pyrw2vc7XbRfZYPEe+GIFxLRYFH5V703KB1wWKvYb0Vws67640GdNtxseKUQj0hZJvewUnGm9pieWubq3F8KWwxF7mPcb7Bx5XKzdbl1EGSdwOw3UWTIe8kVwp2ThRyMuCQFwO2+yZ+6MiDXTMLieCzfdPzT9RWmF7gXaeTwTukwYpyZPazSW9njsrmKLEd72P1UaIPZcmyoMYucHCzyF1xwcsv6f8MOeImNBj0vB2LRsFnutTPlcWMuvqrDM6j6gPpiz2sqjz5GxVI6Yhzgfde3bhdsZpyy71UNdHGXH3F3kcD90qTqAxsN8LbJcbcU1n58Rjc2Nwd/7VI+d0jtIHddZxytldfcsx7k9la9MhDnNa9tb9+VHwMT3EuB1WKoLQQ4JxwHvd7hsK8eFfaz4i9UkDICGgghZPKeXPPcq76zk0XNskgVVrPucHu3PdXK/EjjATymZCnXEAGlHkKw0ShJtCgbSgkJQWVOMdSlxO1bqAE/DJpWpUXeJJoOx34pXUE7XMbqvUs1iy7gkrQdKH3h4aN10xrNHU4BNEQCW1vXmlWYuuBxDgLB4tavPw/RYbG3ysw6Foyya55KWd2svNNJ0LKJheHfmc0gBaibAx24EcuO06w0EuAu1hcWZ2PkNbdbArZdG6m0wCKV9ngFZyx21jn+VTIXObIXNA91Cj/CkY+SA9sjnODe4rcFK6jA+HV6EZfGXgk/+Kger7iyHvRF9z3XKzfrvLrs8aNuQJ3jSdD2bm+6bn6hPHkNBALOQ4chV8mXE7FIDB6w/Xf8ASrxklzy0yEE93LFwWZtJF1GNoLWuJcfdV7pTsuVrxpeBERdHlUgYIvTd6sYsWSCoxzN7LxQ2orUwZua+dM8CR0ZY1rj7t9yVUZskntLnaieSDYCiNzgSWOczc8p2VjXOBfNGIq5abK1MNJc/9RZc5rHW9oLwKBAVZkzicaXuq/4Clz/dmNfbw8kbC6oqlnZreSy6XSTTnctk+lG6QtLjXkJ2HFLXhwbbQNTj3pScHp753OYwOMjefbwtPidLOI31J4dbmEad6ryUv/Exn+mOn4uLXr5Ejb000WAeNyoHWOpOY6ZrOA0aN+Pn5V7nyxtYXtDdTa4FFvzf8LE9Xy43ZDmbkEduynZNtct8QsuVshJc8k9z5Vd7SSQCnnu7Ab+eLTdaXXSjNNv2CYeU7IUw8pUJQhCypK6FxdQdCW3gpARZVEiF9OWh6LlGKQFppw4WYBpWGFO5pFGlrGpXo8xdPhF8pL2lvtcDwstMwCcEbDyQpnT+pl2N6RdY557pyXCGREZInt1Xu3uuvrHijMj2T2aI/tWGN1MtlZrOyr82FzJNxXaq5UMuIcPjssy64169N6V1SHIa1jzY8eVYT9GxcqaOeNrWUbJXmeL1F0bmEbFvNbWtp0b7QtLGxym787pcZUluKdN0tuO573t/Dkv3XwQqPI6a/JJ+7A0RYce61eXnwT4OjUPi+3hJx5cF1RlpLeaO1HyuervTcymt1hX4+Qz2vL2kbkOFKP73Gmkk9wtr1fpzCwS4oe4g7gOskKNF0fFyg2QxujlJ3Nb/AE+qbs41yzbHFjg8gmu+6I2zuJ06ns7ELcf6fjc4yGQl10QeOUwz7P44kfjytLGvNso8nxavYTVZFuOx2QwSuJ7UD3VnH0vILYHRw1rJ2vjwf8rRwYeNiY5YS15BshvkKvmzxjxmOB1hm9F1laktY/UnheBg/c2uLpSCSCRwT9Sl53UoY7FkH9JLuVncrrTjYsjfglU+ZnGRxN0takZ3asOodSfUjPVLr3bqCz0s5eS4/mdu4pGRkOe4AOcR48FNjYcbLl7XTepoqw7cmz5XJZDoDNqC4XAH5TMrrV8Z9Ie5NEpRKQVmqLQuIUAhcXUHV0FJXUHQnopNBsJgLoKotcTLLTue60OB1XS3RtRWPa4AbKVDORzyt45M2NBnOZK5xvnuq309by3fb4Rj5JsWf53Vn07DbkyW5wDa2Wr0iokZRcGbkHdLx8l0JBsilf8AWektg0PhOrU3kdlRmG2mxRvdTpxaYvWntG5Jr5Uh/Vnbua4+eeFm9JYS3gpbC49rV/Saa7p32keymyG91bHrMbmtkunj8pB4K88a9zTtsnhmPrTfCu5Z01q7jZY3W5G62Oe6tRIJKVmdfHoBsm5J2PhYr74/uSky5Ek217BJrRd72tn9acx7vTkOg37PH0UDI6i95J7nyq58TtYJsHwuFhJ3tZ3VE0xJu00S5/G6cfERVhdYfSG/9hQN+ntukkgLss97bADwFHe5PB2Vw1bcJpxtcLkklZtUEpJXbSSsqLQhCmwLq4hB1CEKjqFxdQdBTjSml0FWUTYZdJVrh5/ptsHdUAcnGSEG1qZaTTUydT9Rgo0aUI5FmibVUJ7CPvHha/SaW4MchFhuyl4uMyQ6RpAPcrOtySDdqdg5zmu3cksGlyejNixjK7SexAPG1qhmjbG8jTuD44UrK6oDDpYTVcHyqeXKJOxVtiRJ0tcCbrwE7BHzsqsTEHlSfvrnuBedgKAU3FaEdNM+Pqji302XKpljDHgOBXIOpyRNcGvIDhRUfJyte4/lW2Icy5IWtaI96G5PlV8kgB337rj5QW1382mC4Ws2roPdZSCUOItIJWbVBKSUFCyoXEIUAhCEAhdpcQC6uIQdQhCo6hcQg7aUCkoQL1I1JKFQsFORyFpsJhFpsSnTEjlNF6btFq7Q5qRqTdotTanfUPlcMhKatFptCy5JJSbRaK6SuEri4oOriEKAQhCAQhCBRXEIVAuIQlAuoQpAIQhUC6hCAC6hCDhQhCDqEIQCEIQcKEIQcKEIQC4hClAhCEAhCEAhCF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6" descr="data:image/jpeg;base64,/9j/4AAQSkZJRgABAQAAAQABAAD/2wCEAAkGBhQSERUUExMWFRUVGBgYGBgYGRkYFxsaGhgYFhwcFxgXGyYeFxwjGhgdIC8gJScpLCwsGh4xNTAqNScrLCkBCQoKDgwOGg8PGiwkHyQsLCwsLCwsLCwsLCwsLCwsLCwsLCwsLCwsLCwsLCwsLCwsLCwsLCwsLCwsLCwsLCwsLP/AABEIAMMA8AMBIgACEQEDEQH/xAAcAAABBQEBAQAAAAAAAAAAAAADAAECBAUGBwj/xAA5EAEAAgEDAgQEBAQGAgIDAAABAhEhABIxA0EEIlFhBXGBkRMyobEGQsHwFCNS0eHxB2IWchUzov/EABgBAQEBAQEAAAAAAAAAAAAAAAEAAgME/8QAIBEBAQEBAAIDAQADAAAAAAAAAAERAhIhAzFBEyJRYf/aAAwDAQACEQMRAD8A8Ul1SMpfhrSJmrpM3p5eGdu4jKity8C8fR0GL3untqZ4iQJuaQEtpBsH1BNaR+h4ac72QlKuaFr51xpun1KHyio5e3y9/fTT6mVPKPYujPGW2tMS5x/xpRRmgloPPo1kv11M6y0dhvBn53/ZoepC1Xbn+n9NQTsODIiXnj9PT7abqdbdbL8y3ZQWtthx9NElJnUYjJLQwvq3Rbm35aHC5VErF1aHu5flqJ+r4WUS5Fcc8oliHpX7mpynEtI2MQ70SQt9+/p+mrYR/DZfhz6hHqU9SW4g7oeWLEfLK4re7Ne2s6PDk7Y7/TSBvB9Jm7Yw3TlYZ9ra98fvp+j0p9fqkYm6cqAALo4rAYNAa7fr6+2pnSKk3wgFc575sxqJnp+mE5FObrB/ffVn4X8Rl4ecpEISZQnCupHcBOO2w9QcProH4sWrhjPDV3fqPFn0PrppddQGkjx9XPHP104jdOHdLDn+miEZMELlGPm4aL2i+2dovy0OKZaPln7GrXV+Jzmyk7b6nU3y8kSNlmAjg8zgxxjBUlOPHOf0++pmCuSVZyA/8Wn11HaVz6/8ffTyd0TOTtVYxxXLzfy0BKUa8o3/AKqCsLwl2Uc6HLqL6tFFt0e2n7XZnHOSvX2b/TR+n4c87K/wzG+Mdxu2yYFqbSW196FpqtSA6sUc/b5g/s6aWHiu+pdbqDREoPWlui7QMXdel6bqRKEtvmys32bbxWpGnb5m21te7zz66aNd74x8+300ScSOHbK4lJeLqXtacOoxi1xiz5XyZ+V6CYjSiZMVkb/40bpyRJPT3bTzbrSnBfoZKz6aFKVsmSr97bzb/XU/xnMYWEiIkVqVU5O/mLr11JCMo22O1vA8enPNagGm0jUjmpT+tZrU+vCtohdXY2t8XlBPTTSnVm2vS7wJ2H53epH6vT2/lVQqWChtKEUT3xoVXx/1ovUnI3BLyuGr2tZMdy8mkOEjZfOcJh9u5f205qE6ng5RizC43tlILiSRkBL1ov6OgdOQdhwmb++PTVzpdCfUI9OEWXNAW3StVmq/bROt0Yy2uRlDzZjmd1gjE2xqsc4W8614UaB0PCb5MZz2T8u3eVFuvzykmw25um8aD0OpSvm4Q2tJZWccc2Y51rS+EboslTaRMO7e2ii1WKx7aqwg9rVGLjtgA98a3/LqMzqVV/xEo7dskY3TFf5jPy9Pvocprnvw/t29tWfE+DBWLjms2XmsgtcXWrnwj4VLrdWHR6cN/U6ptCskuRFoOOclLrPjY0oS6fkJuLaIgg0Uo8Yav56XgJx/EGbUaRdhP+VPyqfK7xz20f4p8Mn0OrLpTjtnBYzi5qRYl9/pofR6FCO43RNuKHzH5r/lw5O5qxF1Q2xlHcNN3W27b25sKY83beh9Hr0VbQ7g7bsFufT+++rHTjRFfNtU2rfN/lPvni61ExnDJJDu9z81nfLqxA9Xq81EjGSu0Wjn1VwNC6hDpCqDtM88emay/vqxHw6ytvqVmVSzVGby0WZ+mn8R0fKyKjxGUP8A2ze0twUXebdSUdF6nUaI2sTNZoULx64M960V6O09ZU7hj+X0zdNn20Tp+GvpLHfu3PoQYkbazbItvtXz1JDxPhCG3kJQJU1u/wCBbT2rQPw1Lzgz8sGM55084bVJCJZR2fTUZTumgwGL+776ENLxe7buuREqMW6DcyobsLV1H8QlENruzdOEIgeWuRtW832rL9bqKRhkI2glZkC/ejPejTS6eBleY+SqeGvN6YH341lAxLS3nl1Jj78F/wDX99tNIOOeM9uDFVom8qMcA1bVvfP2eD01IHVrq+DlGxhIY1eGncDHBxZaPcrVaq+urR4mUYy2zlLdGJJrFVVN3xgH56EqkMX27X3+X308+igPqX+tZ9ONKfAXYfOheee/+2mi+hzj+/TUhfEdCpJEaMLZIsM1Iwlint66X4CsiJe0VrIBy36ah0ulKQ0KRNzQtHFtcGeffVnr+OGDAgZY0pcoAzdsG/yu7N5aNBVul0WUiMeVrKB91o+bqP4mK7XepHUQq8Pp6ejX7al0+iMZO4GNVFu5W5rFFGcvy0gulEku5opWq9MUWd8aJ4PwjNQS6sM3JwbY0Ny9vbQ+tDbRd4GuQUvthxq38L3WsZbZB61KVoJBrms8mB105K14BYkZwlUjtFSYjzdY+fto3jOnHodWC7epGr5W77Spx8r7aj4PpxqUoiyZR2Rs21nduXK8V9b7a2PFx6U+hgI9TNlXixbeDC59g16vfi45/kDL4j0unDpSOnLqbkl3ieTDDdi/M20Y8uctUvB9e+pcopd2UrnGa5u9XPA+BiyxHAnGLMZL763uj4SIGBuu5f8Ax6azt/a6fz5nqRgvw+MsxjUXkuVRfm+vvonhvh8ozjLp7t12bHzUZWOMNC3211XifhcEoEF3gbtjZV54rj3rQ/EfBenHMBY1gXOSs7ffP21uVzvGuS+LfDOp1P8AMZ793m9Us/nlxv4v5mq/w7wfUOpF6cmMsxJUqNOI0KLwUd9dR0PhsiRfEpU1SPBEORy5+upQ8JGTW2JMUdvl3F9o8WssV6GNZslXuMT4J/Dv4qAbmWCJajwezfs6s/xN/BXV8NFZw2Dkii+g0+vv89d3/BsDo+JjORW1Wu/cb9zXU/8Akj4hDreG2QXc3aY8vcXv8tcurZ1OcdJ7mvnI6Plw+bNgP5fd7vtTjU/B9SMZRlOH4gNsV2xlX5RY5C+abeya6H4l8Jim6iPARCVVnO5Wj2c51ndT4XBTbu7FVbJrsBgXAWp76byz5MvqdCW5uNArtbjTYsacvy5051ZMDpNsNzIjyEmhYHZSIPrR6auvhbrd5bvzt5zhlzgpMGm6nQZ0FS6jPZUY12iRyeV3N8Zsb5NZ8TrM6nQTLESrxxnGHvn9TUvwsQLjtWtyVS7d26rWMb/ejR+nEUJKHdr8t96C6OaPfTeF8PG1nvoJfkq921Y3u4jfPer1nDoPiINSgMJEZVuic7dwMVN21FftfbVWUfLHN8tZx2/Wv21c6PVYE6Iu6OxstBysb/K4q+c6HHoZpz2olt59FNB0Dq9TcmCIAeU+7lyrnnRfD9eQNSCiXbLuAYrWcHf3rnQ+pteCny8OMGXObWn76tdD4lKPTenOTLpy82zKE4xYQlhMg85x2eNGJRDC49O15zg+mj7mMXbOoT8jVm4El5juDTXqGpdXw6xZRAiS4ZDOpWi8MgrMqq09dCnFex5ajYY55U5y8/LWUBoqMcLiyy8XXc9S39dE6/gmMyDKNpFuzabgS5fJL9M6FLqFrtM9s4+Wb++pCdHxUjdUkJR2zIu0lEp2tYS4jSchoAnp9dONHPP/ADpq0I7DA+t/p/f6OmPvokTKCpXby9r7+/7aHVaUVaKdRCr7jV4v9r99N0GndRIijUuH2S7fppdHrV2E9ExxXz0wxpnXenJIz3xG7BC0Lw5w2e9a3/D+LOof+9cx27SUzEpCMQ7P/GOV6XiNpKARqW3KC+XPll/KLzXOr/h/HNiWSXk9qCvpj5a7c9fjWS3W7/8AGPEdHpx6pNoltNqSCVLx2sLv5c6N4a03UWpi8J64xh5+/bXTfw78fj/h5Q6hDbO4y2l+nmDsZrn/AH1kx8JK/wDLi/hx5Sk5u7ODijNW5zpvpqb+tDp/E4LspJY+wff/AIrUfF/xFCDttH0q1lwbaLz9tM9IoXdu8zuOM1XfDRl/fWdHoQJAyk5EmgJSYcmDnhWjjWtFiwePiBLcb2/INTKcWf0c6N0+puYlxrO7FYc4rK/t8tR8d0oyjusbzKgLbwvqvOq/QhKMmEZMoKSoouqwqW9qPWnSzkb/AIclE3cD/L3549/vq91934W+TVy27F811efpWdc90/Hu1wm291yHF2VgqjkzpeE+JLJd0ZEULFI9sx3Ap2+eqiSNXo/DCdjCz2r5hkr7+rrM8L8HgLvhNuDVMo0/yya5B7a2vB+O6dvl2j/MuB555+ta2un0IdTpsYyfnuabpvaXn39tF6xm8PP+p8CoVG2XsRqv9Prf3PnrP/8AxbBl5iPlD8q7jcNV29bx+XnXo3S+CT3JFJJabT1fV4r341Xj/D8+WKc9s4xde18++ry5ZvFjyrxPgWkxRnjC0Y4z+2qj4BziTgrnl4oq2869Q6/8LDd3kWkzfbv39flrK8X/AA+xR25I0brlhKxf5aynz9jTkrG2OCgRFvc4kBdObrNZpynfJqHxBZSnNlvlKUmU1XdaZqRY3m3Oe2t/xPwZ4Y8GX68441S6vwiRP8OZtWVZraXVcNHOW6Mems3leTE6kDbdU4jj9WXu9scX9Q9Xw+3KJHizu1Z8rsflrY6PwrdKTsnKMN27bRjiMmTZEurUr76p9WG0Tc97LGKNVx8uflrlY6ap9Bl5iG66bDvGrlfqUX/1onT6s/w9p1EhP88CWPKxlcoHbj5sX01PxPg6qnd6UH5c55sbvCCfU0DoeH3LQ0RZNWtGXg493Ggh9TpThe6CWH5opiWRL9Th1HrxBokSKGwTKCmc4cfTGj7lj1JMCmgfMkW7CDdDQ83i9BenHckXcWkbNtmaUvHyvWbCjLFPf6VWK0xCxyYL5PXt6udWTpken5gWTjKSiGclU7hK+ToTPzjIi/lxiqA528Y576EG9XKgFt8cexfbUvEzGVxGMewu5D50X9tNKPmod2aEvOe15zqfV6+6SytxQSbQDaF44MfTQUuvCBOR05son5ZSjtv5xtr9dV9MasPTh+GJJZO7cA+Xgja4bzxq1IyEaefo/s6sdLqMduaREM8c40KHR3xkiGwGv5kusAZq7fbQ4TREvtrpKZXR/C/iLLqgyenvcJmLNe9tZUz99dL4b4ortsklbmFc3tTbduf21w8+pKULaslJl5siv+hxEV/l9NHPHV0yJGNxku+vOXhiv80UOHvbrUrpK9F/xcV2yKnHdFKxY5pt9K1Hq+HjI3xjUjgsptCiKZOVHn21yfhPiEpSjtqKvl58y8RkuLXXWfD/AI3GT+FKAShOdiHpW31lTdt1grW4qpPSlGB6C5QoZPlJvKofTs6h8PjJLYoiFYGuX5Y76334dHrO0KSk7Iet81WdC8D0/wAOTDqBKOVmqSw0BfL/AE1bi8dYXW8KQ6hORmTZXfHtjUun8OhHOdqvHFpXfjNa7j/8d0+pHdGpwGvk8/3Wm8T8AtWIIlA8fOvnrH9JD/P8YPwxqIyRgr0xAc9zPMvnrofBQN3lGKJTkSjH1+WtD4J/DscMo1Ki+KMdq7667w3wOOMHb07a59fM14yMDw3h79Hv76v9Lw41uPrrch8LidtOeArXC9j/ABrB6ngbTh+fr6nonrqr1fhMcjEtfTm/n87vXRdXwx8tZ/X6dOETvrXPdZ641yHjf4ehJdsK7PCdvXhof01geL/hby0QvIry1kargzn5a9Cdt53Rb7ce2h/4G8iN1RV18teifLXC/FHlHxv4M9XZ+WJG4RABjAbjukFz/M+ZzjXNeL+BpluT/MA49LXm88emvZuv8FVWsZv+6vWP4z4BBMXueLqr/fj1112VysseS+I6RmOzy52trIiSvnA81aPPbGqMvA+YIZUWhFxd+lcLXNVzeu++Mfw61uqjJi8VtLq83d/PXNeJ+DVJ820FpcWBf0knB6po65XNc6dPJ27aBONcY/v99avW6URSmq71h/6r31LrxJHT6V9OIKvU2om9LOpKt0iNYa4uudcbMdYxnqu1MZR4Lxfer78ahKNPbR+pCpYrDh5HOOdSl11kdS7kZe+TAvb0+2gq0JJw1h/6+urG93Rep+WRG9u3dtPLjFDQ8/N0CUVL5O7WBba/f9dP02vRsri+cffQjbcdv7/bRI9MNq+cS2MVEylKmHhxfOgDonWk47FYLuv+3Ogp9PxFEio+ZLszi8DyGc/I03Tn7n1McY+umn0HaSMi13w+i1WeTTQrhWvY/wCdalC91+pCWyHTI2Cs02s2VNSFQ2tg3kpxqO1IRUY2tNVZjN8yz7Vqru9ji/lxxnnGp9MbBxjDLiqxV9tblMrQOrKPlrC3muap41peD68JISmf/Ywj8/6YpNYXhuujG/Md4ysjS+o3XvokOrfN/Vz6/vnW41rvPh/x7qdOIszrdLK+WpRRTJL9+NdD4L4h4bxvTYdWUeb2ydjXe0SvTDrzrwHiSMtt3urA1f3cPbW30PEVOPU/CJea2IEcHrt4cH1z31Wa1OsdU+C8Z4Vk+GDq9HFwlW57LGRh9PXOuu+AfHul4io5hPj8OWJFYwenprh/hv8AGRGR03cR82Owfm5cO012Pgul4bxMSUZRleDjFZ80fXuX89cO+cdpZXZ+C8CDetaJrkpfjdCC9NOoRiVGTKxOKrmzn5au/Cf4x6XUifip0pV/MpG+GlDh/c15qz3zb9Oh0tD6fiIyLET1ONL8c9TQ45VfxvXIivbWD1/FEl2pn3rOhfHfj+yTGTtH8qpl7gd/XXDeN+KjOeUVjg/LSLdJyvJizjXXnm16JMnt2UvEL2eQ49b51Lpyvjn7Osb+HerKfSlHryHKRlgxzx8/6emi+K8FKAJJaRjljj0xrpJ+OfUxr24Dd7U3oPV8IdSpTVrhHvVebHrql8O8XLhkpffnGK96/rrTl1j7fl4LH10+5XLIxvinwsI7qEva54QTDz665X4l/DfoZusjfpwZvXeshKvD7/151ndb4aLuhWOS6OTvwuu3PX+3Hrn/AE8p+JfB8qnnEsTabcfmMV6VXfWB1+hEWxLvjJ7HmzX31678W+CQUkFPo5yGfZz2+edcb8U+EO+QVfBgLOPu/vrVm+2ea4bqwAkUJg3ZsyoxLMvGbxqjKBecZzRdH1ddF47oSjFhKMaspYm5pvyyr1wvy1j9czKljGXZbxdgtZrGdcr6dYFiINEvL6jS3zFOxf73qrLNunvU5dW9zbcnPo5vNc57VoIS8aejP9ulGGfZvlr9dG6/gmEenJl038QZBGcZMaa/zAfI4unNZ1yIMZYf2z9/79dWOn1IEdrtd1LKpMo1flMhlpv9eTQevEHDb3o8v09TU3peURu+Qvy5o3KVn561EJ06l0wlINsseXO2XKyOaQ8vvjQ99WGacSzxxwtU88ag9TDG2rsLxfFp8tTihFM3JjjacZcS5G6wc61KF34tGUep5oQ6dxihC2KMbJGXCZoaz20PdJIxu+QD3l61m3PfQ/CXFnTG9jyRfSw31UvczZjS6nWEHbtxRVu5HMpbly32rtjXTUu+HdrOLAlLgRvajyJydu2tPwfX6sbZQbi7Wxu2VVnvYn0rWIdflZLKiq47XfyCvprRPESlEJMEG4ne6QAMlvyFq9dJ9C10HS+JRnKLOcjzcB65ZDwPqe2p/g9SHU/E8P11F4WpMVa3VQve/XXO9Hxf4b/+u0x6Pe/yvOUdWul8TfKEtoHYq+1NfmU76rDz0774Z/5E8VAY9eHTmHNtSe1fPXWeG+LeH6+2np4omMXhoo9Moe+vKvB+J3mCOMF5kFUtPf6aJLqTVdyywGajikZNXL05Ptrj18Urtz8mPTPGfCeoY8P1Zx3YuLe2LeQk1FP9X6aF1PjHifCwiEzrxFuTHa1wY5ZXhwGMa53wn8adaLLd0L6USJeLjPaL2Ckzt/V1oeE/iqPVWO7zFkb2iJgeKrd++sfyrf8AafrH+P8AxncZOo5up8CyKQM/a7txWsjqfHI72pThJP5i1MVFZe3yqtdCdTpj5vbduj5ZOarhEZWPtoviYdJNzHFNoXGE26D8zVG7s59tdueMce/l9j/CPjkKAvcZoS+O69rvVjqfGrmrNiUYRq+c166weh0oEcRC6bHHfgrDn6Z0eXQHcYq8LdhzWVc/XjnWvD9cr8jV6fXfw5daKSiPN5JoyMc9ue2tT4Z4/wDGjdjxycV+YzzXzzQ65HxA9OFBLEi6y7U7lXXe+DOO+peMnNYdL8Oh5CTTf+mrtw06ryz5x2R1os2m22+1+/ONFPFU/wCm6rjavuXz/wA6wPBjDbGsHHNd7ePX9tXZ9Tc1ZlO+PXgOM32+mjxZ8l/rB1Io++O59dYPi+kHllEaH0FH37hX660PA9WmhyksVuxisdz0zeh+SxkXbfqY/wBOF5x9O+mema4P458ON2AlEpJNgRuix7Nn9Nch43wiF8dsmc24+Vfrr0r438Mh+KU7IyeXzRMhby1641xfjfDDKROQUSqTfJnbjjLzxbp6ksM6rkp9NHH/AF207AjKUJSsFzCpClli1Y6tdboX2U716Y7/AFPuaqdUlLb+Z/lj9Ox9/wBdcK7S6hHp3QWvoF/t7aidLINF1zxnu+2n3MWsiWeidnSCkycf2OOdc8aKUAPzZGq/repvVCUqti3XEXm8hZ9NCiHfTxLQuvd40xC+J69zZGH53ni7eb5+uox62bQcUcleiVWTUOnKkRqs3qU44HHY7ftz9daAkYyYv/tlWi6ey5u3tzqXRCEn8QkIeUo/NhjuH+XUJdbcSZKyxmztjvlxXHppdKEi2JdRzWaHGfTVKhzoSGHUTcTuRfEmL5ueaedBOsmodTp0CI2W1eMpTZz3+ui+G6DJI05tAisnGArKP21uVLfR8YuK3MsW3Ju7ZFd655xej9CQ/lak15mTEj5v/wChq7eMaoHipLcQilLKIiH5TJwV6c970XpeL8m0QiO5JVK5UxKKuqeODnW50Gs+M6m2PTluvpjUWNMRd7eLed1vrq1/iUEjWfzFoSxwnzL+fbWF/jJEaJObvsvqSeUv30Xo+KNplXIiYDtXr31uZWLa6fw/i2Ik2cFhTViwlVWOUffmtT6PjZRhGW8r8mCJ+WNVRk8svzJ3c3rn/D+Ia3MWRuKv8tlNe9HbVro+L3SdgQJzMh+W9xQvtJxdNe2qwTp0vV+LfiQIi3E/Nd7quWcZcftpeH+JSjceo7xz9zmN4UrKP8pzWsyXi8ESTMj5emzMxh5mtsWuVdBn4hNs/Ml+WvNtqmUYsnk3fr9dOX9HlPx0PSk/hMhlEKdo5RzhqjEbznGpeF8bPF7Zbc5FuL3WJk4PrjWNH4tZZCJwLSQ3U1w5ajz3V1Pp/F9kGLE5dyLuRRYnmqUbr9dVg1r/APyHppt2pIbUvLirtwiLjvonR+IEZmEleFM+t7nsjz76x+r42FdUgQ2oRCUnEriMoCioyQ9tzXounPp4j+JulV+XzHAlVm/U7UaJq9R03T8aEr81Xxy0v5UOdF8P4lldSjRX836mMOP21l9AjMNk31XN+1eqaP4fwnUhawJB3GkyN5Kb7XznnWrGJYvx6kiV7FotTkk0GGsW51aklhYT9HndaYr/ANh+zrN6kOoiDbGpeZxTcfp3P9tB6vwPBMmRi7bd1Avq0oX9dYx0tlF+L9aI7Fi43JHJxV+t44fS9c98Y8XHpzJ9Ad5KW2VRpix2DTbf5s/Ks6L8V8RP8RhDbilp43GQRzj9tZPxfpBNool3BSLkTJntk7alJjm/ExwIvlAsvDbQJ+XFpfvrO6oXh/vvn560/E9RpCWM+UwYyPu86o9fw0oXZtaHLSxkFUd8N/J1xv26RTrU7pw3znjTSglX3LPlqOubQ3SmRTdHcelp69zUOkW1S32OfppdNTzDVf3/AF0/QW/Le7tXOlIV37al1DPN4OPlpqxeiOE7xu8Yvi/lqRR27W73iVnFZEqru+9+umn1ecVfP7lXk1By4Hn5/ro3i5C+WVhVNJ291cOPpqSfS3bZShYEds69FrNuR1Lr+G2u3dFPLU7xSX2XFvPtqv1PDyjljIMcichL9kfk6LLxX+WdM20y3rtN40x270uq7cXplSNypOcc+w8Rv6caXT6oVV8jfpjOEy8aaLEjIRZdm6Dh47rkp0brSGPTiRqltxatYXjH7OtwIwWcuDL6UfUODGfrqwSerOt0YMmrWoBwFtu0474rQvEdGJIBKXKj5cplLsqmz11G9k47HeiVV0y/9eFL41rcF9rcuptVPLVUXuOeSXzLExqXS8ThQbrOL74kL+XNGPf1rQOl4p6RIrzyiVLc2ZzjhUszxzzpS3HRLgBvQngd1RZRe6BSelvq6fJnxaMfiM20QqAUyDAVi8q+hl0/hurPrdQh0wZ9RjCP5Y54M4I/N576yun1JKWXRWXtSGV7dj21KXiMbWnbdJXdzafmMd/pp8h4tWXVl05bXbdRSpDVgnmGh9TktNGfFmyoyLGTVA8HM04xQW57F5y+n09xJG5BuSrO9hXLw+lXqx4XxBAvbbF3QlVxsRtKqccVko3N3p8hgn421svdkzXf0H00X/HhIIwY4ItpZLF1KgiKL7DSus/p+IrKp2uhoyZP7vUug7ZRqx7tcXf5eb+epWtHp/FJRkZqqsyWfIR+3NutD/5HJ60SOYkvIzWOLqPlZV6W2nPprKl4V3wCQzdu2XTlfnlElAZWVMfK8A86ry8IVM8xOOCIXHB5rneKq6zeeNG2L1ft3fj/AON7ht6nTIT84gJUrIlrQ+uFMdtY0fjcg/DJrFcg1Fszdctrlaz31zMJblZ48vEKLQ2xo49F71bzqH+IvaVQemZI1eUzm6KxaaPKw+Mdj0/icYb2EN2yAsh3bbo3KGPzEfm6xfFfG9y4BlcVofK1kHA+5WsfxS5lZI7SFrJurgLN2Ts6gzCPmZbixiAVZ5W1pFrAcaL2vBHxPVvtn21U6s7rjBXAd3muX31ONzvyq1dHFHK9+M6H4jrRlJSBEooFaQBcver+uueukmB9OdI0Ndks+p31PpdHcYTkKvLbWDvoWpSCjm+/p9NYJJ+mlLtntqUeo1txVjdF+nPNe2pdHp7pkRiKgKkY2tZZYie7g1EK9Nq29MfxJTkDbRGvNK+1YIn7caBKKBw3nCL25rJ/3qBM2jzfq4rH7ajD++366Jhjy4xXFXz9NQcnYr550oXqeKkwIbrB3fWiOfWgK9M6H1OnTTiue+dKKVk7Obr0/v66lDxKQlDso1bQll0NLSlp31IvDwJSpavv6f76tdDwzN4vC4Kpc8f01U6PU2yHuImB4yWPOvVf/G/wo8TNj1CMl8+6Ifz+ZFDkuqxVa68Z91nrfx5sQItSjZk52ipi30HNah1oRJUdRBtfIxpMxxfq/TXon/kn+CpeDnGfT4ldYv1OH215zBepKEA86gNtquLtc8Bxx9dNzNgn3lBl00akU9yVlavR+N9T8Q6zsepH8JGUBt6e3aolOIA+vfVTxPgupCU4zikoSlCQ8kovmPmagtxHdaYp9MuPb+rrLQj1buWBo5y9uL4f6ahPrsjPbBx6rn6rqXiITZ7V3yKiU7rrARTkriu2o9PtWZPHf1EROdSXPCfEHpx2lTjO2UJR8u6pQG+bIyUThdClGUYxV8sjHm7XTgfLk4dLo1LM5VEJJtCWasNthGK4vtnDVaL0/AyniLdAv+iLOREGd7Y3cS2gcPGoJdENhLcDaB3s28n8hUnzezqMuvdFV8ly2t12+Rof4pCTGUa/PF8zLuHZCVVjs++o+EWTsHC3Sc09gzu+T66fIXkfxlb5Risoi1cafTI5OOHRd8aalJYwGKGy5XHcSttC5Fmcemq34jOTs6dxKsjd1dDbaKp88Gn6US4glvlkylFiLymeCxFasdGrE/DeM2dSMpQEjK2CWINsUlyds6HLxUpIrkMNkXyGPknbu6l8N+Jy6W/bCMt3Tl03dHdUZoKf6VMXznGqsbLdmDGTjt99G05BvG9XETijIY7CSa/mRLe9aj4qUZS8lURj/KRyAOLbb79+dC6fEkLx9i+ce+OO+hs7q6wfL9udDQ0utMAVCtvpi1r7mo+I60lNy4ALKxycfPRfHdYl1NsQjAaAzV8t5UvNW1daB1o0sREFprnNWWXWO+jUhGu917alPqEm36p8g4+mmJlPlMld8Z5M89tKIyeTi80cf11lHhDdQElzgz74O3ddPDbVVlTPf5VxWfnjR+h4iZOU+nI6Ttle2WzCVKMc9xTac8aDPbuuNxMVm0fdo+fGghPOjy6cIyBZSGItG1FLQvmvXvoGiyKlQ7wL4a4Fw+nH01ITp9IkSYgEe0kZcPyEw8F8aDLclvEQPpmq0TpEWEsecyNlJ3u3niq99N4jrxlJSBC26itGODdbznnSEZdHakZ+XF8ZyWffH305COzl37uKxtq7v59q76EOrsviIKwgReLMWWfmOHBTVDnSlXpMc7hcNUhntdmT216D/wCJvj/+G8UMsQk1n5XV1zWuA8T12cmcquSyaCJa3gAA9jVzwvWIfhyqcUu2xF5jtMVjm3vrpxn1Wb/x9Ef+VvEQ6vg1HNWJ6Vr5xeow3xrEj0PWzKOPlV66fxn8bdWXR/DXB9fpxxR++uWnJkrAcly9OfQ4jfF614znnIJbbqXhejvjIuJIPKPMrcg9kLbXtWgweIqxLy8gNdue36Gnj01hJ8tCem626runrWm6b3xXDeecWDymsNERG90s5Du2UH0/21LrdBKMWWJdpTWXgNE6nSCaTY4K8tMcRxTCxX19edVoHuHz0FMfM4r2Vx89T6HUbplKMJ1vp5jd5LqTiwe+m6hutGTxzlbLk2e/76l4zxMuqvUk3JokqWtUIY7Hb29dWpDxUYfiS/DZPT3S2MqJMbxuDG6qutMdU9KQr583d6GTrR+n4aQkk2nlbkXHIpZmxB7atQnQ6kWM/KRoZCVeWIR88sx74GX0vUPD+H3ySBurdLPldkRVq+aL7/XVe9E6cLLju3G5lXBHByZ7t/TRqRenz6nb/fTTc8/37XpmWNPGsDjOXnHy0IboeJBGQSKpMDQn5WmnHPvqHSiKkrMUV/q7XfbUSHltHLQ9sVfzwn30pdRVXLj541I70VlVZWqOzdVWoMvbT+mdE68p7YkxpuUVOdzS285jX00I/T6/llHZGSgDTuiRdyxpMvCo40KMFwWucV2M/wC+oaL0mNS3Hby54f66iX4NHm3CgxxhzV36YfXjUelEWnH9974PfUYjyds6NPp7aU3Ehp8wLxZfNOso704HVSUkgSRY7ZtXyZIy+9aDHqoId+fX79tMtn6GNMGpCHRb2036d/XRej4nsnbbYRajm8Jl97HGgdnB/f10/Ti5TFc5Lz6d3Sj9SMdyRVjeGqa9UvDXa9RlGnT7mOE/o/71o4wJqQlKFVS1IUC7iV+bix7aQBfFHz1MjjdV5rhov39dKMQjfe65OKzjm/fjUSOFsxWHl+WtSoXqwzbGUYuQ5afy5ov56Nt6nSJdTpS6h03/AC2ZcR3Qtg7WuLxfGqcuq1V4u67Xp9qC/R/f+mrUs+H8BvZB1IhGEpjN2EtudsF5k9jvoXR6FsqlHynqF2kfKOZOeDNW9tQRq/8AVjHfPppRld21gxXOeMff6atR+r05dOUoyGMhYyi2JWEf2rT9LaxlulSHlwrJsNp2jhW300uvNnckq2wCo1fEfQPTU5eFXp/ieUju2cm66uiN7mNV5uMmhBx8TIjtJO2123i0pa4utK/Ncjm3FHN54cX2rUO2idPxaK1FUq0vG1jg4vhHkQ1JDrcub5yFHPb21LYXinGd1BdW1n7d/wBtQUzzzjPbN3jLxpfiqU5zZlx612zj7GpGvFXg/r/1pnU/wyuc54z/AHnT9HoMsBdtHzx2+uhF0SrbPTteRzVOMc/LU+j4act8oxZEI7pIWRipG2+C5BfuaDI9PbU+n4mURIykEikGrGrGuTBj2NWo3UbcFHY+x9dLaoYe+pHW2yJRvy8L2c1ScJz8zQ4Quu2at4NWlOHV2p5S4365+dPbTw64QkMIrKqk3ujTflpDPDY/TQ4qNmlGQJi/b/rUENPptLWSJ0Ii59H9BdMycZcce3y9NLS0xIjq14zohGCGXdf0kh+mn0tUSt0+T5mjQibZNF7g+8Zf7abS1oAau9HHSlgyc0X+c79tLS0cqn+LQDqAFH4fTx8+nGT91XVHS0tav2onHh00Z1fuVpaWhH6U0bMJkfc1LqdRlmTbQfQKP0NLS0xFt8i/+wfo/wC2rP4J+H05VmUpi5yGyv3dNpaBApQPw4vffIv2CFfu6bwx7H5o/vpaWolX+W+0ivqN/Pg/tdN0pYl/9f6n302lqS/8T8JGHT8NKJTPo75OW5fi9SN59oh9NZ/SzY9hTS0tZjVRl2+Wo6WlpZK9O6Wlo/CMH+Xwfn5rPHrqXw/okutCKWM4ieyhpaWqK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8" descr="data:image/jpeg;base64,/9j/4AAQSkZJRgABAQAAAQABAAD/2wCEAAkGBhQSERUUExMWFRUVGBgYGBgYGRkYFxsaGhgYFhwcFxgXGyYeFxwjGhgdIC8gJScpLCwsGh4xNTAqNScrLCkBCQoKDgwOGg8PGiwkHyQsLCwsLCwsLCwsLCwsLCwsLCwsLCwsLCwsLCwsLCwsLCwsLCwsLCwsLCwsLCwsLCwsLP/AABEIAMMA8AMBIgACEQEDEQH/xAAcAAABBQEBAQAAAAAAAAAAAAADAAECBAUGBwj/xAA5EAEAAgEDAgQEBAQGAgIDAAABAhEhABIxA0EEIlFhBXGBkRMyobEGQsHwFCNS0eHxB2IWchUzov/EABgBAQEBAQEAAAAAAAAAAAAAAAEAAgME/8QAIBEBAQEBAAIDAQADAAAAAAAAAAERAhIhAzFBEyJRYf/aAAwDAQACEQMRAD8A8Ul1SMpfhrSJmrpM3p5eGdu4jKity8C8fR0GL3untqZ4iQJuaQEtpBsH1BNaR+h4ac72QlKuaFr51xpun1KHyio5e3y9/fTT6mVPKPYujPGW2tMS5x/xpRRmgloPPo1kv11M6y0dhvBn53/ZoepC1Xbn+n9NQTsODIiXnj9PT7abqdbdbL8y3ZQWtthx9NElJnUYjJLQwvq3Rbm35aHC5VErF1aHu5flqJ+r4WUS5Fcc8oliHpX7mpynEtI2MQ70SQt9+/p+mrYR/DZfhz6hHqU9SW4g7oeWLEfLK4re7Ne2s6PDk7Y7/TSBvB9Jm7Yw3TlYZ9ra98fvp+j0p9fqkYm6cqAALo4rAYNAa7fr6+2pnSKk3wgFc575sxqJnp+mE5FObrB/ffVn4X8Rl4ecpEISZQnCupHcBOO2w9QcProH4sWrhjPDV3fqPFn0PrppddQGkjx9XPHP104jdOHdLDn+miEZMELlGPm4aL2i+2dovy0OKZaPln7GrXV+Jzmyk7b6nU3y8kSNlmAjg8zgxxjBUlOPHOf0++pmCuSVZyA/8Wn11HaVz6/8ffTyd0TOTtVYxxXLzfy0BKUa8o3/AKqCsLwl2Uc6HLqL6tFFt0e2n7XZnHOSvX2b/TR+n4c87K/wzG+Mdxu2yYFqbSW196FpqtSA6sUc/b5g/s6aWHiu+pdbqDREoPWlui7QMXdel6bqRKEtvmys32bbxWpGnb5m21te7zz66aNd74x8+300ScSOHbK4lJeLqXtacOoxi1xiz5XyZ+V6CYjSiZMVkb/40bpyRJPT3bTzbrSnBfoZKz6aFKVsmSr97bzb/XU/xnMYWEiIkVqVU5O/mLr11JCMo22O1vA8enPNagGm0jUjmpT+tZrU+vCtohdXY2t8XlBPTTSnVm2vS7wJ2H53epH6vT2/lVQqWChtKEUT3xoVXx/1ovUnI3BLyuGr2tZMdy8mkOEjZfOcJh9u5f205qE6ng5RizC43tlILiSRkBL1ov6OgdOQdhwmb++PTVzpdCfUI9OEWXNAW3StVmq/bROt0Yy2uRlDzZjmd1gjE2xqsc4W8614UaB0PCb5MZz2T8u3eVFuvzykmw25um8aD0OpSvm4Q2tJZWccc2Y51rS+EboslTaRMO7e2ii1WKx7aqwg9rVGLjtgA98a3/LqMzqVV/xEo7dskY3TFf5jPy9Pvocprnvw/t29tWfE+DBWLjms2XmsgtcXWrnwj4VLrdWHR6cN/U6ptCskuRFoOOclLrPjY0oS6fkJuLaIgg0Uo8Yav56XgJx/EGbUaRdhP+VPyqfK7xz20f4p8Mn0OrLpTjtnBYzi5qRYl9/pofR6FCO43RNuKHzH5r/lw5O5qxF1Q2xlHcNN3W27b25sKY83beh9Hr0VbQ7g7bsFufT+++rHTjRFfNtU2rfN/lPvni61ExnDJJDu9z81nfLqxA9Xq81EjGSu0Wjn1VwNC6hDpCqDtM88emay/vqxHw6ytvqVmVSzVGby0WZ+mn8R0fKyKjxGUP8A2ze0twUXebdSUdF6nUaI2sTNZoULx64M960V6O09ZU7hj+X0zdNn20Tp+GvpLHfu3PoQYkbazbItvtXz1JDxPhCG3kJQJU1u/wCBbT2rQPw1Lzgz8sGM55084bVJCJZR2fTUZTumgwGL+776ENLxe7buuREqMW6DcyobsLV1H8QlENruzdOEIgeWuRtW832rL9bqKRhkI2glZkC/ejPejTS6eBleY+SqeGvN6YH341lAxLS3nl1Jj78F/wDX99tNIOOeM9uDFVom8qMcA1bVvfP2eD01IHVrq+DlGxhIY1eGncDHBxZaPcrVaq+urR4mUYy2zlLdGJJrFVVN3xgH56EqkMX27X3+X308+igPqX+tZ9ONKfAXYfOheee/+2mi+hzj+/TUhfEdCpJEaMLZIsM1Iwlint66X4CsiJe0VrIBy36ah0ulKQ0KRNzQtHFtcGeffVnr+OGDAgZY0pcoAzdsG/yu7N5aNBVul0WUiMeVrKB91o+bqP4mK7XepHUQq8Pp6ejX7al0+iMZO4GNVFu5W5rFFGcvy0gulEku5opWq9MUWd8aJ4PwjNQS6sM3JwbY0Ny9vbQ+tDbRd4GuQUvthxq38L3WsZbZB61KVoJBrms8mB105K14BYkZwlUjtFSYjzdY+fto3jOnHodWC7epGr5W77Spx8r7aj4PpxqUoiyZR2Rs21nduXK8V9b7a2PFx6U+hgI9TNlXixbeDC59g16vfi45/kDL4j0unDpSOnLqbkl3ieTDDdi/M20Y8uctUvB9e+pcopd2UrnGa5u9XPA+BiyxHAnGLMZL763uj4SIGBuu5f8Ax6azt/a6fz5nqRgvw+MsxjUXkuVRfm+vvonhvh8ozjLp7t12bHzUZWOMNC3211XifhcEoEF3gbtjZV54rj3rQ/EfBenHMBY1gXOSs7ffP21uVzvGuS+LfDOp1P8AMZ793m9Us/nlxv4v5mq/w7wfUOpF6cmMsxJUqNOI0KLwUd9dR0PhsiRfEpU1SPBEORy5+upQ8JGTW2JMUdvl3F9o8WssV6GNZslXuMT4J/Dv4qAbmWCJajwezfs6s/xN/BXV8NFZw2Dkii+g0+vv89d3/BsDo+JjORW1Wu/cb9zXU/8Akj4hDreG2QXc3aY8vcXv8tcurZ1OcdJ7mvnI6Plw+bNgP5fd7vtTjU/B9SMZRlOH4gNsV2xlX5RY5C+abeya6H4l8Jim6iPARCVVnO5Wj2c51ndT4XBTbu7FVbJrsBgXAWp76byz5MvqdCW5uNArtbjTYsacvy5051ZMDpNsNzIjyEmhYHZSIPrR6auvhbrd5bvzt5zhlzgpMGm6nQZ0FS6jPZUY12iRyeV3N8Zsb5NZ8TrM6nQTLESrxxnGHvn9TUvwsQLjtWtyVS7d26rWMb/ejR+nEUJKHdr8t96C6OaPfTeF8PG1nvoJfkq921Y3u4jfPer1nDoPiINSgMJEZVuic7dwMVN21FftfbVWUfLHN8tZx2/Wv21c6PVYE6Iu6OxstBysb/K4q+c6HHoZpz2olt59FNB0Dq9TcmCIAeU+7lyrnnRfD9eQNSCiXbLuAYrWcHf3rnQ+pteCny8OMGXObWn76tdD4lKPTenOTLpy82zKE4xYQlhMg85x2eNGJRDC49O15zg+mj7mMXbOoT8jVm4El5juDTXqGpdXw6xZRAiS4ZDOpWi8MgrMqq09dCnFex5ajYY55U5y8/LWUBoqMcLiyy8XXc9S39dE6/gmMyDKNpFuzabgS5fJL9M6FLqFrtM9s4+Wb++pCdHxUjdUkJR2zIu0lEp2tYS4jSchoAnp9dONHPP/ADpq0I7DA+t/p/f6OmPvokTKCpXby9r7+/7aHVaUVaKdRCr7jV4v9r99N0GndRIijUuH2S7fppdHrV2E9ExxXz0wxpnXenJIz3xG7BC0Lw5w2e9a3/D+LOof+9cx27SUzEpCMQ7P/GOV6XiNpKARqW3KC+XPll/KLzXOr/h/HNiWSXk9qCvpj5a7c9fjWS3W7/8AGPEdHpx6pNoltNqSCVLx2sLv5c6N4a03UWpi8J64xh5+/bXTfw78fj/h5Q6hDbO4y2l+nmDsZrn/AH1kx8JK/wDLi/hx5Sk5u7ODijNW5zpvpqb+tDp/E4LspJY+wff/AIrUfF/xFCDttH0q1lwbaLz9tM9IoXdu8zuOM1XfDRl/fWdHoQJAyk5EmgJSYcmDnhWjjWtFiwePiBLcb2/INTKcWf0c6N0+puYlxrO7FYc4rK/t8tR8d0oyjusbzKgLbwvqvOq/QhKMmEZMoKSoouqwqW9qPWnSzkb/AIclE3cD/L3549/vq91934W+TVy27F811efpWdc90/Hu1wm291yHF2VgqjkzpeE+JLJd0ZEULFI9sx3Ap2+eqiSNXo/DCdjCz2r5hkr7+rrM8L8HgLvhNuDVMo0/yya5B7a2vB+O6dvl2j/MuB555+ta2un0IdTpsYyfnuabpvaXn39tF6xm8PP+p8CoVG2XsRqv9Prf3PnrP/8AxbBl5iPlD8q7jcNV29bx+XnXo3S+CT3JFJJabT1fV4r341Xj/D8+WKc9s4xde18++ry5ZvFjyrxPgWkxRnjC0Y4z+2qj4BziTgrnl4oq2869Q6/8LDd3kWkzfbv39flrK8X/AA+xR25I0brlhKxf5aynz9jTkrG2OCgRFvc4kBdObrNZpynfJqHxBZSnNlvlKUmU1XdaZqRY3m3Oe2t/xPwZ4Y8GX68441S6vwiRP8OZtWVZraXVcNHOW6Mems3leTE6kDbdU4jj9WXu9scX9Q9Xw+3KJHizu1Z8rsflrY6PwrdKTsnKMN27bRjiMmTZEurUr76p9WG0Tc97LGKNVx8uflrlY6ap9Bl5iG66bDvGrlfqUX/1onT6s/w9p1EhP88CWPKxlcoHbj5sX01PxPg6qnd6UH5c55sbvCCfU0DoeH3LQ0RZNWtGXg493Ggh9TpThe6CWH5opiWRL9Th1HrxBokSKGwTKCmc4cfTGj7lj1JMCmgfMkW7CDdDQ83i9BenHckXcWkbNtmaUvHyvWbCjLFPf6VWK0xCxyYL5PXt6udWTpken5gWTjKSiGclU7hK+ToTPzjIi/lxiqA528Y576EG9XKgFt8cexfbUvEzGVxGMewu5D50X9tNKPmod2aEvOe15zqfV6+6SytxQSbQDaF44MfTQUuvCBOR05son5ZSjtv5xtr9dV9MasPTh+GJJZO7cA+Xgja4bzxq1IyEaefo/s6sdLqMduaREM8c40KHR3xkiGwGv5kusAZq7fbQ4TREvtrpKZXR/C/iLLqgyenvcJmLNe9tZUz99dL4b4ortsklbmFc3tTbduf21w8+pKULaslJl5siv+hxEV/l9NHPHV0yJGNxku+vOXhiv80UOHvbrUrpK9F/xcV2yKnHdFKxY5pt9K1Hq+HjI3xjUjgsptCiKZOVHn21yfhPiEpSjtqKvl58y8RkuLXXWfD/AI3GT+FKAShOdiHpW31lTdt1grW4qpPSlGB6C5QoZPlJvKofTs6h8PjJLYoiFYGuX5Y76334dHrO0KSk7Iet81WdC8D0/wAOTDqBKOVmqSw0BfL/AE1bi8dYXW8KQ6hORmTZXfHtjUun8OhHOdqvHFpXfjNa7j/8d0+pHdGpwGvk8/3Wm8T8AtWIIlA8fOvnrH9JD/P8YPwxqIyRgr0xAc9zPMvnrofBQN3lGKJTkSjH1+WtD4J/DscMo1Ki+KMdq7667w3wOOMHb07a59fM14yMDw3h79Hv76v9Lw41uPrrch8LidtOeArXC9j/ABrB6ngbTh+fr6nonrqr1fhMcjEtfTm/n87vXRdXwx8tZ/X6dOETvrXPdZ641yHjf4ehJdsK7PCdvXhof01geL/hby0QvIry1kargzn5a9Cdt53Rb7ce2h/4G8iN1RV18teifLXC/FHlHxv4M9XZ+WJG4RABjAbjukFz/M+ZzjXNeL+BpluT/MA49LXm88emvZuv8FVWsZv+6vWP4z4BBMXueLqr/fj1112VysseS+I6RmOzy52trIiSvnA81aPPbGqMvA+YIZUWhFxd+lcLXNVzeu++Mfw61uqjJi8VtLq83d/PXNeJ+DVJ820FpcWBf0knB6po65XNc6dPJ27aBONcY/v99avW6URSmq71h/6r31LrxJHT6V9OIKvU2om9LOpKt0iNYa4uudcbMdYxnqu1MZR4Lxfer78ahKNPbR+pCpYrDh5HOOdSl11kdS7kZe+TAvb0+2gq0JJw1h/6+urG93Rep+WRG9u3dtPLjFDQ8/N0CUVL5O7WBba/f9dP02vRsri+cffQjbcdv7/bRI9MNq+cS2MVEylKmHhxfOgDonWk47FYLuv+3Ogp9PxFEio+ZLszi8DyGc/I03Tn7n1McY+umn0HaSMi13w+i1WeTTQrhWvY/wCdalC91+pCWyHTI2Cs02s2VNSFQ2tg3kpxqO1IRUY2tNVZjN8yz7Vqru9ji/lxxnnGp9MbBxjDLiqxV9tblMrQOrKPlrC3muap41peD68JISmf/Ywj8/6YpNYXhuujG/Md4ysjS+o3XvokOrfN/Vz6/vnW41rvPh/x7qdOIszrdLK+WpRRTJL9+NdD4L4h4bxvTYdWUeb2ydjXe0SvTDrzrwHiSMtt3urA1f3cPbW30PEVOPU/CJea2IEcHrt4cH1z31Wa1OsdU+C8Z4Vk+GDq9HFwlW57LGRh9PXOuu+AfHul4io5hPj8OWJFYwenprh/hv8AGRGR03cR82Owfm5cO012Pgul4bxMSUZRleDjFZ80fXuX89cO+cdpZXZ+C8CDetaJrkpfjdCC9NOoRiVGTKxOKrmzn5au/Cf4x6XUifip0pV/MpG+GlDh/c15qz3zb9Oh0tD6fiIyLET1ONL8c9TQ45VfxvXIivbWD1/FEl2pn3rOhfHfj+yTGTtH8qpl7gd/XXDeN+KjOeUVjg/LSLdJyvJizjXXnm16JMnt2UvEL2eQ49b51Lpyvjn7Osb+HerKfSlHryHKRlgxzx8/6emi+K8FKAJJaRjljj0xrpJ+OfUxr24Dd7U3oPV8IdSpTVrhHvVebHrql8O8XLhkpffnGK96/rrTl1j7fl4LH10+5XLIxvinwsI7qEva54QTDz665X4l/DfoZusjfpwZvXeshKvD7/151ndb4aLuhWOS6OTvwuu3PX+3Hrn/AE8p+JfB8qnnEsTabcfmMV6VXfWB1+hEWxLvjJ7HmzX31678W+CQUkFPo5yGfZz2+edcb8U+EO+QVfBgLOPu/vrVm+2ea4bqwAkUJg3ZsyoxLMvGbxqjKBecZzRdH1ddF47oSjFhKMaspYm5pvyyr1wvy1j9czKljGXZbxdgtZrGdcr6dYFiINEvL6jS3zFOxf73qrLNunvU5dW9zbcnPo5vNc57VoIS8aejP9ulGGfZvlr9dG6/gmEenJl038QZBGcZMaa/zAfI4unNZ1yIMZYf2z9/79dWOn1IEdrtd1LKpMo1flMhlpv9eTQevEHDb3o8v09TU3peURu+Qvy5o3KVn561EJ06l0wlINsseXO2XKyOaQ8vvjQ99WGacSzxxwtU88ag9TDG2rsLxfFp8tTihFM3JjjacZcS5G6wc61KF34tGUep5oQ6dxihC2KMbJGXCZoaz20PdJIxu+QD3l61m3PfQ/CXFnTG9jyRfSw31UvczZjS6nWEHbtxRVu5HMpbly32rtjXTUu+HdrOLAlLgRvajyJydu2tPwfX6sbZQbi7Wxu2VVnvYn0rWIdflZLKiq47XfyCvprRPESlEJMEG4ne6QAMlvyFq9dJ9C10HS+JRnKLOcjzcB65ZDwPqe2p/g9SHU/E8P11F4WpMVa3VQve/XXO9Hxf4b/+u0x6Pe/yvOUdWul8TfKEtoHYq+1NfmU76rDz0774Z/5E8VAY9eHTmHNtSe1fPXWeG+LeH6+2np4omMXhoo9Moe+vKvB+J3mCOMF5kFUtPf6aJLqTVdyywGajikZNXL05Ptrj18Urtz8mPTPGfCeoY8P1Zx3YuLe2LeQk1FP9X6aF1PjHifCwiEzrxFuTHa1wY5ZXhwGMa53wn8adaLLd0L6USJeLjPaL2Ckzt/V1oeE/iqPVWO7zFkb2iJgeKrd++sfyrf8AafrH+P8AxncZOo5up8CyKQM/a7txWsjqfHI72pThJP5i1MVFZe3yqtdCdTpj5vbduj5ZOarhEZWPtoviYdJNzHFNoXGE26D8zVG7s59tdueMce/l9j/CPjkKAvcZoS+O69rvVjqfGrmrNiUYRq+c166weh0oEcRC6bHHfgrDn6Z0eXQHcYq8LdhzWVc/XjnWvD9cr8jV6fXfw5daKSiPN5JoyMc9ue2tT4Z4/wDGjdjxycV+YzzXzzQ65HxA9OFBLEi6y7U7lXXe+DOO+peMnNYdL8Oh5CTTf+mrtw06ryz5x2R1os2m22+1+/ONFPFU/wCm6rjavuXz/wA6wPBjDbGsHHNd7ePX9tXZ9Tc1ZlO+PXgOM32+mjxZ8l/rB1Io++O59dYPi+kHllEaH0FH37hX660PA9WmhyksVuxisdz0zeh+SxkXbfqY/wBOF5x9O+mema4P458ON2AlEpJNgRuix7Nn9Nch43wiF8dsmc24+Vfrr0r438Mh+KU7IyeXzRMhby1641xfjfDDKROQUSqTfJnbjjLzxbp6ksM6rkp9NHH/AF207AjKUJSsFzCpClli1Y6tdboX2U716Y7/AFPuaqdUlLb+Z/lj9Ox9/wBdcK7S6hHp3QWvoF/t7aidLINF1zxnu+2n3MWsiWeidnSCkycf2OOdc8aKUAPzZGq/repvVCUqti3XEXm8hZ9NCiHfTxLQuvd40xC+J69zZGH53ni7eb5+uox62bQcUcleiVWTUOnKkRqs3qU44HHY7ftz9daAkYyYv/tlWi6ey5u3tzqXRCEn8QkIeUo/NhjuH+XUJdbcSZKyxmztjvlxXHppdKEi2JdRzWaHGfTVKhzoSGHUTcTuRfEmL5ueaedBOsmodTp0CI2W1eMpTZz3+ui+G6DJI05tAisnGArKP21uVLfR8YuK3MsW3Ju7ZFd655xej9CQ/lak15mTEj5v/wChq7eMaoHipLcQilLKIiH5TJwV6c970XpeL8m0QiO5JVK5UxKKuqeODnW50Gs+M6m2PTluvpjUWNMRd7eLed1vrq1/iUEjWfzFoSxwnzL+fbWF/jJEaJObvsvqSeUv30Xo+KNplXIiYDtXr31uZWLa6fw/i2Ik2cFhTViwlVWOUffmtT6PjZRhGW8r8mCJ+WNVRk8svzJ3c3rn/D+Ia3MWRuKv8tlNe9HbVro+L3SdgQJzMh+W9xQvtJxdNe2qwTp0vV+LfiQIi3E/Nd7quWcZcftpeH+JSjceo7xz9zmN4UrKP8pzWsyXi8ESTMj5emzMxh5mtsWuVdBn4hNs/Ml+WvNtqmUYsnk3fr9dOX9HlPx0PSk/hMhlEKdo5RzhqjEbznGpeF8bPF7Zbc5FuL3WJk4PrjWNH4tZZCJwLSQ3U1w5ajz3V1Pp/F9kGLE5dyLuRRYnmqUbr9dVg1r/APyHppt2pIbUvLirtwiLjvonR+IEZmEleFM+t7nsjz76x+r42FdUgQ2oRCUnEriMoCioyQ9tzXounPp4j+JulV+XzHAlVm/U7UaJq9R03T8aEr81Xxy0v5UOdF8P4lldSjRX836mMOP21l9AjMNk31XN+1eqaP4fwnUhawJB3GkyN5Kb7XznnWrGJYvx6kiV7FotTkk0GGsW51aklhYT9HndaYr/ANh+zrN6kOoiDbGpeZxTcfp3P9tB6vwPBMmRi7bd1Avq0oX9dYx0tlF+L9aI7Fi43JHJxV+t44fS9c98Y8XHpzJ9Ad5KW2VRpix2DTbf5s/Ks6L8V8RP8RhDbilp43GQRzj9tZPxfpBNool3BSLkTJntk7alJjm/ExwIvlAsvDbQJ+XFpfvrO6oXh/vvn560/E9RpCWM+UwYyPu86o9fw0oXZtaHLSxkFUd8N/J1xv26RTrU7pw3znjTSglX3LPlqOubQ3SmRTdHcelp69zUOkW1S32OfppdNTzDVf3/AF0/QW/Le7tXOlIV37al1DPN4OPlpqxeiOE7xu8Yvi/lqRR27W73iVnFZEqru+9+umn1ecVfP7lXk1By4Hn5/ro3i5C+WVhVNJ291cOPpqSfS3bZShYEds69FrNuR1Lr+G2u3dFPLU7xSX2XFvPtqv1PDyjljIMcichL9kfk6LLxX+WdM20y3rtN40x270uq7cXplSNypOcc+w8Rv6caXT6oVV8jfpjOEy8aaLEjIRZdm6Dh47rkp0brSGPTiRqltxatYXjH7OtwIwWcuDL6UfUODGfrqwSerOt0YMmrWoBwFtu0474rQvEdGJIBKXKj5cplLsqmz11G9k47HeiVV0y/9eFL41rcF9rcuptVPLVUXuOeSXzLExqXS8ThQbrOL74kL+XNGPf1rQOl4p6RIrzyiVLc2ZzjhUszxzzpS3HRLgBvQngd1RZRe6BSelvq6fJnxaMfiM20QqAUyDAVi8q+hl0/hurPrdQh0wZ9RjCP5Y54M4I/N576yun1JKWXRWXtSGV7dj21KXiMbWnbdJXdzafmMd/pp8h4tWXVl05bXbdRSpDVgnmGh9TktNGfFmyoyLGTVA8HM04xQW57F5y+n09xJG5BuSrO9hXLw+lXqx4XxBAvbbF3QlVxsRtKqccVko3N3p8hgn421svdkzXf0H00X/HhIIwY4ItpZLF1KgiKL7DSus/p+IrKp2uhoyZP7vUug7ZRqx7tcXf5eb+epWtHp/FJRkZqqsyWfIR+3NutD/5HJ60SOYkvIzWOLqPlZV6W2nPprKl4V3wCQzdu2XTlfnlElAZWVMfK8A86ry8IVM8xOOCIXHB5rneKq6zeeNG2L1ft3fj/AON7ht6nTIT84gJUrIlrQ+uFMdtY0fjcg/DJrFcg1Fszdctrlaz31zMJblZ48vEKLQ2xo49F71bzqH+IvaVQemZI1eUzm6KxaaPKw+Mdj0/icYb2EN2yAsh3bbo3KGPzEfm6xfFfG9y4BlcVofK1kHA+5WsfxS5lZI7SFrJurgLN2Ts6gzCPmZbixiAVZ5W1pFrAcaL2vBHxPVvtn21U6s7rjBXAd3muX31ONzvyq1dHFHK9+M6H4jrRlJSBEooFaQBcver+uueukmB9OdI0Ndks+p31PpdHcYTkKvLbWDvoWpSCjm+/p9NYJJ+mlLtntqUeo1txVjdF+nPNe2pdHp7pkRiKgKkY2tZZYie7g1EK9Nq29MfxJTkDbRGvNK+1YIn7caBKKBw3nCL25rJ/3qBM2jzfq4rH7ajD++366Jhjy4xXFXz9NQcnYr550oXqeKkwIbrB3fWiOfWgK9M6H1OnTTiue+dKKVk7Obr0/v66lDxKQlDso1bQll0NLSlp31IvDwJSpavv6f76tdDwzN4vC4Kpc8f01U6PU2yHuImB4yWPOvVf/G/wo8TNj1CMl8+6Ifz+ZFDkuqxVa68Z91nrfx5sQItSjZk52ipi30HNah1oRJUdRBtfIxpMxxfq/TXon/kn+CpeDnGfT4ldYv1OH215zBepKEA86gNtquLtc8Bxx9dNzNgn3lBl00akU9yVlavR+N9T8Q6zsepH8JGUBt6e3aolOIA+vfVTxPgupCU4zikoSlCQ8kovmPmagtxHdaYp9MuPb+rrLQj1buWBo5y9uL4f6ahPrsjPbBx6rn6rqXiITZ7V3yKiU7rrARTkriu2o9PtWZPHf1EROdSXPCfEHpx2lTjO2UJR8u6pQG+bIyUThdClGUYxV8sjHm7XTgfLk4dLo1LM5VEJJtCWasNthGK4vtnDVaL0/AyniLdAv+iLOREGd7Y3cS2gcPGoJdENhLcDaB3s28n8hUnzezqMuvdFV8ly2t12+Rof4pCTGUa/PF8zLuHZCVVjs++o+EWTsHC3Sc09gzu+T66fIXkfxlb5Risoi1cafTI5OOHRd8aalJYwGKGy5XHcSttC5Fmcemq34jOTs6dxKsjd1dDbaKp88Gn6US4glvlkylFiLymeCxFasdGrE/DeM2dSMpQEjK2CWINsUlyds6HLxUpIrkMNkXyGPknbu6l8N+Jy6W/bCMt3Tl03dHdUZoKf6VMXznGqsbLdmDGTjt99G05BvG9XETijIY7CSa/mRLe9aj4qUZS8lURj/KRyAOLbb79+dC6fEkLx9i+ce+OO+hs7q6wfL9udDQ0utMAVCtvpi1r7mo+I60lNy4ALKxycfPRfHdYl1NsQjAaAzV8t5UvNW1daB1o0sREFprnNWWXWO+jUhGu917alPqEm36p8g4+mmJlPlMld8Z5M89tKIyeTi80cf11lHhDdQElzgz74O3ddPDbVVlTPf5VxWfnjR+h4iZOU+nI6Ttle2WzCVKMc9xTac8aDPbuuNxMVm0fdo+fGghPOjy6cIyBZSGItG1FLQvmvXvoGiyKlQ7wL4a4Fw+nH01ITp9IkSYgEe0kZcPyEw8F8aDLclvEQPpmq0TpEWEsecyNlJ3u3niq99N4jrxlJSBC26itGODdbznnSEZdHakZ+XF8ZyWffH305COzl37uKxtq7v59q76EOrsviIKwgReLMWWfmOHBTVDnSlXpMc7hcNUhntdmT216D/wCJvj/+G8UMsQk1n5XV1zWuA8T12cmcquSyaCJa3gAA9jVzwvWIfhyqcUu2xF5jtMVjm3vrpxn1Wb/x9Ef+VvEQ6vg1HNWJ6Vr5xeow3xrEj0PWzKOPlV66fxn8bdWXR/DXB9fpxxR++uWnJkrAcly9OfQ4jfF614znnIJbbqXhejvjIuJIPKPMrcg9kLbXtWgweIqxLy8gNdue36Gnj01hJ8tCem626runrWm6b3xXDeecWDymsNERG90s5Du2UH0/21LrdBKMWWJdpTWXgNE6nSCaTY4K8tMcRxTCxX19edVoHuHz0FMfM4r2Vx89T6HUbplKMJ1vp5jd5LqTiwe+m6hutGTxzlbLk2e/76l4zxMuqvUk3JokqWtUIY7Hb29dWpDxUYfiS/DZPT3S2MqJMbxuDG6qutMdU9KQr583d6GTrR+n4aQkk2nlbkXHIpZmxB7atQnQ6kWM/KRoZCVeWIR88sx74GX0vUPD+H3ySBurdLPldkRVq+aL7/XVe9E6cLLju3G5lXBHByZ7t/TRqRenz6nb/fTTc8/37XpmWNPGsDjOXnHy0IboeJBGQSKpMDQn5WmnHPvqHSiKkrMUV/q7XfbUSHltHLQ9sVfzwn30pdRVXLj541I70VlVZWqOzdVWoMvbT+mdE68p7YkxpuUVOdzS285jX00I/T6/llHZGSgDTuiRdyxpMvCo40KMFwWucV2M/wC+oaL0mNS3Hby54f66iX4NHm3CgxxhzV36YfXjUelEWnH9974PfUYjyds6NPp7aU3Ehp8wLxZfNOso704HVSUkgSRY7ZtXyZIy+9aDHqoId+fX79tMtn6GNMGpCHRb2036d/XRej4nsnbbYRajm8Jl97HGgdnB/f10/Ti5TFc5Lz6d3Sj9SMdyRVjeGqa9UvDXa9RlGnT7mOE/o/71o4wJqQlKFVS1IUC7iV+bix7aQBfFHz1MjjdV5rhov39dKMQjfe65OKzjm/fjUSOFsxWHl+WtSoXqwzbGUYuQ5afy5ov56Nt6nSJdTpS6h03/AC2ZcR3Qtg7WuLxfGqcuq1V4u67Xp9qC/R/f+mrUs+H8BvZB1IhGEpjN2EtudsF5k9jvoXR6FsqlHynqF2kfKOZOeDNW9tQRq/8AVjHfPppRld21gxXOeMff6atR+r05dOUoyGMhYyi2JWEf2rT9LaxlulSHlwrJsNp2jhW300uvNnckq2wCo1fEfQPTU5eFXp/ieUju2cm66uiN7mNV5uMmhBx8TIjtJO2123i0pa4utK/Ncjm3FHN54cX2rUO2idPxaK1FUq0vG1jg4vhHkQ1JDrcub5yFHPb21LYXinGd1BdW1n7d/wBtQUzzzjPbN3jLxpfiqU5zZlx612zj7GpGvFXg/r/1pnU/wyuc54z/AHnT9HoMsBdtHzx2+uhF0SrbPTteRzVOMc/LU+j4act8oxZEI7pIWRipG2+C5BfuaDI9PbU+n4mURIykEikGrGrGuTBj2NWo3UbcFHY+x9dLaoYe+pHW2yJRvy8L2c1ScJz8zQ4Quu2at4NWlOHV2p5S4365+dPbTw64QkMIrKqk3ujTflpDPDY/TQ4qNmlGQJi/b/rUENPptLWSJ0Ii59H9BdMycZcce3y9NLS0xIjq14zohGCGXdf0kh+mn0tUSt0+T5mjQibZNF7g+8Zf7abS1oAau9HHSlgyc0X+c79tLS0cqn+LQDqAFH4fTx8+nGT91XVHS0tav2onHh00Z1fuVpaWhH6U0bMJkfc1LqdRlmTbQfQKP0NLS0xFt8i/+wfo/wC2rP4J+H05VmUpi5yGyv3dNpaBApQPw4vffIv2CFfu6bwx7H5o/vpaWolX+W+0ivqN/Pg/tdN0pYl/9f6n302lqS/8T8JGHT8NKJTPo75OW5fi9SN59oh9NZ/SzY9hTS0tZjVRl2+Wo6WlpZK9O6Wlo/CMH+Xwfn5rPHrqXw/okutCKWM4ieyhpaWqK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9" y="-31"/>
            <a:ext cx="4572001" cy="3501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21" descr="data:image/jpeg;base64,/9j/4AAQSkZJRgABAQAAAQABAAD/2wCEAAkGBhQSEBUTExQWFRUWGRkaGRgYGBcaGRcXGhwYGRkbHBoZHCkfGxojHBcdIC8gIycpLCwsFh4xNTAqNSYrLCkBCQoKDgwOGg8PGiwkHyQpLCwsLCwsLCwsLCwsLCwsLCwsKSwtLCwsLCwsLCwsKSwsLCwsKSwsLCwsLCwsLCksLP/AABEIAKgBLAMBIgACEQEDEQH/xAAbAAACAwEBAQAAAAAAAAAAAAAAAwECBAUGB//EADgQAAEDAgQEBAYBAwQDAQEAAAECESEAMQMSQVEEImFxBYGR8AYTMqGxwdFC4fEUUmJyI5LCQxb/xAAZAQEBAQEBAQAAAAAAAAAAAAAAAQIDBAX/xAAkEQEBAAICAgICAgMAAAAAAAAAAQIRAyESMQRBE1EiYRQygf/aAAwDAQACEQMRAD8A+G0UUUBRRRQFFFFAUUUUBRRU0EUVNAoIqSYoNBoBIooegUEUVdADF4ux66D3/Yg9KCtRV0Gev7qLNH96CGqKlqigKKswbrPZtP39qGoK0VZqgigiipooIooooCiiigKKKKAooooCiiigKKKKAooooCiipoBqGqQanLM9NvxQVah6ulV2Pna0+tM4jBYBQSyV5ilyCWdmJElmaW1igQKkVZOG7tJuwDwHJPYfztRiIaAX7Az1DgexQVCdduoqKslDv0D6D861VJnegCIoqxRGr7dGkv7/AJdxGCpCsqwQWTd4SoBQI7hTs2tAv5cAv3e3lMw3WbRVBTP9QchQCcruzxLAxZ4E9BQW/sZHbQhh3qiq0QCzP16n0s3lTvlJKygGMxAUoZYeFEf07m7DtSMrDp+/Zp2IRmDJCWygucwKhCiYsSHbQUCUpJgTQroI7uWfXr6U/CS+GQzlwxzfSwObl1cNzG2U1RUEt1FhZukWmgUUfrf+OtDU9CSolhoSQWsAZ0s+lTiKcuWBeSPqBeYeTrtaRQJSGYiYOlr/AKmrAnKdLA97zHTp+av8h5SCQxsCbfhoe7PeRVc6gGhjNhoTbUS9ULUNen9tO1QzX+9XyEFiJGnX/NORw4KFKKgCgBkkF1uWLQzgEEvpTQy0FNOxOFUlKVEMlblJcSAWNutLb3tU0KUVZKJoKelQVooooCiiigKKKKAooqWoCg0z5MOSBDtqZAjTf0NAXlBDJctJYkAg20Fx1DC00FFdqgirZmgWqflyAJJ01mG79t6CAfTWe1XEiSwmbuQHnuWD/wB6nIpCg4KSk9UqBBmSIII8mqNG9R5Qd9/XqauhW3UGHkbH+KlnBPYABuuhnS/XSpw8J/fu1/KvQ8H8GY2NwmNxeEh8HBLLJUMyTsAwzQQ5AF7VvHC5emblJ7ebSiW1t5/5qyQxbY6t51f5e/2+3k/rVspy/T9NzOthJ6afeKmmiQPz7/XrQUl29x969F8J/D543iUcOlQTmcAl7Xdq2/G3wOvgMYYSznhwpNsugynW9z/Na8U28hlbz9/qpe7vcTfu73P961o4RmV1sQ4hmfcGQ3St3gngC+KxRgYTKWUqIBISOUGSpRYNtqwGr08LU8o5AcC4d7ETrqR0s/8AULy05AXOjgAEgnWNHYC4F2GtbcTgQAo5uYFspS0MeZ7XYM2tURgNee4IaxBE6p3cMrsaeFh5MeTbafUfumYeGSyQJJDFi8uGiSOwNaDgh4nr2itWHwBIkDTeb2foekAOHrpjxXL0lykcwYbyZ97+7imfIISCUqY2MsUiILMZjWuvi+CrQxIAcOHb91RCFAhWgZgZHMyrKDG8hr7i+/wWdVmckvpCPCf/AAYnFAoOEnE+WEFYRjOpOYHIHdAs7/0nrXPOCVcxYM0b/wDUNu8CA9dkYKwhLOyXKQczDMcqmO5yyY+mknC6QD77V0vx0865hwS0Bg09SH894gWqisIsbkOH2ecrze7X1611cfBDkIdpZ2DjSxZ/4pGLwxKiwA1Y+sRrJAA/vjLh01MmNXD2/qUX+lTkNlIgS7PfbpVADNrdB6b6Fhs+j1sHDkH7EpIMGDIOofyO1VxMJT5SA41BcTFw7pDMMsbO84/H/S+TKcFtUvtJP2DfellBIfRwHAMbDaZ6nLW5XDl26PIZ3AIa+hcH+1XxOFWkSSzQM0asAxliSY3O9ZvHV8nPGAbZTmF3vsAzPf7kDuoJ299K1nAuSDffSXBOhcajrs9VYO8EdNe2hrn4VdsjVGWtRwBILgy2oVZh03ftbVPy6zcQqimFHt6o1TSooooqCzdKn3enJwlKSOTlSZUE6qsCd4gGp4bhCsskEzoMygN8olpAq6CcQA2Llz0HQ+dGGknlB1gbkx2rQcMpduZDsFNyli+tnd8vWjBSwgkEuDZssWO8seh6kGzFNklLksAB5x93rRh4eYyVFRZpDkuEhyTygB+0aFx0UcMvFUMokpCQEkkNly5RecrBuhrYteGcUkIQgKUOTKyUEAhnJMOXOZurNXqw+PbN1zvI5iuCWUhSpSxCcxeMzqbbmcn/ALK3NVXhgExmAAAB2sJZ/uLa16TiMZGHhgrYAKScoIClj+oB9QEjQ6Po/mRjKKsyQdWBmJE/xXXm4sOO6ndZwyyy7UVhbwdjd+28u1aeD8QxEpOGhaghV0BWVKiHIJliza7NUf6BapYlw4s7OzkX3/Nr1w+BgEkGXY20v0P6rhJlL03ZL7VUMNoclhBElTCL2dx/69hZSbhKiS7EsU3zO73DD0uzVZXD3/5SwsJcNLgSftfS44YFolte8GLbTSy/pVvDsdWDiJWkqQQxSoXA02Bj1rreKfE+LxBzYilYimZzJ7M1cfD4bMRYToWY6X8q2cBj4nDYycfCVlxMP6FCcruDCg0gnTX0uOVncLGJHGB/pG0efvyrWMJK8QqDpd1BKQABc5QSQG0B6W0quFwLyRckudT3N/71pw+BOzk7PA9/jvVlqajNjYCubKOUEgl4EgpciFGD3hptOH4cCkKKw7jl1IlzqAxDNq4NdMeGYlsoMNuw/VMR4QsqZvR6mWUntqYWseFwSSzIMAZucmARzSOUMw2EU/hQpIAcAP69W8m7RtXU4b4ZJ3raPhtQZv371pj8jx9NXgt6rk4vOWJc2j3cxLU3B8Nw8pK15eXlACS6nDP+9Z2rp43gK0h8rMNawHg1CN47vXo/y5fbl/jaVweAwuXMpRSNgSQNWcgPWQqShLZUgHVQBcaRbv8A5rYrAKCoKDKH1JMEEFiCKw4pDjkezu1r21FL8yfpfw/2YtYUv5ikpVD8wv1AZm7A96WChSCgphnChfMzwWaTE/7jZ3qyFrCVMo80ZRYpLuC1paJE1nW8mEuCRtqAw6kM/QvMjWPydpeNB4BJaS8DVtAA0vbvOtdJXhZygFQUJkpygEiP6v4trNc/h8Xm55Hn5+Y/WtaP9SwdjpYvN7aV7MOTD9OGWOX0ZweAMFQVi4XzcNlcoiWLF20PMwv51n4r5ShKcqhqk69eUlpECYbV6fh8eFQp9rhLSHcK79JrPw/F/LIUmT1bbTeTW8ssMpqMSWd324ZwwJIeHkEPIDQYHbrNqonBBSpWYDLfMWd9gA0f/Serd4460rC0qKTIBDyCCD3DKILzPekDA+QEY6MRsQEKw0gBSXJUhQIJ5YGoLwNRXiz4ddx3mbgrHUhxYi928oDf9osaovBh2Gn3mZrTg4KScv0iST9QAIH9MOUzq/MdpqoHU20JcONNmeK81w26bY14LD1ZvfWkrRW1aWNvzrII6TFL4tWZRUAEu0ByLde2tccsFlYSKimqFUKDtXGxt1cMthqScXKFJzFPNzLS2UKAhRklJJYTVxjMeQKwyAEl1u8MxsCHS7EMzjQVHDhD8y8gyqMDMQp4SYY8sjuxpKcUAMSGdmgkpiUkh375YgS7dmEcSl1SEiLBSCzaQfIC8NpDU4szzTIMybiZchIm5y9KSSDMJkkQfM5i6rg9ILS9OKwrLIgbh3KiXYG8/a1axSt/AHMSCpiHJeAxH521/WpXB58MpSFfMckFNmAM3uzjuBesozYmG6sxCVMMSVFSyPpzmQAgDkc6GHNdApUMmRRSCkO7EKUIcEgNMsbb19Dj/lj282XV6cFeEpJUlZiNHE6h7GBIltbg6MIMly42MEend5fYVt8awFrdZ+qDBEAmyXMhyYHQnWs/D+EYow/msopJggcut8sizaCL6V5MsLhlZI745SwrhuIGYgyCIdgQWLGepkAsXFyBT86Uncja76M2ov5b1ixMIAguLdQYDBwD/HczTcPCAcuzulruC/VjEQB+65zO+nTUMw8QrWPysxEgam28fmti+DUToDNhA6A3pXA4+WC6h1lnIkaCzedd3BWlSWjy2vfo/tqkynqrr9OZheHKzMcsBhsOw3zEnq9rvPylZmDhccw5dv8Abf8AtXQCzmAY29zXS4Xw/MqYNcc85OnXDjuTlcF4Apg9uldrwrwr62fMMoSWOVSiZDiQ0GvXeHeBj5QaTWjhODUlc2H9IAnYjzrz3lyr1fgwnrtl4H4XBYm9drh/g9F2rs+H4MV2+Hwq3rbleW49R5rC+GUgwkAVHEeBgB0gGvXFIasfE4YMVNMzmy28RxPhuISeUEbE1zuO4MkJASGTYFomZabb163jljDSf6ps8gE9b7tXncfiiVEhsugLeZeud6629fHfLvUeZ8S8BSQk5Z1092rgcXwyUnK06Wl9/WvX8f4kkJILGdddNJaa81xmJdSSdnYhv3W8azz4Y+O/VZ8P4bxsTh8XGQOXCAzF2uYgyZ9G1rgniSgFWUgh2BUXezu0X6QWroYnHFCVAKVlUJYkA7PvOlcTiMUqScxYOzdLuzuN3/xXo47Xiy19IwscwTfpWrEx3En72b7Ws1YsPlS0Pbu5hhuzD1qTxDpY2DsWDs/3n8mvZhnqPPZutSscgEAsHchzBDsGedd2e9VGKCCTYNNg7EtP9RZvI3rMnEix+9+voT5GjGxSsiIDBnMMAInof/c9Gszv0ljUeMQUKSPq32AIEB2Pr+qx4eOFKIKjAu7AzLuHIZzG1tnIKMMZhlVLMSRIkKADEkWuwc7VmwVhIU7CCRA10ftXW5W2S1ia+kYzAk5dtXSAwSGdMpVBc6EBtSpOIQXsZnoQ2vQwdIZiKrj47+W5jpOjd6olXs+W9h3rhub6bTib7l3dzqWj+KQovptbp/m9a8daCE5czsSt2Z3IGUDRmvqdKQXDizsJ7v3uNNqzlFlKUmWf19xS1YJePxTVpjS7PvA/n3eljufKuGUahwOY8xABJIl7kvMvL329dGFi5cIgD6jKs0mPpyPYE5szOym611eDwOHRweJjY+AVqxQE8OtGI3y8QBTlYjZ7EFt5PL4NTPOkszsxLy4bd7WLGtzHabAwVFi4ZgMxLiQVZf8Ajq4TIJLmajieHSFMkulhcM5ypfV/qJ6RDhm0pWSjKnE5c4WEEkArsksJzMWeNqQcIuxBexEw0ebBvKt6jPZLkSktM3khr6ad5L7V1BhKPy0YKziqxEhRQEKJSsuAgAvnMCf+XesnFYCQlJzBSuYKRlIKQGykqsQqWAs3WVILMQAFJAIIcF0y8G5DgmzDe+5vH0l7NTiHKDEaEmFJUWVBBDOQz6Pdq7ngXxMrCJGqoJVzOwZrOOnlNec1cyXczcOHGvr1qyFkXSDYg27/AHBHX0pM7j3DLGZTVdriQjEWCxSHsNDr5lgP8VkxMJKXZwDuxbzHu1ZeGxkJBCkF2OVT69R2cX1FBxQAAMhzAiEnMkTBKkhxDukm1xY5yy323Ouj8PGDw3p5G9dnDxSgqc2ggkEz2g9TXmcMHM4LB2eS7/2D7itR4pbs+YDlTJ+kWABkBvzXK47jUy09NwXFJLkqgTYXe35u2jXrrI8YASkpSVqKmgQAw9Na8R/qVxyASNQ9o1gM8t6PLOE8YKS+QmYlhedL28pYiud4e3bHn8Z0+hI+O/lMFYWIGYFkK9Xau/wPxzgn6god0q6DbrXznC+IeXmGGkkOJ/MuKfhfEGCLrmSOUkbaS3rUy+NlO5XXH5OF6sfVuC+NuHJDKvZwQ/Td+hrr8N8Z4JjmEt9L/iQOpr41h/E+CA5IYG4s4vMNcQWuKdgfGOEoMQWDnZwIYb9jtXC8fLvp138ezt9lX8X4Lf1EwAMv3b3auNxHxk5LYasn+8mG0i8l28pFfN1/FOdaUo5lKdrE9o/e/WkY/wAQICiFLT8xKiFJP1JVIIIuDcfau2PBnfdcLy8WPqbes4z4qKirJhjMbqJ6QBE2FcDDxSt0qWh1KYDMAHJF9E3dywg9q4X/APRIWWBL310BLtswJJ2FWw/HQkP9STMAO3f3evRj8PGzuuGXzcsfTpcVi/0pAcQY72Ifp7msePiqDpJAeYnrtH+a548cSrfVgpTQ867xSuI4p8I8h5jCuYAdMx5RcOT9nr0TiwxnTjlz23srilkAlIKkwH0UYggSTIYAiWvY8hWKrFdQRyiSUBRYM5LOWTN2YQK04fFsMQfUVDKGAZiZCnYgjL/S8EUs8UlAGXMl0qTiZFEFSCUgpLwHD7iE3Y1xuE2sztLQl5S5Ds5YauB0LUz5KXkgibON20hixrMFKUlmASgAqYyxYTvLsACzzvVDiu5YkTYM0dItJt/N8sZPSatasQoAgZn3IYMxmJYPbQ0/G8QwQhkglXK+ZhBJLAZnO8AtmM1yV42ZITfK7QczNm2+lOU6/wBRYXq6vmJQkKSQlYOUs0OkqUktKWS3mrcvJy2f6wuEvtXDTmcCSXLXIAmJvrq8ebkKZKcRJYpIYsDzBjtJewMDsZyqS4AAmQWdyAxBtDMZEwXYXkggqD7jlLa5bgsQxIu03Ivz3Wk4LAhSklSBdObLmDgAPdn2mPOpwbzIiwY+XnBPnenJZOIFgZhccqRGgICSl2Z2BE72ti4skhJykukOHu1yCSotJ3GsNuT+0tUC7gASkD6XLsHY7kw95uJrOrHJYP8AzNvJtetbvEUBJQMwJUkLUpKnBzOQ8OFASQXlxqAMGLDAF7MwMkh4BAOu2hYmmfXonai0EHYeoa4fSxtp3ql9W7v/AAalzo/d97dohuh61Jwjsrp29JrhWykcQqA8B2BsCRdrPWvhgpiQQArlckAEwcrkxftEw5HPBqUmsTLS6dzw44K8T/yK+ShlczKxCkhJKYAcuqH0+9buG8OxVcLicQhAOCgpQpSmcKLhASArMqAJZnLGz15tBJBERNg77btHYVsw8aVMzm30BLO+sBukB69WHLPVcssL9NmFgu4KVOA8By5gA36bHprSkZSx3sHAfS5eC9X8b8YxOJxTi47FSgBCQgEJGUcogWlqrwqsMqxDiqUhQQpSWSSF4kEJOoCubm7NWrlLdRJLrtQpDsnmSo6AB2Nxo/MQGerqUyrkFxYF36g3dtbtS8HiMqgoBLOIUApJYmFbgz3A6Vq4nGGFiKCClQSogM+U2cgKFjZixsYamOte1rOE5kkEqGUOAEguHY5i4KQHi9+z0+UonKLsIiTchyQ0Oe8aitqPFwnDWlQcqRlSzhKRmckpssKKZexYs4jNhY+VnQHSXfMo5ogsVOJOaGBi+symP0TaiSoCHmDs9wHeVEpdukdJRxBCQYe7t6WI1A1gG1qnFlEBmcu7HRwLCHa2sQHGZOHoHZ4D9idGtr/yG1Zu56Waa0KuSZ3cAsPybelPweJQYJi+rl7/APHQbHu0Y8qYLKaD7Y26w7DtT04P/wCZCRrmiPMFnLWvFbxtZujsHIHEXeW0Ly9xo3XqavhhDMVHKQWSgqZLAxfQl2fUvVFcMlKQygrmBYgvy5WDAmJUS+iQxL0kJylvqaA5NwRMxo0fbXpuz6Y/6YpGGmW7O7lvp0to/TQU0Ym12Gv0v+YFYjiMRHdmPeD77U7hOPSEYmGpDrVlyL+YR8spJzHKAy8wLTZoqyzeiy6GWZUN7y4DhjcHQd6nCN2AJVcqfM51fNM7il5C062gTvN499VlIYkW79nt0Ov5pekNSMzgrQlgTtmIDtYkrNho+opnC4aVA5sXIpOUoSElWdyxkFkFIYyHMRviXiCYl3zC46Ae+9P4bELK6s/UuWd5NiYP3NYl7a10fkflzC+wYkOzOd1GIu+7UIUnlLtIm9wVGbEsBG1RhqcsEuRsHgOH+mzMXPftr8MHDnGSniMRaMEBRKkJzqBAOUBJMAlg/wCLjt4yzbHcYzLAZGEsyQ7QylAJNrlwDmEgiE4zBX1BQgsLXMTFvTM29NxVpOIsYaVjDclIhagiWBLBy2vpvVcBiGylykgKCyn6jleTl1CSIBS4vzVwy/TeJCkAgmdGDHzAOzk/bWpRhb6gEKYK7CHvrqCGvFVwyWjMA4JZ2cWJ2bN96b8xOUCJ6CRGr7j8zpWJN1utninD4WHjFKcT56Ao/wDlw+RKypIUcrjKlzBBBhEC1ZsFRUOVnyl3dyRmYJJBAV/tAl1C9k0xEJypKQrOBzHMCIkZUjmEMb3CmYAtQ4igzFsoIDKBDJdUNb6jIOsa0vSw3guGxVYyU4CVZ1EJQkXJVyhMmQXY6EOIDseI+E4nDYysDGT8vFR9aVMSIBDMSFXcEUJ4pQX81JynM4IJBdPNnS3NKgogsws+gpxXGqxVnExVqxFmcxUVEw5CioveS13LNFY60ve0YhCCFfVA8wBlY2NvQROqMV5nzcX6F2IkF+oeq4mI7lhazQIFtpPr3pyuKKmTmGVyAogQGIueYBlOzn1qXJdF4mGWTBmE8v1NtqZj7VSRmKXi8mBYSGLOw2t0qQsgEQbgiWLF9PqmAJvSwndhPmDN4JaK53JZDlpKFKQQEkDZKiHA1HQ6fasy1F5P5puHw6lktcJKlZi0Jd73hqzN1rO1VooorKpBmr4eKQQUkgxNmNLqwV6a0GhKw39UtsR183+1TYA7k7aNdp11FIwyBd/etXGMYfRmBfy6t2rUqadLjMBKFKQledALpUUFBVDA5VSAbX8jWUq02Htun81TEW7MBYCBJYAPI1Lnu/SrhZ+ggkE8sEqDlIdIh1EIaYIOl635Jo0KCSTJIJyyyWDkMXCgXchjJa9XRhlSSUhLOAzhxaRZxJs8mRY1Th+LyHEOhBTlInKpwWJfIoCHn6iLE1bh+LKVqVzJScyV5SSrKqFB1al5ch5ZorcySwHEI5SCCAGYXDAyG5gRzCwOYlyDTOLx84GIpaFKsUpQEkAakJSEEFzIJNnbTJiYzzDO4DRoWAkayDFXWlLqbMzcrlAMlLFtRJOVNgRoCavkmjcRgTzA5SAAHZRZlKQ0McocwbbVb503zAGHGjk+hu3/ACUwvSBjMUk3ieZ2S6UgvECI0AG9SjHHyyJzFQLM4ItfQg2a7zoyZ6LGpOLDwQSzlszkbP3Ys0nVmFcS5cze763m95bqdzWTEWAzKzAgFpGVWxjmYahneNqhGKCoaalyCC069jBJd/I9PyM+DUvGMlxoLC0gsGZ4vBnrUqOUZUuYBIKYBOUEyT0AVF9IrMCollQxIAICQFCVJIDBOjmPtVMPE69ZsWeN9fuanmeJq1dvKjExXOgLNFu92fdtXpSy/bz/AHRiYjklyXYly7nvq1qvmaNOISLw2lom+8qJ896jCw1GwsNBPWIdyobkOGsxj5pUoEklWpeXD6u5htttAacCcTEJSGc5sqTLO7JzGVAWE2702KpxmHKd3m40f1MTVlpUwm7kB3LWcjQkJu0gDalkAAsS8ZYNuZ3hs30Wccx1AZeKqAIMSOrguX1Ls8fTS5nibgLCVpzAkAmEFlEqiC2saHtNUKQtbILBRS+YpACmklQDBMloDO2k0RJvlO7H/wCfXy9b4eCk5ieVIBZweYwwDOEnqS3aKxbtUIJSoFgpjYgkKyspQIgkC5EeVMxswd1OpKiFFSsxJSUmCYLqsB/sua1+EcPg8+JiYicuEEHJnKF4wPLiIRymQCfqFie9Yl4S0t8xCklSQoZgoFSSOVQzXSQIIuBWddbUYXEcmIQqSGIZjlzI5ippBlJBId3LvNsHhVHCKkoKnzSGUyQUhRYfSBmYqMcyWsTVMbHSGASxAZ3UDmu7aSzDoHepwuIKSTfMlX1BRJSp9U/VYM8AkRrWfvtV8Dw9eIspYqXzODdwFZmJWM5DW3AAd2KV4BDDle4Lg5i4DB4IDGGvu9KC3JcsWPUuBA6TrpVVw7l3ZiliGjY3ZnG92L1LYaqwUmD9vTUxr9j0qiZJN2lw4gEOQzab6PY1CgLgk+XmX7fzT14KvlhWXlUQAsiMwEgG3d++9Z3tpmCtXkNcBj3n/M1Gln0eg2eNIifRvc1BNp9/zWVS8g3f8+VQP+zev6FUeioIooooCiiigl6kKmq0UDcPFZ4Hm/SNtPcUzMlRJs+gcly1nJdn1Mt51nFWz2IDEfcu7+9qBhLOItvZ21B2iXada1lIWo5SoYZa4DhMc2UX+khwXe5mcQSWdwCJm5nT1+xq5xS5yuAQHBUJgPs7l4axab1di4Py8SWJBZ53uLPt50tWI7hoJDfgCXLNo+2wpeZ3tYaAWYaa08nMWUUAvoAGu9gAWa3kKbDUgkOGUcswCA3OYUBlIALli7KkuaoMZRL62eAGys2g+kN1rOjEItpOmltKnE6jYwX6+s202q7DnASQ3NfNmcANZg4vq/TtLgFwDlBBeymMjVnbVte1ZxiffeX7v7mrfO25YlnmXl/KLQKbRZA6gGR20+7n0NMBYgOQkkTu1yN2n/NKxFOxIADJhNiwAk6KIck71Vy+7dNvLaTV2NmHcgvB0YWIeDq1vLylL8wYEnWY3aQGL6jTSlYRc6szAsA8lifXrWwIUBqxDESHTcp7H+9d8J5RzyuqRhKIkONXcB2eR5aB7HtUFDQbM9re49anES5OZU6kuc13LkDUCDPMNjVsbw7EGEnHUk/LWpSUrJBzLAciC7zqLmazelClBmltYae+sjXr5qxiHchnmAwOjiLOGvd+rVC5YEgFulwQHDsRJHYmqKMaZQTqNWndoE29azcmtNC8XlYaO/M72ERF+tzVV45c3CS/KCQGLtoxgs9L+akPBJDQbKIHM5DKAcAt+KhGIDlBYNckEi7uQL7W0HWpcjTTg+H4mLh4mIlKijCCc6gCyASEpzFtW92qeO8TxcZSTiLWsoQnDSVSU4aYSAdg/wB+tK4VawklBOU5c4Ta7JcWM26kM1ULFUAhg5to5LA2gdbeVN9CuTNAYdyAPVR85P6quIIgBocjMznudCCPWqKVrZ/P8dqnFRMCG0PS9v1/NYqoUXO866i2n6qFnbc+mlRLXYX/AE7UIMme97VFAxCLOLefem4vGrKAjMciS4TOUHfuaWZMe9/SZ6VUph6gD79+71UGpqHoAmh6iigKKKKAooooCiiigKKKKCTVkke73uKpUvQXFriHOxlhfXt360Jk3Lats896qhTGQD0Lz6GrBbWMdaCpH8RQtBSogwQWPQign1oSelBbEIJN/T117zq3WrOnLrmYXMO5eG2a+x7Uomh6C6EOzAkktA7MA2tQoT/NQtI0L+9NW9Kkrch+lmFo2v1oOpwGKFKHK6uYqJLu0lTNoAXk2JjX6X4B8Ho4zBJR9TV8jwDMlmbQk3FuuskWvXs/g341XwinctXs4c/4+M9uOePe76c74o8CVwyylQmezQ1cFeJAZ4BfvNm3Df4avd/GfjyOKGfX914NaiVMJzGwFy5AgQ86P9VZ5pqynHdpxMVLJGVmd1BxmLky8QCBAFhUYXSWINnAluYN20P1VXEwygkKBChDEEEPuCNvzSwoj3pBn0ea89rs0LTkdByktcKzJkAhssEifPtM8PhknKHezWlVtW0BlrdKWrALFXKRGqbmRAMxta14qiE6T2G/Z6gk45bLmOWS0s5Z4O+UOeg2qTIg3vpsz+bzrHWqGP09x1aoUdrdaUMWpLu5I9FHc3N+51pY2f8Aj70Naff7oUp9GvNQXS0AkhOpAc9r7j90smg0UAVVBoqKCSaiiigKKKKAooooCiiigKKKKAooooCiiigKl6iigKmoooJFBNFFAVOaG++tFFAKDWP9vf7q+HiQd9C9t+9FFBdXFE+7f2pN/fv2KKKttppIj37GtXxuIzZQQBlDQAl2JIJa6pZ7xRRUFAthf37FQTRRQTne5Jj8W8qqTRRQRUhVFFACioooCiiigKKKKArXwnhxxEuN2s+381NFB//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501008"/>
            <a:ext cx="4571999"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24" descr="data:image/jpeg;base64,/9j/4AAQSkZJRgABAQAAAQABAAD/2wCEAAkGBhQSEBQUEhQUFBUVGBQVFxYUFhQUFBQVFxUVFBQWFxUYHCYeFxkjGRQVHy8gJCcpLCwsFR4xNTAqNSYrLCkBCQoKDgwOGg8PGikcHSQpLCkqLCksKSkpLCksKS0pKSwsLCwpKSksKSkpKSksKSwsLCksKSksLCwpKSksLCwpLP/AABEIAOEA4QMBIgACEQEDEQH/xAAbAAACAwEBAQAAAAAAAAAAAAADBAABAgUGB//EADIQAAEDAgUCBAUFAQADAAAAAAEAAhEDIQQFEjFBUWEicYGRBhOhsfAywdHh8RQjQmL/xAAYAQEBAQEBAAAAAAAAAAAAAAAAAQIDBP/EACARAQEBAAMAAwADAQAAAAAAAAABEQIhMRJBURMiYQP/2gAMAwEAAhEDEQA/APjgarhaAVOK6ualYWZVyir1LWpDcqlDBdagchyrlTTBoUIQg9STwrpjcqakJbChjaohbWgVUB0qRZFcsIM6FRpIoVgIFixVCZc1DcxFYAUhWqUE0qQrUQZUUIUlBFRVqIKhRXKpAaoUu56K9CKUiBaVBSVGsWrDVbQitCoy0KyxEhQBEDFNW2imWBEDFcNK/wDKUT/n7JpgW9KuITbQVGndPBhBVPoygQNNYLF0WYYrb8J2TBygtwmX4VD+UpgCqKM5iGQgEWLEI8LBaoBQoiFqw4IKVEKwpCDK0qIVoMKLSiiqe5ZUUKKuVbAsI9IICMprYatNat6VpGIUWoW200GWlN0nTEj2tZVSw0p6hgirEpZ9McKALqsyqdyijJt5kmLbQTx+6uLJrj03TI5Wi33XSZk5t39/b0T9bJXtZr0S3aSNu9lcRxTsP3RadWARwdx3VuoSTYgeqyGwh4HUw4OyUq4ddADosPpTsiOYaO826d0rVpkLvVcCdIO4j2lc+tThZxq7OnNhXCaNEHZDdRUxC5asuYmdCG5qgWhUSivYguQWqUCshBlRSVEUQsQi1HcFghEYDUZiGEam1FMU2yt/KK1h2p6kybAXW8R1PhbIm4g6CWtcZguMCY6pTEZQadQtPWF2vh/CaHCBc+e67WbZW0vaSbwLC0GNSfGuk49a89gsl1C0W69bJ3C5cTcwADx9V13vpspFukB7o8U3tv5nhAD4FgAFV5SSTO1nBiBtbke9yo2m0X9uiC7Fwd/RBr42Vdjn39jupNDg4wZjbjhHrZj4Sy+joBuVy3YwjcHa3Cgxs2us/JYLhsSIhzYO94FuyBicCwgwII9d7/usmiCQSCY2umxgxp8I8XuVj5Xx0+PFzauUQJBvZJ4jDlhOrcGLXB6r0TydLWxxfrbgegQ8TgQ8HS5tgZ1SNJHHnay1srP8djl4KpqsIKVzLCjcCOp4PRNUqRpuNuUTNPGA4jYBvlv/ACSty7E6nrzFSlCunT8N0as2CZQ6FSDHVYQCoyEB4XQrUYAvY+49Em9qM2FnhLuamnhAqBQYDVbgo0qyVAJRahRFGKC4ojihwiLaExSahsamKQRTNELu5fhu3Sy5OEpyV63J8HqFyBxzedzPSF14xDNB2lp0mD6G38rOKzB1y4y61+dojyXPxQ0VCNUi/ESJgW8ks5xdBO3T+Ss27XWWyfHejjccNzufzdXVzPwwN0hvMep6cLET1KmsGqeNne6lM3Mweg4WaNPsm6NIxGn+ljWoE6jzP39ltu1x9108LgHG0Ad0/RynrP8AKzbWpHJo0v8AE7TZG8FOjKQHRG+yHUw+kcyJseQpuNZoD2z+r3H2hJUmBrpmxtfgrqUx1Fil67IJHXYHvutTs86J5jRb/wCnrzc8G1v6XPqOF7/gT+FfOpp3teLyBG6Rx9MMmw9OOV0nJjlx/XDx9K5/LJSiAL/nZddzb7fqHMGAd/Mwuc7D+MgSReJ/O6faZJPVYtgkhsugC/32SjtkzR3j0WalOCQjNpCo1Ae1O1WoLmWUZJEKiVt4QXqK3KiFKtQwZzVA1EdEKmrWJrTGpqixCYE1RVwPYS3qus3GOY0AGFzcERrE+/Q9UetVlxvIWtWQw3xmXXW63ZaoMMLTKJceg47qFDwtAmwG/wBl3MJlTGtl5v07INGiGNGi/V33j6LpYPBAmx3F5mZIkfVZbk0Cll4c+wgcTwF1m5W1os2Sdo9/VMBgYw9hxx2C59T4jd+lkTtAtb/6O5HZcryduPD7pjFOaAwEADcm5mw8Mdb/ANp7BZgDDQ0HrM+E8+8LzYcSC5zoIvJuXbxHACzQg1PC4yYPMk7mev8Aa5bY6/1/HsscWODSAWxedxve44/hIZphPFqBBbDojqAP5CYyeu4gtddh8M9J4d0F11jlVNxAeIsYcOTxPp07Jeek4x46o2OsQPKVzqtWTBtfddfPqLmeHczHFh3PkFwMWCDutceTny442ymS4OmA4hhHVpET7wlc4AuBPex9/om2uPy2kbgj6EFEzZuuXARqgxyJE/yukLd4uBh2gjyv59vr9ErjQGP1ddvz83TmFI1x6LOa4e4iIHZdZ44ORUPiJ2VVWXRXtkwBexn349kxiKYsQIAt3Pcpul445z6FksKa7DKcpNzYKuObkV6aVqNXTxLIKRqNWFKwrW9KimAkrTXLLirGy0g1MpygUlTT1EKxXTwTRBLjG0QOJv52V4cQ7r+coLH2TWEF1aS9OiKhe6bNHRth5BN1a0NAH5yl8PCORAJN+i35Et+VVRxXiDdhO++/8L0eDLYAi4vNvwrgZDQL6tubn916WvWDC6ABpB3A3Nh915+T0cXMzfNC4hoNhaO53SVJ/wAuSQCT1+k9B/CxhHhxcXCYMg/m6wZcbC5gBcXTRtJqO29gY6LsYajTYADd09p/q6FToupgNDSCeN/Pyndel+H/AIX1vDnCy5c+X43xh7LstcaYjwz9l18QRTYNpEFdCphxTpnsF4nHZiXzxx/AlYvVz7b4d9/TPxBjaRL5lz9thDRb6/yvJZzEuI2lFx9X/wAkEkui5mJtCBmJhg6uP+LvxjnzrGHd/wCORwR910cwow4ajEtB4mIskctpks0jc3J6Bsk/smc2eNDTfVuSTfYBv0Xbixk+Lz9PDnWQO8kzaN1vMKJaGuMEETA36DV06wrpTq7HhbzJmlkSb38rrpPHPpwKFOHO7zymqv6Rz1+0+6DTp3ndFqjwgeqs8c63YARf8/xJ1bFMNfvxZAPiIC19MWdubjzeeq5710s1bDyOi5j1gCURIUUUEuVtKGiMKIapCI7p2iufTen8MbrUU8xpgdCnKEAJRjrjiE0wyfVUdPBsss1a0mCbD89St4W4S2MZHv8A6t3qM8XovhFkOJmE38SVBLiywNvUbkdp+y5uUVdIAGxI36TefRGz2qS/T0EfuuPPzHo4+ObRHg813Ph7L/mVAImL+ccDuvO0HgW6XXufg+qLcCWgntI/teauvF1cNkbn1BUIOwF+IAXqcIBT7ABDGLDQRbqudic5Zyd9vVcs72eul29XxXxBmpcwhvP5svHYrFta3SBc/Up7Nc21GGwvMYvFGZgz7rXHj3t9Z5XrIlCmPmzUm0GOCJ68gwh5jUD6hiIB4iOUFp8Wo3PTpCNh6Zvx1jpG0+W67SYxu9Gcu3I2EFp7zAj6JbOMRJiCLc+n7LowGslvBI5BJHbzlcnEluvk2877ldJ4nL8BoM2nlDzuQIi8wfT7pumC47G17dBvKUr1fmO8WzYA8l0njHkc1jbLNTZGqjgIeKENmP4VcylasJt0jzN0Ok68oDnLHzYKiULNXy8lc8lN443/ADzSZKyjGpRTWogCrCzKhcgLScujQK5dNyfoOkKwdKk6U9QMnzXLw7rrpYep/PktQrqUnfl/ZazLEa2sbH6Zg+ZJ/PNL0aiK5gdcztbzXS9xmXHTyar1uQF2M2Zra146b8xIXlcLWLXDod+F7TBNbVpaYmOk7zwQFx5Tenf/AJ+vJYikabnD17ELpZPmny7bgwl8zw3imZi3fpB7oOHZyBsRI5XCx0717uhihUEtJHUTYhJ1cK4AtJcedrtBMSOouuHg8S5g8PCfpfE2mPmN1RzF/ZScJfGv5L5ey+Pyt4giXTzeI3kWXOay9yAed5npEXXbp55Sqthr3MFxAM8k894WqtLDaRp/UNyT9T0VnD8W8o4+HwhE+G/M7/XZOYdoMjVpYAdR3E9B3NlTsVSNgPXukcVjRZoEDfi56ytSM/I1jY0NAI22HH5v6pGjh9UkzAEjv1QfmF8AGyJi8YGCG/8AqI9/3XSMb9i4zENYwxzaR7/ZcjDUCSenVC0PqO7b9l2KODIaP6/OVv1jSlOiAb9D5rk5pXvFwvT1opNIImRIPQx+y81jqTTLpO8CeeZCVbxxzHNhLuCfNKUviKBAUc3OxDko5yJWdJshQsoyotQogEVlWVSgthT1CokQj0yrB1sLF5PCbw9Rcqm9NUqq1CuuKi6WE8RhcNlVdDB19l0jLqY/CQ3UNxZ1xvNo9IT/AMPZpocBPX9khGpsdkuTocCFLM7b+WvZ4zACq1zmxr9x38wvN1KD6LpGx9jf7JvKs9IO9jf8912Mc5lZrdtQ27jkGy58uMvbpx5fTkUK7XbjS76KsWHTBaCLXjsmcblx0+E3FzNj2SLsbUpmHNj3hc8xvbpYUWzAtueB5wgvpCf1H7J92OY67mieyG+pScZuD6bqyM0DUIAH9peq4J98Gwi3VBqYWZ/Tv6qsksNWPt2RP+Il0usAujhsEJGxPA52T2Cy8vMvbpZ33NiQI7wtf43x42kMLhpI0yZ7WXXpZcdJdIgRJJieoARWPp0w3SOHW8zt2/tc74gzcGabY8xYLrx45NqcuXGdRzMyxhqeEmGsEN/B1Xnqg+iafUmyYwmB1OEwAeXWA7nss2axulqGHLhb/Uv8RuawBrDqtcxzyAn83qNpeFrtUcjYnt2Xk8diC4rNSknOU4V6VHBZZZlRSFFFDcsrTlTnKpEKLTS8orSoGw5GZUSjXIjXKh+lVTtCuuZhnw4EiRO3Xsnw4bi0mzb7ea1KY7WExSZc8P3F9uy4lGsnqWIW91PE1Fpsupl+bmwJg9/Jc8Q5VicucLjbf/VMWPX4bOgdzxHoPujNp03mDs6zhE+o7rwVPHOFunv6rp0c2tuVerF2y67GMy0C7JI8uk3KWFG+kgT2m6zhM9c0AahA3kSSE1iMex7eJHJ9+Fj4/jd5T7W6kWm4aO+/06IdLxbgz6ADeYMHt3SjcbY6hqgQOYvcbT9VijmptMATAtYT32/xTpqdO7lOHIeQbBwkdbGYDipn+Z6TpDjpEni+39Ll18xJIGswBuRBB3/pcbG1S68lx79+i6zqZIl5W/ZnE5iXTBP3XP8AnOLgZ97odMzwihpAlZ1jDuXinqBqzp5DYB2V5vimNYPlumeIiBHVciriYXKxWMOyWrLJG8djSeUgbrW6pxWHO0OFhxWnlYUWK0qK5UUUJyw4LZWCrWYyFpUAtKK01yK16ArDlQ6x6YZUSNN6ZY9UdClUTFOrC5rXJhlUKjoNxEXXQw+dODdMyDwuKX8rLaiuh/EGTLbITK0IXzlh1SU0Muro3/cuaStNepo6lLHHqb7idx+61UBa2ZlpvH9df5XK+Yif9RWj5WOrgsOSQZnsDcei7VbK6ejU9wEi0QTwZIB815FuLQ6mNPJVlxfl+umzHimZabieBN7Ln4nMNU+6RrYmSl3VVi0HqV0k50qGqpKyVcrBKsrBKrCisyrc5YKlai9apVCiiqlUQooStMKhXCitFVCpaUhBGFGY9AWg5A22oitqJFr0VtRA9rsoKhCUbWWvnoGhiVpted0kaqoVU1o989QVkoKq1rRBzVVOqpd9RDNZTVMmqUF9VZbXEFCL00bLkJz1ouVBimGqC20rBCzqQEc9YJWZUV1nFyoVGhacFGg1aiiDCipRaZWrVKIi1aqFEGlRUURVLbFmFYQQqB60RZY0oa3qVysBXKgICr1IUrQKpqyVgog6+Y+n9qoUxdDutALSuUw1krOtW8oaitkrJVAq0ElWFlWEBGqOWVJQUorUQJqKKLIiiiioiiiigitRRBFFFEECitRUUooooIFaiiCKlaiCltiiioNwqVqKooK1FEVCslRRRUC0ooqiKKKIr//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9"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9225" y="3501008"/>
            <a:ext cx="4594775"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Gerade Verbindung mit Pfeil 14"/>
          <p:cNvCxnSpPr/>
          <p:nvPr/>
        </p:nvCxnSpPr>
        <p:spPr>
          <a:xfrm flipH="1">
            <a:off x="3491880" y="2348880"/>
            <a:ext cx="2520280" cy="14401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flipV="1">
            <a:off x="2915816" y="3068960"/>
            <a:ext cx="576064" cy="165618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H="1" flipV="1">
            <a:off x="3949080" y="2950096"/>
            <a:ext cx="2063080" cy="141500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5293390" y="3106689"/>
            <a:ext cx="2775119" cy="646331"/>
          </a:xfrm>
          <a:prstGeom prst="rect">
            <a:avLst/>
          </a:prstGeom>
          <a:noFill/>
        </p:spPr>
        <p:txBody>
          <a:bodyPr wrap="none" rtlCol="0">
            <a:spAutoFit/>
          </a:bodyPr>
          <a:lstStyle/>
          <a:p>
            <a:r>
              <a:rPr lang="en-US" dirty="0" smtClean="0">
                <a:solidFill>
                  <a:schemeClr val="bg1"/>
                </a:solidFill>
              </a:rPr>
              <a:t>Cosmic rays contain</a:t>
            </a:r>
          </a:p>
          <a:p>
            <a:r>
              <a:rPr lang="en-US" dirty="0" smtClean="0">
                <a:solidFill>
                  <a:schemeClr val="bg1"/>
                </a:solidFill>
              </a:rPr>
              <a:t>positrons and antiprotons</a:t>
            </a:r>
            <a:endParaRPr lang="en-US" dirty="0">
              <a:solidFill>
                <a:schemeClr val="bg1"/>
              </a:solidFill>
            </a:endParaRPr>
          </a:p>
        </p:txBody>
      </p:sp>
      <p:pic>
        <p:nvPicPr>
          <p:cNvPr id="6170" name="Picture 26"/>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776788" y="1895577"/>
            <a:ext cx="40957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72" name="Picture 28" descr="https://upload.wikimedia.org/wikipedia/commons/thumb/1/12/Antiproton.svg/531px-Antiproto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23728" y="3522800"/>
            <a:ext cx="895479" cy="900538"/>
          </a:xfrm>
          <a:prstGeom prst="rect">
            <a:avLst/>
          </a:prstGeom>
          <a:noFill/>
          <a:extLst>
            <a:ext uri="{909E8E84-426E-40DD-AFC4-6F175D3DCCD1}">
              <a14:hiddenFill xmlns:a14="http://schemas.microsoft.com/office/drawing/2010/main">
                <a:solidFill>
                  <a:srgbClr val="FFFFFF"/>
                </a:solidFill>
              </a14:hiddenFill>
            </a:ext>
          </a:extLst>
        </p:spPr>
      </p:pic>
      <p:sp>
        <p:nvSpPr>
          <p:cNvPr id="19" name="Foliennummernplatzhalter 18"/>
          <p:cNvSpPr>
            <a:spLocks noGrp="1"/>
          </p:cNvSpPr>
          <p:nvPr>
            <p:ph type="sldNum" sz="quarter" idx="12"/>
          </p:nvPr>
        </p:nvSpPr>
        <p:spPr/>
        <p:txBody>
          <a:bodyPr/>
          <a:lstStyle/>
          <a:p>
            <a:fld id="{4081E132-5EEC-4E82-AFB2-97DAB6A97EE1}" type="slidenum">
              <a:rPr lang="en-US" smtClean="0"/>
              <a:t>9</a:t>
            </a:fld>
            <a:endParaRPr lang="en-US"/>
          </a:p>
        </p:txBody>
      </p:sp>
      <p:sp>
        <p:nvSpPr>
          <p:cNvPr id="20" name="Fußzeilenplatzhalter 19"/>
          <p:cNvSpPr>
            <a:spLocks noGrp="1"/>
          </p:cNvSpPr>
          <p:nvPr>
            <p:ph type="ftr" sz="quarter" idx="11"/>
          </p:nvPr>
        </p:nvSpPr>
        <p:spPr/>
        <p:txBody>
          <a:bodyPr/>
          <a:lstStyle/>
          <a:p>
            <a:r>
              <a:rPr lang="en-US" smtClean="0"/>
              <a:t>Alexander Kartavtsev</a:t>
            </a:r>
            <a:endParaRPr lang="en-US"/>
          </a:p>
        </p:txBody>
      </p:sp>
      <p:sp>
        <p:nvSpPr>
          <p:cNvPr id="21" name="Datumsplatzhalter 20"/>
          <p:cNvSpPr>
            <a:spLocks noGrp="1"/>
          </p:cNvSpPr>
          <p:nvPr>
            <p:ph type="dt" sz="half" idx="10"/>
          </p:nvPr>
        </p:nvSpPr>
        <p:spPr/>
        <p:txBody>
          <a:bodyPr/>
          <a:lstStyle/>
          <a:p>
            <a:r>
              <a:rPr lang="en-US" smtClean="0"/>
              <a:t>23 July 2013</a:t>
            </a:r>
            <a:endParaRPr lang="en-US"/>
          </a:p>
        </p:txBody>
      </p:sp>
    </p:spTree>
    <p:extLst>
      <p:ext uri="{BB962C8B-B14F-4D97-AF65-F5344CB8AC3E}">
        <p14:creationId xmlns:p14="http://schemas.microsoft.com/office/powerpoint/2010/main" val="40893843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perion">
  <a:themeElements>
    <a:clrScheme name="Hyperion">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yperion">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2491</Words>
  <Application>Microsoft Office PowerPoint</Application>
  <PresentationFormat>Bildschirmpräsentation (4:3)</PresentationFormat>
  <Paragraphs>325</Paragraphs>
  <Slides>41</Slides>
  <Notes>35</Notes>
  <HiddenSlides>0</HiddenSlides>
  <MMClips>1</MMClips>
  <ScaleCrop>false</ScaleCrop>
  <HeadingPairs>
    <vt:vector size="4" baseType="variant">
      <vt:variant>
        <vt:lpstr>Design</vt:lpstr>
      </vt:variant>
      <vt:variant>
        <vt:i4>1</vt:i4>
      </vt:variant>
      <vt:variant>
        <vt:lpstr>Folientitel</vt:lpstr>
      </vt:variant>
      <vt:variant>
        <vt:i4>41</vt:i4>
      </vt:variant>
    </vt:vector>
  </HeadingPairs>
  <TitlesOfParts>
    <vt:vector size="42" baseType="lpstr">
      <vt:lpstr>Hyperion</vt:lpstr>
      <vt:lpstr>Matter versus antimatter</vt:lpstr>
      <vt:lpstr>PowerPoint-Präsentation</vt:lpstr>
      <vt:lpstr>Outline</vt:lpstr>
      <vt:lpstr>PowerPoint-Präsentation</vt:lpstr>
      <vt:lpstr>Antimatter predicted (1928)</vt:lpstr>
      <vt:lpstr>PowerPoint-Präsentation</vt:lpstr>
      <vt:lpstr>Antimatter discovered (1932)</vt:lpstr>
      <vt:lpstr>Cosmic rays (1936)</vt:lpstr>
      <vt:lpstr>PowerPoint-Präsentation</vt:lpstr>
      <vt:lpstr>PowerPoint-Präsentation</vt:lpstr>
      <vt:lpstr>PowerPoint-Präsentation</vt:lpstr>
      <vt:lpstr>PowerPoint-Präsentation</vt:lpstr>
      <vt:lpstr>CMB (1965)</vt:lpstr>
      <vt:lpstr>Baryon to photon ratio</vt:lpstr>
      <vt:lpstr>PowerPoint-Präsentation</vt:lpstr>
      <vt:lpstr>BBN</vt:lpstr>
      <vt:lpstr>Inflation</vt:lpstr>
      <vt:lpstr>PowerPoint-Präsentation</vt:lpstr>
      <vt:lpstr>Sakharov conditions (1967)</vt:lpstr>
      <vt:lpstr>Standard model (1967) </vt:lpstr>
      <vt:lpstr>Baryon number violation ?</vt:lpstr>
      <vt:lpstr>PowerPoint-Präsentation</vt:lpstr>
      <vt:lpstr>Dirac sea</vt:lpstr>
      <vt:lpstr>Dirac sea</vt:lpstr>
      <vt:lpstr>PowerPoint-Präsentation</vt:lpstr>
      <vt:lpstr>Sphalerons (1984)</vt:lpstr>
      <vt:lpstr>CP-violation</vt:lpstr>
      <vt:lpstr>Deviation from equilibrium</vt:lpstr>
      <vt:lpstr>First order transition ? </vt:lpstr>
      <vt:lpstr>Electroweak baryogenesis (1985)</vt:lpstr>
      <vt:lpstr>B-L = const.</vt:lpstr>
      <vt:lpstr>Leptogenesis (1986)</vt:lpstr>
      <vt:lpstr>Lepton number violation</vt:lpstr>
      <vt:lpstr>CP-violation</vt:lpstr>
      <vt:lpstr>Deviation from equilibrium</vt:lpstr>
      <vt:lpstr>PowerPoint-Präsentation</vt:lpstr>
      <vt:lpstr>LHC (2012)</vt:lpstr>
      <vt:lpstr>GERDA (2013)</vt:lpstr>
      <vt:lpstr>Summary</vt:lpstr>
      <vt:lpstr>PowerPoint-Präsentation</vt:lpstr>
      <vt:lpstr>See-saw mechanism</vt:lpstr>
    </vt:vector>
  </TitlesOfParts>
  <Company>MPP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akartavt</dc:creator>
  <cp:lastModifiedBy>akartavt</cp:lastModifiedBy>
  <cp:revision>111</cp:revision>
  <cp:lastPrinted>2013-07-21T23:07:42Z</cp:lastPrinted>
  <dcterms:created xsi:type="dcterms:W3CDTF">2013-07-18T07:40:14Z</dcterms:created>
  <dcterms:modified xsi:type="dcterms:W3CDTF">2013-07-22T21:41:34Z</dcterms:modified>
</cp:coreProperties>
</file>