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316" r:id="rId3"/>
    <p:sldId id="325" r:id="rId4"/>
    <p:sldId id="317" r:id="rId5"/>
    <p:sldId id="315" r:id="rId6"/>
    <p:sldId id="299" r:id="rId7"/>
    <p:sldId id="297" r:id="rId8"/>
    <p:sldId id="298" r:id="rId9"/>
    <p:sldId id="300" r:id="rId10"/>
    <p:sldId id="301" r:id="rId11"/>
    <p:sldId id="303" r:id="rId12"/>
    <p:sldId id="307" r:id="rId13"/>
    <p:sldId id="304" r:id="rId14"/>
    <p:sldId id="320" r:id="rId15"/>
    <p:sldId id="308" r:id="rId16"/>
    <p:sldId id="322" r:id="rId17"/>
    <p:sldId id="309" r:id="rId18"/>
    <p:sldId id="323" r:id="rId19"/>
    <p:sldId id="310" r:id="rId20"/>
    <p:sldId id="324" r:id="rId21"/>
    <p:sldId id="311" r:id="rId22"/>
    <p:sldId id="318" r:id="rId23"/>
    <p:sldId id="313" r:id="rId24"/>
    <p:sldId id="328" r:id="rId25"/>
    <p:sldId id="327" r:id="rId26"/>
    <p:sldId id="332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63" r:id="rId39"/>
    <p:sldId id="364" r:id="rId40"/>
    <p:sldId id="347" r:id="rId41"/>
    <p:sldId id="349" r:id="rId42"/>
    <p:sldId id="350" r:id="rId43"/>
    <p:sldId id="348" r:id="rId44"/>
    <p:sldId id="351" r:id="rId45"/>
    <p:sldId id="352" r:id="rId46"/>
    <p:sldId id="353" r:id="rId47"/>
    <p:sldId id="365" r:id="rId48"/>
    <p:sldId id="366" r:id="rId49"/>
    <p:sldId id="367" r:id="rId50"/>
    <p:sldId id="354" r:id="rId51"/>
    <p:sldId id="356" r:id="rId52"/>
    <p:sldId id="357" r:id="rId53"/>
    <p:sldId id="355" r:id="rId54"/>
    <p:sldId id="359" r:id="rId55"/>
    <p:sldId id="330" r:id="rId56"/>
    <p:sldId id="329" r:id="rId57"/>
    <p:sldId id="370" r:id="rId58"/>
    <p:sldId id="369" r:id="rId59"/>
    <p:sldId id="371" r:id="rId60"/>
    <p:sldId id="372" r:id="rId61"/>
    <p:sldId id="373" r:id="rId62"/>
    <p:sldId id="368" r:id="rId63"/>
    <p:sldId id="291" r:id="rId64"/>
    <p:sldId id="292" r:id="rId65"/>
  </p:sldIdLst>
  <p:sldSz cx="9144000" cy="6858000" type="screen4x3"/>
  <p:notesSz cx="6858000" cy="9296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77" autoAdjust="0"/>
    <p:restoredTop sz="83468" autoAdjust="0"/>
  </p:normalViewPr>
  <p:slideViewPr>
    <p:cSldViewPr>
      <p:cViewPr>
        <p:scale>
          <a:sx n="100" d="100"/>
          <a:sy n="100" d="100"/>
        </p:scale>
        <p:origin x="-80" y="80"/>
      </p:cViewPr>
      <p:guideLst>
        <p:guide orient="horz" pos="2206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C612A-75C6-43A6-8823-7265F52DE00C}" type="datetimeFigureOut">
              <a:rPr kumimoji="1" lang="ja-JP" altLang="en-US" smtClean="0"/>
              <a:t>2013/12/13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6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9B625-DA8E-4011-8242-7CC6BB6B62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97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E9F2E-F770-478F-9200-C0B4E8070636}" type="datetimeFigureOut">
              <a:rPr kumimoji="1" lang="ja-JP" altLang="en-US" smtClean="0"/>
              <a:pPr/>
              <a:t>2013/12/13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93543-BB88-45E7-A080-3B492A9A612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20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Thank you Chairman and thank</a:t>
            </a:r>
            <a:r>
              <a:rPr kumimoji="1" lang="en-US" altLang="ja-JP" baseline="0" dirty="0" smtClean="0"/>
              <a:t> you</a:t>
            </a:r>
            <a:r>
              <a:rPr kumimoji="1" lang="en-US" altLang="ja-JP" dirty="0" smtClean="0"/>
              <a:t> for</a:t>
            </a:r>
            <a:r>
              <a:rPr kumimoji="1" lang="en-US" altLang="ja-JP" baseline="0" dirty="0" smtClean="0"/>
              <a:t> attending this meeting</a:t>
            </a:r>
            <a:endParaRPr kumimoji="1" lang="en-US" altLang="ja-JP" dirty="0" smtClean="0"/>
          </a:p>
          <a:p>
            <a:r>
              <a:rPr kumimoji="1" lang="en-US" altLang="ja-JP" dirty="0" smtClean="0"/>
              <a:t>I would like to talk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93543-BB88-45E7-A080-3B492A9A612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76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93543-BB88-45E7-A080-3B492A9A612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66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93543-BB88-45E7-A080-3B492A9A612B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49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なぞ</a:t>
            </a:r>
            <a:endParaRPr kumimoji="1" lang="en-US" altLang="ja-JP" dirty="0" smtClean="0"/>
          </a:p>
          <a:p>
            <a:r>
              <a:rPr kumimoji="1" lang="ja-JP" altLang="en-US" dirty="0" smtClean="0"/>
              <a:t>エネルギー、等方的、天文学的な距離にあることが判明、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種類、</a:t>
            </a:r>
            <a:r>
              <a:rPr kumimoji="1" lang="en-US" altLang="ja-JP" dirty="0" smtClean="0"/>
              <a:t>H</a:t>
            </a:r>
            <a:r>
              <a:rPr kumimoji="1" lang="ja-JP" altLang="en-US" dirty="0" smtClean="0"/>
              <a:t>ノバと関連</a:t>
            </a:r>
            <a:endParaRPr kumimoji="1" lang="en-US" altLang="ja-JP" dirty="0" smtClean="0"/>
          </a:p>
          <a:p>
            <a:r>
              <a:rPr kumimoji="1" lang="ja-JP" altLang="en-US" dirty="0" smtClean="0"/>
              <a:t>未だに分かっていないこととして放射機構、（モデル）、</a:t>
            </a:r>
            <a:r>
              <a:rPr kumimoji="1" lang="en-US" altLang="ja-JP" dirty="0" smtClean="0"/>
              <a:t>10GeV</a:t>
            </a:r>
            <a:r>
              <a:rPr kumimoji="1" lang="ja-JP" altLang="en-US" dirty="0" smtClean="0"/>
              <a:t>以上のスペクトラム</a:t>
            </a:r>
            <a:endParaRPr kumimoji="1" lang="en-US" altLang="ja-JP" dirty="0" smtClean="0"/>
          </a:p>
          <a:p>
            <a:r>
              <a:rPr kumimoji="1" lang="en-US" altLang="ja-JP" dirty="0" smtClean="0"/>
              <a:t>No anisotropy</a:t>
            </a:r>
          </a:p>
          <a:p>
            <a:r>
              <a:rPr kumimoji="1" lang="en-US" altLang="ja-JP" dirty="0" smtClean="0"/>
              <a:t>Total</a:t>
            </a:r>
            <a:r>
              <a:rPr kumimoji="1" lang="en-US" altLang="ja-JP" baseline="0" dirty="0" smtClean="0"/>
              <a:t> energy of GRB is around …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93543-BB88-45E7-A080-3B492A9A612B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60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衛星と</a:t>
            </a:r>
            <a:r>
              <a:rPr kumimoji="1" lang="en-US" altLang="ja-JP" dirty="0" smtClean="0"/>
              <a:t>MAGIC</a:t>
            </a:r>
          </a:p>
          <a:p>
            <a:r>
              <a:rPr kumimoji="1" lang="en-US" altLang="ja-JP" dirty="0" smtClean="0"/>
              <a:t>MAGIC </a:t>
            </a:r>
            <a:r>
              <a:rPr kumimoji="1" lang="en-US" altLang="ja-JP" dirty="0" err="1" smtClean="0"/>
              <a:t>FoV</a:t>
            </a:r>
            <a:r>
              <a:rPr kumimoji="1" lang="en-US" altLang="ja-JP" baseline="0" dirty="0" smtClean="0"/>
              <a:t> is</a:t>
            </a:r>
            <a:r>
              <a:rPr kumimoji="1" lang="en-US" altLang="ja-JP" dirty="0" smtClean="0"/>
              <a:t> 6</a:t>
            </a:r>
            <a:r>
              <a:rPr kumimoji="1" lang="en-US" altLang="ja-JP" baseline="0" dirty="0" smtClean="0"/>
              <a:t> times bigger than moon in angular diameter. </a:t>
            </a:r>
          </a:p>
          <a:p>
            <a:r>
              <a:rPr kumimoji="1" lang="en-US" altLang="ja-JP" baseline="0" dirty="0" smtClean="0"/>
              <a:t>So it is very low probability that GRB happen in MAGIC </a:t>
            </a:r>
            <a:r>
              <a:rPr kumimoji="1" lang="en-US" altLang="ja-JP" baseline="0" dirty="0" err="1" smtClean="0"/>
              <a:t>FoV</a:t>
            </a:r>
            <a:r>
              <a:rPr kumimoji="1" lang="en-US" altLang="ja-JP" baseline="0" dirty="0" smtClean="0"/>
              <a:t>. ()</a:t>
            </a:r>
          </a:p>
          <a:p>
            <a:r>
              <a:rPr kumimoji="1" lang="en-US" altLang="ja-JP" baseline="0" dirty="0" smtClean="0"/>
              <a:t>We need to repointing after GRB </a:t>
            </a:r>
            <a:endParaRPr kumimoji="1"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93543-BB88-45E7-A080-3B492A9A612B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60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548723"/>
            <a:ext cx="101845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6548723"/>
            <a:ext cx="58326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548723"/>
            <a:ext cx="5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pic>
        <p:nvPicPr>
          <p:cNvPr id="2050" name="Picture 2" descr="C:\Users\taktoy\Desktop\IMG_085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ln>
            <a:noFill/>
          </a:ln>
          <a:effectLst>
            <a:glow>
              <a:schemeClr val="bg1"/>
            </a:glow>
            <a:reflection endPos="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9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2013/Jan/11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GRB observation of MAGIC telescopes and PMT for Next Generation telescope	 Takeshi Toyama 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41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2013/Jan/11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GRB observation of MAGIC telescopes and PMT for Next Generation telescope	 Takeshi Toyama 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69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2013/Jan/11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GRB observation of MAGIC telescopes and PMT for Next Generation telescope	 Takeshi Toyama 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4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2013/Jan/11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kumimoji="1" lang="en-US" altLang="ja-JP" dirty="0" smtClean="0"/>
              <a:t>GRB observation of MAGIC telescopes and PMT for Next Generation telescope	 Takeshi Toyama 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376" y="6356350"/>
            <a:ext cx="730424" cy="365125"/>
          </a:xfrm>
        </p:spPr>
        <p:txBody>
          <a:bodyPr/>
          <a:lstStyle/>
          <a:p>
            <a:fld id="{9A43014B-EE38-4A34-B9E9-8D5B802001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53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2013/Jan/11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GRB observation of MAGIC telescopes and PMT for Next Generation telescope	 Takeshi Toyama 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59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2013/Jan/11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GRB observation of MAGIC telescopes and PMT for Next Generation telescope	 Takeshi Toyama </a:t>
            </a:r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98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B0F0"/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8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54" y="6548723"/>
            <a:ext cx="10904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31640" y="6548723"/>
            <a:ext cx="7200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6762" y="6548723"/>
            <a:ext cx="51723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43014B-EE38-4A34-B9E9-8D5B802001E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172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2013/Jan/11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GRB observation of MAGIC telescopes and PMT for Next Generation telescope	 Takeshi Toyama 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35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2013/Jan/11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GRB observation of MAGIC telescopes and PMT for Next Generation telescope	 Takeshi Toyama 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01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2013/Jan/11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GRB observation of MAGIC telescopes and PMT for Next Generation telescope	 Takeshi Toyama 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56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2013/Jan/11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dirty="0" smtClean="0"/>
              <a:t>GRB observation of MAGIC telescopes and PMT for Next Generation telescope	 Takeshi Toyama 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3014B-EE38-4A34-B9E9-8D5B802001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92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jpeg"/><Relationship Id="rId5" Type="http://schemas.openxmlformats.org/officeDocument/2006/relationships/image" Target="../media/image47.gif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214487"/>
            <a:ext cx="8136904" cy="2406129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GRB observation of The MAGIC telescopes and PMT for Next Generation Telescope</a:t>
            </a:r>
            <a:r>
              <a:rPr lang="ja-JP" altLang="en-US"/>
              <a:t/>
            </a:r>
            <a:br>
              <a:rPr lang="ja-JP" altLang="en-US"/>
            </a:b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740224"/>
            <a:ext cx="7200800" cy="1752600"/>
          </a:xfrm>
        </p:spPr>
        <p:txBody>
          <a:bodyPr>
            <a:normAutofit lnSpcReduction="10000"/>
          </a:bodyPr>
          <a:lstStyle/>
          <a:p>
            <a:r>
              <a:rPr lang="en-US" altLang="ja-JP" sz="2400" b="1" dirty="0" smtClean="0">
                <a:solidFill>
                  <a:schemeClr val="bg1">
                    <a:lumMod val="95000"/>
                  </a:schemeClr>
                </a:solidFill>
              </a:rPr>
              <a:t>Particle Physics School Munich Colloquium</a:t>
            </a:r>
          </a:p>
          <a:p>
            <a:r>
              <a:rPr lang="en-US" altLang="ja-JP" sz="2400" b="1" dirty="0" smtClean="0">
                <a:solidFill>
                  <a:schemeClr val="bg1">
                    <a:lumMod val="95000"/>
                  </a:schemeClr>
                </a:solidFill>
              </a:rPr>
              <a:t>December 13th, 2013</a:t>
            </a:r>
          </a:p>
          <a:p>
            <a:r>
              <a:rPr lang="en-US" altLang="ja-JP" sz="2400" b="1" dirty="0">
                <a:solidFill>
                  <a:schemeClr val="bg1">
                    <a:lumMod val="95000"/>
                  </a:schemeClr>
                </a:solidFill>
              </a:rPr>
              <a:t>Max-Planck-</a:t>
            </a:r>
            <a:r>
              <a:rPr lang="en-US" altLang="ja-JP" sz="2400" b="1" dirty="0" err="1">
                <a:solidFill>
                  <a:schemeClr val="bg1">
                    <a:lumMod val="95000"/>
                  </a:schemeClr>
                </a:solidFill>
              </a:rPr>
              <a:t>Institut</a:t>
            </a:r>
            <a:r>
              <a:rPr lang="en-US" altLang="ja-JP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ja-JP" sz="2400" b="1" dirty="0" err="1">
                <a:solidFill>
                  <a:schemeClr val="bg1">
                    <a:lumMod val="95000"/>
                  </a:schemeClr>
                </a:solidFill>
              </a:rPr>
              <a:t>für</a:t>
            </a:r>
            <a:r>
              <a:rPr lang="en-US" altLang="ja-JP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ja-JP" sz="2400" b="1" dirty="0" err="1" smtClean="0">
                <a:solidFill>
                  <a:schemeClr val="bg1">
                    <a:lumMod val="95000"/>
                  </a:schemeClr>
                </a:solidFill>
              </a:rPr>
              <a:t>Physik</a:t>
            </a:r>
            <a:r>
              <a:rPr lang="en-US" altLang="ja-JP" sz="2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n-US" altLang="ja-JP" sz="2400" b="1" dirty="0" err="1" smtClean="0">
                <a:solidFill>
                  <a:schemeClr val="bg1">
                    <a:lumMod val="95000"/>
                  </a:schemeClr>
                </a:solidFill>
              </a:rPr>
              <a:t>Föhringer</a:t>
            </a:r>
            <a:r>
              <a:rPr lang="en-US" altLang="ja-JP" sz="2400" b="1" dirty="0" smtClean="0">
                <a:solidFill>
                  <a:schemeClr val="bg1">
                    <a:lumMod val="95000"/>
                  </a:schemeClr>
                </a:solidFill>
              </a:rPr>
              <a:t> Ring, Munich, Main Auditorium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69520" y="5708848"/>
            <a:ext cx="6400800" cy="74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 smtClean="0">
                <a:solidFill>
                  <a:schemeClr val="bg1">
                    <a:lumMod val="95000"/>
                  </a:schemeClr>
                </a:solidFill>
              </a:rPr>
              <a:t>Takeshi Toyama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364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2" name="Picture 1" descr="a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4220" y="908720"/>
            <a:ext cx="4311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Charged particle has velocity more than one of light in medium. The particle emits Cherenkov Light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47864" y="508518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Cherenkov </a:t>
            </a:r>
            <a:r>
              <a:rPr lang="en-US" dirty="0" smtClean="0"/>
              <a:t>Light is directional radiation, not</a:t>
            </a:r>
            <a:r>
              <a:rPr lang="en-US" dirty="0"/>
              <a:t> </a:t>
            </a:r>
            <a:r>
              <a:rPr lang="en-US" dirty="0" smtClean="0"/>
              <a:t>isotropic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1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2" name="Picture 1" descr="aa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1052736"/>
            <a:ext cx="449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Replace a glass with just atmosphere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55576" y="5157192"/>
            <a:ext cx="372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Angle of light emitting is </a:t>
            </a:r>
            <a:r>
              <a:rPr lang="en-US" dirty="0" smtClean="0">
                <a:solidFill>
                  <a:srgbClr val="FF0000"/>
                </a:solidFill>
              </a:rPr>
              <a:t>narrow </a:t>
            </a:r>
            <a:r>
              <a:rPr lang="el-GR" altLang="ja-JP" dirty="0" smtClean="0">
                <a:solidFill>
                  <a:srgbClr val="FF0000"/>
                </a:solidFill>
              </a:rPr>
              <a:t>θ</a:t>
            </a:r>
            <a:r>
              <a:rPr lang="en-US" altLang="ja-JP" dirty="0">
                <a:solidFill>
                  <a:srgbClr val="FF0000"/>
                </a:solidFill>
              </a:rPr>
              <a:t>= 1</a:t>
            </a:r>
            <a:r>
              <a:rPr lang="en-US" altLang="ja-JP" dirty="0"/>
              <a:t>°</a:t>
            </a:r>
            <a:endParaRPr lang="en-US" dirty="0"/>
          </a:p>
        </p:txBody>
      </p:sp>
      <p:pic>
        <p:nvPicPr>
          <p:cNvPr id="9" name="Picture 8" descr="スクリーンショット 2013-12-13 10.57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661248"/>
            <a:ext cx="1473200" cy="647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75856" y="5661248"/>
            <a:ext cx="23006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n: index of refraction</a:t>
            </a:r>
          </a:p>
          <a:p>
            <a:r>
              <a:rPr lang="en-US" altLang="ja-JP" dirty="0" smtClean="0"/>
              <a:t>β= </a:t>
            </a:r>
            <a:r>
              <a:rPr lang="en-US" altLang="ja-JP" dirty="0" err="1" smtClean="0"/>
              <a:t>v</a:t>
            </a:r>
            <a:r>
              <a:rPr lang="en-US" altLang="ja-JP" sz="1400" dirty="0" err="1" smtClean="0"/>
              <a:t>p</a:t>
            </a:r>
            <a:r>
              <a:rPr lang="en-US" altLang="ja-JP" dirty="0" smtClean="0"/>
              <a:t>/c </a:t>
            </a:r>
            <a:r>
              <a:rPr lang="en-US" dirty="0" smtClean="0"/>
              <a:t> </a:t>
            </a:r>
          </a:p>
          <a:p>
            <a:r>
              <a:rPr lang="en-US" altLang="ja-JP" dirty="0" err="1"/>
              <a:t>v</a:t>
            </a:r>
            <a:r>
              <a:rPr lang="en-US" altLang="ja-JP" sz="1400" dirty="0" err="1" smtClean="0"/>
              <a:t>p</a:t>
            </a:r>
            <a:r>
              <a:rPr lang="en-US" dirty="0" smtClean="0"/>
              <a:t>: velocity of particle</a:t>
            </a:r>
            <a:r>
              <a:rPr lang="en-US" dirty="0"/>
              <a:t>　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6136" y="5589240"/>
            <a:ext cx="15804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Atmosphere</a:t>
            </a:r>
          </a:p>
          <a:p>
            <a:r>
              <a:rPr lang="en-US" dirty="0" smtClean="0"/>
              <a:t>n: 1.0003 </a:t>
            </a:r>
            <a:r>
              <a:rPr lang="en-US" altLang="ja-JP" dirty="0" smtClean="0"/>
              <a:t>β≒1</a:t>
            </a:r>
          </a:p>
          <a:p>
            <a:r>
              <a:rPr lang="el-GR" altLang="ja-JP" dirty="0" smtClean="0"/>
              <a:t>θ</a:t>
            </a:r>
            <a:r>
              <a:rPr lang="en-US" altLang="ja-JP" dirty="0" smtClean="0"/>
              <a:t>= 1°</a:t>
            </a:r>
            <a:r>
              <a:rPr lang="en-US" dirty="0"/>
              <a:t>　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99992" y="3429000"/>
            <a:ext cx="1584176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11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6" name="Picture 5" descr="a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411760" y="5229200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9752" y="54359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~100m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8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Callout 11"/>
          <p:cNvSpPr/>
          <p:nvPr/>
        </p:nvSpPr>
        <p:spPr>
          <a:xfrm>
            <a:off x="3995936" y="5445224"/>
            <a:ext cx="4752528" cy="720080"/>
          </a:xfrm>
          <a:prstGeom prst="wedgeEllipseCallout">
            <a:avLst>
              <a:gd name="adj1" fmla="val 24901"/>
              <a:gd name="adj2" fmla="val 62500"/>
            </a:avLst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6" name="Picture 5" descr="a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34076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put </a:t>
            </a:r>
          </a:p>
          <a:p>
            <a:r>
              <a:rPr lang="en-US" dirty="0" smtClean="0"/>
              <a:t>fast          (time resolution &lt;~10nsec)</a:t>
            </a:r>
          </a:p>
          <a:p>
            <a:r>
              <a:rPr lang="en-US" dirty="0"/>
              <a:t>s</a:t>
            </a:r>
            <a:r>
              <a:rPr lang="en-US" dirty="0" smtClean="0"/>
              <a:t>ensitive ( &lt; ~10photon)</a:t>
            </a:r>
          </a:p>
          <a:p>
            <a:r>
              <a:rPr lang="en-US" dirty="0"/>
              <a:t>s</a:t>
            </a:r>
            <a:r>
              <a:rPr lang="en-US" dirty="0" smtClean="0"/>
              <a:t>ensor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44008" y="3573463"/>
            <a:ext cx="4151096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can count particles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56911" y="5445224"/>
            <a:ext cx="4533613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Investigate which particle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11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2" name="Picture 1" descr="a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558924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 put many sensors</a:t>
            </a:r>
            <a:endParaRPr lang="en-US" sz="2400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26762" y="6548723"/>
            <a:ext cx="517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43014B-EE38-4A34-B9E9-8D5B802001E3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680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2" name="Picture 1" descr="a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/>
        </p:nvSpPr>
        <p:spPr>
          <a:xfrm>
            <a:off x="8626762" y="6548723"/>
            <a:ext cx="517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43014B-EE38-4A34-B9E9-8D5B802001E3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7" t="31250" r="1563" b="27344"/>
          <a:stretch/>
        </p:blipFill>
        <p:spPr bwMode="auto">
          <a:xfrm>
            <a:off x="6411941" y="3324775"/>
            <a:ext cx="255254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 t="29687" r="66093" b="27117"/>
          <a:stretch/>
        </p:blipFill>
        <p:spPr bwMode="auto">
          <a:xfrm>
            <a:off x="4991119" y="116632"/>
            <a:ext cx="129911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0" t="29687" r="48514" b="27117"/>
          <a:stretch/>
        </p:blipFill>
        <p:spPr bwMode="auto">
          <a:xfrm>
            <a:off x="5000249" y="2964735"/>
            <a:ext cx="129057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31250" r="40703" b="27344"/>
          <a:stretch/>
        </p:blipFill>
        <p:spPr bwMode="auto">
          <a:xfrm>
            <a:off x="6411941" y="476672"/>
            <a:ext cx="255254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18372" y="116632"/>
            <a:ext cx="2339679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kumimoji="1" lang="en-US" altLang="ja-JP" sz="1600" dirty="0" smtClean="0"/>
              <a:t>Air shower by </a:t>
            </a:r>
            <a:r>
              <a:rPr lang="en-US" altLang="ja-JP" sz="1600" dirty="0"/>
              <a:t>g</a:t>
            </a:r>
            <a:r>
              <a:rPr lang="en-US" altLang="ja-JP" sz="1600" dirty="0" smtClean="0"/>
              <a:t>amma ray </a:t>
            </a:r>
            <a:endParaRPr kumimoji="1" lang="ja-JP" altLang="en-US" sz="1600" dirty="0"/>
          </a:p>
        </p:txBody>
      </p:sp>
      <p:sp useBgFill="1">
        <p:nvSpPr>
          <p:cNvPr id="17" name="TextBox 16"/>
          <p:cNvSpPr txBox="1"/>
          <p:nvPr/>
        </p:nvSpPr>
        <p:spPr>
          <a:xfrm>
            <a:off x="6700893" y="2964735"/>
            <a:ext cx="1974643" cy="246221"/>
          </a:xfrm>
          <a:prstGeom prst="rect">
            <a:avLst/>
          </a:prstGeom>
        </p:spPr>
        <p:txBody>
          <a:bodyPr wrap="none" tIns="0" bIns="0" rtlCol="0">
            <a:spAutoFit/>
          </a:bodyPr>
          <a:lstStyle/>
          <a:p>
            <a:r>
              <a:rPr kumimoji="1" lang="en-US" altLang="ja-JP" sz="1600" dirty="0" smtClean="0"/>
              <a:t>Air shower by </a:t>
            </a:r>
            <a:r>
              <a:rPr lang="en-US" altLang="ja-JP" sz="1600" dirty="0" smtClean="0"/>
              <a:t>hadron</a:t>
            </a:r>
            <a:endParaRPr kumimoji="1" lang="ja-JP" alt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28573" y="5445224"/>
            <a:ext cx="90270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can 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distinguish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between gamma and the others</a:t>
            </a:r>
          </a:p>
          <a:p>
            <a:pPr lvl="0" algn="ctr"/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some extent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355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4499992" y="476672"/>
            <a:ext cx="4644008" cy="792088"/>
          </a:xfrm>
          <a:prstGeom prst="wedgeEllipseCallout">
            <a:avLst>
              <a:gd name="adj1" fmla="val 29904"/>
              <a:gd name="adj2" fmla="val -73054"/>
            </a:avLst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2" name="Picture 1" descr="a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/>
        </p:nvSpPr>
        <p:spPr>
          <a:xfrm>
            <a:off x="8626762" y="6548723"/>
            <a:ext cx="517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43014B-EE38-4A34-B9E9-8D5B802001E3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573" y="5445224"/>
            <a:ext cx="90270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can 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distinguish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between gamma and the others</a:t>
            </a:r>
          </a:p>
          <a:p>
            <a:pPr lvl="0" algn="ctr"/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some extent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5319" y="548680"/>
            <a:ext cx="4557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want to track a object in sky</a:t>
            </a:r>
            <a:endParaRPr lang="en-US" sz="2800" dirty="0">
              <a:ln w="12700">
                <a:solidFill>
                  <a:srgbClr val="0000FF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5159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2" name="Picture 1" descr="a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57332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Tracking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5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2" name="Picture 1" descr="a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57332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Tracking Device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23928" y="1628800"/>
            <a:ext cx="511610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Well, no significant signal…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3523074" y="4077072"/>
            <a:ext cx="5616624" cy="792088"/>
          </a:xfrm>
          <a:prstGeom prst="wedgeEllipseCallout">
            <a:avLst>
              <a:gd name="adj1" fmla="val 37213"/>
              <a:gd name="adj2" fmla="val 60361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35896" y="4221088"/>
            <a:ext cx="5175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Let`s collect more photon to get signal!</a:t>
            </a:r>
            <a:endParaRPr lang="en-US" sz="2400" dirty="0">
              <a:ln w="12700">
                <a:solidFill>
                  <a:srgbClr val="0000FF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3533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pic>
        <p:nvPicPr>
          <p:cNvPr id="2" name="Picture 1" descr="a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5856" y="5733256"/>
            <a:ext cx="165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Tracking Device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4653136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15531" y="1196752"/>
            <a:ext cx="5332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 significant signal from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CrabNebula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  <a:p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(</a:t>
            </a:r>
            <a:r>
              <a:rPr lang="en-US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Whipple 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Observatory 1989)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355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251520" y="1340768"/>
            <a:ext cx="8712968" cy="358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/>
              <a:t>3 Messages!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800" dirty="0" smtClean="0"/>
              <a:t>How MAGIC telescopes observe Gamma ray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Photo sensor for Next generation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Gamma Ray Burst observation by MAGIC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- Motivation, Way, Difficulty, Result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338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6156176" y="4941168"/>
            <a:ext cx="2448272" cy="936104"/>
          </a:xfrm>
          <a:prstGeom prst="wedgeEllipseCallout">
            <a:avLst>
              <a:gd name="adj1" fmla="val 38529"/>
              <a:gd name="adj2" fmla="val 52709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pic>
        <p:nvPicPr>
          <p:cNvPr id="2" name="Picture 1" descr="a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5856" y="5733256"/>
            <a:ext cx="165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Tracking Device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4653136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15531" y="1196752"/>
            <a:ext cx="5332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 significant signal from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CrabNebula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  <a:p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(</a:t>
            </a:r>
            <a:r>
              <a:rPr lang="en-US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Whipple 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Observatory 1989)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372200" y="5157192"/>
            <a:ext cx="2134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More sensitive!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7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pic>
        <p:nvPicPr>
          <p:cNvPr id="6" name="Picture 5" descr="a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4008" y="1916832"/>
            <a:ext cx="4003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Better sensitivity &amp; resolution</a:t>
            </a:r>
          </a:p>
        </p:txBody>
      </p:sp>
    </p:spTree>
    <p:extLst>
      <p:ext uri="{BB962C8B-B14F-4D97-AF65-F5344CB8AC3E}">
        <p14:creationId xmlns:p14="http://schemas.microsoft.com/office/powerpoint/2010/main" val="166618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678"/>
            <a:ext cx="8229600" cy="1143000"/>
          </a:xfrm>
        </p:spPr>
        <p:txBody>
          <a:bodyPr/>
          <a:lstStyle/>
          <a:p>
            <a:r>
              <a:rPr lang="en-US" altLang="ja-JP" dirty="0"/>
              <a:t>MAGIC telescope</a:t>
            </a:r>
            <a:endParaRPr kumimoji="1" lang="ja-JP" alt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626762" y="6548723"/>
            <a:ext cx="517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43014B-EE38-4A34-B9E9-8D5B802001E3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10" name="Picture 2" descr="C:\Users\taktoy\Desktop\IMG_25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0" b="9252"/>
          <a:stretch/>
        </p:blipFill>
        <p:spPr bwMode="auto">
          <a:xfrm>
            <a:off x="323528" y="886948"/>
            <a:ext cx="8576015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4903500"/>
            <a:ext cx="2700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000" dirty="0"/>
          </a:p>
          <a:p>
            <a:r>
              <a:rPr lang="en-US" altLang="ja-JP" sz="2000" dirty="0" smtClean="0"/>
              <a:t>Location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Energy range</a:t>
            </a:r>
          </a:p>
          <a:p>
            <a:r>
              <a:rPr lang="en-US" altLang="ja-JP" sz="2000" dirty="0" smtClean="0"/>
              <a:t>Angular resolution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Field of View</a:t>
            </a:r>
            <a:endParaRPr kumimoji="1" lang="ja-JP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04344" y="4876406"/>
            <a:ext cx="5572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000" dirty="0" smtClean="0"/>
          </a:p>
          <a:p>
            <a:r>
              <a:rPr lang="en-US" altLang="ja-JP" sz="2000" dirty="0" smtClean="0"/>
              <a:t>Canary Island La Palma</a:t>
            </a:r>
            <a:endParaRPr lang="en-US" altLang="ja-JP" sz="2000" dirty="0"/>
          </a:p>
          <a:p>
            <a:r>
              <a:rPr kumimoji="1" lang="en-US" altLang="ja-JP" sz="2000" dirty="0" smtClean="0"/>
              <a:t>50Ge</a:t>
            </a:r>
            <a:r>
              <a:rPr lang="en-US" altLang="ja-JP" sz="2000" dirty="0" smtClean="0"/>
              <a:t>V - 50TeV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~0.06°(@1TeV)</a:t>
            </a:r>
          </a:p>
          <a:p>
            <a:r>
              <a:rPr lang="en-US" altLang="ja-JP" sz="2000" dirty="0" smtClean="0"/>
              <a:t>3.5°</a:t>
            </a:r>
            <a:endParaRPr lang="ja-JP" altLang="en-US" sz="2000" dirty="0"/>
          </a:p>
          <a:p>
            <a:endParaRPr kumimoji="1" lang="ja-JP" alt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67744" y="4620848"/>
            <a:ext cx="3836320" cy="104296"/>
          </a:xfrm>
          <a:prstGeom prst="straightConnector1">
            <a:avLst/>
          </a:prstGeom>
          <a:ln w="317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00136" y="418567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85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292080" y="1988841"/>
            <a:ext cx="1656184" cy="2016223"/>
          </a:xfrm>
          <a:prstGeom prst="straightConnector1">
            <a:avLst/>
          </a:prstGeom>
          <a:ln w="317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8789478">
            <a:off x="5539968" y="259110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17m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2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367165" y="2636912"/>
            <a:ext cx="6434724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Photo sensor for Next generation </a:t>
            </a:r>
          </a:p>
        </p:txBody>
      </p:sp>
    </p:spTree>
    <p:extLst>
      <p:ext uri="{BB962C8B-B14F-4D97-AF65-F5344CB8AC3E}">
        <p14:creationId xmlns:p14="http://schemas.microsoft.com/office/powerpoint/2010/main" val="42287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Generation Project </a:t>
            </a:r>
            <a:br>
              <a:rPr lang="en-US" dirty="0" smtClean="0"/>
            </a:br>
            <a:r>
              <a:rPr lang="en-US" dirty="0" smtClean="0"/>
              <a:t>Cherenkov Telescope Array (CTA)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pic>
        <p:nvPicPr>
          <p:cNvPr id="6" name="Picture 5" descr="スクリーンショット 2013-12-13 11.15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028384" cy="2622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1312" y="407707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G</a:t>
            </a:r>
            <a:r>
              <a:rPr lang="en-US" sz="1400" dirty="0"/>
              <a:t>. Perez, SMM, </a:t>
            </a:r>
            <a:r>
              <a:rPr lang="en-US" sz="1400" dirty="0" smtClean="0"/>
              <a:t>IAC from CTA </a:t>
            </a:r>
            <a:r>
              <a:rPr lang="en-US" sz="1400" dirty="0"/>
              <a:t>web site https://</a:t>
            </a:r>
            <a:r>
              <a:rPr lang="en-US" sz="1400" dirty="0" err="1"/>
              <a:t>portal.cta-observatory.org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443711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several groups built Telescopes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1560" y="4797152"/>
            <a:ext cx="7015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 next generation, They all are going to build Telescopes in one project.</a:t>
            </a:r>
          </a:p>
          <a:p>
            <a:r>
              <a:rPr lang="en-US" dirty="0"/>
              <a:t> </a:t>
            </a:r>
            <a:r>
              <a:rPr lang="en-US" dirty="0" smtClean="0"/>
              <a:t>-&gt; To achieve 10 time better sensitivity than current Telescopes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55576" y="5733256"/>
            <a:ext cx="3021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 need better photo sensor!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26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Photomultiplier Requirement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6" name="Picture 5" descr="スクリーンショット 2013-12-13 12.1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5400600" cy="214331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251520" y="2276873"/>
            <a:ext cx="3168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7394" y="1755884"/>
            <a:ext cx="216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92080" y="3645024"/>
            <a:ext cx="34558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PMTs are almost satisfied with requirement</a:t>
            </a:r>
          </a:p>
          <a:p>
            <a:endParaRPr lang="en-US" dirty="0"/>
          </a:p>
          <a:p>
            <a:r>
              <a:rPr lang="en-US" dirty="0" smtClean="0"/>
              <a:t>Today I want to focus two parameter  </a:t>
            </a:r>
            <a:r>
              <a:rPr lang="en-US" dirty="0">
                <a:solidFill>
                  <a:srgbClr val="FF0000"/>
                </a:solidFill>
              </a:rPr>
              <a:t>“Quantum Efficiency &amp; </a:t>
            </a:r>
            <a:r>
              <a:rPr lang="en-US" dirty="0" err="1">
                <a:solidFill>
                  <a:srgbClr val="FF0000"/>
                </a:solidFill>
              </a:rPr>
              <a:t>Afterpulse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  <a:p>
            <a:endParaRPr lang="en-US" dirty="0"/>
          </a:p>
        </p:txBody>
      </p:sp>
      <p:pic>
        <p:nvPicPr>
          <p:cNvPr id="25" name="Picture 24" descr="スクリーンショット 2013-12-13 12.54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76075"/>
            <a:ext cx="4733638" cy="33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85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PhotoMultiplier</a:t>
            </a:r>
            <a:r>
              <a:rPr lang="en-US" dirty="0" smtClean="0"/>
              <a:t> Tube (PMT)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pic>
        <p:nvPicPr>
          <p:cNvPr id="7" name="Picture 6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417"/>
            <a:ext cx="9144000" cy="6461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27809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523" y="45811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Dynodes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3862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Anode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24128" y="2204864"/>
            <a:ext cx="2730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Vacuum  ~0.1Pa (10</a:t>
            </a:r>
            <a:r>
              <a:rPr lang="en-US" baseline="30000" dirty="0" smtClean="0"/>
              <a:t>-7</a:t>
            </a:r>
            <a:r>
              <a:rPr lang="en-US" dirty="0" smtClean="0"/>
              <a:t> </a:t>
            </a:r>
            <a:r>
              <a:rPr lang="en-US" dirty="0" err="1" smtClean="0"/>
              <a:t>atm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79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pic>
        <p:nvPicPr>
          <p:cNvPr id="8" name="Picture 7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15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73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8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678"/>
            <a:ext cx="8229600" cy="1143000"/>
          </a:xfrm>
        </p:spPr>
        <p:txBody>
          <a:bodyPr/>
          <a:lstStyle/>
          <a:p>
            <a:r>
              <a:rPr lang="en-US" altLang="ja-JP" dirty="0"/>
              <a:t>MAGIC telescope</a:t>
            </a:r>
            <a:endParaRPr kumimoji="1" lang="ja-JP" altLang="en-US" dirty="0"/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68154" y="6548723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mtClean="0"/>
              <a:t>2013/Jan/11</a:t>
            </a:r>
            <a:endParaRPr lang="ja-JP" alt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331640" y="6548723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GRB observation of MAGIC telescopes and PMT for Next Generation telescope	 Takeshi Toyama </a:t>
            </a:r>
            <a:endParaRPr lang="ja-JP" alt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626762" y="6548723"/>
            <a:ext cx="517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43014B-EE38-4A34-B9E9-8D5B802001E3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10" name="Picture 2" descr="C:\Users\taktoy\Desktop\IMG_25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0" b="9252"/>
          <a:stretch/>
        </p:blipFill>
        <p:spPr bwMode="auto">
          <a:xfrm>
            <a:off x="323528" y="886948"/>
            <a:ext cx="8576015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4903500"/>
            <a:ext cx="2700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000" dirty="0"/>
          </a:p>
          <a:p>
            <a:r>
              <a:rPr lang="en-US" altLang="ja-JP" sz="2000" dirty="0" smtClean="0"/>
              <a:t>Location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Energy range</a:t>
            </a:r>
          </a:p>
          <a:p>
            <a:r>
              <a:rPr lang="en-US" altLang="ja-JP" sz="2000" dirty="0" smtClean="0"/>
              <a:t>Angular resolution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Sensitivity</a:t>
            </a:r>
            <a:endParaRPr kumimoji="1" lang="ja-JP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04344" y="4876406"/>
            <a:ext cx="5572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000" dirty="0" smtClean="0"/>
          </a:p>
          <a:p>
            <a:r>
              <a:rPr lang="en-US" altLang="ja-JP" sz="2000" dirty="0" smtClean="0"/>
              <a:t>Canary Island La Palma</a:t>
            </a:r>
            <a:endParaRPr lang="en-US" altLang="ja-JP" sz="2000" dirty="0"/>
          </a:p>
          <a:p>
            <a:r>
              <a:rPr kumimoji="1" lang="en-US" altLang="ja-JP" sz="2000" dirty="0" smtClean="0"/>
              <a:t>50Ge</a:t>
            </a:r>
            <a:r>
              <a:rPr lang="en-US" altLang="ja-JP" sz="2000" dirty="0" smtClean="0"/>
              <a:t>V - 50TeV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~0.06°(@1TeV)</a:t>
            </a:r>
          </a:p>
          <a:p>
            <a:r>
              <a:rPr lang="en-US" altLang="ja-JP" sz="2000" dirty="0" smtClean="0"/>
              <a:t>~</a:t>
            </a:r>
            <a:r>
              <a:rPr lang="en-US" altLang="ja-JP" sz="2000" dirty="0"/>
              <a:t>0.06%Crab </a:t>
            </a:r>
            <a:r>
              <a:rPr lang="en-US" altLang="ja-JP" sz="2000" dirty="0" smtClean="0"/>
              <a:t>(</a:t>
            </a:r>
            <a:r>
              <a:rPr lang="en-US" altLang="ja-JP" sz="2000" dirty="0"/>
              <a:t>@</a:t>
            </a:r>
            <a:r>
              <a:rPr lang="en-US" altLang="ja-JP" sz="2000" dirty="0" smtClean="0"/>
              <a:t>500GeV </a:t>
            </a:r>
            <a:r>
              <a:rPr lang="en-US" altLang="ja-JP" sz="2000" dirty="0"/>
              <a:t>with 50h observation )</a:t>
            </a:r>
            <a:endParaRPr lang="ja-JP" altLang="en-US" sz="2000" dirty="0"/>
          </a:p>
          <a:p>
            <a:endParaRPr kumimoji="1" lang="ja-JP" alt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67744" y="4620848"/>
            <a:ext cx="3836320" cy="104296"/>
          </a:xfrm>
          <a:prstGeom prst="straightConnector1">
            <a:avLst/>
          </a:prstGeom>
          <a:ln w="317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00136" y="418567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85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292080" y="1988841"/>
            <a:ext cx="1656184" cy="2016223"/>
          </a:xfrm>
          <a:prstGeom prst="straightConnector1">
            <a:avLst/>
          </a:prstGeom>
          <a:ln w="317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8789478">
            <a:off x="5539968" y="259110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17m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0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89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89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89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89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89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89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89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08253" y="2830711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50409" y="2837061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89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Efficiency(QE)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pic>
        <p:nvPicPr>
          <p:cNvPr id="6" name="Picture 5" descr="bbb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2" t="35117" r="34595" b="28000"/>
          <a:stretch/>
        </p:blipFill>
        <p:spPr>
          <a:xfrm>
            <a:off x="467544" y="1052736"/>
            <a:ext cx="3310103" cy="1558516"/>
          </a:xfrm>
          <a:prstGeom prst="rect">
            <a:avLst/>
          </a:prstGeom>
        </p:spPr>
      </p:pic>
      <p:pic>
        <p:nvPicPr>
          <p:cNvPr id="7" name="Picture 6" descr="icrc2013-takeshitoyama-version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0" t="54988" r="6772" b="15418"/>
          <a:stretch/>
        </p:blipFill>
        <p:spPr>
          <a:xfrm>
            <a:off x="395536" y="2780928"/>
            <a:ext cx="3672408" cy="36028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3968" y="412449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Hamamastu</a:t>
            </a:r>
            <a:r>
              <a:rPr lang="en-US" sz="2400" dirty="0" smtClean="0"/>
              <a:t> and Electron Tube produce Good PMT having QE.</a:t>
            </a:r>
          </a:p>
          <a:p>
            <a:endParaRPr lang="en-US" sz="2400" dirty="0"/>
          </a:p>
          <a:p>
            <a:r>
              <a:rPr lang="en-US" sz="2400" dirty="0" smtClean="0"/>
              <a:t>c.f. MAGIC current PMT is 〜32%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6475" y="2348880"/>
            <a:ext cx="4022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Ratio to convert from Photon to electron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11960" y="2492896"/>
            <a:ext cx="4801314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If we got better QE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-&gt; we can measure weak signal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-&gt; It leads to lower threshold energy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233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AfterPulse</a:t>
            </a:r>
            <a:r>
              <a:rPr lang="en-US" dirty="0" smtClean="0"/>
              <a:t>(AP)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87624" y="4293096"/>
            <a:ext cx="70784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187624" y="1905496"/>
            <a:ext cx="0" cy="2387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390832" y="2938429"/>
            <a:ext cx="423351" cy="1371600"/>
          </a:xfrm>
          <a:custGeom>
            <a:avLst/>
            <a:gdLst>
              <a:gd name="connsiteX0" fmla="*/ 0 w 880569"/>
              <a:gd name="connsiteY0" fmla="*/ 1794959 h 1828826"/>
              <a:gd name="connsiteX1" fmla="*/ 304812 w 880569"/>
              <a:gd name="connsiteY1" fmla="*/ 26 h 1828826"/>
              <a:gd name="connsiteX2" fmla="*/ 880569 w 880569"/>
              <a:gd name="connsiteY2" fmla="*/ 1828826 h 182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0569" h="1828826">
                <a:moveTo>
                  <a:pt x="0" y="1794959"/>
                </a:moveTo>
                <a:cubicBezTo>
                  <a:pt x="79025" y="894670"/>
                  <a:pt x="158051" y="-5618"/>
                  <a:pt x="304812" y="26"/>
                </a:cubicBezTo>
                <a:cubicBezTo>
                  <a:pt x="451573" y="5670"/>
                  <a:pt x="736630" y="1422426"/>
                  <a:pt x="880569" y="182882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36822" y="2427176"/>
            <a:ext cx="11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Signal</a:t>
            </a:r>
            <a:endParaRPr lang="en-US" sz="2400" dirty="0"/>
          </a:p>
        </p:txBody>
      </p:sp>
      <p:sp>
        <p:nvSpPr>
          <p:cNvPr id="16" name="Freeform 15"/>
          <p:cNvSpPr/>
          <p:nvPr/>
        </p:nvSpPr>
        <p:spPr>
          <a:xfrm>
            <a:off x="2745554" y="3615761"/>
            <a:ext cx="423351" cy="694268"/>
          </a:xfrm>
          <a:custGeom>
            <a:avLst/>
            <a:gdLst>
              <a:gd name="connsiteX0" fmla="*/ 0 w 880569"/>
              <a:gd name="connsiteY0" fmla="*/ 1794959 h 1828826"/>
              <a:gd name="connsiteX1" fmla="*/ 304812 w 880569"/>
              <a:gd name="connsiteY1" fmla="*/ 26 h 1828826"/>
              <a:gd name="connsiteX2" fmla="*/ 880569 w 880569"/>
              <a:gd name="connsiteY2" fmla="*/ 1828826 h 182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0569" h="1828826">
                <a:moveTo>
                  <a:pt x="0" y="1794959"/>
                </a:moveTo>
                <a:cubicBezTo>
                  <a:pt x="79025" y="894670"/>
                  <a:pt x="158051" y="-5618"/>
                  <a:pt x="304812" y="26"/>
                </a:cubicBezTo>
                <a:cubicBezTo>
                  <a:pt x="451573" y="5670"/>
                  <a:pt x="736630" y="1422426"/>
                  <a:pt x="880569" y="1828826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6471039" y="2684429"/>
            <a:ext cx="423351" cy="1625599"/>
          </a:xfrm>
          <a:custGeom>
            <a:avLst/>
            <a:gdLst>
              <a:gd name="connsiteX0" fmla="*/ 0 w 880569"/>
              <a:gd name="connsiteY0" fmla="*/ 1794959 h 1828826"/>
              <a:gd name="connsiteX1" fmla="*/ 304812 w 880569"/>
              <a:gd name="connsiteY1" fmla="*/ 26 h 1828826"/>
              <a:gd name="connsiteX2" fmla="*/ 880569 w 880569"/>
              <a:gd name="connsiteY2" fmla="*/ 1828826 h 182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0569" h="1828826">
                <a:moveTo>
                  <a:pt x="0" y="1794959"/>
                </a:moveTo>
                <a:cubicBezTo>
                  <a:pt x="79025" y="894670"/>
                  <a:pt x="158051" y="-5618"/>
                  <a:pt x="304812" y="26"/>
                </a:cubicBezTo>
                <a:cubicBezTo>
                  <a:pt x="451573" y="5670"/>
                  <a:pt x="736630" y="1422426"/>
                  <a:pt x="880569" y="1828826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814183" y="1905496"/>
            <a:ext cx="0" cy="238760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69023" y="2376377"/>
            <a:ext cx="612607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643950" y="1929052"/>
            <a:ext cx="4690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2us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735911" y="1571878"/>
            <a:ext cx="9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870640" y="4293096"/>
            <a:ext cx="64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568" y="4869160"/>
            <a:ext cx="64380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 smtClean="0">
                <a:solidFill>
                  <a:prstClr val="black"/>
                </a:solidFill>
              </a:rPr>
              <a:t>Afterpulse</a:t>
            </a:r>
            <a:r>
              <a:rPr lang="en-US" sz="2400" dirty="0" smtClean="0">
                <a:solidFill>
                  <a:prstClr val="black"/>
                </a:solidFill>
              </a:rPr>
              <a:t> is dummy signal after signal.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 -&gt; We want to reduce this AP as much as possible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9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678"/>
            <a:ext cx="8229600" cy="1143000"/>
          </a:xfrm>
        </p:spPr>
        <p:txBody>
          <a:bodyPr/>
          <a:lstStyle/>
          <a:p>
            <a:r>
              <a:rPr lang="en-US" altLang="ja-JP" dirty="0"/>
              <a:t>MAGIC telescope</a:t>
            </a:r>
            <a:endParaRPr kumimoji="1" lang="ja-JP" altLang="en-US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331640" y="6548723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626762" y="6548723"/>
            <a:ext cx="517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43014B-EE38-4A34-B9E9-8D5B802001E3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10" name="Picture 2" descr="C:\Users\taktoy\Desktop\IMG_25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0" b="9252"/>
          <a:stretch/>
        </p:blipFill>
        <p:spPr bwMode="auto">
          <a:xfrm>
            <a:off x="323528" y="886948"/>
            <a:ext cx="8576015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4903500"/>
            <a:ext cx="2700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000" dirty="0"/>
          </a:p>
          <a:p>
            <a:r>
              <a:rPr lang="en-US" altLang="ja-JP" sz="2000" dirty="0" smtClean="0"/>
              <a:t>Location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Energy range</a:t>
            </a:r>
          </a:p>
          <a:p>
            <a:r>
              <a:rPr lang="en-US" altLang="ja-JP" sz="2000" dirty="0" smtClean="0"/>
              <a:t>Angular resolution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Sensitivity</a:t>
            </a:r>
            <a:endParaRPr kumimoji="1" lang="ja-JP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04344" y="4876406"/>
            <a:ext cx="5572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000" dirty="0" smtClean="0"/>
          </a:p>
          <a:p>
            <a:r>
              <a:rPr lang="en-US" altLang="ja-JP" sz="2000" dirty="0" smtClean="0"/>
              <a:t>Canary Island La Palma</a:t>
            </a:r>
            <a:endParaRPr lang="en-US" altLang="ja-JP" sz="2000" dirty="0"/>
          </a:p>
          <a:p>
            <a:r>
              <a:rPr kumimoji="1" lang="en-US" altLang="ja-JP" sz="2000" dirty="0" smtClean="0"/>
              <a:t>50Ge</a:t>
            </a:r>
            <a:r>
              <a:rPr lang="en-US" altLang="ja-JP" sz="2000" dirty="0" smtClean="0"/>
              <a:t>V - 50TeV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~0.06°(@1TeV)</a:t>
            </a:r>
          </a:p>
          <a:p>
            <a:r>
              <a:rPr lang="en-US" altLang="ja-JP" sz="2000" dirty="0" smtClean="0"/>
              <a:t>~</a:t>
            </a:r>
            <a:r>
              <a:rPr lang="en-US" altLang="ja-JP" sz="2000" dirty="0"/>
              <a:t>0.06%Crab </a:t>
            </a:r>
            <a:r>
              <a:rPr lang="en-US" altLang="ja-JP" sz="2000" dirty="0" smtClean="0"/>
              <a:t>(</a:t>
            </a:r>
            <a:r>
              <a:rPr lang="en-US" altLang="ja-JP" sz="2000" dirty="0"/>
              <a:t>@</a:t>
            </a:r>
            <a:r>
              <a:rPr lang="en-US" altLang="ja-JP" sz="2000" dirty="0" smtClean="0"/>
              <a:t>500GeV </a:t>
            </a:r>
            <a:r>
              <a:rPr lang="en-US" altLang="ja-JP" sz="2000" dirty="0"/>
              <a:t>with 50h observation )</a:t>
            </a:r>
            <a:endParaRPr lang="ja-JP" altLang="en-US" sz="2000" dirty="0"/>
          </a:p>
          <a:p>
            <a:endParaRPr kumimoji="1" lang="ja-JP" alt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67744" y="4620848"/>
            <a:ext cx="3836320" cy="104296"/>
          </a:xfrm>
          <a:prstGeom prst="straightConnector1">
            <a:avLst/>
          </a:prstGeom>
          <a:ln w="317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00136" y="418567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85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292080" y="1988841"/>
            <a:ext cx="1656184" cy="2016223"/>
          </a:xfrm>
          <a:prstGeom prst="straightConnector1">
            <a:avLst/>
          </a:prstGeom>
          <a:ln w="317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8789478">
            <a:off x="5539968" y="259110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17m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7682">
            <a:off x="742816" y="2591309"/>
            <a:ext cx="76583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8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blah-blah-blah</a:t>
            </a:r>
            <a:endParaRPr lang="en-US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862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461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1680" y="260648"/>
            <a:ext cx="51899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ea typeface="+mj-ea"/>
                <a:cs typeface="+mj-cs"/>
              </a:rPr>
              <a:t>Cause of After Pulse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89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639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19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43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9632" y="5013176"/>
            <a:ext cx="4134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On 1</a:t>
            </a:r>
            <a:r>
              <a:rPr lang="en-US" baseline="30000" dirty="0" smtClean="0"/>
              <a:t>st</a:t>
            </a:r>
            <a:r>
              <a:rPr lang="en-US" dirty="0" smtClean="0"/>
              <a:t> dynode, plus ION can be produced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89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44</a:t>
            </a:fld>
            <a:endParaRPr lang="ja-JP" altLang="en-US" dirty="0"/>
          </a:p>
        </p:txBody>
      </p:sp>
      <p:pic>
        <p:nvPicPr>
          <p:cNvPr id="6" name="Picture 5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364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45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52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46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337"/>
            <a:ext cx="9144000" cy="6461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608" y="4941168"/>
            <a:ext cx="4560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These electrons will go 1 </a:t>
            </a:r>
            <a:r>
              <a:rPr lang="en-US" sz="2400" dirty="0" err="1" smtClean="0">
                <a:solidFill>
                  <a:prstClr val="black"/>
                </a:solidFill>
              </a:rPr>
              <a:t>st</a:t>
            </a:r>
            <a:r>
              <a:rPr lang="en-US" sz="2400" dirty="0" smtClean="0">
                <a:solidFill>
                  <a:prstClr val="black"/>
                </a:solidFill>
              </a:rPr>
              <a:t> dynode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-&gt; it will be cause of After Pulse.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52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47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" y="1124744"/>
            <a:ext cx="9144000" cy="6461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3688" y="0"/>
            <a:ext cx="51899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</a:rPr>
              <a:t>Cause of After Pulse </a:t>
            </a:r>
            <a:r>
              <a:rPr lang="en-US" sz="4400" dirty="0" smtClean="0">
                <a:solidFill>
                  <a:prstClr val="black"/>
                </a:solidFill>
              </a:rPr>
              <a:t>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32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48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3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49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talk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6" name="Picture 5" descr="YSW_sugges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5698518" cy="517436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043608" y="1799004"/>
            <a:ext cx="52565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3608" y="6165304"/>
            <a:ext cx="1296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63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50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525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51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525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52</a:t>
            </a:fld>
            <a:endParaRPr lang="ja-JP" altLang="en-US" dirty="0"/>
          </a:p>
        </p:txBody>
      </p:sp>
      <p:pic>
        <p:nvPicPr>
          <p:cNvPr id="2" name="Picture 1" descr="bb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525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53</a:t>
            </a:fld>
            <a:endParaRPr lang="ja-JP" altLang="en-US" dirty="0"/>
          </a:p>
        </p:txBody>
      </p:sp>
      <p:pic>
        <p:nvPicPr>
          <p:cNvPr id="2" name="Picture 1" descr="スクリーンショット 2013-12-13 13.02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1"/>
            <a:ext cx="9144000" cy="56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525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54</a:t>
            </a:fld>
            <a:endParaRPr lang="ja-JP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260648"/>
            <a:ext cx="7574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dirty="0">
                <a:solidFill>
                  <a:prstClr val="black"/>
                </a:solidFill>
                <a:latin typeface="Arial Unicode MS"/>
                <a:ea typeface="+mj-ea"/>
                <a:cs typeface="Arial Unicode MS"/>
              </a:rPr>
              <a:t>Results of After Pulse measurement</a:t>
            </a:r>
            <a:endParaRPr lang="en-US" sz="3600" dirty="0"/>
          </a:p>
        </p:txBody>
      </p:sp>
      <p:pic>
        <p:nvPicPr>
          <p:cNvPr id="6" name="Picture 5" descr="スクリーンショット 2013-12-13 13.12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363"/>
            <a:ext cx="8892480" cy="537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525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55</a:t>
            </a:fld>
            <a:endParaRPr lang="ja-JP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367165" y="2636912"/>
            <a:ext cx="7136689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GRB observation of MAGIC telescope</a:t>
            </a:r>
          </a:p>
        </p:txBody>
      </p:sp>
    </p:spTree>
    <p:extLst>
      <p:ext uri="{BB962C8B-B14F-4D97-AF65-F5344CB8AC3E}">
        <p14:creationId xmlns:p14="http://schemas.microsoft.com/office/powerpoint/2010/main" val="18111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Gamma Ray Burst</a:t>
            </a:r>
            <a:endParaRPr kumimoji="1"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2013/Jan/11</a:t>
            </a:r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56</a:t>
            </a:fld>
            <a:endParaRPr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" t="13295" r="46350" b="56836"/>
          <a:stretch/>
        </p:blipFill>
        <p:spPr bwMode="auto">
          <a:xfrm>
            <a:off x="251520" y="1124744"/>
            <a:ext cx="4176464" cy="209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0016" y="2924944"/>
            <a:ext cx="1682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http://grb.sonoma.edu/</a:t>
            </a:r>
            <a:endParaRPr kumimoji="1" lang="ja-JP" altLang="en-US" sz="1200" dirty="0"/>
          </a:p>
        </p:txBody>
      </p:sp>
      <p:pic>
        <p:nvPicPr>
          <p:cNvPr id="8" name="Picture 2" descr="図1：ガンマ線バーストの想像図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4" t="5521" r="25229" b="7584"/>
          <a:stretch/>
        </p:blipFill>
        <p:spPr bwMode="auto">
          <a:xfrm>
            <a:off x="5436096" y="3924969"/>
            <a:ext cx="1707903" cy="224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universetoday.com/wp-content/uploads/2008/07/grbtwinje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03" y="3924971"/>
            <a:ext cx="1656184" cy="224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6" t="11531" r="17969" b="25000"/>
          <a:stretch/>
        </p:blipFill>
        <p:spPr bwMode="auto">
          <a:xfrm>
            <a:off x="5349766" y="1030582"/>
            <a:ext cx="3577776" cy="287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17298" y="3654488"/>
            <a:ext cx="1323054" cy="246221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ja-JP" sz="1600" dirty="0"/>
              <a:t>duration time</a:t>
            </a:r>
            <a:endParaRPr kumimoji="1" lang="ja-JP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877190"/>
            <a:ext cx="1565429" cy="246221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ja-JP" sz="1600" dirty="0" smtClean="0"/>
              <a:t>Number of burst</a:t>
            </a:r>
            <a:endParaRPr kumimoji="1" lang="ja-JP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446981" y="3644207"/>
            <a:ext cx="579005" cy="246221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ja-JP" sz="1600" dirty="0" smtClean="0"/>
              <a:t>(sec)</a:t>
            </a:r>
            <a:endParaRPr kumimoji="1" lang="ja-JP" alt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587013" y="3216092"/>
            <a:ext cx="150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58101"/>
                </a:solidFill>
              </a:rPr>
              <a:t>No anisotropy</a:t>
            </a:r>
            <a:endParaRPr kumimoji="1" lang="ja-JP" altLang="en-US" dirty="0">
              <a:solidFill>
                <a:srgbClr val="F5810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79517" y="6149269"/>
            <a:ext cx="82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Short GRB</a:t>
            </a:r>
            <a:endParaRPr kumimoji="1" lang="ja-JP" alt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716806" y="6147442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Long GRB</a:t>
            </a:r>
            <a:endParaRPr kumimoji="1" lang="ja-JP" alt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79512" y="4005064"/>
            <a:ext cx="482453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It </a:t>
            </a:r>
            <a:r>
              <a:rPr lang="en-US" dirty="0"/>
              <a:t>occurs at cosmological distances.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two </a:t>
            </a:r>
            <a:r>
              <a:rPr lang="en-US" dirty="0"/>
              <a:t>different population of </a:t>
            </a:r>
            <a:r>
              <a:rPr lang="en-US" dirty="0" smtClean="0"/>
              <a:t>bursts</a:t>
            </a:r>
          </a:p>
          <a:p>
            <a:r>
              <a:rPr lang="en-US" dirty="0" smtClean="0"/>
              <a:t>3</a:t>
            </a:r>
            <a:r>
              <a:rPr lang="en-US" dirty="0"/>
              <a:t>. Some of the Long GRBs are related to </a:t>
            </a:r>
            <a:r>
              <a:rPr lang="en-US" dirty="0" err="1"/>
              <a:t>hypernova</a:t>
            </a:r>
            <a:r>
              <a:rPr lang="en-US" dirty="0" smtClean="0"/>
              <a:t>.</a:t>
            </a:r>
          </a:p>
          <a:p>
            <a:r>
              <a:rPr lang="en-US" dirty="0" smtClean="0"/>
              <a:t>4</a:t>
            </a:r>
            <a:r>
              <a:rPr lang="en-US" dirty="0"/>
              <a:t>. Afterglow is observed in X ray band. However,  GRB is not a well-understood phenomena yet. </a:t>
            </a:r>
          </a:p>
        </p:txBody>
      </p:sp>
    </p:spTree>
    <p:extLst>
      <p:ext uri="{BB962C8B-B14F-4D97-AF65-F5344CB8AC3E}">
        <p14:creationId xmlns:p14="http://schemas.microsoft.com/office/powerpoint/2010/main" val="413782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GRB observation of MAGIC telescopes and PMT for Next Generation telescope	 </a:t>
            </a:r>
            <a:r>
              <a:rPr lang="ja-JP" altLang="en-US" smtClean="0"/>
              <a:t>　　　　</a:t>
            </a:r>
            <a:r>
              <a:rPr lang="en-US" altLang="ja-JP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57</a:t>
            </a:fld>
            <a:endParaRPr lang="ja-JP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79512" y="1628800"/>
            <a:ext cx="87129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 detection of GRB by this type of Telescope (Imaging Atmospheric Cherenkov Telescope) in history.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Nobody knows </a:t>
            </a:r>
          </a:p>
          <a:p>
            <a:r>
              <a:rPr lang="en-US" dirty="0" smtClean="0"/>
              <a:t> - Energy spectrum </a:t>
            </a:r>
            <a:r>
              <a:rPr lang="en-US" dirty="0"/>
              <a:t>more than 300GeV </a:t>
            </a:r>
            <a:endParaRPr lang="en-US" dirty="0" smtClean="0"/>
          </a:p>
          <a:p>
            <a:r>
              <a:rPr lang="en-US" dirty="0"/>
              <a:t> -What is central </a:t>
            </a:r>
            <a:r>
              <a:rPr lang="en-US" dirty="0" smtClean="0"/>
              <a:t>engine?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ADVANTAGE of MAGIC for GRB </a:t>
            </a:r>
            <a:r>
              <a:rPr lang="en-US" dirty="0" err="1" smtClean="0"/>
              <a:t>obseration</a:t>
            </a:r>
            <a:endParaRPr lang="en-US" dirty="0" smtClean="0"/>
          </a:p>
          <a:p>
            <a:r>
              <a:rPr lang="en-US" dirty="0" smtClean="0"/>
              <a:t>1.MAGIC </a:t>
            </a:r>
            <a:r>
              <a:rPr lang="en-US" dirty="0"/>
              <a:t>can measure more than 50GeV, effective area is over 1000times than Fermi LAT </a:t>
            </a:r>
          </a:p>
          <a:p>
            <a:r>
              <a:rPr lang="en-US" dirty="0" smtClean="0"/>
              <a:t>2. MAGIC can track available source within 25sec at least</a:t>
            </a:r>
            <a:endParaRPr lang="en-US" dirty="0"/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88155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GRB observation in MAGIC</a:t>
            </a:r>
            <a:endParaRPr kumimoji="1"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2013/Jan/11</a:t>
            </a:r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58</a:t>
            </a:fld>
            <a:endParaRPr lang="ja-JP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57436" y="908720"/>
            <a:ext cx="8391028" cy="5431411"/>
            <a:chOff x="-1260648" y="966089"/>
            <a:chExt cx="8391028" cy="543141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45" r="2433" b="7812"/>
            <a:stretch/>
          </p:blipFill>
          <p:spPr bwMode="auto">
            <a:xfrm>
              <a:off x="-1260648" y="966089"/>
              <a:ext cx="8352928" cy="5431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91" t="82496" b="1914"/>
            <a:stretch/>
          </p:blipFill>
          <p:spPr bwMode="auto">
            <a:xfrm>
              <a:off x="6052375" y="5586412"/>
              <a:ext cx="1078005" cy="808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749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GRB13YYYY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GRB observation of MAGIC telescopes and PMT for Next Generation telescope	 </a:t>
            </a:r>
            <a:r>
              <a:rPr lang="ja-JP" altLang="en-US" smtClean="0"/>
              <a:t>　　　　</a:t>
            </a:r>
            <a:r>
              <a:rPr lang="en-US" altLang="ja-JP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59</a:t>
            </a:fld>
            <a:endParaRPr lang="ja-JP" altLang="en-US" dirty="0"/>
          </a:p>
        </p:txBody>
      </p:sp>
      <p:pic>
        <p:nvPicPr>
          <p:cNvPr id="8" name="Picture 7" descr="スクリーンショット 2013-12-13 13.43.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"/>
          <a:stretch/>
        </p:blipFill>
        <p:spPr>
          <a:xfrm>
            <a:off x="683568" y="1700808"/>
            <a:ext cx="7344816" cy="4805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624" y="1268760"/>
            <a:ext cx="74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Onset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33760" y="4221088"/>
            <a:ext cx="3509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169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2" name="Picture 1" descr="a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79"/>
            <a:ext cx="9144000" cy="6461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41277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 big glass cube</a:t>
            </a:r>
          </a:p>
          <a:p>
            <a:r>
              <a:rPr lang="en-US" sz="2400" dirty="0" smtClean="0"/>
              <a:t>10km * 10km * 10Km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454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GRB13XXXX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GRB observation of MAGIC telescopes and PMT for Next Generation telescope	 </a:t>
            </a:r>
            <a:r>
              <a:rPr lang="ja-JP" altLang="en-US" smtClean="0"/>
              <a:t>　　　　</a:t>
            </a:r>
            <a:r>
              <a:rPr lang="en-US" altLang="ja-JP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60</a:t>
            </a:fld>
            <a:endParaRPr lang="ja-JP" altLang="en-US" dirty="0"/>
          </a:p>
        </p:txBody>
      </p:sp>
      <p:pic>
        <p:nvPicPr>
          <p:cNvPr id="6" name="Picture 5" descr="スクリーンショット 2013-12-13 13.43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632700" cy="505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15816" y="4077072"/>
            <a:ext cx="35091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559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GRB observation of MAGIC telescopes and PMT for Next Generation telescope	 </a:t>
            </a:r>
            <a:r>
              <a:rPr lang="ja-JP" altLang="en-US" smtClean="0"/>
              <a:t>　　　　</a:t>
            </a:r>
            <a:r>
              <a:rPr lang="en-US" altLang="ja-JP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61</a:t>
            </a:fld>
            <a:endParaRPr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200000"/>
              </a:lnSpc>
              <a:buFont typeface="Arial"/>
              <a:buChar char="•"/>
            </a:pPr>
            <a:r>
              <a:rPr lang="en-US" sz="2400" dirty="0" smtClean="0"/>
              <a:t>PMT for Next generation telescope has good performance</a:t>
            </a:r>
          </a:p>
          <a:p>
            <a:pPr marL="177800" indent="-177800">
              <a:lnSpc>
                <a:spcPct val="200000"/>
              </a:lnSpc>
              <a:buFont typeface="Arial"/>
              <a:buChar char="•"/>
            </a:pPr>
            <a:endParaRPr lang="en-US" sz="2400" dirty="0" smtClean="0"/>
          </a:p>
          <a:p>
            <a:pPr marL="177800" indent="-177800">
              <a:buFont typeface="Arial"/>
              <a:buChar char="•"/>
            </a:pPr>
            <a:r>
              <a:rPr lang="en-US" sz="2400" dirty="0" smtClean="0"/>
              <a:t>GRB observation by MAGIC, unfortunately still no detection, But we have the biggest chance as long as CTA will start.  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431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62</a:t>
            </a:fld>
            <a:endParaRPr lang="ja-JP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367165" y="2636912"/>
            <a:ext cx="2680541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Thank you !!!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22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2013/Jan/11</a:t>
            </a:r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63</a:t>
            </a:fld>
            <a:endParaRPr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22559" r="1552" b="23536"/>
          <a:stretch/>
        </p:blipFill>
        <p:spPr bwMode="auto">
          <a:xfrm>
            <a:off x="209792" y="980728"/>
            <a:ext cx="878906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9984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2013/Jan/11</a:t>
            </a:r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64</a:t>
            </a:fld>
            <a:endParaRPr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21577" r="33334" b="20089"/>
          <a:stretch/>
        </p:blipFill>
        <p:spPr bwMode="auto">
          <a:xfrm>
            <a:off x="1331640" y="404664"/>
            <a:ext cx="5907314" cy="568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78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2" name="Picture 1" descr="a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00"/>
            <a:ext cx="9144000" cy="6461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313492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100GeV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867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8" name="Picture 7" descr="a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5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2013/Dec/13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GRB observation of MAGIC telescopes and PMT for Next Generation telescope	 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Takeshi Toyama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014B-EE38-4A34-B9E9-8D5B802001E3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pic>
        <p:nvPicPr>
          <p:cNvPr id="6" name="Picture 5" descr="a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41277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 reactions continue until particles become enough low energy.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68800" y="5517232"/>
            <a:ext cx="5295600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800" baseline="30000" dirty="0" smtClean="0">
                <a:solidFill>
                  <a:srgbClr val="FF0000"/>
                </a:solidFill>
              </a:rPr>
              <a:t>We </a:t>
            </a:r>
            <a:r>
              <a:rPr lang="en-US" altLang="ja-JP" sz="2800" baseline="30000" dirty="0" smtClean="0">
                <a:solidFill>
                  <a:srgbClr val="FF0000"/>
                </a:solidFill>
              </a:rPr>
              <a:t>measure gamma ray by </a:t>
            </a:r>
            <a:r>
              <a:rPr lang="nl-NL" sz="2800" baseline="30000" dirty="0" err="1" smtClean="0">
                <a:solidFill>
                  <a:srgbClr val="FF0000"/>
                </a:solidFill>
              </a:rPr>
              <a:t>using</a:t>
            </a:r>
            <a:r>
              <a:rPr lang="nl-NL" sz="2800" baseline="30000" dirty="0" smtClean="0">
                <a:solidFill>
                  <a:srgbClr val="FF0000"/>
                </a:solidFill>
              </a:rPr>
              <a:t> </a:t>
            </a:r>
            <a:r>
              <a:rPr lang="nl-NL" sz="2800" baseline="30000" dirty="0">
                <a:solidFill>
                  <a:srgbClr val="FF0000"/>
                </a:solidFill>
              </a:rPr>
              <a:t>this </a:t>
            </a:r>
            <a:r>
              <a:rPr lang="de-DE" sz="2800" baseline="30000" dirty="0" smtClean="0">
                <a:solidFill>
                  <a:srgbClr val="FF0000"/>
                </a:solidFill>
              </a:rPr>
              <a:t>phenomenon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1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5871</TotalTime>
  <Words>1971</Words>
  <Application>Microsoft Macintosh PowerPoint</Application>
  <PresentationFormat>On-screen Show (4:3)</PresentationFormat>
  <Paragraphs>376</Paragraphs>
  <Slides>64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GRB observation of The MAGIC telescopes and PMT for Next Generation Telescope </vt:lpstr>
      <vt:lpstr>Contents</vt:lpstr>
      <vt:lpstr>MAGIC telescope</vt:lpstr>
      <vt:lpstr>MAGIC telescope</vt:lpstr>
      <vt:lpstr>Before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MAGIC telescope</vt:lpstr>
      <vt:lpstr>PowerPoint Presentation</vt:lpstr>
      <vt:lpstr>Next Generation Project  Cherenkov Telescope Array (CTA)</vt:lpstr>
      <vt:lpstr>Photomultiplier Requirement </vt:lpstr>
      <vt:lpstr>PhotoMultiplier Tube (PMT)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Quantum Efficiency(QE)</vt:lpstr>
      <vt:lpstr>AfterPulse(AP)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Gamma Ray Burst</vt:lpstr>
      <vt:lpstr>Motivation</vt:lpstr>
      <vt:lpstr>GRB observation in MAGIC</vt:lpstr>
      <vt:lpstr>GRB13YYYY </vt:lpstr>
      <vt:lpstr>GRB13XXXX</vt:lpstr>
      <vt:lpstr>Summary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Camera Control System and GRB observation in MAGIC telescope</dc:title>
  <dc:creator>taktoy</dc:creator>
  <cp:lastModifiedBy>Tak Toy</cp:lastModifiedBy>
  <cp:revision>127</cp:revision>
  <cp:lastPrinted>2013-01-11T08:59:50Z</cp:lastPrinted>
  <dcterms:created xsi:type="dcterms:W3CDTF">2013-01-07T13:35:30Z</dcterms:created>
  <dcterms:modified xsi:type="dcterms:W3CDTF">2013-12-13T17:36:31Z</dcterms:modified>
</cp:coreProperties>
</file>