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924" r:id="rId1"/>
  </p:sldMasterIdLst>
  <p:notesMasterIdLst>
    <p:notesMasterId r:id="rId19"/>
  </p:notes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  <p:sldId id="265" r:id="rId10"/>
    <p:sldId id="266" r:id="rId11"/>
    <p:sldId id="267" r:id="rId12"/>
    <p:sldId id="271" r:id="rId13"/>
    <p:sldId id="273" r:id="rId14"/>
    <p:sldId id="269" r:id="rId15"/>
    <p:sldId id="268" r:id="rId16"/>
    <p:sldId id="270" r:id="rId17"/>
    <p:sldId id="272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1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64FBBFA-30A9-4084-BA3B-CC03A023DE21}" type="datetimeFigureOut">
              <a:rPr lang="ar-SA" smtClean="0"/>
              <a:pPr/>
              <a:t>08/02/1435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60B2CC-077B-4DA6-B970-B55DC36421A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0B2CC-077B-4DA6-B970-B55DC36421AF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621A8E-D7D2-4306-BE5A-1C6CD6CBBAA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Tracks Merging Status</a:t>
            </a:r>
            <a:endParaRPr lang="ar-SA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 rtl="0"/>
            <a:endParaRPr lang="en-GB" dirty="0" smtClean="0"/>
          </a:p>
          <a:p>
            <a:pPr marL="514350" indent="-514350" algn="ctr" rtl="0"/>
            <a:r>
              <a:rPr lang="en-GB" dirty="0" smtClean="0"/>
              <a:t>A. Abdesselam</a:t>
            </a:r>
          </a:p>
          <a:p>
            <a:pPr marL="514350" indent="-514350" algn="ctr" rtl="0"/>
            <a:r>
              <a:rPr lang="en-GB" dirty="0" smtClean="0"/>
              <a:t>University of </a:t>
            </a:r>
            <a:r>
              <a:rPr lang="en-GB" dirty="0" smtClean="0"/>
              <a:t>Tabuk</a:t>
            </a:r>
          </a:p>
          <a:p>
            <a:pPr marL="514350" indent="-514350" algn="ctr" rtl="0"/>
            <a:r>
              <a:rPr lang="en-GB" dirty="0" smtClean="0"/>
              <a:t>F2F Tracking Meeting, Prague 12/12/2013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GB" sz="4000" dirty="0" smtClean="0"/>
              <a:t>Residuals versus </a:t>
            </a:r>
            <a:r>
              <a:rPr lang="en-GB" sz="4000" dirty="0" err="1" smtClean="0"/>
              <a:t>ntracks</a:t>
            </a:r>
            <a:endParaRPr lang="ar-SA" sz="4000" dirty="0"/>
          </a:p>
        </p:txBody>
      </p:sp>
      <p:pic>
        <p:nvPicPr>
          <p:cNvPr id="7" name="Content Placeholder 6" descr="dx_vs_ntrk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5" y="1785926"/>
            <a:ext cx="4002948" cy="314327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10</a:t>
            </a:fld>
            <a:endParaRPr lang="ar-SA"/>
          </a:p>
        </p:txBody>
      </p:sp>
      <p:pic>
        <p:nvPicPr>
          <p:cNvPr id="8" name="Picture 7" descr="dx_vs_ntr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1785926"/>
            <a:ext cx="4071966" cy="3173351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00034" y="5214950"/>
            <a:ext cx="8229600" cy="1207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GB" sz="2000" dirty="0" smtClean="0"/>
              <a:t>The residuals </a:t>
            </a:r>
            <a:r>
              <a:rPr lang="en-GB" sz="2000" dirty="0" smtClean="0"/>
              <a:t>increase </a:t>
            </a:r>
            <a:r>
              <a:rPr lang="en-GB" sz="2000" dirty="0" smtClean="0"/>
              <a:t>when the number of tracks in the  event is increased (plot on the left). The </a:t>
            </a:r>
            <a:r>
              <a:rPr lang="en-GB" sz="2000" dirty="0" smtClean="0">
                <a:solidFill>
                  <a:srgbClr val="00B0F0"/>
                </a:solidFill>
              </a:rPr>
              <a:t>Y-axis is in centimetres</a:t>
            </a:r>
            <a:r>
              <a:rPr lang="en-GB" sz="2000" dirty="0" smtClean="0"/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GB" sz="2000" dirty="0" smtClean="0"/>
              <a:t>They decreases when the momentum is increased (plot on the right).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ar-S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0166" y="2090314"/>
            <a:ext cx="228601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Momentum = 0.5 GeV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570" y="2090314"/>
            <a:ext cx="214314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Momentum = 20 GeV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0166" y="1643050"/>
            <a:ext cx="2286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dirty="0" smtClean="0">
                <a:solidFill>
                  <a:srgbClr val="FF0000"/>
                </a:solidFill>
              </a:rPr>
              <a:t>X-residuals </a:t>
            </a:r>
            <a:r>
              <a:rPr lang="en-GB" dirty="0" err="1" smtClean="0">
                <a:solidFill>
                  <a:srgbClr val="FF0000"/>
                </a:solidFill>
              </a:rPr>
              <a:t>vs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ntrack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1643050"/>
            <a:ext cx="2286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dirty="0" smtClean="0">
                <a:solidFill>
                  <a:srgbClr val="FF0000"/>
                </a:solidFill>
              </a:rPr>
              <a:t>X-residuals </a:t>
            </a:r>
            <a:r>
              <a:rPr lang="en-GB" dirty="0" err="1" smtClean="0">
                <a:solidFill>
                  <a:srgbClr val="FF0000"/>
                </a:solidFill>
              </a:rPr>
              <a:t>vs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ntrack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 smtClean="0"/>
              <a:t>Residuals versus momentum</a:t>
            </a:r>
            <a:endParaRPr lang="ar-SA" sz="4000" dirty="0"/>
          </a:p>
        </p:txBody>
      </p:sp>
      <p:pic>
        <p:nvPicPr>
          <p:cNvPr id="7" name="Content Placeholder 6" descr="dx_vs_momentum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428736"/>
            <a:ext cx="4558363" cy="360998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11</a:t>
            </a:fld>
            <a:endParaRPr lang="ar-S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0034" y="5286388"/>
            <a:ext cx="8086724" cy="1207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l" rtl="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GB" sz="2000" dirty="0" smtClean="0"/>
              <a:t>The residuals decrease when the momentum is increased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ar-S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1928802"/>
            <a:ext cx="228601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 tracks per Event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en-GB" sz="4000" dirty="0" smtClean="0"/>
              <a:t>Chi-Square</a:t>
            </a:r>
            <a:endParaRPr lang="ar-SA" sz="4000" dirty="0"/>
          </a:p>
        </p:txBody>
      </p:sp>
      <p:pic>
        <p:nvPicPr>
          <p:cNvPr id="7" name="Content Placeholder 6" descr="chi2_vs_momentum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643050"/>
            <a:ext cx="4190626" cy="331875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12</a:t>
            </a:fld>
            <a:endParaRPr lang="ar-S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42976" y="5214950"/>
            <a:ext cx="7729534" cy="1207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Chi-square mean values are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too small!!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GB" sz="2000" dirty="0" smtClean="0"/>
              <a:t>An investigation is needed!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ar-S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/>
              <a:t>Future Plan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GB" dirty="0" smtClean="0"/>
          </a:p>
          <a:p>
            <a:pPr algn="l" rtl="0"/>
            <a:r>
              <a:rPr lang="en-GB" dirty="0" smtClean="0"/>
              <a:t>Code writing</a:t>
            </a:r>
          </a:p>
          <a:p>
            <a:pPr lvl="1" algn="l" rtl="0">
              <a:buFont typeface="Wingdings" pitchFamily="2" charset="2"/>
              <a:buChar char="Ø"/>
            </a:pPr>
            <a:r>
              <a:rPr lang="en-GB" dirty="0" smtClean="0"/>
              <a:t>Fit the Merged pair as a single track and store the new </a:t>
            </a:r>
            <a:r>
              <a:rPr lang="en-GB" dirty="0" smtClean="0"/>
              <a:t>track </a:t>
            </a:r>
            <a:r>
              <a:rPr lang="en-GB" dirty="0" smtClean="0"/>
              <a:t>in the data </a:t>
            </a:r>
            <a:r>
              <a:rPr lang="en-GB" dirty="0" smtClean="0"/>
              <a:t>store (?).</a:t>
            </a:r>
            <a:endParaRPr lang="en-GB" dirty="0" smtClean="0"/>
          </a:p>
          <a:p>
            <a:pPr lvl="1" algn="l" rtl="0">
              <a:buFont typeface="Wingdings" pitchFamily="2" charset="2"/>
              <a:buChar char="Ø"/>
            </a:pPr>
            <a:r>
              <a:rPr lang="en-GB" dirty="0" smtClean="0"/>
              <a:t>Extrapolate non-matched tracks on either side.</a:t>
            </a:r>
          </a:p>
          <a:p>
            <a:pPr lvl="1" algn="l" rtl="0">
              <a:buFont typeface="Wingdings" pitchFamily="2" charset="2"/>
              <a:buChar char="Ø"/>
            </a:pPr>
            <a:r>
              <a:rPr lang="en-GB" dirty="0" smtClean="0"/>
              <a:t>Explore other matching algorithms.</a:t>
            </a:r>
          </a:p>
          <a:p>
            <a:pPr lvl="1" algn="l" rtl="0"/>
            <a:endParaRPr lang="en-GB" dirty="0" smtClean="0"/>
          </a:p>
          <a:p>
            <a:pPr algn="l" rtl="0"/>
            <a:r>
              <a:rPr lang="en-GB" dirty="0" smtClean="0"/>
              <a:t>Analysis</a:t>
            </a:r>
          </a:p>
          <a:p>
            <a:pPr lvl="1" algn="l" rtl="0">
              <a:buFont typeface="Wingdings" pitchFamily="2" charset="2"/>
              <a:buChar char="Ø"/>
            </a:pPr>
            <a:r>
              <a:rPr lang="en-GB" dirty="0" smtClean="0"/>
              <a:t>Continue studying the purity and efficiency…etc.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229600" cy="1143000"/>
          </a:xfrm>
        </p:spPr>
        <p:txBody>
          <a:bodyPr/>
          <a:lstStyle/>
          <a:p>
            <a:pPr algn="ctr"/>
            <a:r>
              <a:rPr lang="en-GB" dirty="0" smtClean="0"/>
              <a:t>Backup Slides</a:t>
            </a:r>
            <a:endParaRPr lang="ar-S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Purity </a:t>
            </a:r>
            <a:r>
              <a:rPr lang="en-GB" sz="4000" dirty="0" err="1" smtClean="0"/>
              <a:t>vs</a:t>
            </a:r>
            <a:r>
              <a:rPr lang="en-GB" sz="4000" dirty="0" smtClean="0"/>
              <a:t> Momentum</a:t>
            </a:r>
            <a:endParaRPr lang="ar-SA" sz="4000" dirty="0"/>
          </a:p>
        </p:txBody>
      </p:sp>
      <p:pic>
        <p:nvPicPr>
          <p:cNvPr id="7" name="Content Placeholder 6" descr="Purity_vs_momentum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071678"/>
            <a:ext cx="4143404" cy="328135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15</a:t>
            </a:fld>
            <a:endParaRPr lang="ar-SA"/>
          </a:p>
        </p:txBody>
      </p:sp>
      <p:pic>
        <p:nvPicPr>
          <p:cNvPr id="8" name="Picture 7" descr="npair_vs_momentu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071678"/>
            <a:ext cx="4000528" cy="3176594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00034" y="5507380"/>
            <a:ext cx="8229600" cy="1207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Mean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Purity and its spread (sigma) are 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shown. 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is the same plot </a:t>
            </a:r>
            <a:r>
              <a:rPr lang="en-GB" sz="2000" dirty="0" smtClean="0"/>
              <a:t>presented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000" dirty="0" smtClean="0"/>
              <a:t>on slide 8 but now the sigma of the distribution is </a:t>
            </a:r>
            <a:r>
              <a:rPr lang="en-GB" sz="2000" dirty="0" smtClean="0"/>
              <a:t>shown</a:t>
            </a:r>
            <a:r>
              <a:rPr lang="en-GB" sz="2000" dirty="0" smtClean="0"/>
              <a:t>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ar-S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3896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Number of track pairs </a:t>
            </a:r>
            <a:r>
              <a:rPr lang="en-GB" sz="2800" dirty="0" err="1" smtClean="0"/>
              <a:t>vs</a:t>
            </a:r>
            <a:r>
              <a:rPr lang="en-GB" sz="2800" dirty="0" smtClean="0"/>
              <a:t> number of tracks in the Event</a:t>
            </a:r>
            <a:endParaRPr lang="ar-SA" sz="2800" dirty="0"/>
          </a:p>
        </p:txBody>
      </p:sp>
      <p:pic>
        <p:nvPicPr>
          <p:cNvPr id="7" name="Content Placeholder 6" descr="npair_vs_ntrk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571612"/>
            <a:ext cx="4357718" cy="356422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16</a:t>
            </a:fld>
            <a:endParaRPr lang="ar-SA"/>
          </a:p>
        </p:txBody>
      </p:sp>
      <p:pic>
        <p:nvPicPr>
          <p:cNvPr id="8" name="Picture 7" descr="npair_vs_ntr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1571612"/>
            <a:ext cx="4214842" cy="357190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00034" y="5286388"/>
            <a:ext cx="8229600" cy="1207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GB" sz="2000" dirty="0" smtClean="0"/>
              <a:t>These plots represent somehow the </a:t>
            </a:r>
            <a:r>
              <a:rPr lang="en-GB" sz="2000" dirty="0" smtClean="0">
                <a:solidFill>
                  <a:srgbClr val="FF0000"/>
                </a:solidFill>
              </a:rPr>
              <a:t>efficiency</a:t>
            </a:r>
            <a:r>
              <a:rPr lang="en-GB" sz="2000" dirty="0" smtClean="0"/>
              <a:t> of tracks merging.  Since 10 tracks per event were generated, one would expect , an </a:t>
            </a:r>
            <a:r>
              <a:rPr lang="en-GB" sz="2000" dirty="0" smtClean="0"/>
              <a:t>average, </a:t>
            </a:r>
            <a:r>
              <a:rPr lang="en-GB" sz="2000" dirty="0" smtClean="0"/>
              <a:t>10 pair per event.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ar-S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0166" y="3429000"/>
            <a:ext cx="228601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Momentum = 0.5 GeV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6446" y="3429000"/>
            <a:ext cx="214314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Momentum = 20 GeV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4400" dirty="0" smtClean="0"/>
              <a:t>CDC and Si tracks </a:t>
            </a:r>
            <a:r>
              <a:rPr lang="en-GB" sz="4400" dirty="0" err="1" smtClean="0"/>
              <a:t>vs</a:t>
            </a:r>
            <a:r>
              <a:rPr lang="en-GB" sz="4400" dirty="0" smtClean="0"/>
              <a:t> Mome</a:t>
            </a:r>
            <a:r>
              <a:rPr lang="en-GB" dirty="0" smtClean="0"/>
              <a:t>ntum</a:t>
            </a:r>
            <a:endParaRPr lang="ar-SA" dirty="0"/>
          </a:p>
        </p:txBody>
      </p:sp>
      <p:pic>
        <p:nvPicPr>
          <p:cNvPr id="7" name="Content Placeholder 6" descr="ncdc_trk_vs_momentum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571612"/>
            <a:ext cx="4500594" cy="356553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17</a:t>
            </a:fld>
            <a:endParaRPr lang="ar-SA"/>
          </a:p>
        </p:txBody>
      </p:sp>
      <p:pic>
        <p:nvPicPr>
          <p:cNvPr id="8" name="Picture 7" descr="nsi_trk_vs_momentu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1571612"/>
            <a:ext cx="4286280" cy="3564203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214950"/>
            <a:ext cx="8229600" cy="1207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l" rtl="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GB" sz="2000" dirty="0" smtClean="0"/>
              <a:t>These two plot show the track reconstruction efficiency of the CDC and Si sub-detectors</a:t>
            </a:r>
            <a:r>
              <a:rPr lang="en-GB" sz="2000" dirty="0" smtClean="0"/>
              <a:t>. Since 10 tracks per event were generated, one would expect , an average, 10 </a:t>
            </a:r>
            <a:r>
              <a:rPr lang="en-GB" sz="2000" dirty="0" smtClean="0"/>
              <a:t>reconstructed tracks </a:t>
            </a:r>
            <a:r>
              <a:rPr lang="en-GB" sz="2000" dirty="0" smtClean="0"/>
              <a:t>per </a:t>
            </a:r>
            <a:r>
              <a:rPr lang="en-GB" sz="2000" dirty="0" smtClean="0"/>
              <a:t>event.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ar-S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3429000"/>
            <a:ext cx="228601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CDC sub-detector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00760" y="3429000"/>
            <a:ext cx="214314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 sub-detector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2910" y="928670"/>
            <a:ext cx="7772400" cy="798509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Overview</a:t>
            </a:r>
            <a:endParaRPr kumimoji="0" lang="ar-SA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85786" y="2143116"/>
            <a:ext cx="7286676" cy="43577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600" dirty="0" smtClean="0"/>
              <a:t>Merging </a:t>
            </a:r>
            <a:r>
              <a:rPr lang="en-GB" sz="2600" dirty="0" smtClean="0"/>
              <a:t>algorithm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endParaRPr lang="en-GB" sz="2600" dirty="0" smtClean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5000"/>
              <a:tabLst/>
              <a:defRPr/>
            </a:pPr>
            <a:r>
              <a:rPr lang="en-GB" sz="2600" dirty="0" smtClean="0"/>
              <a:t> 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lang="en-GB" sz="2600" dirty="0" smtClean="0"/>
              <a:t>Tracks m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erging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purity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endParaRPr lang="en-GB" sz="2600" dirty="0" smtClean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endParaRPr kumimoji="0" lang="en-GB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Future plan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/>
          </a:bodyPr>
          <a:lstStyle/>
          <a:p>
            <a:pPr algn="ctr" rtl="0"/>
            <a:r>
              <a:rPr lang="en-GB" sz="4000" dirty="0" smtClean="0"/>
              <a:t>Merging </a:t>
            </a:r>
            <a:r>
              <a:rPr lang="en-GB" sz="4000" dirty="0" smtClean="0"/>
              <a:t>Module: </a:t>
            </a:r>
            <a:r>
              <a:rPr lang="en-GB" sz="3600" dirty="0" err="1" smtClean="0"/>
              <a:t>siCDCTrackMerger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l" rtl="0">
              <a:buClr>
                <a:srgbClr val="00B050"/>
              </a:buClr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CC"/>
                </a:solidFill>
              </a:rPr>
              <a:t>Get the CDC and Si tracks (outputs of </a:t>
            </a:r>
            <a:r>
              <a:rPr lang="en-GB" dirty="0" err="1" smtClean="0">
                <a:solidFill>
                  <a:srgbClr val="0000CC"/>
                </a:solidFill>
              </a:rPr>
              <a:t>MCfilter</a:t>
            </a:r>
            <a:r>
              <a:rPr lang="en-GB" dirty="0" smtClean="0">
                <a:solidFill>
                  <a:srgbClr val="0000CC"/>
                </a:solidFill>
              </a:rPr>
              <a:t>)</a:t>
            </a:r>
          </a:p>
          <a:p>
            <a:pPr marL="514350" indent="-514350" algn="l" rtl="0">
              <a:buClr>
                <a:srgbClr val="00B050"/>
              </a:buClr>
              <a:buFont typeface="+mj-lt"/>
              <a:buAutoNum type="arabicPeriod"/>
            </a:pPr>
            <a:r>
              <a:rPr lang="en-GB" dirty="0" smtClean="0">
                <a:solidFill>
                  <a:srgbClr val="0000CC"/>
                </a:solidFill>
              </a:rPr>
              <a:t>Loop on the CDC and Si tracks </a:t>
            </a:r>
            <a:r>
              <a:rPr lang="en-GB" sz="2400" dirty="0" smtClean="0">
                <a:solidFill>
                  <a:srgbClr val="0000CC"/>
                </a:solidFill>
              </a:rPr>
              <a:t>(2 separate loops)</a:t>
            </a:r>
          </a:p>
          <a:p>
            <a:pPr lvl="1" algn="l"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GB" dirty="0" smtClean="0"/>
              <a:t>Extrapolate tracks to the CDC </a:t>
            </a:r>
            <a:r>
              <a:rPr lang="en-GB" dirty="0" smtClean="0"/>
              <a:t>inner wall </a:t>
            </a:r>
            <a:r>
              <a:rPr lang="en-GB" dirty="0" smtClean="0"/>
              <a:t>and </a:t>
            </a:r>
            <a:r>
              <a:rPr lang="en-GB" dirty="0" smtClean="0"/>
              <a:t>get </a:t>
            </a:r>
            <a:r>
              <a:rPr lang="el-GR" dirty="0" smtClean="0"/>
              <a:t>θ</a:t>
            </a:r>
            <a:r>
              <a:rPr lang="en-GB" dirty="0" smtClean="0"/>
              <a:t> and </a:t>
            </a:r>
            <a:r>
              <a:rPr lang="el-GR" dirty="0" smtClean="0"/>
              <a:t>φ</a:t>
            </a:r>
            <a:endParaRPr lang="en-GB" dirty="0" smtClean="0"/>
          </a:p>
          <a:p>
            <a:pPr lvl="1" algn="l"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GB" dirty="0" smtClean="0"/>
              <a:t>Put the track in a (</a:t>
            </a:r>
            <a:r>
              <a:rPr lang="el-GR" dirty="0" smtClean="0"/>
              <a:t>θ</a:t>
            </a:r>
            <a:r>
              <a:rPr lang="en-GB" dirty="0" smtClean="0"/>
              <a:t>, </a:t>
            </a:r>
            <a:r>
              <a:rPr lang="el-GR" dirty="0" smtClean="0"/>
              <a:t>φ</a:t>
            </a:r>
            <a:r>
              <a:rPr lang="en-GB" dirty="0" smtClean="0"/>
              <a:t>) grid</a:t>
            </a:r>
          </a:p>
          <a:p>
            <a:pPr lvl="1" algn="l" rtl="0">
              <a:buClr>
                <a:srgbClr val="FF0000"/>
              </a:buClr>
              <a:buNone/>
            </a:pPr>
            <a:r>
              <a:rPr lang="en-GB" dirty="0" smtClean="0"/>
              <a:t>             </a:t>
            </a:r>
            <a:r>
              <a:rPr lang="el-GR" dirty="0" smtClean="0"/>
              <a:t>θ</a:t>
            </a:r>
            <a:endParaRPr lang="en-GB" dirty="0" smtClean="0"/>
          </a:p>
          <a:p>
            <a:pPr lvl="1" algn="l" rtl="0">
              <a:buNone/>
            </a:pPr>
            <a:endParaRPr lang="en-GB" dirty="0"/>
          </a:p>
          <a:p>
            <a:pPr lvl="1" algn="l" rtl="0">
              <a:buNone/>
            </a:pPr>
            <a:r>
              <a:rPr lang="el-GR" dirty="0" smtClean="0"/>
              <a:t>φ</a:t>
            </a:r>
            <a:endParaRPr lang="en-GB" dirty="0"/>
          </a:p>
          <a:p>
            <a:pPr lvl="1" algn="l" rtl="0">
              <a:buNone/>
            </a:pPr>
            <a:endParaRPr lang="ar-SA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7621A8E-D7D2-4306-BE5A-1C6CD6CBBAA6}" type="slidenum">
              <a:rPr lang="ar-SA" smtClean="0"/>
              <a:pPr/>
              <a:t>3</a:t>
            </a:fld>
            <a:endParaRPr lang="ar-S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785786" y="5072074"/>
            <a:ext cx="171451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358084" y="5071280"/>
            <a:ext cx="171451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929588" y="5071280"/>
            <a:ext cx="171451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357290" y="4570420"/>
            <a:ext cx="164307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1357291" y="5141924"/>
            <a:ext cx="164307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1357291" y="5713428"/>
            <a:ext cx="164307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214546" y="4786322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Freeform 20"/>
          <p:cNvSpPr/>
          <p:nvPr/>
        </p:nvSpPr>
        <p:spPr>
          <a:xfrm>
            <a:off x="5572132" y="3929066"/>
            <a:ext cx="475571" cy="899885"/>
          </a:xfrm>
          <a:custGeom>
            <a:avLst/>
            <a:gdLst>
              <a:gd name="connsiteX0" fmla="*/ 0 w 261257"/>
              <a:gd name="connsiteY0" fmla="*/ 0 h 899885"/>
              <a:gd name="connsiteX1" fmla="*/ 261257 w 261257"/>
              <a:gd name="connsiteY1" fmla="*/ 0 h 899885"/>
              <a:gd name="connsiteX2" fmla="*/ 261257 w 261257"/>
              <a:gd name="connsiteY2" fmla="*/ 899885 h 899885"/>
              <a:gd name="connsiteX3" fmla="*/ 43543 w 261257"/>
              <a:gd name="connsiteY3" fmla="*/ 899885 h 899885"/>
              <a:gd name="connsiteX4" fmla="*/ 72571 w 261257"/>
              <a:gd name="connsiteY4" fmla="*/ 885371 h 89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257" h="899885">
                <a:moveTo>
                  <a:pt x="0" y="0"/>
                </a:moveTo>
                <a:lnTo>
                  <a:pt x="261257" y="0"/>
                </a:lnTo>
                <a:lnTo>
                  <a:pt x="261257" y="899885"/>
                </a:lnTo>
                <a:lnTo>
                  <a:pt x="43543" y="899885"/>
                </a:lnTo>
                <a:lnTo>
                  <a:pt x="72571" y="885371"/>
                </a:lnTo>
              </a:path>
            </a:pathLst>
          </a:cu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Freeform 21"/>
          <p:cNvSpPr/>
          <p:nvPr/>
        </p:nvSpPr>
        <p:spPr>
          <a:xfrm flipH="1">
            <a:off x="5857881" y="3929066"/>
            <a:ext cx="571506" cy="928694"/>
          </a:xfrm>
          <a:custGeom>
            <a:avLst/>
            <a:gdLst>
              <a:gd name="connsiteX0" fmla="*/ 0 w 261257"/>
              <a:gd name="connsiteY0" fmla="*/ 0 h 899885"/>
              <a:gd name="connsiteX1" fmla="*/ 261257 w 261257"/>
              <a:gd name="connsiteY1" fmla="*/ 0 h 899885"/>
              <a:gd name="connsiteX2" fmla="*/ 261257 w 261257"/>
              <a:gd name="connsiteY2" fmla="*/ 899885 h 899885"/>
              <a:gd name="connsiteX3" fmla="*/ 43543 w 261257"/>
              <a:gd name="connsiteY3" fmla="*/ 899885 h 899885"/>
              <a:gd name="connsiteX4" fmla="*/ 72571 w 261257"/>
              <a:gd name="connsiteY4" fmla="*/ 885371 h 89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257" h="899885">
                <a:moveTo>
                  <a:pt x="0" y="0"/>
                </a:moveTo>
                <a:lnTo>
                  <a:pt x="261257" y="0"/>
                </a:lnTo>
                <a:lnTo>
                  <a:pt x="261257" y="899885"/>
                </a:lnTo>
                <a:lnTo>
                  <a:pt x="43543" y="899885"/>
                </a:lnTo>
                <a:lnTo>
                  <a:pt x="72571" y="885371"/>
                </a:lnTo>
              </a:path>
            </a:pathLst>
          </a:cu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Oval 22"/>
          <p:cNvSpPr/>
          <p:nvPr/>
        </p:nvSpPr>
        <p:spPr>
          <a:xfrm>
            <a:off x="5929322" y="4286256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Freeform 24"/>
          <p:cNvSpPr/>
          <p:nvPr/>
        </p:nvSpPr>
        <p:spPr>
          <a:xfrm>
            <a:off x="5643570" y="5428343"/>
            <a:ext cx="612087" cy="643863"/>
          </a:xfrm>
          <a:custGeom>
            <a:avLst/>
            <a:gdLst>
              <a:gd name="connsiteX0" fmla="*/ 0 w 493486"/>
              <a:gd name="connsiteY0" fmla="*/ 0 h 566057"/>
              <a:gd name="connsiteX1" fmla="*/ 493486 w 493486"/>
              <a:gd name="connsiteY1" fmla="*/ 0 h 566057"/>
              <a:gd name="connsiteX2" fmla="*/ 493486 w 493486"/>
              <a:gd name="connsiteY2" fmla="*/ 566057 h 566057"/>
              <a:gd name="connsiteX3" fmla="*/ 493486 w 493486"/>
              <a:gd name="connsiteY3" fmla="*/ 566057 h 566057"/>
              <a:gd name="connsiteX4" fmla="*/ 493486 w 493486"/>
              <a:gd name="connsiteY4" fmla="*/ 566057 h 56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86" h="566057">
                <a:moveTo>
                  <a:pt x="0" y="0"/>
                </a:moveTo>
                <a:lnTo>
                  <a:pt x="493486" y="0"/>
                </a:lnTo>
                <a:lnTo>
                  <a:pt x="493486" y="566057"/>
                </a:lnTo>
                <a:lnTo>
                  <a:pt x="493486" y="566057"/>
                </a:lnTo>
                <a:lnTo>
                  <a:pt x="493486" y="566057"/>
                </a:lnTo>
              </a:path>
            </a:pathLst>
          </a:custGeom>
          <a:ln w="381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Freeform 25"/>
          <p:cNvSpPr/>
          <p:nvPr/>
        </p:nvSpPr>
        <p:spPr>
          <a:xfrm rot="10800000">
            <a:off x="5857884" y="5143512"/>
            <a:ext cx="612087" cy="643863"/>
          </a:xfrm>
          <a:custGeom>
            <a:avLst/>
            <a:gdLst>
              <a:gd name="connsiteX0" fmla="*/ 0 w 493486"/>
              <a:gd name="connsiteY0" fmla="*/ 0 h 566057"/>
              <a:gd name="connsiteX1" fmla="*/ 493486 w 493486"/>
              <a:gd name="connsiteY1" fmla="*/ 0 h 566057"/>
              <a:gd name="connsiteX2" fmla="*/ 493486 w 493486"/>
              <a:gd name="connsiteY2" fmla="*/ 566057 h 566057"/>
              <a:gd name="connsiteX3" fmla="*/ 493486 w 493486"/>
              <a:gd name="connsiteY3" fmla="*/ 566057 h 566057"/>
              <a:gd name="connsiteX4" fmla="*/ 493486 w 493486"/>
              <a:gd name="connsiteY4" fmla="*/ 566057 h 56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86" h="566057">
                <a:moveTo>
                  <a:pt x="0" y="0"/>
                </a:moveTo>
                <a:lnTo>
                  <a:pt x="493486" y="0"/>
                </a:lnTo>
                <a:lnTo>
                  <a:pt x="493486" y="566057"/>
                </a:lnTo>
                <a:lnTo>
                  <a:pt x="493486" y="566057"/>
                </a:lnTo>
                <a:lnTo>
                  <a:pt x="493486" y="566057"/>
                </a:lnTo>
              </a:path>
            </a:pathLst>
          </a:cu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Freeform 26"/>
          <p:cNvSpPr/>
          <p:nvPr/>
        </p:nvSpPr>
        <p:spPr>
          <a:xfrm rot="16200000">
            <a:off x="5944289" y="5301355"/>
            <a:ext cx="612087" cy="643863"/>
          </a:xfrm>
          <a:custGeom>
            <a:avLst/>
            <a:gdLst>
              <a:gd name="connsiteX0" fmla="*/ 0 w 493486"/>
              <a:gd name="connsiteY0" fmla="*/ 0 h 566057"/>
              <a:gd name="connsiteX1" fmla="*/ 493486 w 493486"/>
              <a:gd name="connsiteY1" fmla="*/ 0 h 566057"/>
              <a:gd name="connsiteX2" fmla="*/ 493486 w 493486"/>
              <a:gd name="connsiteY2" fmla="*/ 566057 h 566057"/>
              <a:gd name="connsiteX3" fmla="*/ 493486 w 493486"/>
              <a:gd name="connsiteY3" fmla="*/ 566057 h 566057"/>
              <a:gd name="connsiteX4" fmla="*/ 493486 w 493486"/>
              <a:gd name="connsiteY4" fmla="*/ 566057 h 56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86" h="566057">
                <a:moveTo>
                  <a:pt x="0" y="0"/>
                </a:moveTo>
                <a:lnTo>
                  <a:pt x="493486" y="0"/>
                </a:lnTo>
                <a:lnTo>
                  <a:pt x="493486" y="566057"/>
                </a:lnTo>
                <a:lnTo>
                  <a:pt x="493486" y="566057"/>
                </a:lnTo>
                <a:lnTo>
                  <a:pt x="493486" y="566057"/>
                </a:lnTo>
              </a:path>
            </a:pathLst>
          </a:cu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Freeform 27"/>
          <p:cNvSpPr/>
          <p:nvPr/>
        </p:nvSpPr>
        <p:spPr>
          <a:xfrm rot="5400000">
            <a:off x="5715008" y="5229917"/>
            <a:ext cx="612087" cy="643863"/>
          </a:xfrm>
          <a:custGeom>
            <a:avLst/>
            <a:gdLst>
              <a:gd name="connsiteX0" fmla="*/ 0 w 493486"/>
              <a:gd name="connsiteY0" fmla="*/ 0 h 566057"/>
              <a:gd name="connsiteX1" fmla="*/ 493486 w 493486"/>
              <a:gd name="connsiteY1" fmla="*/ 0 h 566057"/>
              <a:gd name="connsiteX2" fmla="*/ 493486 w 493486"/>
              <a:gd name="connsiteY2" fmla="*/ 566057 h 566057"/>
              <a:gd name="connsiteX3" fmla="*/ 493486 w 493486"/>
              <a:gd name="connsiteY3" fmla="*/ 566057 h 566057"/>
              <a:gd name="connsiteX4" fmla="*/ 493486 w 493486"/>
              <a:gd name="connsiteY4" fmla="*/ 566057 h 56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86" h="566057">
                <a:moveTo>
                  <a:pt x="0" y="0"/>
                </a:moveTo>
                <a:lnTo>
                  <a:pt x="493486" y="0"/>
                </a:lnTo>
                <a:lnTo>
                  <a:pt x="493486" y="566057"/>
                </a:lnTo>
                <a:lnTo>
                  <a:pt x="493486" y="566057"/>
                </a:lnTo>
                <a:lnTo>
                  <a:pt x="493486" y="566057"/>
                </a:lnTo>
              </a:path>
            </a:pathLst>
          </a:custGeom>
          <a:ln w="38100">
            <a:solidFill>
              <a:srgbClr val="0000C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Oval 28"/>
          <p:cNvSpPr/>
          <p:nvPr/>
        </p:nvSpPr>
        <p:spPr>
          <a:xfrm>
            <a:off x="6000760" y="557214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Oval 29"/>
          <p:cNvSpPr/>
          <p:nvPr/>
        </p:nvSpPr>
        <p:spPr>
          <a:xfrm>
            <a:off x="2214546" y="5143512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357422" y="4357697"/>
            <a:ext cx="3571900" cy="428625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6"/>
            <a:endCxn id="29" idx="2"/>
          </p:cNvCxnSpPr>
          <p:nvPr/>
        </p:nvCxnSpPr>
        <p:spPr>
          <a:xfrm>
            <a:off x="2285984" y="5179231"/>
            <a:ext cx="3714776" cy="42862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143636" y="4071942"/>
            <a:ext cx="20002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dirty="0" smtClean="0"/>
              <a:t>Track shared between two cells</a:t>
            </a:r>
            <a:endParaRPr lang="ar-SA" dirty="0"/>
          </a:p>
        </p:txBody>
      </p:sp>
      <p:sp>
        <p:nvSpPr>
          <p:cNvPr id="42" name="TextBox 41"/>
          <p:cNvSpPr txBox="1"/>
          <p:nvPr/>
        </p:nvSpPr>
        <p:spPr>
          <a:xfrm>
            <a:off x="6643702" y="5357826"/>
            <a:ext cx="1928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GB" dirty="0" smtClean="0"/>
              <a:t>Track shared between 4 cells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Merging </a:t>
            </a:r>
            <a:r>
              <a:rPr lang="en-GB" sz="4000" dirty="0" smtClean="0"/>
              <a:t>Module</a:t>
            </a:r>
            <a:r>
              <a:rPr lang="en-GB" sz="4000" dirty="0" smtClean="0"/>
              <a:t> </a:t>
            </a:r>
            <a:r>
              <a:rPr lang="en-GB" sz="4000" dirty="0" smtClean="0"/>
              <a:t>(Cont)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l"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GB" sz="2400" dirty="0" smtClean="0"/>
              <a:t>The number of cells and overlap are parameters to the </a:t>
            </a:r>
            <a:r>
              <a:rPr lang="en-GB" sz="2400" dirty="0" smtClean="0"/>
              <a:t>code.</a:t>
            </a:r>
            <a:endParaRPr lang="en-GB" sz="2400" dirty="0" smtClean="0"/>
          </a:p>
          <a:p>
            <a:pPr marL="514350" indent="-514350" algn="l" rtl="0">
              <a:buClr>
                <a:srgbClr val="00B050"/>
              </a:buClr>
              <a:buFont typeface="+mj-lt"/>
              <a:buAutoNum type="arabicPeriod" startAt="3"/>
            </a:pPr>
            <a:r>
              <a:rPr lang="en-GB" dirty="0" smtClean="0">
                <a:solidFill>
                  <a:srgbClr val="0000CC"/>
                </a:solidFill>
              </a:rPr>
              <a:t>Loop on the (</a:t>
            </a:r>
            <a:r>
              <a:rPr lang="el-GR" dirty="0" smtClean="0">
                <a:solidFill>
                  <a:srgbClr val="0000CC"/>
                </a:solidFill>
              </a:rPr>
              <a:t>θ</a:t>
            </a:r>
            <a:r>
              <a:rPr lang="en-GB" dirty="0" smtClean="0">
                <a:solidFill>
                  <a:srgbClr val="0000CC"/>
                </a:solidFill>
              </a:rPr>
              <a:t>, </a:t>
            </a:r>
            <a:r>
              <a:rPr lang="el-GR" dirty="0" smtClean="0">
                <a:solidFill>
                  <a:srgbClr val="0000CC"/>
                </a:solidFill>
              </a:rPr>
              <a:t>φ</a:t>
            </a:r>
            <a:r>
              <a:rPr lang="en-GB" dirty="0" smtClean="0">
                <a:solidFill>
                  <a:srgbClr val="0000CC"/>
                </a:solidFill>
              </a:rPr>
              <a:t>) cells</a:t>
            </a:r>
          </a:p>
          <a:p>
            <a:pPr marL="1188720" lvl="2" indent="-514350" algn="l"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GB" sz="2400" dirty="0" smtClean="0"/>
              <a:t>Loop on the CDC </a:t>
            </a:r>
            <a:r>
              <a:rPr lang="en-GB" sz="2400" dirty="0" smtClean="0"/>
              <a:t>tracks </a:t>
            </a:r>
            <a:r>
              <a:rPr lang="en-GB" sz="2400" dirty="0" smtClean="0"/>
              <a:t>in a cell</a:t>
            </a:r>
          </a:p>
          <a:p>
            <a:pPr marL="1314450" lvl="2" indent="-514350" algn="l" rtl="0">
              <a:buFont typeface="Courier New" pitchFamily="49" charset="0"/>
              <a:buChar char="o"/>
            </a:pP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</a:rPr>
              <a:t>ExtrapolateToPlane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(plane generated by position on cylinder obtained in the previous step)</a:t>
            </a:r>
          </a:p>
          <a:p>
            <a:pPr marL="1314450" lvl="2" indent="-514350" algn="l" rtl="0">
              <a:buFont typeface="Courier New" pitchFamily="49" charset="0"/>
              <a:buChar char="o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Get state and Covariance matrix on that plane</a:t>
            </a:r>
          </a:p>
          <a:p>
            <a:pPr marL="1314450" lvl="2" indent="-514350" algn="l" rtl="0">
              <a:buFont typeface="Courier New" pitchFamily="49" charset="0"/>
              <a:buChar char="o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Loop on Si tracks in the </a:t>
            </a:r>
            <a:r>
              <a:rPr lang="en-GB" dirty="0" smtClean="0">
                <a:solidFill>
                  <a:srgbClr val="0070C0"/>
                </a:solidFill>
              </a:rPr>
              <a:t>same cell</a:t>
            </a:r>
          </a:p>
          <a:p>
            <a:pPr marL="1771650" lvl="3" indent="-514350" algn="l" rtl="0">
              <a:buFont typeface="Wingdings" pitchFamily="2" charset="2"/>
              <a:buChar char="Ø"/>
            </a:pPr>
            <a:r>
              <a:rPr lang="en-GB" dirty="0" err="1" smtClean="0">
                <a:solidFill>
                  <a:srgbClr val="C00000"/>
                </a:solidFill>
              </a:rPr>
              <a:t>ExtrapolateToPlane</a:t>
            </a:r>
            <a:r>
              <a:rPr lang="en-GB" dirty="0" smtClean="0">
                <a:solidFill>
                  <a:srgbClr val="C00000"/>
                </a:solidFill>
              </a:rPr>
              <a:t> (same plane)</a:t>
            </a:r>
          </a:p>
          <a:p>
            <a:pPr marL="1771650" lvl="3" indent="-514350" algn="l" rtl="0">
              <a:buFont typeface="Wingdings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</a:rPr>
              <a:t>Get state and Covariance matrix</a:t>
            </a:r>
          </a:p>
          <a:p>
            <a:pPr marL="1771650" lvl="3" indent="-514350" algn="l" rtl="0">
              <a:buFont typeface="Wingdings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</a:rPr>
              <a:t>Calculate the chi-square:  </a:t>
            </a:r>
          </a:p>
          <a:p>
            <a:pPr algn="l" rtl="0"/>
            <a:endParaRPr lang="en-GB" dirty="0" smtClean="0"/>
          </a:p>
          <a:p>
            <a:pPr algn="l" rtl="0"/>
            <a:endParaRPr lang="ar-S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7621A8E-D7D2-4306-BE5A-1C6CD6CBBAA6}" type="slidenum">
              <a:rPr lang="ar-SA" smtClean="0"/>
              <a:pPr/>
              <a:t>4</a:t>
            </a:fld>
            <a:endParaRPr lang="ar-S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43504" y="5732875"/>
          <a:ext cx="428628" cy="482207"/>
        </p:xfrm>
        <a:graphic>
          <a:graphicData uri="http://schemas.openxmlformats.org/presentationml/2006/ole">
            <p:oleObj spid="_x0000_s2050" name="Equation" r:id="rId3" imgW="203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Merging Algorithm (Cont)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36792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endParaRPr lang="en-GB" dirty="0" smtClean="0"/>
          </a:p>
          <a:p>
            <a:pPr lvl="3" algn="l" rtl="0">
              <a:buFont typeface="Wingdings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</a:rPr>
              <a:t>The matching track is the one with the smallest  </a:t>
            </a:r>
            <a:r>
              <a:rPr lang="en-GB" dirty="0" smtClean="0">
                <a:solidFill>
                  <a:srgbClr val="C00000"/>
                </a:solidFill>
              </a:rPr>
              <a:t> .</a:t>
            </a:r>
            <a:endParaRPr lang="en-GB" dirty="0" smtClean="0">
              <a:solidFill>
                <a:srgbClr val="C00000"/>
              </a:solidFill>
            </a:endParaRPr>
          </a:p>
          <a:p>
            <a:pPr lvl="3" algn="l" rtl="0">
              <a:buFont typeface="Wingdings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</a:rPr>
              <a:t>There is no further cut on    </a:t>
            </a:r>
            <a:r>
              <a:rPr lang="en-GB" dirty="0" smtClean="0">
                <a:solidFill>
                  <a:srgbClr val="C00000"/>
                </a:solidFill>
              </a:rPr>
              <a:t>. </a:t>
            </a:r>
            <a:r>
              <a:rPr lang="en-GB" dirty="0" smtClean="0">
                <a:solidFill>
                  <a:srgbClr val="C00000"/>
                </a:solidFill>
              </a:rPr>
              <a:t>(should be envisaged later</a:t>
            </a:r>
            <a:r>
              <a:rPr lang="en-GB" dirty="0" smtClean="0">
                <a:solidFill>
                  <a:srgbClr val="C00000"/>
                </a:solidFill>
              </a:rPr>
              <a:t>).</a:t>
            </a:r>
            <a:endParaRPr lang="en-GB" dirty="0" smtClean="0">
              <a:solidFill>
                <a:srgbClr val="C00000"/>
              </a:solidFill>
            </a:endParaRPr>
          </a:p>
          <a:p>
            <a:pPr lvl="3" algn="l" rtl="0">
              <a:buFont typeface="Wingdings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</a:rPr>
              <a:t>Save the pair of matched tracks in a std::map(</a:t>
            </a:r>
            <a:r>
              <a:rPr lang="en-GB" dirty="0" err="1" smtClean="0">
                <a:solidFill>
                  <a:srgbClr val="C00000"/>
                </a:solidFill>
              </a:rPr>
              <a:t>cdc_trk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si_trk</a:t>
            </a:r>
            <a:r>
              <a:rPr lang="en-GB" dirty="0" smtClean="0">
                <a:solidFill>
                  <a:srgbClr val="C00000"/>
                </a:solidFill>
              </a:rPr>
              <a:t>).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 algn="l" rtl="0">
              <a:buClr>
                <a:srgbClr val="00B050"/>
              </a:buClr>
              <a:buFont typeface="+mj-lt"/>
              <a:buAutoNum type="arabicPeriod" startAt="4"/>
            </a:pPr>
            <a:r>
              <a:rPr lang="en-GB" dirty="0" smtClean="0">
                <a:solidFill>
                  <a:srgbClr val="0000CC"/>
                </a:solidFill>
              </a:rPr>
              <a:t>Analysis part </a:t>
            </a:r>
            <a:r>
              <a:rPr lang="en-GB" sz="2000" dirty="0" smtClean="0">
                <a:solidFill>
                  <a:srgbClr val="0000CC"/>
                </a:solidFill>
              </a:rPr>
              <a:t>(produces </a:t>
            </a:r>
            <a:r>
              <a:rPr lang="en-GB" sz="2000" dirty="0" smtClean="0">
                <a:solidFill>
                  <a:srgbClr val="0000CC"/>
                </a:solidFill>
              </a:rPr>
              <a:t>an local </a:t>
            </a:r>
            <a:r>
              <a:rPr lang="en-GB" sz="2000" dirty="0" err="1" smtClean="0">
                <a:solidFill>
                  <a:srgbClr val="0000CC"/>
                </a:solidFill>
              </a:rPr>
              <a:t>ntuple</a:t>
            </a:r>
            <a:r>
              <a:rPr lang="en-GB" sz="2000" dirty="0" smtClean="0">
                <a:solidFill>
                  <a:srgbClr val="0000CC"/>
                </a:solidFill>
              </a:rPr>
              <a:t>)</a:t>
            </a:r>
          </a:p>
          <a:p>
            <a:pPr marL="914400" lvl="1" indent="-514350" algn="l"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GB" dirty="0" smtClean="0"/>
              <a:t>Loop on the list of track pairs in the std::map</a:t>
            </a:r>
          </a:p>
          <a:p>
            <a:pPr marL="1314450" lvl="2" indent="-514350" algn="l" rtl="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n-GB" dirty="0" smtClean="0">
                <a:solidFill>
                  <a:srgbClr val="002060"/>
                </a:solidFill>
              </a:rPr>
              <a:t>It’s necessary to do the analysis part in a new loop outside the matching loop because of the overlaps between cells and thus the possibility of counting a track more than once.</a:t>
            </a:r>
          </a:p>
          <a:p>
            <a:pPr marL="914400" lvl="1" indent="-514350" algn="l"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GB" dirty="0" smtClean="0"/>
              <a:t>Calculate </a:t>
            </a:r>
            <a:r>
              <a:rPr lang="en-GB" dirty="0" smtClean="0"/>
              <a:t>the residuals</a:t>
            </a:r>
          </a:p>
          <a:p>
            <a:pPr marL="914400" lvl="1" indent="-514350" algn="l"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GB" dirty="0" smtClean="0"/>
              <a:t>Get the states and calculate     </a:t>
            </a:r>
            <a:r>
              <a:rPr lang="en-GB" dirty="0" smtClean="0"/>
              <a:t>…</a:t>
            </a:r>
            <a:r>
              <a:rPr lang="en-GB" dirty="0" smtClean="0"/>
              <a:t>etc.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7621A8E-D7D2-4306-BE5A-1C6CD6CBBAA6}" type="slidenum">
              <a:rPr lang="ar-SA" smtClean="0"/>
              <a:pPr/>
              <a:t>5</a:t>
            </a:fld>
            <a:endParaRPr lang="ar-SA"/>
          </a:p>
        </p:txBody>
      </p:sp>
      <p:graphicFrame>
        <p:nvGraphicFramePr>
          <p:cNvPr id="3079" name="Content Placeholder 3"/>
          <p:cNvGraphicFramePr>
            <a:graphicFrameLocks noChangeAspect="1"/>
          </p:cNvGraphicFramePr>
          <p:nvPr/>
        </p:nvGraphicFramePr>
        <p:xfrm>
          <a:off x="642910" y="1643050"/>
          <a:ext cx="8286808" cy="500066"/>
        </p:xfrm>
        <a:graphic>
          <a:graphicData uri="http://schemas.openxmlformats.org/presentationml/2006/ole">
            <p:oleObj spid="_x0000_s3079" name="Equation" r:id="rId3" imgW="4203360" imgH="2412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572000" y="2571744"/>
          <a:ext cx="357190" cy="401839"/>
        </p:xfrm>
        <a:graphic>
          <a:graphicData uri="http://schemas.openxmlformats.org/presentationml/2006/ole">
            <p:oleObj spid="_x0000_s3083" name="Equation" r:id="rId4" imgW="203040" imgH="228600" progId="Equation.3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5072066" y="5715016"/>
          <a:ext cx="428625" cy="482600"/>
        </p:xfrm>
        <a:graphic>
          <a:graphicData uri="http://schemas.openxmlformats.org/presentationml/2006/ole">
            <p:oleObj spid="_x0000_s3084" name="Equation" r:id="rId5" imgW="203040" imgH="22860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6858016" y="2241545"/>
          <a:ext cx="357188" cy="401637"/>
        </p:xfrm>
        <a:graphic>
          <a:graphicData uri="http://schemas.openxmlformats.org/presentationml/2006/ole">
            <p:oleObj spid="_x0000_s3085" name="Equation" r:id="rId6" imgW="203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81772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/>
              <a:t>Analysis: Purity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77500" lnSpcReduction="20000"/>
          </a:bodyPr>
          <a:lstStyle/>
          <a:p>
            <a:pPr algn="just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Study the purity as function of two parameters: track momentum and  tracks multiplicity</a:t>
            </a:r>
            <a:r>
              <a:rPr lang="en-GB" dirty="0" smtClean="0">
                <a:solidFill>
                  <a:srgbClr val="00339A"/>
                </a:solidFill>
                <a:latin typeface="+mj-lt"/>
                <a:cs typeface="Arial" pitchFamily="34" charset="0"/>
              </a:rPr>
              <a:t>.</a:t>
            </a:r>
          </a:p>
          <a:p>
            <a:pPr algn="just" rtl="0">
              <a:buClr>
                <a:srgbClr val="00B050"/>
              </a:buClr>
            </a:pPr>
            <a:endParaRPr lang="en-GB" dirty="0" smtClean="0">
              <a:latin typeface="+mj-lt"/>
              <a:cs typeface="Arial" pitchFamily="34" charset="0"/>
            </a:endParaRPr>
          </a:p>
          <a:p>
            <a:pPr algn="just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GB" dirty="0" smtClean="0">
                <a:solidFill>
                  <a:srgbClr val="00339A"/>
                </a:solidFill>
                <a:latin typeface="+mj-lt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Simulate </a:t>
            </a:r>
            <a:r>
              <a:rPr lang="en-GB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1000</a:t>
            </a:r>
            <a:r>
              <a:rPr lang="en-GB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muon/anti-muon </a:t>
            </a:r>
            <a:r>
              <a:rPr lang="en-GB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event for each value for each these two </a:t>
            </a:r>
            <a:r>
              <a:rPr lang="en-GB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parameters:</a:t>
            </a:r>
            <a:endParaRPr lang="en-GB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1" algn="just" rtl="0">
              <a:buClr>
                <a:srgbClr val="00B050"/>
              </a:buClr>
              <a:buFont typeface="Wingdings" pitchFamily="2" charset="2"/>
              <a:buChar char="v"/>
            </a:pPr>
            <a:r>
              <a:rPr lang="en-GB" sz="2600" dirty="0" smtClean="0">
                <a:latin typeface="+mj-lt"/>
                <a:cs typeface="Arial" pitchFamily="34" charset="0"/>
              </a:rPr>
              <a:t> Simulated momenta: </a:t>
            </a:r>
            <a:r>
              <a:rPr lang="en-GB" sz="2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0.5, 0.8, 1.1, 1.4, 1.7, 2, 5, 8, GeV </a:t>
            </a:r>
            <a:r>
              <a:rPr lang="en-GB" sz="2600" dirty="0" smtClean="0">
                <a:latin typeface="+mj-lt"/>
                <a:cs typeface="Arial" pitchFamily="34" charset="0"/>
              </a:rPr>
              <a:t>(</a:t>
            </a:r>
            <a:r>
              <a:rPr lang="en-GB" sz="2600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ntrack</a:t>
            </a:r>
            <a:r>
              <a:rPr lang="en-GB" sz="26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fixed at 10</a:t>
            </a:r>
            <a:r>
              <a:rPr lang="en-GB" sz="2600" dirty="0" smtClean="0">
                <a:latin typeface="+mj-lt"/>
                <a:cs typeface="Arial" pitchFamily="34" charset="0"/>
              </a:rPr>
              <a:t>).</a:t>
            </a:r>
          </a:p>
          <a:p>
            <a:pPr lvl="1" algn="just" rtl="0">
              <a:buClr>
                <a:srgbClr val="00B050"/>
              </a:buClr>
              <a:buFont typeface="Wingdings" pitchFamily="2" charset="2"/>
              <a:buChar char="v"/>
            </a:pPr>
            <a:r>
              <a:rPr lang="en-GB" sz="2600" dirty="0" smtClean="0">
                <a:latin typeface="+mj-lt"/>
                <a:cs typeface="Arial" pitchFamily="34" charset="0"/>
              </a:rPr>
              <a:t> Simulated </a:t>
            </a:r>
            <a:r>
              <a:rPr lang="en-GB" sz="2600" dirty="0" err="1" smtClean="0">
                <a:latin typeface="+mj-lt"/>
                <a:cs typeface="Arial" pitchFamily="34" charset="0"/>
              </a:rPr>
              <a:t>ntracks</a:t>
            </a:r>
            <a:r>
              <a:rPr lang="en-GB" sz="2600" dirty="0" smtClean="0">
                <a:latin typeface="+mj-lt"/>
                <a:cs typeface="Arial" pitchFamily="34" charset="0"/>
              </a:rPr>
              <a:t>: </a:t>
            </a:r>
            <a:r>
              <a:rPr lang="en-GB" sz="2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1, 3, 5,  7, 10, 15, 20 track </a:t>
            </a:r>
            <a:r>
              <a:rPr lang="en-GB" sz="2600" dirty="0" smtClean="0">
                <a:latin typeface="+mj-lt"/>
                <a:cs typeface="Arial" pitchFamily="34" charset="0"/>
              </a:rPr>
              <a:t>(</a:t>
            </a:r>
            <a:r>
              <a:rPr lang="en-GB" sz="26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momentum fixed at 0.5 and 20 GeV</a:t>
            </a:r>
            <a:r>
              <a:rPr lang="en-GB" sz="2600" dirty="0" smtClean="0">
                <a:latin typeface="+mj-lt"/>
                <a:cs typeface="Arial" pitchFamily="34" charset="0"/>
              </a:rPr>
              <a:t>).</a:t>
            </a:r>
          </a:p>
          <a:p>
            <a:pPr lvl="1" algn="just" rtl="0">
              <a:buClr>
                <a:srgbClr val="00B050"/>
              </a:buClr>
              <a:buFont typeface="Wingdings" pitchFamily="2" charset="2"/>
              <a:buChar char="v"/>
            </a:pPr>
            <a:endParaRPr lang="en-GB" sz="2600" dirty="0" smtClean="0">
              <a:latin typeface="+mj-lt"/>
              <a:cs typeface="Arial" pitchFamily="34" charset="0"/>
            </a:endParaRPr>
          </a:p>
          <a:p>
            <a:pPr algn="just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GB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Purity</a:t>
            </a:r>
            <a:r>
              <a:rPr lang="en-GB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calculation:</a:t>
            </a:r>
          </a:p>
          <a:p>
            <a:pPr lvl="1" algn="just" rtl="0">
              <a:buClr>
                <a:srgbClr val="7030A0"/>
              </a:buClr>
              <a:buFont typeface="Wingdings" pitchFamily="2" charset="2"/>
              <a:buChar char="v"/>
            </a:pPr>
            <a:r>
              <a:rPr lang="en-GB" dirty="0" smtClean="0">
                <a:latin typeface="+mj-lt"/>
                <a:cs typeface="Arial" pitchFamily="34" charset="0"/>
              </a:rPr>
              <a:t> </a:t>
            </a:r>
            <a:r>
              <a:rPr lang="en-GB" sz="2600" dirty="0" smtClean="0">
                <a:latin typeface="+mj-lt"/>
                <a:cs typeface="Arial" pitchFamily="34" charset="0"/>
              </a:rPr>
              <a:t>CDC and SVD tracks are merged together to form pairs of </a:t>
            </a:r>
            <a:r>
              <a:rPr lang="en-GB" sz="2600" dirty="0" smtClean="0">
                <a:latin typeface="+mj-lt"/>
                <a:cs typeface="Arial" pitchFamily="34" charset="0"/>
              </a:rPr>
              <a:t>tracks.</a:t>
            </a:r>
            <a:endParaRPr lang="en-GB" sz="2600" dirty="0" smtClean="0">
              <a:latin typeface="+mj-lt"/>
              <a:cs typeface="Arial" pitchFamily="34" charset="0"/>
            </a:endParaRPr>
          </a:p>
          <a:p>
            <a:pPr lvl="1" algn="just" rtl="0">
              <a:buClr>
                <a:srgbClr val="7030A0"/>
              </a:buClr>
              <a:buFont typeface="Wingdings" pitchFamily="2" charset="2"/>
              <a:buChar char="v"/>
            </a:pPr>
            <a:r>
              <a:rPr lang="en-GB" sz="2600" dirty="0" smtClean="0">
                <a:latin typeface="+mj-lt"/>
                <a:cs typeface="Arial" pitchFamily="34" charset="0"/>
              </a:rPr>
              <a:t> A matching is </a:t>
            </a:r>
            <a:r>
              <a:rPr lang="en-GB" sz="2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successful</a:t>
            </a:r>
            <a:r>
              <a:rPr lang="en-GB" sz="2600" dirty="0" smtClean="0">
                <a:latin typeface="+mj-lt"/>
                <a:cs typeface="Arial" pitchFamily="34" charset="0"/>
              </a:rPr>
              <a:t> only when the </a:t>
            </a:r>
            <a:r>
              <a:rPr lang="en-GB" sz="2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MCParticle associated </a:t>
            </a:r>
            <a:r>
              <a:rPr lang="en-GB" sz="2600" dirty="0" smtClean="0">
                <a:latin typeface="+mj-lt"/>
                <a:cs typeface="Arial" pitchFamily="34" charset="0"/>
              </a:rPr>
              <a:t>to the </a:t>
            </a:r>
            <a:r>
              <a:rPr lang="en-GB" sz="2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CDC track </a:t>
            </a:r>
            <a:r>
              <a:rPr lang="en-GB" sz="2600" dirty="0" smtClean="0">
                <a:latin typeface="+mj-lt"/>
                <a:cs typeface="Arial" pitchFamily="34" charset="0"/>
              </a:rPr>
              <a:t>is the </a:t>
            </a:r>
            <a:r>
              <a:rPr lang="en-GB" sz="2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same</a:t>
            </a:r>
            <a:r>
              <a:rPr lang="en-GB" sz="2600" dirty="0" smtClean="0">
                <a:latin typeface="+mj-lt"/>
                <a:cs typeface="Arial" pitchFamily="34" charset="0"/>
              </a:rPr>
              <a:t> MCParticle associated to the </a:t>
            </a:r>
            <a:r>
              <a:rPr lang="en-GB" sz="26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SVD track.</a:t>
            </a:r>
          </a:p>
          <a:p>
            <a:pPr lvl="1" algn="just" rtl="0">
              <a:buClr>
                <a:srgbClr val="7030A0"/>
              </a:buClr>
              <a:buFont typeface="Wingdings" pitchFamily="2" charset="2"/>
              <a:buChar char="v"/>
            </a:pPr>
            <a:r>
              <a:rPr lang="en-GB" sz="2600" dirty="0" smtClean="0">
                <a:latin typeface="+mj-lt"/>
                <a:cs typeface="Arial" pitchFamily="34" charset="0"/>
              </a:rPr>
              <a:t> The merging purity, is the ratio of successfully matched pairs to the total number of matched pairs.</a:t>
            </a:r>
            <a:endParaRPr lang="ar-SA" dirty="0">
              <a:latin typeface="+mj-lt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/>
              <a:t>Purity per Event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357694"/>
            <a:ext cx="8229600" cy="2466972"/>
          </a:xfrm>
        </p:spPr>
        <p:txBody>
          <a:bodyPr>
            <a:normAutofit/>
          </a:bodyPr>
          <a:lstStyle/>
          <a:p>
            <a:pPr algn="just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GB" sz="1800" dirty="0" smtClean="0">
                <a:latin typeface="+mj-lt"/>
                <a:cs typeface="Arial" pitchFamily="34" charset="0"/>
              </a:rPr>
              <a:t>Simulated </a:t>
            </a:r>
            <a:r>
              <a:rPr lang="en-GB" sz="1800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10 muon/anti-muon </a:t>
            </a:r>
            <a:r>
              <a:rPr lang="en-GB" sz="1800" dirty="0" smtClean="0">
                <a:latin typeface="+mj-lt"/>
                <a:cs typeface="Arial" pitchFamily="34" charset="0"/>
              </a:rPr>
              <a:t>in each event: This allows us to calculate a merging </a:t>
            </a:r>
            <a:r>
              <a:rPr lang="en-GB" sz="1800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purity</a:t>
            </a:r>
            <a:r>
              <a:rPr lang="en-GB" sz="1800" dirty="0" smtClean="0">
                <a:latin typeface="+mj-lt"/>
                <a:cs typeface="Arial" pitchFamily="34" charset="0"/>
              </a:rPr>
              <a:t> per event and </a:t>
            </a:r>
            <a:r>
              <a:rPr lang="en-GB" sz="1800" dirty="0" smtClean="0">
                <a:latin typeface="+mj-lt"/>
                <a:cs typeface="Arial" pitchFamily="34" charset="0"/>
              </a:rPr>
              <a:t>thus obtain </a:t>
            </a:r>
            <a:r>
              <a:rPr lang="en-GB" sz="1800" dirty="0" smtClean="0">
                <a:latin typeface="+mj-lt"/>
                <a:cs typeface="Arial" pitchFamily="34" charset="0"/>
              </a:rPr>
              <a:t>a sort of </a:t>
            </a:r>
            <a:r>
              <a:rPr lang="en-GB" sz="1800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purity </a:t>
            </a:r>
            <a:r>
              <a:rPr lang="en-GB" sz="1800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distribution</a:t>
            </a:r>
            <a:r>
              <a:rPr lang="en-GB" sz="1800" dirty="0" smtClean="0">
                <a:latin typeface="+mj-lt"/>
                <a:cs typeface="Arial" pitchFamily="34" charset="0"/>
              </a:rPr>
              <a:t>.</a:t>
            </a:r>
            <a:endParaRPr lang="en-GB" sz="1800" dirty="0" smtClean="0">
              <a:latin typeface="+mj-lt"/>
              <a:cs typeface="Arial" pitchFamily="34" charset="0"/>
            </a:endParaRPr>
          </a:p>
          <a:p>
            <a:pPr algn="just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GB" sz="1800" dirty="0" smtClean="0">
                <a:latin typeface="+mj-lt"/>
                <a:cs typeface="Arial" pitchFamily="34" charset="0"/>
              </a:rPr>
              <a:t> Since 10 tracks were generated per event, the purity could be 10/10, 9/10, 8,/10 ...etc. (i.e. Discontinuous as seen on the plots)</a:t>
            </a:r>
          </a:p>
          <a:p>
            <a:pPr algn="just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GB" sz="1800" dirty="0" smtClean="0">
                <a:latin typeface="+mj-lt"/>
                <a:cs typeface="Arial" pitchFamily="34" charset="0"/>
              </a:rPr>
              <a:t> The merging purity per event is quite high at high momentum </a:t>
            </a:r>
            <a:r>
              <a:rPr lang="en-GB" sz="18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(mean=97%) </a:t>
            </a:r>
            <a:r>
              <a:rPr lang="en-GB" sz="1800" dirty="0" smtClean="0">
                <a:latin typeface="+mj-lt"/>
                <a:cs typeface="Arial" pitchFamily="34" charset="0"/>
              </a:rPr>
              <a:t>and a bit low  for small momentum </a:t>
            </a:r>
            <a:r>
              <a:rPr lang="en-GB" sz="18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(mean=75%)</a:t>
            </a:r>
          </a:p>
          <a:p>
            <a:pPr algn="l" rtl="0"/>
            <a:endParaRPr lang="ar-S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7</a:t>
            </a:fld>
            <a:endParaRPr lang="ar-SA"/>
          </a:p>
        </p:txBody>
      </p:sp>
      <p:pic>
        <p:nvPicPr>
          <p:cNvPr id="10" name="Picture 9" descr="Purity_0.5_GeV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651" y="1285860"/>
            <a:ext cx="3878841" cy="3071834"/>
          </a:xfrm>
          <a:prstGeom prst="rect">
            <a:avLst/>
          </a:prstGeom>
        </p:spPr>
      </p:pic>
      <p:pic>
        <p:nvPicPr>
          <p:cNvPr id="11" name="Picture 10" descr="Purity_8.0_GeV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357298"/>
            <a:ext cx="3788636" cy="3000396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>
            <a:off x="3366655" y="1657389"/>
            <a:ext cx="1080654" cy="381791"/>
          </a:xfrm>
          <a:custGeom>
            <a:avLst/>
            <a:gdLst>
              <a:gd name="connsiteX0" fmla="*/ 235527 w 1080654"/>
              <a:gd name="connsiteY0" fmla="*/ 226829 h 381791"/>
              <a:gd name="connsiteX1" fmla="*/ 886690 w 1080654"/>
              <a:gd name="connsiteY1" fmla="*/ 240684 h 381791"/>
              <a:gd name="connsiteX2" fmla="*/ 1066800 w 1080654"/>
              <a:gd name="connsiteY2" fmla="*/ 199120 h 381791"/>
              <a:gd name="connsiteX3" fmla="*/ 1080654 w 1080654"/>
              <a:gd name="connsiteY3" fmla="*/ 157556 h 381791"/>
              <a:gd name="connsiteX4" fmla="*/ 1039090 w 1080654"/>
              <a:gd name="connsiteY4" fmla="*/ 88284 h 381791"/>
              <a:gd name="connsiteX5" fmla="*/ 789709 w 1080654"/>
              <a:gd name="connsiteY5" fmla="*/ 19011 h 381791"/>
              <a:gd name="connsiteX6" fmla="*/ 706581 w 1080654"/>
              <a:gd name="connsiteY6" fmla="*/ 5156 h 381791"/>
              <a:gd name="connsiteX7" fmla="*/ 443345 w 1080654"/>
              <a:gd name="connsiteY7" fmla="*/ 19011 h 381791"/>
              <a:gd name="connsiteX8" fmla="*/ 360218 w 1080654"/>
              <a:gd name="connsiteY8" fmla="*/ 32866 h 381791"/>
              <a:gd name="connsiteX9" fmla="*/ 277090 w 1080654"/>
              <a:gd name="connsiteY9" fmla="*/ 60575 h 381791"/>
              <a:gd name="connsiteX10" fmla="*/ 249381 w 1080654"/>
              <a:gd name="connsiteY10" fmla="*/ 102138 h 381791"/>
              <a:gd name="connsiteX11" fmla="*/ 221672 w 1080654"/>
              <a:gd name="connsiteY11" fmla="*/ 226829 h 381791"/>
              <a:gd name="connsiteX12" fmla="*/ 180109 w 1080654"/>
              <a:gd name="connsiteY12" fmla="*/ 254538 h 381791"/>
              <a:gd name="connsiteX13" fmla="*/ 55418 w 1080654"/>
              <a:gd name="connsiteY13" fmla="*/ 351520 h 381791"/>
              <a:gd name="connsiteX14" fmla="*/ 0 w 1080654"/>
              <a:gd name="connsiteY14" fmla="*/ 379229 h 38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80654" h="381791">
                <a:moveTo>
                  <a:pt x="235527" y="226829"/>
                </a:moveTo>
                <a:cubicBezTo>
                  <a:pt x="452581" y="231447"/>
                  <a:pt x="669587" y="240684"/>
                  <a:pt x="886690" y="240684"/>
                </a:cubicBezTo>
                <a:cubicBezTo>
                  <a:pt x="1037061" y="240684"/>
                  <a:pt x="1006871" y="259047"/>
                  <a:pt x="1066800" y="199120"/>
                </a:cubicBezTo>
                <a:cubicBezTo>
                  <a:pt x="1071418" y="185265"/>
                  <a:pt x="1080654" y="172160"/>
                  <a:pt x="1080654" y="157556"/>
                </a:cubicBezTo>
                <a:cubicBezTo>
                  <a:pt x="1080654" y="127719"/>
                  <a:pt x="1061040" y="104746"/>
                  <a:pt x="1039090" y="88284"/>
                </a:cubicBezTo>
                <a:cubicBezTo>
                  <a:pt x="921376" y="0"/>
                  <a:pt x="969640" y="39004"/>
                  <a:pt x="789709" y="19011"/>
                </a:cubicBezTo>
                <a:cubicBezTo>
                  <a:pt x="761789" y="15909"/>
                  <a:pt x="734290" y="9774"/>
                  <a:pt x="706581" y="5156"/>
                </a:cubicBezTo>
                <a:cubicBezTo>
                  <a:pt x="618836" y="9774"/>
                  <a:pt x="530932" y="12004"/>
                  <a:pt x="443345" y="19011"/>
                </a:cubicBezTo>
                <a:cubicBezTo>
                  <a:pt x="415343" y="21251"/>
                  <a:pt x="387470" y="26053"/>
                  <a:pt x="360218" y="32866"/>
                </a:cubicBezTo>
                <a:cubicBezTo>
                  <a:pt x="331882" y="39950"/>
                  <a:pt x="277090" y="60575"/>
                  <a:pt x="277090" y="60575"/>
                </a:cubicBezTo>
                <a:cubicBezTo>
                  <a:pt x="267854" y="74429"/>
                  <a:pt x="255227" y="86547"/>
                  <a:pt x="249381" y="102138"/>
                </a:cubicBezTo>
                <a:cubicBezTo>
                  <a:pt x="248463" y="104586"/>
                  <a:pt x="227759" y="217698"/>
                  <a:pt x="221672" y="226829"/>
                </a:cubicBezTo>
                <a:cubicBezTo>
                  <a:pt x="212436" y="240683"/>
                  <a:pt x="192901" y="243878"/>
                  <a:pt x="180109" y="254538"/>
                </a:cubicBezTo>
                <a:cubicBezTo>
                  <a:pt x="49891" y="363053"/>
                  <a:pt x="265504" y="211463"/>
                  <a:pt x="55418" y="351520"/>
                </a:cubicBezTo>
                <a:cubicBezTo>
                  <a:pt x="10012" y="381791"/>
                  <a:pt x="30505" y="379229"/>
                  <a:pt x="0" y="379229"/>
                </a:cubicBezTo>
              </a:path>
            </a:pathLst>
          </a:cu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TextBox 12"/>
          <p:cNvSpPr txBox="1"/>
          <p:nvPr/>
        </p:nvSpPr>
        <p:spPr>
          <a:xfrm>
            <a:off x="2571736" y="1857364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sz="2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85%</a:t>
            </a:r>
            <a:endParaRPr lang="ar-SA" sz="2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510059" y="1728827"/>
            <a:ext cx="1080654" cy="381791"/>
          </a:xfrm>
          <a:custGeom>
            <a:avLst/>
            <a:gdLst>
              <a:gd name="connsiteX0" fmla="*/ 235527 w 1080654"/>
              <a:gd name="connsiteY0" fmla="*/ 226829 h 381791"/>
              <a:gd name="connsiteX1" fmla="*/ 886690 w 1080654"/>
              <a:gd name="connsiteY1" fmla="*/ 240684 h 381791"/>
              <a:gd name="connsiteX2" fmla="*/ 1066800 w 1080654"/>
              <a:gd name="connsiteY2" fmla="*/ 199120 h 381791"/>
              <a:gd name="connsiteX3" fmla="*/ 1080654 w 1080654"/>
              <a:gd name="connsiteY3" fmla="*/ 157556 h 381791"/>
              <a:gd name="connsiteX4" fmla="*/ 1039090 w 1080654"/>
              <a:gd name="connsiteY4" fmla="*/ 88284 h 381791"/>
              <a:gd name="connsiteX5" fmla="*/ 789709 w 1080654"/>
              <a:gd name="connsiteY5" fmla="*/ 19011 h 381791"/>
              <a:gd name="connsiteX6" fmla="*/ 706581 w 1080654"/>
              <a:gd name="connsiteY6" fmla="*/ 5156 h 381791"/>
              <a:gd name="connsiteX7" fmla="*/ 443345 w 1080654"/>
              <a:gd name="connsiteY7" fmla="*/ 19011 h 381791"/>
              <a:gd name="connsiteX8" fmla="*/ 360218 w 1080654"/>
              <a:gd name="connsiteY8" fmla="*/ 32866 h 381791"/>
              <a:gd name="connsiteX9" fmla="*/ 277090 w 1080654"/>
              <a:gd name="connsiteY9" fmla="*/ 60575 h 381791"/>
              <a:gd name="connsiteX10" fmla="*/ 249381 w 1080654"/>
              <a:gd name="connsiteY10" fmla="*/ 102138 h 381791"/>
              <a:gd name="connsiteX11" fmla="*/ 221672 w 1080654"/>
              <a:gd name="connsiteY11" fmla="*/ 226829 h 381791"/>
              <a:gd name="connsiteX12" fmla="*/ 180109 w 1080654"/>
              <a:gd name="connsiteY12" fmla="*/ 254538 h 381791"/>
              <a:gd name="connsiteX13" fmla="*/ 55418 w 1080654"/>
              <a:gd name="connsiteY13" fmla="*/ 351520 h 381791"/>
              <a:gd name="connsiteX14" fmla="*/ 0 w 1080654"/>
              <a:gd name="connsiteY14" fmla="*/ 379229 h 38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80654" h="381791">
                <a:moveTo>
                  <a:pt x="235527" y="226829"/>
                </a:moveTo>
                <a:cubicBezTo>
                  <a:pt x="452581" y="231447"/>
                  <a:pt x="669587" y="240684"/>
                  <a:pt x="886690" y="240684"/>
                </a:cubicBezTo>
                <a:cubicBezTo>
                  <a:pt x="1037061" y="240684"/>
                  <a:pt x="1006871" y="259047"/>
                  <a:pt x="1066800" y="199120"/>
                </a:cubicBezTo>
                <a:cubicBezTo>
                  <a:pt x="1071418" y="185265"/>
                  <a:pt x="1080654" y="172160"/>
                  <a:pt x="1080654" y="157556"/>
                </a:cubicBezTo>
                <a:cubicBezTo>
                  <a:pt x="1080654" y="127719"/>
                  <a:pt x="1061040" y="104746"/>
                  <a:pt x="1039090" y="88284"/>
                </a:cubicBezTo>
                <a:cubicBezTo>
                  <a:pt x="921376" y="0"/>
                  <a:pt x="969640" y="39004"/>
                  <a:pt x="789709" y="19011"/>
                </a:cubicBezTo>
                <a:cubicBezTo>
                  <a:pt x="761789" y="15909"/>
                  <a:pt x="734290" y="9774"/>
                  <a:pt x="706581" y="5156"/>
                </a:cubicBezTo>
                <a:cubicBezTo>
                  <a:pt x="618836" y="9774"/>
                  <a:pt x="530932" y="12004"/>
                  <a:pt x="443345" y="19011"/>
                </a:cubicBezTo>
                <a:cubicBezTo>
                  <a:pt x="415343" y="21251"/>
                  <a:pt x="387470" y="26053"/>
                  <a:pt x="360218" y="32866"/>
                </a:cubicBezTo>
                <a:cubicBezTo>
                  <a:pt x="331882" y="39950"/>
                  <a:pt x="277090" y="60575"/>
                  <a:pt x="277090" y="60575"/>
                </a:cubicBezTo>
                <a:cubicBezTo>
                  <a:pt x="267854" y="74429"/>
                  <a:pt x="255227" y="86547"/>
                  <a:pt x="249381" y="102138"/>
                </a:cubicBezTo>
                <a:cubicBezTo>
                  <a:pt x="248463" y="104586"/>
                  <a:pt x="227759" y="217698"/>
                  <a:pt x="221672" y="226829"/>
                </a:cubicBezTo>
                <a:cubicBezTo>
                  <a:pt x="212436" y="240683"/>
                  <a:pt x="192901" y="243878"/>
                  <a:pt x="180109" y="254538"/>
                </a:cubicBezTo>
                <a:cubicBezTo>
                  <a:pt x="49891" y="363053"/>
                  <a:pt x="265504" y="211463"/>
                  <a:pt x="55418" y="351520"/>
                </a:cubicBezTo>
                <a:cubicBezTo>
                  <a:pt x="10012" y="381791"/>
                  <a:pt x="30505" y="379229"/>
                  <a:pt x="0" y="379229"/>
                </a:cubicBezTo>
              </a:path>
            </a:pathLst>
          </a:cu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TextBox 14"/>
          <p:cNvSpPr txBox="1"/>
          <p:nvPr/>
        </p:nvSpPr>
        <p:spPr>
          <a:xfrm>
            <a:off x="6715140" y="1928802"/>
            <a:ext cx="857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sz="2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97%</a:t>
            </a:r>
            <a:endParaRPr lang="ar-SA" sz="2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Purity versus Momentum</a:t>
            </a:r>
            <a:endParaRPr lang="ar-SA" sz="4000" dirty="0"/>
          </a:p>
        </p:txBody>
      </p:sp>
      <p:pic>
        <p:nvPicPr>
          <p:cNvPr id="7" name="Content Placeholder 6" descr="Purity_vs_momentum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4357718" cy="346881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8</a:t>
            </a:fld>
            <a:endParaRPr lang="ar-SA"/>
          </a:p>
        </p:txBody>
      </p:sp>
      <p:pic>
        <p:nvPicPr>
          <p:cNvPr id="8" name="Picture 7" descr="npair_vs_momentu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5" y="1643050"/>
            <a:ext cx="4214843" cy="3429024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642910" y="5143512"/>
            <a:ext cx="8229600" cy="113633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indent="-274320" algn="l" rtl="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would one would expect, both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purity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efficiency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000" dirty="0" smtClean="0"/>
              <a:t>do increase with increasing momentum</a:t>
            </a:r>
            <a:r>
              <a:rPr lang="en-GB" sz="2000" dirty="0" smtClean="0"/>
              <a:t>.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right plot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represent, in a way, the 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efficiency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lang="en-GB" sz="2000" dirty="0" smtClean="0"/>
              <a:t> </a:t>
            </a:r>
            <a:r>
              <a:rPr lang="en-GB" sz="2000" dirty="0" smtClean="0"/>
              <a:t>10 </a:t>
            </a:r>
            <a:r>
              <a:rPr lang="en-GB" sz="2000" dirty="0" smtClean="0"/>
              <a:t>pairs </a:t>
            </a:r>
            <a:r>
              <a:rPr lang="en-GB" sz="2000" dirty="0" smtClean="0"/>
              <a:t>represents 100% efficiency since precisely 10 tracks were generated</a:t>
            </a:r>
            <a:r>
              <a:rPr lang="en-GB" sz="2000" dirty="0" smtClean="0"/>
              <a:t>)</a:t>
            </a:r>
            <a:endParaRPr kumimoji="0" lang="ar-S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8794" y="3429000"/>
            <a:ext cx="228601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 tracks per Event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57884" y="3429000"/>
            <a:ext cx="228601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 tracks per Event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85918" y="1630908"/>
            <a:ext cx="2286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Purity </a:t>
            </a:r>
            <a:r>
              <a:rPr lang="en-GB" dirty="0" err="1" smtClean="0">
                <a:solidFill>
                  <a:srgbClr val="FF0000"/>
                </a:solidFill>
              </a:rPr>
              <a:t>vs</a:t>
            </a:r>
            <a:r>
              <a:rPr lang="en-GB" dirty="0" smtClean="0">
                <a:solidFill>
                  <a:srgbClr val="FF0000"/>
                </a:solidFill>
              </a:rPr>
              <a:t> momentum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9256" y="1630908"/>
            <a:ext cx="27860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dirty="0" smtClean="0">
                <a:solidFill>
                  <a:srgbClr val="FF0000"/>
                </a:solidFill>
              </a:rPr>
              <a:t>Efficiency </a:t>
            </a:r>
            <a:r>
              <a:rPr lang="en-GB" dirty="0" err="1" smtClean="0">
                <a:solidFill>
                  <a:srgbClr val="FF0000"/>
                </a:solidFill>
              </a:rPr>
              <a:t>vs</a:t>
            </a:r>
            <a:r>
              <a:rPr lang="en-GB" dirty="0" smtClean="0">
                <a:solidFill>
                  <a:srgbClr val="FF0000"/>
                </a:solidFill>
              </a:rPr>
              <a:t> momentum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 smtClean="0"/>
              <a:t>Purity versus </a:t>
            </a:r>
            <a:r>
              <a:rPr lang="en-GB" sz="4000" dirty="0" err="1" smtClean="0"/>
              <a:t>ntrakcs</a:t>
            </a:r>
            <a:endParaRPr lang="ar-SA" sz="4000" dirty="0"/>
          </a:p>
        </p:txBody>
      </p:sp>
      <p:pic>
        <p:nvPicPr>
          <p:cNvPr id="7" name="Content Placeholder 6" descr="Purity_vs_ntrk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714488"/>
            <a:ext cx="4357718" cy="366539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12 December, 2013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1A8E-D7D2-4306-BE5A-1C6CD6CBBAA6}" type="slidenum">
              <a:rPr lang="ar-SA" smtClean="0"/>
              <a:pPr/>
              <a:t>9</a:t>
            </a:fld>
            <a:endParaRPr lang="ar-SA"/>
          </a:p>
        </p:txBody>
      </p:sp>
      <p:pic>
        <p:nvPicPr>
          <p:cNvPr id="8" name="Picture 7" descr="Purity_vs_ntr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14488"/>
            <a:ext cx="4286280" cy="3643338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42910" y="5429264"/>
            <a:ext cx="7786742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GB" sz="2000" dirty="0" smtClean="0"/>
              <a:t>The purity decreases when the number of tracks in the event is increased, especially at low momentum.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ar-S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7356" y="2376066"/>
            <a:ext cx="228601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Momentum = 0.5 GeV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570" y="3286124"/>
            <a:ext cx="214314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Momentum = 20 GeV</a:t>
            </a:r>
            <a:endParaRPr lang="ar-SA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85918" y="1714488"/>
            <a:ext cx="2286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dirty="0" smtClean="0">
                <a:solidFill>
                  <a:srgbClr val="FF0000"/>
                </a:solidFill>
              </a:rPr>
              <a:t>Purity </a:t>
            </a:r>
            <a:r>
              <a:rPr lang="en-GB" dirty="0" err="1" smtClean="0">
                <a:solidFill>
                  <a:srgbClr val="FF0000"/>
                </a:solidFill>
              </a:rPr>
              <a:t>vs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ntrack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1714488"/>
            <a:ext cx="2286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dirty="0" smtClean="0">
                <a:solidFill>
                  <a:srgbClr val="FF0000"/>
                </a:solidFill>
              </a:rPr>
              <a:t>Purity </a:t>
            </a:r>
            <a:r>
              <a:rPr lang="en-GB" dirty="0" err="1" smtClean="0">
                <a:solidFill>
                  <a:srgbClr val="FF0000"/>
                </a:solidFill>
              </a:rPr>
              <a:t>vs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ntrack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3386</TotalTime>
  <Words>946</Words>
  <Application>Microsoft Office PowerPoint</Application>
  <PresentationFormat>On-screen Show (4:3)</PresentationFormat>
  <Paragraphs>139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Flow</vt:lpstr>
      <vt:lpstr>Equation</vt:lpstr>
      <vt:lpstr>Tracks Merging Status</vt:lpstr>
      <vt:lpstr>Slide 2</vt:lpstr>
      <vt:lpstr>Merging Module: siCDCTrackMerger</vt:lpstr>
      <vt:lpstr>Merging Module (Cont)</vt:lpstr>
      <vt:lpstr>Merging Algorithm (Cont)</vt:lpstr>
      <vt:lpstr>Analysis: Purity</vt:lpstr>
      <vt:lpstr>Purity per Event</vt:lpstr>
      <vt:lpstr>Purity versus Momentum</vt:lpstr>
      <vt:lpstr>Purity versus ntrakcs</vt:lpstr>
      <vt:lpstr>Residuals versus ntracks</vt:lpstr>
      <vt:lpstr>Residuals versus momentum</vt:lpstr>
      <vt:lpstr>Chi-Square</vt:lpstr>
      <vt:lpstr>Future Plan</vt:lpstr>
      <vt:lpstr>Backup Slides</vt:lpstr>
      <vt:lpstr>Purity vs Momentum</vt:lpstr>
      <vt:lpstr>Number of track pairs vs number of tracks in the Event</vt:lpstr>
      <vt:lpstr>CDC and Si tracks vs Momentum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 Merging</dc:title>
  <dc:creator>exsperts</dc:creator>
  <cp:lastModifiedBy>exsperts</cp:lastModifiedBy>
  <cp:revision>96</cp:revision>
  <dcterms:created xsi:type="dcterms:W3CDTF">2013-03-30T11:35:20Z</dcterms:created>
  <dcterms:modified xsi:type="dcterms:W3CDTF">2013-12-11T21:29:27Z</dcterms:modified>
</cp:coreProperties>
</file>