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44" r:id="rId3"/>
    <p:sldId id="345" r:id="rId4"/>
    <p:sldId id="346" r:id="rId5"/>
    <p:sldId id="303" r:id="rId6"/>
    <p:sldId id="360" r:id="rId7"/>
    <p:sldId id="355" r:id="rId8"/>
    <p:sldId id="356" r:id="rId9"/>
    <p:sldId id="357" r:id="rId10"/>
    <p:sldId id="362" r:id="rId11"/>
    <p:sldId id="358" r:id="rId12"/>
    <p:sldId id="359" r:id="rId13"/>
    <p:sldId id="361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65" r:id="rId22"/>
    <p:sldId id="363" r:id="rId23"/>
    <p:sldId id="304" r:id="rId24"/>
    <p:sldId id="306" r:id="rId25"/>
    <p:sldId id="366" r:id="rId26"/>
    <p:sldId id="323" r:id="rId27"/>
    <p:sldId id="334" r:id="rId28"/>
    <p:sldId id="381" r:id="rId29"/>
    <p:sldId id="382" r:id="rId30"/>
    <p:sldId id="374" r:id="rId31"/>
    <p:sldId id="376" r:id="rId32"/>
    <p:sldId id="378" r:id="rId33"/>
    <p:sldId id="379" r:id="rId34"/>
    <p:sldId id="380" r:id="rId35"/>
    <p:sldId id="333" r:id="rId36"/>
    <p:sldId id="369" r:id="rId37"/>
    <p:sldId id="370" r:id="rId38"/>
    <p:sldId id="371" r:id="rId39"/>
    <p:sldId id="372" r:id="rId40"/>
    <p:sldId id="373" r:id="rId41"/>
    <p:sldId id="337" r:id="rId42"/>
    <p:sldId id="292" r:id="rId43"/>
    <p:sldId id="293" r:id="rId4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E3B23-E72E-4A8E-97E6-F963BA6AD21A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5CBB-4ECC-4D75-870B-715AC3FBA44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78E50-DDE7-4CF2-A9CA-B5C8B9E5015F}" type="slidenum">
              <a:rPr lang="en-US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ir\Desktop\MAGIC-related\Magic-movies\MAGIC_GRB_stereo-movement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mpp.mpg.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ir\Desktop\MAGIC-related\MAGIC-PROJECT\MAGIC-related-articles\Crab-related\crab-movie.av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smtClean="0"/>
              <a:t>MAGIC Telescopes in 2014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Razmik </a:t>
            </a:r>
            <a:r>
              <a:rPr lang="de-DE" dirty="0" err="1" smtClean="0"/>
              <a:t>Mirzoyan</a:t>
            </a:r>
            <a:endParaRPr lang="de-DE" dirty="0" smtClean="0"/>
          </a:p>
          <a:p>
            <a:r>
              <a:rPr lang="de-DE" sz="2400" dirty="0" err="1" smtClean="0"/>
              <a:t>f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MPP MAGIC </a:t>
            </a:r>
            <a:r>
              <a:rPr lang="de-DE" sz="2400" dirty="0" err="1" smtClean="0"/>
              <a:t>group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6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7030A0"/>
                </a:solidFill>
                <a:latin typeface="Bodoni MT" pitchFamily="18" charset="0"/>
              </a:rPr>
              <a:t>Images of Extensive Air Showers in Cherenkov Light</a:t>
            </a:r>
            <a:endParaRPr lang="en-US" sz="3600" dirty="0">
              <a:solidFill>
                <a:srgbClr val="7030A0"/>
              </a:solidFill>
              <a:latin typeface="Bodoni MT" pitchFamily="18" charset="0"/>
            </a:endParaRPr>
          </a:p>
        </p:txBody>
      </p:sp>
      <p:pic>
        <p:nvPicPr>
          <p:cNvPr id="4104" name="Picture 27" descr="eng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87463"/>
            <a:ext cx="374808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Datumsplatzhalter 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Razmik Mirzoyan: The MAGIC Telescopes in 2014</a:t>
            </a:r>
            <a:endParaRPr lang="de-DE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50552" y="-2068488"/>
            <a:ext cx="5054600" cy="8305800"/>
            <a:chOff x="698" y="900"/>
            <a:chExt cx="1702" cy="2796"/>
          </a:xfrm>
        </p:grpSpPr>
        <p:sp>
          <p:nvSpPr>
            <p:cNvPr id="4108" name="Text Box 5"/>
            <p:cNvSpPr txBox="1">
              <a:spLocks noChangeAspect="1" noChangeArrowheads="1"/>
            </p:cNvSpPr>
            <p:nvPr/>
          </p:nvSpPr>
          <p:spPr bwMode="auto">
            <a:xfrm>
              <a:off x="698" y="900"/>
              <a:ext cx="9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eaLnBrk="0" hangingPunct="0"/>
              <a:endParaRPr lang="en-US" sz="1600">
                <a:latin typeface="Times" charset="0"/>
              </a:endParaRPr>
            </a:p>
          </p:txBody>
        </p:sp>
        <p:pic>
          <p:nvPicPr>
            <p:cNvPr id="4109" name="Picture 6" descr="detection3s"/>
            <p:cNvPicPr>
              <a:picLocks noChangeAspect="1" noChangeArrowheads="1"/>
            </p:cNvPicPr>
            <p:nvPr/>
          </p:nvPicPr>
          <p:blipFill>
            <a:blip r:embed="rId3" cstate="print"/>
            <a:srcRect r="29062"/>
            <a:stretch>
              <a:fillRect/>
            </a:stretch>
          </p:blipFill>
          <p:spPr bwMode="auto">
            <a:xfrm>
              <a:off x="810" y="2029"/>
              <a:ext cx="1590" cy="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flipV="1">
            <a:off x="0" y="5168900"/>
            <a:ext cx="6604000" cy="1524000"/>
          </a:xfrm>
          <a:custGeom>
            <a:avLst/>
            <a:gdLst>
              <a:gd name="T0" fmla="*/ 6127045 w 21600"/>
              <a:gd name="T1" fmla="*/ 762000 h 21600"/>
              <a:gd name="T2" fmla="*/ 3302000 w 21600"/>
              <a:gd name="T3" fmla="*/ 1524000 h 21600"/>
              <a:gd name="T4" fmla="*/ 476956 w 21600"/>
              <a:gd name="T5" fmla="*/ 762000 h 21600"/>
              <a:gd name="T6" fmla="*/ 330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60 w 21600"/>
              <a:gd name="T13" fmla="*/ 3360 h 21600"/>
              <a:gd name="T14" fmla="*/ 18240 w 21600"/>
              <a:gd name="T15" fmla="*/ 18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20" y="21600"/>
                </a:lnTo>
                <a:lnTo>
                  <a:pt x="1848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184718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7900" y="355600"/>
            <a:ext cx="4610100" cy="6134100"/>
            <a:chOff x="616" y="224"/>
            <a:chExt cx="2904" cy="38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6" y="224"/>
              <a:ext cx="2904" cy="3504"/>
              <a:chOff x="616" y="224"/>
              <a:chExt cx="2904" cy="3504"/>
            </a:xfrm>
          </p:grpSpPr>
          <p:sp>
            <p:nvSpPr>
              <p:cNvPr id="26711" name="Line 5"/>
              <p:cNvSpPr>
                <a:spLocks noChangeShapeType="1"/>
              </p:cNvSpPr>
              <p:nvPr/>
            </p:nvSpPr>
            <p:spPr bwMode="auto">
              <a:xfrm>
                <a:off x="2056" y="224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712" name="Picture 6" descr="view_yz_00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279" t="23026" r="33728"/>
              <a:stretch>
                <a:fillRect/>
              </a:stretch>
            </p:blipFill>
            <p:spPr bwMode="auto">
              <a:xfrm>
                <a:off x="1816" y="830"/>
                <a:ext cx="552" cy="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713" name="AutoShape 7"/>
              <p:cNvSpPr>
                <a:spLocks noChangeArrowheads="1"/>
              </p:cNvSpPr>
              <p:nvPr/>
            </p:nvSpPr>
            <p:spPr bwMode="auto">
              <a:xfrm>
                <a:off x="616" y="1568"/>
                <a:ext cx="2904" cy="216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10" name="Oval 8"/>
            <p:cNvSpPr>
              <a:spLocks noChangeArrowheads="1"/>
            </p:cNvSpPr>
            <p:nvPr/>
          </p:nvSpPr>
          <p:spPr bwMode="auto">
            <a:xfrm>
              <a:off x="624" y="3384"/>
              <a:ext cx="2896" cy="704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267200" y="152400"/>
            <a:ext cx="4799013" cy="4797425"/>
            <a:chOff x="2688" y="96"/>
            <a:chExt cx="3023" cy="3022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168" y="96"/>
              <a:ext cx="2543" cy="2592"/>
              <a:chOff x="3752" y="792"/>
              <a:chExt cx="1912" cy="1920"/>
            </a:xfrm>
          </p:grpSpPr>
          <p:sp>
            <p:nvSpPr>
              <p:cNvPr id="26701" name="Rectangle 11"/>
              <p:cNvSpPr>
                <a:spLocks noChangeArrowheads="1"/>
              </p:cNvSpPr>
              <p:nvPr/>
            </p:nvSpPr>
            <p:spPr bwMode="auto">
              <a:xfrm>
                <a:off x="3752" y="800"/>
                <a:ext cx="1912" cy="191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6702" name="Picture 12" descr="eve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1" y="890"/>
                <a:ext cx="1696" cy="1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703" name="AutoShape 13"/>
              <p:cNvSpPr>
                <a:spLocks noChangeArrowheads="1"/>
              </p:cNvSpPr>
              <p:nvPr/>
            </p:nvSpPr>
            <p:spPr bwMode="auto">
              <a:xfrm>
                <a:off x="3784" y="792"/>
                <a:ext cx="1872" cy="1912"/>
              </a:xfrm>
              <a:custGeom>
                <a:avLst/>
                <a:gdLst>
                  <a:gd name="T0" fmla="*/ 936 w 21600"/>
                  <a:gd name="T1" fmla="*/ 0 h 21600"/>
                  <a:gd name="T2" fmla="*/ 274 w 21600"/>
                  <a:gd name="T3" fmla="*/ 280 h 21600"/>
                  <a:gd name="T4" fmla="*/ 0 w 21600"/>
                  <a:gd name="T5" fmla="*/ 956 h 21600"/>
                  <a:gd name="T6" fmla="*/ 274 w 21600"/>
                  <a:gd name="T7" fmla="*/ 1632 h 21600"/>
                  <a:gd name="T8" fmla="*/ 936 w 21600"/>
                  <a:gd name="T9" fmla="*/ 1912 h 21600"/>
                  <a:gd name="T10" fmla="*/ 1598 w 21600"/>
                  <a:gd name="T11" fmla="*/ 1632 h 21600"/>
                  <a:gd name="T12" fmla="*/ 1872 w 21600"/>
                  <a:gd name="T13" fmla="*/ 956 h 21600"/>
                  <a:gd name="T14" fmla="*/ 1598 w 21600"/>
                  <a:gd name="T15" fmla="*/ 28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63 h 21600"/>
                  <a:gd name="T26" fmla="*/ 18438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492" y="10800"/>
                    </a:moveTo>
                    <a:cubicBezTo>
                      <a:pt x="2492" y="15388"/>
                      <a:pt x="6212" y="19108"/>
                      <a:pt x="10800" y="19108"/>
                    </a:cubicBezTo>
                    <a:cubicBezTo>
                      <a:pt x="15388" y="19108"/>
                      <a:pt x="19108" y="15388"/>
                      <a:pt x="19108" y="10800"/>
                    </a:cubicBezTo>
                    <a:cubicBezTo>
                      <a:pt x="19108" y="6212"/>
                      <a:pt x="15388" y="2492"/>
                      <a:pt x="10800" y="2492"/>
                    </a:cubicBezTo>
                    <a:cubicBezTo>
                      <a:pt x="6212" y="2492"/>
                      <a:pt x="2492" y="6212"/>
                      <a:pt x="2492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4" name="Freeform 14"/>
              <p:cNvSpPr>
                <a:spLocks/>
              </p:cNvSpPr>
              <p:nvPr/>
            </p:nvSpPr>
            <p:spPr bwMode="auto">
              <a:xfrm>
                <a:off x="3768" y="856"/>
                <a:ext cx="704" cy="624"/>
              </a:xfrm>
              <a:custGeom>
                <a:avLst/>
                <a:gdLst>
                  <a:gd name="T0" fmla="*/ 0 w 704"/>
                  <a:gd name="T1" fmla="*/ 0 h 624"/>
                  <a:gd name="T2" fmla="*/ 704 w 704"/>
                  <a:gd name="T3" fmla="*/ 8 h 624"/>
                  <a:gd name="T4" fmla="*/ 192 w 704"/>
                  <a:gd name="T5" fmla="*/ 624 h 624"/>
                  <a:gd name="T6" fmla="*/ 40 w 704"/>
                  <a:gd name="T7" fmla="*/ 576 h 624"/>
                  <a:gd name="T8" fmla="*/ 0 w 704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624"/>
                  <a:gd name="T17" fmla="*/ 704 w 704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624">
                    <a:moveTo>
                      <a:pt x="0" y="0"/>
                    </a:moveTo>
                    <a:lnTo>
                      <a:pt x="704" y="8"/>
                    </a:lnTo>
                    <a:lnTo>
                      <a:pt x="192" y="624"/>
                    </a:lnTo>
                    <a:lnTo>
                      <a:pt x="4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5" name="Freeform 15"/>
              <p:cNvSpPr>
                <a:spLocks/>
              </p:cNvSpPr>
              <p:nvPr/>
            </p:nvSpPr>
            <p:spPr bwMode="auto">
              <a:xfrm flipH="1">
                <a:off x="4928" y="832"/>
                <a:ext cx="704" cy="624"/>
              </a:xfrm>
              <a:custGeom>
                <a:avLst/>
                <a:gdLst>
                  <a:gd name="T0" fmla="*/ 0 w 704"/>
                  <a:gd name="T1" fmla="*/ 0 h 624"/>
                  <a:gd name="T2" fmla="*/ 704 w 704"/>
                  <a:gd name="T3" fmla="*/ 8 h 624"/>
                  <a:gd name="T4" fmla="*/ 192 w 704"/>
                  <a:gd name="T5" fmla="*/ 624 h 624"/>
                  <a:gd name="T6" fmla="*/ 40 w 704"/>
                  <a:gd name="T7" fmla="*/ 576 h 624"/>
                  <a:gd name="T8" fmla="*/ 0 w 704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624"/>
                  <a:gd name="T17" fmla="*/ 704 w 704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624">
                    <a:moveTo>
                      <a:pt x="0" y="0"/>
                    </a:moveTo>
                    <a:lnTo>
                      <a:pt x="704" y="8"/>
                    </a:lnTo>
                    <a:lnTo>
                      <a:pt x="192" y="624"/>
                    </a:lnTo>
                    <a:lnTo>
                      <a:pt x="4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Freeform 16"/>
              <p:cNvSpPr>
                <a:spLocks/>
              </p:cNvSpPr>
              <p:nvPr/>
            </p:nvSpPr>
            <p:spPr bwMode="auto">
              <a:xfrm flipV="1">
                <a:off x="3752" y="2040"/>
                <a:ext cx="704" cy="624"/>
              </a:xfrm>
              <a:custGeom>
                <a:avLst/>
                <a:gdLst>
                  <a:gd name="T0" fmla="*/ 0 w 704"/>
                  <a:gd name="T1" fmla="*/ 0 h 624"/>
                  <a:gd name="T2" fmla="*/ 704 w 704"/>
                  <a:gd name="T3" fmla="*/ 8 h 624"/>
                  <a:gd name="T4" fmla="*/ 192 w 704"/>
                  <a:gd name="T5" fmla="*/ 624 h 624"/>
                  <a:gd name="T6" fmla="*/ 40 w 704"/>
                  <a:gd name="T7" fmla="*/ 576 h 624"/>
                  <a:gd name="T8" fmla="*/ 0 w 704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624"/>
                  <a:gd name="T17" fmla="*/ 704 w 704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624">
                    <a:moveTo>
                      <a:pt x="0" y="0"/>
                    </a:moveTo>
                    <a:lnTo>
                      <a:pt x="704" y="8"/>
                    </a:lnTo>
                    <a:lnTo>
                      <a:pt x="192" y="624"/>
                    </a:lnTo>
                    <a:lnTo>
                      <a:pt x="4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7" name="Freeform 17"/>
              <p:cNvSpPr>
                <a:spLocks/>
              </p:cNvSpPr>
              <p:nvPr/>
            </p:nvSpPr>
            <p:spPr bwMode="auto">
              <a:xfrm flipH="1" flipV="1">
                <a:off x="4960" y="2016"/>
                <a:ext cx="704" cy="624"/>
              </a:xfrm>
              <a:custGeom>
                <a:avLst/>
                <a:gdLst>
                  <a:gd name="T0" fmla="*/ 0 w 704"/>
                  <a:gd name="T1" fmla="*/ 0 h 624"/>
                  <a:gd name="T2" fmla="*/ 704 w 704"/>
                  <a:gd name="T3" fmla="*/ 8 h 624"/>
                  <a:gd name="T4" fmla="*/ 192 w 704"/>
                  <a:gd name="T5" fmla="*/ 624 h 624"/>
                  <a:gd name="T6" fmla="*/ 40 w 704"/>
                  <a:gd name="T7" fmla="*/ 576 h 624"/>
                  <a:gd name="T8" fmla="*/ 0 w 704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624"/>
                  <a:gd name="T17" fmla="*/ 704 w 704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624">
                    <a:moveTo>
                      <a:pt x="0" y="0"/>
                    </a:moveTo>
                    <a:lnTo>
                      <a:pt x="704" y="8"/>
                    </a:lnTo>
                    <a:lnTo>
                      <a:pt x="192" y="624"/>
                    </a:lnTo>
                    <a:lnTo>
                      <a:pt x="4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8" name="Oval 18"/>
              <p:cNvSpPr>
                <a:spLocks noChangeArrowheads="1"/>
              </p:cNvSpPr>
              <p:nvPr/>
            </p:nvSpPr>
            <p:spPr bwMode="auto">
              <a:xfrm>
                <a:off x="3984" y="1016"/>
                <a:ext cx="1464" cy="1464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00" name="Line 19"/>
            <p:cNvSpPr>
              <a:spLocks noChangeShapeType="1"/>
            </p:cNvSpPr>
            <p:nvPr/>
          </p:nvSpPr>
          <p:spPr bwMode="auto">
            <a:xfrm flipV="1">
              <a:off x="2688" y="2112"/>
              <a:ext cx="1042" cy="100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5991334">
            <a:off x="7037388" y="1900238"/>
            <a:ext cx="344487" cy="687387"/>
            <a:chOff x="626" y="417"/>
            <a:chExt cx="296" cy="589"/>
          </a:xfrm>
        </p:grpSpPr>
        <p:sp>
          <p:nvSpPr>
            <p:cNvPr id="26697" name="Freeform 21"/>
            <p:cNvSpPr>
              <a:spLocks/>
            </p:cNvSpPr>
            <p:nvPr/>
          </p:nvSpPr>
          <p:spPr bwMode="auto">
            <a:xfrm>
              <a:off x="626" y="417"/>
              <a:ext cx="292" cy="493"/>
            </a:xfrm>
            <a:custGeom>
              <a:avLst/>
              <a:gdLst>
                <a:gd name="T0" fmla="*/ 167 w 300"/>
                <a:gd name="T1" fmla="*/ 0 h 485"/>
                <a:gd name="T2" fmla="*/ 0 w 300"/>
                <a:gd name="T3" fmla="*/ 485 h 485"/>
                <a:gd name="T4" fmla="*/ 300 w 300"/>
                <a:gd name="T5" fmla="*/ 476 h 485"/>
                <a:gd name="T6" fmla="*/ 167 w 300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0"/>
                <a:gd name="T13" fmla="*/ 0 h 485"/>
                <a:gd name="T14" fmla="*/ 300 w 300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" h="485">
                  <a:moveTo>
                    <a:pt x="167" y="0"/>
                  </a:moveTo>
                  <a:lnTo>
                    <a:pt x="0" y="485"/>
                  </a:lnTo>
                  <a:lnTo>
                    <a:pt x="300" y="47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Oval 22"/>
            <p:cNvSpPr>
              <a:spLocks noChangeArrowheads="1"/>
            </p:cNvSpPr>
            <p:nvPr/>
          </p:nvSpPr>
          <p:spPr bwMode="auto">
            <a:xfrm>
              <a:off x="630" y="823"/>
              <a:ext cx="292" cy="183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 rot="-5991334">
            <a:off x="7788276" y="1516062"/>
            <a:ext cx="381000" cy="1152525"/>
            <a:chOff x="626" y="890"/>
            <a:chExt cx="326" cy="988"/>
          </a:xfrm>
        </p:grpSpPr>
        <p:sp>
          <p:nvSpPr>
            <p:cNvPr id="26695" name="Freeform 24"/>
            <p:cNvSpPr>
              <a:spLocks/>
            </p:cNvSpPr>
            <p:nvPr/>
          </p:nvSpPr>
          <p:spPr bwMode="auto">
            <a:xfrm>
              <a:off x="626" y="890"/>
              <a:ext cx="326" cy="871"/>
            </a:xfrm>
            <a:custGeom>
              <a:avLst/>
              <a:gdLst>
                <a:gd name="T0" fmla="*/ 92 w 326"/>
                <a:gd name="T1" fmla="*/ 45 h 871"/>
                <a:gd name="T2" fmla="*/ 0 w 326"/>
                <a:gd name="T3" fmla="*/ 871 h 871"/>
                <a:gd name="T4" fmla="*/ 326 w 326"/>
                <a:gd name="T5" fmla="*/ 871 h 871"/>
                <a:gd name="T6" fmla="*/ 200 w 326"/>
                <a:gd name="T7" fmla="*/ 20 h 871"/>
                <a:gd name="T8" fmla="*/ 148 w 326"/>
                <a:gd name="T9" fmla="*/ 0 h 871"/>
                <a:gd name="T10" fmla="*/ 92 w 326"/>
                <a:gd name="T11" fmla="*/ 45 h 8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871"/>
                <a:gd name="T20" fmla="*/ 326 w 326"/>
                <a:gd name="T21" fmla="*/ 871 h 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871">
                  <a:moveTo>
                    <a:pt x="92" y="45"/>
                  </a:moveTo>
                  <a:cubicBezTo>
                    <a:pt x="46" y="458"/>
                    <a:pt x="0" y="871"/>
                    <a:pt x="0" y="871"/>
                  </a:cubicBezTo>
                  <a:lnTo>
                    <a:pt x="326" y="871"/>
                  </a:lnTo>
                  <a:cubicBezTo>
                    <a:pt x="326" y="871"/>
                    <a:pt x="230" y="165"/>
                    <a:pt x="200" y="20"/>
                  </a:cubicBezTo>
                  <a:cubicBezTo>
                    <a:pt x="174" y="10"/>
                    <a:pt x="168" y="2"/>
                    <a:pt x="148" y="0"/>
                  </a:cubicBezTo>
                  <a:cubicBezTo>
                    <a:pt x="130" y="0"/>
                    <a:pt x="117" y="20"/>
                    <a:pt x="92" y="4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Oval 25"/>
            <p:cNvSpPr>
              <a:spLocks noChangeArrowheads="1"/>
            </p:cNvSpPr>
            <p:nvPr/>
          </p:nvSpPr>
          <p:spPr bwMode="auto">
            <a:xfrm>
              <a:off x="651" y="1695"/>
              <a:ext cx="292" cy="183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3087688" y="941388"/>
            <a:ext cx="346075" cy="2717800"/>
          </a:xfrm>
          <a:prstGeom prst="can">
            <a:avLst>
              <a:gd name="adj" fmla="val 39448"/>
            </a:avLst>
          </a:prstGeom>
          <a:solidFill>
            <a:srgbClr val="FFFF00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H="1">
            <a:off x="5738813" y="2292350"/>
            <a:ext cx="1152525" cy="18573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509963" y="4730750"/>
            <a:ext cx="787400" cy="1398588"/>
            <a:chOff x="2385" y="3172"/>
            <a:chExt cx="313" cy="556"/>
          </a:xfrm>
        </p:grpSpPr>
        <p:sp>
          <p:nvSpPr>
            <p:cNvPr id="26683" name="Oval 29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Oval 30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Oval 31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AutoShape 32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Line 33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34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35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AutoShape 36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Line 37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38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39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40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022600" y="185738"/>
            <a:ext cx="476250" cy="820737"/>
            <a:chOff x="1904" y="117"/>
            <a:chExt cx="300" cy="517"/>
          </a:xfrm>
        </p:grpSpPr>
        <p:sp>
          <p:nvSpPr>
            <p:cNvPr id="26681" name="Oval 42"/>
            <p:cNvSpPr>
              <a:spLocks noChangeArrowheads="1"/>
            </p:cNvSpPr>
            <p:nvPr/>
          </p:nvSpPr>
          <p:spPr bwMode="auto">
            <a:xfrm>
              <a:off x="1910" y="538"/>
              <a:ext cx="288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AutoShape 43"/>
            <p:cNvSpPr>
              <a:spLocks noChangeArrowheads="1"/>
            </p:cNvSpPr>
            <p:nvPr/>
          </p:nvSpPr>
          <p:spPr bwMode="auto">
            <a:xfrm>
              <a:off x="1904" y="117"/>
              <a:ext cx="300" cy="4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362200" y="457200"/>
            <a:ext cx="3700463" cy="6199188"/>
            <a:chOff x="1488" y="288"/>
            <a:chExt cx="2331" cy="3905"/>
          </a:xfrm>
        </p:grpSpPr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1488" y="3312"/>
              <a:ext cx="496" cy="881"/>
              <a:chOff x="2385" y="3172"/>
              <a:chExt cx="313" cy="556"/>
            </a:xfrm>
          </p:grpSpPr>
          <p:sp>
            <p:nvSpPr>
              <p:cNvPr id="26669" name="Oval 46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0" name="Oval 47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Oval 48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AutoShape 49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Line 50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Line 51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52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AutoShape 53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Line 54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Line 55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56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Line 57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 rot="-7689898">
              <a:off x="2751" y="993"/>
              <a:ext cx="1774" cy="363"/>
              <a:chOff x="3711" y="1294"/>
              <a:chExt cx="1774" cy="363"/>
            </a:xfrm>
          </p:grpSpPr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 rot="-5991334">
                <a:off x="4529" y="1293"/>
                <a:ext cx="217" cy="433"/>
                <a:chOff x="626" y="417"/>
                <a:chExt cx="296" cy="589"/>
              </a:xfrm>
            </p:grpSpPr>
            <p:sp>
              <p:nvSpPr>
                <p:cNvPr id="26667" name="Freeform 60"/>
                <p:cNvSpPr>
                  <a:spLocks/>
                </p:cNvSpPr>
                <p:nvPr/>
              </p:nvSpPr>
              <p:spPr bwMode="auto">
                <a:xfrm>
                  <a:off x="626" y="417"/>
                  <a:ext cx="292" cy="493"/>
                </a:xfrm>
                <a:custGeom>
                  <a:avLst/>
                  <a:gdLst>
                    <a:gd name="T0" fmla="*/ 167 w 300"/>
                    <a:gd name="T1" fmla="*/ 0 h 485"/>
                    <a:gd name="T2" fmla="*/ 0 w 300"/>
                    <a:gd name="T3" fmla="*/ 485 h 485"/>
                    <a:gd name="T4" fmla="*/ 300 w 300"/>
                    <a:gd name="T5" fmla="*/ 476 h 485"/>
                    <a:gd name="T6" fmla="*/ 167 w 300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485"/>
                    <a:gd name="T14" fmla="*/ 300 w 300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485">
                      <a:moveTo>
                        <a:pt x="167" y="0"/>
                      </a:moveTo>
                      <a:lnTo>
                        <a:pt x="0" y="485"/>
                      </a:lnTo>
                      <a:lnTo>
                        <a:pt x="300" y="476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Oval 61"/>
                <p:cNvSpPr>
                  <a:spLocks noChangeArrowheads="1"/>
                </p:cNvSpPr>
                <p:nvPr/>
              </p:nvSpPr>
              <p:spPr bwMode="auto">
                <a:xfrm>
                  <a:off x="630" y="823"/>
                  <a:ext cx="292" cy="183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 rot="-5991334">
                <a:off x="5002" y="1051"/>
                <a:ext cx="240" cy="726"/>
                <a:chOff x="626" y="890"/>
                <a:chExt cx="326" cy="988"/>
              </a:xfrm>
            </p:grpSpPr>
            <p:sp>
              <p:nvSpPr>
                <p:cNvPr id="26665" name="Freeform 63"/>
                <p:cNvSpPr>
                  <a:spLocks/>
                </p:cNvSpPr>
                <p:nvPr/>
              </p:nvSpPr>
              <p:spPr bwMode="auto">
                <a:xfrm>
                  <a:off x="626" y="890"/>
                  <a:ext cx="326" cy="871"/>
                </a:xfrm>
                <a:custGeom>
                  <a:avLst/>
                  <a:gdLst>
                    <a:gd name="T0" fmla="*/ 92 w 326"/>
                    <a:gd name="T1" fmla="*/ 45 h 871"/>
                    <a:gd name="T2" fmla="*/ 0 w 326"/>
                    <a:gd name="T3" fmla="*/ 871 h 871"/>
                    <a:gd name="T4" fmla="*/ 326 w 326"/>
                    <a:gd name="T5" fmla="*/ 871 h 871"/>
                    <a:gd name="T6" fmla="*/ 200 w 326"/>
                    <a:gd name="T7" fmla="*/ 20 h 871"/>
                    <a:gd name="T8" fmla="*/ 148 w 326"/>
                    <a:gd name="T9" fmla="*/ 0 h 871"/>
                    <a:gd name="T10" fmla="*/ 92 w 326"/>
                    <a:gd name="T11" fmla="*/ 45 h 8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6"/>
                    <a:gd name="T19" fmla="*/ 0 h 871"/>
                    <a:gd name="T20" fmla="*/ 326 w 326"/>
                    <a:gd name="T21" fmla="*/ 871 h 8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6" h="871">
                      <a:moveTo>
                        <a:pt x="92" y="45"/>
                      </a:moveTo>
                      <a:cubicBezTo>
                        <a:pt x="46" y="458"/>
                        <a:pt x="0" y="871"/>
                        <a:pt x="0" y="871"/>
                      </a:cubicBezTo>
                      <a:lnTo>
                        <a:pt x="326" y="871"/>
                      </a:lnTo>
                      <a:cubicBezTo>
                        <a:pt x="326" y="871"/>
                        <a:pt x="230" y="165"/>
                        <a:pt x="200" y="20"/>
                      </a:cubicBezTo>
                      <a:cubicBezTo>
                        <a:pt x="174" y="10"/>
                        <a:pt x="168" y="2"/>
                        <a:pt x="148" y="0"/>
                      </a:cubicBezTo>
                      <a:cubicBezTo>
                        <a:pt x="130" y="0"/>
                        <a:pt x="117" y="20"/>
                        <a:pt x="92" y="4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Oval 64"/>
                <p:cNvSpPr>
                  <a:spLocks noChangeArrowheads="1"/>
                </p:cNvSpPr>
                <p:nvPr/>
              </p:nvSpPr>
              <p:spPr bwMode="auto">
                <a:xfrm>
                  <a:off x="651" y="1695"/>
                  <a:ext cx="292" cy="183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64" name="Line 65"/>
              <p:cNvSpPr>
                <a:spLocks noChangeShapeType="1"/>
              </p:cNvSpPr>
              <p:nvPr/>
            </p:nvSpPr>
            <p:spPr bwMode="auto">
              <a:xfrm flipH="1">
                <a:off x="3711" y="1540"/>
                <a:ext cx="726" cy="11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524000" y="228600"/>
            <a:ext cx="5376863" cy="5818188"/>
            <a:chOff x="960" y="144"/>
            <a:chExt cx="3387" cy="3665"/>
          </a:xfrm>
        </p:grpSpPr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960" y="2928"/>
              <a:ext cx="496" cy="881"/>
              <a:chOff x="2385" y="3172"/>
              <a:chExt cx="313" cy="556"/>
            </a:xfrm>
          </p:grpSpPr>
          <p:sp>
            <p:nvSpPr>
              <p:cNvPr id="26648" name="Oval 68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9" name="Oval 69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Oval 70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AutoShape 71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72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73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Line 74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AutoShape 75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76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77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78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79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0"/>
            <p:cNvGrpSpPr>
              <a:grpSpLocks/>
            </p:cNvGrpSpPr>
            <p:nvPr/>
          </p:nvGrpSpPr>
          <p:grpSpPr bwMode="auto">
            <a:xfrm rot="-3604991">
              <a:off x="3279" y="849"/>
              <a:ext cx="1774" cy="363"/>
              <a:chOff x="3711" y="1294"/>
              <a:chExt cx="1774" cy="363"/>
            </a:xfrm>
          </p:grpSpPr>
          <p:grpSp>
            <p:nvGrpSpPr>
              <p:cNvPr id="18" name="Group 81"/>
              <p:cNvGrpSpPr>
                <a:grpSpLocks/>
              </p:cNvGrpSpPr>
              <p:nvPr/>
            </p:nvGrpSpPr>
            <p:grpSpPr bwMode="auto">
              <a:xfrm rot="-5991334">
                <a:off x="4529" y="1293"/>
                <a:ext cx="217" cy="433"/>
                <a:chOff x="626" y="417"/>
                <a:chExt cx="296" cy="589"/>
              </a:xfrm>
            </p:grpSpPr>
            <p:sp>
              <p:nvSpPr>
                <p:cNvPr id="26646" name="Freeform 82"/>
                <p:cNvSpPr>
                  <a:spLocks/>
                </p:cNvSpPr>
                <p:nvPr/>
              </p:nvSpPr>
              <p:spPr bwMode="auto">
                <a:xfrm>
                  <a:off x="626" y="417"/>
                  <a:ext cx="292" cy="493"/>
                </a:xfrm>
                <a:custGeom>
                  <a:avLst/>
                  <a:gdLst>
                    <a:gd name="T0" fmla="*/ 167 w 300"/>
                    <a:gd name="T1" fmla="*/ 0 h 485"/>
                    <a:gd name="T2" fmla="*/ 0 w 300"/>
                    <a:gd name="T3" fmla="*/ 485 h 485"/>
                    <a:gd name="T4" fmla="*/ 300 w 300"/>
                    <a:gd name="T5" fmla="*/ 476 h 485"/>
                    <a:gd name="T6" fmla="*/ 167 w 300"/>
                    <a:gd name="T7" fmla="*/ 0 h 4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0"/>
                    <a:gd name="T13" fmla="*/ 0 h 485"/>
                    <a:gd name="T14" fmla="*/ 300 w 300"/>
                    <a:gd name="T15" fmla="*/ 485 h 4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0" h="485">
                      <a:moveTo>
                        <a:pt x="167" y="0"/>
                      </a:moveTo>
                      <a:lnTo>
                        <a:pt x="0" y="485"/>
                      </a:lnTo>
                      <a:lnTo>
                        <a:pt x="300" y="476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7" name="Oval 83"/>
                <p:cNvSpPr>
                  <a:spLocks noChangeArrowheads="1"/>
                </p:cNvSpPr>
                <p:nvPr/>
              </p:nvSpPr>
              <p:spPr bwMode="auto">
                <a:xfrm>
                  <a:off x="630" y="823"/>
                  <a:ext cx="292" cy="183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4"/>
              <p:cNvGrpSpPr>
                <a:grpSpLocks/>
              </p:cNvGrpSpPr>
              <p:nvPr/>
            </p:nvGrpSpPr>
            <p:grpSpPr bwMode="auto">
              <a:xfrm rot="-5991334">
                <a:off x="5002" y="1051"/>
                <a:ext cx="240" cy="726"/>
                <a:chOff x="626" y="890"/>
                <a:chExt cx="326" cy="988"/>
              </a:xfrm>
            </p:grpSpPr>
            <p:sp>
              <p:nvSpPr>
                <p:cNvPr id="26644" name="Freeform 85"/>
                <p:cNvSpPr>
                  <a:spLocks/>
                </p:cNvSpPr>
                <p:nvPr/>
              </p:nvSpPr>
              <p:spPr bwMode="auto">
                <a:xfrm>
                  <a:off x="626" y="890"/>
                  <a:ext cx="326" cy="871"/>
                </a:xfrm>
                <a:custGeom>
                  <a:avLst/>
                  <a:gdLst>
                    <a:gd name="T0" fmla="*/ 92 w 326"/>
                    <a:gd name="T1" fmla="*/ 45 h 871"/>
                    <a:gd name="T2" fmla="*/ 0 w 326"/>
                    <a:gd name="T3" fmla="*/ 871 h 871"/>
                    <a:gd name="T4" fmla="*/ 326 w 326"/>
                    <a:gd name="T5" fmla="*/ 871 h 871"/>
                    <a:gd name="T6" fmla="*/ 200 w 326"/>
                    <a:gd name="T7" fmla="*/ 20 h 871"/>
                    <a:gd name="T8" fmla="*/ 148 w 326"/>
                    <a:gd name="T9" fmla="*/ 0 h 871"/>
                    <a:gd name="T10" fmla="*/ 92 w 326"/>
                    <a:gd name="T11" fmla="*/ 45 h 8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6"/>
                    <a:gd name="T19" fmla="*/ 0 h 871"/>
                    <a:gd name="T20" fmla="*/ 326 w 326"/>
                    <a:gd name="T21" fmla="*/ 871 h 8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6" h="871">
                      <a:moveTo>
                        <a:pt x="92" y="45"/>
                      </a:moveTo>
                      <a:cubicBezTo>
                        <a:pt x="46" y="458"/>
                        <a:pt x="0" y="871"/>
                        <a:pt x="0" y="871"/>
                      </a:cubicBezTo>
                      <a:lnTo>
                        <a:pt x="326" y="871"/>
                      </a:lnTo>
                      <a:cubicBezTo>
                        <a:pt x="326" y="871"/>
                        <a:pt x="230" y="165"/>
                        <a:pt x="200" y="20"/>
                      </a:cubicBezTo>
                      <a:cubicBezTo>
                        <a:pt x="174" y="10"/>
                        <a:pt x="168" y="2"/>
                        <a:pt x="148" y="0"/>
                      </a:cubicBezTo>
                      <a:cubicBezTo>
                        <a:pt x="130" y="0"/>
                        <a:pt x="117" y="20"/>
                        <a:pt x="92" y="45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Oval 86"/>
                <p:cNvSpPr>
                  <a:spLocks noChangeArrowheads="1"/>
                </p:cNvSpPr>
                <p:nvPr/>
              </p:nvSpPr>
              <p:spPr bwMode="auto">
                <a:xfrm>
                  <a:off x="651" y="1695"/>
                  <a:ext cx="292" cy="183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43" name="Line 87"/>
              <p:cNvSpPr>
                <a:spLocks noChangeShapeType="1"/>
              </p:cNvSpPr>
              <p:nvPr/>
            </p:nvSpPr>
            <p:spPr bwMode="auto">
              <a:xfrm flipH="1">
                <a:off x="3711" y="1540"/>
                <a:ext cx="726" cy="11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38" name="Rectangle 89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2390775" cy="26828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IACT principle</a:t>
            </a:r>
            <a:endParaRPr lang="en-US" smtClean="0"/>
          </a:p>
        </p:txBody>
      </p:sp>
      <p:sp>
        <p:nvSpPr>
          <p:cNvPr id="90" name="Datumsplatzhalter 8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91" name="Fußzeilenplatzhalt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4" grpId="0" animBg="1"/>
      <p:bldP spid="89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8534400" cy="1125538"/>
          </a:xfrm>
        </p:spPr>
        <p:txBody>
          <a:bodyPr>
            <a:normAutofit fontScale="90000"/>
          </a:bodyPr>
          <a:lstStyle/>
          <a:p>
            <a:r>
              <a:rPr lang="en-US" altLang="ja-JP" sz="3400" dirty="0"/>
              <a:t>Gamma-Ray Emission </a:t>
            </a:r>
            <a:r>
              <a:rPr lang="en-US" altLang="ja-JP" sz="3400" dirty="0" smtClean="0"/>
              <a:t>Processes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en-US" altLang="ja-JP" sz="3400" dirty="0" smtClean="0"/>
              <a:t>Astrophysical process</a:t>
            </a:r>
            <a:endParaRPr lang="en-US" altLang="ja-JP" sz="3400" dirty="0"/>
          </a:p>
        </p:txBody>
      </p:sp>
      <p:pic>
        <p:nvPicPr>
          <p:cNvPr id="1373187" name="Picture 3" descr="GAMMA-ELEC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69" y="1268760"/>
            <a:ext cx="4033838" cy="2257425"/>
          </a:xfrm>
          <a:prstGeom prst="rect">
            <a:avLst/>
          </a:prstGeom>
          <a:noFill/>
        </p:spPr>
      </p:pic>
      <p:pic>
        <p:nvPicPr>
          <p:cNvPr id="1373188" name="Picture 4" descr="GAMMA-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4389121" cy="2438400"/>
          </a:xfrm>
          <a:prstGeom prst="rect">
            <a:avLst/>
          </a:prstGeom>
          <a:noFill/>
        </p:spPr>
      </p:pic>
      <p:graphicFrame>
        <p:nvGraphicFramePr>
          <p:cNvPr id="1373191" name="Object 7"/>
          <p:cNvGraphicFramePr>
            <a:graphicFrameLocks noChangeAspect="1"/>
          </p:cNvGraphicFramePr>
          <p:nvPr/>
        </p:nvGraphicFramePr>
        <p:xfrm>
          <a:off x="7173913" y="1981202"/>
          <a:ext cx="912812" cy="412750"/>
        </p:xfrm>
        <a:graphic>
          <a:graphicData uri="http://schemas.openxmlformats.org/presentationml/2006/ole">
            <p:oleObj spid="_x0000_s1026" name="数式" r:id="rId5" imgW="457200" imgH="190440" progId="Equation.3">
              <p:embed/>
            </p:oleObj>
          </a:graphicData>
        </a:graphic>
      </p:graphicFrame>
      <p:graphicFrame>
        <p:nvGraphicFramePr>
          <p:cNvPr id="1373192" name="Object 8"/>
          <p:cNvGraphicFramePr>
            <a:graphicFrameLocks noChangeAspect="1"/>
          </p:cNvGraphicFramePr>
          <p:nvPr/>
        </p:nvGraphicFramePr>
        <p:xfrm>
          <a:off x="7667651" y="2743200"/>
          <a:ext cx="912813" cy="412750"/>
        </p:xfrm>
        <a:graphic>
          <a:graphicData uri="http://schemas.openxmlformats.org/presentationml/2006/ole">
            <p:oleObj spid="_x0000_s1027" name="数式" r:id="rId6" imgW="457200" imgH="190440" progId="Equation.3">
              <p:embed/>
            </p:oleObj>
          </a:graphicData>
        </a:graphic>
      </p:graphicFrame>
      <p:pic>
        <p:nvPicPr>
          <p:cNvPr id="1373193" name="Picture 9" descr="GAMMA-PROT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68760"/>
            <a:ext cx="4470050" cy="2209795"/>
          </a:xfrm>
          <a:prstGeom prst="rect">
            <a:avLst/>
          </a:prstGeom>
          <a:noFill/>
        </p:spPr>
      </p:pic>
      <p:graphicFrame>
        <p:nvGraphicFramePr>
          <p:cNvPr id="1373194" name="Object 10"/>
          <p:cNvGraphicFramePr>
            <a:graphicFrameLocks noChangeAspect="1"/>
          </p:cNvGraphicFramePr>
          <p:nvPr/>
        </p:nvGraphicFramePr>
        <p:xfrm>
          <a:off x="4712702" y="2895600"/>
          <a:ext cx="912813" cy="412750"/>
        </p:xfrm>
        <a:graphic>
          <a:graphicData uri="http://schemas.openxmlformats.org/presentationml/2006/ole">
            <p:oleObj spid="_x0000_s1028" name="数式" r:id="rId8" imgW="457200" imgH="190440" progId="Equation.3">
              <p:embed/>
            </p:oleObj>
          </a:graphicData>
        </a:graphic>
      </p:graphicFrame>
      <p:graphicFrame>
        <p:nvGraphicFramePr>
          <p:cNvPr id="1373195" name="Object 11"/>
          <p:cNvGraphicFramePr>
            <a:graphicFrameLocks noChangeAspect="1"/>
          </p:cNvGraphicFramePr>
          <p:nvPr/>
        </p:nvGraphicFramePr>
        <p:xfrm>
          <a:off x="7737231" y="3200400"/>
          <a:ext cx="912812" cy="412750"/>
        </p:xfrm>
        <a:graphic>
          <a:graphicData uri="http://schemas.openxmlformats.org/presentationml/2006/ole">
            <p:oleObj spid="_x0000_s1029" name="数式" r:id="rId9" imgW="457200" imgH="190440" progId="Equation.3">
              <p:embed/>
            </p:oleObj>
          </a:graphicData>
        </a:graphic>
      </p:graphicFrame>
      <p:graphicFrame>
        <p:nvGraphicFramePr>
          <p:cNvPr id="1373196" name="Object 12"/>
          <p:cNvGraphicFramePr>
            <a:graphicFrameLocks noChangeAspect="1"/>
          </p:cNvGraphicFramePr>
          <p:nvPr/>
        </p:nvGraphicFramePr>
        <p:xfrm>
          <a:off x="352451" y="2286000"/>
          <a:ext cx="912813" cy="412750"/>
        </p:xfrm>
        <a:graphic>
          <a:graphicData uri="http://schemas.openxmlformats.org/presentationml/2006/ole">
            <p:oleObj spid="_x0000_s1030" name="数式" r:id="rId10" imgW="457200" imgH="190440" progId="Equation.3">
              <p:embed/>
            </p:oleObj>
          </a:graphicData>
        </a:graphic>
      </p:graphicFrame>
      <p:graphicFrame>
        <p:nvGraphicFramePr>
          <p:cNvPr id="1373197" name="Object 13"/>
          <p:cNvGraphicFramePr>
            <a:graphicFrameLocks noChangeAspect="1"/>
          </p:cNvGraphicFramePr>
          <p:nvPr/>
        </p:nvGraphicFramePr>
        <p:xfrm>
          <a:off x="3024553" y="3321051"/>
          <a:ext cx="914400" cy="412750"/>
        </p:xfrm>
        <a:graphic>
          <a:graphicData uri="http://schemas.openxmlformats.org/presentationml/2006/ole">
            <p:oleObj spid="_x0000_s1031" name="数式" r:id="rId11" imgW="457200" imgH="190440" progId="Equation.3">
              <p:embed/>
            </p:oleObj>
          </a:graphicData>
        </a:graphic>
      </p:graphicFrame>
      <p:sp>
        <p:nvSpPr>
          <p:cNvPr id="1373198" name="Line 14"/>
          <p:cNvSpPr>
            <a:spLocks noChangeShapeType="1"/>
          </p:cNvSpPr>
          <p:nvPr/>
        </p:nvSpPr>
        <p:spPr bwMode="auto">
          <a:xfrm flipH="1">
            <a:off x="6892925" y="1905000"/>
            <a:ext cx="280988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229" tIns="43615" rIns="87229" bIns="43615"/>
          <a:lstStyle/>
          <a:p>
            <a:endParaRPr lang="ja-JP" alt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Fast Rotation </a:t>
            </a:r>
            <a:r>
              <a:rPr lang="de-DE" sz="3600" dirty="0" err="1" smtClean="0"/>
              <a:t>of</a:t>
            </a:r>
            <a:r>
              <a:rPr lang="de-DE" sz="3600" dirty="0" smtClean="0"/>
              <a:t> MAGIC </a:t>
            </a:r>
            <a:r>
              <a:rPr lang="de-DE" sz="3600" dirty="0" err="1" smtClean="0"/>
              <a:t>to„catch</a:t>
            </a:r>
            <a:r>
              <a:rPr lang="de-DE" sz="3600" dirty="0" smtClean="0"/>
              <a:t>“ GRB</a:t>
            </a:r>
            <a:endParaRPr lang="en-US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7" name="MAGIC_GRB_stereo-movement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1197320"/>
            <a:ext cx="9087998" cy="51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MAGIC Progress in 2014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86409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</a:t>
            </a:r>
            <a:r>
              <a:rPr lang="de-DE" sz="2400" dirty="0" smtClean="0"/>
              <a:t>he MAGIC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 </a:t>
            </a:r>
            <a:r>
              <a:rPr lang="de-DE" sz="2400" dirty="0" err="1" smtClean="0"/>
              <a:t>yieldid</a:t>
            </a:r>
            <a:r>
              <a:rPr lang="de-DE" sz="2400" dirty="0" smtClean="0"/>
              <a:t> a </a:t>
            </a:r>
            <a:r>
              <a:rPr lang="de-DE" sz="2400" dirty="0" err="1" smtClean="0"/>
              <a:t>remarkable</a:t>
            </a:r>
            <a:r>
              <a:rPr lang="de-DE" sz="2400" dirty="0" smtClean="0"/>
              <a:t> </a:t>
            </a:r>
            <a:r>
              <a:rPr lang="de-DE" sz="2400" dirty="0" err="1" smtClean="0"/>
              <a:t>scientific</a:t>
            </a:r>
            <a:r>
              <a:rPr lang="de-DE" sz="2400" dirty="0" smtClean="0"/>
              <a:t> </a:t>
            </a:r>
            <a:r>
              <a:rPr lang="de-DE" sz="2400" dirty="0" err="1" smtClean="0"/>
              <a:t>harvest</a:t>
            </a:r>
            <a:r>
              <a:rPr lang="de-DE" sz="2400" dirty="0" smtClean="0"/>
              <a:t> in 2014. 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sensitivity</a:t>
            </a:r>
            <a:r>
              <a:rPr lang="de-DE" sz="2400" dirty="0" smtClean="0"/>
              <a:t>:  50 </a:t>
            </a:r>
            <a:r>
              <a:rPr lang="de-DE" sz="2400" dirty="0" err="1" smtClean="0"/>
              <a:t>mCrab</a:t>
            </a:r>
            <a:r>
              <a:rPr lang="de-DE" sz="2400" dirty="0" smtClean="0"/>
              <a:t> </a:t>
            </a:r>
            <a:r>
              <a:rPr lang="de-DE" sz="2400" dirty="0" smtClean="0"/>
              <a:t>in 50h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</a:t>
            </a:r>
            <a:r>
              <a:rPr lang="de-DE" sz="2400" baseline="-25000" dirty="0" err="1" smtClean="0">
                <a:latin typeface="Symbol" pitchFamily="18" charset="2"/>
              </a:rPr>
              <a:t>g</a:t>
            </a:r>
            <a:r>
              <a:rPr lang="de-DE" sz="2400" dirty="0" smtClean="0"/>
              <a:t> ≥ 400 </a:t>
            </a:r>
            <a:r>
              <a:rPr lang="de-DE" sz="2400" dirty="0" err="1" smtClean="0"/>
              <a:t>GeV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2232620"/>
            <a:ext cx="6010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67544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Brief summary of the MAGIC publication pipeline </a:t>
            </a:r>
            <a:r>
              <a:rPr lang="en-US" sz="3600" dirty="0" smtClean="0"/>
              <a:t>in peer-reviewed journals in 2014</a:t>
            </a:r>
            <a:endParaRPr lang="en-US" sz="3600" dirty="0"/>
          </a:p>
        </p:txBody>
      </p:sp>
      <p:sp>
        <p:nvSpPr>
          <p:cNvPr id="5" name="TextBox 10"/>
          <p:cNvSpPr txBox="1"/>
          <p:nvPr/>
        </p:nvSpPr>
        <p:spPr>
          <a:xfrm>
            <a:off x="3059832" y="1700808"/>
            <a:ext cx="5829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16 already published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2</a:t>
            </a:r>
            <a:r>
              <a:rPr lang="en-US" sz="2400" b="1" dirty="0" smtClean="0"/>
              <a:t> </a:t>
            </a:r>
            <a:r>
              <a:rPr lang="en-US" sz="2400" b="1" dirty="0" smtClean="0"/>
              <a:t>accepted 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9 </a:t>
            </a:r>
            <a:r>
              <a:rPr lang="en-US" sz="2400" b="1" dirty="0" smtClean="0"/>
              <a:t>submitted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In total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: 27 papers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16 AGNs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7 Galactic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 GRB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</a:rPr>
              <a:t>AstroParticle</a:t>
            </a:r>
            <a:r>
              <a:rPr lang="en-US" sz="2400" dirty="0" smtClean="0">
                <a:solidFill>
                  <a:srgbClr val="FF0000"/>
                </a:solidFill>
              </a:rPr>
              <a:t> physics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 Technical papers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dirty="0" smtClean="0"/>
              <a:t>urrent MAGIC projects queuing to become publication in peer-reviewed journals</a:t>
            </a:r>
            <a:endParaRPr lang="en-US" sz="3600" dirty="0"/>
          </a:p>
        </p:txBody>
      </p:sp>
      <p:sp>
        <p:nvSpPr>
          <p:cNvPr id="8" name="TextBox 4"/>
          <p:cNvSpPr txBox="1"/>
          <p:nvPr/>
        </p:nvSpPr>
        <p:spPr>
          <a:xfrm>
            <a:off x="581352" y="1885984"/>
            <a:ext cx="8308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– Paper(s) now circulating </a:t>
            </a:r>
            <a:r>
              <a:rPr lang="en-US" sz="2400" dirty="0" smtClean="0"/>
              <a:t>through MAGIC </a:t>
            </a:r>
            <a:r>
              <a:rPr lang="en-US" sz="2400" dirty="0" smtClean="0"/>
              <a:t>collaboration</a:t>
            </a:r>
            <a:r>
              <a:rPr lang="en-US" sz="2400" dirty="0" smtClean="0"/>
              <a:t>: </a:t>
            </a:r>
            <a:r>
              <a:rPr lang="en-US" sz="2400" dirty="0" smtClean="0"/>
              <a:t>1 (AGN)</a:t>
            </a:r>
          </a:p>
          <a:p>
            <a:r>
              <a:rPr lang="en-US" sz="2400" dirty="0" smtClean="0"/>
              <a:t>– </a:t>
            </a:r>
            <a:r>
              <a:rPr lang="en-US" sz="2400" dirty="0" smtClean="0"/>
              <a:t>Under </a:t>
            </a:r>
            <a:r>
              <a:rPr lang="en-US" sz="2400" dirty="0" smtClean="0"/>
              <a:t>review </a:t>
            </a:r>
            <a:r>
              <a:rPr lang="en-US" sz="2400" dirty="0" smtClean="0"/>
              <a:t>by MAGIC internal </a:t>
            </a:r>
            <a:r>
              <a:rPr lang="en-US" sz="2400" dirty="0" smtClean="0"/>
              <a:t>referees: </a:t>
            </a:r>
            <a:r>
              <a:rPr lang="en-US" sz="2400" dirty="0" smtClean="0"/>
              <a:t>2 </a:t>
            </a:r>
            <a:r>
              <a:rPr lang="en-US" sz="2400" dirty="0" smtClean="0"/>
              <a:t>(1 AGN + 1 Gal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– </a:t>
            </a:r>
            <a:r>
              <a:rPr lang="en-US" sz="2400" dirty="0" smtClean="0"/>
              <a:t>Under</a:t>
            </a:r>
            <a:r>
              <a:rPr lang="en-US" sz="2400" dirty="0" smtClean="0"/>
              <a:t> review </a:t>
            </a:r>
            <a:r>
              <a:rPr lang="en-US" sz="2400" dirty="0" smtClean="0"/>
              <a:t>by </a:t>
            </a:r>
            <a:r>
              <a:rPr lang="en-US" sz="2400" dirty="0" smtClean="0"/>
              <a:t>the MAGIC science groups: 4 (3 AGNs + 1 AP</a:t>
            </a:r>
            <a:r>
              <a:rPr lang="en-US" sz="2400" dirty="0" smtClean="0"/>
              <a:t>)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</a:rPr>
              <a:t>Other projects </a:t>
            </a:r>
            <a:r>
              <a:rPr lang="en-US" sz="2400" dirty="0" smtClean="0"/>
              <a:t>(not drafts, because include just-taken data) </a:t>
            </a:r>
            <a:r>
              <a:rPr lang="en-US" sz="2400" dirty="0" smtClean="0"/>
              <a:t>  	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under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preparation (49)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789" y="4020740"/>
            <a:ext cx="8532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			</a:t>
            </a:r>
            <a:r>
              <a:rPr lang="de-DE" sz="2800" dirty="0" smtClean="0"/>
              <a:t>Split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topics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Astroparticle</a:t>
            </a:r>
            <a:r>
              <a:rPr lang="en-US" sz="2400" dirty="0" smtClean="0"/>
              <a:t> </a:t>
            </a:r>
            <a:r>
              <a:rPr lang="en-US" sz="2400" dirty="0" smtClean="0"/>
              <a:t>group: </a:t>
            </a:r>
            <a:r>
              <a:rPr lang="en-US" sz="2400" dirty="0" smtClean="0"/>
              <a:t>		       2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Galactic </a:t>
            </a:r>
            <a:r>
              <a:rPr lang="en-US" sz="2400" dirty="0" smtClean="0"/>
              <a:t>group (</a:t>
            </a:r>
            <a:r>
              <a:rPr lang="en-US" sz="2400" dirty="0" smtClean="0"/>
              <a:t>incl. </a:t>
            </a:r>
            <a:r>
              <a:rPr lang="en-US" sz="2400" dirty="0" smtClean="0"/>
              <a:t>pulsars</a:t>
            </a:r>
            <a:r>
              <a:rPr lang="en-US" sz="2400" dirty="0" smtClean="0"/>
              <a:t>):   14 </a:t>
            </a:r>
            <a:r>
              <a:rPr lang="en-US" sz="2400" dirty="0" smtClean="0"/>
              <a:t>(11 from “old </a:t>
            </a:r>
            <a:r>
              <a:rPr lang="en-US" sz="2400" dirty="0" smtClean="0"/>
              <a:t>Galactic” </a:t>
            </a:r>
            <a:r>
              <a:rPr lang="en-US" sz="2400" dirty="0" smtClean="0"/>
              <a:t>+ </a:t>
            </a:r>
            <a:endParaRPr lang="en-US" sz="2400" dirty="0" smtClean="0"/>
          </a:p>
          <a:p>
            <a:r>
              <a:rPr lang="en-US" sz="2400" dirty="0" smtClean="0"/>
              <a:t>   				   	 + 3  </a:t>
            </a:r>
            <a:r>
              <a:rPr lang="en-US" sz="2400" dirty="0" smtClean="0"/>
              <a:t>from </a:t>
            </a:r>
            <a:r>
              <a:rPr lang="en-US" sz="2400" dirty="0" smtClean="0"/>
              <a:t>“old Pulsars”)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AGN group:</a:t>
            </a:r>
            <a:r>
              <a:rPr lang="en-US" sz="2400" dirty="0" smtClean="0"/>
              <a:t> 			     </a:t>
            </a:r>
            <a:r>
              <a:rPr lang="en-US" sz="2400" dirty="0" smtClean="0"/>
              <a:t>33 (including </a:t>
            </a:r>
            <a:r>
              <a:rPr lang="en-US" sz="2400" dirty="0" smtClean="0"/>
              <a:t>4 flares from 2014)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1520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dirty="0" smtClean="0">
                <a:solidFill>
                  <a:srgbClr val="C00000"/>
                </a:solidFill>
              </a:rPr>
              <a:t>2004 – 2014: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Celebrating the 10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anniversary of science operation of MAGIC: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100 publications, 5 in SCIENCE</a:t>
            </a:r>
            <a:r>
              <a:rPr lang="de-DE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827584" y="2564904"/>
            <a:ext cx="5164667" cy="2677656"/>
          </a:xfrm>
          <a:prstGeom prst="rect">
            <a:avLst/>
          </a:prstGeom>
          <a:ln w="635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/>
              </a:rPr>
              <a:t>Having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“50+ pending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projects” </a:t>
            </a:r>
            <a:r>
              <a:rPr lang="en-US" sz="2400" b="1" dirty="0" smtClean="0"/>
              <a:t>is not a problem, provided we keep moving projects to drafts and publications as </a:t>
            </a:r>
            <a:r>
              <a:rPr lang="en-US" sz="2400" b="1" dirty="0" smtClean="0"/>
              <a:t>good</a:t>
            </a:r>
            <a:r>
              <a:rPr lang="en-US" sz="2400" b="1" dirty="0" smtClean="0"/>
              <a:t> as we did </a:t>
            </a:r>
            <a:r>
              <a:rPr lang="en-US" sz="2400" b="1" dirty="0" smtClean="0"/>
              <a:t>in </a:t>
            </a:r>
            <a:r>
              <a:rPr lang="en-US" sz="2400" b="1" dirty="0" smtClean="0"/>
              <a:t>2014</a:t>
            </a:r>
            <a:r>
              <a:rPr lang="en-US" sz="2400" b="1" dirty="0" smtClean="0"/>
              <a:t>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And we </a:t>
            </a:r>
            <a:r>
              <a:rPr lang="en-US" sz="2400" b="1" dirty="0" smtClean="0"/>
              <a:t>are </a:t>
            </a:r>
            <a:r>
              <a:rPr lang="en-US" sz="2400" b="1" dirty="0" smtClean="0"/>
              <a:t>confident that we are going to continue in this line</a:t>
            </a:r>
          </a:p>
        </p:txBody>
      </p:sp>
      <p:sp>
        <p:nvSpPr>
          <p:cNvPr id="6" name="Textfeld 5"/>
          <p:cNvSpPr txBox="1"/>
          <p:nvPr/>
        </p:nvSpPr>
        <p:spPr>
          <a:xfrm rot="21000295">
            <a:off x="6858300" y="2867288"/>
            <a:ext cx="21792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David </a:t>
            </a:r>
            <a:r>
              <a:rPr lang="de-DE" dirty="0" err="1" smtClean="0"/>
              <a:t>Paneque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Publication</a:t>
            </a:r>
            <a:r>
              <a:rPr lang="de-DE" dirty="0" smtClean="0"/>
              <a:t> Manager </a:t>
            </a:r>
          </a:p>
          <a:p>
            <a:r>
              <a:rPr lang="de-DE" dirty="0" err="1" smtClean="0"/>
              <a:t>of</a:t>
            </a:r>
            <a:r>
              <a:rPr lang="de-DE" dirty="0" smtClean="0"/>
              <a:t> MAGIC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6084168" y="3501008"/>
            <a:ext cx="756000" cy="25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MPP‘s</a:t>
            </a:r>
            <a:r>
              <a:rPr lang="de-DE" sz="3600" dirty="0" smtClean="0"/>
              <a:t> </a:t>
            </a:r>
            <a:r>
              <a:rPr lang="de-DE" sz="3600" dirty="0" err="1" smtClean="0"/>
              <a:t>decisive</a:t>
            </a:r>
            <a:r>
              <a:rPr lang="de-DE" sz="3600" dirty="0" smtClean="0"/>
              <a:t> </a:t>
            </a:r>
            <a:r>
              <a:rPr lang="de-DE" sz="3600" dirty="0" err="1" smtClean="0"/>
              <a:t>role</a:t>
            </a:r>
            <a:r>
              <a:rPr lang="de-DE" sz="3600" dirty="0" smtClean="0"/>
              <a:t> in MAGIC</a:t>
            </a:r>
            <a:endParaRPr lang="en-US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Strongest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largest</a:t>
            </a:r>
            <a:r>
              <a:rPr lang="de-DE" sz="2400" dirty="0" smtClean="0"/>
              <a:t> </a:t>
            </a:r>
            <a:r>
              <a:rPr lang="de-DE" sz="2400" dirty="0" err="1" smtClean="0"/>
              <a:t>group</a:t>
            </a:r>
            <a:r>
              <a:rPr lang="de-DE" sz="2400" dirty="0" smtClean="0"/>
              <a:t> in MAGIC</a:t>
            </a:r>
          </a:p>
          <a:p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MPP </a:t>
            </a:r>
            <a:r>
              <a:rPr lang="de-DE" sz="2400" dirty="0" err="1" smtClean="0"/>
              <a:t>group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provides</a:t>
            </a:r>
            <a:endParaRPr lang="de-DE" sz="2400" dirty="0" smtClean="0"/>
          </a:p>
          <a:p>
            <a:r>
              <a:rPr lang="de-DE" sz="2400" dirty="0" err="1" smtClean="0"/>
              <a:t>Spokesperson</a:t>
            </a:r>
            <a:r>
              <a:rPr lang="de-DE" sz="2400" dirty="0" smtClean="0"/>
              <a:t> (</a:t>
            </a:r>
            <a:r>
              <a:rPr lang="de-DE" sz="2400" dirty="0" err="1" smtClean="0"/>
              <a:t>myself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Physics</a:t>
            </a:r>
            <a:r>
              <a:rPr lang="de-DE" sz="2400" dirty="0" smtClean="0"/>
              <a:t>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(Masahiro </a:t>
            </a:r>
            <a:r>
              <a:rPr lang="de-DE" sz="2400" dirty="0" err="1" smtClean="0"/>
              <a:t>Teshima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Publication</a:t>
            </a:r>
            <a:r>
              <a:rPr lang="de-DE" sz="2400" dirty="0" smtClean="0"/>
              <a:t> Manager (David </a:t>
            </a:r>
            <a:r>
              <a:rPr lang="de-DE" sz="2400" dirty="0" err="1" smtClean="0"/>
              <a:t>Paneque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Technical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(Daniel </a:t>
            </a:r>
            <a:r>
              <a:rPr lang="de-DE" sz="2400" dirty="0" err="1" smtClean="0"/>
              <a:t>Mazin</a:t>
            </a:r>
            <a:r>
              <a:rPr lang="de-DE" sz="2400" dirty="0" smtClean="0"/>
              <a:t> </a:t>
            </a:r>
            <a:r>
              <a:rPr lang="de-DE" sz="2400" dirty="0" smtClean="0"/>
              <a:t>– </a:t>
            </a:r>
            <a:r>
              <a:rPr lang="de-DE" sz="2400" dirty="0" err="1" smtClean="0"/>
              <a:t>until</a:t>
            </a:r>
            <a:r>
              <a:rPr lang="de-DE" sz="2400" dirty="0" smtClean="0"/>
              <a:t> </a:t>
            </a:r>
            <a:r>
              <a:rPr lang="de-DE" sz="2400" dirty="0" err="1" smtClean="0"/>
              <a:t>recently</a:t>
            </a:r>
            <a:r>
              <a:rPr lang="de-DE" sz="2400" dirty="0" smtClean="0"/>
              <a:t>) </a:t>
            </a:r>
          </a:p>
          <a:p>
            <a:r>
              <a:rPr lang="de-DE" sz="2400" dirty="0" smtClean="0"/>
              <a:t>Providing 4 out </a:t>
            </a:r>
            <a:r>
              <a:rPr lang="de-DE" sz="2400" dirty="0" err="1" smtClean="0"/>
              <a:t>of</a:t>
            </a:r>
            <a:r>
              <a:rPr lang="de-DE" sz="2400" dirty="0" smtClean="0"/>
              <a:t> 9 </a:t>
            </a:r>
            <a:r>
              <a:rPr lang="de-DE" sz="2400" dirty="0" err="1" smtClean="0"/>
              <a:t>positions</a:t>
            </a:r>
            <a:r>
              <a:rPr lang="de-DE" sz="2400" dirty="0" smtClean="0"/>
              <a:t> in Executive Board (</a:t>
            </a:r>
            <a:r>
              <a:rPr lang="de-DE" sz="2400" dirty="0" err="1" smtClean="0"/>
              <a:t>responsible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day-to-day</a:t>
            </a:r>
            <a:r>
              <a:rPr lang="de-DE" sz="2400" dirty="0" smtClean="0"/>
              <a:t> </a:t>
            </a:r>
            <a:r>
              <a:rPr lang="de-DE" sz="2400" dirty="0" err="1" smtClean="0"/>
              <a:t>dicisions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Co-</a:t>
            </a:r>
            <a:r>
              <a:rPr lang="de-DE" sz="2400" dirty="0" err="1" smtClean="0"/>
              <a:t>c</a:t>
            </a:r>
            <a:r>
              <a:rPr lang="de-DE" sz="2400" dirty="0" err="1" smtClean="0"/>
              <a:t>onvener</a:t>
            </a:r>
            <a:r>
              <a:rPr lang="de-DE" sz="2400" dirty="0" smtClean="0"/>
              <a:t> AGN </a:t>
            </a:r>
            <a:r>
              <a:rPr lang="de-DE" sz="2400" dirty="0" err="1" smtClean="0"/>
              <a:t>group</a:t>
            </a:r>
            <a:r>
              <a:rPr lang="de-DE" sz="2400" dirty="0" smtClean="0"/>
              <a:t> (Daniel </a:t>
            </a:r>
            <a:r>
              <a:rPr lang="de-DE" sz="2400" dirty="0" err="1" smtClean="0"/>
              <a:t>Mazin</a:t>
            </a:r>
            <a:r>
              <a:rPr lang="de-DE" sz="2400" dirty="0" smtClean="0"/>
              <a:t>: </a:t>
            </a:r>
            <a:r>
              <a:rPr lang="de-DE" sz="2400" dirty="0" err="1" smtClean="0"/>
              <a:t>until</a:t>
            </a:r>
            <a:r>
              <a:rPr lang="de-DE" sz="2400" dirty="0" smtClean="0"/>
              <a:t> </a:t>
            </a:r>
            <a:r>
              <a:rPr lang="de-DE" sz="2400" dirty="0" err="1" smtClean="0"/>
              <a:t>recently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Convener</a:t>
            </a:r>
            <a:r>
              <a:rPr lang="de-DE" sz="2400" dirty="0" smtClean="0"/>
              <a:t>  </a:t>
            </a:r>
            <a:r>
              <a:rPr lang="de-DE" sz="2400" dirty="0" err="1" smtClean="0"/>
              <a:t>Astroparticle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Fundamental </a:t>
            </a:r>
            <a:r>
              <a:rPr lang="de-DE" sz="2400" dirty="0" err="1" smtClean="0"/>
              <a:t>physics</a:t>
            </a:r>
            <a:r>
              <a:rPr lang="de-DE" sz="2400" dirty="0" smtClean="0"/>
              <a:t>: Pierre Colin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The </a:t>
            </a:r>
            <a:r>
              <a:rPr lang="de-DE" sz="2400" dirty="0" err="1" smtClean="0"/>
              <a:t>group</a:t>
            </a:r>
            <a:r>
              <a:rPr lang="de-DE" sz="2400" dirty="0" smtClean="0"/>
              <a:t> </a:t>
            </a:r>
            <a:r>
              <a:rPr lang="de-DE" sz="2400" dirty="0" err="1" smtClean="0"/>
              <a:t>includes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15-20 </a:t>
            </a:r>
            <a:r>
              <a:rPr lang="de-DE" sz="2400" dirty="0" err="1" smtClean="0"/>
              <a:t>physicists</a:t>
            </a:r>
            <a:endParaRPr lang="de-DE" sz="2400" dirty="0" smtClean="0"/>
          </a:p>
          <a:p>
            <a:r>
              <a:rPr lang="de-DE" sz="2400" dirty="0" err="1" smtClean="0"/>
              <a:t>Director</a:t>
            </a:r>
            <a:r>
              <a:rPr lang="de-DE" sz="2400" dirty="0" smtClean="0"/>
              <a:t> Masahiro </a:t>
            </a:r>
            <a:r>
              <a:rPr lang="de-DE" sz="2400" dirty="0" err="1" smtClean="0"/>
              <a:t>Teshima</a:t>
            </a:r>
            <a:endParaRPr lang="de-DE" sz="2400" dirty="0" smtClean="0"/>
          </a:p>
          <a:p>
            <a:r>
              <a:rPr lang="de-DE" sz="2400" dirty="0" smtClean="0"/>
              <a:t>3 permanent </a:t>
            </a:r>
            <a:r>
              <a:rPr lang="de-DE" sz="2400" dirty="0" err="1" smtClean="0"/>
              <a:t>positions</a:t>
            </a:r>
            <a:r>
              <a:rPr lang="de-DE" sz="2400" dirty="0" smtClean="0"/>
              <a:t>: R. </a:t>
            </a:r>
            <a:r>
              <a:rPr lang="de-DE" sz="2400" dirty="0" err="1" smtClean="0"/>
              <a:t>Mirzoyan</a:t>
            </a:r>
            <a:r>
              <a:rPr lang="de-DE" sz="2400" dirty="0" smtClean="0"/>
              <a:t>, T. Schweizer, D. </a:t>
            </a:r>
            <a:r>
              <a:rPr lang="de-DE" sz="2400" dirty="0" err="1" smtClean="0"/>
              <a:t>Paneque</a:t>
            </a:r>
            <a:endParaRPr lang="de-DE" sz="2400" dirty="0" smtClean="0"/>
          </a:p>
          <a:p>
            <a:r>
              <a:rPr lang="de-DE" sz="2400" dirty="0" err="1" smtClean="0"/>
              <a:t>Typically</a:t>
            </a:r>
            <a:r>
              <a:rPr lang="de-DE" sz="2400" dirty="0" smtClean="0"/>
              <a:t> ~ 6 </a:t>
            </a:r>
            <a:r>
              <a:rPr lang="de-DE" sz="2400" dirty="0" err="1" smtClean="0"/>
              <a:t>postdocs</a:t>
            </a:r>
            <a:r>
              <a:rPr lang="de-DE" sz="2400" dirty="0" smtClean="0"/>
              <a:t>, 7-8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students</a:t>
            </a:r>
            <a:r>
              <a:rPr lang="de-DE" sz="2400" dirty="0" smtClean="0"/>
              <a:t>, </a:t>
            </a:r>
            <a:r>
              <a:rPr lang="de-DE" sz="2400" dirty="0" err="1" smtClean="0"/>
              <a:t>few</a:t>
            </a:r>
            <a:r>
              <a:rPr lang="de-DE" sz="2400" dirty="0" smtClean="0"/>
              <a:t> </a:t>
            </a:r>
            <a:r>
              <a:rPr lang="de-DE" sz="2400" dirty="0" err="1" smtClean="0"/>
              <a:t>undergraduates</a:t>
            </a:r>
            <a:endParaRPr lang="de-DE" sz="24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acknowledge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strong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cooperative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MPP </a:t>
            </a:r>
            <a:r>
              <a:rPr lang="de-DE" sz="2400" dirty="0" err="1" smtClean="0"/>
              <a:t>workshops</a:t>
            </a:r>
            <a:r>
              <a:rPr lang="de-DE" sz="2400" dirty="0" smtClean="0"/>
              <a:t>: O. Reimann, T. </a:t>
            </a:r>
            <a:r>
              <a:rPr lang="de-DE" sz="2400" dirty="0" err="1" smtClean="0"/>
              <a:t>Hauboled</a:t>
            </a:r>
            <a:r>
              <a:rPr lang="de-DE" sz="2400" dirty="0" smtClean="0"/>
              <a:t>, D. Fink, 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/>
              <a:t>H. </a:t>
            </a:r>
            <a:r>
              <a:rPr lang="de-DE" sz="2400" dirty="0" err="1" smtClean="0"/>
              <a:t>Wetteskind</a:t>
            </a:r>
            <a:r>
              <a:rPr lang="de-DE" sz="2400" dirty="0" smtClean="0"/>
              <a:t>, C. Jablonski, M. </a:t>
            </a:r>
            <a:r>
              <a:rPr lang="de-DE" sz="2400" dirty="0" err="1" smtClean="0"/>
              <a:t>Fras</a:t>
            </a:r>
            <a:r>
              <a:rPr lang="de-DE" sz="2400" dirty="0" smtClean="0"/>
              <a:t>, W. Haberer, S. Schmidl, </a:t>
            </a:r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/>
              <a:t>A. </a:t>
            </a:r>
            <a:r>
              <a:rPr lang="de-DE" sz="2400" dirty="0" err="1" smtClean="0"/>
              <a:t>Dettlaff</a:t>
            </a:r>
            <a:r>
              <a:rPr lang="de-DE" sz="2400" dirty="0" smtClean="0"/>
              <a:t>, S. Horn, J. </a:t>
            </a:r>
            <a:r>
              <a:rPr lang="de-DE" sz="2400" dirty="0" err="1" smtClean="0"/>
              <a:t>Schlammer</a:t>
            </a:r>
            <a:r>
              <a:rPr lang="de-DE" sz="2400" dirty="0" smtClean="0"/>
              <a:t>, …,</a:t>
            </a:r>
          </a:p>
          <a:p>
            <a:r>
              <a:rPr lang="de-DE" sz="2400" dirty="0" smtClean="0"/>
              <a:t>Providing 30-40 %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resources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collaboration</a:t>
            </a:r>
            <a:endParaRPr lang="de-DE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MPP´s</a:t>
            </a:r>
            <a:r>
              <a:rPr lang="de-DE" sz="3600" dirty="0" smtClean="0"/>
              <a:t> </a:t>
            </a:r>
            <a:r>
              <a:rPr lang="de-DE" sz="3600" dirty="0" err="1" smtClean="0"/>
              <a:t>decisive</a:t>
            </a:r>
            <a:r>
              <a:rPr lang="de-DE" sz="3600" dirty="0" smtClean="0"/>
              <a:t> </a:t>
            </a:r>
            <a:r>
              <a:rPr lang="de-DE" sz="3600" dirty="0" err="1" smtClean="0"/>
              <a:t>role</a:t>
            </a:r>
            <a:r>
              <a:rPr lang="de-DE" sz="3600" dirty="0" smtClean="0"/>
              <a:t> in MAGIC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Eckart </a:t>
            </a:r>
            <a:r>
              <a:rPr lang="de-DE" sz="3600" dirty="0" err="1" smtClean="0"/>
              <a:t>obtaining</a:t>
            </a:r>
            <a:r>
              <a:rPr lang="de-DE" sz="3600" dirty="0" smtClean="0"/>
              <a:t> </a:t>
            </a:r>
            <a:r>
              <a:rPr lang="de-DE" sz="3600" dirty="0" err="1" smtClean="0"/>
              <a:t>diplom</a:t>
            </a:r>
            <a:r>
              <a:rPr lang="de-DE" sz="3600" dirty="0" smtClean="0"/>
              <a:t> in </a:t>
            </a:r>
            <a:r>
              <a:rPr lang="de-DE" sz="3600" dirty="0" err="1" smtClean="0"/>
              <a:t>Polish</a:t>
            </a:r>
            <a:r>
              <a:rPr lang="de-DE" sz="3600" dirty="0" smtClean="0"/>
              <a:t> </a:t>
            </a:r>
            <a:r>
              <a:rPr lang="de-DE" sz="3600" dirty="0" err="1" smtClean="0"/>
              <a:t>Embassy</a:t>
            </a:r>
            <a:endParaRPr lang="en-US" sz="3600" dirty="0"/>
          </a:p>
        </p:txBody>
      </p:sp>
      <p:pic>
        <p:nvPicPr>
          <p:cNvPr id="4" name="Inhaltsplatzhalter 3" descr="Eckart-receiving-Academy-membership-Polan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632848" cy="5088566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SUM-Trigger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Novel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allow</a:t>
            </a:r>
            <a:r>
              <a:rPr lang="de-DE" sz="2400" dirty="0" smtClean="0"/>
              <a:t> MAGIC </a:t>
            </a:r>
            <a:r>
              <a:rPr lang="de-DE" sz="2400" dirty="0" err="1" smtClean="0"/>
              <a:t>lowering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~55 </a:t>
            </a:r>
            <a:r>
              <a:rPr lang="de-DE" sz="2400" dirty="0" err="1" smtClean="0"/>
              <a:t>GeV</a:t>
            </a:r>
            <a:r>
              <a:rPr lang="de-DE" sz="2400" dirty="0" smtClean="0"/>
              <a:t> down </a:t>
            </a:r>
            <a:r>
              <a:rPr lang="de-DE" sz="2400" dirty="0" err="1" smtClean="0"/>
              <a:t>to</a:t>
            </a:r>
            <a:r>
              <a:rPr lang="de-DE" sz="2400" dirty="0" smtClean="0"/>
              <a:t> ~30 </a:t>
            </a:r>
            <a:r>
              <a:rPr lang="de-DE" sz="2400" dirty="0" err="1" smtClean="0"/>
              <a:t>GeV</a:t>
            </a:r>
            <a:endParaRPr lang="de-DE" sz="2400" dirty="0" smtClean="0"/>
          </a:p>
          <a:p>
            <a:r>
              <a:rPr lang="de-DE" sz="2400" dirty="0" err="1" smtClean="0"/>
              <a:t>This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implementation</a:t>
            </a:r>
            <a:r>
              <a:rPr lang="de-DE" sz="2400" dirty="0" smtClean="0"/>
              <a:t> in MAGIC </a:t>
            </a:r>
            <a:r>
              <a:rPr lang="de-DE" sz="2400" dirty="0" err="1" smtClean="0"/>
              <a:t>telescopes</a:t>
            </a:r>
            <a:r>
              <a:rPr lang="de-DE" sz="2400" dirty="0" smtClean="0"/>
              <a:t> in La Palma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lead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Thomas Schweizer </a:t>
            </a:r>
            <a:r>
              <a:rPr lang="de-DE" sz="2400" dirty="0" err="1" smtClean="0"/>
              <a:t>with</a:t>
            </a:r>
            <a:r>
              <a:rPr lang="de-DE" sz="2400" dirty="0" smtClean="0"/>
              <a:t> strong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Francesco </a:t>
            </a:r>
            <a:r>
              <a:rPr lang="de-DE" sz="2400" dirty="0" err="1" smtClean="0"/>
              <a:t>Dazzi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Jezabel Garcia (all </a:t>
            </a:r>
            <a:r>
              <a:rPr lang="de-DE" sz="2400" dirty="0" err="1" smtClean="0"/>
              <a:t>from</a:t>
            </a:r>
            <a:r>
              <a:rPr lang="de-DE" sz="2400" dirty="0" smtClean="0"/>
              <a:t> MPP)</a:t>
            </a:r>
          </a:p>
          <a:p>
            <a:r>
              <a:rPr lang="de-DE" sz="2400" dirty="0" err="1" smtClean="0"/>
              <a:t>Preliminary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taken</a:t>
            </a:r>
            <a:r>
              <a:rPr lang="de-DE" sz="2400" dirty="0" smtClean="0"/>
              <a:t> in spring 2014 </a:t>
            </a:r>
            <a:r>
              <a:rPr lang="de-DE" sz="2400" dirty="0" err="1" smtClean="0"/>
              <a:t>showed</a:t>
            </a:r>
            <a:r>
              <a:rPr lang="de-DE" sz="2400" dirty="0" smtClean="0"/>
              <a:t> +70 %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excess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gamma</a:t>
            </a:r>
            <a:r>
              <a:rPr lang="de-DE" sz="2400" dirty="0" err="1" smtClean="0"/>
              <a:t>-</a:t>
            </a:r>
            <a:r>
              <a:rPr lang="de-DE" sz="2400" dirty="0" err="1" smtClean="0"/>
              <a:t>rays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Crab</a:t>
            </a:r>
            <a:r>
              <a:rPr lang="de-DE" sz="2400" dirty="0" smtClean="0"/>
              <a:t> </a:t>
            </a:r>
            <a:r>
              <a:rPr lang="de-DE" sz="2400" dirty="0" err="1" smtClean="0"/>
              <a:t>pulsar</a:t>
            </a:r>
            <a:r>
              <a:rPr lang="de-DE" sz="2400" dirty="0" smtClean="0"/>
              <a:t>;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estimated</a:t>
            </a:r>
            <a:r>
              <a:rPr lang="de-DE" sz="2400" dirty="0" smtClean="0"/>
              <a:t>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~ 35 </a:t>
            </a:r>
            <a:r>
              <a:rPr lang="de-DE" sz="2400" dirty="0" err="1" smtClean="0"/>
              <a:t>GeV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Currently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taking</a:t>
            </a:r>
            <a:r>
              <a:rPr lang="de-DE" sz="2400" dirty="0" smtClean="0"/>
              <a:t> </a:t>
            </a:r>
            <a:r>
              <a:rPr lang="de-DE" sz="2400" dirty="0" err="1" smtClean="0"/>
              <a:t>steps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even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endParaRPr lang="de-DE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94940" cy="57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smtClean="0">
                <a:latin typeface="+mj-lt"/>
                <a:ea typeface="+mj-ea"/>
                <a:cs typeface="+mj-cs"/>
              </a:rPr>
              <a:t>Extreme </a:t>
            </a:r>
            <a:r>
              <a:rPr lang="de-DE" sz="3600" dirty="0" err="1" smtClean="0">
                <a:latin typeface="+mj-lt"/>
                <a:ea typeface="+mj-ea"/>
                <a:cs typeface="+mj-cs"/>
              </a:rPr>
              <a:t>weather</a:t>
            </a:r>
            <a:r>
              <a:rPr lang="de-DE" sz="3600" dirty="0" smtClean="0">
                <a:latin typeface="+mj-lt"/>
                <a:ea typeface="+mj-ea"/>
                <a:cs typeface="+mj-cs"/>
              </a:rPr>
              <a:t> in La Palma; </a:t>
            </a:r>
            <a:r>
              <a:rPr lang="de-DE" sz="3600" dirty="0" err="1" smtClean="0">
                <a:latin typeface="+mj-lt"/>
                <a:ea typeface="+mj-ea"/>
                <a:cs typeface="+mj-cs"/>
              </a:rPr>
              <a:t>similar</a:t>
            </a:r>
            <a:r>
              <a:rPr lang="de-DE" sz="36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3600" dirty="0" err="1" smtClean="0">
                <a:latin typeface="+mj-lt"/>
                <a:ea typeface="+mj-ea"/>
                <a:cs typeface="+mj-cs"/>
              </a:rPr>
              <a:t>severe</a:t>
            </a:r>
            <a:endParaRPr lang="de-DE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err="1" smtClean="0">
                <a:latin typeface="+mj-lt"/>
                <a:ea typeface="+mj-ea"/>
                <a:cs typeface="+mj-cs"/>
              </a:rPr>
              <a:t>w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eather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happened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January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1994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Repair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MAGIC-I </a:t>
            </a:r>
            <a:r>
              <a:rPr lang="de-DE" sz="3600" dirty="0" err="1" smtClean="0"/>
              <a:t>azimuth</a:t>
            </a:r>
            <a:r>
              <a:rPr lang="de-DE" sz="3600" dirty="0" smtClean="0"/>
              <a:t> </a:t>
            </a:r>
            <a:r>
              <a:rPr lang="de-DE" sz="3600" dirty="0" err="1" smtClean="0"/>
              <a:t>structure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72816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MAGIC-I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operating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11 </a:t>
            </a:r>
            <a:r>
              <a:rPr lang="de-DE" sz="2400" dirty="0" err="1" smtClean="0"/>
              <a:t>years</a:t>
            </a:r>
            <a:r>
              <a:rPr lang="de-DE" sz="2400" dirty="0" smtClean="0"/>
              <a:t>. The MPP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telescope</a:t>
            </a:r>
            <a:r>
              <a:rPr lang="de-DE" sz="2400" dirty="0" smtClean="0"/>
              <a:t> </a:t>
            </a:r>
            <a:r>
              <a:rPr lang="de-DE" sz="2400" dirty="0" err="1" smtClean="0"/>
              <a:t>twice</a:t>
            </a:r>
            <a:r>
              <a:rPr lang="de-DE" sz="2400" dirty="0" smtClean="0"/>
              <a:t> a </a:t>
            </a:r>
            <a:r>
              <a:rPr lang="de-DE" sz="2400" dirty="0" err="1" smtClean="0"/>
              <a:t>year</a:t>
            </a:r>
            <a:r>
              <a:rPr lang="de-DE" sz="2400" dirty="0" smtClean="0"/>
              <a:t>. </a:t>
            </a:r>
            <a:r>
              <a:rPr lang="de-DE" sz="2400" dirty="0" err="1" smtClean="0"/>
              <a:t>W</a:t>
            </a:r>
            <a:r>
              <a:rPr lang="de-DE" sz="2400" dirty="0" err="1" smtClean="0"/>
              <a:t>hen</a:t>
            </a:r>
            <a:r>
              <a:rPr lang="de-DE" sz="2400" dirty="0" smtClean="0"/>
              <a:t> </a:t>
            </a:r>
            <a:r>
              <a:rPr lang="de-DE" sz="2400" dirty="0" err="1" smtClean="0"/>
              <a:t>necessary</a:t>
            </a:r>
            <a:r>
              <a:rPr lang="de-DE" sz="2400" dirty="0" smtClean="0"/>
              <a:t>, </a:t>
            </a:r>
            <a:r>
              <a:rPr lang="de-DE" sz="2400" dirty="0" err="1" smtClean="0"/>
              <a:t>they</a:t>
            </a:r>
            <a:r>
              <a:rPr lang="de-DE" sz="2400" dirty="0" smtClean="0"/>
              <a:t> do also an extra </a:t>
            </a:r>
            <a:r>
              <a:rPr lang="de-DE" sz="2400" dirty="0" err="1" smtClean="0"/>
              <a:t>work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A </a:t>
            </a:r>
            <a:r>
              <a:rPr lang="de-DE" sz="2400" dirty="0" err="1" smtClean="0"/>
              <a:t>big</a:t>
            </a:r>
            <a:r>
              <a:rPr lang="de-DE" sz="2400" dirty="0" smtClean="0"/>
              <a:t> </a:t>
            </a:r>
            <a:r>
              <a:rPr lang="de-DE" sz="2400" dirty="0" err="1" smtClean="0"/>
              <a:t>screw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big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r>
              <a:rPr lang="de-DE" sz="2400" dirty="0" smtClean="0"/>
              <a:t> in </a:t>
            </a:r>
            <a:r>
              <a:rPr lang="de-DE" sz="2400" dirty="0" err="1" smtClean="0"/>
              <a:t>azimuth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broke</a:t>
            </a:r>
            <a:r>
              <a:rPr lang="de-DE" sz="2400" dirty="0" smtClean="0"/>
              <a:t> on June 18th. The MPP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</a:t>
            </a:r>
            <a:r>
              <a:rPr lang="de-DE" sz="2400" dirty="0" err="1" smtClean="0"/>
              <a:t>repaired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professionally</a:t>
            </a:r>
            <a:r>
              <a:rPr lang="de-DE" sz="2400" dirty="0" smtClean="0"/>
              <a:t>. 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36498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MAGIC-I  </a:t>
            </a:r>
            <a:r>
              <a:rPr lang="de-DE" sz="3600" dirty="0" smtClean="0"/>
              <a:t>all-</a:t>
            </a:r>
            <a:r>
              <a:rPr lang="de-DE" sz="3600" i="1" dirty="0" smtClean="0"/>
              <a:t>Al</a:t>
            </a:r>
            <a:r>
              <a:rPr lang="de-DE" sz="3600" dirty="0" smtClean="0"/>
              <a:t> </a:t>
            </a:r>
            <a:r>
              <a:rPr lang="de-DE" sz="3600" dirty="0" err="1" smtClean="0"/>
              <a:t>mirror</a:t>
            </a:r>
            <a:r>
              <a:rPr lang="de-DE" sz="3600" dirty="0" smtClean="0"/>
              <a:t> </a:t>
            </a:r>
            <a:r>
              <a:rPr lang="de-DE" sz="3600" dirty="0" err="1" smtClean="0"/>
              <a:t>problems</a:t>
            </a:r>
            <a:endParaRPr lang="en-US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304" r="53849" b="17786"/>
          <a:stretch>
            <a:fillRect/>
          </a:stretch>
        </p:blipFill>
        <p:spPr bwMode="auto">
          <a:xfrm>
            <a:off x="107504" y="1628801"/>
            <a:ext cx="45289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572000" y="1772816"/>
            <a:ext cx="46120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Through </a:t>
            </a:r>
            <a:r>
              <a:rPr lang="de-DE" sz="2400" dirty="0" err="1" smtClean="0"/>
              <a:t>microscopic</a:t>
            </a:r>
            <a:r>
              <a:rPr lang="de-DE" sz="2400" dirty="0" smtClean="0"/>
              <a:t> </a:t>
            </a:r>
            <a:r>
              <a:rPr lang="de-DE" sz="2400" dirty="0" err="1" smtClean="0"/>
              <a:t>holes</a:t>
            </a:r>
            <a:r>
              <a:rPr lang="de-DE" sz="2400" dirty="0" smtClean="0"/>
              <a:t> </a:t>
            </a:r>
            <a:r>
              <a:rPr lang="de-DE" sz="2400" dirty="0" err="1" smtClean="0"/>
              <a:t>w</a:t>
            </a:r>
            <a:r>
              <a:rPr lang="de-DE" sz="2400" dirty="0" err="1" smtClean="0"/>
              <a:t>ater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slowly</a:t>
            </a:r>
            <a:r>
              <a:rPr lang="de-DE" sz="2400" dirty="0" smtClean="0"/>
              <a:t> </a:t>
            </a:r>
            <a:r>
              <a:rPr lang="de-DE" sz="2400" dirty="0" err="1" smtClean="0"/>
              <a:t>penetrate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honeycomb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behind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   Al-</a:t>
            </a:r>
            <a:r>
              <a:rPr lang="de-DE" sz="2400" dirty="0" err="1" smtClean="0"/>
              <a:t>plate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freezing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(</a:t>
            </a:r>
            <a:r>
              <a:rPr lang="de-DE" sz="2400" dirty="0" err="1" smtClean="0"/>
              <a:t>ice</a:t>
            </a:r>
            <a:r>
              <a:rPr lang="de-DE" sz="2400" dirty="0" smtClean="0"/>
              <a:t>) </a:t>
            </a:r>
            <a:r>
              <a:rPr lang="de-DE" sz="2400" dirty="0" err="1" smtClean="0"/>
              <a:t>can</a:t>
            </a:r>
            <a:endParaRPr lang="de-DE" sz="2400" dirty="0" smtClean="0"/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expand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deform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front </a:t>
            </a:r>
          </a:p>
          <a:p>
            <a:r>
              <a:rPr lang="de-DE" sz="2400" dirty="0" smtClean="0"/>
              <a:t> </a:t>
            </a:r>
            <a:r>
              <a:rPr lang="de-DE" sz="2400" dirty="0" smtClean="0"/>
              <a:t>  </a:t>
            </a:r>
            <a:r>
              <a:rPr lang="de-DE" sz="2400" dirty="0" err="1" smtClean="0"/>
              <a:t>surface</a:t>
            </a:r>
            <a:endParaRPr lang="de-DE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MAGIC-I </a:t>
            </a:r>
            <a:r>
              <a:rPr lang="de-DE" sz="3600" dirty="0" err="1" smtClean="0"/>
              <a:t>mirror</a:t>
            </a:r>
            <a:r>
              <a:rPr lang="de-DE" sz="3600" dirty="0" smtClean="0"/>
              <a:t> </a:t>
            </a:r>
            <a:r>
              <a:rPr lang="de-DE" sz="3600" dirty="0" err="1" smtClean="0"/>
              <a:t>exchange</a:t>
            </a:r>
            <a:endParaRPr lang="en-US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The </a:t>
            </a:r>
            <a:r>
              <a:rPr lang="de-DE" sz="2400" dirty="0" err="1" smtClean="0"/>
              <a:t>mirrors</a:t>
            </a:r>
            <a:r>
              <a:rPr lang="de-DE" sz="2400" dirty="0" smtClean="0"/>
              <a:t> on MAGIC-I </a:t>
            </a:r>
            <a:r>
              <a:rPr lang="de-DE" sz="2400" dirty="0" err="1" smtClean="0"/>
              <a:t>are</a:t>
            </a:r>
            <a:r>
              <a:rPr lang="de-DE" sz="2400" dirty="0" smtClean="0"/>
              <a:t> 11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 smtClean="0"/>
              <a:t>old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On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telescopes</a:t>
            </a:r>
            <a:r>
              <a:rPr lang="de-DE" sz="2400" dirty="0" smtClean="0"/>
              <a:t> </a:t>
            </a:r>
            <a:r>
              <a:rPr lang="de-DE" sz="2400" dirty="0" err="1" smtClean="0"/>
              <a:t>mirrors</a:t>
            </a:r>
            <a:r>
              <a:rPr lang="de-DE" sz="2400" dirty="0" smtClean="0"/>
              <a:t> </a:t>
            </a:r>
            <a:r>
              <a:rPr lang="de-DE" sz="2400" dirty="0" err="1" smtClean="0"/>
              <a:t>serve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3, rare 5 </a:t>
            </a:r>
            <a:r>
              <a:rPr lang="de-DE" sz="2400" dirty="0" err="1" smtClean="0"/>
              <a:t>years</a:t>
            </a:r>
            <a:endParaRPr lang="de-DE" sz="2400" dirty="0" smtClean="0"/>
          </a:p>
          <a:p>
            <a:r>
              <a:rPr lang="de-DE" sz="2400" dirty="0" smtClean="0"/>
              <a:t>T</a:t>
            </a:r>
            <a:r>
              <a:rPr lang="de-DE" sz="2400" dirty="0" smtClean="0"/>
              <a:t>he al-</a:t>
            </a:r>
            <a:r>
              <a:rPr lang="de-DE" sz="2400" i="1" dirty="0" smtClean="0"/>
              <a:t>Al</a:t>
            </a:r>
            <a:r>
              <a:rPr lang="de-DE" sz="2400" dirty="0" smtClean="0"/>
              <a:t> </a:t>
            </a:r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technology</a:t>
            </a:r>
            <a:r>
              <a:rPr lang="de-DE" sz="2400" dirty="0" smtClean="0"/>
              <a:t> </a:t>
            </a:r>
            <a:r>
              <a:rPr lang="de-DE" sz="2400" dirty="0" err="1" smtClean="0"/>
              <a:t>suggested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Eckart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lifetime</a:t>
            </a:r>
            <a:r>
              <a:rPr lang="de-DE" sz="2400" dirty="0" smtClean="0"/>
              <a:t> but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mirrors</a:t>
            </a:r>
            <a:r>
              <a:rPr lang="de-DE" sz="2400" dirty="0" smtClean="0"/>
              <a:t> </a:t>
            </a:r>
            <a:r>
              <a:rPr lang="de-DE" sz="2400" dirty="0" err="1" smtClean="0"/>
              <a:t>collect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inside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freezes</a:t>
            </a:r>
            <a:r>
              <a:rPr lang="de-DE" sz="2400" dirty="0" smtClean="0"/>
              <a:t> in winter,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damages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surface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Substituted</a:t>
            </a:r>
            <a:r>
              <a:rPr lang="de-DE" sz="2400" dirty="0" smtClean="0"/>
              <a:t> 62 </a:t>
            </a:r>
            <a:r>
              <a:rPr lang="de-DE" sz="2400" i="1" dirty="0" smtClean="0"/>
              <a:t>Al</a:t>
            </a:r>
            <a:r>
              <a:rPr lang="de-DE" sz="2400" dirty="0" smtClean="0"/>
              <a:t> </a:t>
            </a:r>
            <a:r>
              <a:rPr lang="de-DE" sz="2400" dirty="0" err="1" smtClean="0"/>
              <a:t>mirror</a:t>
            </a:r>
            <a:r>
              <a:rPr lang="de-DE" sz="2400" dirty="0" smtClean="0"/>
              <a:t> </a:t>
            </a:r>
            <a:r>
              <a:rPr lang="de-DE" sz="2400" dirty="0" err="1" smtClean="0"/>
              <a:t>panels</a:t>
            </a:r>
            <a:r>
              <a:rPr lang="de-DE" sz="2400" dirty="0" smtClean="0"/>
              <a:t> on M-I </a:t>
            </a:r>
            <a:r>
              <a:rPr lang="de-DE" sz="2400" dirty="0" err="1" smtClean="0"/>
              <a:t>and</a:t>
            </a:r>
            <a:r>
              <a:rPr lang="de-DE" sz="2400" dirty="0" smtClean="0"/>
              <a:t> 10+3 </a:t>
            </a:r>
            <a:r>
              <a:rPr lang="de-DE" sz="2400" dirty="0" err="1" smtClean="0"/>
              <a:t>glass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i="1" dirty="0" smtClean="0"/>
              <a:t>Al</a:t>
            </a:r>
            <a:r>
              <a:rPr lang="de-DE" sz="2400" dirty="0" smtClean="0"/>
              <a:t> </a:t>
            </a:r>
            <a:r>
              <a:rPr lang="de-DE" sz="2400" dirty="0" err="1" smtClean="0"/>
              <a:t>mirrors</a:t>
            </a:r>
            <a:r>
              <a:rPr lang="de-DE" sz="2400" dirty="0" smtClean="0"/>
              <a:t> on M-II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INAF </a:t>
            </a:r>
            <a:r>
              <a:rPr lang="de-DE" sz="2400" dirty="0" err="1" smtClean="0"/>
              <a:t>team</a:t>
            </a:r>
            <a:r>
              <a:rPr lang="de-DE" sz="2400" dirty="0" smtClean="0"/>
              <a:t> in August 2014</a:t>
            </a:r>
          </a:p>
          <a:p>
            <a:r>
              <a:rPr lang="de-DE" sz="2400" dirty="0" err="1" smtClean="0"/>
              <a:t>Substituted</a:t>
            </a:r>
            <a:r>
              <a:rPr lang="de-DE" sz="2400" dirty="0" smtClean="0"/>
              <a:t> 24 (50x50cm²) </a:t>
            </a:r>
            <a:r>
              <a:rPr lang="de-DE" sz="2400" i="1" dirty="0" smtClean="0"/>
              <a:t>Al</a:t>
            </a:r>
            <a:r>
              <a:rPr lang="de-DE" sz="2400" dirty="0" smtClean="0"/>
              <a:t> </a:t>
            </a:r>
            <a:r>
              <a:rPr lang="de-DE" sz="2400" dirty="0" err="1" smtClean="0"/>
              <a:t>mirrors</a:t>
            </a:r>
            <a:r>
              <a:rPr lang="de-DE" sz="2400" dirty="0" smtClean="0"/>
              <a:t> on M-I </a:t>
            </a:r>
            <a:r>
              <a:rPr lang="de-DE" sz="2400" dirty="0" err="1" smtClean="0"/>
              <a:t>by</a:t>
            </a:r>
            <a:r>
              <a:rPr lang="de-DE" sz="2400" dirty="0" smtClean="0"/>
              <a:t> INAF </a:t>
            </a:r>
            <a:r>
              <a:rPr lang="de-DE" sz="2400" dirty="0" err="1" smtClean="0"/>
              <a:t>team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These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M-I </a:t>
            </a:r>
            <a:r>
              <a:rPr lang="de-DE" sz="2400" dirty="0" err="1" smtClean="0"/>
              <a:t>weight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~1.5 </a:t>
            </a:r>
            <a:r>
              <a:rPr lang="de-DE" sz="2400" dirty="0" err="1" smtClean="0"/>
              <a:t>tons</a:t>
            </a:r>
            <a:r>
              <a:rPr lang="de-DE" sz="2400" dirty="0" smtClean="0"/>
              <a:t>.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allowed</a:t>
            </a:r>
            <a:r>
              <a:rPr lang="de-DE" sz="2400" dirty="0" smtClean="0"/>
              <a:t> </a:t>
            </a:r>
            <a:r>
              <a:rPr lang="de-DE" sz="2400" dirty="0" err="1" smtClean="0"/>
              <a:t>reducing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counterweight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~150 kg</a:t>
            </a:r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shall</a:t>
            </a:r>
            <a:r>
              <a:rPr lang="de-DE" sz="2400" dirty="0" smtClean="0"/>
              <a:t> </a:t>
            </a:r>
            <a:r>
              <a:rPr lang="de-DE" sz="2400" dirty="0" err="1" smtClean="0"/>
              <a:t>profit</a:t>
            </a:r>
            <a:r>
              <a:rPr lang="de-DE" sz="2400" dirty="0" smtClean="0"/>
              <a:t> in </a:t>
            </a:r>
            <a:r>
              <a:rPr lang="de-DE" sz="2400" dirty="0" err="1" smtClean="0"/>
              <a:t>threshold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reflectivity</a:t>
            </a:r>
            <a:endParaRPr lang="de-DE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Reducing</a:t>
            </a:r>
            <a:r>
              <a:rPr lang="de-DE" sz="3600" dirty="0" smtClean="0"/>
              <a:t> </a:t>
            </a:r>
            <a:r>
              <a:rPr lang="de-DE" sz="3600" dirty="0" err="1" smtClean="0"/>
              <a:t>sampling</a:t>
            </a:r>
            <a:r>
              <a:rPr lang="de-DE" sz="3600" dirty="0" smtClean="0"/>
              <a:t> </a:t>
            </a:r>
            <a:r>
              <a:rPr lang="de-DE" sz="3600" dirty="0" err="1" smtClean="0"/>
              <a:t>speed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DRS4 </a:t>
            </a:r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2 </a:t>
            </a:r>
            <a:r>
              <a:rPr lang="de-DE" sz="3600" dirty="0" err="1" smtClean="0"/>
              <a:t>Gsample</a:t>
            </a:r>
            <a:r>
              <a:rPr lang="de-DE" sz="3600" dirty="0" smtClean="0"/>
              <a:t>/s </a:t>
            </a:r>
            <a:r>
              <a:rPr lang="de-DE" sz="3600" dirty="0" err="1" smtClean="0"/>
              <a:t>to</a:t>
            </a:r>
            <a:r>
              <a:rPr lang="de-DE" sz="3600" dirty="0" smtClean="0"/>
              <a:t> 1.64 </a:t>
            </a:r>
            <a:r>
              <a:rPr lang="de-DE" sz="3600" dirty="0" err="1" smtClean="0"/>
              <a:t>Gsample</a:t>
            </a:r>
            <a:r>
              <a:rPr lang="de-DE" sz="3600" dirty="0" smtClean="0"/>
              <a:t>/s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After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planned</a:t>
            </a:r>
            <a:r>
              <a:rPr lang="de-DE" sz="2400" dirty="0" smtClean="0"/>
              <a:t> </a:t>
            </a:r>
            <a:r>
              <a:rPr lang="de-DE" sz="2400" dirty="0" err="1" smtClean="0"/>
              <a:t>tests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decided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reduce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sampling</a:t>
            </a:r>
            <a:r>
              <a:rPr lang="de-DE" sz="2400" dirty="0" smtClean="0"/>
              <a:t> </a:t>
            </a:r>
            <a:r>
              <a:rPr lang="de-DE" sz="2400" dirty="0" err="1" smtClean="0"/>
              <a:t>speed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DRS4 </a:t>
            </a:r>
            <a:r>
              <a:rPr lang="de-DE" sz="2400" dirty="0" err="1" smtClean="0"/>
              <a:t>chips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allowed</a:t>
            </a:r>
            <a:r>
              <a:rPr lang="de-DE" sz="2400" dirty="0" smtClean="0"/>
              <a:t> </a:t>
            </a:r>
            <a:r>
              <a:rPr lang="de-DE" sz="2400" dirty="0" err="1" smtClean="0"/>
              <a:t>us</a:t>
            </a:r>
            <a:r>
              <a:rPr lang="de-DE" sz="2400" dirty="0" smtClean="0"/>
              <a:t> </a:t>
            </a:r>
            <a:r>
              <a:rPr lang="de-DE" sz="2400" dirty="0" err="1" smtClean="0"/>
              <a:t>closing</a:t>
            </a:r>
            <a:r>
              <a:rPr lang="de-DE" sz="2400" dirty="0" smtClean="0"/>
              <a:t> </a:t>
            </a:r>
            <a:r>
              <a:rPr lang="de-DE" sz="2400" dirty="0" err="1" smtClean="0"/>
              <a:t>small</a:t>
            </a:r>
            <a:r>
              <a:rPr lang="de-DE" sz="2400" dirty="0" smtClean="0"/>
              <a:t> </a:t>
            </a:r>
            <a:r>
              <a:rPr lang="de-DE" sz="2400" dirty="0" err="1" smtClean="0"/>
              <a:t>gaps</a:t>
            </a:r>
            <a:r>
              <a:rPr lang="de-DE" sz="2400" dirty="0" smtClean="0"/>
              <a:t> in </a:t>
            </a:r>
            <a:r>
              <a:rPr lang="de-DE" sz="2400" dirty="0" err="1" smtClean="0"/>
              <a:t>certain</a:t>
            </a:r>
            <a:r>
              <a:rPr lang="de-DE" sz="2400" dirty="0" smtClean="0"/>
              <a:t> </a:t>
            </a:r>
            <a:r>
              <a:rPr lang="de-DE" sz="2400" dirty="0" err="1" smtClean="0"/>
              <a:t>azimuth</a:t>
            </a:r>
            <a:r>
              <a:rPr lang="de-DE" sz="2400" dirty="0" smtClean="0"/>
              <a:t> </a:t>
            </a:r>
            <a:r>
              <a:rPr lang="de-DE" sz="2400" dirty="0" err="1" smtClean="0"/>
              <a:t>directions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observing</a:t>
            </a:r>
            <a:r>
              <a:rPr lang="de-DE" sz="2400" dirty="0" smtClean="0"/>
              <a:t> </a:t>
            </a:r>
            <a:r>
              <a:rPr lang="de-DE" sz="2400" dirty="0" err="1" smtClean="0"/>
              <a:t>sources</a:t>
            </a:r>
            <a:r>
              <a:rPr lang="de-DE" sz="2400" dirty="0" smtClean="0"/>
              <a:t> </a:t>
            </a:r>
            <a:r>
              <a:rPr lang="de-DE" sz="2400" dirty="0" err="1" smtClean="0"/>
              <a:t>under</a:t>
            </a:r>
            <a:r>
              <a:rPr lang="de-DE" sz="2400" dirty="0" smtClean="0"/>
              <a:t> large </a:t>
            </a:r>
            <a:r>
              <a:rPr lang="de-DE" sz="2400" dirty="0" err="1" smtClean="0"/>
              <a:t>zenith</a:t>
            </a:r>
            <a:r>
              <a:rPr lang="de-DE" sz="2400" dirty="0" smtClean="0"/>
              <a:t> angle</a:t>
            </a:r>
          </a:p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time </a:t>
            </a:r>
            <a:r>
              <a:rPr lang="de-DE" sz="2400" dirty="0" err="1" smtClean="0"/>
              <a:t>being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see</a:t>
            </a:r>
            <a:r>
              <a:rPr lang="de-DE" sz="2400" dirty="0" smtClean="0"/>
              <a:t> a </a:t>
            </a:r>
            <a:r>
              <a:rPr lang="de-DE" sz="2400" dirty="0" err="1" smtClean="0"/>
              <a:t>small</a:t>
            </a:r>
            <a:r>
              <a:rPr lang="de-DE" sz="2400" dirty="0" smtClean="0"/>
              <a:t> instrumental </a:t>
            </a:r>
            <a:r>
              <a:rPr lang="de-DE" sz="2400" dirty="0" err="1" smtClean="0"/>
              <a:t>increase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noise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~5 % but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hope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reason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corret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Gravitational</a:t>
            </a:r>
            <a:r>
              <a:rPr lang="de-DE" sz="3600" dirty="0" smtClean="0"/>
              <a:t> </a:t>
            </a:r>
            <a:r>
              <a:rPr lang="de-DE" sz="3600" dirty="0" err="1" smtClean="0"/>
              <a:t>Waves</a:t>
            </a:r>
            <a:r>
              <a:rPr lang="de-DE" sz="3600" dirty="0" smtClean="0"/>
              <a:t> &amp; </a:t>
            </a:r>
            <a:r>
              <a:rPr lang="de-DE" sz="3600" dirty="0" smtClean="0"/>
              <a:t>MAGIC &amp; HAWC</a:t>
            </a:r>
            <a:endParaRPr lang="it-IT" sz="36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LIGO - VIRGO – EGO (European Gravitational Observatory) Collaboration </a:t>
            </a:r>
            <a:r>
              <a:rPr lang="en-US" sz="2400" b="1" dirty="0" smtClean="0"/>
              <a:t>opened </a:t>
            </a:r>
            <a:r>
              <a:rPr lang="en-US" sz="2400" b="1" dirty="0" smtClean="0"/>
              <a:t>call for </a:t>
            </a:r>
            <a:r>
              <a:rPr lang="en-US" sz="2400" b="1" dirty="0" err="1" smtClean="0"/>
              <a:t>em-gw</a:t>
            </a:r>
            <a:r>
              <a:rPr lang="en-US" sz="2400" b="1" dirty="0" smtClean="0"/>
              <a:t> </a:t>
            </a:r>
            <a:r>
              <a:rPr lang="en-US" sz="2400" dirty="0" smtClean="0"/>
              <a:t>identification and follow-up observations </a:t>
            </a:r>
            <a:r>
              <a:rPr lang="en-US" sz="2400" dirty="0" smtClean="0"/>
              <a:t>of </a:t>
            </a:r>
            <a:r>
              <a:rPr lang="en-US" sz="2400" dirty="0" smtClean="0"/>
              <a:t>event candidates.</a:t>
            </a:r>
          </a:p>
          <a:p>
            <a:r>
              <a:rPr lang="en-US" sz="2400" b="1" dirty="0" err="1" smtClean="0"/>
              <a:t>MoU</a:t>
            </a:r>
            <a:r>
              <a:rPr lang="en-US" sz="2400" dirty="0" smtClean="0"/>
              <a:t> between MAGIC and LV-collaboration was </a:t>
            </a:r>
            <a:r>
              <a:rPr lang="en-US" sz="2400" dirty="0" smtClean="0"/>
              <a:t>signed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signed</a:t>
            </a:r>
            <a:r>
              <a:rPr lang="de-DE" sz="2400" dirty="0" smtClean="0"/>
              <a:t> </a:t>
            </a:r>
            <a:r>
              <a:rPr lang="de-DE" sz="2400" dirty="0" err="1" smtClean="0"/>
              <a:t>up</a:t>
            </a:r>
            <a:r>
              <a:rPr lang="de-DE" sz="2400" dirty="0" smtClean="0"/>
              <a:t> an </a:t>
            </a:r>
            <a:r>
              <a:rPr lang="de-DE" sz="2400" b="1" dirty="0" err="1" smtClean="0"/>
              <a:t>MoU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HAWC </a:t>
            </a:r>
            <a:r>
              <a:rPr lang="de-DE" sz="2400" dirty="0" err="1" smtClean="0"/>
              <a:t>collaboration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(HAWC </a:t>
            </a:r>
            <a:r>
              <a:rPr lang="de-DE" sz="2400" dirty="0" err="1" smtClean="0"/>
              <a:t>is</a:t>
            </a:r>
            <a:r>
              <a:rPr lang="de-DE" sz="2400" dirty="0" smtClean="0"/>
              <a:t> a </a:t>
            </a:r>
            <a:r>
              <a:rPr lang="de-DE" sz="2400" dirty="0" err="1" smtClean="0"/>
              <a:t>wide</a:t>
            </a:r>
            <a:r>
              <a:rPr lang="de-DE" sz="2400" dirty="0" smtClean="0"/>
              <a:t> angle </a:t>
            </a:r>
            <a:r>
              <a:rPr lang="de-DE" sz="2400" dirty="0" err="1" smtClean="0"/>
              <a:t>detector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gamma</a:t>
            </a:r>
            <a:r>
              <a:rPr lang="de-DE" sz="2400" dirty="0" smtClean="0"/>
              <a:t> </a:t>
            </a:r>
            <a:r>
              <a:rPr lang="de-DE" sz="2400" dirty="0" err="1" smtClean="0"/>
              <a:t>rays</a:t>
            </a:r>
            <a:r>
              <a:rPr lang="de-DE" sz="2400" dirty="0" smtClean="0"/>
              <a:t>,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dense</a:t>
            </a:r>
            <a:r>
              <a:rPr lang="de-DE" sz="2400" dirty="0" smtClean="0"/>
              <a:t> </a:t>
            </a:r>
            <a:r>
              <a:rPr lang="de-DE" sz="2400" dirty="0" err="1" smtClean="0"/>
              <a:t>array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large-</a:t>
            </a:r>
            <a:r>
              <a:rPr lang="de-DE" sz="2400" dirty="0" err="1" smtClean="0"/>
              <a:t>size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tanks</a:t>
            </a:r>
            <a:r>
              <a:rPr lang="de-DE" sz="2400" dirty="0" smtClean="0"/>
              <a:t> in Mexico)</a:t>
            </a:r>
            <a:endParaRPr lang="it-IT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606110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634" y="1700808"/>
            <a:ext cx="27438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295" y="3789040"/>
            <a:ext cx="1914153" cy="23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fall </a:t>
            </a:r>
            <a:r>
              <a:rPr lang="en-US" sz="2400" dirty="0" smtClean="0"/>
              <a:t>into three categories: 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1. mini-jet structures within the jets;</a:t>
            </a:r>
          </a:p>
          <a:p>
            <a:pPr marL="514350" indent="-514350">
              <a:buNone/>
            </a:pPr>
            <a:r>
              <a:rPr lang="en-US" sz="2400" dirty="0" smtClean="0"/>
              <a:t>2. jet-cloud interactions, where the clouds may originate from stellar winds; </a:t>
            </a:r>
            <a:r>
              <a:rPr lang="en-US" sz="2400" dirty="0" smtClean="0"/>
              <a:t>and 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magnetospheric</a:t>
            </a:r>
            <a:r>
              <a:rPr lang="en-US" sz="2400" dirty="0" smtClean="0"/>
              <a:t> models, similar </a:t>
            </a:r>
            <a:r>
              <a:rPr lang="en-US" sz="2400" dirty="0" smtClean="0"/>
              <a:t>to those known from pulsar theory</a:t>
            </a:r>
            <a:r>
              <a:rPr lang="en-US" sz="2400" dirty="0" smtClean="0"/>
              <a:t>.</a:t>
            </a:r>
          </a:p>
          <a:p>
            <a:pPr marL="457200" indent="-457200">
              <a:buNone/>
            </a:pPr>
            <a:r>
              <a:rPr lang="de-DE" sz="2400" dirty="0" smtClean="0"/>
              <a:t>1‘. Is not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because</a:t>
            </a:r>
            <a:r>
              <a:rPr lang="de-DE" sz="2400" dirty="0" smtClean="0"/>
              <a:t> </a:t>
            </a:r>
            <a:r>
              <a:rPr lang="en-US" sz="2400" dirty="0" smtClean="0"/>
              <a:t>required jet power </a:t>
            </a:r>
            <a:r>
              <a:rPr lang="en-US" sz="2400" dirty="0" smtClean="0"/>
              <a:t>is two orders </a:t>
            </a:r>
            <a:r>
              <a:rPr lang="en-US" sz="2400" dirty="0" smtClean="0"/>
              <a:t>of magnitude </a:t>
            </a:r>
            <a:r>
              <a:rPr lang="en-US" sz="2400" dirty="0" smtClean="0"/>
              <a:t>higher than the one estimated </a:t>
            </a:r>
            <a:r>
              <a:rPr lang="en-US" sz="2400" dirty="0" smtClean="0"/>
              <a:t>from radio</a:t>
            </a:r>
          </a:p>
          <a:p>
            <a:pPr>
              <a:buNone/>
            </a:pPr>
            <a:r>
              <a:rPr lang="en-US" sz="2400" dirty="0" smtClean="0"/>
              <a:t>2’. The emission would </a:t>
            </a:r>
            <a:r>
              <a:rPr lang="en-US" sz="2400" dirty="0" smtClean="0"/>
              <a:t>have to be confined </a:t>
            </a:r>
            <a:r>
              <a:rPr lang="en-US" sz="2400" dirty="0" smtClean="0"/>
              <a:t>to within an angle </a:t>
            </a:r>
            <a:r>
              <a:rPr lang="en-US" sz="2400" dirty="0" smtClean="0"/>
              <a:t>of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−5 </a:t>
            </a:r>
            <a:r>
              <a:rPr lang="en-US" sz="2400" dirty="0" err="1" smtClean="0"/>
              <a:t>rad</a:t>
            </a:r>
            <a:r>
              <a:rPr lang="en-US" sz="2400" dirty="0" smtClean="0"/>
              <a:t> to explain the observed </a:t>
            </a:r>
            <a:r>
              <a:rPr lang="en-US" sz="2400" dirty="0" smtClean="0"/>
              <a:t>variability time scale, requiring </a:t>
            </a:r>
            <a:r>
              <a:rPr lang="en-US" sz="2400" dirty="0" smtClean="0"/>
              <a:t>a very stable </a:t>
            </a:r>
            <a:r>
              <a:rPr lang="en-US" sz="2400" dirty="0" smtClean="0"/>
              <a:t>direction of </a:t>
            </a:r>
            <a:r>
              <a:rPr lang="en-US" sz="2400" dirty="0" smtClean="0"/>
              <a:t>accelerated particle beams</a:t>
            </a:r>
            <a:endParaRPr lang="en-US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3‘. </a:t>
            </a:r>
            <a:r>
              <a:rPr lang="en-US" sz="2400" dirty="0" smtClean="0"/>
              <a:t>The magnetosphere is </a:t>
            </a:r>
            <a:r>
              <a:rPr lang="en-US" sz="2400" dirty="0" smtClean="0"/>
              <a:t>anchored to the </a:t>
            </a:r>
            <a:r>
              <a:rPr lang="en-US" sz="2400" dirty="0" err="1" smtClean="0"/>
              <a:t>ergosphere</a:t>
            </a:r>
            <a:r>
              <a:rPr lang="en-US" sz="2400" dirty="0" smtClean="0"/>
              <a:t> of </a:t>
            </a:r>
            <a:r>
              <a:rPr lang="en-US" sz="2400" dirty="0" smtClean="0"/>
              <a:t>accreting black </a:t>
            </a:r>
            <a:r>
              <a:rPr lang="en-US" sz="2400" dirty="0" smtClean="0"/>
              <a:t>hole. As particles </a:t>
            </a:r>
            <a:r>
              <a:rPr lang="en-US" sz="2400" dirty="0" smtClean="0"/>
              <a:t>accelerate to ultrahigh energies, </a:t>
            </a:r>
            <a:r>
              <a:rPr lang="en-US" sz="2400" dirty="0" smtClean="0"/>
              <a:t>electromagnetic cascades </a:t>
            </a:r>
            <a:r>
              <a:rPr lang="en-US" sz="2400" dirty="0" smtClean="0"/>
              <a:t>develop, multiplying the </a:t>
            </a:r>
            <a:r>
              <a:rPr lang="en-US" sz="2400" dirty="0" smtClean="0"/>
              <a:t>number of </a:t>
            </a:r>
            <a:r>
              <a:rPr lang="en-US" sz="2400" dirty="0" smtClean="0"/>
              <a:t>charge carriers until their current </a:t>
            </a:r>
            <a:r>
              <a:rPr lang="en-US" sz="2400" dirty="0" smtClean="0"/>
              <a:t>shortcuts the </a:t>
            </a:r>
            <a:r>
              <a:rPr lang="en-US" sz="2400" dirty="0" smtClean="0"/>
              <a:t>gap. The excess particles are then swept </a:t>
            </a:r>
            <a:r>
              <a:rPr lang="en-US" sz="2400" dirty="0" smtClean="0"/>
              <a:t>away with </a:t>
            </a:r>
            <a:r>
              <a:rPr lang="en-US" sz="2400" dirty="0" smtClean="0"/>
              <a:t>the jet flow, until the gap reappears.</a:t>
            </a:r>
          </a:p>
          <a:p>
            <a:pPr>
              <a:buNone/>
            </a:pPr>
            <a:r>
              <a:rPr lang="en-US" sz="2400" dirty="0" smtClean="0"/>
              <a:t>	Radio </a:t>
            </a:r>
            <a:r>
              <a:rPr lang="en-US" sz="2400" dirty="0" smtClean="0"/>
              <a:t>galaxies and </a:t>
            </a:r>
            <a:r>
              <a:rPr lang="en-US" sz="2400" dirty="0" err="1" smtClean="0"/>
              <a:t>blazars</a:t>
            </a:r>
            <a:r>
              <a:rPr lang="en-US" sz="2400" dirty="0" smtClean="0"/>
              <a:t> with very low </a:t>
            </a:r>
            <a:r>
              <a:rPr lang="en-US" sz="2400" dirty="0" smtClean="0"/>
              <a:t>accretion rates </a:t>
            </a:r>
            <a:r>
              <a:rPr lang="en-US" sz="2400" dirty="0" smtClean="0"/>
              <a:t>allow us to obtain a glimpse of </a:t>
            </a:r>
            <a:r>
              <a:rPr lang="en-US" sz="2400" dirty="0" smtClean="0"/>
              <a:t>the jet </a:t>
            </a:r>
            <a:r>
              <a:rPr lang="en-US" sz="2400" dirty="0" smtClean="0"/>
              <a:t>formation process near </a:t>
            </a:r>
            <a:r>
              <a:rPr lang="en-US" sz="2400" dirty="0" smtClean="0"/>
              <a:t>super-massive black holes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Eckart Lorenz: a </a:t>
            </a:r>
            <a:r>
              <a:rPr lang="de-DE" sz="3600" dirty="0" err="1" smtClean="0"/>
              <a:t>life</a:t>
            </a:r>
            <a:r>
              <a:rPr lang="de-DE" sz="3600" dirty="0" smtClean="0"/>
              <a:t> </a:t>
            </a:r>
            <a:r>
              <a:rPr lang="de-DE" sz="3600" dirty="0" err="1" smtClean="0"/>
              <a:t>devoted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science</a:t>
            </a:r>
            <a:endParaRPr lang="en-US" sz="3600" dirty="0"/>
          </a:p>
        </p:txBody>
      </p:sp>
      <p:pic>
        <p:nvPicPr>
          <p:cNvPr id="4" name="Grafik 3" descr="Eckart B&amp;W 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456384" cy="4506796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848483" y="1628800"/>
            <a:ext cx="4079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organizing</a:t>
            </a:r>
            <a:r>
              <a:rPr lang="de-DE" sz="2400" dirty="0" smtClean="0"/>
              <a:t> a mini-</a:t>
            </a:r>
          </a:p>
          <a:p>
            <a:r>
              <a:rPr lang="de-DE" sz="2400" dirty="0" smtClean="0"/>
              <a:t>-</a:t>
            </a:r>
            <a:r>
              <a:rPr lang="de-DE" sz="2400" dirty="0" smtClean="0"/>
              <a:t>symposium </a:t>
            </a:r>
            <a:r>
              <a:rPr lang="de-DE" sz="2400" dirty="0" err="1" smtClean="0"/>
              <a:t>devoted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r>
              <a:rPr lang="de-DE" sz="2400" dirty="0" smtClean="0"/>
              <a:t>Eckart Lorenz. </a:t>
            </a:r>
            <a:r>
              <a:rPr lang="de-DE" sz="2400" dirty="0" err="1" smtClean="0"/>
              <a:t>It</a:t>
            </a:r>
            <a:r>
              <a:rPr lang="de-DE" sz="2400" dirty="0" smtClean="0"/>
              <a:t> will </a:t>
            </a:r>
            <a:r>
              <a:rPr lang="de-DE" sz="2400" dirty="0" err="1" smtClean="0"/>
              <a:t>take</a:t>
            </a:r>
            <a:r>
              <a:rPr lang="de-DE" sz="2400" dirty="0" smtClean="0"/>
              <a:t> </a:t>
            </a:r>
            <a:r>
              <a:rPr lang="de-DE" sz="2400" dirty="0" err="1" smtClean="0"/>
              <a:t>place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 smtClean="0"/>
              <a:t>MPI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Physics</a:t>
            </a:r>
            <a:r>
              <a:rPr lang="de-DE" sz="2400" dirty="0" smtClean="0"/>
              <a:t> on 23rd </a:t>
            </a:r>
            <a:endParaRPr lang="de-DE" sz="2400" dirty="0" smtClean="0"/>
          </a:p>
          <a:p>
            <a:r>
              <a:rPr lang="de-DE" sz="2400" dirty="0" err="1" smtClean="0"/>
              <a:t>January</a:t>
            </a:r>
            <a:r>
              <a:rPr lang="de-DE" sz="2400" dirty="0" smtClean="0"/>
              <a:t> 2015: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>
                <a:hlinkClick r:id="rId3"/>
              </a:rPr>
              <a:t>https://indico.mpp.mpg.de</a:t>
            </a:r>
            <a:r>
              <a:rPr lang="de-DE" sz="2400" dirty="0" smtClean="0">
                <a:hlinkClick r:id="rId3"/>
              </a:rPr>
              <a:t>/</a:t>
            </a:r>
            <a:endParaRPr lang="de-DE" sz="2400" dirty="0" smtClean="0"/>
          </a:p>
          <a:p>
            <a:r>
              <a:rPr lang="de-DE" sz="2400" dirty="0" err="1" smtClean="0"/>
              <a:t>conferenceDisplay.py?ovw</a:t>
            </a:r>
            <a:r>
              <a:rPr lang="de-DE" sz="2400" dirty="0" smtClean="0"/>
              <a:t>=</a:t>
            </a:r>
          </a:p>
          <a:p>
            <a:r>
              <a:rPr lang="de-DE" sz="2400" dirty="0" err="1" smtClean="0"/>
              <a:t>True&amp;confId</a:t>
            </a:r>
            <a:r>
              <a:rPr lang="de-DE" sz="2400" dirty="0" smtClean="0"/>
              <a:t>=3202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3096344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Crab</a:t>
            </a:r>
            <a:r>
              <a:rPr lang="de-DE" sz="3600" dirty="0" smtClean="0"/>
              <a:t> </a:t>
            </a:r>
            <a:r>
              <a:rPr lang="de-DE" sz="3600" dirty="0" err="1" smtClean="0"/>
              <a:t>pulsar</a:t>
            </a:r>
            <a:endParaRPr lang="en-US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 dirty="0"/>
          </a:p>
        </p:txBody>
      </p:sp>
      <p:pic>
        <p:nvPicPr>
          <p:cNvPr id="6" name="crab-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4876800" cy="48768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5796136" y="195019"/>
            <a:ext cx="3164840" cy="6186309"/>
          </a:xfrm>
          <a:prstGeom prst="rect">
            <a:avLst/>
          </a:prstGeom>
          <a:noFill/>
          <a:ln w="508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Aliu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 et  al</a:t>
            </a:r>
            <a:r>
              <a:rPr lang="en-US" b="1" i="1" dirty="0" smtClean="0">
                <a:solidFill>
                  <a:srgbClr val="FF0000"/>
                </a:solidFill>
              </a:rPr>
              <a:t>. (MAGIC </a:t>
            </a:r>
            <a:r>
              <a:rPr lang="en-US" b="1" i="1" dirty="0" err="1" smtClean="0">
                <a:solidFill>
                  <a:srgbClr val="FF0000"/>
                </a:solidFill>
              </a:rPr>
              <a:t>collab</a:t>
            </a:r>
            <a:r>
              <a:rPr lang="en-US" b="1" i="1" dirty="0" smtClean="0">
                <a:solidFill>
                  <a:srgbClr val="FF0000"/>
                </a:solidFill>
              </a:rPr>
              <a:t>.)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Science </a:t>
            </a:r>
            <a:r>
              <a:rPr lang="en-US" b="1" i="1" dirty="0">
                <a:solidFill>
                  <a:srgbClr val="FF0000"/>
                </a:solidFill>
              </a:rPr>
              <a:t> 322  (2008)  </a:t>
            </a:r>
            <a:r>
              <a:rPr lang="en-US" b="1" i="1" dirty="0" smtClean="0">
                <a:solidFill>
                  <a:srgbClr val="FF0000"/>
                </a:solidFill>
              </a:rPr>
              <a:t>1221</a:t>
            </a:r>
          </a:p>
          <a:p>
            <a:r>
              <a:rPr lang="en-US" b="1" i="1" dirty="0" smtClean="0"/>
              <a:t>First detection of emission above 25GeV  for a pulsar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Aliu</a:t>
            </a:r>
            <a:r>
              <a:rPr lang="en-US" b="1" dirty="0" smtClean="0">
                <a:solidFill>
                  <a:srgbClr val="0000FF"/>
                </a:solidFill>
              </a:rPr>
              <a:t> et al. (VERITAS </a:t>
            </a:r>
            <a:r>
              <a:rPr lang="en-US" b="1" dirty="0" err="1" smtClean="0">
                <a:solidFill>
                  <a:srgbClr val="0000FF"/>
                </a:solidFill>
              </a:rPr>
              <a:t>collab</a:t>
            </a:r>
            <a:r>
              <a:rPr lang="en-US" b="1" dirty="0" smtClean="0">
                <a:solidFill>
                  <a:srgbClr val="0000FF"/>
                </a:solidFill>
              </a:rPr>
              <a:t>.)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Science 334 (2011) 69-72</a:t>
            </a:r>
          </a:p>
          <a:p>
            <a:r>
              <a:rPr lang="en-US" b="1" i="1" dirty="0" smtClean="0"/>
              <a:t>First detection of emission above 100GeV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Aleksic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 et  al  (MAGIC  </a:t>
            </a:r>
            <a:r>
              <a:rPr lang="en-US" b="1" dirty="0" err="1">
                <a:solidFill>
                  <a:srgbClr val="FF0000"/>
                </a:solidFill>
              </a:rPr>
              <a:t>collab</a:t>
            </a:r>
            <a:r>
              <a:rPr lang="en-US" b="1" dirty="0">
                <a:solidFill>
                  <a:srgbClr val="FF0000"/>
                </a:solidFill>
              </a:rPr>
              <a:t>.), 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ApJ</a:t>
            </a:r>
            <a:r>
              <a:rPr lang="en-US" b="1" dirty="0" smtClean="0">
                <a:solidFill>
                  <a:srgbClr val="FF0000"/>
                </a:solidFill>
              </a:rPr>
              <a:t>, 742 (2011) 43,</a:t>
            </a:r>
          </a:p>
          <a:p>
            <a:r>
              <a:rPr lang="en-US" b="1" i="1" dirty="0" smtClean="0"/>
              <a:t>First spectrum 25-100GeV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Aleksic</a:t>
            </a:r>
            <a:r>
              <a:rPr lang="en-US" b="1" dirty="0" smtClean="0">
                <a:solidFill>
                  <a:srgbClr val="FF0000"/>
                </a:solidFill>
              </a:rPr>
              <a:t>  et  al  (MAGIC  </a:t>
            </a:r>
            <a:r>
              <a:rPr lang="en-US" b="1" dirty="0" err="1" smtClean="0">
                <a:solidFill>
                  <a:srgbClr val="FF0000"/>
                </a:solidFill>
              </a:rPr>
              <a:t>collab</a:t>
            </a:r>
            <a:r>
              <a:rPr lang="en-US" b="1" dirty="0" smtClean="0">
                <a:solidFill>
                  <a:srgbClr val="FF0000"/>
                </a:solidFill>
              </a:rPr>
              <a:t>.),  A&amp;A, 540 (2012) A69</a:t>
            </a:r>
          </a:p>
          <a:p>
            <a:r>
              <a:rPr lang="en-US" b="1" i="1" dirty="0" smtClean="0"/>
              <a:t>First spectrum 50-400GeV</a:t>
            </a:r>
          </a:p>
          <a:p>
            <a:endParaRPr lang="de-DE" b="1" i="1" dirty="0" smtClean="0">
              <a:solidFill>
                <a:srgbClr val="008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Aleksic et al (MAGIC </a:t>
            </a:r>
            <a:r>
              <a:rPr lang="de-DE" b="1" dirty="0" err="1" smtClean="0">
                <a:solidFill>
                  <a:srgbClr val="FF0000"/>
                </a:solidFill>
              </a:rPr>
              <a:t>collab</a:t>
            </a:r>
            <a:r>
              <a:rPr lang="de-DE" b="1" dirty="0" smtClean="0">
                <a:solidFill>
                  <a:srgbClr val="FF0000"/>
                </a:solidFill>
              </a:rPr>
              <a:t>.),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A&amp;A, 565, L12 (2014)</a:t>
            </a:r>
          </a:p>
          <a:p>
            <a:r>
              <a:rPr lang="de-DE" b="1" i="1" dirty="0" err="1" smtClean="0"/>
              <a:t>Detection</a:t>
            </a:r>
            <a:r>
              <a:rPr lang="de-DE" b="1" i="1" dirty="0" smtClean="0"/>
              <a:t> </a:t>
            </a:r>
            <a:r>
              <a:rPr lang="de-DE" b="1" i="1" dirty="0" err="1" smtClean="0"/>
              <a:t>of</a:t>
            </a:r>
            <a:r>
              <a:rPr lang="de-DE" b="1" i="1" dirty="0" smtClean="0"/>
              <a:t> Bridge Emission </a:t>
            </a:r>
          </a:p>
          <a:p>
            <a:r>
              <a:rPr lang="de-DE" b="1" i="1" dirty="0" smtClean="0"/>
              <a:t>≥ 50 </a:t>
            </a:r>
            <a:r>
              <a:rPr lang="de-DE" b="1" i="1" dirty="0" err="1" smtClean="0"/>
              <a:t>GeV</a:t>
            </a:r>
            <a:r>
              <a:rPr lang="de-DE" b="1" i="1" dirty="0" smtClean="0"/>
              <a:t> </a:t>
            </a:r>
            <a:r>
              <a:rPr lang="de-DE" b="1" i="1" dirty="0" err="1" smtClean="0"/>
              <a:t>from</a:t>
            </a:r>
            <a:r>
              <a:rPr lang="de-DE" b="1" i="1" dirty="0" smtClean="0"/>
              <a:t> </a:t>
            </a:r>
            <a:r>
              <a:rPr lang="de-DE" b="1" i="1" dirty="0" err="1" smtClean="0"/>
              <a:t>the</a:t>
            </a:r>
            <a:r>
              <a:rPr lang="de-DE" b="1" i="1" dirty="0" smtClean="0"/>
              <a:t> </a:t>
            </a:r>
            <a:r>
              <a:rPr lang="de-DE" b="1" i="1" dirty="0" err="1" smtClean="0"/>
              <a:t>C</a:t>
            </a:r>
            <a:r>
              <a:rPr lang="de-DE" b="1" i="1" dirty="0" err="1" smtClean="0"/>
              <a:t>rab</a:t>
            </a:r>
            <a:r>
              <a:rPr lang="de-DE" b="1" i="1" dirty="0" smtClean="0"/>
              <a:t> </a:t>
            </a:r>
            <a:r>
              <a:rPr lang="de-DE" b="1" i="1" dirty="0" err="1" smtClean="0"/>
              <a:t>pulsar</a:t>
            </a:r>
            <a:endParaRPr lang="de-DE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Cartoon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pulsar</a:t>
            </a:r>
            <a:endParaRPr lang="en-US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268760"/>
            <a:ext cx="76009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MAGIC </a:t>
            </a:r>
            <a:r>
              <a:rPr lang="de-DE" sz="3600" dirty="0" err="1" smtClean="0"/>
              <a:t>discovery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bridge</a:t>
            </a:r>
            <a:r>
              <a:rPr lang="de-DE" sz="3600" dirty="0" smtClean="0"/>
              <a:t> </a:t>
            </a:r>
            <a:r>
              <a:rPr lang="de-DE" sz="3600" dirty="0" err="1" smtClean="0"/>
              <a:t>emission</a:t>
            </a:r>
            <a:r>
              <a:rPr lang="de-DE" sz="3600" dirty="0" smtClean="0"/>
              <a:t> &amp; </a:t>
            </a:r>
            <a:br>
              <a:rPr lang="de-DE" sz="3600" dirty="0" smtClean="0"/>
            </a:br>
            <a:r>
              <a:rPr lang="de-DE" sz="3600" dirty="0" err="1" smtClean="0"/>
              <a:t>very</a:t>
            </a:r>
            <a:r>
              <a:rPr lang="de-DE" sz="3600" dirty="0" smtClean="0"/>
              <a:t> </a:t>
            </a:r>
            <a:r>
              <a:rPr lang="de-DE" sz="3600" dirty="0" err="1" smtClean="0"/>
              <a:t>narrow</a:t>
            </a:r>
            <a:r>
              <a:rPr lang="de-DE" sz="3600" dirty="0" smtClean="0"/>
              <a:t> </a:t>
            </a:r>
            <a:r>
              <a:rPr lang="de-DE" sz="3600" dirty="0" err="1" smtClean="0"/>
              <a:t>pulses</a:t>
            </a:r>
            <a:endParaRPr lang="de-DE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 dirty="0"/>
          </a:p>
        </p:txBody>
      </p:sp>
      <p:pic>
        <p:nvPicPr>
          <p:cNvPr id="12" name="Picture 5" descr="CrabLC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5298843" cy="2340320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6119584" y="2060848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P1: 8σ</a:t>
            </a:r>
            <a:endParaRPr lang="en-US" sz="1400" b="1" dirty="0"/>
          </a:p>
        </p:txBody>
      </p:sp>
      <p:sp>
        <p:nvSpPr>
          <p:cNvPr id="14" name="TextBox 10"/>
          <p:cNvSpPr txBox="1"/>
          <p:nvPr/>
        </p:nvSpPr>
        <p:spPr>
          <a:xfrm>
            <a:off x="7452320" y="233958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P2: 14σ</a:t>
            </a:r>
            <a:endParaRPr lang="en-US" sz="1400" b="1" dirty="0"/>
          </a:p>
        </p:txBody>
      </p:sp>
      <p:sp>
        <p:nvSpPr>
          <p:cNvPr id="15" name="TextBox 11"/>
          <p:cNvSpPr txBox="1"/>
          <p:nvPr/>
        </p:nvSpPr>
        <p:spPr>
          <a:xfrm>
            <a:off x="6516216" y="2564904"/>
            <a:ext cx="246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Bridge: 7σ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16216" y="2853056"/>
            <a:ext cx="900000" cy="1080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9" descr="CrabSpectra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038851" cy="2562150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467544" y="184482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 bridge emission becomes strong above few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7"/>
          <p:cNvSpPr txBox="1"/>
          <p:nvPr/>
        </p:nvSpPr>
        <p:spPr>
          <a:xfrm>
            <a:off x="4283968" y="4073004"/>
            <a:ext cx="4634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bridge hints on </a:t>
            </a:r>
            <a:r>
              <a:rPr lang="en-US" sz="2400" dirty="0" err="1" smtClean="0"/>
              <a:t>toroidal</a:t>
            </a:r>
            <a:r>
              <a:rPr lang="en-US" sz="2400" dirty="0" smtClean="0"/>
              <a:t> bending of magnetic lines near LC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This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result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set</a:t>
            </a:r>
            <a:r>
              <a:rPr lang="de-DE" sz="2400" dirty="0" smtClean="0">
                <a:solidFill>
                  <a:srgbClr val="FF0000"/>
                </a:solidFill>
              </a:rPr>
              <a:t> a quest </a:t>
            </a:r>
            <a:r>
              <a:rPr lang="de-DE" sz="2400" dirty="0" err="1" smtClean="0">
                <a:solidFill>
                  <a:srgbClr val="FF0000"/>
                </a:solidFill>
              </a:rPr>
              <a:t>for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precision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Crab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pulsar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theories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051720" y="3140968"/>
            <a:ext cx="158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33CC33"/>
                </a:solidFill>
              </a:rPr>
              <a:t>Nebula</a:t>
            </a:r>
            <a:r>
              <a:rPr lang="de-DE" sz="1400" dirty="0" smtClean="0">
                <a:solidFill>
                  <a:srgbClr val="33CC33"/>
                </a:solidFill>
              </a:rPr>
              <a:t> </a:t>
            </a:r>
            <a:r>
              <a:rPr lang="de-DE" sz="1400" dirty="0" err="1" smtClean="0">
                <a:solidFill>
                  <a:srgbClr val="33CC33"/>
                </a:solidFill>
              </a:rPr>
              <a:t>component</a:t>
            </a:r>
            <a:endParaRPr lang="en-US" sz="1400" dirty="0">
              <a:solidFill>
                <a:srgbClr val="33CC33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971600" y="3933056"/>
            <a:ext cx="65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bridge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6083571" y="1404065"/>
            <a:ext cx="288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J. </a:t>
            </a:r>
            <a:r>
              <a:rPr lang="en-US" sz="1600" dirty="0" err="1" smtClean="0"/>
              <a:t>Aleksic</a:t>
            </a:r>
            <a:r>
              <a:rPr lang="en-US" sz="1600" dirty="0" smtClean="0"/>
              <a:t>, et al., arXiv:1402.4219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Pulsed</a:t>
            </a:r>
            <a:r>
              <a:rPr lang="de-DE" sz="3600" dirty="0" smtClean="0"/>
              <a:t> </a:t>
            </a:r>
            <a:r>
              <a:rPr lang="de-DE" sz="3600" dirty="0" err="1" smtClean="0"/>
              <a:t>emission</a:t>
            </a:r>
            <a:r>
              <a:rPr lang="de-DE" sz="3600" dirty="0" smtClean="0"/>
              <a:t> </a:t>
            </a:r>
            <a:r>
              <a:rPr lang="de-DE" sz="3600" dirty="0" err="1" smtClean="0"/>
              <a:t>measured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E ≥ 400 </a:t>
            </a:r>
            <a:r>
              <a:rPr lang="de-DE" sz="3600" dirty="0" err="1" smtClean="0"/>
              <a:t>GeV</a:t>
            </a:r>
            <a:endParaRPr lang="en-US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7025"/>
          <a:stretch>
            <a:fillRect/>
          </a:stretch>
        </p:blipFill>
        <p:spPr bwMode="auto">
          <a:xfrm>
            <a:off x="209222" y="1065813"/>
            <a:ext cx="8821564" cy="51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Spectral</a:t>
            </a:r>
            <a:r>
              <a:rPr lang="de-DE" sz="3600" dirty="0" smtClean="0"/>
              <a:t> </a:t>
            </a:r>
            <a:r>
              <a:rPr lang="de-DE" sz="3600" dirty="0" err="1" smtClean="0"/>
              <a:t>Energy</a:t>
            </a:r>
            <a:r>
              <a:rPr lang="de-DE" sz="3600" dirty="0" smtClean="0"/>
              <a:t> Distribution</a:t>
            </a:r>
            <a:endParaRPr lang="en-US" sz="3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1" y="1630487"/>
            <a:ext cx="8293735" cy="43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VPulsedTitle.tiff"/>
          <p:cNvPicPr>
            <a:picLocks noChangeAspect="1"/>
          </p:cNvPicPr>
          <p:nvPr/>
        </p:nvPicPr>
        <p:blipFill>
          <a:blip r:embed="rId2" cstate="print"/>
          <a:srcRect t="9450" r="2445" b="12743"/>
          <a:stretch>
            <a:fillRect/>
          </a:stretch>
        </p:blipFill>
        <p:spPr>
          <a:xfrm>
            <a:off x="57518" y="476672"/>
            <a:ext cx="8920406" cy="1719385"/>
          </a:xfrm>
          <a:prstGeom prst="rect">
            <a:avLst/>
          </a:prstGeom>
        </p:spPr>
      </p:pic>
      <p:pic>
        <p:nvPicPr>
          <p:cNvPr id="3" name="Picture 2" descr="TeVPulsedAbstract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65" y="2348880"/>
            <a:ext cx="4438333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234888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Submitted to </a:t>
            </a:r>
            <a:r>
              <a:rPr lang="en-US" sz="2400" b="1" dirty="0" smtClean="0">
                <a:solidFill>
                  <a:srgbClr val="FF0000"/>
                </a:solidFill>
              </a:rPr>
              <a:t>SCIENCE </a:t>
            </a:r>
            <a:r>
              <a:rPr lang="en-US" sz="2400" b="1" dirty="0" smtClean="0">
                <a:solidFill>
                  <a:srgbClr val="FF0000"/>
                </a:solidFill>
              </a:rPr>
              <a:t>magazine on October 30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, 2014; everyday waiting for </a:t>
            </a:r>
            <a:r>
              <a:rPr lang="de-DE" sz="2400" b="1" dirty="0" smtClean="0">
                <a:solidFill>
                  <a:srgbClr val="FF0000"/>
                </a:solidFill>
              </a:rPr>
              <a:t>a </a:t>
            </a:r>
            <a:r>
              <a:rPr lang="de-DE" sz="2400" b="1" dirty="0" smtClean="0">
                <a:solidFill>
                  <a:srgbClr val="FF0000"/>
                </a:solidFill>
              </a:rPr>
              <a:t>(positive) </a:t>
            </a:r>
            <a:r>
              <a:rPr lang="de-DE" sz="2400" b="1" dirty="0" err="1" smtClean="0">
                <a:solidFill>
                  <a:srgbClr val="FF0000"/>
                </a:solidFill>
              </a:rPr>
              <a:t>answer</a:t>
            </a:r>
            <a:r>
              <a:rPr lang="de-DE" sz="2400" b="1" dirty="0" smtClean="0">
                <a:solidFill>
                  <a:srgbClr val="FF0000"/>
                </a:solidFill>
              </a:rPr>
              <a:t> 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err="1" smtClean="0"/>
              <a:t>Furthest</a:t>
            </a:r>
            <a:r>
              <a:rPr lang="de-DE" sz="3600" dirty="0" smtClean="0"/>
              <a:t> </a:t>
            </a:r>
            <a:r>
              <a:rPr lang="de-DE" sz="3600" dirty="0" err="1" smtClean="0"/>
              <a:t>away</a:t>
            </a:r>
            <a:r>
              <a:rPr lang="de-DE" sz="3600" dirty="0" smtClean="0"/>
              <a:t> </a:t>
            </a:r>
            <a:r>
              <a:rPr lang="de-DE" sz="3600" dirty="0" err="1" smtClean="0"/>
              <a:t>sources</a:t>
            </a:r>
            <a:r>
              <a:rPr lang="de-DE" sz="3600" dirty="0" smtClean="0"/>
              <a:t> in VHE: </a:t>
            </a:r>
            <a:r>
              <a:rPr lang="de-DE" sz="3600" dirty="0" err="1" smtClean="0"/>
              <a:t>visibility</a:t>
            </a:r>
            <a:r>
              <a:rPr lang="de-DE" sz="3600" dirty="0" smtClean="0"/>
              <a:t> </a:t>
            </a:r>
            <a:r>
              <a:rPr lang="de-DE" sz="3600" dirty="0" err="1" smtClean="0"/>
              <a:t>limitation</a:t>
            </a:r>
            <a:r>
              <a:rPr lang="de-DE" sz="3600" dirty="0" smtClean="0"/>
              <a:t> due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absorption</a:t>
            </a:r>
            <a:r>
              <a:rPr lang="de-DE" sz="3600" dirty="0" smtClean="0"/>
              <a:t> on EBL </a:t>
            </a:r>
            <a:endParaRPr lang="en-US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2366"/>
          <a:stretch>
            <a:fillRect/>
          </a:stretch>
        </p:blipFill>
        <p:spPr bwMode="auto">
          <a:xfrm>
            <a:off x="1907704" y="1340768"/>
            <a:ext cx="5360673" cy="18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00519"/>
            <a:ext cx="7112843" cy="32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S3 0218+357</a:t>
            </a:r>
            <a:endParaRPr lang="en-US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5990"/>
          <a:stretch>
            <a:fillRect/>
          </a:stretch>
        </p:blipFill>
        <p:spPr bwMode="auto">
          <a:xfrm>
            <a:off x="942975" y="1556792"/>
            <a:ext cx="7258050" cy="41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S3 0218+357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Autofit/>
          </a:bodyPr>
          <a:lstStyle/>
          <a:p>
            <a:r>
              <a:rPr lang="de-DE" sz="2400" dirty="0" smtClean="0"/>
              <a:t>In 2012 Fermi </a:t>
            </a:r>
            <a:r>
              <a:rPr lang="de-DE" sz="2400" dirty="0" err="1" smtClean="0"/>
              <a:t>observed</a:t>
            </a:r>
            <a:r>
              <a:rPr lang="de-DE" sz="2400" dirty="0" smtClean="0"/>
              <a:t> </a:t>
            </a:r>
            <a:r>
              <a:rPr lang="de-DE" sz="2400" dirty="0" err="1" smtClean="0"/>
              <a:t>high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,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overlapping</a:t>
            </a:r>
            <a:r>
              <a:rPr lang="de-DE" sz="2400" dirty="0" smtClean="0"/>
              <a:t> </a:t>
            </a:r>
            <a:r>
              <a:rPr lang="de-DE" sz="2400" dirty="0" err="1" smtClean="0"/>
              <a:t>flares</a:t>
            </a:r>
            <a:endParaRPr lang="de-DE" sz="2400" dirty="0" smtClean="0"/>
          </a:p>
          <a:p>
            <a:r>
              <a:rPr lang="de-DE" sz="2400" dirty="0" smtClean="0"/>
              <a:t>Fermi </a:t>
            </a:r>
            <a:r>
              <a:rPr lang="de-DE" sz="2400" dirty="0" err="1" smtClean="0"/>
              <a:t>claimed</a:t>
            </a:r>
            <a:r>
              <a:rPr lang="de-DE" sz="2400" dirty="0" smtClean="0"/>
              <a:t> 11.46 ± 0.16 </a:t>
            </a:r>
            <a:r>
              <a:rPr lang="de-DE" sz="2400" dirty="0" err="1" smtClean="0"/>
              <a:t>days</a:t>
            </a:r>
            <a:r>
              <a:rPr lang="de-DE" sz="2400" dirty="0" smtClean="0"/>
              <a:t> </a:t>
            </a:r>
            <a:r>
              <a:rPr lang="de-DE" sz="2400" dirty="0" err="1" smtClean="0"/>
              <a:t>delay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lensed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</a:t>
            </a:r>
            <a:endParaRPr lang="de-DE" sz="2400" dirty="0" smtClean="0"/>
          </a:p>
          <a:p>
            <a:r>
              <a:rPr lang="de-DE" sz="2400" dirty="0" smtClean="0"/>
              <a:t>On </a:t>
            </a:r>
            <a:r>
              <a:rPr lang="de-DE" sz="2400" dirty="0" err="1" smtClean="0"/>
              <a:t>J</a:t>
            </a:r>
            <a:r>
              <a:rPr lang="de-DE" sz="2400" dirty="0" err="1" smtClean="0"/>
              <a:t>uly</a:t>
            </a:r>
            <a:r>
              <a:rPr lang="de-DE" sz="2400" dirty="0" smtClean="0"/>
              <a:t> 13/14 2014 Fermi </a:t>
            </a:r>
            <a:r>
              <a:rPr lang="de-DE" sz="2400" dirty="0" err="1" smtClean="0"/>
              <a:t>again</a:t>
            </a:r>
            <a:r>
              <a:rPr lang="de-DE" sz="2400" dirty="0" smtClean="0"/>
              <a:t> </a:t>
            </a:r>
            <a:r>
              <a:rPr lang="de-DE" sz="2400" dirty="0" err="1" smtClean="0"/>
              <a:t>observed</a:t>
            </a:r>
            <a:r>
              <a:rPr lang="de-DE" sz="2400" dirty="0" smtClean="0"/>
              <a:t> a </a:t>
            </a:r>
            <a:r>
              <a:rPr lang="de-DE" sz="2400" dirty="0" err="1" smtClean="0"/>
              <a:t>high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endParaRPr lang="de-DE" sz="2400" dirty="0" smtClean="0"/>
          </a:p>
          <a:p>
            <a:r>
              <a:rPr lang="de-DE" sz="2400" dirty="0" smtClean="0"/>
              <a:t>Magic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err="1" smtClean="0"/>
              <a:t>observing</a:t>
            </a:r>
            <a:r>
              <a:rPr lang="de-DE" sz="2400" dirty="0" smtClean="0"/>
              <a:t> 2 </a:t>
            </a:r>
            <a:r>
              <a:rPr lang="de-DE" sz="2400" dirty="0" err="1" smtClean="0"/>
              <a:t>days</a:t>
            </a:r>
            <a:r>
              <a:rPr lang="de-DE" sz="2400" dirty="0" smtClean="0"/>
              <a:t> </a:t>
            </a: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predicted</a:t>
            </a:r>
            <a:r>
              <a:rPr lang="de-DE" sz="2400" dirty="0" smtClean="0"/>
              <a:t> </a:t>
            </a:r>
            <a:r>
              <a:rPr lang="de-DE" sz="2400" dirty="0" err="1" smtClean="0"/>
              <a:t>delayed</a:t>
            </a:r>
            <a:r>
              <a:rPr lang="de-DE" sz="2400" dirty="0" smtClean="0"/>
              <a:t> </a:t>
            </a:r>
            <a:r>
              <a:rPr lang="de-DE" sz="2400" dirty="0" err="1" smtClean="0"/>
              <a:t>signal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kept</a:t>
            </a:r>
            <a:r>
              <a:rPr lang="de-DE" sz="2400" dirty="0" smtClean="0"/>
              <a:t> on-</a:t>
            </a:r>
            <a:r>
              <a:rPr lang="de-DE" sz="2400" dirty="0" err="1" smtClean="0"/>
              <a:t>going</a:t>
            </a:r>
            <a:r>
              <a:rPr lang="de-DE" sz="2400" dirty="0" smtClean="0"/>
              <a:t> </a:t>
            </a:r>
            <a:r>
              <a:rPr lang="de-DE" sz="2400" dirty="0" err="1" smtClean="0"/>
              <a:t>till</a:t>
            </a:r>
            <a:r>
              <a:rPr lang="de-DE" sz="2400" dirty="0" smtClean="0"/>
              <a:t> 5th </a:t>
            </a:r>
            <a:r>
              <a:rPr lang="de-DE" sz="2400" dirty="0" err="1" smtClean="0"/>
              <a:t>of</a:t>
            </a:r>
            <a:r>
              <a:rPr lang="de-DE" sz="2400" dirty="0" smtClean="0"/>
              <a:t> August 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113" y="3606366"/>
            <a:ext cx="3781335" cy="270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999" y="1700808"/>
            <a:ext cx="43294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26" y="0"/>
            <a:ext cx="9157626" cy="62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107504" y="908720"/>
            <a:ext cx="1296144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Trevor </a:t>
            </a:r>
            <a:r>
              <a:rPr lang="de-DE" sz="3600" dirty="0" err="1" smtClean="0"/>
              <a:t>Weekes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CfA</a:t>
            </a:r>
            <a:r>
              <a:rPr lang="de-DE" sz="3600" dirty="0" smtClean="0"/>
              <a:t>: </a:t>
            </a:r>
            <a:r>
              <a:rPr lang="de-DE" sz="3600" dirty="0" smtClean="0"/>
              <a:t>VHE </a:t>
            </a:r>
            <a:r>
              <a:rPr lang="de-DE" sz="3600" dirty="0" err="1" smtClean="0"/>
              <a:t>ground-based</a:t>
            </a:r>
            <a:r>
              <a:rPr lang="de-DE" sz="3600" dirty="0" smtClean="0"/>
              <a:t> </a:t>
            </a:r>
            <a:r>
              <a:rPr lang="de-DE" sz="3600" dirty="0" smtClean="0">
                <a:latin typeface="Symbol" pitchFamily="18" charset="2"/>
              </a:rPr>
              <a:t>g-</a:t>
            </a:r>
            <a:r>
              <a:rPr lang="de-DE" sz="3600" dirty="0" err="1" smtClean="0"/>
              <a:t>ray</a:t>
            </a:r>
            <a:r>
              <a:rPr lang="de-DE" sz="3600" dirty="0" smtClean="0"/>
              <a:t> </a:t>
            </a:r>
            <a:r>
              <a:rPr lang="de-DE" sz="3600" dirty="0" err="1" smtClean="0"/>
              <a:t>astronomy</a:t>
            </a:r>
            <a:r>
              <a:rPr lang="de-DE" sz="3600" dirty="0" smtClean="0"/>
              <a:t> </a:t>
            </a:r>
            <a:r>
              <a:rPr lang="de-DE" sz="3600" dirty="0" err="1" smtClean="0"/>
              <a:t>p</a:t>
            </a:r>
            <a:r>
              <a:rPr lang="de-DE" sz="3600" dirty="0" err="1" smtClean="0"/>
              <a:t>ioneer</a:t>
            </a:r>
            <a:r>
              <a:rPr lang="de-DE" sz="3600" dirty="0" smtClean="0"/>
              <a:t> </a:t>
            </a:r>
            <a:r>
              <a:rPr lang="de-DE" sz="3600" dirty="0" err="1" smtClean="0"/>
              <a:t>passed</a:t>
            </a:r>
            <a:r>
              <a:rPr lang="de-DE" sz="3600" dirty="0" smtClean="0"/>
              <a:t> </a:t>
            </a:r>
            <a:r>
              <a:rPr lang="de-DE" sz="3600" dirty="0" err="1" smtClean="0"/>
              <a:t>away</a:t>
            </a:r>
            <a:r>
              <a:rPr lang="de-DE" sz="3600" dirty="0" smtClean="0"/>
              <a:t> in May 2014</a:t>
            </a:r>
            <a:endParaRPr lang="en-US" sz="3600" dirty="0"/>
          </a:p>
        </p:txBody>
      </p:sp>
      <p:pic>
        <p:nvPicPr>
          <p:cNvPr id="4" name="Inhaltsplatzhalter 3" descr="Fig.8-Trevor-Week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1830" y="1335691"/>
            <a:ext cx="4636434" cy="4973629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Next </a:t>
            </a:r>
            <a:r>
              <a:rPr lang="de-DE" sz="3600" dirty="0" err="1" smtClean="0"/>
              <a:t>highlight</a:t>
            </a:r>
            <a:r>
              <a:rPr lang="de-DE" sz="3600" dirty="0" smtClean="0"/>
              <a:t> </a:t>
            </a:r>
            <a:r>
              <a:rPr lang="de-DE" sz="3600" dirty="0" err="1" smtClean="0"/>
              <a:t>result</a:t>
            </a:r>
            <a:r>
              <a:rPr lang="de-DE" sz="3600" dirty="0" smtClean="0"/>
              <a:t> </a:t>
            </a:r>
            <a:r>
              <a:rPr lang="de-DE" sz="3600" dirty="0" err="1" smtClean="0"/>
              <a:t>under</a:t>
            </a:r>
            <a:r>
              <a:rPr lang="de-DE" sz="3600" dirty="0" smtClean="0"/>
              <a:t> </a:t>
            </a:r>
            <a:r>
              <a:rPr lang="de-DE" sz="3600" dirty="0" err="1" smtClean="0"/>
              <a:t>preparation</a:t>
            </a:r>
            <a:r>
              <a:rPr lang="de-DE" sz="3600" dirty="0" smtClean="0"/>
              <a:t> </a:t>
            </a:r>
            <a:r>
              <a:rPr lang="de-DE" sz="3600" dirty="0" err="1" smtClean="0"/>
              <a:t>now</a:t>
            </a:r>
            <a:endParaRPr lang="en-US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S3 0218 </a:t>
            </a:r>
            <a:r>
              <a:rPr lang="de-DE" sz="2400" dirty="0" err="1" smtClean="0"/>
              <a:t>gravitationally</a:t>
            </a:r>
            <a:r>
              <a:rPr lang="de-DE" sz="2400" dirty="0" smtClean="0"/>
              <a:t> </a:t>
            </a:r>
            <a:r>
              <a:rPr lang="de-DE" sz="2400" dirty="0" err="1" smtClean="0"/>
              <a:t>lensed</a:t>
            </a:r>
            <a:r>
              <a:rPr lang="de-DE" sz="2400" dirty="0" smtClean="0"/>
              <a:t> </a:t>
            </a:r>
            <a:r>
              <a:rPr lang="de-DE" sz="2400" dirty="0" err="1" smtClean="0"/>
              <a:t>source</a:t>
            </a:r>
            <a:r>
              <a:rPr lang="de-DE" sz="2400" dirty="0" smtClean="0"/>
              <a:t> @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red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shift</a:t>
            </a:r>
            <a:r>
              <a:rPr lang="de-DE" sz="2400" dirty="0" smtClean="0">
                <a:solidFill>
                  <a:srgbClr val="FF0000"/>
                </a:solidFill>
              </a:rPr>
              <a:t> 0.944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147" y="2132856"/>
            <a:ext cx="693423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Diffuse </a:t>
            </a:r>
            <a:r>
              <a:rPr lang="de-DE" sz="2400" dirty="0" err="1" smtClean="0"/>
              <a:t>emission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galactic</a:t>
            </a:r>
            <a:r>
              <a:rPr lang="de-DE" sz="2400" dirty="0" smtClean="0"/>
              <a:t> </a:t>
            </a:r>
            <a:r>
              <a:rPr lang="de-DE" sz="2400" dirty="0" err="1" smtClean="0"/>
              <a:t>ridge</a:t>
            </a:r>
            <a:r>
              <a:rPr lang="de-DE" sz="2400" dirty="0" smtClean="0"/>
              <a:t> &amp; </a:t>
            </a:r>
            <a:r>
              <a:rPr lang="de-DE" sz="2400" dirty="0" err="1" smtClean="0"/>
              <a:t>arc</a:t>
            </a:r>
            <a:r>
              <a:rPr lang="de-DE" sz="2400" dirty="0" smtClean="0"/>
              <a:t> ?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Next </a:t>
            </a:r>
            <a:r>
              <a:rPr lang="de-DE" sz="3600" dirty="0" err="1" smtClean="0"/>
              <a:t>possible</a:t>
            </a:r>
            <a:r>
              <a:rPr lang="de-DE" sz="3600" dirty="0" smtClean="0"/>
              <a:t> </a:t>
            </a:r>
            <a:r>
              <a:rPr lang="de-DE" sz="3600" dirty="0" err="1" smtClean="0"/>
              <a:t>highlight</a:t>
            </a:r>
            <a:r>
              <a:rPr lang="de-DE" sz="3600" dirty="0" smtClean="0"/>
              <a:t> </a:t>
            </a:r>
            <a:r>
              <a:rPr lang="de-DE" sz="3600" dirty="0" err="1" smtClean="0"/>
              <a:t>result</a:t>
            </a:r>
            <a:r>
              <a:rPr lang="de-DE" sz="3600" dirty="0" smtClean="0"/>
              <a:t> </a:t>
            </a:r>
            <a:r>
              <a:rPr lang="de-DE" sz="3600" dirty="0" err="1" smtClean="0"/>
              <a:t>under</a:t>
            </a:r>
            <a:r>
              <a:rPr lang="de-DE" sz="3600" dirty="0" smtClean="0"/>
              <a:t> </a:t>
            </a:r>
            <a:r>
              <a:rPr lang="de-DE" sz="3600" dirty="0" err="1" smtClean="0"/>
              <a:t>consideration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956" y="2204864"/>
            <a:ext cx="5881372" cy="37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 Next Future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de-DE" sz="2400" dirty="0" smtClean="0"/>
              <a:t>Never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now</a:t>
            </a:r>
            <a:r>
              <a:rPr lang="de-DE" sz="2400" dirty="0" smtClean="0"/>
              <a:t>, </a:t>
            </a:r>
            <a:r>
              <a:rPr lang="de-DE" sz="2400" dirty="0" err="1" smtClean="0"/>
              <a:t>keep</a:t>
            </a:r>
            <a:r>
              <a:rPr lang="de-DE" sz="2400" dirty="0" smtClean="0"/>
              <a:t> on-</a:t>
            </a:r>
            <a:r>
              <a:rPr lang="de-DE" sz="2400" dirty="0" err="1" smtClean="0"/>
              <a:t>going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!</a:t>
            </a:r>
          </a:p>
          <a:p>
            <a:r>
              <a:rPr lang="de-DE" sz="2400" dirty="0" smtClean="0"/>
              <a:t>MAGIC </a:t>
            </a:r>
            <a:r>
              <a:rPr lang="de-DE" sz="2400" dirty="0" err="1" smtClean="0"/>
              <a:t>sensitivity</a:t>
            </a:r>
            <a:r>
              <a:rPr lang="de-DE" sz="2400" dirty="0" smtClean="0"/>
              <a:t> </a:t>
            </a:r>
            <a:r>
              <a:rPr lang="de-DE" sz="2400" dirty="0" err="1" smtClean="0"/>
              <a:t>curve</a:t>
            </a:r>
            <a:r>
              <a:rPr lang="de-DE" sz="2400" dirty="0" smtClean="0"/>
              <a:t> </a:t>
            </a:r>
            <a:r>
              <a:rPr lang="de-DE" sz="2400" dirty="0" err="1" smtClean="0"/>
              <a:t>touches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0.5 % </a:t>
            </a:r>
            <a:r>
              <a:rPr lang="de-DE" sz="2400" dirty="0" err="1" smtClean="0"/>
              <a:t>Crab</a:t>
            </a:r>
            <a:r>
              <a:rPr lang="de-DE" sz="2400" dirty="0" smtClean="0"/>
              <a:t> </a:t>
            </a:r>
            <a:r>
              <a:rPr lang="de-DE" sz="2400" dirty="0" err="1" smtClean="0"/>
              <a:t>units</a:t>
            </a:r>
            <a:endParaRPr lang="de-DE" sz="2400" dirty="0" smtClean="0"/>
          </a:p>
          <a:p>
            <a:r>
              <a:rPr lang="de-DE" sz="2400" dirty="0" smtClean="0"/>
              <a:t>The </a:t>
            </a:r>
            <a:r>
              <a:rPr lang="de-DE" sz="2400" dirty="0" err="1" smtClean="0"/>
              <a:t>topological</a:t>
            </a:r>
            <a:r>
              <a:rPr lang="de-DE" sz="2400" dirty="0" smtClean="0"/>
              <a:t> </a:t>
            </a:r>
            <a:r>
              <a:rPr lang="de-DE" sz="2400" dirty="0" err="1" smtClean="0"/>
              <a:t>trigger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increasing</a:t>
            </a:r>
            <a:r>
              <a:rPr lang="de-DE" sz="2400" dirty="0" smtClean="0"/>
              <a:t> </a:t>
            </a:r>
            <a:r>
              <a:rPr lang="de-DE" sz="2400" dirty="0" err="1" smtClean="0"/>
              <a:t>sensitivity</a:t>
            </a:r>
            <a:endParaRPr lang="de-DE" sz="2400" dirty="0" smtClean="0"/>
          </a:p>
          <a:p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well-</a:t>
            </a:r>
            <a:r>
              <a:rPr lang="de-DE" sz="2400" dirty="0" err="1" smtClean="0"/>
              <a:t>tuned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-Trigger,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competitive</a:t>
            </a:r>
            <a:r>
              <a:rPr lang="de-DE" sz="2400" dirty="0" smtClean="0"/>
              <a:t>, </a:t>
            </a:r>
            <a:r>
              <a:rPr lang="de-DE" sz="2400" dirty="0" err="1" smtClean="0"/>
              <a:t>at</a:t>
            </a:r>
            <a:r>
              <a:rPr lang="de-DE" sz="2400" dirty="0" smtClean="0"/>
              <a:t> least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next</a:t>
            </a:r>
            <a:r>
              <a:rPr lang="de-DE" sz="2400" dirty="0" smtClean="0"/>
              <a:t> ~ 5 </a:t>
            </a:r>
            <a:r>
              <a:rPr lang="de-DE" sz="2400" dirty="0" err="1" smtClean="0"/>
              <a:t>years</a:t>
            </a:r>
            <a:endParaRPr lang="de-DE" sz="24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plan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exploring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large </a:t>
            </a:r>
            <a:r>
              <a:rPr lang="de-DE" sz="2400" dirty="0" err="1" smtClean="0"/>
              <a:t>zenith</a:t>
            </a:r>
            <a:r>
              <a:rPr lang="de-DE" sz="2400" dirty="0" smtClean="0"/>
              <a:t> angle </a:t>
            </a:r>
            <a:r>
              <a:rPr lang="de-DE" sz="2400" dirty="0" err="1" smtClean="0"/>
              <a:t>observation</a:t>
            </a:r>
            <a:r>
              <a:rPr lang="de-DE" sz="2400" dirty="0" smtClean="0"/>
              <a:t> </a:t>
            </a:r>
            <a:r>
              <a:rPr lang="de-DE" sz="2400" dirty="0" err="1" smtClean="0"/>
              <a:t>technique</a:t>
            </a:r>
            <a:r>
              <a:rPr lang="de-DE" sz="2400" dirty="0" smtClean="0"/>
              <a:t> (</a:t>
            </a:r>
            <a:r>
              <a:rPr lang="de-DE" sz="2400" dirty="0" smtClean="0">
                <a:latin typeface="Symbol" pitchFamily="18" charset="2"/>
              </a:rPr>
              <a:t>q</a:t>
            </a:r>
            <a:r>
              <a:rPr lang="de-DE" sz="2400" dirty="0" smtClean="0"/>
              <a:t> ≥ 70°), </a:t>
            </a:r>
            <a:r>
              <a:rPr lang="de-DE" sz="2400" dirty="0" err="1" smtClean="0"/>
              <a:t>trying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a </a:t>
            </a:r>
            <a:r>
              <a:rPr lang="de-DE" sz="2400" dirty="0" err="1" smtClean="0"/>
              <a:t>fresh</a:t>
            </a:r>
            <a:r>
              <a:rPr lang="de-DE" sz="2400" dirty="0" smtClean="0"/>
              <a:t> </a:t>
            </a:r>
            <a:r>
              <a:rPr lang="de-DE" sz="2400" dirty="0" err="1" smtClean="0"/>
              <a:t>look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Pevatrons</a:t>
            </a:r>
            <a:endParaRPr lang="de-DE" sz="2400" dirty="0" smtClean="0"/>
          </a:p>
          <a:p>
            <a:r>
              <a:rPr lang="de-DE" sz="2400" dirty="0" smtClean="0"/>
              <a:t>A model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</a:t>
            </a:r>
            <a:r>
              <a:rPr lang="de-DE" sz="2400" dirty="0" smtClean="0"/>
              <a:t>, </a:t>
            </a:r>
            <a:r>
              <a:rPr lang="de-DE" sz="2400" dirty="0" err="1" smtClean="0"/>
              <a:t>anticipated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further</a:t>
            </a:r>
            <a:r>
              <a:rPr lang="de-DE" sz="2400" dirty="0" smtClean="0"/>
              <a:t> </a:t>
            </a:r>
            <a:r>
              <a:rPr lang="de-DE" sz="2400" dirty="0" err="1" smtClean="0"/>
              <a:t>boost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MAGIC </a:t>
            </a:r>
            <a:r>
              <a:rPr lang="de-DE" sz="2400" dirty="0" err="1" smtClean="0"/>
              <a:t>analysis</a:t>
            </a:r>
            <a:r>
              <a:rPr lang="de-DE" sz="2400" dirty="0" smtClean="0"/>
              <a:t> </a:t>
            </a:r>
            <a:r>
              <a:rPr lang="de-DE" sz="2400" dirty="0" err="1" smtClean="0"/>
              <a:t>sensitivity</a:t>
            </a:r>
            <a:endParaRPr lang="de-DE" sz="2400" dirty="0" smtClean="0"/>
          </a:p>
          <a:p>
            <a:r>
              <a:rPr lang="de-DE" sz="2400" dirty="0" err="1" smtClean="0"/>
              <a:t>Moving</a:t>
            </a:r>
            <a:r>
              <a:rPr lang="de-DE" sz="2400" dirty="0" smtClean="0"/>
              <a:t> </a:t>
            </a:r>
            <a:r>
              <a:rPr lang="de-DE" sz="2400" dirty="0" err="1" smtClean="0"/>
              <a:t>towards</a:t>
            </a:r>
            <a:r>
              <a:rPr lang="de-DE" sz="2400" dirty="0" smtClean="0"/>
              <a:t> 0.04 % </a:t>
            </a:r>
            <a:r>
              <a:rPr lang="de-DE" sz="2400" dirty="0" err="1" smtClean="0"/>
              <a:t>Crab</a:t>
            </a:r>
            <a:r>
              <a:rPr lang="de-DE" sz="2400" dirty="0" smtClean="0"/>
              <a:t> 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The CTA prototype 23m </a:t>
            </a:r>
            <a:r>
              <a:rPr lang="de-DE" sz="2400" dirty="0" smtClean="0">
                <a:latin typeface="Calibri"/>
              </a:rPr>
              <a:t>Ø </a:t>
            </a:r>
            <a:r>
              <a:rPr lang="de-DE" sz="2400" dirty="0" smtClean="0"/>
              <a:t>LST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hosted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MAGIC </a:t>
            </a:r>
            <a:r>
              <a:rPr lang="de-DE" sz="2400" dirty="0" err="1" smtClean="0"/>
              <a:t>site</a:t>
            </a:r>
            <a:r>
              <a:rPr lang="de-DE" sz="2400" dirty="0" smtClean="0"/>
              <a:t>; </a:t>
            </a: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LST but also </a:t>
            </a:r>
            <a:r>
              <a:rPr lang="de-DE" sz="2400" dirty="0" err="1" smtClean="0"/>
              <a:t>for</a:t>
            </a:r>
            <a:r>
              <a:rPr lang="de-DE" sz="2400" dirty="0" smtClean="0"/>
              <a:t> MAGIC (x2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in </a:t>
            </a:r>
            <a:r>
              <a:rPr lang="de-DE" sz="2400" dirty="0" err="1" smtClean="0"/>
              <a:t>sensitivity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anticipated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common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operation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Political </a:t>
            </a:r>
            <a:r>
              <a:rPr lang="de-DE" sz="2400" dirty="0" err="1" smtClean="0"/>
              <a:t>issues</a:t>
            </a:r>
            <a:r>
              <a:rPr lang="de-DE" sz="2400" dirty="0" smtClean="0"/>
              <a:t> on MAGIC-CTA </a:t>
            </a:r>
            <a:r>
              <a:rPr lang="de-DE" sz="2400" dirty="0" err="1" smtClean="0"/>
              <a:t>cooperation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settled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b="1" dirty="0" err="1" smtClean="0">
                <a:solidFill>
                  <a:srgbClr val="FF0000"/>
                </a:solidFill>
              </a:rPr>
              <a:t>future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may</a:t>
            </a:r>
            <a:r>
              <a:rPr lang="de-DE" sz="2400" dirty="0" smtClean="0"/>
              <a:t> </a:t>
            </a:r>
            <a:r>
              <a:rPr lang="de-DE" sz="2400" dirty="0" err="1" smtClean="0"/>
              <a:t>iterate</a:t>
            </a:r>
            <a:r>
              <a:rPr lang="de-DE" sz="2400" dirty="0" smtClean="0"/>
              <a:t> on</a:t>
            </a:r>
          </a:p>
          <a:p>
            <a:pPr>
              <a:buNone/>
            </a:pPr>
            <a:endParaRPr lang="de-DE" sz="2400" dirty="0" smtClean="0"/>
          </a:p>
          <a:p>
            <a:pPr lvl="1"/>
            <a:r>
              <a:rPr lang="de-DE" sz="2000" dirty="0" smtClean="0"/>
              <a:t>a) </a:t>
            </a:r>
            <a:r>
              <a:rPr lang="de-DE" sz="2000" dirty="0" err="1" smtClean="0"/>
              <a:t>higher</a:t>
            </a:r>
            <a:r>
              <a:rPr lang="de-DE" sz="2000" dirty="0" smtClean="0"/>
              <a:t> QE PMTs </a:t>
            </a:r>
            <a:r>
              <a:rPr lang="de-DE" sz="2000" dirty="0" err="1" smtClean="0"/>
              <a:t>of</a:t>
            </a:r>
            <a:r>
              <a:rPr lang="de-DE" sz="2000" dirty="0" smtClean="0"/>
              <a:t> &lt;42&gt; % on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;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potential 	</a:t>
            </a:r>
            <a:r>
              <a:rPr lang="de-DE" sz="2000" b="1" dirty="0" err="1" smtClean="0">
                <a:solidFill>
                  <a:srgbClr val="FF0000"/>
                </a:solidFill>
              </a:rPr>
              <a:t>lowering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MAGIC </a:t>
            </a:r>
            <a:r>
              <a:rPr lang="de-DE" sz="2000" b="1" dirty="0" err="1" smtClean="0">
                <a:solidFill>
                  <a:srgbClr val="FF0000"/>
                </a:solidFill>
              </a:rPr>
              <a:t>threshold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by</a:t>
            </a:r>
            <a:r>
              <a:rPr lang="de-DE" sz="2000" b="1" dirty="0" smtClean="0">
                <a:solidFill>
                  <a:srgbClr val="FF0000"/>
                </a:solidFill>
              </a:rPr>
              <a:t> ~ 30 %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(~2100 PMTs, ~450.-k€)</a:t>
            </a:r>
          </a:p>
          <a:p>
            <a:pPr lvl="1">
              <a:buNone/>
            </a:pPr>
            <a:endParaRPr lang="de-DE" sz="2000" dirty="0" smtClean="0"/>
          </a:p>
          <a:p>
            <a:pPr lvl="1"/>
            <a:r>
              <a:rPr lang="de-DE" sz="2000" dirty="0" smtClean="0"/>
              <a:t>b) </a:t>
            </a:r>
            <a:r>
              <a:rPr lang="de-DE" sz="2000" dirty="0" err="1" smtClean="0"/>
              <a:t>novel</a:t>
            </a:r>
            <a:r>
              <a:rPr lang="de-DE" sz="2000" dirty="0" smtClean="0"/>
              <a:t> </a:t>
            </a:r>
            <a:r>
              <a:rPr lang="de-DE" sz="2000" dirty="0" err="1" smtClean="0"/>
              <a:t>mirror</a:t>
            </a:r>
            <a:r>
              <a:rPr lang="de-DE" sz="2000" dirty="0" smtClean="0"/>
              <a:t> type, </a:t>
            </a:r>
            <a:r>
              <a:rPr lang="de-DE" sz="2000" dirty="0" err="1" smtClean="0"/>
              <a:t>having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</a:t>
            </a:r>
            <a:r>
              <a:rPr lang="de-DE" sz="2000" dirty="0" err="1" smtClean="0"/>
              <a:t>reduced</a:t>
            </a:r>
            <a:r>
              <a:rPr lang="de-DE" sz="2000" dirty="0" smtClean="0"/>
              <a:t> </a:t>
            </a:r>
            <a:r>
              <a:rPr lang="de-DE" sz="2000" dirty="0" err="1" smtClean="0"/>
              <a:t>specular</a:t>
            </a:r>
            <a:r>
              <a:rPr lang="de-DE" sz="2000" dirty="0" smtClean="0"/>
              <a:t>-diffuse </a:t>
            </a:r>
            <a:r>
              <a:rPr lang="de-DE" sz="2000" dirty="0" err="1" smtClean="0"/>
              <a:t>component</a:t>
            </a:r>
            <a:r>
              <a:rPr lang="de-DE" sz="2000" dirty="0" smtClean="0"/>
              <a:t>; 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potential </a:t>
            </a:r>
            <a:r>
              <a:rPr lang="de-DE" sz="2000" dirty="0" err="1" smtClean="0"/>
              <a:t>of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reducing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dramatically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trigger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threshold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Daniel Kranich, </a:t>
            </a:r>
            <a:r>
              <a:rPr lang="de-DE" sz="3600" dirty="0" err="1" smtClean="0"/>
              <a:t>long-term</a:t>
            </a:r>
            <a:r>
              <a:rPr lang="de-DE" sz="3600" dirty="0" smtClean="0"/>
              <a:t> </a:t>
            </a:r>
            <a:r>
              <a:rPr lang="de-DE" sz="3600" dirty="0" smtClean="0"/>
              <a:t>HEGRA &amp; MAGIC </a:t>
            </a:r>
            <a:r>
              <a:rPr lang="de-DE" sz="3600" dirty="0" err="1" smtClean="0"/>
              <a:t>member</a:t>
            </a:r>
            <a:endParaRPr lang="en-US" sz="3600" dirty="0"/>
          </a:p>
        </p:txBody>
      </p:sp>
      <p:pic>
        <p:nvPicPr>
          <p:cNvPr id="6" name="Inhaltsplatzhalter 5" descr="IMG_0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511" t="16644" r="28074" b="29820"/>
          <a:stretch>
            <a:fillRect/>
          </a:stretch>
        </p:blipFill>
        <p:spPr>
          <a:xfrm>
            <a:off x="827584" y="1772816"/>
            <a:ext cx="3163828" cy="391699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355976" y="1661899"/>
            <a:ext cx="4626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Daniel Kranich,  </a:t>
            </a:r>
            <a:r>
              <a:rPr lang="de-DE" sz="2400" dirty="0" err="1" smtClean="0"/>
              <a:t>diploma</a:t>
            </a:r>
            <a:r>
              <a:rPr lang="de-DE" sz="2400" dirty="0" smtClean="0"/>
              <a:t> </a:t>
            </a:r>
            <a:r>
              <a:rPr lang="de-DE" sz="2400" dirty="0" err="1" smtClean="0"/>
              <a:t>student</a:t>
            </a:r>
            <a:r>
              <a:rPr lang="de-DE" sz="2400" dirty="0" smtClean="0"/>
              <a:t>,</a:t>
            </a:r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thesis</a:t>
            </a:r>
            <a:r>
              <a:rPr lang="de-DE" sz="2400" dirty="0" smtClean="0"/>
              <a:t> in HEGRA, in MPP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After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on </a:t>
            </a:r>
            <a:r>
              <a:rPr lang="de-DE" sz="2400" dirty="0" smtClean="0"/>
              <a:t>MAGIC , </a:t>
            </a:r>
            <a:endParaRPr lang="de-DE" sz="2400" dirty="0" smtClean="0"/>
          </a:p>
          <a:p>
            <a:r>
              <a:rPr lang="de-DE" sz="2400" dirty="0" smtClean="0"/>
              <a:t>   real </a:t>
            </a:r>
            <a:r>
              <a:rPr lang="de-DE" sz="2400" dirty="0" err="1" smtClean="0"/>
              <a:t>enthusiast</a:t>
            </a:r>
            <a:r>
              <a:rPr lang="de-DE" sz="2400" dirty="0" smtClean="0"/>
              <a:t>, </a:t>
            </a:r>
            <a:r>
              <a:rPr lang="de-DE" sz="2400" dirty="0" err="1" smtClean="0"/>
              <a:t>sharing</a:t>
            </a:r>
            <a:r>
              <a:rPr lang="de-DE" sz="2400" dirty="0" smtClean="0"/>
              <a:t> </a:t>
            </a:r>
            <a:r>
              <a:rPr lang="de-DE" sz="2400" dirty="0" err="1" smtClean="0"/>
              <a:t>his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newcomers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extended</a:t>
            </a:r>
            <a:r>
              <a:rPr lang="de-DE" sz="2400" dirty="0" smtClean="0"/>
              <a:t> </a:t>
            </a:r>
            <a:r>
              <a:rPr lang="de-DE" sz="2400" dirty="0" err="1" smtClean="0"/>
              <a:t>stays</a:t>
            </a:r>
            <a:r>
              <a:rPr lang="de-DE" sz="2400" dirty="0" smtClean="0"/>
              <a:t> in MPP, U</a:t>
            </a:r>
            <a:r>
              <a:rPr lang="de-DE" sz="2400" dirty="0" smtClean="0"/>
              <a:t>niversity </a:t>
            </a:r>
            <a:endParaRPr lang="de-DE" sz="2400" dirty="0" smtClean="0"/>
          </a:p>
          <a:p>
            <a:r>
              <a:rPr lang="de-DE" sz="2400" dirty="0" smtClean="0"/>
              <a:t>   </a:t>
            </a:r>
            <a:r>
              <a:rPr lang="de-DE" sz="2400" dirty="0" err="1" smtClean="0"/>
              <a:t>of</a:t>
            </a:r>
            <a:r>
              <a:rPr lang="de-DE" sz="2400" dirty="0" smtClean="0"/>
              <a:t> Davies (USA), ETH </a:t>
            </a:r>
            <a:r>
              <a:rPr lang="de-DE" sz="2400" dirty="0" err="1" smtClean="0"/>
              <a:t>Zurich</a:t>
            </a:r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passed</a:t>
            </a:r>
            <a:r>
              <a:rPr lang="de-DE" sz="2400" dirty="0" smtClean="0"/>
              <a:t> </a:t>
            </a:r>
            <a:r>
              <a:rPr lang="de-DE" sz="2400" dirty="0" err="1" smtClean="0"/>
              <a:t>away</a:t>
            </a:r>
            <a:r>
              <a:rPr lang="de-DE" sz="2400" dirty="0" smtClean="0"/>
              <a:t> in Alps </a:t>
            </a:r>
            <a:r>
              <a:rPr lang="de-DE" sz="2400" dirty="0" smtClean="0"/>
              <a:t>in August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Two 17m Ø MAGIC Telescopes</a:t>
            </a:r>
            <a:endParaRPr lang="en-US" sz="3600" dirty="0"/>
          </a:p>
        </p:txBody>
      </p:sp>
      <p:pic>
        <p:nvPicPr>
          <p:cNvPr id="4" name="Grafik 3" descr="IMG_2591-redu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7091"/>
            <a:ext cx="7668344" cy="511222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System of 2 MAGICs: the main parameters</a:t>
            </a:r>
            <a:endParaRPr lang="en-US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Energy threshold (trigger): ~ 50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Current energy </a:t>
            </a:r>
            <a:r>
              <a:rPr lang="en-US" sz="2400" dirty="0" smtClean="0"/>
              <a:t>threshold in “</a:t>
            </a:r>
            <a:r>
              <a:rPr lang="en-US" sz="2400" i="1" dirty="0" smtClean="0"/>
              <a:t>Sum-Trigger” </a:t>
            </a:r>
            <a:r>
              <a:rPr lang="en-US" sz="2400" dirty="0" smtClean="0"/>
              <a:t>modus: </a:t>
            </a:r>
            <a:r>
              <a:rPr lang="en-US" sz="2400" dirty="0" smtClean="0"/>
              <a:t>~35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Energy resolution: 20 % @ 100 </a:t>
            </a:r>
            <a:r>
              <a:rPr lang="en-US" sz="2400" dirty="0" err="1" smtClean="0"/>
              <a:t>GeV</a:t>
            </a:r>
            <a:r>
              <a:rPr lang="en-US" sz="2400" dirty="0" smtClean="0"/>
              <a:t>;  &lt; 15 % @ 1TeV</a:t>
            </a:r>
          </a:p>
          <a:p>
            <a:r>
              <a:rPr lang="en-US" sz="2400" dirty="0" smtClean="0"/>
              <a:t>Angular resolution: 0.1° @ 100 </a:t>
            </a:r>
            <a:r>
              <a:rPr lang="en-US" sz="2400" dirty="0" err="1" smtClean="0"/>
              <a:t>GeV</a:t>
            </a:r>
            <a:r>
              <a:rPr lang="en-US" sz="2400" dirty="0" smtClean="0"/>
              <a:t>;    0.05° @ 1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r>
              <a:rPr lang="en-US" sz="2400" dirty="0" smtClean="0"/>
              <a:t>Sensitivity:  </a:t>
            </a:r>
            <a:r>
              <a:rPr lang="en-US" sz="2400" dirty="0" smtClean="0"/>
              <a:t>5/1000  </a:t>
            </a:r>
            <a:r>
              <a:rPr lang="en-US" sz="2400" dirty="0" smtClean="0"/>
              <a:t>of Crab Nebula in 50h observations</a:t>
            </a:r>
          </a:p>
          <a:p>
            <a:r>
              <a:rPr lang="en-US" sz="2400" dirty="0" smtClean="0"/>
              <a:t>Light-weight construction, only ~70 T </a:t>
            </a:r>
          </a:p>
          <a:p>
            <a:r>
              <a:rPr lang="en-US" sz="2400" dirty="0" smtClean="0"/>
              <a:t>Fast re-positioning to any coordinates in the sky: </a:t>
            </a:r>
            <a:r>
              <a:rPr lang="en-US" sz="2400" dirty="0" smtClean="0"/>
              <a:t>~25s/180</a:t>
            </a:r>
            <a:r>
              <a:rPr lang="en-US" sz="2400" dirty="0" smtClean="0"/>
              <a:t>°</a:t>
            </a:r>
          </a:p>
          <a:p>
            <a:r>
              <a:rPr lang="en-US" sz="2400" dirty="0" smtClean="0"/>
              <a:t>Electro-optical design optimized and set to provide ~2.5ns FWHM pulses</a:t>
            </a:r>
          </a:p>
          <a:p>
            <a:r>
              <a:rPr lang="en-US" sz="2400" dirty="0" smtClean="0"/>
              <a:t>Data digitized by using 2GSample/s DRS4 chips</a:t>
            </a:r>
          </a:p>
          <a:p>
            <a:r>
              <a:rPr lang="en-US" sz="2400" dirty="0" smtClean="0"/>
              <a:t>Producing ~ 1 TB data per observation night</a:t>
            </a:r>
          </a:p>
          <a:p>
            <a:endParaRPr lang="en-US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200" dirty="0" smtClean="0"/>
              <a:t>~170 Collaborating </a:t>
            </a:r>
            <a:r>
              <a:rPr lang="en-US" altLang="ja-JP" sz="3200" dirty="0" err="1" smtClean="0"/>
              <a:t>Astro</a:t>
            </a:r>
            <a:r>
              <a:rPr lang="en-US" altLang="ja-JP" sz="3200" dirty="0" smtClean="0"/>
              <a:t>-Physicists from 9 Countries</a:t>
            </a:r>
            <a:endParaRPr lang="ja-JP" altLang="en-US" sz="3200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half" idx="2"/>
          </p:nvPr>
        </p:nvSpPr>
        <p:spPr>
          <a:xfrm>
            <a:off x="4752528" y="1169798"/>
            <a:ext cx="4499992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Bulgaria</a:t>
            </a:r>
            <a:r>
              <a:rPr lang="en-US" altLang="ja-JP" sz="1600" dirty="0" smtClean="0"/>
              <a:t>	Sofia</a:t>
            </a:r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Croatia</a:t>
            </a:r>
            <a:r>
              <a:rPr lang="en-US" altLang="ja-JP" sz="1600" dirty="0" smtClean="0"/>
              <a:t>	Consortium (Zagreb, +…)</a:t>
            </a:r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Finland</a:t>
            </a:r>
            <a:r>
              <a:rPr lang="en-US" altLang="ja-JP" sz="1600" dirty="0" smtClean="0"/>
              <a:t>	Consortium (</a:t>
            </a:r>
            <a:r>
              <a:rPr lang="en-US" altLang="ja-JP" sz="1600" dirty="0" err="1" smtClean="0"/>
              <a:t>Tuorla</a:t>
            </a:r>
            <a:r>
              <a:rPr lang="en-US" altLang="ja-JP" sz="1600" dirty="0" smtClean="0"/>
              <a:t>, +…)</a:t>
            </a:r>
          </a:p>
          <a:p>
            <a:pPr>
              <a:buNone/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Germany </a:t>
            </a:r>
            <a:r>
              <a:rPr kumimoji="1" lang="en-US" altLang="ja-JP" sz="1600" dirty="0" smtClean="0"/>
              <a:t>DESY </a:t>
            </a:r>
            <a:r>
              <a:rPr kumimoji="1" lang="en-US" altLang="ja-JP" sz="1600" dirty="0" err="1" smtClean="0"/>
              <a:t>Zeuthen</a:t>
            </a:r>
            <a:r>
              <a:rPr lang="en-US" altLang="ja-JP" sz="1600" dirty="0" smtClean="0"/>
              <a:t>, U. </a:t>
            </a:r>
            <a:r>
              <a:rPr kumimoji="1" lang="en-US" altLang="ja-JP" sz="1600" dirty="0" smtClean="0"/>
              <a:t>Dortmund, 	</a:t>
            </a:r>
          </a:p>
          <a:p>
            <a:pPr>
              <a:buNone/>
            </a:pPr>
            <a:r>
              <a:rPr kumimoji="1" lang="en-US" altLang="ja-JP" sz="1600" dirty="0" smtClean="0"/>
              <a:t>		MPI  Munich, U. </a:t>
            </a:r>
            <a:r>
              <a:rPr kumimoji="1" lang="en-US" altLang="ja-JP" sz="1600" dirty="0" err="1" smtClean="0"/>
              <a:t>Würzburg</a:t>
            </a:r>
            <a:endParaRPr kumimoji="1" lang="en-US" altLang="ja-JP" sz="1600" dirty="0" smtClean="0"/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Japan</a:t>
            </a:r>
            <a:r>
              <a:rPr lang="en-US" altLang="ja-JP" sz="1600" dirty="0" smtClean="0"/>
              <a:t>	Consortium (Kyoto, +…)</a:t>
            </a:r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Italy</a:t>
            </a:r>
            <a:r>
              <a:rPr lang="en-US" altLang="ja-JP" sz="1600" b="1" dirty="0" smtClean="0"/>
              <a:t>	</a:t>
            </a:r>
            <a:r>
              <a:rPr lang="en-US" altLang="ja-JP" sz="1600" dirty="0" smtClean="0"/>
              <a:t>INFN &amp; U. </a:t>
            </a:r>
            <a:r>
              <a:rPr lang="en-US" altLang="ja-JP" sz="1600" dirty="0" err="1" smtClean="0"/>
              <a:t>Padova</a:t>
            </a:r>
            <a:r>
              <a:rPr lang="en-US" altLang="ja-JP" sz="1600" dirty="0" smtClean="0"/>
              <a:t>, INFN Pisa &amp; U. 	Siena, INFN Como/Milano </a:t>
            </a:r>
            <a:r>
              <a:rPr lang="en-US" altLang="ja-JP" sz="1600" dirty="0" err="1" smtClean="0"/>
              <a:t>Bicocca</a:t>
            </a:r>
            <a:r>
              <a:rPr lang="en-US" altLang="ja-JP" sz="1600" dirty="0" smtClean="0"/>
              <a:t>, 	INFN Udine/Trieste &amp; U. Udine, </a:t>
            </a:r>
          </a:p>
          <a:p>
            <a:pPr>
              <a:buNone/>
            </a:pPr>
            <a:r>
              <a:rPr lang="en-US" altLang="ja-JP" sz="1600" dirty="0" smtClean="0"/>
              <a:t>		INAF (Consortium: Rome, +…)</a:t>
            </a:r>
          </a:p>
          <a:p>
            <a:pPr>
              <a:buNone/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Poland</a:t>
            </a:r>
            <a:r>
              <a:rPr kumimoji="1" lang="en-US" altLang="ja-JP" sz="1600" dirty="0" smtClean="0"/>
              <a:t>	Lodz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Spain</a:t>
            </a:r>
            <a:r>
              <a:rPr lang="en-US" altLang="ja-JP" sz="1600" dirty="0" smtClean="0"/>
              <a:t>	U. Barcelona, UAB Barcelona, 	</a:t>
            </a:r>
            <a:r>
              <a:rPr kumimoji="1" lang="en-US" altLang="ja-JP" sz="1600" dirty="0" smtClean="0"/>
              <a:t>IEEC-	CSIC </a:t>
            </a:r>
            <a:r>
              <a:rPr kumimoji="1" lang="en-US" altLang="ja-JP" sz="1600" dirty="0" smtClean="0"/>
              <a:t>Barcelona, </a:t>
            </a:r>
            <a:r>
              <a:rPr lang="en-US" altLang="ja-JP" sz="1600" dirty="0" smtClean="0"/>
              <a:t>IFAE 	Barcelona, IAA </a:t>
            </a:r>
            <a:r>
              <a:rPr lang="en-US" altLang="ja-JP" sz="1600" dirty="0" smtClean="0"/>
              <a:t>	Granada</a:t>
            </a:r>
            <a:r>
              <a:rPr lang="en-US" altLang="ja-JP" sz="1600" dirty="0" smtClean="0"/>
              <a:t>, IAC </a:t>
            </a:r>
            <a:r>
              <a:rPr lang="en-US" altLang="ja-JP" sz="1600" dirty="0" smtClean="0"/>
              <a:t>Tenerife</a:t>
            </a:r>
            <a:r>
              <a:rPr kumimoji="1" lang="en-US" altLang="ja-JP" sz="1600" dirty="0" smtClean="0"/>
              <a:t>, </a:t>
            </a:r>
            <a:r>
              <a:rPr lang="en-US" altLang="ja-JP" sz="1600" dirty="0" smtClean="0"/>
              <a:t>U. </a:t>
            </a:r>
            <a:r>
              <a:rPr lang="en-US" altLang="ja-JP" sz="1600" dirty="0" err="1" smtClean="0"/>
              <a:t>Complutense</a:t>
            </a:r>
            <a:r>
              <a:rPr lang="en-US" altLang="ja-JP" sz="1600" dirty="0" smtClean="0"/>
              <a:t> 	Madrid, CIEMAT Madrid</a:t>
            </a:r>
          </a:p>
          <a:p>
            <a:pPr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Switzerland</a:t>
            </a:r>
            <a:r>
              <a:rPr lang="en-US" altLang="ja-JP" sz="1600" dirty="0" smtClean="0"/>
              <a:t> ETH </a:t>
            </a:r>
            <a:r>
              <a:rPr lang="en-US" altLang="ja-JP" sz="1600" dirty="0" smtClean="0"/>
              <a:t>Zurich</a:t>
            </a:r>
          </a:p>
          <a:p>
            <a:pPr>
              <a:buNone/>
            </a:pPr>
            <a:r>
              <a:rPr lang="de-DE" altLang="ja-JP" sz="1600" b="1" dirty="0" err="1" smtClean="0">
                <a:solidFill>
                  <a:srgbClr val="C00000"/>
                </a:solidFill>
              </a:rPr>
              <a:t>India</a:t>
            </a:r>
            <a:r>
              <a:rPr lang="de-DE" altLang="ja-JP" sz="1600" dirty="0" smtClean="0"/>
              <a:t>	</a:t>
            </a:r>
            <a:r>
              <a:rPr lang="de-DE" altLang="ja-JP" sz="1600" dirty="0" err="1" smtClean="0"/>
              <a:t>queuing</a:t>
            </a:r>
            <a:r>
              <a:rPr lang="de-DE" altLang="ja-JP" sz="1600" dirty="0" smtClean="0"/>
              <a:t> </a:t>
            </a:r>
            <a:r>
              <a:rPr lang="de-DE" altLang="ja-JP" sz="1600" dirty="0" err="1" smtClean="0"/>
              <a:t>to</a:t>
            </a:r>
            <a:r>
              <a:rPr lang="de-DE" altLang="ja-JP" sz="1600" dirty="0" smtClean="0"/>
              <a:t> </a:t>
            </a:r>
            <a:r>
              <a:rPr lang="de-DE" altLang="ja-JP" sz="1600" dirty="0" err="1" smtClean="0"/>
              <a:t>be</a:t>
            </a:r>
            <a:r>
              <a:rPr lang="de-DE" altLang="ja-JP" sz="1600" dirty="0" smtClean="0"/>
              <a:t> </a:t>
            </a:r>
            <a:r>
              <a:rPr lang="de-DE" altLang="ja-JP" sz="1600" dirty="0" err="1" smtClean="0"/>
              <a:t>accepted</a:t>
            </a:r>
            <a:r>
              <a:rPr lang="de-DE" altLang="ja-JP" sz="1600" dirty="0" smtClean="0"/>
              <a:t> in 2015</a:t>
            </a:r>
            <a:endParaRPr lang="en-US" altLang="ja-JP" sz="1600" dirty="0" smtClean="0"/>
          </a:p>
          <a:p>
            <a:pPr>
              <a:buNone/>
            </a:pPr>
            <a:endParaRPr lang="en-US" altLang="ja-JP" sz="18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4" y="1340768"/>
            <a:ext cx="4080444" cy="497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2699792" y="4365104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778127" y="5143500"/>
            <a:ext cx="142875" cy="142875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331640" y="5373216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492502" y="407193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706814" y="264318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84909" y="4653136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35439" y="5013176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059832" y="4797152"/>
            <a:ext cx="142875" cy="142875"/>
          </a:xfrm>
          <a:prstGeom prst="ellipse">
            <a:avLst/>
          </a:prstGeom>
          <a:solidFill>
            <a:srgbClr val="FDF4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1414543" cy="1587500"/>
          </a:xfrm>
          <a:prstGeom prst="rect">
            <a:avLst/>
          </a:prstGeom>
        </p:spPr>
      </p:pic>
      <p:sp>
        <p:nvSpPr>
          <p:cNvPr id="19" name="円/楕円 15"/>
          <p:cNvSpPr/>
          <p:nvPr/>
        </p:nvSpPr>
        <p:spPr>
          <a:xfrm>
            <a:off x="1371600" y="2066925"/>
            <a:ext cx="142875" cy="142875"/>
          </a:xfrm>
          <a:prstGeom prst="ellipse">
            <a:avLst/>
          </a:prstGeom>
          <a:solidFill>
            <a:srgbClr val="FDF4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Main Telescopes of the “</a:t>
            </a:r>
            <a:r>
              <a:rPr lang="en-US" sz="3600" i="1" dirty="0" err="1" smtClean="0"/>
              <a:t>Roque</a:t>
            </a:r>
            <a:r>
              <a:rPr lang="en-US" sz="3600" i="1" dirty="0" smtClean="0"/>
              <a:t> de los </a:t>
            </a:r>
            <a:r>
              <a:rPr lang="en-US" sz="3600" i="1" dirty="0" err="1" smtClean="0"/>
              <a:t>Muchachos</a:t>
            </a:r>
            <a:r>
              <a:rPr lang="en-US" sz="3600" dirty="0" smtClean="0"/>
              <a:t>” European Northern Observatory</a:t>
            </a:r>
            <a:endParaRPr lang="en-US" sz="3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15.12.2014, Project Review, MPI for Physics, Munich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Razmik Mirzoyan: The MAGIC Telescopes in 2014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282271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ran Telescopio CANARIAS (GTC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52364"/>
            <a:ext cx="1714500" cy="952500"/>
          </a:xfrm>
          <a:prstGeom prst="rect">
            <a:avLst/>
          </a:prstGeom>
          <a:noFill/>
        </p:spPr>
      </p:pic>
      <p:pic>
        <p:nvPicPr>
          <p:cNvPr id="1030" name="Picture 6" descr="William Herschel Telesc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252364"/>
            <a:ext cx="1714500" cy="952500"/>
          </a:xfrm>
          <a:prstGeom prst="rect">
            <a:avLst/>
          </a:prstGeom>
          <a:noFill/>
        </p:spPr>
      </p:pic>
      <p:pic>
        <p:nvPicPr>
          <p:cNvPr id="1032" name="Picture 8" descr="Telescopio Nazionale GALIL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996" y="2260476"/>
            <a:ext cx="1714500" cy="952500"/>
          </a:xfrm>
          <a:prstGeom prst="rect">
            <a:avLst/>
          </a:prstGeom>
          <a:noFill/>
        </p:spPr>
      </p:pic>
      <p:pic>
        <p:nvPicPr>
          <p:cNvPr id="1034" name="Picture 10" descr="Nordic Optical Telescope (NO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252364"/>
            <a:ext cx="1714500" cy="952500"/>
          </a:xfrm>
          <a:prstGeom prst="rect">
            <a:avLst/>
          </a:prstGeom>
          <a:noFill/>
        </p:spPr>
      </p:pic>
      <p:pic>
        <p:nvPicPr>
          <p:cNvPr id="1036" name="Picture 12" descr="Isaac Newton Telesco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1252364"/>
            <a:ext cx="1714500" cy="952500"/>
          </a:xfrm>
          <a:prstGeom prst="rect">
            <a:avLst/>
          </a:prstGeom>
          <a:noFill/>
        </p:spPr>
      </p:pic>
      <p:pic>
        <p:nvPicPr>
          <p:cNvPr id="1038" name="Picture 14" descr="Liverpool Telescop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1796" y="4365104"/>
            <a:ext cx="1714500" cy="952500"/>
          </a:xfrm>
          <a:prstGeom prst="rect">
            <a:avLst/>
          </a:prstGeom>
          <a:noFill/>
        </p:spPr>
      </p:pic>
      <p:pic>
        <p:nvPicPr>
          <p:cNvPr id="1040" name="Picture 16" descr="MERCATO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293096"/>
            <a:ext cx="1714500" cy="952500"/>
          </a:xfrm>
          <a:prstGeom prst="rect">
            <a:avLst/>
          </a:prstGeom>
          <a:noFill/>
        </p:spPr>
      </p:pic>
      <p:pic>
        <p:nvPicPr>
          <p:cNvPr id="1042" name="Picture 18" descr="AUTOMATIC TRANSIT CIRC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1996" y="5301208"/>
            <a:ext cx="1714500" cy="952500"/>
          </a:xfrm>
          <a:prstGeom prst="rect">
            <a:avLst/>
          </a:prstGeom>
          <a:noFill/>
        </p:spPr>
      </p:pic>
      <p:pic>
        <p:nvPicPr>
          <p:cNvPr id="1044" name="Picture 20" descr="Swedish 1-m Solar Telescope (SST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2260476"/>
            <a:ext cx="1714500" cy="952500"/>
          </a:xfrm>
          <a:prstGeom prst="rect">
            <a:avLst/>
          </a:prstGeom>
          <a:noFill/>
        </p:spPr>
      </p:pic>
      <p:pic>
        <p:nvPicPr>
          <p:cNvPr id="1046" name="Picture 22" descr="D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3284984"/>
            <a:ext cx="1714500" cy="952500"/>
          </a:xfrm>
          <a:prstGeom prst="rect">
            <a:avLst/>
          </a:prstGeom>
          <a:noFill/>
        </p:spPr>
      </p:pic>
      <p:pic>
        <p:nvPicPr>
          <p:cNvPr id="1048" name="Picture 24" descr="SuperWA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21796" y="5373216"/>
            <a:ext cx="1714500" cy="952500"/>
          </a:xfrm>
          <a:prstGeom prst="rect">
            <a:avLst/>
          </a:prstGeom>
          <a:noFill/>
        </p:spPr>
      </p:pic>
      <p:pic>
        <p:nvPicPr>
          <p:cNvPr id="1050" name="Picture 26" descr="http://www.ing.iac.es/PR/press/jkt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112" y="3252460"/>
            <a:ext cx="1656184" cy="1040636"/>
          </a:xfrm>
          <a:prstGeom prst="rect">
            <a:avLst/>
          </a:prstGeom>
          <a:noFill/>
        </p:spPr>
      </p:pic>
      <p:pic>
        <p:nvPicPr>
          <p:cNvPr id="1052" name="Picture 28" descr="MAGI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1268760"/>
            <a:ext cx="1714500" cy="952500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179512" y="2348880"/>
            <a:ext cx="5079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ORM is located on the Canary island of </a:t>
            </a:r>
          </a:p>
          <a:p>
            <a:r>
              <a:rPr lang="en-US" sz="2400" dirty="0" smtClean="0"/>
              <a:t>La Palma, at a height of </a:t>
            </a:r>
          </a:p>
          <a:p>
            <a:r>
              <a:rPr lang="en-US" sz="2400" dirty="0" smtClean="0"/>
              <a:t>2200-2400 m </a:t>
            </a:r>
            <a:r>
              <a:rPr lang="en-US" sz="2400" dirty="0" err="1" smtClean="0"/>
              <a:t>a.s.l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611560" y="3429000"/>
            <a:ext cx="792088" cy="864096"/>
          </a:xfrm>
          <a:prstGeom prst="straightConnector1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Vista panorámica del OR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00702" y="3717032"/>
            <a:ext cx="2335394" cy="1728192"/>
          </a:xfrm>
          <a:prstGeom prst="rect">
            <a:avLst/>
          </a:prstGeom>
          <a:noFill/>
        </p:spPr>
      </p:pic>
      <p:cxnSp>
        <p:nvCxnSpPr>
          <p:cNvPr id="28" name="Gerade Verbindung mit Pfeil 27"/>
          <p:cNvCxnSpPr/>
          <p:nvPr/>
        </p:nvCxnSpPr>
        <p:spPr>
          <a:xfrm>
            <a:off x="1475656" y="3429000"/>
            <a:ext cx="2736304" cy="720080"/>
          </a:xfrm>
          <a:prstGeom prst="straightConnector1">
            <a:avLst/>
          </a:prstGeom>
          <a:ln w="2540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2359</Words>
  <Application>Microsoft Office PowerPoint</Application>
  <PresentationFormat>Bildschirmpräsentation (4:3)</PresentationFormat>
  <Paragraphs>302</Paragraphs>
  <Slides>43</Slides>
  <Notes>1</Notes>
  <HiddenSlides>0</HiddenSlides>
  <MMClips>2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5" baseType="lpstr">
      <vt:lpstr>Larissa-Design</vt:lpstr>
      <vt:lpstr>数式</vt:lpstr>
      <vt:lpstr>The MAGIC Telescopes in 2014</vt:lpstr>
      <vt:lpstr>Eckart obtaining diplom in Polish Embassy</vt:lpstr>
      <vt:lpstr>Eckart Lorenz: a life devoted to science</vt:lpstr>
      <vt:lpstr>Trevor Weekes from CfA: VHE ground-based g-ray astronomy pioneer passed away in May 2014</vt:lpstr>
      <vt:lpstr>Daniel Kranich, long-term HEGRA &amp; MAGIC member</vt:lpstr>
      <vt:lpstr>The Two 17m Ø MAGIC Telescopes</vt:lpstr>
      <vt:lpstr>System of 2 MAGICs: the main parameters</vt:lpstr>
      <vt:lpstr>~170 Collaborating Astro-Physicists from 9 Countries</vt:lpstr>
      <vt:lpstr>The Main Telescopes of the “Roque de los Muchachos” European Northern Observatory</vt:lpstr>
      <vt:lpstr>Folie 10</vt:lpstr>
      <vt:lpstr>The IACT principle</vt:lpstr>
      <vt:lpstr>Gamma-Ray Emission Processes Astrophysical process</vt:lpstr>
      <vt:lpstr>Fast Rotation of MAGIC to„catch“ GRB</vt:lpstr>
      <vt:lpstr>MAGIC Progress in 2014</vt:lpstr>
      <vt:lpstr>Folie 15</vt:lpstr>
      <vt:lpstr>Folie 16</vt:lpstr>
      <vt:lpstr>Folie 17</vt:lpstr>
      <vt:lpstr>MPP‘s decisive role in MAGIC</vt:lpstr>
      <vt:lpstr>MPP´s decisive role in MAGIC</vt:lpstr>
      <vt:lpstr>SUM-Trigger</vt:lpstr>
      <vt:lpstr>Folie 21</vt:lpstr>
      <vt:lpstr>Repair of MAGIC-I azimuth structure</vt:lpstr>
      <vt:lpstr>MAGIC-I  all-Al mirror problems</vt:lpstr>
      <vt:lpstr>MAGIC-I mirror exchange</vt:lpstr>
      <vt:lpstr>Reducing sampling speed of DRS4 readout from 2 Gsample/s to 1.64 Gsample/s</vt:lpstr>
      <vt:lpstr>Gravitational Waves &amp; MAGIC &amp; HAWC</vt:lpstr>
      <vt:lpstr>Folie 27</vt:lpstr>
      <vt:lpstr>The possible scenarios</vt:lpstr>
      <vt:lpstr>The possible scenarios</vt:lpstr>
      <vt:lpstr>Crab pulsar</vt:lpstr>
      <vt:lpstr>Cartoon of a pulsar</vt:lpstr>
      <vt:lpstr>MAGIC discovery of the bridge emission &amp;  very narrow pulses</vt:lpstr>
      <vt:lpstr>Pulsed emission measured for E ≥ 400 GeV</vt:lpstr>
      <vt:lpstr>Spectral Energy Distribution</vt:lpstr>
      <vt:lpstr>Folie 35</vt:lpstr>
      <vt:lpstr>Furthest away sources in VHE: visibility limitation due to absorption on EBL </vt:lpstr>
      <vt:lpstr>S3 0218+357</vt:lpstr>
      <vt:lpstr>S3 0218+357</vt:lpstr>
      <vt:lpstr>Folie 39</vt:lpstr>
      <vt:lpstr>Next highlight result under preparation now</vt:lpstr>
      <vt:lpstr>Next possible highlight result under consideration</vt:lpstr>
      <vt:lpstr>MAGIC Next Future</vt:lpstr>
      <vt:lpstr>MAGIC Bright 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Physics Meeting Rome, Italy</dc:title>
  <dc:creator>Mir</dc:creator>
  <cp:lastModifiedBy>Mir</cp:lastModifiedBy>
  <cp:revision>133</cp:revision>
  <dcterms:created xsi:type="dcterms:W3CDTF">2014-06-23T07:49:14Z</dcterms:created>
  <dcterms:modified xsi:type="dcterms:W3CDTF">2014-12-15T15:23:02Z</dcterms:modified>
</cp:coreProperties>
</file>