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vml" ContentType="application/vnd.openxmlformats-officedocument.vmlDrawing"/>
  <Default Extension="tif" ContentType="image/tiff"/>
  <Default Extension="wdp" ContentType="image/vnd.ms-photo"/>
  <Default Extension="bin" ContentType="application/vnd.openxmlformats-officedocument.presentationml.printerSettings"/>
  <Default Extension="wmf" ContentType="image/x-wmf"/>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 id="2147483684" r:id="rId2"/>
    <p:sldMasterId id="2147483696" r:id="rId3"/>
    <p:sldMasterId id="2147483708" r:id="rId4"/>
    <p:sldMasterId id="2147483720" r:id="rId5"/>
  </p:sldMasterIdLst>
  <p:notesMasterIdLst>
    <p:notesMasterId r:id="rId40"/>
  </p:notesMasterIdLst>
  <p:handoutMasterIdLst>
    <p:handoutMasterId r:id="rId41"/>
  </p:handoutMasterIdLst>
  <p:sldIdLst>
    <p:sldId id="256" r:id="rId6"/>
    <p:sldId id="258" r:id="rId7"/>
    <p:sldId id="264" r:id="rId8"/>
    <p:sldId id="257" r:id="rId9"/>
    <p:sldId id="284" r:id="rId10"/>
    <p:sldId id="283" r:id="rId11"/>
    <p:sldId id="259" r:id="rId12"/>
    <p:sldId id="260" r:id="rId13"/>
    <p:sldId id="261" r:id="rId14"/>
    <p:sldId id="288" r:id="rId15"/>
    <p:sldId id="271" r:id="rId16"/>
    <p:sldId id="293" r:id="rId17"/>
    <p:sldId id="295" r:id="rId18"/>
    <p:sldId id="297" r:id="rId19"/>
    <p:sldId id="300" r:id="rId20"/>
    <p:sldId id="267" r:id="rId21"/>
    <p:sldId id="268" r:id="rId22"/>
    <p:sldId id="270" r:id="rId23"/>
    <p:sldId id="263" r:id="rId24"/>
    <p:sldId id="273" r:id="rId25"/>
    <p:sldId id="274" r:id="rId26"/>
    <p:sldId id="275" r:id="rId27"/>
    <p:sldId id="277" r:id="rId28"/>
    <p:sldId id="278" r:id="rId29"/>
    <p:sldId id="280" r:id="rId30"/>
    <p:sldId id="281" r:id="rId31"/>
    <p:sldId id="272" r:id="rId32"/>
    <p:sldId id="286" r:id="rId33"/>
    <p:sldId id="289" r:id="rId34"/>
    <p:sldId id="291" r:id="rId35"/>
    <p:sldId id="282" r:id="rId36"/>
    <p:sldId id="290" r:id="rId37"/>
    <p:sldId id="265" r:id="rId38"/>
    <p:sldId id="299"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showGuides="1">
      <p:cViewPr varScale="1">
        <p:scale>
          <a:sx n="96" d="100"/>
          <a:sy n="96" d="100"/>
        </p:scale>
        <p:origin x="-496" y="-104"/>
      </p:cViewPr>
      <p:guideLst>
        <p:guide orient="horz" pos="124"/>
        <p:guide pos="4611"/>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7A768AB-08A1-0C44-A5A3-AFD2BDD00B72}" type="datetimeFigureOut">
              <a:rPr lang="en-US" smtClean="0"/>
              <a:t>16/12/14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B3E0371-EFD7-F849-9DAB-01FF0EE35B42}" type="slidenum">
              <a:rPr lang="en-US" smtClean="0"/>
              <a:t>‹#›</a:t>
            </a:fld>
            <a:endParaRPr lang="en-US"/>
          </a:p>
        </p:txBody>
      </p:sp>
    </p:spTree>
    <p:extLst>
      <p:ext uri="{BB962C8B-B14F-4D97-AF65-F5344CB8AC3E}">
        <p14:creationId xmlns:p14="http://schemas.microsoft.com/office/powerpoint/2010/main" val="13682077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19352D-D3CD-CC47-AD89-B7778A33A01D}" type="datetimeFigureOut">
              <a:rPr lang="en-US" smtClean="0"/>
              <a:t>16/12/14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76DF3A-BEA2-8F4C-957A-6781B5F25908}" type="slidenum">
              <a:rPr lang="en-US" smtClean="0"/>
              <a:t>‹#›</a:t>
            </a:fld>
            <a:endParaRPr lang="en-US"/>
          </a:p>
        </p:txBody>
      </p:sp>
    </p:spTree>
    <p:extLst>
      <p:ext uri="{BB962C8B-B14F-4D97-AF65-F5344CB8AC3E}">
        <p14:creationId xmlns:p14="http://schemas.microsoft.com/office/powerpoint/2010/main" val="144366491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30000"/>
              </a:lnSpc>
              <a:buFont typeface="Wingdings" charset="0"/>
              <a:buChar char="q"/>
            </a:pPr>
            <a:r>
              <a:rPr lang="en-US" sz="1200" b="0" dirty="0" smtClean="0">
                <a:latin typeface="Arial" charset="0"/>
                <a:cs typeface="ＭＳ Ｐゴシック" charset="0"/>
              </a:rPr>
              <a:t> A single bunch from the </a:t>
            </a:r>
            <a:r>
              <a:rPr lang="en-US" sz="1200" b="0" dirty="0" err="1" smtClean="0">
                <a:latin typeface="Arial" charset="0"/>
                <a:cs typeface="ＭＳ Ｐゴシック" charset="0"/>
              </a:rPr>
              <a:t>linac</a:t>
            </a:r>
            <a:r>
              <a:rPr lang="en-US" sz="1200" b="0" dirty="0" smtClean="0">
                <a:latin typeface="Arial" charset="0"/>
                <a:cs typeface="ＭＳ Ｐゴシック" charset="0"/>
              </a:rPr>
              <a:t> drives a large amplitude plasma wave which focus and accelerates particles</a:t>
            </a:r>
          </a:p>
          <a:p>
            <a:pPr>
              <a:lnSpc>
                <a:spcPct val="130000"/>
              </a:lnSpc>
              <a:buFont typeface="Wingdings" charset="0"/>
              <a:buChar char="q"/>
            </a:pPr>
            <a:r>
              <a:rPr lang="en-US" sz="1200" b="0" dirty="0" smtClean="0">
                <a:latin typeface="Arial" charset="0"/>
                <a:cs typeface="ＭＳ Ｐゴシック" charset="0"/>
              </a:rPr>
              <a:t> For a single bunch the plasma works as an energy transformer and transfers energy from the head to the tail</a:t>
            </a:r>
          </a:p>
          <a:p>
            <a:pPr>
              <a:lnSpc>
                <a:spcPct val="130000"/>
              </a:lnSpc>
              <a:buFont typeface="Wingdings" charset="0"/>
              <a:buChar char="q"/>
            </a:pPr>
            <a:endParaRPr lang="en-US" sz="1200" b="0" dirty="0" smtClean="0">
              <a:latin typeface="Arial" charset="0"/>
              <a:cs typeface="ＭＳ Ｐゴシック" charset="0"/>
            </a:endParaRPr>
          </a:p>
          <a:p>
            <a:pPr eaLnBrk="1" hangingPunct="1"/>
            <a:r>
              <a:rPr lang="en-US" dirty="0" smtClean="0"/>
              <a:t>In some respects the process of an electron gaining energy from a plasma wake is similar to surfing down an ocean wave. The short laser pulse shooting through the plasma disturbs the plasma electrons and sets up a wake that looks like a wave as I have already mentioned. This wake can be thought of as a periodic variation of plasma electron </a:t>
            </a:r>
            <a:r>
              <a:rPr lang="en-US" dirty="0" err="1" smtClean="0"/>
              <a:t>density.In</a:t>
            </a:r>
            <a:r>
              <a:rPr lang="en-US" dirty="0" smtClean="0"/>
              <a:t> this figure the red regions are where the electron density has increased above it’s background value and the blue regions are where the density is lower than the background value. Furthermore because the laser pulse that produced this disturbance is moving through the plasma at close to light speed the wake structure also moves at this speed.</a:t>
            </a:r>
          </a:p>
          <a:p>
            <a:pPr eaLnBrk="1" hangingPunct="1"/>
            <a:r>
              <a:rPr lang="en-US" dirty="0" smtClean="0"/>
              <a:t>This wave can be thought of as a series of microscopic </a:t>
            </a:r>
            <a:r>
              <a:rPr lang="en-US" dirty="0" err="1" smtClean="0"/>
              <a:t>capacitors.Near</a:t>
            </a:r>
            <a:r>
              <a:rPr lang="en-US" dirty="0" smtClean="0"/>
              <a:t> the crest of the wake there is an excess of electrons and therefore we can think of this as the negative </a:t>
            </a:r>
            <a:r>
              <a:rPr lang="en-US" dirty="0" err="1" smtClean="0"/>
              <a:t>plate.Near</a:t>
            </a:r>
            <a:r>
              <a:rPr lang="en-US" dirty="0" smtClean="0"/>
              <a:t> the trough of the wake there is a deficit of electrons which means an excess of </a:t>
            </a:r>
            <a:r>
              <a:rPr lang="en-US" dirty="0" err="1" smtClean="0"/>
              <a:t>ions.So</a:t>
            </a:r>
            <a:r>
              <a:rPr lang="en-US" dirty="0" smtClean="0"/>
              <a:t> this is the positive plate of the </a:t>
            </a:r>
            <a:r>
              <a:rPr lang="en-US" dirty="0" err="1" smtClean="0"/>
              <a:t>capacitor.The</a:t>
            </a:r>
            <a:r>
              <a:rPr lang="en-US" dirty="0" smtClean="0"/>
              <a:t> electric field in a parallel plate capacitor points from the positive plate to the negative </a:t>
            </a:r>
            <a:r>
              <a:rPr lang="en-US" dirty="0" err="1" smtClean="0"/>
              <a:t>plate.Now</a:t>
            </a:r>
            <a:r>
              <a:rPr lang="en-US" dirty="0" smtClean="0"/>
              <a:t> if one were to place a free electron near the crest of the wave it would be accelerated by this electric field .</a:t>
            </a:r>
            <a:r>
              <a:rPr lang="en-US" dirty="0" err="1" smtClean="0"/>
              <a:t>Th</a:t>
            </a:r>
            <a:r>
              <a:rPr lang="en-US" dirty="0" smtClean="0"/>
              <a:t> do this the electron has to somehow be </a:t>
            </a:r>
            <a:r>
              <a:rPr lang="en-US" dirty="0" err="1" smtClean="0"/>
              <a:t>preaccelerated</a:t>
            </a:r>
            <a:r>
              <a:rPr lang="en-US" dirty="0" smtClean="0"/>
              <a:t> to the speed of the wave in analogy with the surfer trying to catch the ocean </a:t>
            </a:r>
            <a:r>
              <a:rPr lang="en-US" dirty="0" err="1" smtClean="0"/>
              <a:t>wave.Of</a:t>
            </a:r>
            <a:r>
              <a:rPr lang="en-US" dirty="0" smtClean="0"/>
              <a:t> course the acceleration will stop once the electron reaches the </a:t>
            </a:r>
            <a:r>
              <a:rPr lang="en-US" dirty="0" err="1" smtClean="0"/>
              <a:t>trough.But</a:t>
            </a:r>
            <a:r>
              <a:rPr lang="en-US" dirty="0" smtClean="0"/>
              <a:t> because the wave is moving near c and so is the </a:t>
            </a:r>
            <a:r>
              <a:rPr lang="en-US" dirty="0" err="1" smtClean="0"/>
              <a:t>particle,it</a:t>
            </a:r>
            <a:r>
              <a:rPr lang="en-US" dirty="0" smtClean="0"/>
              <a:t> takes a long time for the electron to outrun the wave. The increase in electron energy is due to an increase in it’s mass according to the special theory of relativity.</a:t>
            </a:r>
          </a:p>
          <a:p>
            <a:pPr eaLnBrk="1" hangingPunct="1"/>
            <a:r>
              <a:rPr lang="en-US" dirty="0" smtClean="0"/>
              <a:t>The advantage of using a plasma is that the accelerating field can be a thousand times larger than that in a conventional accelerator bur the downside is that the whole plasma structure is microscopically small </a:t>
            </a:r>
            <a:r>
              <a:rPr lang="en-US" dirty="0" err="1" smtClean="0"/>
              <a:t>ephemeral.The</a:t>
            </a:r>
            <a:r>
              <a:rPr lang="en-US" dirty="0" smtClean="0"/>
              <a:t> typical size of the structure is 0.1mm and it lasts just a trillionth of a </a:t>
            </a:r>
            <a:r>
              <a:rPr lang="en-US" dirty="0" err="1" smtClean="0"/>
              <a:t>second.It</a:t>
            </a:r>
            <a:r>
              <a:rPr lang="en-US" dirty="0" smtClean="0"/>
              <a:t> is for this reason that many prominent scientists remained skeptical that this method of accelerating particles could ever be made to work.</a:t>
            </a:r>
          </a:p>
          <a:p>
            <a:pPr>
              <a:lnSpc>
                <a:spcPct val="130000"/>
              </a:lnSpc>
              <a:buFont typeface="Wingdings" charset="0"/>
              <a:buChar char="q"/>
            </a:pPr>
            <a:endParaRPr lang="en-US" sz="1200" b="0" dirty="0">
              <a:latin typeface="Arial" charset="0"/>
              <a:cs typeface="ＭＳ Ｐゴシック" charset="0"/>
            </a:endParaRPr>
          </a:p>
        </p:txBody>
      </p:sp>
      <p:sp>
        <p:nvSpPr>
          <p:cNvPr id="4" name="Slide Number Placeholder 3"/>
          <p:cNvSpPr>
            <a:spLocks noGrp="1"/>
          </p:cNvSpPr>
          <p:nvPr>
            <p:ph type="sldNum" sz="quarter" idx="10"/>
          </p:nvPr>
        </p:nvSpPr>
        <p:spPr/>
        <p:txBody>
          <a:bodyPr/>
          <a:lstStyle/>
          <a:p>
            <a:fld id="{3901A8CD-CC99-0844-89BD-4E34639553BF}" type="slidenum">
              <a:rPr lang="en-US" smtClean="0"/>
              <a:t>5</a:t>
            </a:fld>
            <a:endParaRPr lang="en-US"/>
          </a:p>
        </p:txBody>
      </p:sp>
    </p:spTree>
    <p:extLst>
      <p:ext uri="{BB962C8B-B14F-4D97-AF65-F5344CB8AC3E}">
        <p14:creationId xmlns:p14="http://schemas.microsoft.com/office/powerpoint/2010/main" val="4173236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using chromatic dispersion </a:t>
            </a:r>
          </a:p>
          <a:p>
            <a:r>
              <a:rPr lang="en-US" sz="1200" b="0" i="0" u="none" strike="noStrike" kern="1200" baseline="0" dirty="0" smtClean="0">
                <a:solidFill>
                  <a:schemeClr val="tx1"/>
                </a:solidFill>
                <a:latin typeface="+mn-lt"/>
                <a:ea typeface="+mn-ea"/>
                <a:cs typeface="+mn-cs"/>
              </a:rPr>
              <a:t> DFT maps the temporal frequency spectrum of a pulse to a temporal waveform whose intensity envelope mimics the spectrum.</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This occurs when the pulse propagates inside a dispersive medium with group-velocity dispersion (GVD).</a:t>
            </a:r>
          </a:p>
          <a:p>
            <a:r>
              <a:rPr lang="en-US" sz="1200" b="0" i="0" u="none" strike="noStrike" kern="1200" baseline="0" dirty="0" smtClean="0">
                <a:solidFill>
                  <a:schemeClr val="tx1"/>
                </a:solidFill>
                <a:latin typeface="+mn-lt"/>
                <a:ea typeface="+mn-ea"/>
                <a:cs typeface="+mn-cs"/>
              </a:rPr>
              <a:t> For this to occur, the pulse must propagate sufficiently to satisfy the temporal equivalent of the far-field condition in diffraction.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temporal waveform is stretched in time (bandwidth compressed) so that it is slow enough to be captured by a </a:t>
            </a:r>
            <a:r>
              <a:rPr lang="en-US" sz="1200" b="0" i="0" u="none" strike="noStrike" kern="1200" baseline="0" dirty="0" err="1" smtClean="0">
                <a:solidFill>
                  <a:schemeClr val="tx1"/>
                </a:solidFill>
                <a:latin typeface="+mn-lt"/>
                <a:ea typeface="+mn-ea"/>
                <a:cs typeface="+mn-cs"/>
              </a:rPr>
              <a:t>photodetector</a:t>
            </a:r>
            <a:r>
              <a:rPr lang="en-US" sz="1200" b="0" i="0" u="none" strike="noStrike" kern="1200" baseline="0" dirty="0" smtClean="0">
                <a:solidFill>
                  <a:schemeClr val="tx1"/>
                </a:solidFill>
                <a:latin typeface="+mn-lt"/>
                <a:ea typeface="+mn-ea"/>
                <a:cs typeface="+mn-cs"/>
              </a:rPr>
              <a:t> and real-time digitizer. Simultaneously, the waveform can be optically amplified to overcome the thermal noise floor of the high-speed photodiode. Because the time-stretched waveform is sufficiently slow, DFT allows the optical spectrum to be measured directly in the time domain</a:t>
            </a:r>
            <a:endParaRPr lang="en-US" dirty="0"/>
          </a:p>
        </p:txBody>
      </p:sp>
      <p:sp>
        <p:nvSpPr>
          <p:cNvPr id="4" name="Slide Number Placeholder 3"/>
          <p:cNvSpPr>
            <a:spLocks noGrp="1"/>
          </p:cNvSpPr>
          <p:nvPr>
            <p:ph type="sldNum" sz="quarter" idx="10"/>
          </p:nvPr>
        </p:nvSpPr>
        <p:spPr/>
        <p:txBody>
          <a:bodyPr/>
          <a:lstStyle/>
          <a:p>
            <a:fld id="{97F7CF45-1EB6-DB49-928E-D3FBC0365C8B}" type="slidenum">
              <a:rPr lang="en-US" smtClean="0"/>
              <a:t>23</a:t>
            </a:fld>
            <a:endParaRPr lang="en-US"/>
          </a:p>
        </p:txBody>
      </p:sp>
    </p:spTree>
    <p:extLst>
      <p:ext uri="{BB962C8B-B14F-4D97-AF65-F5344CB8AC3E}">
        <p14:creationId xmlns:p14="http://schemas.microsoft.com/office/powerpoint/2010/main" val="7841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sz="1200" dirty="0" smtClean="0"/>
              <a:t>Excavation of vault: more concrete than expected, slower &amp; different team. </a:t>
            </a:r>
          </a:p>
          <a:p>
            <a:endParaRPr lang="fr-CH" sz="1200" dirty="0" smtClean="0"/>
          </a:p>
          <a:p>
            <a:r>
              <a:rPr lang="fr-CH" sz="1200" dirty="0" smtClean="0"/>
              <a:t>Excavation of the invert:</a:t>
            </a:r>
          </a:p>
          <a:p>
            <a:pPr marL="285750" indent="-285750">
              <a:buFont typeface="Arial" panose="020B0604020202020204" pitchFamily="34" charset="0"/>
              <a:buChar char="•"/>
            </a:pPr>
            <a:r>
              <a:rPr lang="fr-CH" sz="1200" dirty="0" smtClean="0"/>
              <a:t>Marls found. Necessity of going deeper close to TT41</a:t>
            </a:r>
          </a:p>
          <a:p>
            <a:pPr marL="285750" indent="-285750">
              <a:buFont typeface="Arial" panose="020B0604020202020204" pitchFamily="34" charset="0"/>
              <a:buChar char="•"/>
            </a:pPr>
            <a:r>
              <a:rPr lang="fr-CH" sz="1200" dirty="0" smtClean="0"/>
              <a:t>Hard sandstone under the marls. Good rock for foundation</a:t>
            </a:r>
          </a:p>
          <a:p>
            <a:pPr marL="285750" indent="-285750">
              <a:buFont typeface="Arial" panose="020B0604020202020204" pitchFamily="34" charset="0"/>
              <a:buChar char="•"/>
            </a:pPr>
            <a:endParaRPr lang="fr-CH" sz="1200" dirty="0" smtClean="0"/>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dirty="0" smtClean="0"/>
              <a:t>It appears that the level of TT41 is 6 centimetres lower than the one that was foreseen. This needs to be confirmed and if necessary adapt the geometry.</a:t>
            </a:r>
            <a:endParaRPr lang="en-GB" sz="1200" dirty="0" smtClean="0"/>
          </a:p>
          <a:p>
            <a:pPr marL="285750" indent="-285750">
              <a:buFont typeface="Arial" panose="020B0604020202020204" pitchFamily="34" charset="0"/>
              <a:buChar char="•"/>
            </a:pPr>
            <a:endParaRPr lang="fr-CH" sz="1200" dirty="0" smtClean="0"/>
          </a:p>
          <a:p>
            <a:endParaRPr lang="en-GB" dirty="0" smtClean="0"/>
          </a:p>
          <a:p>
            <a:endParaRPr lang="en-US" dirty="0"/>
          </a:p>
        </p:txBody>
      </p:sp>
      <p:sp>
        <p:nvSpPr>
          <p:cNvPr id="4" name="Slide Number Placeholder 3"/>
          <p:cNvSpPr>
            <a:spLocks noGrp="1"/>
          </p:cNvSpPr>
          <p:nvPr>
            <p:ph type="sldNum" sz="quarter" idx="10"/>
          </p:nvPr>
        </p:nvSpPr>
        <p:spPr/>
        <p:txBody>
          <a:bodyPr/>
          <a:lstStyle/>
          <a:p>
            <a:fld id="{018B4180-CDC1-AD47-A623-4435FF8DA630}" type="slidenum">
              <a:rPr lang="en-US" smtClean="0"/>
              <a:t>30</a:t>
            </a:fld>
            <a:endParaRPr lang="en-US"/>
          </a:p>
        </p:txBody>
      </p:sp>
    </p:spTree>
    <p:extLst>
      <p:ext uri="{BB962C8B-B14F-4D97-AF65-F5344CB8AC3E}">
        <p14:creationId xmlns:p14="http://schemas.microsoft.com/office/powerpoint/2010/main" val="7469619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2.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 Id="rId3" Type="http://schemas.openxmlformats.org/officeDocument/2006/relationships/image" Target="../media/image2.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30759" y="1406420"/>
            <a:ext cx="7772400" cy="803798"/>
          </a:xfrm>
        </p:spPr>
        <p:txBody>
          <a:bodyPr>
            <a:normAutofit/>
          </a:bodyPr>
          <a:lstStyle>
            <a:lvl1pPr algn="l">
              <a:defRPr sz="3000"/>
            </a:lvl1pPr>
          </a:lstStyle>
          <a:p>
            <a:r>
              <a:rPr lang="en-US" smtClean="0"/>
              <a:t>Click to edit Master title style</a:t>
            </a:r>
            <a:endParaRPr lang="en-US" dirty="0"/>
          </a:p>
        </p:txBody>
      </p:sp>
      <p:sp>
        <p:nvSpPr>
          <p:cNvPr id="3" name="Subtitle 2"/>
          <p:cNvSpPr>
            <a:spLocks noGrp="1"/>
          </p:cNvSpPr>
          <p:nvPr>
            <p:ph type="subTitle" idx="1"/>
          </p:nvPr>
        </p:nvSpPr>
        <p:spPr>
          <a:xfrm>
            <a:off x="330759" y="3009900"/>
            <a:ext cx="6400800" cy="1752600"/>
          </a:xfrm>
        </p:spPr>
        <p:txBody>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57200" y="6452206"/>
            <a:ext cx="2133600" cy="365125"/>
          </a:xfrm>
        </p:spPr>
        <p:txBody>
          <a:bodyPr/>
          <a:lstStyle>
            <a:lvl1pPr>
              <a:defRPr>
                <a:solidFill>
                  <a:srgbClr val="F0CE26"/>
                </a:solidFill>
              </a:defRPr>
            </a:lvl1pPr>
          </a:lstStyle>
          <a:p>
            <a:fld id="{EE778612-FF02-A74F-B81E-A0CE6A7C99F9}" type="datetime4">
              <a:rPr lang="en-US" smtClean="0"/>
              <a:t>December 16, 2014</a:t>
            </a:fld>
            <a:endParaRPr lang="en-US"/>
          </a:p>
        </p:txBody>
      </p:sp>
      <p:sp>
        <p:nvSpPr>
          <p:cNvPr id="5" name="Footer Placeholder 4"/>
          <p:cNvSpPr>
            <a:spLocks noGrp="1"/>
          </p:cNvSpPr>
          <p:nvPr>
            <p:ph type="ftr" sz="quarter" idx="11"/>
          </p:nvPr>
        </p:nvSpPr>
        <p:spPr>
          <a:xfrm>
            <a:off x="3124200" y="6452206"/>
            <a:ext cx="2895600" cy="365125"/>
          </a:xfrm>
        </p:spPr>
        <p:txBody>
          <a:bodyPr/>
          <a:lstStyle>
            <a:lvl1pPr>
              <a:defRPr>
                <a:solidFill>
                  <a:srgbClr val="F0CE26"/>
                </a:solidFill>
              </a:defRPr>
            </a:lvl1pPr>
          </a:lstStyle>
          <a:p>
            <a:r>
              <a:rPr lang="en-US" smtClean="0"/>
              <a:t>AWAKE progress report </a:t>
            </a:r>
            <a:endParaRPr lang="en-US"/>
          </a:p>
        </p:txBody>
      </p:sp>
      <p:sp>
        <p:nvSpPr>
          <p:cNvPr id="6" name="Slide Number Placeholder 5"/>
          <p:cNvSpPr>
            <a:spLocks noGrp="1"/>
          </p:cNvSpPr>
          <p:nvPr>
            <p:ph type="sldNum" sz="quarter" idx="12"/>
          </p:nvPr>
        </p:nvSpPr>
        <p:spPr>
          <a:xfrm>
            <a:off x="6553200" y="6452206"/>
            <a:ext cx="2133600" cy="365125"/>
          </a:xfrm>
        </p:spPr>
        <p:txBody>
          <a:bodyPr/>
          <a:lstStyle>
            <a:lvl1pPr>
              <a:defRPr>
                <a:solidFill>
                  <a:srgbClr val="F0CE26"/>
                </a:solidFill>
              </a:defRPr>
            </a:lvl1pPr>
          </a:lstStyle>
          <a:p>
            <a:fld id="{DE7DFE34-2C27-A544-9BEE-2781DFE895CD}" type="slidenum">
              <a:rPr lang="en-US" smtClean="0"/>
              <a:t>‹#›</a:t>
            </a:fld>
            <a:endParaRPr lang="en-US"/>
          </a:p>
        </p:txBody>
      </p:sp>
      <p:pic>
        <p:nvPicPr>
          <p:cNvPr id="9" name="Picture 8"/>
          <p:cNvPicPr>
            <a:picLocks noChangeAspect="1"/>
          </p:cNvPicPr>
          <p:nvPr/>
        </p:nvPicPr>
        <p:blipFill>
          <a:blip r:embed="rId2"/>
          <a:stretch>
            <a:fillRect/>
          </a:stretch>
        </p:blipFill>
        <p:spPr>
          <a:xfrm>
            <a:off x="6019800" y="130718"/>
            <a:ext cx="1449687" cy="1002843"/>
          </a:xfrm>
          <a:prstGeom prst="rect">
            <a:avLst/>
          </a:prstGeom>
        </p:spPr>
      </p:pic>
      <p:pic>
        <p:nvPicPr>
          <p:cNvPr id="10" name="Picture 9" descr="AWAKE_black_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5359" y="140340"/>
            <a:ext cx="1416769" cy="1002843"/>
          </a:xfrm>
          <a:prstGeom prst="rect">
            <a:avLst/>
          </a:prstGeom>
        </p:spPr>
      </p:pic>
      <p:pic>
        <p:nvPicPr>
          <p:cNvPr id="11" name="Picture 10" descr="Screen Shot 2012-06-10 at 4.53.3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6978" y="148314"/>
            <a:ext cx="1009258" cy="948091"/>
          </a:xfrm>
          <a:prstGeom prst="rect">
            <a:avLst/>
          </a:prstGeom>
        </p:spPr>
      </p:pic>
      <p:cxnSp>
        <p:nvCxnSpPr>
          <p:cNvPr id="13" name="Straight Connector 12"/>
          <p:cNvCxnSpPr/>
          <p:nvPr/>
        </p:nvCxnSpPr>
        <p:spPr>
          <a:xfrm>
            <a:off x="330759" y="2216283"/>
            <a:ext cx="6278681" cy="0"/>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29139" y="2273098"/>
            <a:ext cx="622406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29139" y="2343568"/>
            <a:ext cx="6116212" cy="0"/>
          </a:xfrm>
          <a:prstGeom prst="line">
            <a:avLst/>
          </a:prstGeom>
          <a:ln>
            <a:solidFill>
              <a:srgbClr val="FFDF1E"/>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5404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6DC778-2127-C947-BBE8-A3F43C3D996D}" type="datetime4">
              <a:rPr lang="en-US" smtClean="0"/>
              <a:t>December 16, 2014</a:t>
            </a:fld>
            <a:endParaRPr lang="en-US"/>
          </a:p>
        </p:txBody>
      </p:sp>
      <p:sp>
        <p:nvSpPr>
          <p:cNvPr id="5" name="Footer Placeholder 4"/>
          <p:cNvSpPr>
            <a:spLocks noGrp="1"/>
          </p:cNvSpPr>
          <p:nvPr>
            <p:ph type="ftr" sz="quarter" idx="11"/>
          </p:nvPr>
        </p:nvSpPr>
        <p:spPr/>
        <p:txBody>
          <a:bodyPr/>
          <a:lstStyle/>
          <a:p>
            <a:r>
              <a:rPr lang="en-US" smtClean="0"/>
              <a:t>AWAKE progress report </a:t>
            </a:r>
            <a:endParaRPr lang="en-US"/>
          </a:p>
        </p:txBody>
      </p:sp>
      <p:sp>
        <p:nvSpPr>
          <p:cNvPr id="6" name="Slide Number Placeholder 5"/>
          <p:cNvSpPr>
            <a:spLocks noGrp="1"/>
          </p:cNvSpPr>
          <p:nvPr>
            <p:ph type="sldNum" sz="quarter" idx="12"/>
          </p:nvPr>
        </p:nvSpPr>
        <p:spPr/>
        <p:txBody>
          <a:bodyPr/>
          <a:lstStyle/>
          <a:p>
            <a:fld id="{DE7DFE34-2C27-A544-9BEE-2781DFE895CD}" type="slidenum">
              <a:rPr lang="en-US" smtClean="0"/>
              <a:t>‹#›</a:t>
            </a:fld>
            <a:endParaRPr lang="en-US"/>
          </a:p>
        </p:txBody>
      </p:sp>
    </p:spTree>
    <p:extLst>
      <p:ext uri="{BB962C8B-B14F-4D97-AF65-F5344CB8AC3E}">
        <p14:creationId xmlns:p14="http://schemas.microsoft.com/office/powerpoint/2010/main" val="1578191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2455B2-8E76-644B-8070-BB08C30FD4DB}" type="datetime4">
              <a:rPr lang="en-US" smtClean="0"/>
              <a:t>December 16, 2014</a:t>
            </a:fld>
            <a:endParaRPr lang="en-US"/>
          </a:p>
        </p:txBody>
      </p:sp>
      <p:sp>
        <p:nvSpPr>
          <p:cNvPr id="5" name="Footer Placeholder 4"/>
          <p:cNvSpPr>
            <a:spLocks noGrp="1"/>
          </p:cNvSpPr>
          <p:nvPr>
            <p:ph type="ftr" sz="quarter" idx="11"/>
          </p:nvPr>
        </p:nvSpPr>
        <p:spPr/>
        <p:txBody>
          <a:bodyPr/>
          <a:lstStyle/>
          <a:p>
            <a:r>
              <a:rPr lang="en-US" smtClean="0"/>
              <a:t>AWAKE progress report </a:t>
            </a:r>
            <a:endParaRPr lang="en-US"/>
          </a:p>
        </p:txBody>
      </p:sp>
      <p:sp>
        <p:nvSpPr>
          <p:cNvPr id="6" name="Slide Number Placeholder 5"/>
          <p:cNvSpPr>
            <a:spLocks noGrp="1"/>
          </p:cNvSpPr>
          <p:nvPr>
            <p:ph type="sldNum" sz="quarter" idx="12"/>
          </p:nvPr>
        </p:nvSpPr>
        <p:spPr/>
        <p:txBody>
          <a:bodyPr/>
          <a:lstStyle/>
          <a:p>
            <a:fld id="{DE7DFE34-2C27-A544-9BEE-2781DFE895CD}" type="slidenum">
              <a:rPr lang="en-US" smtClean="0"/>
              <a:t>‹#›</a:t>
            </a:fld>
            <a:endParaRPr lang="en-US"/>
          </a:p>
        </p:txBody>
      </p:sp>
    </p:spTree>
    <p:extLst>
      <p:ext uri="{BB962C8B-B14F-4D97-AF65-F5344CB8AC3E}">
        <p14:creationId xmlns:p14="http://schemas.microsoft.com/office/powerpoint/2010/main" val="1917291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77028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7763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18554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400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66551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29046200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8519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84509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902" y="166811"/>
            <a:ext cx="6290661" cy="707858"/>
          </a:xfrm>
          <a:noFill/>
          <a:ln>
            <a:noFill/>
          </a:ln>
        </p:spPr>
        <p:txBody>
          <a:bodyPr>
            <a:normAutofit/>
          </a:bodyPr>
          <a:lstStyle>
            <a:lvl1pPr algn="l">
              <a:defRPr sz="2700">
                <a:solidFill>
                  <a:srgbClr val="3366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84557" y="1223802"/>
            <a:ext cx="8950298" cy="5116167"/>
          </a:xfrm>
        </p:spPr>
        <p:txBody>
          <a:bodyPr anchor="t"/>
          <a:lstStyle>
            <a:lvl1pPr marL="342900" indent="-342900">
              <a:buClr>
                <a:srgbClr val="FF3F17"/>
              </a:buClr>
              <a:buSzPct val="60000"/>
              <a:buFont typeface="Wingdings" charset="2"/>
              <a:buChar char=""/>
              <a:defRPr sz="2200"/>
            </a:lvl1pPr>
            <a:lvl2pPr marL="742950" indent="-285750">
              <a:buClr>
                <a:srgbClr val="FF3F17"/>
              </a:buClr>
              <a:buSzPct val="60000"/>
              <a:buFont typeface="Wingdings" charset="2"/>
              <a:buChar char=""/>
              <a:defRPr sz="2000"/>
            </a:lvl2pPr>
            <a:lvl3pPr marL="1143000" indent="-228600">
              <a:buClr>
                <a:srgbClr val="FF3F17"/>
              </a:buClr>
              <a:buSzPct val="60000"/>
              <a:buFont typeface="Wingdings" charset="2"/>
              <a:buChar char=""/>
              <a:defRPr sz="1800"/>
            </a:lvl3pPr>
            <a:lvl4pPr marL="1600200" indent="-228600">
              <a:buClr>
                <a:srgbClr val="FF3F17"/>
              </a:buClr>
              <a:buSzPct val="60000"/>
              <a:buFont typeface="Wingdings" charset="2"/>
              <a:buChar char=""/>
              <a:defRPr sz="1600"/>
            </a:lvl4pPr>
            <a:lvl5pPr marL="2057400" indent="-228600">
              <a:buClr>
                <a:srgbClr val="FF3F17"/>
              </a:buClr>
              <a:buSzPct val="60000"/>
              <a:buFont typeface="Wingdings" charset="2"/>
              <a:buChar cha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30043" y="6455552"/>
            <a:ext cx="1436639" cy="365125"/>
          </a:xfrm>
        </p:spPr>
        <p:txBody>
          <a:bodyPr/>
          <a:lstStyle/>
          <a:p>
            <a:fld id="{338ACF98-E1AB-3C4A-8191-9DE5CBEC35DF}" type="datetime4">
              <a:rPr lang="en-US" smtClean="0"/>
              <a:t>December 16, 2014</a:t>
            </a:fld>
            <a:endParaRPr lang="en-US" dirty="0"/>
          </a:p>
        </p:txBody>
      </p:sp>
      <p:sp>
        <p:nvSpPr>
          <p:cNvPr id="5" name="Footer Placeholder 4"/>
          <p:cNvSpPr>
            <a:spLocks noGrp="1"/>
          </p:cNvSpPr>
          <p:nvPr>
            <p:ph type="ftr" sz="quarter" idx="11"/>
          </p:nvPr>
        </p:nvSpPr>
        <p:spPr/>
        <p:txBody>
          <a:bodyPr/>
          <a:lstStyle/>
          <a:p>
            <a:r>
              <a:rPr lang="en-US" smtClean="0"/>
              <a:t>AWAKE progress report </a:t>
            </a:r>
            <a:endParaRPr lang="en-US"/>
          </a:p>
        </p:txBody>
      </p:sp>
      <p:sp>
        <p:nvSpPr>
          <p:cNvPr id="6" name="Slide Number Placeholder 5"/>
          <p:cNvSpPr>
            <a:spLocks noGrp="1"/>
          </p:cNvSpPr>
          <p:nvPr>
            <p:ph type="sldNum" sz="quarter" idx="12"/>
          </p:nvPr>
        </p:nvSpPr>
        <p:spPr/>
        <p:txBody>
          <a:bodyPr/>
          <a:lstStyle/>
          <a:p>
            <a:fld id="{DE7DFE34-2C27-A544-9BEE-2781DFE895CD}" type="slidenum">
              <a:rPr lang="en-US" smtClean="0"/>
              <a:t>‹#›</a:t>
            </a:fld>
            <a:endParaRPr lang="en-US"/>
          </a:p>
        </p:txBody>
      </p:sp>
      <p:pic>
        <p:nvPicPr>
          <p:cNvPr id="8" name="Picture 7"/>
          <p:cNvPicPr>
            <a:picLocks noChangeAspect="1"/>
          </p:cNvPicPr>
          <p:nvPr/>
        </p:nvPicPr>
        <p:blipFill>
          <a:blip r:embed="rId2"/>
          <a:stretch>
            <a:fillRect/>
          </a:stretch>
        </p:blipFill>
        <p:spPr>
          <a:xfrm>
            <a:off x="6483272" y="70953"/>
            <a:ext cx="1265747" cy="875600"/>
          </a:xfrm>
          <a:prstGeom prst="rect">
            <a:avLst/>
          </a:prstGeom>
        </p:spPr>
      </p:pic>
      <p:pic>
        <p:nvPicPr>
          <p:cNvPr id="9" name="Picture 8" descr="AWAKE_black_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8919" y="44629"/>
            <a:ext cx="1300961" cy="920870"/>
          </a:xfrm>
          <a:prstGeom prst="rect">
            <a:avLst/>
          </a:prstGeom>
        </p:spPr>
      </p:pic>
      <p:cxnSp>
        <p:nvCxnSpPr>
          <p:cNvPr id="10" name="Straight Connector 9"/>
          <p:cNvCxnSpPr/>
          <p:nvPr/>
        </p:nvCxnSpPr>
        <p:spPr>
          <a:xfrm>
            <a:off x="70902" y="893607"/>
            <a:ext cx="6278681" cy="0"/>
          </a:xfrm>
          <a:prstGeom prst="line">
            <a:avLst/>
          </a:prstGeom>
          <a:ln>
            <a:solidFill>
              <a:schemeClr val="tx1"/>
            </a:solidFill>
          </a:ln>
          <a:effectLst>
            <a:glow rad="101600">
              <a:srgbClr val="FFDF1E">
                <a:alpha val="40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0799" y="6524175"/>
            <a:ext cx="6278681" cy="0"/>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60851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58730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00697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58109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30759" y="1406420"/>
            <a:ext cx="7772400" cy="803798"/>
          </a:xfrm>
        </p:spPr>
        <p:txBody>
          <a:bodyPr>
            <a:normAutofit/>
          </a:bodyPr>
          <a:lstStyle>
            <a:lvl1pPr algn="l">
              <a:defRPr sz="3000"/>
            </a:lvl1pPr>
          </a:lstStyle>
          <a:p>
            <a:r>
              <a:rPr lang="en-US" smtClean="0"/>
              <a:t>Click to edit Master title style</a:t>
            </a:r>
            <a:endParaRPr lang="en-US" dirty="0"/>
          </a:p>
        </p:txBody>
      </p:sp>
      <p:sp>
        <p:nvSpPr>
          <p:cNvPr id="3" name="Subtitle 2"/>
          <p:cNvSpPr>
            <a:spLocks noGrp="1"/>
          </p:cNvSpPr>
          <p:nvPr>
            <p:ph type="subTitle" idx="1"/>
          </p:nvPr>
        </p:nvSpPr>
        <p:spPr>
          <a:xfrm>
            <a:off x="330759" y="3009900"/>
            <a:ext cx="6400800" cy="1752600"/>
          </a:xfrm>
        </p:spPr>
        <p:txBody>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57200" y="6452206"/>
            <a:ext cx="2133600" cy="365125"/>
          </a:xfrm>
        </p:spPr>
        <p:txBody>
          <a:bodyPr/>
          <a:lstStyle>
            <a:lvl1pPr>
              <a:defRPr>
                <a:solidFill>
                  <a:srgbClr val="F0CE26"/>
                </a:solidFill>
              </a:defRPr>
            </a:lvl1pPr>
          </a:lstStyle>
          <a:p>
            <a:fld id="{CD1DF5A8-F7A0-5D43-B163-56111925FCD1}" type="datetime4">
              <a:rPr lang="en-US" smtClean="0"/>
              <a:t>December 16, 2014</a:t>
            </a:fld>
            <a:endParaRPr lang="en-US"/>
          </a:p>
        </p:txBody>
      </p:sp>
      <p:sp>
        <p:nvSpPr>
          <p:cNvPr id="5" name="Footer Placeholder 4"/>
          <p:cNvSpPr>
            <a:spLocks noGrp="1"/>
          </p:cNvSpPr>
          <p:nvPr>
            <p:ph type="ftr" sz="quarter" idx="11"/>
          </p:nvPr>
        </p:nvSpPr>
        <p:spPr>
          <a:xfrm>
            <a:off x="3124200" y="6452206"/>
            <a:ext cx="2895600" cy="365125"/>
          </a:xfrm>
        </p:spPr>
        <p:txBody>
          <a:bodyPr/>
          <a:lstStyle>
            <a:lvl1pPr>
              <a:defRPr>
                <a:solidFill>
                  <a:srgbClr val="F0CE26"/>
                </a:solidFill>
              </a:defRPr>
            </a:lvl1pPr>
          </a:lstStyle>
          <a:p>
            <a:r>
              <a:rPr lang="en-US" smtClean="0"/>
              <a:t>AWAKE progress report </a:t>
            </a:r>
            <a:endParaRPr lang="en-US"/>
          </a:p>
        </p:txBody>
      </p:sp>
      <p:sp>
        <p:nvSpPr>
          <p:cNvPr id="6" name="Slide Number Placeholder 5"/>
          <p:cNvSpPr>
            <a:spLocks noGrp="1"/>
          </p:cNvSpPr>
          <p:nvPr>
            <p:ph type="sldNum" sz="quarter" idx="12"/>
          </p:nvPr>
        </p:nvSpPr>
        <p:spPr>
          <a:xfrm>
            <a:off x="6553200" y="6452206"/>
            <a:ext cx="2133600" cy="365125"/>
          </a:xfrm>
        </p:spPr>
        <p:txBody>
          <a:bodyPr/>
          <a:lstStyle>
            <a:lvl1pPr>
              <a:defRPr>
                <a:solidFill>
                  <a:srgbClr val="F0CE26"/>
                </a:solidFill>
              </a:defRPr>
            </a:lvl1pPr>
          </a:lstStyle>
          <a:p>
            <a:fld id="{DE7DFE34-2C27-A544-9BEE-2781DFE895CD}" type="slidenum">
              <a:rPr lang="en-US" smtClean="0"/>
              <a:t>‹#›</a:t>
            </a:fld>
            <a:endParaRPr lang="en-US"/>
          </a:p>
        </p:txBody>
      </p:sp>
      <p:pic>
        <p:nvPicPr>
          <p:cNvPr id="9" name="Picture 8"/>
          <p:cNvPicPr>
            <a:picLocks noChangeAspect="1"/>
          </p:cNvPicPr>
          <p:nvPr/>
        </p:nvPicPr>
        <p:blipFill>
          <a:blip r:embed="rId2"/>
          <a:stretch>
            <a:fillRect/>
          </a:stretch>
        </p:blipFill>
        <p:spPr>
          <a:xfrm>
            <a:off x="6019800" y="130718"/>
            <a:ext cx="1449687" cy="1002843"/>
          </a:xfrm>
          <a:prstGeom prst="rect">
            <a:avLst/>
          </a:prstGeom>
        </p:spPr>
      </p:pic>
      <p:pic>
        <p:nvPicPr>
          <p:cNvPr id="10" name="Picture 9" descr="AWAKE_black_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5359" y="140340"/>
            <a:ext cx="1416769" cy="1002843"/>
          </a:xfrm>
          <a:prstGeom prst="rect">
            <a:avLst/>
          </a:prstGeom>
        </p:spPr>
      </p:pic>
      <p:pic>
        <p:nvPicPr>
          <p:cNvPr id="11" name="Picture 10" descr="Screen Shot 2012-06-10 at 4.53.3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6978" y="148314"/>
            <a:ext cx="1009258" cy="948091"/>
          </a:xfrm>
          <a:prstGeom prst="rect">
            <a:avLst/>
          </a:prstGeom>
        </p:spPr>
      </p:pic>
      <p:cxnSp>
        <p:nvCxnSpPr>
          <p:cNvPr id="13" name="Straight Connector 12"/>
          <p:cNvCxnSpPr/>
          <p:nvPr/>
        </p:nvCxnSpPr>
        <p:spPr>
          <a:xfrm>
            <a:off x="330759" y="2216283"/>
            <a:ext cx="6278681" cy="0"/>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29139" y="2273098"/>
            <a:ext cx="622406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29139" y="2343568"/>
            <a:ext cx="6116212" cy="0"/>
          </a:xfrm>
          <a:prstGeom prst="line">
            <a:avLst/>
          </a:prstGeom>
          <a:ln>
            <a:solidFill>
              <a:srgbClr val="FFDF1E"/>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54043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902" y="166811"/>
            <a:ext cx="6290661" cy="707858"/>
          </a:xfrm>
          <a:noFill/>
          <a:ln>
            <a:noFill/>
          </a:ln>
        </p:spPr>
        <p:txBody>
          <a:bodyPr>
            <a:normAutofit/>
          </a:bodyPr>
          <a:lstStyle>
            <a:lvl1pPr algn="l">
              <a:defRPr sz="2700">
                <a:solidFill>
                  <a:srgbClr val="3366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84557" y="1223802"/>
            <a:ext cx="8950298" cy="5116167"/>
          </a:xfrm>
        </p:spPr>
        <p:txBody>
          <a:bodyPr anchor="t"/>
          <a:lstStyle>
            <a:lvl1pPr marL="342900" indent="-342900">
              <a:buClr>
                <a:srgbClr val="FF3F17"/>
              </a:buClr>
              <a:buSzPct val="60000"/>
              <a:buFont typeface="Wingdings" charset="2"/>
              <a:buChar char=""/>
              <a:defRPr sz="2200"/>
            </a:lvl1pPr>
            <a:lvl2pPr marL="742950" indent="-285750">
              <a:buClr>
                <a:srgbClr val="FF3F17"/>
              </a:buClr>
              <a:buSzPct val="60000"/>
              <a:buFont typeface="Wingdings" charset="2"/>
              <a:buChar char=""/>
              <a:defRPr sz="2000"/>
            </a:lvl2pPr>
            <a:lvl3pPr marL="1143000" indent="-228600">
              <a:buClr>
                <a:srgbClr val="FF3F17"/>
              </a:buClr>
              <a:buSzPct val="60000"/>
              <a:buFont typeface="Wingdings" charset="2"/>
              <a:buChar char=""/>
              <a:defRPr sz="1800"/>
            </a:lvl3pPr>
            <a:lvl4pPr marL="1600200" indent="-228600">
              <a:buClr>
                <a:srgbClr val="FF3F17"/>
              </a:buClr>
              <a:buSzPct val="60000"/>
              <a:buFont typeface="Wingdings" charset="2"/>
              <a:buChar char=""/>
              <a:defRPr sz="1600"/>
            </a:lvl4pPr>
            <a:lvl5pPr marL="2057400" indent="-228600">
              <a:buClr>
                <a:srgbClr val="FF3F17"/>
              </a:buClr>
              <a:buSzPct val="60000"/>
              <a:buFont typeface="Wingdings" charset="2"/>
              <a:buChar cha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30DA41A-AB54-F440-8797-1A25CAAFEFD1}" type="datetime4">
              <a:rPr lang="en-US" smtClean="0"/>
              <a:t>December 16, 2014</a:t>
            </a:fld>
            <a:endParaRPr lang="en-US"/>
          </a:p>
        </p:txBody>
      </p:sp>
      <p:sp>
        <p:nvSpPr>
          <p:cNvPr id="5" name="Footer Placeholder 4"/>
          <p:cNvSpPr>
            <a:spLocks noGrp="1"/>
          </p:cNvSpPr>
          <p:nvPr>
            <p:ph type="ftr" sz="quarter" idx="11"/>
          </p:nvPr>
        </p:nvSpPr>
        <p:spPr/>
        <p:txBody>
          <a:bodyPr/>
          <a:lstStyle/>
          <a:p>
            <a:r>
              <a:rPr lang="en-US" smtClean="0"/>
              <a:t>AWAKE progress report </a:t>
            </a:r>
            <a:endParaRPr lang="en-US"/>
          </a:p>
        </p:txBody>
      </p:sp>
      <p:sp>
        <p:nvSpPr>
          <p:cNvPr id="6" name="Slide Number Placeholder 5"/>
          <p:cNvSpPr>
            <a:spLocks noGrp="1"/>
          </p:cNvSpPr>
          <p:nvPr>
            <p:ph type="sldNum" sz="quarter" idx="12"/>
          </p:nvPr>
        </p:nvSpPr>
        <p:spPr/>
        <p:txBody>
          <a:bodyPr/>
          <a:lstStyle/>
          <a:p>
            <a:fld id="{DE7DFE34-2C27-A544-9BEE-2781DFE895CD}" type="slidenum">
              <a:rPr lang="en-US" smtClean="0"/>
              <a:t>‹#›</a:t>
            </a:fld>
            <a:endParaRPr lang="en-US"/>
          </a:p>
        </p:txBody>
      </p:sp>
      <p:pic>
        <p:nvPicPr>
          <p:cNvPr id="8" name="Picture 7"/>
          <p:cNvPicPr>
            <a:picLocks noChangeAspect="1"/>
          </p:cNvPicPr>
          <p:nvPr/>
        </p:nvPicPr>
        <p:blipFill>
          <a:blip r:embed="rId2"/>
          <a:stretch>
            <a:fillRect/>
          </a:stretch>
        </p:blipFill>
        <p:spPr>
          <a:xfrm>
            <a:off x="6483272" y="70953"/>
            <a:ext cx="1265747" cy="875600"/>
          </a:xfrm>
          <a:prstGeom prst="rect">
            <a:avLst/>
          </a:prstGeom>
        </p:spPr>
      </p:pic>
      <p:pic>
        <p:nvPicPr>
          <p:cNvPr id="9" name="Picture 8" descr="AWAKE_black_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8919" y="44629"/>
            <a:ext cx="1300961" cy="920870"/>
          </a:xfrm>
          <a:prstGeom prst="rect">
            <a:avLst/>
          </a:prstGeom>
        </p:spPr>
      </p:pic>
      <p:cxnSp>
        <p:nvCxnSpPr>
          <p:cNvPr id="10" name="Straight Connector 9"/>
          <p:cNvCxnSpPr/>
          <p:nvPr/>
        </p:nvCxnSpPr>
        <p:spPr>
          <a:xfrm>
            <a:off x="70902" y="893607"/>
            <a:ext cx="6278681" cy="0"/>
          </a:xfrm>
          <a:prstGeom prst="line">
            <a:avLst/>
          </a:prstGeom>
          <a:ln>
            <a:solidFill>
              <a:schemeClr val="tx1"/>
            </a:solidFill>
          </a:ln>
          <a:effectLst>
            <a:glow rad="101600">
              <a:srgbClr val="FFDF1E">
                <a:alpha val="40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0799" y="6505633"/>
            <a:ext cx="6278681" cy="0"/>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60851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815421-218F-F74D-902D-F6C399EFD16B}" type="datetime4">
              <a:rPr lang="en-US" smtClean="0"/>
              <a:t>December 16, 2014</a:t>
            </a:fld>
            <a:endParaRPr lang="en-US"/>
          </a:p>
        </p:txBody>
      </p:sp>
      <p:sp>
        <p:nvSpPr>
          <p:cNvPr id="5" name="Footer Placeholder 4"/>
          <p:cNvSpPr>
            <a:spLocks noGrp="1"/>
          </p:cNvSpPr>
          <p:nvPr>
            <p:ph type="ftr" sz="quarter" idx="11"/>
          </p:nvPr>
        </p:nvSpPr>
        <p:spPr/>
        <p:txBody>
          <a:bodyPr/>
          <a:lstStyle/>
          <a:p>
            <a:r>
              <a:rPr lang="en-US" smtClean="0"/>
              <a:t>AWAKE progress report </a:t>
            </a:r>
            <a:endParaRPr lang="en-US"/>
          </a:p>
        </p:txBody>
      </p:sp>
      <p:sp>
        <p:nvSpPr>
          <p:cNvPr id="6" name="Slide Number Placeholder 5"/>
          <p:cNvSpPr>
            <a:spLocks noGrp="1"/>
          </p:cNvSpPr>
          <p:nvPr>
            <p:ph type="sldNum" sz="quarter" idx="12"/>
          </p:nvPr>
        </p:nvSpPr>
        <p:spPr/>
        <p:txBody>
          <a:bodyPr/>
          <a:lstStyle/>
          <a:p>
            <a:fld id="{DE7DFE34-2C27-A544-9BEE-2781DFE895CD}" type="slidenum">
              <a:rPr lang="en-US" smtClean="0"/>
              <a:t>‹#›</a:t>
            </a:fld>
            <a:endParaRPr lang="en-US"/>
          </a:p>
        </p:txBody>
      </p:sp>
    </p:spTree>
    <p:extLst>
      <p:ext uri="{BB962C8B-B14F-4D97-AF65-F5344CB8AC3E}">
        <p14:creationId xmlns:p14="http://schemas.microsoft.com/office/powerpoint/2010/main" val="740055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F485A4-DA27-9443-95B7-7F33572F45B0}" type="datetime4">
              <a:rPr lang="en-US" smtClean="0"/>
              <a:t>December 16, 2014</a:t>
            </a:fld>
            <a:endParaRPr lang="en-US"/>
          </a:p>
        </p:txBody>
      </p:sp>
      <p:sp>
        <p:nvSpPr>
          <p:cNvPr id="6" name="Footer Placeholder 5"/>
          <p:cNvSpPr>
            <a:spLocks noGrp="1"/>
          </p:cNvSpPr>
          <p:nvPr>
            <p:ph type="ftr" sz="quarter" idx="11"/>
          </p:nvPr>
        </p:nvSpPr>
        <p:spPr/>
        <p:txBody>
          <a:bodyPr/>
          <a:lstStyle/>
          <a:p>
            <a:r>
              <a:rPr lang="en-US" smtClean="0"/>
              <a:t>AWAKE progress report </a:t>
            </a:r>
            <a:endParaRPr lang="en-US"/>
          </a:p>
        </p:txBody>
      </p:sp>
      <p:sp>
        <p:nvSpPr>
          <p:cNvPr id="7" name="Slide Number Placeholder 6"/>
          <p:cNvSpPr>
            <a:spLocks noGrp="1"/>
          </p:cNvSpPr>
          <p:nvPr>
            <p:ph type="sldNum" sz="quarter" idx="12"/>
          </p:nvPr>
        </p:nvSpPr>
        <p:spPr/>
        <p:txBody>
          <a:bodyPr/>
          <a:lstStyle/>
          <a:p>
            <a:fld id="{DE7DFE34-2C27-A544-9BEE-2781DFE895CD}" type="slidenum">
              <a:rPr lang="en-US" smtClean="0"/>
              <a:t>‹#›</a:t>
            </a:fld>
            <a:endParaRPr lang="en-US"/>
          </a:p>
        </p:txBody>
      </p:sp>
    </p:spTree>
    <p:extLst>
      <p:ext uri="{BB962C8B-B14F-4D97-AF65-F5344CB8AC3E}">
        <p14:creationId xmlns:p14="http://schemas.microsoft.com/office/powerpoint/2010/main" val="12917266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93B7AE-FBE0-9646-A6CE-E29A42A1BCDE}" type="datetime4">
              <a:rPr lang="en-US" smtClean="0"/>
              <a:t>December 16, 2014</a:t>
            </a:fld>
            <a:endParaRPr lang="en-US"/>
          </a:p>
        </p:txBody>
      </p:sp>
      <p:sp>
        <p:nvSpPr>
          <p:cNvPr id="8" name="Footer Placeholder 7"/>
          <p:cNvSpPr>
            <a:spLocks noGrp="1"/>
          </p:cNvSpPr>
          <p:nvPr>
            <p:ph type="ftr" sz="quarter" idx="11"/>
          </p:nvPr>
        </p:nvSpPr>
        <p:spPr/>
        <p:txBody>
          <a:bodyPr/>
          <a:lstStyle/>
          <a:p>
            <a:r>
              <a:rPr lang="en-US" smtClean="0"/>
              <a:t>AWAKE progress report </a:t>
            </a:r>
            <a:endParaRPr lang="en-US"/>
          </a:p>
        </p:txBody>
      </p:sp>
      <p:sp>
        <p:nvSpPr>
          <p:cNvPr id="9" name="Slide Number Placeholder 8"/>
          <p:cNvSpPr>
            <a:spLocks noGrp="1"/>
          </p:cNvSpPr>
          <p:nvPr>
            <p:ph type="sldNum" sz="quarter" idx="12"/>
          </p:nvPr>
        </p:nvSpPr>
        <p:spPr/>
        <p:txBody>
          <a:bodyPr/>
          <a:lstStyle/>
          <a:p>
            <a:fld id="{DE7DFE34-2C27-A544-9BEE-2781DFE895CD}" type="slidenum">
              <a:rPr lang="en-US" smtClean="0"/>
              <a:t>‹#›</a:t>
            </a:fld>
            <a:endParaRPr lang="en-US"/>
          </a:p>
        </p:txBody>
      </p:sp>
    </p:spTree>
    <p:extLst>
      <p:ext uri="{BB962C8B-B14F-4D97-AF65-F5344CB8AC3E}">
        <p14:creationId xmlns:p14="http://schemas.microsoft.com/office/powerpoint/2010/main" val="9011044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683D35-B7D0-2347-8C01-7DF8D17A3D25}" type="datetime4">
              <a:rPr lang="en-US" smtClean="0"/>
              <a:t>December 16, 2014</a:t>
            </a:fld>
            <a:endParaRPr lang="en-US"/>
          </a:p>
        </p:txBody>
      </p:sp>
      <p:sp>
        <p:nvSpPr>
          <p:cNvPr id="4" name="Footer Placeholder 3"/>
          <p:cNvSpPr>
            <a:spLocks noGrp="1"/>
          </p:cNvSpPr>
          <p:nvPr>
            <p:ph type="ftr" sz="quarter" idx="11"/>
          </p:nvPr>
        </p:nvSpPr>
        <p:spPr/>
        <p:txBody>
          <a:bodyPr/>
          <a:lstStyle/>
          <a:p>
            <a:r>
              <a:rPr lang="en-US" smtClean="0"/>
              <a:t>AWAKE progress report </a:t>
            </a:r>
            <a:endParaRPr lang="en-US"/>
          </a:p>
        </p:txBody>
      </p:sp>
      <p:sp>
        <p:nvSpPr>
          <p:cNvPr id="5" name="Slide Number Placeholder 4"/>
          <p:cNvSpPr>
            <a:spLocks noGrp="1"/>
          </p:cNvSpPr>
          <p:nvPr>
            <p:ph type="sldNum" sz="quarter" idx="12"/>
          </p:nvPr>
        </p:nvSpPr>
        <p:spPr/>
        <p:txBody>
          <a:bodyPr/>
          <a:lstStyle/>
          <a:p>
            <a:fld id="{DE7DFE34-2C27-A544-9BEE-2781DFE895CD}" type="slidenum">
              <a:rPr lang="en-US" smtClean="0"/>
              <a:t>‹#›</a:t>
            </a:fld>
            <a:endParaRPr lang="en-US"/>
          </a:p>
        </p:txBody>
      </p:sp>
    </p:spTree>
    <p:extLst>
      <p:ext uri="{BB962C8B-B14F-4D97-AF65-F5344CB8AC3E}">
        <p14:creationId xmlns:p14="http://schemas.microsoft.com/office/powerpoint/2010/main" val="30152672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20D2CA-CBDE-BD4F-B4A4-26A42623482A}" type="datetime4">
              <a:rPr lang="en-US" smtClean="0"/>
              <a:t>December 16, 2014</a:t>
            </a:fld>
            <a:endParaRPr lang="en-US"/>
          </a:p>
        </p:txBody>
      </p:sp>
      <p:sp>
        <p:nvSpPr>
          <p:cNvPr id="3" name="Footer Placeholder 2"/>
          <p:cNvSpPr>
            <a:spLocks noGrp="1"/>
          </p:cNvSpPr>
          <p:nvPr>
            <p:ph type="ftr" sz="quarter" idx="11"/>
          </p:nvPr>
        </p:nvSpPr>
        <p:spPr/>
        <p:txBody>
          <a:bodyPr/>
          <a:lstStyle/>
          <a:p>
            <a:r>
              <a:rPr lang="en-US" smtClean="0"/>
              <a:t>AWAKE progress report </a:t>
            </a:r>
            <a:endParaRPr lang="en-US"/>
          </a:p>
        </p:txBody>
      </p:sp>
      <p:sp>
        <p:nvSpPr>
          <p:cNvPr id="4" name="Slide Number Placeholder 3"/>
          <p:cNvSpPr>
            <a:spLocks noGrp="1"/>
          </p:cNvSpPr>
          <p:nvPr>
            <p:ph type="sldNum" sz="quarter" idx="12"/>
          </p:nvPr>
        </p:nvSpPr>
        <p:spPr/>
        <p:txBody>
          <a:bodyPr/>
          <a:lstStyle/>
          <a:p>
            <a:fld id="{DE7DFE34-2C27-A544-9BEE-2781DFE895CD}" type="slidenum">
              <a:rPr lang="en-US" smtClean="0"/>
              <a:t>‹#›</a:t>
            </a:fld>
            <a:endParaRPr lang="en-US"/>
          </a:p>
        </p:txBody>
      </p:sp>
    </p:spTree>
    <p:extLst>
      <p:ext uri="{BB962C8B-B14F-4D97-AF65-F5344CB8AC3E}">
        <p14:creationId xmlns:p14="http://schemas.microsoft.com/office/powerpoint/2010/main" val="4109373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306E18-2E4D-F644-B2B1-3DF0A9BAACEC}" type="datetime4">
              <a:rPr lang="en-US" smtClean="0"/>
              <a:t>December 16, 2014</a:t>
            </a:fld>
            <a:endParaRPr lang="en-US"/>
          </a:p>
        </p:txBody>
      </p:sp>
      <p:sp>
        <p:nvSpPr>
          <p:cNvPr id="5" name="Footer Placeholder 4"/>
          <p:cNvSpPr>
            <a:spLocks noGrp="1"/>
          </p:cNvSpPr>
          <p:nvPr>
            <p:ph type="ftr" sz="quarter" idx="11"/>
          </p:nvPr>
        </p:nvSpPr>
        <p:spPr/>
        <p:txBody>
          <a:bodyPr/>
          <a:lstStyle/>
          <a:p>
            <a:r>
              <a:rPr lang="en-US" smtClean="0"/>
              <a:t>AWAKE progress report </a:t>
            </a:r>
            <a:endParaRPr lang="en-US"/>
          </a:p>
        </p:txBody>
      </p:sp>
      <p:sp>
        <p:nvSpPr>
          <p:cNvPr id="6" name="Slide Number Placeholder 5"/>
          <p:cNvSpPr>
            <a:spLocks noGrp="1"/>
          </p:cNvSpPr>
          <p:nvPr>
            <p:ph type="sldNum" sz="quarter" idx="12"/>
          </p:nvPr>
        </p:nvSpPr>
        <p:spPr/>
        <p:txBody>
          <a:bodyPr/>
          <a:lstStyle/>
          <a:p>
            <a:fld id="{DE7DFE34-2C27-A544-9BEE-2781DFE895CD}" type="slidenum">
              <a:rPr lang="en-US" smtClean="0"/>
              <a:t>‹#›</a:t>
            </a:fld>
            <a:endParaRPr lang="en-US"/>
          </a:p>
        </p:txBody>
      </p:sp>
    </p:spTree>
    <p:extLst>
      <p:ext uri="{BB962C8B-B14F-4D97-AF65-F5344CB8AC3E}">
        <p14:creationId xmlns:p14="http://schemas.microsoft.com/office/powerpoint/2010/main" val="740055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8F0DCE-DE6D-4343-AD15-10EFAF682996}" type="datetime4">
              <a:rPr lang="en-US" smtClean="0"/>
              <a:t>December 16, 2014</a:t>
            </a:fld>
            <a:endParaRPr lang="en-US"/>
          </a:p>
        </p:txBody>
      </p:sp>
      <p:sp>
        <p:nvSpPr>
          <p:cNvPr id="6" name="Footer Placeholder 5"/>
          <p:cNvSpPr>
            <a:spLocks noGrp="1"/>
          </p:cNvSpPr>
          <p:nvPr>
            <p:ph type="ftr" sz="quarter" idx="11"/>
          </p:nvPr>
        </p:nvSpPr>
        <p:spPr/>
        <p:txBody>
          <a:bodyPr/>
          <a:lstStyle/>
          <a:p>
            <a:r>
              <a:rPr lang="en-US" smtClean="0"/>
              <a:t>AWAKE progress report </a:t>
            </a:r>
            <a:endParaRPr lang="en-US"/>
          </a:p>
        </p:txBody>
      </p:sp>
      <p:sp>
        <p:nvSpPr>
          <p:cNvPr id="7" name="Slide Number Placeholder 6"/>
          <p:cNvSpPr>
            <a:spLocks noGrp="1"/>
          </p:cNvSpPr>
          <p:nvPr>
            <p:ph type="sldNum" sz="quarter" idx="12"/>
          </p:nvPr>
        </p:nvSpPr>
        <p:spPr/>
        <p:txBody>
          <a:bodyPr/>
          <a:lstStyle/>
          <a:p>
            <a:fld id="{DE7DFE34-2C27-A544-9BEE-2781DFE895CD}" type="slidenum">
              <a:rPr lang="en-US" smtClean="0"/>
              <a:t>‹#›</a:t>
            </a:fld>
            <a:endParaRPr lang="en-US"/>
          </a:p>
        </p:txBody>
      </p:sp>
    </p:spTree>
    <p:extLst>
      <p:ext uri="{BB962C8B-B14F-4D97-AF65-F5344CB8AC3E}">
        <p14:creationId xmlns:p14="http://schemas.microsoft.com/office/powerpoint/2010/main" val="41088621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689CBB-D40B-9142-85D5-8D63DA3130D8}" type="datetime4">
              <a:rPr lang="en-US" smtClean="0"/>
              <a:t>December 16, 2014</a:t>
            </a:fld>
            <a:endParaRPr lang="en-US"/>
          </a:p>
        </p:txBody>
      </p:sp>
      <p:sp>
        <p:nvSpPr>
          <p:cNvPr id="6" name="Footer Placeholder 5"/>
          <p:cNvSpPr>
            <a:spLocks noGrp="1"/>
          </p:cNvSpPr>
          <p:nvPr>
            <p:ph type="ftr" sz="quarter" idx="11"/>
          </p:nvPr>
        </p:nvSpPr>
        <p:spPr/>
        <p:txBody>
          <a:bodyPr/>
          <a:lstStyle/>
          <a:p>
            <a:r>
              <a:rPr lang="en-US" smtClean="0"/>
              <a:t>AWAKE progress report </a:t>
            </a:r>
            <a:endParaRPr lang="en-US"/>
          </a:p>
        </p:txBody>
      </p:sp>
      <p:sp>
        <p:nvSpPr>
          <p:cNvPr id="7" name="Slide Number Placeholder 6"/>
          <p:cNvSpPr>
            <a:spLocks noGrp="1"/>
          </p:cNvSpPr>
          <p:nvPr>
            <p:ph type="sldNum" sz="quarter" idx="12"/>
          </p:nvPr>
        </p:nvSpPr>
        <p:spPr/>
        <p:txBody>
          <a:bodyPr/>
          <a:lstStyle/>
          <a:p>
            <a:fld id="{DE7DFE34-2C27-A544-9BEE-2781DFE895CD}" type="slidenum">
              <a:rPr lang="en-US" smtClean="0"/>
              <a:t>‹#›</a:t>
            </a:fld>
            <a:endParaRPr lang="en-US"/>
          </a:p>
        </p:txBody>
      </p:sp>
    </p:spTree>
    <p:extLst>
      <p:ext uri="{BB962C8B-B14F-4D97-AF65-F5344CB8AC3E}">
        <p14:creationId xmlns:p14="http://schemas.microsoft.com/office/powerpoint/2010/main" val="2768885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DD7C46-BAE3-464C-AE85-EF159F718643}" type="datetime4">
              <a:rPr lang="en-US" smtClean="0"/>
              <a:t>December 16, 2014</a:t>
            </a:fld>
            <a:endParaRPr lang="en-US"/>
          </a:p>
        </p:txBody>
      </p:sp>
      <p:sp>
        <p:nvSpPr>
          <p:cNvPr id="5" name="Footer Placeholder 4"/>
          <p:cNvSpPr>
            <a:spLocks noGrp="1"/>
          </p:cNvSpPr>
          <p:nvPr>
            <p:ph type="ftr" sz="quarter" idx="11"/>
          </p:nvPr>
        </p:nvSpPr>
        <p:spPr/>
        <p:txBody>
          <a:bodyPr/>
          <a:lstStyle/>
          <a:p>
            <a:r>
              <a:rPr lang="en-US" smtClean="0"/>
              <a:t>AWAKE progress report </a:t>
            </a:r>
            <a:endParaRPr lang="en-US"/>
          </a:p>
        </p:txBody>
      </p:sp>
      <p:sp>
        <p:nvSpPr>
          <p:cNvPr id="6" name="Slide Number Placeholder 5"/>
          <p:cNvSpPr>
            <a:spLocks noGrp="1"/>
          </p:cNvSpPr>
          <p:nvPr>
            <p:ph type="sldNum" sz="quarter" idx="12"/>
          </p:nvPr>
        </p:nvSpPr>
        <p:spPr/>
        <p:txBody>
          <a:bodyPr/>
          <a:lstStyle/>
          <a:p>
            <a:fld id="{DE7DFE34-2C27-A544-9BEE-2781DFE895CD}" type="slidenum">
              <a:rPr lang="en-US" smtClean="0"/>
              <a:t>‹#›</a:t>
            </a:fld>
            <a:endParaRPr lang="en-US"/>
          </a:p>
        </p:txBody>
      </p:sp>
    </p:spTree>
    <p:extLst>
      <p:ext uri="{BB962C8B-B14F-4D97-AF65-F5344CB8AC3E}">
        <p14:creationId xmlns:p14="http://schemas.microsoft.com/office/powerpoint/2010/main" val="15781911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4A142F-A8E7-AC4C-899E-08FDF697B72C}" type="datetime4">
              <a:rPr lang="en-US" smtClean="0"/>
              <a:t>December 16, 2014</a:t>
            </a:fld>
            <a:endParaRPr lang="en-US"/>
          </a:p>
        </p:txBody>
      </p:sp>
      <p:sp>
        <p:nvSpPr>
          <p:cNvPr id="5" name="Footer Placeholder 4"/>
          <p:cNvSpPr>
            <a:spLocks noGrp="1"/>
          </p:cNvSpPr>
          <p:nvPr>
            <p:ph type="ftr" sz="quarter" idx="11"/>
          </p:nvPr>
        </p:nvSpPr>
        <p:spPr/>
        <p:txBody>
          <a:bodyPr/>
          <a:lstStyle/>
          <a:p>
            <a:r>
              <a:rPr lang="en-US" smtClean="0"/>
              <a:t>AWAKE progress report </a:t>
            </a:r>
            <a:endParaRPr lang="en-US"/>
          </a:p>
        </p:txBody>
      </p:sp>
      <p:sp>
        <p:nvSpPr>
          <p:cNvPr id="6" name="Slide Number Placeholder 5"/>
          <p:cNvSpPr>
            <a:spLocks noGrp="1"/>
          </p:cNvSpPr>
          <p:nvPr>
            <p:ph type="sldNum" sz="quarter" idx="12"/>
          </p:nvPr>
        </p:nvSpPr>
        <p:spPr/>
        <p:txBody>
          <a:bodyPr/>
          <a:lstStyle/>
          <a:p>
            <a:fld id="{DE7DFE34-2C27-A544-9BEE-2781DFE895CD}" type="slidenum">
              <a:rPr lang="en-US" smtClean="0"/>
              <a:t>‹#›</a:t>
            </a:fld>
            <a:endParaRPr lang="en-US"/>
          </a:p>
        </p:txBody>
      </p:sp>
    </p:spTree>
    <p:extLst>
      <p:ext uri="{BB962C8B-B14F-4D97-AF65-F5344CB8AC3E}">
        <p14:creationId xmlns:p14="http://schemas.microsoft.com/office/powerpoint/2010/main" val="19172913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770288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77635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185541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400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66551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2904620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1F212A-A39E-E641-A8CF-A00D143583BD}" type="datetime4">
              <a:rPr lang="en-US" smtClean="0"/>
              <a:t>December 16, 2014</a:t>
            </a:fld>
            <a:endParaRPr lang="en-US"/>
          </a:p>
        </p:txBody>
      </p:sp>
      <p:sp>
        <p:nvSpPr>
          <p:cNvPr id="6" name="Footer Placeholder 5"/>
          <p:cNvSpPr>
            <a:spLocks noGrp="1"/>
          </p:cNvSpPr>
          <p:nvPr>
            <p:ph type="ftr" sz="quarter" idx="11"/>
          </p:nvPr>
        </p:nvSpPr>
        <p:spPr/>
        <p:txBody>
          <a:bodyPr/>
          <a:lstStyle/>
          <a:p>
            <a:r>
              <a:rPr lang="en-US" smtClean="0"/>
              <a:t>AWAKE progress report </a:t>
            </a:r>
            <a:endParaRPr lang="en-US"/>
          </a:p>
        </p:txBody>
      </p:sp>
      <p:sp>
        <p:nvSpPr>
          <p:cNvPr id="7" name="Slide Number Placeholder 6"/>
          <p:cNvSpPr>
            <a:spLocks noGrp="1"/>
          </p:cNvSpPr>
          <p:nvPr>
            <p:ph type="sldNum" sz="quarter" idx="12"/>
          </p:nvPr>
        </p:nvSpPr>
        <p:spPr/>
        <p:txBody>
          <a:bodyPr/>
          <a:lstStyle/>
          <a:p>
            <a:fld id="{DE7DFE34-2C27-A544-9BEE-2781DFE895CD}" type="slidenum">
              <a:rPr lang="en-US" smtClean="0"/>
              <a:t>‹#›</a:t>
            </a:fld>
            <a:endParaRPr lang="en-US"/>
          </a:p>
        </p:txBody>
      </p:sp>
    </p:spTree>
    <p:extLst>
      <p:ext uri="{BB962C8B-B14F-4D97-AF65-F5344CB8AC3E}">
        <p14:creationId xmlns:p14="http://schemas.microsoft.com/office/powerpoint/2010/main" val="12917266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85197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845093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587304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0069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58109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30759" y="1406420"/>
            <a:ext cx="7772400" cy="803798"/>
          </a:xfrm>
        </p:spPr>
        <p:txBody>
          <a:bodyPr>
            <a:normAutofit/>
          </a:bodyPr>
          <a:lstStyle>
            <a:lvl1pPr algn="l">
              <a:defRPr sz="3000"/>
            </a:lvl1pPr>
          </a:lstStyle>
          <a:p>
            <a:r>
              <a:rPr lang="en-US" smtClean="0"/>
              <a:t>Click to edit Master title style</a:t>
            </a:r>
            <a:endParaRPr lang="en-US" dirty="0"/>
          </a:p>
        </p:txBody>
      </p:sp>
      <p:sp>
        <p:nvSpPr>
          <p:cNvPr id="3" name="Subtitle 2"/>
          <p:cNvSpPr>
            <a:spLocks noGrp="1"/>
          </p:cNvSpPr>
          <p:nvPr>
            <p:ph type="subTitle" idx="1"/>
          </p:nvPr>
        </p:nvSpPr>
        <p:spPr>
          <a:xfrm>
            <a:off x="330759" y="3009900"/>
            <a:ext cx="6400800" cy="1752600"/>
          </a:xfrm>
        </p:spPr>
        <p:txBody>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57200" y="6452206"/>
            <a:ext cx="2133600" cy="365125"/>
          </a:xfrm>
        </p:spPr>
        <p:txBody>
          <a:bodyPr/>
          <a:lstStyle>
            <a:lvl1pPr>
              <a:defRPr>
                <a:solidFill>
                  <a:srgbClr val="F0CE26"/>
                </a:solidFill>
              </a:defRPr>
            </a:lvl1pPr>
          </a:lstStyle>
          <a:p>
            <a:fld id="{8D14E444-4502-774D-8BF6-D3CC53478E89}" type="datetime4">
              <a:rPr lang="en-US" smtClean="0"/>
              <a:t>December 16, 2014</a:t>
            </a:fld>
            <a:endParaRPr lang="en-US"/>
          </a:p>
        </p:txBody>
      </p:sp>
      <p:sp>
        <p:nvSpPr>
          <p:cNvPr id="5" name="Footer Placeholder 4"/>
          <p:cNvSpPr>
            <a:spLocks noGrp="1"/>
          </p:cNvSpPr>
          <p:nvPr>
            <p:ph type="ftr" sz="quarter" idx="11"/>
          </p:nvPr>
        </p:nvSpPr>
        <p:spPr>
          <a:xfrm>
            <a:off x="3124200" y="6452206"/>
            <a:ext cx="2895600" cy="365125"/>
          </a:xfrm>
        </p:spPr>
        <p:txBody>
          <a:bodyPr/>
          <a:lstStyle>
            <a:lvl1pPr>
              <a:defRPr>
                <a:solidFill>
                  <a:srgbClr val="F0CE26"/>
                </a:solidFill>
              </a:defRPr>
            </a:lvl1pPr>
          </a:lstStyle>
          <a:p>
            <a:r>
              <a:rPr lang="en-US" smtClean="0"/>
              <a:t>AWAKE progress report </a:t>
            </a:r>
            <a:endParaRPr lang="en-US"/>
          </a:p>
        </p:txBody>
      </p:sp>
      <p:sp>
        <p:nvSpPr>
          <p:cNvPr id="6" name="Slide Number Placeholder 5"/>
          <p:cNvSpPr>
            <a:spLocks noGrp="1"/>
          </p:cNvSpPr>
          <p:nvPr>
            <p:ph type="sldNum" sz="quarter" idx="12"/>
          </p:nvPr>
        </p:nvSpPr>
        <p:spPr>
          <a:xfrm>
            <a:off x="6553200" y="6452206"/>
            <a:ext cx="2133600" cy="365125"/>
          </a:xfrm>
        </p:spPr>
        <p:txBody>
          <a:bodyPr/>
          <a:lstStyle>
            <a:lvl1pPr>
              <a:defRPr>
                <a:solidFill>
                  <a:srgbClr val="F0CE26"/>
                </a:solidFill>
              </a:defRPr>
            </a:lvl1pPr>
          </a:lstStyle>
          <a:p>
            <a:fld id="{265AEB55-315A-784C-9F97-C4B2A9325188}" type="slidenum">
              <a:rPr lang="en-US" smtClean="0"/>
              <a:t>‹#›</a:t>
            </a:fld>
            <a:endParaRPr lang="en-US"/>
          </a:p>
        </p:txBody>
      </p:sp>
      <p:pic>
        <p:nvPicPr>
          <p:cNvPr id="9" name="Picture 8"/>
          <p:cNvPicPr>
            <a:picLocks noChangeAspect="1"/>
          </p:cNvPicPr>
          <p:nvPr/>
        </p:nvPicPr>
        <p:blipFill>
          <a:blip r:embed="rId2"/>
          <a:stretch>
            <a:fillRect/>
          </a:stretch>
        </p:blipFill>
        <p:spPr>
          <a:xfrm>
            <a:off x="6019800" y="130718"/>
            <a:ext cx="1449687" cy="1002843"/>
          </a:xfrm>
          <a:prstGeom prst="rect">
            <a:avLst/>
          </a:prstGeom>
        </p:spPr>
      </p:pic>
      <p:pic>
        <p:nvPicPr>
          <p:cNvPr id="10" name="Picture 9" descr="AWAKE_black_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5359" y="140340"/>
            <a:ext cx="1416769" cy="1002843"/>
          </a:xfrm>
          <a:prstGeom prst="rect">
            <a:avLst/>
          </a:prstGeom>
        </p:spPr>
      </p:pic>
      <p:pic>
        <p:nvPicPr>
          <p:cNvPr id="11" name="Picture 10" descr="Screen Shot 2012-06-10 at 4.53.3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6978" y="148314"/>
            <a:ext cx="1009258" cy="948091"/>
          </a:xfrm>
          <a:prstGeom prst="rect">
            <a:avLst/>
          </a:prstGeom>
        </p:spPr>
      </p:pic>
      <p:cxnSp>
        <p:nvCxnSpPr>
          <p:cNvPr id="13" name="Straight Connector 12"/>
          <p:cNvCxnSpPr/>
          <p:nvPr/>
        </p:nvCxnSpPr>
        <p:spPr>
          <a:xfrm>
            <a:off x="330759" y="2216283"/>
            <a:ext cx="6278681" cy="0"/>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29139" y="2273098"/>
            <a:ext cx="622406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29139" y="2343568"/>
            <a:ext cx="6116212" cy="0"/>
          </a:xfrm>
          <a:prstGeom prst="line">
            <a:avLst/>
          </a:prstGeom>
          <a:ln>
            <a:solidFill>
              <a:srgbClr val="FFDF1E"/>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54043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902" y="166811"/>
            <a:ext cx="6290661" cy="707858"/>
          </a:xfrm>
          <a:noFill/>
          <a:ln>
            <a:noFill/>
          </a:ln>
        </p:spPr>
        <p:txBody>
          <a:bodyPr>
            <a:normAutofit/>
          </a:bodyPr>
          <a:lstStyle>
            <a:lvl1pPr algn="l">
              <a:defRPr sz="2700">
                <a:solidFill>
                  <a:srgbClr val="3366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84557" y="1223802"/>
            <a:ext cx="8950298" cy="5116167"/>
          </a:xfrm>
        </p:spPr>
        <p:txBody>
          <a:bodyPr anchor="t"/>
          <a:lstStyle>
            <a:lvl1pPr marL="342900" indent="-342900">
              <a:buClr>
                <a:srgbClr val="FF6600"/>
              </a:buClr>
              <a:buSzPct val="60000"/>
              <a:buFont typeface="Wingdings" charset="2"/>
              <a:buChar char=""/>
              <a:defRPr sz="2400"/>
            </a:lvl1pPr>
            <a:lvl2pPr marL="742950" indent="-285750">
              <a:buClr>
                <a:srgbClr val="FF6600"/>
              </a:buClr>
              <a:buSzPct val="60000"/>
              <a:buFont typeface="Wingdings" charset="2"/>
              <a:buChar char=""/>
              <a:defRPr sz="2200"/>
            </a:lvl2pPr>
            <a:lvl3pPr marL="1143000" indent="-228600">
              <a:buClr>
                <a:srgbClr val="FF6600"/>
              </a:buClr>
              <a:buSzPct val="60000"/>
              <a:buFont typeface="Wingdings" charset="2"/>
              <a:buChar char=""/>
              <a:defRPr sz="2000"/>
            </a:lvl3pPr>
            <a:lvl4pPr marL="1600200" indent="-228600">
              <a:buClr>
                <a:srgbClr val="FF6600"/>
              </a:buClr>
              <a:buSzPct val="60000"/>
              <a:buFont typeface="Wingdings" charset="2"/>
              <a:buChar char=""/>
              <a:defRPr sz="1800"/>
            </a:lvl4pPr>
            <a:lvl5pPr marL="2057400" indent="-228600">
              <a:buClr>
                <a:srgbClr val="FF6600"/>
              </a:buClr>
              <a:buSzPct val="60000"/>
              <a:buFont typeface="Wingdings" charset="2"/>
              <a:buChar cha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557C99-A6F8-A048-A739-D05009E0017C}" type="datetime4">
              <a:rPr lang="en-US" smtClean="0"/>
              <a:t>December 16, 2014</a:t>
            </a:fld>
            <a:endParaRPr lang="en-US"/>
          </a:p>
        </p:txBody>
      </p:sp>
      <p:sp>
        <p:nvSpPr>
          <p:cNvPr id="5" name="Footer Placeholder 4"/>
          <p:cNvSpPr>
            <a:spLocks noGrp="1"/>
          </p:cNvSpPr>
          <p:nvPr>
            <p:ph type="ftr" sz="quarter" idx="11"/>
          </p:nvPr>
        </p:nvSpPr>
        <p:spPr/>
        <p:txBody>
          <a:bodyPr/>
          <a:lstStyle/>
          <a:p>
            <a:r>
              <a:rPr lang="en-US" smtClean="0"/>
              <a:t>AWAKE progress report </a:t>
            </a:r>
            <a:endParaRPr lang="en-US"/>
          </a:p>
        </p:txBody>
      </p:sp>
      <p:sp>
        <p:nvSpPr>
          <p:cNvPr id="6" name="Slide Number Placeholder 5"/>
          <p:cNvSpPr>
            <a:spLocks noGrp="1"/>
          </p:cNvSpPr>
          <p:nvPr>
            <p:ph type="sldNum" sz="quarter" idx="12"/>
          </p:nvPr>
        </p:nvSpPr>
        <p:spPr/>
        <p:txBody>
          <a:bodyPr/>
          <a:lstStyle/>
          <a:p>
            <a:fld id="{265AEB55-315A-784C-9F97-C4B2A9325188}" type="slidenum">
              <a:rPr lang="en-US" smtClean="0"/>
              <a:t>‹#›</a:t>
            </a:fld>
            <a:endParaRPr lang="en-US"/>
          </a:p>
        </p:txBody>
      </p:sp>
      <p:pic>
        <p:nvPicPr>
          <p:cNvPr id="8" name="Picture 7"/>
          <p:cNvPicPr>
            <a:picLocks noChangeAspect="1"/>
          </p:cNvPicPr>
          <p:nvPr/>
        </p:nvPicPr>
        <p:blipFill>
          <a:blip r:embed="rId2"/>
          <a:stretch>
            <a:fillRect/>
          </a:stretch>
        </p:blipFill>
        <p:spPr>
          <a:xfrm>
            <a:off x="6483272" y="70953"/>
            <a:ext cx="1265747" cy="875600"/>
          </a:xfrm>
          <a:prstGeom prst="rect">
            <a:avLst/>
          </a:prstGeom>
        </p:spPr>
      </p:pic>
      <p:pic>
        <p:nvPicPr>
          <p:cNvPr id="9" name="Picture 8" descr="AWAKE_black_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8919" y="44629"/>
            <a:ext cx="1300961" cy="920870"/>
          </a:xfrm>
          <a:prstGeom prst="rect">
            <a:avLst/>
          </a:prstGeom>
        </p:spPr>
      </p:pic>
      <p:cxnSp>
        <p:nvCxnSpPr>
          <p:cNvPr id="10" name="Straight Connector 9"/>
          <p:cNvCxnSpPr/>
          <p:nvPr/>
        </p:nvCxnSpPr>
        <p:spPr>
          <a:xfrm>
            <a:off x="70902" y="893607"/>
            <a:ext cx="6278681" cy="0"/>
          </a:xfrm>
          <a:prstGeom prst="line">
            <a:avLst/>
          </a:prstGeom>
          <a:ln>
            <a:solidFill>
              <a:schemeClr val="tx1"/>
            </a:solidFill>
          </a:ln>
          <a:effectLst>
            <a:glow rad="101600">
              <a:srgbClr val="FFDF1E">
                <a:alpha val="40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0799" y="6505633"/>
            <a:ext cx="6278681" cy="0"/>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60851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D86C97-DE6C-1343-817E-448FF4E4784C}" type="datetime4">
              <a:rPr lang="en-US" smtClean="0"/>
              <a:t>December 16, 2014</a:t>
            </a:fld>
            <a:endParaRPr lang="en-US"/>
          </a:p>
        </p:txBody>
      </p:sp>
      <p:sp>
        <p:nvSpPr>
          <p:cNvPr id="5" name="Footer Placeholder 4"/>
          <p:cNvSpPr>
            <a:spLocks noGrp="1"/>
          </p:cNvSpPr>
          <p:nvPr>
            <p:ph type="ftr" sz="quarter" idx="11"/>
          </p:nvPr>
        </p:nvSpPr>
        <p:spPr/>
        <p:txBody>
          <a:bodyPr/>
          <a:lstStyle/>
          <a:p>
            <a:r>
              <a:rPr lang="en-US" smtClean="0"/>
              <a:t>AWAKE progress report </a:t>
            </a:r>
            <a:endParaRPr lang="en-US"/>
          </a:p>
        </p:txBody>
      </p:sp>
      <p:sp>
        <p:nvSpPr>
          <p:cNvPr id="6" name="Slide Number Placeholder 5"/>
          <p:cNvSpPr>
            <a:spLocks noGrp="1"/>
          </p:cNvSpPr>
          <p:nvPr>
            <p:ph type="sldNum" sz="quarter" idx="12"/>
          </p:nvPr>
        </p:nvSpPr>
        <p:spPr/>
        <p:txBody>
          <a:bodyPr/>
          <a:lstStyle/>
          <a:p>
            <a:fld id="{265AEB55-315A-784C-9F97-C4B2A9325188}" type="slidenum">
              <a:rPr lang="en-US" smtClean="0"/>
              <a:t>‹#›</a:t>
            </a:fld>
            <a:endParaRPr lang="en-US"/>
          </a:p>
        </p:txBody>
      </p:sp>
    </p:spTree>
    <p:extLst>
      <p:ext uri="{BB962C8B-B14F-4D97-AF65-F5344CB8AC3E}">
        <p14:creationId xmlns:p14="http://schemas.microsoft.com/office/powerpoint/2010/main" val="740055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333D6E2-FCAF-3B4C-A9B7-71D8FA562CD9}" type="datetime4">
              <a:rPr lang="en-US" smtClean="0"/>
              <a:t>December 16, 2014</a:t>
            </a:fld>
            <a:endParaRPr lang="en-US"/>
          </a:p>
        </p:txBody>
      </p:sp>
      <p:sp>
        <p:nvSpPr>
          <p:cNvPr id="6" name="Footer Placeholder 5"/>
          <p:cNvSpPr>
            <a:spLocks noGrp="1"/>
          </p:cNvSpPr>
          <p:nvPr>
            <p:ph type="ftr" sz="quarter" idx="11"/>
          </p:nvPr>
        </p:nvSpPr>
        <p:spPr/>
        <p:txBody>
          <a:bodyPr/>
          <a:lstStyle/>
          <a:p>
            <a:r>
              <a:rPr lang="en-US" smtClean="0"/>
              <a:t>AWAKE progress report </a:t>
            </a:r>
            <a:endParaRPr lang="en-US"/>
          </a:p>
        </p:txBody>
      </p:sp>
      <p:sp>
        <p:nvSpPr>
          <p:cNvPr id="7" name="Slide Number Placeholder 6"/>
          <p:cNvSpPr>
            <a:spLocks noGrp="1"/>
          </p:cNvSpPr>
          <p:nvPr>
            <p:ph type="sldNum" sz="quarter" idx="12"/>
          </p:nvPr>
        </p:nvSpPr>
        <p:spPr/>
        <p:txBody>
          <a:bodyPr/>
          <a:lstStyle/>
          <a:p>
            <a:fld id="{265AEB55-315A-784C-9F97-C4B2A9325188}" type="slidenum">
              <a:rPr lang="en-US" smtClean="0"/>
              <a:t>‹#›</a:t>
            </a:fld>
            <a:endParaRPr lang="en-US"/>
          </a:p>
        </p:txBody>
      </p:sp>
    </p:spTree>
    <p:extLst>
      <p:ext uri="{BB962C8B-B14F-4D97-AF65-F5344CB8AC3E}">
        <p14:creationId xmlns:p14="http://schemas.microsoft.com/office/powerpoint/2010/main" val="12917266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26916EF-8394-3240-A3BA-3A643195060F}" type="datetime4">
              <a:rPr lang="en-US" smtClean="0"/>
              <a:t>December 16, 2014</a:t>
            </a:fld>
            <a:endParaRPr lang="en-US"/>
          </a:p>
        </p:txBody>
      </p:sp>
      <p:sp>
        <p:nvSpPr>
          <p:cNvPr id="8" name="Footer Placeholder 7"/>
          <p:cNvSpPr>
            <a:spLocks noGrp="1"/>
          </p:cNvSpPr>
          <p:nvPr>
            <p:ph type="ftr" sz="quarter" idx="11"/>
          </p:nvPr>
        </p:nvSpPr>
        <p:spPr/>
        <p:txBody>
          <a:bodyPr/>
          <a:lstStyle/>
          <a:p>
            <a:r>
              <a:rPr lang="en-US" smtClean="0"/>
              <a:t>AWAKE progress report </a:t>
            </a:r>
            <a:endParaRPr lang="en-US"/>
          </a:p>
        </p:txBody>
      </p:sp>
      <p:sp>
        <p:nvSpPr>
          <p:cNvPr id="9" name="Slide Number Placeholder 8"/>
          <p:cNvSpPr>
            <a:spLocks noGrp="1"/>
          </p:cNvSpPr>
          <p:nvPr>
            <p:ph type="sldNum" sz="quarter" idx="12"/>
          </p:nvPr>
        </p:nvSpPr>
        <p:spPr/>
        <p:txBody>
          <a:bodyPr/>
          <a:lstStyle/>
          <a:p>
            <a:fld id="{265AEB55-315A-784C-9F97-C4B2A9325188}" type="slidenum">
              <a:rPr lang="en-US" smtClean="0"/>
              <a:t>‹#›</a:t>
            </a:fld>
            <a:endParaRPr lang="en-US"/>
          </a:p>
        </p:txBody>
      </p:sp>
    </p:spTree>
    <p:extLst>
      <p:ext uri="{BB962C8B-B14F-4D97-AF65-F5344CB8AC3E}">
        <p14:creationId xmlns:p14="http://schemas.microsoft.com/office/powerpoint/2010/main" val="901104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64385C-1C83-9545-8077-F37B7626BE4A}" type="datetime4">
              <a:rPr lang="en-US" smtClean="0"/>
              <a:t>December 16, 2014</a:t>
            </a:fld>
            <a:endParaRPr lang="en-US"/>
          </a:p>
        </p:txBody>
      </p:sp>
      <p:sp>
        <p:nvSpPr>
          <p:cNvPr id="8" name="Footer Placeholder 7"/>
          <p:cNvSpPr>
            <a:spLocks noGrp="1"/>
          </p:cNvSpPr>
          <p:nvPr>
            <p:ph type="ftr" sz="quarter" idx="11"/>
          </p:nvPr>
        </p:nvSpPr>
        <p:spPr/>
        <p:txBody>
          <a:bodyPr/>
          <a:lstStyle/>
          <a:p>
            <a:r>
              <a:rPr lang="en-US" smtClean="0"/>
              <a:t>AWAKE progress report </a:t>
            </a:r>
            <a:endParaRPr lang="en-US"/>
          </a:p>
        </p:txBody>
      </p:sp>
      <p:sp>
        <p:nvSpPr>
          <p:cNvPr id="9" name="Slide Number Placeholder 8"/>
          <p:cNvSpPr>
            <a:spLocks noGrp="1"/>
          </p:cNvSpPr>
          <p:nvPr>
            <p:ph type="sldNum" sz="quarter" idx="12"/>
          </p:nvPr>
        </p:nvSpPr>
        <p:spPr/>
        <p:txBody>
          <a:bodyPr/>
          <a:lstStyle/>
          <a:p>
            <a:fld id="{DE7DFE34-2C27-A544-9BEE-2781DFE895CD}" type="slidenum">
              <a:rPr lang="en-US" smtClean="0"/>
              <a:t>‹#›</a:t>
            </a:fld>
            <a:endParaRPr lang="en-US"/>
          </a:p>
        </p:txBody>
      </p:sp>
    </p:spTree>
    <p:extLst>
      <p:ext uri="{BB962C8B-B14F-4D97-AF65-F5344CB8AC3E}">
        <p14:creationId xmlns:p14="http://schemas.microsoft.com/office/powerpoint/2010/main" val="9011044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6B52FE-7178-B64C-8578-32C6E1C4FE09}" type="datetime4">
              <a:rPr lang="en-US" smtClean="0"/>
              <a:t>December 16, 2014</a:t>
            </a:fld>
            <a:endParaRPr lang="en-US"/>
          </a:p>
        </p:txBody>
      </p:sp>
      <p:sp>
        <p:nvSpPr>
          <p:cNvPr id="4" name="Footer Placeholder 3"/>
          <p:cNvSpPr>
            <a:spLocks noGrp="1"/>
          </p:cNvSpPr>
          <p:nvPr>
            <p:ph type="ftr" sz="quarter" idx="11"/>
          </p:nvPr>
        </p:nvSpPr>
        <p:spPr/>
        <p:txBody>
          <a:bodyPr/>
          <a:lstStyle/>
          <a:p>
            <a:r>
              <a:rPr lang="en-US" smtClean="0"/>
              <a:t>AWAKE progress report </a:t>
            </a:r>
            <a:endParaRPr lang="en-US"/>
          </a:p>
        </p:txBody>
      </p:sp>
      <p:sp>
        <p:nvSpPr>
          <p:cNvPr id="5" name="Slide Number Placeholder 4"/>
          <p:cNvSpPr>
            <a:spLocks noGrp="1"/>
          </p:cNvSpPr>
          <p:nvPr>
            <p:ph type="sldNum" sz="quarter" idx="12"/>
          </p:nvPr>
        </p:nvSpPr>
        <p:spPr/>
        <p:txBody>
          <a:bodyPr/>
          <a:lstStyle/>
          <a:p>
            <a:fld id="{265AEB55-315A-784C-9F97-C4B2A9325188}" type="slidenum">
              <a:rPr lang="en-US" smtClean="0"/>
              <a:t>‹#›</a:t>
            </a:fld>
            <a:endParaRPr lang="en-US"/>
          </a:p>
        </p:txBody>
      </p:sp>
    </p:spTree>
    <p:extLst>
      <p:ext uri="{BB962C8B-B14F-4D97-AF65-F5344CB8AC3E}">
        <p14:creationId xmlns:p14="http://schemas.microsoft.com/office/powerpoint/2010/main" val="30152672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A761DF-1A27-4842-9837-603E3CF8EA00}" type="datetime4">
              <a:rPr lang="en-US" smtClean="0"/>
              <a:t>December 16, 2014</a:t>
            </a:fld>
            <a:endParaRPr lang="en-US"/>
          </a:p>
        </p:txBody>
      </p:sp>
      <p:sp>
        <p:nvSpPr>
          <p:cNvPr id="3" name="Footer Placeholder 2"/>
          <p:cNvSpPr>
            <a:spLocks noGrp="1"/>
          </p:cNvSpPr>
          <p:nvPr>
            <p:ph type="ftr" sz="quarter" idx="11"/>
          </p:nvPr>
        </p:nvSpPr>
        <p:spPr/>
        <p:txBody>
          <a:bodyPr/>
          <a:lstStyle/>
          <a:p>
            <a:r>
              <a:rPr lang="en-US" smtClean="0"/>
              <a:t>AWAKE progress report </a:t>
            </a:r>
            <a:endParaRPr lang="en-US"/>
          </a:p>
        </p:txBody>
      </p:sp>
      <p:sp>
        <p:nvSpPr>
          <p:cNvPr id="4" name="Slide Number Placeholder 3"/>
          <p:cNvSpPr>
            <a:spLocks noGrp="1"/>
          </p:cNvSpPr>
          <p:nvPr>
            <p:ph type="sldNum" sz="quarter" idx="12"/>
          </p:nvPr>
        </p:nvSpPr>
        <p:spPr/>
        <p:txBody>
          <a:bodyPr/>
          <a:lstStyle/>
          <a:p>
            <a:fld id="{265AEB55-315A-784C-9F97-C4B2A9325188}" type="slidenum">
              <a:rPr lang="en-US" smtClean="0"/>
              <a:t>‹#›</a:t>
            </a:fld>
            <a:endParaRPr lang="en-US"/>
          </a:p>
        </p:txBody>
      </p:sp>
    </p:spTree>
    <p:extLst>
      <p:ext uri="{BB962C8B-B14F-4D97-AF65-F5344CB8AC3E}">
        <p14:creationId xmlns:p14="http://schemas.microsoft.com/office/powerpoint/2010/main" val="41093731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004B88-0B16-1C48-A962-0776FB336E7C}" type="datetime4">
              <a:rPr lang="en-US" smtClean="0"/>
              <a:t>December 16, 2014</a:t>
            </a:fld>
            <a:endParaRPr lang="en-US"/>
          </a:p>
        </p:txBody>
      </p:sp>
      <p:sp>
        <p:nvSpPr>
          <p:cNvPr id="6" name="Footer Placeholder 5"/>
          <p:cNvSpPr>
            <a:spLocks noGrp="1"/>
          </p:cNvSpPr>
          <p:nvPr>
            <p:ph type="ftr" sz="quarter" idx="11"/>
          </p:nvPr>
        </p:nvSpPr>
        <p:spPr/>
        <p:txBody>
          <a:bodyPr/>
          <a:lstStyle/>
          <a:p>
            <a:r>
              <a:rPr lang="en-US" smtClean="0"/>
              <a:t>AWAKE progress report </a:t>
            </a:r>
            <a:endParaRPr lang="en-US"/>
          </a:p>
        </p:txBody>
      </p:sp>
      <p:sp>
        <p:nvSpPr>
          <p:cNvPr id="7" name="Slide Number Placeholder 6"/>
          <p:cNvSpPr>
            <a:spLocks noGrp="1"/>
          </p:cNvSpPr>
          <p:nvPr>
            <p:ph type="sldNum" sz="quarter" idx="12"/>
          </p:nvPr>
        </p:nvSpPr>
        <p:spPr/>
        <p:txBody>
          <a:bodyPr/>
          <a:lstStyle/>
          <a:p>
            <a:fld id="{265AEB55-315A-784C-9F97-C4B2A9325188}" type="slidenum">
              <a:rPr lang="en-US" smtClean="0"/>
              <a:t>‹#›</a:t>
            </a:fld>
            <a:endParaRPr lang="en-US"/>
          </a:p>
        </p:txBody>
      </p:sp>
    </p:spTree>
    <p:extLst>
      <p:ext uri="{BB962C8B-B14F-4D97-AF65-F5344CB8AC3E}">
        <p14:creationId xmlns:p14="http://schemas.microsoft.com/office/powerpoint/2010/main" val="41088621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A29643-91D3-F746-878A-F0EC884D54DB}" type="datetime4">
              <a:rPr lang="en-US" smtClean="0"/>
              <a:t>December 16, 2014</a:t>
            </a:fld>
            <a:endParaRPr lang="en-US"/>
          </a:p>
        </p:txBody>
      </p:sp>
      <p:sp>
        <p:nvSpPr>
          <p:cNvPr id="6" name="Footer Placeholder 5"/>
          <p:cNvSpPr>
            <a:spLocks noGrp="1"/>
          </p:cNvSpPr>
          <p:nvPr>
            <p:ph type="ftr" sz="quarter" idx="11"/>
          </p:nvPr>
        </p:nvSpPr>
        <p:spPr/>
        <p:txBody>
          <a:bodyPr/>
          <a:lstStyle/>
          <a:p>
            <a:r>
              <a:rPr lang="en-US" smtClean="0"/>
              <a:t>AWAKE progress report </a:t>
            </a:r>
            <a:endParaRPr lang="en-US"/>
          </a:p>
        </p:txBody>
      </p:sp>
      <p:sp>
        <p:nvSpPr>
          <p:cNvPr id="7" name="Slide Number Placeholder 6"/>
          <p:cNvSpPr>
            <a:spLocks noGrp="1"/>
          </p:cNvSpPr>
          <p:nvPr>
            <p:ph type="sldNum" sz="quarter" idx="12"/>
          </p:nvPr>
        </p:nvSpPr>
        <p:spPr/>
        <p:txBody>
          <a:bodyPr/>
          <a:lstStyle/>
          <a:p>
            <a:fld id="{265AEB55-315A-784C-9F97-C4B2A9325188}" type="slidenum">
              <a:rPr lang="en-US" smtClean="0"/>
              <a:t>‹#›</a:t>
            </a:fld>
            <a:endParaRPr lang="en-US"/>
          </a:p>
        </p:txBody>
      </p:sp>
    </p:spTree>
    <p:extLst>
      <p:ext uri="{BB962C8B-B14F-4D97-AF65-F5344CB8AC3E}">
        <p14:creationId xmlns:p14="http://schemas.microsoft.com/office/powerpoint/2010/main" val="2768885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53FE27-341E-8548-8479-7AFDA9C4F7A0}" type="datetime4">
              <a:rPr lang="en-US" smtClean="0"/>
              <a:t>December 16, 2014</a:t>
            </a:fld>
            <a:endParaRPr lang="en-US"/>
          </a:p>
        </p:txBody>
      </p:sp>
      <p:sp>
        <p:nvSpPr>
          <p:cNvPr id="5" name="Footer Placeholder 4"/>
          <p:cNvSpPr>
            <a:spLocks noGrp="1"/>
          </p:cNvSpPr>
          <p:nvPr>
            <p:ph type="ftr" sz="quarter" idx="11"/>
          </p:nvPr>
        </p:nvSpPr>
        <p:spPr/>
        <p:txBody>
          <a:bodyPr/>
          <a:lstStyle/>
          <a:p>
            <a:r>
              <a:rPr lang="en-US" smtClean="0"/>
              <a:t>AWAKE progress report </a:t>
            </a:r>
            <a:endParaRPr lang="en-US"/>
          </a:p>
        </p:txBody>
      </p:sp>
      <p:sp>
        <p:nvSpPr>
          <p:cNvPr id="6" name="Slide Number Placeholder 5"/>
          <p:cNvSpPr>
            <a:spLocks noGrp="1"/>
          </p:cNvSpPr>
          <p:nvPr>
            <p:ph type="sldNum" sz="quarter" idx="12"/>
          </p:nvPr>
        </p:nvSpPr>
        <p:spPr/>
        <p:txBody>
          <a:bodyPr/>
          <a:lstStyle/>
          <a:p>
            <a:fld id="{265AEB55-315A-784C-9F97-C4B2A9325188}" type="slidenum">
              <a:rPr lang="en-US" smtClean="0"/>
              <a:t>‹#›</a:t>
            </a:fld>
            <a:endParaRPr lang="en-US"/>
          </a:p>
        </p:txBody>
      </p:sp>
    </p:spTree>
    <p:extLst>
      <p:ext uri="{BB962C8B-B14F-4D97-AF65-F5344CB8AC3E}">
        <p14:creationId xmlns:p14="http://schemas.microsoft.com/office/powerpoint/2010/main" val="15781911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5B0565-A112-8848-9BF5-D2FCCE811414}" type="datetime4">
              <a:rPr lang="en-US" smtClean="0"/>
              <a:t>December 16, 2014</a:t>
            </a:fld>
            <a:endParaRPr lang="en-US"/>
          </a:p>
        </p:txBody>
      </p:sp>
      <p:sp>
        <p:nvSpPr>
          <p:cNvPr id="5" name="Footer Placeholder 4"/>
          <p:cNvSpPr>
            <a:spLocks noGrp="1"/>
          </p:cNvSpPr>
          <p:nvPr>
            <p:ph type="ftr" sz="quarter" idx="11"/>
          </p:nvPr>
        </p:nvSpPr>
        <p:spPr/>
        <p:txBody>
          <a:bodyPr/>
          <a:lstStyle/>
          <a:p>
            <a:r>
              <a:rPr lang="en-US" smtClean="0"/>
              <a:t>AWAKE progress report </a:t>
            </a:r>
            <a:endParaRPr lang="en-US"/>
          </a:p>
        </p:txBody>
      </p:sp>
      <p:sp>
        <p:nvSpPr>
          <p:cNvPr id="6" name="Slide Number Placeholder 5"/>
          <p:cNvSpPr>
            <a:spLocks noGrp="1"/>
          </p:cNvSpPr>
          <p:nvPr>
            <p:ph type="sldNum" sz="quarter" idx="12"/>
          </p:nvPr>
        </p:nvSpPr>
        <p:spPr/>
        <p:txBody>
          <a:bodyPr/>
          <a:lstStyle/>
          <a:p>
            <a:fld id="{265AEB55-315A-784C-9F97-C4B2A9325188}" type="slidenum">
              <a:rPr lang="en-US" smtClean="0"/>
              <a:t>‹#›</a:t>
            </a:fld>
            <a:endParaRPr lang="en-US"/>
          </a:p>
        </p:txBody>
      </p:sp>
    </p:spTree>
    <p:extLst>
      <p:ext uri="{BB962C8B-B14F-4D97-AF65-F5344CB8AC3E}">
        <p14:creationId xmlns:p14="http://schemas.microsoft.com/office/powerpoint/2010/main" val="1917291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310C39-AB03-D842-B202-899462F1E917}" type="datetime4">
              <a:rPr lang="en-US" smtClean="0"/>
              <a:t>December 16, 2014</a:t>
            </a:fld>
            <a:endParaRPr lang="en-US"/>
          </a:p>
        </p:txBody>
      </p:sp>
      <p:sp>
        <p:nvSpPr>
          <p:cNvPr id="4" name="Footer Placeholder 3"/>
          <p:cNvSpPr>
            <a:spLocks noGrp="1"/>
          </p:cNvSpPr>
          <p:nvPr>
            <p:ph type="ftr" sz="quarter" idx="11"/>
          </p:nvPr>
        </p:nvSpPr>
        <p:spPr/>
        <p:txBody>
          <a:bodyPr/>
          <a:lstStyle/>
          <a:p>
            <a:r>
              <a:rPr lang="en-US" smtClean="0"/>
              <a:t>AWAKE progress report </a:t>
            </a:r>
            <a:endParaRPr lang="en-US"/>
          </a:p>
        </p:txBody>
      </p:sp>
      <p:sp>
        <p:nvSpPr>
          <p:cNvPr id="5" name="Slide Number Placeholder 4"/>
          <p:cNvSpPr>
            <a:spLocks noGrp="1"/>
          </p:cNvSpPr>
          <p:nvPr>
            <p:ph type="sldNum" sz="quarter" idx="12"/>
          </p:nvPr>
        </p:nvSpPr>
        <p:spPr/>
        <p:txBody>
          <a:bodyPr/>
          <a:lstStyle/>
          <a:p>
            <a:fld id="{DE7DFE34-2C27-A544-9BEE-2781DFE895CD}" type="slidenum">
              <a:rPr lang="en-US" smtClean="0"/>
              <a:t>‹#›</a:t>
            </a:fld>
            <a:endParaRPr lang="en-US"/>
          </a:p>
        </p:txBody>
      </p:sp>
    </p:spTree>
    <p:extLst>
      <p:ext uri="{BB962C8B-B14F-4D97-AF65-F5344CB8AC3E}">
        <p14:creationId xmlns:p14="http://schemas.microsoft.com/office/powerpoint/2010/main" val="3015267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7251E4-6963-8440-8F0F-1E0BFB61E6C9}" type="datetime4">
              <a:rPr lang="en-US" smtClean="0"/>
              <a:t>December 16, 2014</a:t>
            </a:fld>
            <a:endParaRPr lang="en-US"/>
          </a:p>
        </p:txBody>
      </p:sp>
      <p:sp>
        <p:nvSpPr>
          <p:cNvPr id="3" name="Footer Placeholder 2"/>
          <p:cNvSpPr>
            <a:spLocks noGrp="1"/>
          </p:cNvSpPr>
          <p:nvPr>
            <p:ph type="ftr" sz="quarter" idx="11"/>
          </p:nvPr>
        </p:nvSpPr>
        <p:spPr/>
        <p:txBody>
          <a:bodyPr/>
          <a:lstStyle/>
          <a:p>
            <a:r>
              <a:rPr lang="en-US" smtClean="0"/>
              <a:t>AWAKE progress report </a:t>
            </a:r>
            <a:endParaRPr lang="en-US"/>
          </a:p>
        </p:txBody>
      </p:sp>
      <p:sp>
        <p:nvSpPr>
          <p:cNvPr id="4" name="Slide Number Placeholder 3"/>
          <p:cNvSpPr>
            <a:spLocks noGrp="1"/>
          </p:cNvSpPr>
          <p:nvPr>
            <p:ph type="sldNum" sz="quarter" idx="12"/>
          </p:nvPr>
        </p:nvSpPr>
        <p:spPr/>
        <p:txBody>
          <a:bodyPr/>
          <a:lstStyle/>
          <a:p>
            <a:fld id="{DE7DFE34-2C27-A544-9BEE-2781DFE895CD}" type="slidenum">
              <a:rPr lang="en-US" smtClean="0"/>
              <a:t>‹#›</a:t>
            </a:fld>
            <a:endParaRPr lang="en-US"/>
          </a:p>
        </p:txBody>
      </p:sp>
    </p:spTree>
    <p:extLst>
      <p:ext uri="{BB962C8B-B14F-4D97-AF65-F5344CB8AC3E}">
        <p14:creationId xmlns:p14="http://schemas.microsoft.com/office/powerpoint/2010/main" val="4109373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B98317-46E8-FF49-A636-B4B4CCDE1F89}" type="datetime4">
              <a:rPr lang="en-US" smtClean="0"/>
              <a:t>December 16, 2014</a:t>
            </a:fld>
            <a:endParaRPr lang="en-US"/>
          </a:p>
        </p:txBody>
      </p:sp>
      <p:sp>
        <p:nvSpPr>
          <p:cNvPr id="6" name="Footer Placeholder 5"/>
          <p:cNvSpPr>
            <a:spLocks noGrp="1"/>
          </p:cNvSpPr>
          <p:nvPr>
            <p:ph type="ftr" sz="quarter" idx="11"/>
          </p:nvPr>
        </p:nvSpPr>
        <p:spPr/>
        <p:txBody>
          <a:bodyPr/>
          <a:lstStyle/>
          <a:p>
            <a:r>
              <a:rPr lang="en-US" smtClean="0"/>
              <a:t>AWAKE progress report </a:t>
            </a:r>
            <a:endParaRPr lang="en-US"/>
          </a:p>
        </p:txBody>
      </p:sp>
      <p:sp>
        <p:nvSpPr>
          <p:cNvPr id="7" name="Slide Number Placeholder 6"/>
          <p:cNvSpPr>
            <a:spLocks noGrp="1"/>
          </p:cNvSpPr>
          <p:nvPr>
            <p:ph type="sldNum" sz="quarter" idx="12"/>
          </p:nvPr>
        </p:nvSpPr>
        <p:spPr/>
        <p:txBody>
          <a:bodyPr/>
          <a:lstStyle/>
          <a:p>
            <a:fld id="{DE7DFE34-2C27-A544-9BEE-2781DFE895CD}" type="slidenum">
              <a:rPr lang="en-US" smtClean="0"/>
              <a:t>‹#›</a:t>
            </a:fld>
            <a:endParaRPr lang="en-US"/>
          </a:p>
        </p:txBody>
      </p:sp>
    </p:spTree>
    <p:extLst>
      <p:ext uri="{BB962C8B-B14F-4D97-AF65-F5344CB8AC3E}">
        <p14:creationId xmlns:p14="http://schemas.microsoft.com/office/powerpoint/2010/main" val="4108862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7E4CC7-0E22-634B-B904-5DE1F5D9AE64}" type="datetime4">
              <a:rPr lang="en-US" smtClean="0"/>
              <a:t>December 16, 2014</a:t>
            </a:fld>
            <a:endParaRPr lang="en-US"/>
          </a:p>
        </p:txBody>
      </p:sp>
      <p:sp>
        <p:nvSpPr>
          <p:cNvPr id="6" name="Footer Placeholder 5"/>
          <p:cNvSpPr>
            <a:spLocks noGrp="1"/>
          </p:cNvSpPr>
          <p:nvPr>
            <p:ph type="ftr" sz="quarter" idx="11"/>
          </p:nvPr>
        </p:nvSpPr>
        <p:spPr/>
        <p:txBody>
          <a:bodyPr/>
          <a:lstStyle/>
          <a:p>
            <a:r>
              <a:rPr lang="en-US" smtClean="0"/>
              <a:t>AWAKE progress report </a:t>
            </a:r>
            <a:endParaRPr lang="en-US"/>
          </a:p>
        </p:txBody>
      </p:sp>
      <p:sp>
        <p:nvSpPr>
          <p:cNvPr id="7" name="Slide Number Placeholder 6"/>
          <p:cNvSpPr>
            <a:spLocks noGrp="1"/>
          </p:cNvSpPr>
          <p:nvPr>
            <p:ph type="sldNum" sz="quarter" idx="12"/>
          </p:nvPr>
        </p:nvSpPr>
        <p:spPr/>
        <p:txBody>
          <a:bodyPr/>
          <a:lstStyle/>
          <a:p>
            <a:fld id="{DE7DFE34-2C27-A544-9BEE-2781DFE895CD}" type="slidenum">
              <a:rPr lang="en-US" smtClean="0"/>
              <a:t>‹#›</a:t>
            </a:fld>
            <a:endParaRPr lang="en-US"/>
          </a:p>
        </p:txBody>
      </p:sp>
    </p:spTree>
    <p:extLst>
      <p:ext uri="{BB962C8B-B14F-4D97-AF65-F5344CB8AC3E}">
        <p14:creationId xmlns:p14="http://schemas.microsoft.com/office/powerpoint/2010/main" val="2768885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4.png"/><Relationship Id="rId14" Type="http://schemas.openxmlformats.org/officeDocument/2006/relationships/image" Target="../media/image5.png"/><Relationship Id="rId15" Type="http://schemas.openxmlformats.org/officeDocument/2006/relationships/image" Target="../media/image6.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4.png"/><Relationship Id="rId14" Type="http://schemas.openxmlformats.org/officeDocument/2006/relationships/image" Target="../media/image5.png"/><Relationship Id="rId15" Type="http://schemas.openxmlformats.org/officeDocument/2006/relationships/image" Target="../media/image6.pn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30043" y="6455552"/>
            <a:ext cx="1362477" cy="365125"/>
          </a:xfrm>
          <a:prstGeom prst="rect">
            <a:avLst/>
          </a:prstGeom>
        </p:spPr>
        <p:txBody>
          <a:bodyPr vert="horz" lIns="91440" tIns="45720" rIns="91440" bIns="45720" rtlCol="0" anchor="ctr"/>
          <a:lstStyle>
            <a:lvl1pPr algn="ctr">
              <a:defRPr sz="900" i="1">
                <a:solidFill>
                  <a:schemeClr val="tx1">
                    <a:lumMod val="95000"/>
                    <a:lumOff val="5000"/>
                  </a:schemeClr>
                </a:solidFill>
                <a:latin typeface="Times New Roman"/>
                <a:cs typeface="Times New Roman"/>
              </a:defRPr>
            </a:lvl1pPr>
          </a:lstStyle>
          <a:p>
            <a:fld id="{AE6D8F9B-C69F-1945-981C-01CA9B2E053D}" type="datetime4">
              <a:rPr lang="en-US" smtClean="0"/>
              <a:t>December 16, 2014</a:t>
            </a:fld>
            <a:endParaRPr lang="en-US"/>
          </a:p>
        </p:txBody>
      </p:sp>
      <p:sp>
        <p:nvSpPr>
          <p:cNvPr id="5" name="Footer Placeholder 4"/>
          <p:cNvSpPr>
            <a:spLocks noGrp="1"/>
          </p:cNvSpPr>
          <p:nvPr>
            <p:ph type="ftr" sz="quarter" idx="3"/>
          </p:nvPr>
        </p:nvSpPr>
        <p:spPr>
          <a:xfrm>
            <a:off x="1742978" y="6449426"/>
            <a:ext cx="2895600" cy="365125"/>
          </a:xfrm>
          <a:prstGeom prst="rect">
            <a:avLst/>
          </a:prstGeom>
        </p:spPr>
        <p:txBody>
          <a:bodyPr vert="horz" lIns="91440" tIns="45720" rIns="91440" bIns="45720" rtlCol="0" anchor="ctr"/>
          <a:lstStyle>
            <a:lvl1pPr algn="ctr">
              <a:defRPr sz="900" i="1">
                <a:solidFill>
                  <a:schemeClr val="tx1">
                    <a:lumMod val="95000"/>
                    <a:lumOff val="5000"/>
                  </a:schemeClr>
                </a:solidFill>
                <a:latin typeface="Times New Roman"/>
                <a:cs typeface="Times New Roman"/>
              </a:defRPr>
            </a:lvl1pPr>
          </a:lstStyle>
          <a:p>
            <a:r>
              <a:rPr lang="en-US" smtClean="0"/>
              <a:t>AWAKE progress report </a:t>
            </a:r>
            <a:endParaRPr lang="en-US"/>
          </a:p>
        </p:txBody>
      </p:sp>
      <p:sp>
        <p:nvSpPr>
          <p:cNvPr id="6" name="Slide Number Placeholder 5"/>
          <p:cNvSpPr>
            <a:spLocks noGrp="1"/>
          </p:cNvSpPr>
          <p:nvPr>
            <p:ph type="sldNum" sz="quarter" idx="4"/>
          </p:nvPr>
        </p:nvSpPr>
        <p:spPr>
          <a:xfrm>
            <a:off x="8056688" y="6455552"/>
            <a:ext cx="630112" cy="365125"/>
          </a:xfrm>
          <a:prstGeom prst="rect">
            <a:avLst/>
          </a:prstGeom>
        </p:spPr>
        <p:txBody>
          <a:bodyPr vert="horz" lIns="91440" tIns="45720" rIns="91440" bIns="45720" rtlCol="0" anchor="ctr"/>
          <a:lstStyle>
            <a:lvl1pPr algn="ctr">
              <a:defRPr sz="900" i="1">
                <a:solidFill>
                  <a:schemeClr val="tx1">
                    <a:lumMod val="95000"/>
                    <a:lumOff val="5000"/>
                  </a:schemeClr>
                </a:solidFill>
                <a:latin typeface="Times New Roman"/>
                <a:cs typeface="Times New Roman"/>
              </a:defRPr>
            </a:lvl1pPr>
          </a:lstStyle>
          <a:p>
            <a:fld id="{DE7DFE34-2C27-A544-9BEE-2781DFE895CD}" type="slidenum">
              <a:rPr lang="en-US" smtClean="0"/>
              <a:t>‹#›</a:t>
            </a:fld>
            <a:endParaRPr lang="en-US"/>
          </a:p>
        </p:txBody>
      </p:sp>
    </p:spTree>
    <p:extLst>
      <p:ext uri="{BB962C8B-B14F-4D97-AF65-F5344CB8AC3E}">
        <p14:creationId xmlns:p14="http://schemas.microsoft.com/office/powerpoint/2010/main" val="1379173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xmlns:p14="http://schemas.microsoft.com/office/powerpoint/2010/main" id="1" dur="indefinite" restart="never" nodeType="tmRoot"/>
      </p:par>
    </p:tnLst>
  </p:timing>
  <p:hf hdr="0"/>
  <p:txStyles>
    <p:titleStyle>
      <a:lvl1pPr algn="ctr" defTabSz="457200" rtl="0" eaLnBrk="1" latinLnBrk="0" hangingPunct="1">
        <a:spcBef>
          <a:spcPct val="0"/>
        </a:spcBef>
        <a:buNone/>
        <a:defRPr sz="4400" kern="1200">
          <a:solidFill>
            <a:schemeClr val="tx1"/>
          </a:solidFill>
          <a:latin typeface="Times New Roman"/>
          <a:ea typeface="+mj-ea"/>
          <a:cs typeface="Times New Roman"/>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Times New Roman"/>
          <a:ea typeface="+mn-ea"/>
          <a:cs typeface="Times New Roman"/>
        </a:defRPr>
      </a:lvl1pPr>
      <a:lvl2pPr marL="742950" indent="-285750" algn="l" defTabSz="457200" rtl="0" eaLnBrk="1" latinLnBrk="0" hangingPunct="1">
        <a:spcBef>
          <a:spcPct val="20000"/>
        </a:spcBef>
        <a:buFont typeface="Arial"/>
        <a:buChar char="–"/>
        <a:defRPr sz="2800" kern="1200">
          <a:solidFill>
            <a:schemeClr val="tx1"/>
          </a:solidFill>
          <a:latin typeface="Times New Roman"/>
          <a:ea typeface="+mn-ea"/>
          <a:cs typeface="Times New Roman"/>
        </a:defRPr>
      </a:lvl2pPr>
      <a:lvl3pPr marL="1143000" indent="-228600" algn="l" defTabSz="457200" rtl="0" eaLnBrk="1" latinLnBrk="0" hangingPunct="1">
        <a:spcBef>
          <a:spcPct val="20000"/>
        </a:spcBef>
        <a:buFont typeface="Arial"/>
        <a:buChar char="•"/>
        <a:defRPr sz="2400" kern="1200">
          <a:solidFill>
            <a:schemeClr val="tx1"/>
          </a:solidFill>
          <a:latin typeface="Times New Roman"/>
          <a:ea typeface="+mn-ea"/>
          <a:cs typeface="Times New Roman"/>
        </a:defRPr>
      </a:lvl3pPr>
      <a:lvl4pPr marL="1600200" indent="-228600" algn="l" defTabSz="457200" rtl="0" eaLnBrk="1" latinLnBrk="0" hangingPunct="1">
        <a:spcBef>
          <a:spcPct val="20000"/>
        </a:spcBef>
        <a:buFont typeface="Arial"/>
        <a:buChar char="–"/>
        <a:defRPr sz="2000" kern="1200">
          <a:solidFill>
            <a:schemeClr val="tx1"/>
          </a:solidFill>
          <a:latin typeface="Times New Roman"/>
          <a:ea typeface="+mn-ea"/>
          <a:cs typeface="Times New Roman"/>
        </a:defRPr>
      </a:lvl4pPr>
      <a:lvl5pPr marL="2057400" indent="-228600" algn="l" defTabSz="457200" rtl="0" eaLnBrk="1" latinLnBrk="0" hangingPunct="1">
        <a:spcBef>
          <a:spcPct val="20000"/>
        </a:spcBef>
        <a:buFont typeface="Arial"/>
        <a:buChar char="»"/>
        <a:defRPr sz="2000" kern="1200">
          <a:solidFill>
            <a:schemeClr val="tx1"/>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28354" name="Group 2"/>
          <p:cNvGrpSpPr>
            <a:grpSpLocks/>
          </p:cNvGrpSpPr>
          <p:nvPr/>
        </p:nvGrpSpPr>
        <p:grpSpPr bwMode="auto">
          <a:xfrm>
            <a:off x="6302375" y="88900"/>
            <a:ext cx="1562100" cy="900113"/>
            <a:chOff x="864" y="336"/>
            <a:chExt cx="984" cy="567"/>
          </a:xfrm>
        </p:grpSpPr>
        <p:pic>
          <p:nvPicPr>
            <p:cNvPr id="228355"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4" y="336"/>
              <a:ext cx="864" cy="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28356" name="Text Box 4"/>
            <p:cNvSpPr txBox="1">
              <a:spLocks noChangeArrowheads="1"/>
            </p:cNvSpPr>
            <p:nvPr/>
          </p:nvSpPr>
          <p:spPr bwMode="auto">
            <a:xfrm>
              <a:off x="1092" y="672"/>
              <a:ext cx="7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eaLnBrk="0" fontAlgn="base" hangingPunct="0">
                <a:spcBef>
                  <a:spcPct val="0"/>
                </a:spcBef>
                <a:spcAft>
                  <a:spcPct val="0"/>
                </a:spcAft>
              </a:pPr>
              <a:r>
                <a:rPr lang="en-US" b="1">
                  <a:solidFill>
                    <a:srgbClr val="243062"/>
                  </a:solidFill>
                  <a:latin typeface="Book Antiqua Bold" charset="0"/>
                  <a:ea typeface="ＭＳ Ｐゴシック" charset="0"/>
                  <a:cs typeface="ＭＳ Ｐゴシック" charset="0"/>
                </a:rPr>
                <a:t>U  C  L  A</a:t>
              </a:r>
            </a:p>
          </p:txBody>
        </p:sp>
      </p:grpSp>
      <p:grpSp>
        <p:nvGrpSpPr>
          <p:cNvPr id="228357" name="Group 5"/>
          <p:cNvGrpSpPr>
            <a:grpSpLocks noChangeAspect="1"/>
          </p:cNvGrpSpPr>
          <p:nvPr/>
        </p:nvGrpSpPr>
        <p:grpSpPr bwMode="auto">
          <a:xfrm>
            <a:off x="0" y="0"/>
            <a:ext cx="1041400" cy="1035050"/>
            <a:chOff x="2496" y="1776"/>
            <a:chExt cx="773" cy="768"/>
          </a:xfrm>
        </p:grpSpPr>
        <p:pic>
          <p:nvPicPr>
            <p:cNvPr id="228358"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96" y="1776"/>
              <a:ext cx="773" cy="762"/>
            </a:xfrm>
            <a:prstGeom prst="rect">
              <a:avLst/>
            </a:prstGeom>
            <a:noFill/>
            <a:extLst>
              <a:ext uri="{909E8E84-426E-40dd-AFC4-6F175D3DCCD1}">
                <a14:hiddenFill xmlns:a14="http://schemas.microsoft.com/office/drawing/2010/main">
                  <a:solidFill>
                    <a:srgbClr val="FFFFFF"/>
                  </a:solidFill>
                </a14:hiddenFill>
              </a:ext>
            </a:extLst>
          </p:spPr>
        </p:pic>
        <p:sp>
          <p:nvSpPr>
            <p:cNvPr id="228359" name="Rectangle 7"/>
            <p:cNvSpPr>
              <a:spLocks noChangeAspect="1" noChangeArrowheads="1"/>
            </p:cNvSpPr>
            <p:nvPr/>
          </p:nvSpPr>
          <p:spPr bwMode="auto">
            <a:xfrm>
              <a:off x="2496" y="1776"/>
              <a:ext cx="768" cy="768"/>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Times" charset="0"/>
                <a:ea typeface="ＭＳ Ｐゴシック" charset="0"/>
                <a:cs typeface="ＭＳ Ｐゴシック"/>
              </a:endParaRPr>
            </a:p>
          </p:txBody>
        </p:sp>
      </p:grpSp>
      <p:sp>
        <p:nvSpPr>
          <p:cNvPr id="228360" name="Line 8"/>
          <p:cNvSpPr>
            <a:spLocks noChangeShapeType="1"/>
          </p:cNvSpPr>
          <p:nvPr/>
        </p:nvSpPr>
        <p:spPr bwMode="auto">
          <a:xfrm>
            <a:off x="0" y="1062038"/>
            <a:ext cx="9144000" cy="0"/>
          </a:xfrm>
          <a:prstGeom prst="line">
            <a:avLst/>
          </a:prstGeom>
          <a:noFill/>
          <a:ln w="57150" cmpd="thickThin">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Times" charset="0"/>
              <a:ea typeface="ＭＳ Ｐゴシック" charset="0"/>
              <a:cs typeface="ＭＳ Ｐゴシック"/>
            </a:endParaRPr>
          </a:p>
        </p:txBody>
      </p:sp>
      <p:pic>
        <p:nvPicPr>
          <p:cNvPr id="228361" name="Picture 9"/>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37500" y="88900"/>
            <a:ext cx="1130300"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97201308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2pPr>
      <a:lvl3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3pPr>
      <a:lvl4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4pPr>
      <a:lvl5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30043" y="6455552"/>
            <a:ext cx="1030667" cy="365125"/>
          </a:xfrm>
          <a:prstGeom prst="rect">
            <a:avLst/>
          </a:prstGeom>
        </p:spPr>
        <p:txBody>
          <a:bodyPr vert="horz" lIns="91440" tIns="45720" rIns="91440" bIns="45720" rtlCol="0" anchor="ctr"/>
          <a:lstStyle>
            <a:lvl1pPr algn="ctr">
              <a:defRPr sz="900" i="1">
                <a:solidFill>
                  <a:schemeClr val="tx1">
                    <a:lumMod val="95000"/>
                    <a:lumOff val="5000"/>
                  </a:schemeClr>
                </a:solidFill>
                <a:latin typeface="Times New Roman"/>
                <a:cs typeface="Times New Roman"/>
              </a:defRPr>
            </a:lvl1pPr>
          </a:lstStyle>
          <a:p>
            <a:fld id="{269379D8-83EA-1C4F-BB49-0D72981756F5}" type="datetime4">
              <a:rPr lang="en-US" smtClean="0"/>
              <a:t>December 16, 2014</a:t>
            </a:fld>
            <a:endParaRPr lang="en-US"/>
          </a:p>
        </p:txBody>
      </p:sp>
      <p:sp>
        <p:nvSpPr>
          <p:cNvPr id="5" name="Footer Placeholder 4"/>
          <p:cNvSpPr>
            <a:spLocks noGrp="1"/>
          </p:cNvSpPr>
          <p:nvPr>
            <p:ph type="ftr" sz="quarter" idx="3"/>
          </p:nvPr>
        </p:nvSpPr>
        <p:spPr>
          <a:xfrm>
            <a:off x="1576113" y="6441897"/>
            <a:ext cx="2895600" cy="365125"/>
          </a:xfrm>
          <a:prstGeom prst="rect">
            <a:avLst/>
          </a:prstGeom>
        </p:spPr>
        <p:txBody>
          <a:bodyPr vert="horz" lIns="91440" tIns="45720" rIns="91440" bIns="45720" rtlCol="0" anchor="ctr"/>
          <a:lstStyle>
            <a:lvl1pPr algn="ctr">
              <a:defRPr sz="900" i="1">
                <a:solidFill>
                  <a:schemeClr val="tx1">
                    <a:lumMod val="95000"/>
                    <a:lumOff val="5000"/>
                  </a:schemeClr>
                </a:solidFill>
                <a:latin typeface="Times New Roman"/>
                <a:cs typeface="Times New Roman"/>
              </a:defRPr>
            </a:lvl1pPr>
          </a:lstStyle>
          <a:p>
            <a:r>
              <a:rPr lang="en-US" smtClean="0"/>
              <a:t>AWAKE progress report </a:t>
            </a:r>
            <a:endParaRPr lang="en-US"/>
          </a:p>
        </p:txBody>
      </p:sp>
      <p:sp>
        <p:nvSpPr>
          <p:cNvPr id="6" name="Slide Number Placeholder 5"/>
          <p:cNvSpPr>
            <a:spLocks noGrp="1"/>
          </p:cNvSpPr>
          <p:nvPr>
            <p:ph type="sldNum" sz="quarter" idx="4"/>
          </p:nvPr>
        </p:nvSpPr>
        <p:spPr>
          <a:xfrm>
            <a:off x="5669368" y="6441897"/>
            <a:ext cx="630112" cy="365125"/>
          </a:xfrm>
          <a:prstGeom prst="rect">
            <a:avLst/>
          </a:prstGeom>
        </p:spPr>
        <p:txBody>
          <a:bodyPr vert="horz" lIns="91440" tIns="45720" rIns="91440" bIns="45720" rtlCol="0" anchor="ctr"/>
          <a:lstStyle>
            <a:lvl1pPr algn="ctr">
              <a:defRPr sz="900" i="1">
                <a:solidFill>
                  <a:schemeClr val="tx1">
                    <a:lumMod val="95000"/>
                    <a:lumOff val="5000"/>
                  </a:schemeClr>
                </a:solidFill>
                <a:latin typeface="Times New Roman"/>
                <a:cs typeface="Times New Roman"/>
              </a:defRPr>
            </a:lvl1pPr>
          </a:lstStyle>
          <a:p>
            <a:fld id="{DE7DFE34-2C27-A544-9BEE-2781DFE895CD}" type="slidenum">
              <a:rPr lang="en-US" smtClean="0"/>
              <a:t>‹#›</a:t>
            </a:fld>
            <a:endParaRPr lang="en-US"/>
          </a:p>
        </p:txBody>
      </p:sp>
    </p:spTree>
    <p:extLst>
      <p:ext uri="{BB962C8B-B14F-4D97-AF65-F5344CB8AC3E}">
        <p14:creationId xmlns:p14="http://schemas.microsoft.com/office/powerpoint/2010/main" val="13791738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xmlns:p14="http://schemas.microsoft.com/office/powerpoint/2010/main" id="1" dur="indefinite" restart="never" nodeType="tmRoot"/>
      </p:par>
    </p:tnLst>
  </p:timing>
  <p:hf hdr="0"/>
  <p:txStyles>
    <p:titleStyle>
      <a:lvl1pPr algn="ctr" defTabSz="457200" rtl="0" eaLnBrk="1" latinLnBrk="0" hangingPunct="1">
        <a:spcBef>
          <a:spcPct val="0"/>
        </a:spcBef>
        <a:buNone/>
        <a:defRPr sz="4400" kern="1200">
          <a:solidFill>
            <a:schemeClr val="tx1"/>
          </a:solidFill>
          <a:latin typeface="Times New Roman"/>
          <a:ea typeface="+mj-ea"/>
          <a:cs typeface="Times New Roman"/>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Times New Roman"/>
          <a:ea typeface="+mn-ea"/>
          <a:cs typeface="Times New Roman"/>
        </a:defRPr>
      </a:lvl1pPr>
      <a:lvl2pPr marL="742950" indent="-285750" algn="l" defTabSz="457200" rtl="0" eaLnBrk="1" latinLnBrk="0" hangingPunct="1">
        <a:spcBef>
          <a:spcPct val="20000"/>
        </a:spcBef>
        <a:buFont typeface="Arial"/>
        <a:buChar char="–"/>
        <a:defRPr sz="2800" kern="1200">
          <a:solidFill>
            <a:schemeClr val="tx1"/>
          </a:solidFill>
          <a:latin typeface="Times New Roman"/>
          <a:ea typeface="+mn-ea"/>
          <a:cs typeface="Times New Roman"/>
        </a:defRPr>
      </a:lvl2pPr>
      <a:lvl3pPr marL="1143000" indent="-228600" algn="l" defTabSz="457200" rtl="0" eaLnBrk="1" latinLnBrk="0" hangingPunct="1">
        <a:spcBef>
          <a:spcPct val="20000"/>
        </a:spcBef>
        <a:buFont typeface="Arial"/>
        <a:buChar char="•"/>
        <a:defRPr sz="2400" kern="1200">
          <a:solidFill>
            <a:schemeClr val="tx1"/>
          </a:solidFill>
          <a:latin typeface="Times New Roman"/>
          <a:ea typeface="+mn-ea"/>
          <a:cs typeface="Times New Roman"/>
        </a:defRPr>
      </a:lvl3pPr>
      <a:lvl4pPr marL="1600200" indent="-228600" algn="l" defTabSz="457200" rtl="0" eaLnBrk="1" latinLnBrk="0" hangingPunct="1">
        <a:spcBef>
          <a:spcPct val="20000"/>
        </a:spcBef>
        <a:buFont typeface="Arial"/>
        <a:buChar char="–"/>
        <a:defRPr sz="2000" kern="1200">
          <a:solidFill>
            <a:schemeClr val="tx1"/>
          </a:solidFill>
          <a:latin typeface="Times New Roman"/>
          <a:ea typeface="+mn-ea"/>
          <a:cs typeface="Times New Roman"/>
        </a:defRPr>
      </a:lvl4pPr>
      <a:lvl5pPr marL="2057400" indent="-228600" algn="l" defTabSz="457200" rtl="0" eaLnBrk="1" latinLnBrk="0" hangingPunct="1">
        <a:spcBef>
          <a:spcPct val="20000"/>
        </a:spcBef>
        <a:buFont typeface="Arial"/>
        <a:buChar char="»"/>
        <a:defRPr sz="2000" kern="1200">
          <a:solidFill>
            <a:schemeClr val="tx1"/>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28354" name="Group 2"/>
          <p:cNvGrpSpPr>
            <a:grpSpLocks/>
          </p:cNvGrpSpPr>
          <p:nvPr/>
        </p:nvGrpSpPr>
        <p:grpSpPr bwMode="auto">
          <a:xfrm>
            <a:off x="6302375" y="88900"/>
            <a:ext cx="1562100" cy="900113"/>
            <a:chOff x="864" y="336"/>
            <a:chExt cx="984" cy="567"/>
          </a:xfrm>
        </p:grpSpPr>
        <p:pic>
          <p:nvPicPr>
            <p:cNvPr id="228355"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4" y="336"/>
              <a:ext cx="864" cy="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28356" name="Text Box 4"/>
            <p:cNvSpPr txBox="1">
              <a:spLocks noChangeArrowheads="1"/>
            </p:cNvSpPr>
            <p:nvPr/>
          </p:nvSpPr>
          <p:spPr bwMode="auto">
            <a:xfrm>
              <a:off x="1092" y="672"/>
              <a:ext cx="7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eaLnBrk="0" fontAlgn="base" hangingPunct="0">
                <a:spcBef>
                  <a:spcPct val="0"/>
                </a:spcBef>
                <a:spcAft>
                  <a:spcPct val="0"/>
                </a:spcAft>
              </a:pPr>
              <a:r>
                <a:rPr lang="en-US" b="1">
                  <a:solidFill>
                    <a:srgbClr val="243062"/>
                  </a:solidFill>
                  <a:latin typeface="Book Antiqua Bold" charset="0"/>
                  <a:ea typeface="ＭＳ Ｐゴシック" charset="0"/>
                  <a:cs typeface="ＭＳ Ｐゴシック" charset="0"/>
                </a:rPr>
                <a:t>U  C  L  A</a:t>
              </a:r>
            </a:p>
          </p:txBody>
        </p:sp>
      </p:grpSp>
      <p:grpSp>
        <p:nvGrpSpPr>
          <p:cNvPr id="228357" name="Group 5"/>
          <p:cNvGrpSpPr>
            <a:grpSpLocks noChangeAspect="1"/>
          </p:cNvGrpSpPr>
          <p:nvPr/>
        </p:nvGrpSpPr>
        <p:grpSpPr bwMode="auto">
          <a:xfrm>
            <a:off x="0" y="0"/>
            <a:ext cx="1041400" cy="1035050"/>
            <a:chOff x="2496" y="1776"/>
            <a:chExt cx="773" cy="768"/>
          </a:xfrm>
        </p:grpSpPr>
        <p:pic>
          <p:nvPicPr>
            <p:cNvPr id="228358"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96" y="1776"/>
              <a:ext cx="773" cy="762"/>
            </a:xfrm>
            <a:prstGeom prst="rect">
              <a:avLst/>
            </a:prstGeom>
            <a:noFill/>
            <a:extLst>
              <a:ext uri="{909E8E84-426E-40dd-AFC4-6F175D3DCCD1}">
                <a14:hiddenFill xmlns:a14="http://schemas.microsoft.com/office/drawing/2010/main">
                  <a:solidFill>
                    <a:srgbClr val="FFFFFF"/>
                  </a:solidFill>
                </a14:hiddenFill>
              </a:ext>
            </a:extLst>
          </p:spPr>
        </p:pic>
        <p:sp>
          <p:nvSpPr>
            <p:cNvPr id="228359" name="Rectangle 7"/>
            <p:cNvSpPr>
              <a:spLocks noChangeAspect="1" noChangeArrowheads="1"/>
            </p:cNvSpPr>
            <p:nvPr/>
          </p:nvSpPr>
          <p:spPr bwMode="auto">
            <a:xfrm>
              <a:off x="2496" y="1776"/>
              <a:ext cx="768" cy="768"/>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Times" charset="0"/>
                <a:ea typeface="ＭＳ Ｐゴシック" charset="0"/>
                <a:cs typeface="ＭＳ Ｐゴシック"/>
              </a:endParaRPr>
            </a:p>
          </p:txBody>
        </p:sp>
      </p:grpSp>
      <p:sp>
        <p:nvSpPr>
          <p:cNvPr id="228360" name="Line 8"/>
          <p:cNvSpPr>
            <a:spLocks noChangeShapeType="1"/>
          </p:cNvSpPr>
          <p:nvPr/>
        </p:nvSpPr>
        <p:spPr bwMode="auto">
          <a:xfrm>
            <a:off x="0" y="1062038"/>
            <a:ext cx="9144000" cy="0"/>
          </a:xfrm>
          <a:prstGeom prst="line">
            <a:avLst/>
          </a:prstGeom>
          <a:noFill/>
          <a:ln w="57150" cmpd="thickThin">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Times" charset="0"/>
              <a:ea typeface="ＭＳ Ｐゴシック" charset="0"/>
              <a:cs typeface="ＭＳ Ｐゴシック"/>
            </a:endParaRPr>
          </a:p>
        </p:txBody>
      </p:sp>
      <p:pic>
        <p:nvPicPr>
          <p:cNvPr id="228361" name="Picture 9"/>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37500" y="88900"/>
            <a:ext cx="1130300"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97201308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2pPr>
      <a:lvl3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3pPr>
      <a:lvl4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4pPr>
      <a:lvl5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30043" y="6455552"/>
            <a:ext cx="1446070" cy="365125"/>
          </a:xfrm>
          <a:prstGeom prst="rect">
            <a:avLst/>
          </a:prstGeom>
        </p:spPr>
        <p:txBody>
          <a:bodyPr vert="horz" lIns="91440" tIns="45720" rIns="91440" bIns="45720" rtlCol="0" anchor="ctr"/>
          <a:lstStyle>
            <a:lvl1pPr algn="ctr">
              <a:defRPr sz="900" i="1">
                <a:solidFill>
                  <a:schemeClr val="tx1">
                    <a:lumMod val="95000"/>
                    <a:lumOff val="5000"/>
                  </a:schemeClr>
                </a:solidFill>
                <a:latin typeface="Times New Roman"/>
                <a:cs typeface="Times New Roman"/>
              </a:defRPr>
            </a:lvl1pPr>
          </a:lstStyle>
          <a:p>
            <a:fld id="{113C5561-65B5-C347-B1EB-9B6577F2798A}" type="datetime4">
              <a:rPr lang="en-US" smtClean="0"/>
              <a:t>December 16, 2014</a:t>
            </a:fld>
            <a:endParaRPr lang="en-US"/>
          </a:p>
        </p:txBody>
      </p:sp>
      <p:sp>
        <p:nvSpPr>
          <p:cNvPr id="5" name="Footer Placeholder 4"/>
          <p:cNvSpPr>
            <a:spLocks noGrp="1"/>
          </p:cNvSpPr>
          <p:nvPr>
            <p:ph type="ftr" sz="quarter" idx="3"/>
          </p:nvPr>
        </p:nvSpPr>
        <p:spPr>
          <a:xfrm>
            <a:off x="1576113" y="6441897"/>
            <a:ext cx="2895600" cy="365125"/>
          </a:xfrm>
          <a:prstGeom prst="rect">
            <a:avLst/>
          </a:prstGeom>
        </p:spPr>
        <p:txBody>
          <a:bodyPr vert="horz" lIns="91440" tIns="45720" rIns="91440" bIns="45720" rtlCol="0" anchor="ctr"/>
          <a:lstStyle>
            <a:lvl1pPr algn="ctr">
              <a:defRPr sz="900" i="1">
                <a:solidFill>
                  <a:schemeClr val="tx1">
                    <a:lumMod val="95000"/>
                    <a:lumOff val="5000"/>
                  </a:schemeClr>
                </a:solidFill>
                <a:latin typeface="Times New Roman"/>
                <a:cs typeface="Times New Roman"/>
              </a:defRPr>
            </a:lvl1pPr>
          </a:lstStyle>
          <a:p>
            <a:r>
              <a:rPr lang="en-US" smtClean="0"/>
              <a:t>AWAKE progress report </a:t>
            </a:r>
            <a:endParaRPr lang="en-US"/>
          </a:p>
        </p:txBody>
      </p:sp>
      <p:sp>
        <p:nvSpPr>
          <p:cNvPr id="6" name="Slide Number Placeholder 5"/>
          <p:cNvSpPr>
            <a:spLocks noGrp="1"/>
          </p:cNvSpPr>
          <p:nvPr>
            <p:ph type="sldNum" sz="quarter" idx="4"/>
          </p:nvPr>
        </p:nvSpPr>
        <p:spPr>
          <a:xfrm>
            <a:off x="5669368" y="6441897"/>
            <a:ext cx="630112" cy="365125"/>
          </a:xfrm>
          <a:prstGeom prst="rect">
            <a:avLst/>
          </a:prstGeom>
        </p:spPr>
        <p:txBody>
          <a:bodyPr vert="horz" lIns="91440" tIns="45720" rIns="91440" bIns="45720" rtlCol="0" anchor="ctr"/>
          <a:lstStyle>
            <a:lvl1pPr algn="ctr">
              <a:defRPr sz="900" i="1">
                <a:solidFill>
                  <a:schemeClr val="tx1">
                    <a:lumMod val="95000"/>
                    <a:lumOff val="5000"/>
                  </a:schemeClr>
                </a:solidFill>
                <a:latin typeface="Times New Roman"/>
                <a:cs typeface="Times New Roman"/>
              </a:defRPr>
            </a:lvl1pPr>
          </a:lstStyle>
          <a:p>
            <a:fld id="{DE7DFE34-2C27-A544-9BEE-2781DFE895CD}" type="slidenum">
              <a:rPr lang="en-US" smtClean="0"/>
              <a:t>‹#›</a:t>
            </a:fld>
            <a:endParaRPr lang="en-US"/>
          </a:p>
        </p:txBody>
      </p:sp>
    </p:spTree>
    <p:extLst>
      <p:ext uri="{BB962C8B-B14F-4D97-AF65-F5344CB8AC3E}">
        <p14:creationId xmlns:p14="http://schemas.microsoft.com/office/powerpoint/2010/main" val="13791738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xmlns:p14="http://schemas.microsoft.com/office/powerpoint/2010/main" id="1" dur="indefinite" restart="never" nodeType="tmRoot"/>
      </p:par>
    </p:tnLst>
  </p:timing>
  <p:hf hdr="0"/>
  <p:txStyles>
    <p:titleStyle>
      <a:lvl1pPr algn="ctr" defTabSz="457200" rtl="0" eaLnBrk="1" latinLnBrk="0" hangingPunct="1">
        <a:spcBef>
          <a:spcPct val="0"/>
        </a:spcBef>
        <a:buNone/>
        <a:defRPr sz="4400" kern="1200">
          <a:solidFill>
            <a:schemeClr val="tx1"/>
          </a:solidFill>
          <a:latin typeface="Times New Roman"/>
          <a:ea typeface="+mj-ea"/>
          <a:cs typeface="Times New Roman"/>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Times New Roman"/>
          <a:ea typeface="+mn-ea"/>
          <a:cs typeface="Times New Roman"/>
        </a:defRPr>
      </a:lvl1pPr>
      <a:lvl2pPr marL="742950" indent="-285750" algn="l" defTabSz="457200" rtl="0" eaLnBrk="1" latinLnBrk="0" hangingPunct="1">
        <a:spcBef>
          <a:spcPct val="20000"/>
        </a:spcBef>
        <a:buFont typeface="Arial"/>
        <a:buChar char="–"/>
        <a:defRPr sz="2800" kern="1200">
          <a:solidFill>
            <a:schemeClr val="tx1"/>
          </a:solidFill>
          <a:latin typeface="Times New Roman"/>
          <a:ea typeface="+mn-ea"/>
          <a:cs typeface="Times New Roman"/>
        </a:defRPr>
      </a:lvl2pPr>
      <a:lvl3pPr marL="1143000" indent="-228600" algn="l" defTabSz="457200" rtl="0" eaLnBrk="1" latinLnBrk="0" hangingPunct="1">
        <a:spcBef>
          <a:spcPct val="20000"/>
        </a:spcBef>
        <a:buFont typeface="Arial"/>
        <a:buChar char="•"/>
        <a:defRPr sz="2400" kern="1200">
          <a:solidFill>
            <a:schemeClr val="tx1"/>
          </a:solidFill>
          <a:latin typeface="Times New Roman"/>
          <a:ea typeface="+mn-ea"/>
          <a:cs typeface="Times New Roman"/>
        </a:defRPr>
      </a:lvl3pPr>
      <a:lvl4pPr marL="1600200" indent="-228600" algn="l" defTabSz="457200" rtl="0" eaLnBrk="1" latinLnBrk="0" hangingPunct="1">
        <a:spcBef>
          <a:spcPct val="20000"/>
        </a:spcBef>
        <a:buFont typeface="Arial"/>
        <a:buChar char="–"/>
        <a:defRPr sz="2000" kern="1200">
          <a:solidFill>
            <a:schemeClr val="tx1"/>
          </a:solidFill>
          <a:latin typeface="Times New Roman"/>
          <a:ea typeface="+mn-ea"/>
          <a:cs typeface="Times New Roman"/>
        </a:defRPr>
      </a:lvl4pPr>
      <a:lvl5pPr marL="2057400" indent="-228600" algn="l" defTabSz="457200" rtl="0" eaLnBrk="1" latinLnBrk="0" hangingPunct="1">
        <a:spcBef>
          <a:spcPct val="20000"/>
        </a:spcBef>
        <a:buFont typeface="Arial"/>
        <a:buChar char="»"/>
        <a:defRPr sz="2000" kern="1200">
          <a:solidFill>
            <a:schemeClr val="tx1"/>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7.jpeg"/><Relationship Id="rId3"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1" Type="http://schemas.openxmlformats.org/officeDocument/2006/relationships/slideLayout" Target="../slideLayouts/slideLayout46.xml"/><Relationship Id="rId2"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eg"/><Relationship Id="rId5" Type="http://schemas.microsoft.com/office/2007/relationships/hdphoto" Target="../media/hdphoto2.wdp"/><Relationship Id="rId6" Type="http://schemas.openxmlformats.org/officeDocument/2006/relationships/image" Target="../media/image29.emf"/><Relationship Id="rId7" Type="http://schemas.openxmlformats.org/officeDocument/2006/relationships/oleObject" Target="../embeddings/oleObject3.bin"/><Relationship Id="rId8" Type="http://schemas.openxmlformats.org/officeDocument/2006/relationships/image" Target="../media/image26.emf"/><Relationship Id="rId9" Type="http://schemas.openxmlformats.org/officeDocument/2006/relationships/image" Target="../media/image30.png"/><Relationship Id="rId10" Type="http://schemas.openxmlformats.org/officeDocument/2006/relationships/image" Target="../media/image31.png"/><Relationship Id="rId1" Type="http://schemas.openxmlformats.org/officeDocument/2006/relationships/vmlDrawing" Target="../drawings/vmlDrawing3.vml"/><Relationship Id="rId2"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32.png"/><Relationship Id="rId3"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4" Type="http://schemas.microsoft.com/office/2007/relationships/hdphoto" Target="../media/hdphoto3.wdp"/><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46.xml"/><Relationship Id="rId2"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38.JPG"/><Relationship Id="rId3" Type="http://schemas.openxmlformats.org/officeDocument/2006/relationships/image" Target="../media/image39.JP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jpeg"/><Relationship Id="rId5" Type="http://schemas.openxmlformats.org/officeDocument/2006/relationships/image" Target="../media/image43.wmf"/><Relationship Id="rId6" Type="http://schemas.openxmlformats.org/officeDocument/2006/relationships/image" Target="../media/image44.wmf"/><Relationship Id="rId7" Type="http://schemas.openxmlformats.org/officeDocument/2006/relationships/image" Target="../media/image34.png"/><Relationship Id="rId1" Type="http://schemas.openxmlformats.org/officeDocument/2006/relationships/slideLayout" Target="../slideLayouts/slideLayout46.xml"/><Relationship Id="rId2"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emf"/><Relationship Id="rId5" Type="http://schemas.openxmlformats.org/officeDocument/2006/relationships/image" Target="../media/image48.png"/><Relationship Id="rId1" Type="http://schemas.openxmlformats.org/officeDocument/2006/relationships/slideLayout" Target="../slideLayouts/slideLayout46.xml"/><Relationship Id="rId2" Type="http://schemas.openxmlformats.org/officeDocument/2006/relationships/image" Target="../media/image4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8.png"/><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22.png"/><Relationship Id="rId3" Type="http://schemas.openxmlformats.org/officeDocument/2006/relationships/image" Target="../media/image4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50.jpg"/><Relationship Id="rId3" Type="http://schemas.openxmlformats.org/officeDocument/2006/relationships/image" Target="../media/image5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52.PNG"/><Relationship Id="rId3" Type="http://schemas.openxmlformats.org/officeDocument/2006/relationships/image" Target="../media/image53.jpg"/></Relationships>
</file>

<file path=ppt/slides/_rels/slide23.xml.rels><?xml version="1.0" encoding="UTF-8" standalone="yes"?>
<Relationships xmlns="http://schemas.openxmlformats.org/package/2006/relationships"><Relationship Id="rId3" Type="http://schemas.openxmlformats.org/officeDocument/2006/relationships/image" Target="../media/image54.wmf"/><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wmf"/><Relationship Id="rId1" Type="http://schemas.openxmlformats.org/officeDocument/2006/relationships/slideLayout" Target="../slideLayouts/slideLayout46.xml"/><Relationship Id="rId2" Type="http://schemas.openxmlformats.org/officeDocument/2006/relationships/notesSlide" Target="../notesSlides/notesSlide2.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jpg"/><Relationship Id="rId1" Type="http://schemas.openxmlformats.org/officeDocument/2006/relationships/slideLayout" Target="../slideLayouts/slideLayout46.xml"/><Relationship Id="rId2"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49.png"/><Relationship Id="rId5" Type="http://schemas.openxmlformats.org/officeDocument/2006/relationships/image" Target="../media/image62.jpg"/><Relationship Id="rId1" Type="http://schemas.openxmlformats.org/officeDocument/2006/relationships/slideLayout" Target="../slideLayouts/slideLayout46.xml"/><Relationship Id="rId2" Type="http://schemas.openxmlformats.org/officeDocument/2006/relationships/image" Target="../media/image61.JP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jpg"/><Relationship Id="rId1" Type="http://schemas.openxmlformats.org/officeDocument/2006/relationships/slideLayout" Target="../slideLayouts/slideLayout46.xml"/><Relationship Id="rId2" Type="http://schemas.openxmlformats.org/officeDocument/2006/relationships/image" Target="../media/image63.t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6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67.emf"/><Relationship Id="rId3" Type="http://schemas.openxmlformats.org/officeDocument/2006/relationships/image" Target="../media/image6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5" Type="http://schemas.openxmlformats.org/officeDocument/2006/relationships/image" Target="../media/image71.jpeg"/><Relationship Id="rId6" Type="http://schemas.openxmlformats.org/officeDocument/2006/relationships/image" Target="../media/image72.jpeg"/><Relationship Id="rId1" Type="http://schemas.openxmlformats.org/officeDocument/2006/relationships/slideLayout" Target="../slideLayouts/slideLayout46.xml"/><Relationship Id="rId2" Type="http://schemas.openxmlformats.org/officeDocument/2006/relationships/notesSlide" Target="../notesSlides/notesSlide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73.jpg"/><Relationship Id="rId3" Type="http://schemas.openxmlformats.org/officeDocument/2006/relationships/image" Target="../media/image7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77.gif"/><Relationship Id="rId4" Type="http://schemas.openxmlformats.org/officeDocument/2006/relationships/image" Target="../media/image78.png"/><Relationship Id="rId1" Type="http://schemas.openxmlformats.org/officeDocument/2006/relationships/slideLayout" Target="../slideLayouts/slideLayout46.xml"/><Relationship Id="rId2"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jpg"/><Relationship Id="rId1" Type="http://schemas.openxmlformats.org/officeDocument/2006/relationships/slideLayout" Target="../slideLayouts/slideLayout46.xml"/><Relationship Id="rId2" Type="http://schemas.openxmlformats.org/officeDocument/2006/relationships/image" Target="../media/image7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1.bin"/><Relationship Id="rId5" Type="http://schemas.openxmlformats.org/officeDocument/2006/relationships/image" Target="../media/image11.emf"/><Relationship Id="rId1" Type="http://schemas.openxmlformats.org/officeDocument/2006/relationships/vmlDrawing" Target="../drawings/vmlDrawing1.vml"/><Relationship Id="rId2"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46.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emf"/><Relationship Id="rId5" Type="http://schemas.openxmlformats.org/officeDocument/2006/relationships/image" Target="../media/image19.png"/><Relationship Id="rId6" Type="http://schemas.openxmlformats.org/officeDocument/2006/relationships/oleObject" Target="../embeddings/oleObject2.bin"/><Relationship Id="rId7" Type="http://schemas.openxmlformats.org/officeDocument/2006/relationships/image" Target="../media/image16.emf"/><Relationship Id="rId8" Type="http://schemas.openxmlformats.org/officeDocument/2006/relationships/image" Target="../media/image20.emf"/><Relationship Id="rId9" Type="http://schemas.openxmlformats.org/officeDocument/2006/relationships/image" Target="../media/image21.png"/><Relationship Id="rId1" Type="http://schemas.openxmlformats.org/officeDocument/2006/relationships/vmlDrawing" Target="../drawings/vmlDrawing2.vml"/><Relationship Id="rId2"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0758" y="1406420"/>
            <a:ext cx="8631805" cy="803798"/>
          </a:xfrm>
        </p:spPr>
        <p:txBody>
          <a:bodyPr>
            <a:noAutofit/>
          </a:bodyPr>
          <a:lstStyle/>
          <a:p>
            <a:r>
              <a:rPr lang="en-US" sz="2200" b="1" dirty="0"/>
              <a:t>Progress report on p+ driven PWFA experiment @ CERN/SPS (AWAKE)</a:t>
            </a:r>
            <a:endParaRPr lang="en-US" sz="2200" dirty="0"/>
          </a:p>
        </p:txBody>
      </p:sp>
      <p:sp>
        <p:nvSpPr>
          <p:cNvPr id="3" name="Subtitle 2"/>
          <p:cNvSpPr>
            <a:spLocks noGrp="1"/>
          </p:cNvSpPr>
          <p:nvPr>
            <p:ph type="subTitle" idx="1"/>
          </p:nvPr>
        </p:nvSpPr>
        <p:spPr>
          <a:xfrm>
            <a:off x="330759" y="3009900"/>
            <a:ext cx="3469216" cy="1752600"/>
          </a:xfrm>
        </p:spPr>
        <p:txBody>
          <a:bodyPr>
            <a:normAutofit fontScale="92500" lnSpcReduction="10000"/>
          </a:bodyPr>
          <a:lstStyle/>
          <a:p>
            <a:r>
              <a:rPr lang="en-US" sz="2200" i="1" dirty="0" err="1" smtClean="0">
                <a:solidFill>
                  <a:schemeClr val="tx1">
                    <a:lumMod val="95000"/>
                    <a:lumOff val="5000"/>
                  </a:schemeClr>
                </a:solidFill>
              </a:rPr>
              <a:t>R.Tarkeshian</a:t>
            </a:r>
            <a:endParaRPr lang="en-US" sz="2200" i="1" dirty="0" smtClean="0">
              <a:solidFill>
                <a:schemeClr val="tx1">
                  <a:lumMod val="95000"/>
                  <a:lumOff val="5000"/>
                </a:schemeClr>
              </a:solidFill>
            </a:endParaRPr>
          </a:p>
          <a:p>
            <a:pPr algn="ctr"/>
            <a:r>
              <a:rPr lang="en-US" sz="2200" i="1" dirty="0" smtClean="0">
                <a:solidFill>
                  <a:srgbClr val="FF6600"/>
                </a:solidFill>
              </a:rPr>
              <a:t>for AWAKE Team</a:t>
            </a:r>
          </a:p>
          <a:p>
            <a:pPr algn="ctr"/>
            <a:endParaRPr lang="en-US" sz="2200" i="1" dirty="0">
              <a:solidFill>
                <a:srgbClr val="FF6600"/>
              </a:solidFill>
            </a:endParaRPr>
          </a:p>
          <a:p>
            <a:r>
              <a:rPr lang="en-US" sz="2200" i="1" dirty="0" smtClean="0">
                <a:solidFill>
                  <a:schemeClr val="accent5">
                    <a:lumMod val="75000"/>
                  </a:schemeClr>
                </a:solidFill>
              </a:rPr>
              <a:t>Max-Planck </a:t>
            </a:r>
            <a:r>
              <a:rPr lang="en-US" sz="2200" i="1" dirty="0" err="1" smtClean="0">
                <a:solidFill>
                  <a:schemeClr val="accent5">
                    <a:lumMod val="75000"/>
                  </a:schemeClr>
                </a:solidFill>
              </a:rPr>
              <a:t>Inst</a:t>
            </a:r>
            <a:r>
              <a:rPr lang="en-US" sz="2200" i="1" dirty="0" smtClean="0">
                <a:solidFill>
                  <a:schemeClr val="accent5">
                    <a:lumMod val="75000"/>
                  </a:schemeClr>
                </a:solidFill>
              </a:rPr>
              <a:t> </a:t>
            </a:r>
            <a:r>
              <a:rPr lang="en-US" sz="2200" i="1" dirty="0" err="1" smtClean="0">
                <a:solidFill>
                  <a:schemeClr val="accent5">
                    <a:lumMod val="75000"/>
                  </a:schemeClr>
                </a:solidFill>
              </a:rPr>
              <a:t>für</a:t>
            </a:r>
            <a:r>
              <a:rPr lang="en-US" sz="2200" i="1" dirty="0" smtClean="0">
                <a:solidFill>
                  <a:schemeClr val="accent5">
                    <a:lumMod val="75000"/>
                  </a:schemeClr>
                </a:solidFill>
              </a:rPr>
              <a:t> </a:t>
            </a:r>
            <a:r>
              <a:rPr lang="en-US" sz="2200" i="1" dirty="0" err="1" smtClean="0">
                <a:solidFill>
                  <a:schemeClr val="accent5">
                    <a:lumMod val="75000"/>
                  </a:schemeClr>
                </a:solidFill>
              </a:rPr>
              <a:t>Physik</a:t>
            </a:r>
            <a:endParaRPr lang="en-US" sz="2200" i="1" dirty="0" smtClean="0">
              <a:solidFill>
                <a:schemeClr val="accent5">
                  <a:lumMod val="75000"/>
                </a:schemeClr>
              </a:solidFill>
            </a:endParaRPr>
          </a:p>
          <a:p>
            <a:r>
              <a:rPr lang="en-US" sz="2200" i="1" dirty="0" smtClean="0">
                <a:solidFill>
                  <a:schemeClr val="accent5">
                    <a:lumMod val="75000"/>
                  </a:schemeClr>
                </a:solidFill>
              </a:rPr>
              <a:t>16.Dec.2014</a:t>
            </a:r>
            <a:endParaRPr lang="en-US" sz="2200" i="1" dirty="0">
              <a:solidFill>
                <a:schemeClr val="accent5">
                  <a:lumMod val="75000"/>
                </a:schemeClr>
              </a:solidFill>
            </a:endParaRPr>
          </a:p>
        </p:txBody>
      </p:sp>
      <p:pic>
        <p:nvPicPr>
          <p:cNvPr id="4" name="Picture 3" descr="DSC_3291_tonemapped.jpg"/>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4685" t="-201" r="6347"/>
          <a:stretch/>
        </p:blipFill>
        <p:spPr>
          <a:xfrm>
            <a:off x="3529769" y="2494801"/>
            <a:ext cx="5432795" cy="4082778"/>
          </a:xfrm>
          <a:prstGeom prst="rect">
            <a:avLst/>
          </a:prstGeom>
        </p:spPr>
      </p:pic>
      <p:sp>
        <p:nvSpPr>
          <p:cNvPr id="8" name="Subtitle 2"/>
          <p:cNvSpPr txBox="1">
            <a:spLocks/>
          </p:cNvSpPr>
          <p:nvPr/>
        </p:nvSpPr>
        <p:spPr>
          <a:xfrm>
            <a:off x="6220847" y="6165966"/>
            <a:ext cx="2559774" cy="327466"/>
          </a:xfrm>
          <a:prstGeom prst="rect">
            <a:avLst/>
          </a:prstGeom>
          <a:solidFill>
            <a:schemeClr val="tx1"/>
          </a:solidFill>
        </p:spPr>
        <p:txBody>
          <a:bodyPr vert="horz" lIns="91440" tIns="45720" rIns="91440" bIns="45720" rtlCol="0">
            <a:normAutofit fontScale="77500" lnSpcReduction="20000"/>
          </a:bodyPr>
          <a:lstStyle>
            <a:lvl1pPr marL="0" indent="0" algn="l" defTabSz="457200" rtl="0" eaLnBrk="1" latinLnBrk="0" hangingPunct="1">
              <a:spcBef>
                <a:spcPct val="20000"/>
              </a:spcBef>
              <a:buFont typeface="Arial"/>
              <a:buNone/>
              <a:defRPr sz="2800" kern="1200">
                <a:solidFill>
                  <a:schemeClr val="tx1">
                    <a:tint val="75000"/>
                  </a:schemeClr>
                </a:solidFill>
                <a:latin typeface="Times New Roman"/>
                <a:ea typeface="+mn-ea"/>
                <a:cs typeface="Times New Roman"/>
              </a:defRPr>
            </a:lvl1pPr>
            <a:lvl2pPr marL="457200" indent="0" algn="ctr" defTabSz="457200" rtl="0" eaLnBrk="1" latinLnBrk="0" hangingPunct="1">
              <a:spcBef>
                <a:spcPct val="20000"/>
              </a:spcBef>
              <a:buFont typeface="Arial"/>
              <a:buNone/>
              <a:defRPr sz="2800" kern="1200">
                <a:solidFill>
                  <a:schemeClr val="tx1">
                    <a:tint val="75000"/>
                  </a:schemeClr>
                </a:solidFill>
                <a:latin typeface="Times New Roman"/>
                <a:ea typeface="+mn-ea"/>
                <a:cs typeface="Times New Roman"/>
              </a:defRPr>
            </a:lvl2pPr>
            <a:lvl3pPr marL="914400" indent="0" algn="ctr" defTabSz="457200" rtl="0" eaLnBrk="1" latinLnBrk="0" hangingPunct="1">
              <a:spcBef>
                <a:spcPct val="20000"/>
              </a:spcBef>
              <a:buFont typeface="Arial"/>
              <a:buNone/>
              <a:defRPr sz="2400" kern="1200">
                <a:solidFill>
                  <a:schemeClr val="tx1">
                    <a:tint val="75000"/>
                  </a:schemeClr>
                </a:solidFill>
                <a:latin typeface="Times New Roman"/>
                <a:ea typeface="+mn-ea"/>
                <a:cs typeface="Times New Roman"/>
              </a:defRPr>
            </a:lvl3pPr>
            <a:lvl4pPr marL="1371600" indent="0" algn="ctr" defTabSz="457200" rtl="0" eaLnBrk="1" latinLnBrk="0" hangingPunct="1">
              <a:spcBef>
                <a:spcPct val="20000"/>
              </a:spcBef>
              <a:buFont typeface="Arial"/>
              <a:buNone/>
              <a:defRPr sz="2000" kern="1200">
                <a:solidFill>
                  <a:schemeClr val="tx1">
                    <a:tint val="75000"/>
                  </a:schemeClr>
                </a:solidFill>
                <a:latin typeface="Times New Roman"/>
                <a:ea typeface="+mn-ea"/>
                <a:cs typeface="Times New Roman"/>
              </a:defRPr>
            </a:lvl4pPr>
            <a:lvl5pPr marL="1828800" indent="0" algn="ctr" defTabSz="457200" rtl="0" eaLnBrk="1" latinLnBrk="0" hangingPunct="1">
              <a:spcBef>
                <a:spcPct val="20000"/>
              </a:spcBef>
              <a:buFont typeface="Arial"/>
              <a:buNone/>
              <a:defRPr sz="2000" kern="1200">
                <a:solidFill>
                  <a:schemeClr val="tx1">
                    <a:tint val="75000"/>
                  </a:schemeClr>
                </a:solidFill>
                <a:latin typeface="Times New Roman"/>
                <a:ea typeface="+mn-ea"/>
                <a:cs typeface="Times New Roman"/>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200" i="1" dirty="0" smtClean="0">
                <a:solidFill>
                  <a:srgbClr val="FFFF00"/>
                </a:solidFill>
              </a:rPr>
              <a:t>CERN, AWAKE beamline</a:t>
            </a:r>
            <a:endParaRPr lang="en-US" sz="2200" i="1" dirty="0">
              <a:solidFill>
                <a:srgbClr val="FFFF00"/>
              </a:solidFill>
            </a:endParaRPr>
          </a:p>
        </p:txBody>
      </p:sp>
    </p:spTree>
    <p:extLst>
      <p:ext uri="{BB962C8B-B14F-4D97-AF65-F5344CB8AC3E}">
        <p14:creationId xmlns:p14="http://schemas.microsoft.com/office/powerpoint/2010/main" val="365911291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AWAKE experimental layout :II</a:t>
            </a:r>
            <a:endParaRPr lang="en-US" dirty="0"/>
          </a:p>
        </p:txBody>
      </p:sp>
      <p:sp>
        <p:nvSpPr>
          <p:cNvPr id="3" name="Content Placeholder 2"/>
          <p:cNvSpPr>
            <a:spLocks noGrp="1"/>
          </p:cNvSpPr>
          <p:nvPr>
            <p:ph idx="1"/>
          </p:nvPr>
        </p:nvSpPr>
        <p:spPr>
          <a:xfrm>
            <a:off x="405930" y="4604050"/>
            <a:ext cx="8434312" cy="1646406"/>
          </a:xfrm>
        </p:spPr>
        <p:txBody>
          <a:bodyPr>
            <a:normAutofit/>
          </a:bodyPr>
          <a:lstStyle/>
          <a:p>
            <a:r>
              <a:rPr lang="en-US" sz="2000" dirty="0" smtClean="0"/>
              <a:t>Probe </a:t>
            </a:r>
            <a:r>
              <a:rPr lang="en-US" sz="2000" dirty="0"/>
              <a:t>the accelerating wakefields with externally injected electrons, including energy spectrum measurements for different injection and plasma parameters</a:t>
            </a:r>
            <a:r>
              <a:rPr lang="en-US" sz="2000" dirty="0" smtClean="0"/>
              <a:t>.</a:t>
            </a:r>
          </a:p>
          <a:p>
            <a:r>
              <a:rPr lang="en-US" sz="2000" dirty="0" smtClean="0"/>
              <a:t>Synchronization between laser and electron is in </a:t>
            </a:r>
            <a:r>
              <a:rPr lang="en-US" sz="2000" dirty="0" err="1" smtClean="0"/>
              <a:t>ps</a:t>
            </a:r>
            <a:r>
              <a:rPr lang="en-US" sz="2000" dirty="0" smtClean="0"/>
              <a:t> level.</a:t>
            </a:r>
            <a:endParaRPr lang="en-US" sz="2000" dirty="0"/>
          </a:p>
          <a:p>
            <a:pPr marL="0" indent="0">
              <a:buNone/>
            </a:pPr>
            <a:endParaRPr lang="en-US" dirty="0"/>
          </a:p>
        </p:txBody>
      </p:sp>
      <p:sp>
        <p:nvSpPr>
          <p:cNvPr id="4" name="Date Placeholder 3"/>
          <p:cNvSpPr>
            <a:spLocks noGrp="1"/>
          </p:cNvSpPr>
          <p:nvPr>
            <p:ph type="dt" sz="half" idx="10"/>
          </p:nvPr>
        </p:nvSpPr>
        <p:spPr/>
        <p:txBody>
          <a:bodyPr/>
          <a:lstStyle/>
          <a:p>
            <a:fld id="{FE955DD7-56BF-F54D-B751-94A9D0C35263}" type="datetime4">
              <a:rPr lang="en-US" smtClean="0"/>
              <a:t>December 16, 2014</a:t>
            </a:fld>
            <a:endParaRPr lang="en-US"/>
          </a:p>
        </p:txBody>
      </p:sp>
      <p:sp>
        <p:nvSpPr>
          <p:cNvPr id="5" name="Footer Placeholder 4"/>
          <p:cNvSpPr>
            <a:spLocks noGrp="1"/>
          </p:cNvSpPr>
          <p:nvPr>
            <p:ph type="ftr" sz="quarter" idx="11"/>
          </p:nvPr>
        </p:nvSpPr>
        <p:spPr/>
        <p:txBody>
          <a:bodyPr/>
          <a:lstStyle/>
          <a:p>
            <a:r>
              <a:rPr lang="en-US" smtClean="0"/>
              <a:t>AWAKE progress report </a:t>
            </a:r>
            <a:endParaRPr lang="en-US"/>
          </a:p>
        </p:txBody>
      </p:sp>
      <p:sp>
        <p:nvSpPr>
          <p:cNvPr id="7" name="TextBox 6"/>
          <p:cNvSpPr txBox="1"/>
          <p:nvPr/>
        </p:nvSpPr>
        <p:spPr>
          <a:xfrm>
            <a:off x="320775" y="1055478"/>
            <a:ext cx="934646" cy="369332"/>
          </a:xfrm>
          <a:prstGeom prst="rect">
            <a:avLst/>
          </a:prstGeom>
          <a:noFill/>
        </p:spPr>
        <p:txBody>
          <a:bodyPr wrap="none" rtlCol="0">
            <a:spAutoFit/>
          </a:bodyPr>
          <a:lstStyle/>
          <a:p>
            <a:r>
              <a:rPr lang="en-US" dirty="0" smtClean="0">
                <a:solidFill>
                  <a:srgbClr val="008000"/>
                </a:solidFill>
                <a:latin typeface="Times"/>
                <a:cs typeface="Times"/>
              </a:rPr>
              <a:t>Phase II</a:t>
            </a:r>
            <a:endParaRPr lang="en-US" dirty="0">
              <a:solidFill>
                <a:srgbClr val="008000"/>
              </a:solidFill>
              <a:latin typeface="Times"/>
              <a:cs typeface="Times"/>
            </a:endParaRPr>
          </a:p>
        </p:txBody>
      </p:sp>
      <p:grpSp>
        <p:nvGrpSpPr>
          <p:cNvPr id="8" name="Group 7"/>
          <p:cNvGrpSpPr/>
          <p:nvPr/>
        </p:nvGrpSpPr>
        <p:grpSpPr>
          <a:xfrm>
            <a:off x="218668" y="1921502"/>
            <a:ext cx="8929175" cy="2221506"/>
            <a:chOff x="0" y="770797"/>
            <a:chExt cx="8929175" cy="2221506"/>
          </a:xfrm>
        </p:grpSpPr>
        <p:sp>
          <p:nvSpPr>
            <p:cNvPr id="9" name="Rectangle 8"/>
            <p:cNvSpPr/>
            <p:nvPr/>
          </p:nvSpPr>
          <p:spPr bwMode="auto">
            <a:xfrm>
              <a:off x="2990145" y="1787843"/>
              <a:ext cx="2687793" cy="539908"/>
            </a:xfrm>
            <a:prstGeom prst="rect">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ts val="40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a:ea typeface="ＭＳ Ｐゴシック" charset="-128"/>
                  <a:cs typeface="Times New Roman"/>
                </a:rPr>
                <a:t>Plasma</a:t>
              </a:r>
            </a:p>
          </p:txBody>
        </p:sp>
        <p:cxnSp>
          <p:nvCxnSpPr>
            <p:cNvPr id="10" name="Straight Arrow Connector 9"/>
            <p:cNvCxnSpPr/>
            <p:nvPr/>
          </p:nvCxnSpPr>
          <p:spPr bwMode="auto">
            <a:xfrm rot="5400000">
              <a:off x="185389" y="2277424"/>
              <a:ext cx="649111" cy="1588"/>
            </a:xfrm>
            <a:prstGeom prst="straightConnector1">
              <a:avLst/>
            </a:prstGeom>
            <a:solidFill>
              <a:schemeClr val="accent1"/>
            </a:solidFill>
            <a:ln w="6350" cap="flat" cmpd="sng" algn="ctr">
              <a:solidFill>
                <a:srgbClr val="000000"/>
              </a:solidFill>
              <a:prstDash val="solid"/>
              <a:round/>
              <a:headEnd type="arrow" w="med" len="med"/>
              <a:tailEnd type="arrow" w="med" len="med"/>
            </a:ln>
            <a:effectLst/>
          </p:spPr>
        </p:cxnSp>
        <p:sp>
          <p:nvSpPr>
            <p:cNvPr id="11" name="TextBox 10"/>
            <p:cNvSpPr txBox="1"/>
            <p:nvPr/>
          </p:nvSpPr>
          <p:spPr>
            <a:xfrm>
              <a:off x="213041" y="1496065"/>
              <a:ext cx="613607" cy="523220"/>
            </a:xfrm>
            <a:prstGeom prst="rect">
              <a:avLst/>
            </a:prstGeom>
            <a:noFill/>
          </p:spPr>
          <p:txBody>
            <a:bodyPr wrap="none" rtlCol="0">
              <a:spAutoFit/>
            </a:bodyPr>
            <a:lstStyle/>
            <a:p>
              <a:pPr algn="ctr"/>
              <a:r>
                <a:rPr lang="en-US" sz="1400" dirty="0" smtClean="0">
                  <a:solidFill>
                    <a:srgbClr val="000000"/>
                  </a:solidFill>
                  <a:latin typeface="Times New Roman"/>
                  <a:cs typeface="Times New Roman"/>
                </a:rPr>
                <a:t>Final</a:t>
              </a:r>
            </a:p>
            <a:p>
              <a:pPr algn="ctr"/>
              <a:r>
                <a:rPr lang="en-US" sz="1400" dirty="0" smtClean="0">
                  <a:solidFill>
                    <a:srgbClr val="000000"/>
                  </a:solidFill>
                  <a:latin typeface="Times New Roman"/>
                  <a:cs typeface="Times New Roman"/>
                </a:rPr>
                <a:t>Focus</a:t>
              </a:r>
              <a:endParaRPr lang="en-US" sz="1400" dirty="0">
                <a:solidFill>
                  <a:srgbClr val="000000"/>
                </a:solidFill>
                <a:latin typeface="Times New Roman"/>
                <a:cs typeface="Times New Roman"/>
              </a:endParaRPr>
            </a:p>
          </p:txBody>
        </p:sp>
        <p:sp>
          <p:nvSpPr>
            <p:cNvPr id="12" name="Isosceles Triangle 11"/>
            <p:cNvSpPr/>
            <p:nvPr/>
          </p:nvSpPr>
          <p:spPr bwMode="auto">
            <a:xfrm>
              <a:off x="1653823" y="1761464"/>
              <a:ext cx="293511" cy="592666"/>
            </a:xfrm>
            <a:prstGeom prst="triangle">
              <a:avLst/>
            </a:prstGeom>
            <a:solidFill>
              <a:schemeClr val="accent2">
                <a:lumMod val="40000"/>
                <a:lumOff val="60000"/>
              </a:schemeClr>
            </a:solidFill>
            <a:ln w="9525" cap="flat" cmpd="sng" algn="ctr">
              <a:solidFill>
                <a:schemeClr val="accent2">
                  <a:lumMod val="60000"/>
                  <a:lumOff val="40000"/>
                </a:schemeClr>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a:ea typeface="ＭＳ Ｐゴシック" charset="-128"/>
                <a:cs typeface="Times New Roman"/>
              </a:endParaRPr>
            </a:p>
          </p:txBody>
        </p:sp>
        <p:sp>
          <p:nvSpPr>
            <p:cNvPr id="13" name="Isosceles Triangle 12"/>
            <p:cNvSpPr/>
            <p:nvPr/>
          </p:nvSpPr>
          <p:spPr bwMode="auto">
            <a:xfrm flipV="1">
              <a:off x="999065" y="1986845"/>
              <a:ext cx="293511" cy="592666"/>
            </a:xfrm>
            <a:prstGeom prst="triangle">
              <a:avLst/>
            </a:prstGeom>
            <a:solidFill>
              <a:schemeClr val="accent2">
                <a:lumMod val="40000"/>
                <a:lumOff val="60000"/>
              </a:schemeClr>
            </a:solidFill>
            <a:ln w="9525" cap="flat" cmpd="sng" algn="ctr">
              <a:solidFill>
                <a:schemeClr val="accent2">
                  <a:lumMod val="60000"/>
                  <a:lumOff val="40000"/>
                </a:schemeClr>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a:ea typeface="ＭＳ Ｐゴシック" charset="-128"/>
                <a:cs typeface="Times New Roman"/>
              </a:endParaRPr>
            </a:p>
          </p:txBody>
        </p:sp>
        <p:cxnSp>
          <p:nvCxnSpPr>
            <p:cNvPr id="14" name="Straight Arrow Connector 13"/>
            <p:cNvCxnSpPr>
              <a:endCxn id="13" idx="1"/>
            </p:cNvCxnSpPr>
            <p:nvPr/>
          </p:nvCxnSpPr>
          <p:spPr bwMode="auto">
            <a:xfrm flipV="1">
              <a:off x="440801" y="2283178"/>
              <a:ext cx="631642" cy="5009"/>
            </a:xfrm>
            <a:prstGeom prst="straightConnector1">
              <a:avLst/>
            </a:prstGeom>
            <a:solidFill>
              <a:schemeClr val="accent1"/>
            </a:solidFill>
            <a:ln w="28575" cap="flat" cmpd="sng" algn="ctr">
              <a:solidFill>
                <a:srgbClr val="FF0000"/>
              </a:solidFill>
              <a:prstDash val="solid"/>
              <a:round/>
              <a:headEnd type="none" w="med" len="med"/>
              <a:tailEnd type="arrow" w="med" len="med"/>
            </a:ln>
            <a:effectLst/>
          </p:spPr>
        </p:cxnSp>
        <p:sp>
          <p:nvSpPr>
            <p:cNvPr id="15" name="TextBox 14"/>
            <p:cNvSpPr txBox="1"/>
            <p:nvPr/>
          </p:nvSpPr>
          <p:spPr>
            <a:xfrm>
              <a:off x="0" y="2665763"/>
              <a:ext cx="1080243" cy="307777"/>
            </a:xfrm>
            <a:prstGeom prst="rect">
              <a:avLst/>
            </a:prstGeom>
            <a:noFill/>
          </p:spPr>
          <p:txBody>
            <a:bodyPr wrap="none" rtlCol="0">
              <a:spAutoFit/>
            </a:bodyPr>
            <a:lstStyle/>
            <a:p>
              <a:r>
                <a:rPr lang="en-US" sz="1400" dirty="0" smtClean="0">
                  <a:solidFill>
                    <a:srgbClr val="FF0000"/>
                  </a:solidFill>
                  <a:latin typeface="Times New Roman"/>
                  <a:cs typeface="Times New Roman"/>
                </a:rPr>
                <a:t>p</a:t>
              </a:r>
              <a:r>
                <a:rPr lang="en-US" sz="1400" baseline="30000" dirty="0" smtClean="0">
                  <a:solidFill>
                    <a:srgbClr val="FF0000"/>
                  </a:solidFill>
                  <a:latin typeface="Times New Roman"/>
                  <a:cs typeface="Times New Roman"/>
                </a:rPr>
                <a:t>+</a:t>
              </a:r>
              <a:r>
                <a:rPr lang="en-US" sz="1400" dirty="0" smtClean="0">
                  <a:solidFill>
                    <a:srgbClr val="FF0000"/>
                  </a:solidFill>
                  <a:latin typeface="Times New Roman"/>
                  <a:cs typeface="Times New Roman"/>
                </a:rPr>
                <a:t> from SPS</a:t>
              </a:r>
              <a:endParaRPr lang="en-US" sz="1400" dirty="0">
                <a:solidFill>
                  <a:srgbClr val="FF0000"/>
                </a:solidFill>
                <a:latin typeface="Times New Roman"/>
                <a:cs typeface="Times New Roman"/>
              </a:endParaRPr>
            </a:p>
          </p:txBody>
        </p:sp>
        <p:cxnSp>
          <p:nvCxnSpPr>
            <p:cNvPr id="16" name="Straight Arrow Connector 15"/>
            <p:cNvCxnSpPr>
              <a:endCxn id="12" idx="1"/>
            </p:cNvCxnSpPr>
            <p:nvPr/>
          </p:nvCxnSpPr>
          <p:spPr bwMode="auto">
            <a:xfrm flipV="1">
              <a:off x="1190980" y="2057797"/>
              <a:ext cx="536221" cy="183048"/>
            </a:xfrm>
            <a:prstGeom prst="straightConnector1">
              <a:avLst/>
            </a:prstGeom>
            <a:solidFill>
              <a:schemeClr val="accent1"/>
            </a:solidFill>
            <a:ln w="28575" cap="flat" cmpd="sng" algn="ctr">
              <a:solidFill>
                <a:srgbClr val="FF0000"/>
              </a:solidFill>
              <a:prstDash val="solid"/>
              <a:round/>
              <a:headEnd type="none" w="med" len="med"/>
              <a:tailEnd type="arrow" w="med" len="med"/>
            </a:ln>
            <a:effectLst/>
          </p:spPr>
        </p:cxnSp>
        <p:cxnSp>
          <p:nvCxnSpPr>
            <p:cNvPr id="17" name="Straight Arrow Connector 16"/>
            <p:cNvCxnSpPr>
              <a:stCxn id="12" idx="5"/>
              <a:endCxn id="26" idx="1"/>
            </p:cNvCxnSpPr>
            <p:nvPr/>
          </p:nvCxnSpPr>
          <p:spPr bwMode="auto">
            <a:xfrm flipV="1">
              <a:off x="1873956" y="2022732"/>
              <a:ext cx="6259446" cy="35065"/>
            </a:xfrm>
            <a:prstGeom prst="straightConnector1">
              <a:avLst/>
            </a:prstGeom>
            <a:solidFill>
              <a:schemeClr val="accent1"/>
            </a:solidFill>
            <a:ln w="28575" cap="flat" cmpd="sng" algn="ctr">
              <a:solidFill>
                <a:srgbClr val="FF0000"/>
              </a:solidFill>
              <a:prstDash val="solid"/>
              <a:round/>
              <a:headEnd type="none" w="med" len="med"/>
              <a:tailEnd type="arrow" w="med" len="med"/>
            </a:ln>
            <a:effectLst/>
          </p:spPr>
        </p:cxnSp>
        <p:cxnSp>
          <p:nvCxnSpPr>
            <p:cNvPr id="18" name="Straight Arrow Connector 17"/>
            <p:cNvCxnSpPr/>
            <p:nvPr/>
          </p:nvCxnSpPr>
          <p:spPr bwMode="auto">
            <a:xfrm>
              <a:off x="897467" y="2019300"/>
              <a:ext cx="6046258" cy="1"/>
            </a:xfrm>
            <a:prstGeom prst="straightConnector1">
              <a:avLst/>
            </a:prstGeom>
            <a:solidFill>
              <a:schemeClr val="accent1"/>
            </a:solidFill>
            <a:ln w="28575" cap="flat" cmpd="sng" algn="ctr">
              <a:solidFill>
                <a:srgbClr val="0000FF"/>
              </a:solidFill>
              <a:prstDash val="solid"/>
              <a:round/>
              <a:headEnd type="none" w="med" len="med"/>
              <a:tailEnd type="arrow" w="med" len="med"/>
            </a:ln>
            <a:effectLst/>
          </p:spPr>
        </p:cxnSp>
        <p:cxnSp>
          <p:nvCxnSpPr>
            <p:cNvPr id="19" name="Straight Arrow Connector 18"/>
            <p:cNvCxnSpPr/>
            <p:nvPr/>
          </p:nvCxnSpPr>
          <p:spPr bwMode="auto">
            <a:xfrm rot="5400000">
              <a:off x="6687344" y="2251075"/>
              <a:ext cx="475456" cy="794"/>
            </a:xfrm>
            <a:prstGeom prst="straightConnector1">
              <a:avLst/>
            </a:prstGeom>
            <a:solidFill>
              <a:schemeClr val="accent1"/>
            </a:solidFill>
            <a:ln w="28575" cap="flat" cmpd="sng" algn="ctr">
              <a:solidFill>
                <a:srgbClr val="0000FF"/>
              </a:solidFill>
              <a:prstDash val="solid"/>
              <a:round/>
              <a:headEnd type="none" w="med" len="med"/>
              <a:tailEnd type="arrow" w="med" len="med"/>
            </a:ln>
            <a:effectLst/>
          </p:spPr>
        </p:cxnSp>
        <p:sp>
          <p:nvSpPr>
            <p:cNvPr id="20" name="TextBox 19"/>
            <p:cNvSpPr txBox="1"/>
            <p:nvPr/>
          </p:nvSpPr>
          <p:spPr>
            <a:xfrm>
              <a:off x="6007727" y="2393244"/>
              <a:ext cx="1045203" cy="523220"/>
            </a:xfrm>
            <a:prstGeom prst="rect">
              <a:avLst/>
            </a:prstGeom>
            <a:noFill/>
          </p:spPr>
          <p:txBody>
            <a:bodyPr wrap="none" rtlCol="0">
              <a:spAutoFit/>
            </a:bodyPr>
            <a:lstStyle/>
            <a:p>
              <a:pPr algn="r"/>
              <a:r>
                <a:rPr lang="en-US" sz="1400" dirty="0" smtClean="0">
                  <a:solidFill>
                    <a:srgbClr val="0000FF"/>
                  </a:solidFill>
                  <a:latin typeface="Times New Roman"/>
                  <a:cs typeface="Times New Roman"/>
                </a:rPr>
                <a:t>Laser dump</a:t>
              </a:r>
            </a:p>
            <a:p>
              <a:pPr algn="r"/>
              <a:r>
                <a:rPr lang="en-US" sz="1400" dirty="0" smtClean="0">
                  <a:solidFill>
                    <a:srgbClr val="0000FF"/>
                  </a:solidFill>
                  <a:latin typeface="Times New Roman"/>
                  <a:cs typeface="Times New Roman"/>
                </a:rPr>
                <a:t>Diagnostics</a:t>
              </a:r>
            </a:p>
          </p:txBody>
        </p:sp>
        <p:cxnSp>
          <p:nvCxnSpPr>
            <p:cNvPr id="21" name="Straight Connector 20"/>
            <p:cNvCxnSpPr/>
            <p:nvPr/>
          </p:nvCxnSpPr>
          <p:spPr bwMode="auto">
            <a:xfrm rot="16200000" flipH="1">
              <a:off x="6854825" y="1925320"/>
              <a:ext cx="182880" cy="182880"/>
            </a:xfrm>
            <a:prstGeom prst="line">
              <a:avLst/>
            </a:prstGeom>
            <a:solidFill>
              <a:schemeClr val="accent1"/>
            </a:solidFill>
            <a:ln w="38100" cap="flat" cmpd="sng" algn="ctr">
              <a:solidFill>
                <a:srgbClr val="0000FF"/>
              </a:solidFill>
              <a:prstDash val="solid"/>
              <a:round/>
              <a:headEnd type="none" w="med" len="med"/>
              <a:tailEnd type="none" w="med" len="med"/>
            </a:ln>
            <a:effectLst/>
          </p:spPr>
        </p:cxnSp>
        <p:cxnSp>
          <p:nvCxnSpPr>
            <p:cNvPr id="22" name="Straight Connector 21"/>
            <p:cNvCxnSpPr/>
            <p:nvPr/>
          </p:nvCxnSpPr>
          <p:spPr bwMode="auto">
            <a:xfrm rot="16200000" flipH="1">
              <a:off x="7204075" y="1963420"/>
              <a:ext cx="182880" cy="182880"/>
            </a:xfrm>
            <a:prstGeom prst="line">
              <a:avLst/>
            </a:prstGeom>
            <a:solidFill>
              <a:schemeClr val="accent1"/>
            </a:solidFill>
            <a:ln w="38100" cap="flat" cmpd="sng" algn="ctr">
              <a:solidFill>
                <a:srgbClr val="0000FF"/>
              </a:solidFill>
              <a:prstDash val="solid"/>
              <a:round/>
              <a:headEnd type="none" w="med" len="med"/>
              <a:tailEnd type="none" w="med" len="med"/>
            </a:ln>
            <a:effectLst/>
          </p:spPr>
        </p:cxnSp>
        <p:cxnSp>
          <p:nvCxnSpPr>
            <p:cNvPr id="23" name="Straight Arrow Connector 22"/>
            <p:cNvCxnSpPr/>
            <p:nvPr/>
          </p:nvCxnSpPr>
          <p:spPr bwMode="auto">
            <a:xfrm rot="5400000">
              <a:off x="7073900" y="2270125"/>
              <a:ext cx="412750" cy="1588"/>
            </a:xfrm>
            <a:prstGeom prst="straightConnector1">
              <a:avLst/>
            </a:prstGeom>
            <a:solidFill>
              <a:schemeClr val="accent1"/>
            </a:solidFill>
            <a:ln w="28575" cap="flat" cmpd="sng" algn="ctr">
              <a:solidFill>
                <a:srgbClr val="FF5D5D"/>
              </a:solidFill>
              <a:prstDash val="solid"/>
              <a:round/>
              <a:headEnd type="none" w="med" len="med"/>
              <a:tailEnd type="arrow" w="med" len="med"/>
            </a:ln>
            <a:effectLst/>
          </p:spPr>
        </p:cxnSp>
        <p:sp>
          <p:nvSpPr>
            <p:cNvPr id="24" name="TextBox 23"/>
            <p:cNvSpPr txBox="1"/>
            <p:nvPr/>
          </p:nvSpPr>
          <p:spPr>
            <a:xfrm>
              <a:off x="7133025" y="2431344"/>
              <a:ext cx="1032379" cy="523220"/>
            </a:xfrm>
            <a:prstGeom prst="rect">
              <a:avLst/>
            </a:prstGeom>
            <a:noFill/>
          </p:spPr>
          <p:txBody>
            <a:bodyPr wrap="none" rtlCol="0">
              <a:spAutoFit/>
            </a:bodyPr>
            <a:lstStyle/>
            <a:p>
              <a:r>
                <a:rPr lang="en-US" sz="1400" dirty="0" smtClean="0">
                  <a:solidFill>
                    <a:srgbClr val="FF5D5D"/>
                  </a:solidFill>
                  <a:latin typeface="Times New Roman"/>
                  <a:cs typeface="Times New Roman"/>
                </a:rPr>
                <a:t>OTR/CTR</a:t>
              </a:r>
            </a:p>
            <a:p>
              <a:r>
                <a:rPr lang="en-US" sz="1400" dirty="0" smtClean="0">
                  <a:solidFill>
                    <a:srgbClr val="FF5D5D"/>
                  </a:solidFill>
                  <a:latin typeface="Times New Roman"/>
                  <a:cs typeface="Times New Roman"/>
                </a:rPr>
                <a:t>Diagnostics</a:t>
              </a:r>
            </a:p>
          </p:txBody>
        </p:sp>
        <p:sp>
          <p:nvSpPr>
            <p:cNvPr id="25" name="TextBox 24"/>
            <p:cNvSpPr txBox="1"/>
            <p:nvPr/>
          </p:nvSpPr>
          <p:spPr>
            <a:xfrm>
              <a:off x="951626" y="1281396"/>
              <a:ext cx="803488" cy="738664"/>
            </a:xfrm>
            <a:prstGeom prst="rect">
              <a:avLst/>
            </a:prstGeom>
            <a:noFill/>
          </p:spPr>
          <p:txBody>
            <a:bodyPr wrap="none" rtlCol="0">
              <a:spAutoFit/>
            </a:bodyPr>
            <a:lstStyle/>
            <a:p>
              <a:pPr algn="ctr"/>
              <a:r>
                <a:rPr lang="en-US" sz="1400" dirty="0" smtClean="0">
                  <a:solidFill>
                    <a:srgbClr val="0000FF"/>
                  </a:solidFill>
                  <a:latin typeface="Times New Roman"/>
                  <a:cs typeface="Times New Roman"/>
                </a:rPr>
                <a:t>Ionizing</a:t>
              </a:r>
            </a:p>
            <a:p>
              <a:pPr algn="ctr"/>
              <a:r>
                <a:rPr lang="en-US" sz="1400" dirty="0" smtClean="0">
                  <a:solidFill>
                    <a:srgbClr val="0000FF"/>
                  </a:solidFill>
                  <a:latin typeface="Times New Roman"/>
                  <a:cs typeface="Times New Roman"/>
                </a:rPr>
                <a:t>Laser</a:t>
              </a:r>
            </a:p>
            <a:p>
              <a:pPr algn="ctr"/>
              <a:r>
                <a:rPr lang="en-US" sz="1400" dirty="0" smtClean="0">
                  <a:solidFill>
                    <a:srgbClr val="0000FF"/>
                  </a:solidFill>
                  <a:latin typeface="Times New Roman"/>
                  <a:cs typeface="Times New Roman"/>
                </a:rPr>
                <a:t>Pulse</a:t>
              </a:r>
              <a:endParaRPr lang="en-US" sz="1400" dirty="0">
                <a:solidFill>
                  <a:srgbClr val="0000FF"/>
                </a:solidFill>
                <a:latin typeface="Times New Roman"/>
                <a:cs typeface="Times New Roman"/>
              </a:endParaRPr>
            </a:p>
          </p:txBody>
        </p:sp>
        <p:sp>
          <p:nvSpPr>
            <p:cNvPr id="26" name="TextBox 25"/>
            <p:cNvSpPr txBox="1"/>
            <p:nvPr/>
          </p:nvSpPr>
          <p:spPr>
            <a:xfrm>
              <a:off x="8133402" y="1868843"/>
              <a:ext cx="795773" cy="307777"/>
            </a:xfrm>
            <a:prstGeom prst="rect">
              <a:avLst/>
            </a:prstGeom>
            <a:solidFill>
              <a:srgbClr val="FF0000"/>
            </a:solidFill>
          </p:spPr>
          <p:txBody>
            <a:bodyPr wrap="none" rtlCol="0">
              <a:spAutoFit/>
            </a:bodyPr>
            <a:lstStyle/>
            <a:p>
              <a:r>
                <a:rPr lang="en-US" sz="1400" dirty="0" smtClean="0">
                  <a:solidFill>
                    <a:schemeClr val="bg1"/>
                  </a:solidFill>
                  <a:latin typeface="Times New Roman"/>
                  <a:cs typeface="Times New Roman"/>
                </a:rPr>
                <a:t>p</a:t>
              </a:r>
              <a:r>
                <a:rPr lang="en-US" sz="1400" baseline="30000" dirty="0" smtClean="0">
                  <a:solidFill>
                    <a:schemeClr val="bg1"/>
                  </a:solidFill>
                  <a:latin typeface="Times New Roman"/>
                  <a:cs typeface="Times New Roman"/>
                </a:rPr>
                <a:t>+</a:t>
              </a:r>
              <a:r>
                <a:rPr lang="en-US" sz="1400" dirty="0" smtClean="0">
                  <a:solidFill>
                    <a:schemeClr val="bg1"/>
                  </a:solidFill>
                  <a:latin typeface="Times New Roman"/>
                  <a:cs typeface="Times New Roman"/>
                </a:rPr>
                <a:t> dump</a:t>
              </a:r>
              <a:endParaRPr lang="en-US" sz="1400" dirty="0">
                <a:solidFill>
                  <a:schemeClr val="bg1"/>
                </a:solidFill>
                <a:latin typeface="Times New Roman"/>
                <a:cs typeface="Times New Roman"/>
              </a:endParaRPr>
            </a:p>
          </p:txBody>
        </p:sp>
        <p:cxnSp>
          <p:nvCxnSpPr>
            <p:cNvPr id="27" name="Straight Arrow Connector 26"/>
            <p:cNvCxnSpPr/>
            <p:nvPr/>
          </p:nvCxnSpPr>
          <p:spPr bwMode="auto">
            <a:xfrm>
              <a:off x="2982859" y="2579559"/>
              <a:ext cx="881603" cy="1588"/>
            </a:xfrm>
            <a:prstGeom prst="straightConnector1">
              <a:avLst/>
            </a:prstGeom>
            <a:solidFill>
              <a:schemeClr val="accent1"/>
            </a:solidFill>
            <a:ln w="6350" cap="flat" cmpd="sng" algn="ctr">
              <a:solidFill>
                <a:schemeClr val="tx1"/>
              </a:solidFill>
              <a:prstDash val="solid"/>
              <a:round/>
              <a:headEnd type="arrow" w="med" len="med"/>
              <a:tailEnd type="arrow" w="med" len="med"/>
            </a:ln>
            <a:effectLst/>
          </p:spPr>
        </p:cxnSp>
        <p:sp>
          <p:nvSpPr>
            <p:cNvPr id="28" name="TextBox 27"/>
            <p:cNvSpPr txBox="1"/>
            <p:nvPr/>
          </p:nvSpPr>
          <p:spPr>
            <a:xfrm>
              <a:off x="3171691" y="2684526"/>
              <a:ext cx="503939" cy="307777"/>
            </a:xfrm>
            <a:prstGeom prst="rect">
              <a:avLst/>
            </a:prstGeom>
            <a:noFill/>
          </p:spPr>
          <p:txBody>
            <a:bodyPr wrap="none" rtlCol="0">
              <a:spAutoFit/>
            </a:bodyPr>
            <a:lstStyle/>
            <a:p>
              <a:pPr algn="ctr"/>
              <a:r>
                <a:rPr lang="en-US" sz="1400" dirty="0" smtClean="0">
                  <a:latin typeface="Times New Roman"/>
                  <a:cs typeface="Times New Roman"/>
                </a:rPr>
                <a:t>SMI</a:t>
              </a:r>
              <a:endParaRPr lang="en-US" sz="1400" dirty="0">
                <a:latin typeface="Times New Roman"/>
                <a:cs typeface="Times New Roman"/>
              </a:endParaRPr>
            </a:p>
          </p:txBody>
        </p:sp>
        <p:sp>
          <p:nvSpPr>
            <p:cNvPr id="29" name="TextBox 28"/>
            <p:cNvSpPr txBox="1"/>
            <p:nvPr/>
          </p:nvSpPr>
          <p:spPr>
            <a:xfrm>
              <a:off x="4041284" y="2684526"/>
              <a:ext cx="1120820" cy="307777"/>
            </a:xfrm>
            <a:prstGeom prst="rect">
              <a:avLst/>
            </a:prstGeom>
            <a:noFill/>
          </p:spPr>
          <p:txBody>
            <a:bodyPr wrap="none" rtlCol="0">
              <a:spAutoFit/>
            </a:bodyPr>
            <a:lstStyle/>
            <a:p>
              <a:pPr algn="ctr"/>
              <a:r>
                <a:rPr lang="en-US" sz="1400" dirty="0" smtClean="0">
                  <a:latin typeface="Times New Roman"/>
                  <a:cs typeface="Times New Roman"/>
                </a:rPr>
                <a:t>Acceleration</a:t>
              </a:r>
              <a:endParaRPr lang="en-US" sz="1400" dirty="0">
                <a:latin typeface="Times New Roman"/>
                <a:cs typeface="Times New Roman"/>
              </a:endParaRPr>
            </a:p>
          </p:txBody>
        </p:sp>
        <p:cxnSp>
          <p:nvCxnSpPr>
            <p:cNvPr id="30" name="Straight Arrow Connector 29"/>
            <p:cNvCxnSpPr>
              <a:stCxn id="32" idx="2"/>
            </p:cNvCxnSpPr>
            <p:nvPr/>
          </p:nvCxnSpPr>
          <p:spPr bwMode="auto">
            <a:xfrm rot="16200000" flipH="1">
              <a:off x="502195" y="1620365"/>
              <a:ext cx="792464" cy="5079"/>
            </a:xfrm>
            <a:prstGeom prst="straightConnector1">
              <a:avLst/>
            </a:prstGeom>
            <a:solidFill>
              <a:schemeClr val="accent1"/>
            </a:solidFill>
            <a:ln w="28575" cap="flat" cmpd="sng" algn="ctr">
              <a:solidFill>
                <a:srgbClr val="0000FF"/>
              </a:solidFill>
              <a:prstDash val="solid"/>
              <a:round/>
              <a:headEnd type="none" w="med" len="med"/>
              <a:tailEnd type="arrow" w="med" len="med"/>
            </a:ln>
            <a:effectLst/>
          </p:spPr>
        </p:cxnSp>
        <p:cxnSp>
          <p:nvCxnSpPr>
            <p:cNvPr id="31" name="Straight Connector 30"/>
            <p:cNvCxnSpPr/>
            <p:nvPr/>
          </p:nvCxnSpPr>
          <p:spPr bwMode="auto">
            <a:xfrm rot="16200000" flipH="1">
              <a:off x="794028" y="1930772"/>
              <a:ext cx="182880" cy="182880"/>
            </a:xfrm>
            <a:prstGeom prst="line">
              <a:avLst/>
            </a:prstGeom>
            <a:solidFill>
              <a:schemeClr val="accent1"/>
            </a:solidFill>
            <a:ln w="38100" cap="flat" cmpd="sng" algn="ctr">
              <a:solidFill>
                <a:srgbClr val="0000FF"/>
              </a:solidFill>
              <a:prstDash val="solid"/>
              <a:round/>
              <a:headEnd type="none" w="med" len="med"/>
              <a:tailEnd type="none" w="med" len="med"/>
            </a:ln>
            <a:effectLst/>
          </p:spPr>
        </p:cxnSp>
        <p:sp>
          <p:nvSpPr>
            <p:cNvPr id="32" name="Rectangle 31"/>
            <p:cNvSpPr/>
            <p:nvPr/>
          </p:nvSpPr>
          <p:spPr>
            <a:xfrm>
              <a:off x="510882" y="770797"/>
              <a:ext cx="770012" cy="455876"/>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latin typeface="Times New Roman"/>
                  <a:cs typeface="Times New Roman"/>
                </a:rPr>
                <a:t>Laser</a:t>
              </a:r>
              <a:endParaRPr lang="en-US" sz="1800" dirty="0">
                <a:latin typeface="Times New Roman"/>
                <a:cs typeface="Times New Roman"/>
              </a:endParaRPr>
            </a:p>
          </p:txBody>
        </p:sp>
        <p:cxnSp>
          <p:nvCxnSpPr>
            <p:cNvPr id="33" name="Straight Arrow Connector 32"/>
            <p:cNvCxnSpPr/>
            <p:nvPr/>
          </p:nvCxnSpPr>
          <p:spPr bwMode="auto">
            <a:xfrm flipV="1">
              <a:off x="3851762" y="2582082"/>
              <a:ext cx="1815681" cy="2"/>
            </a:xfrm>
            <a:prstGeom prst="straightConnector1">
              <a:avLst/>
            </a:prstGeom>
            <a:solidFill>
              <a:schemeClr val="accent1"/>
            </a:solidFill>
            <a:ln w="6350" cap="flat" cmpd="sng" algn="ctr">
              <a:solidFill>
                <a:schemeClr val="tx1"/>
              </a:solidFill>
              <a:prstDash val="solid"/>
              <a:round/>
              <a:headEnd type="arrow" w="med" len="med"/>
              <a:tailEnd type="arrow" w="med" len="med"/>
            </a:ln>
            <a:effectLst/>
          </p:spPr>
        </p:cxnSp>
      </p:grpSp>
      <p:cxnSp>
        <p:nvCxnSpPr>
          <p:cNvPr id="34" name="Straight Arrow Connector 33"/>
          <p:cNvCxnSpPr/>
          <p:nvPr/>
        </p:nvCxnSpPr>
        <p:spPr bwMode="auto">
          <a:xfrm>
            <a:off x="2974788" y="3019548"/>
            <a:ext cx="4745423" cy="0"/>
          </a:xfrm>
          <a:prstGeom prst="straightConnector1">
            <a:avLst/>
          </a:prstGeom>
          <a:solidFill>
            <a:schemeClr val="accent1"/>
          </a:solidFill>
          <a:ln w="28575" cap="flat" cmpd="sng" algn="ctr">
            <a:solidFill>
              <a:srgbClr val="008000"/>
            </a:solidFill>
            <a:prstDash val="solid"/>
            <a:round/>
            <a:headEnd type="none" w="med" len="med"/>
            <a:tailEnd type="arrow" w="med" len="med"/>
          </a:ln>
          <a:effectLst/>
        </p:spPr>
      </p:cxnSp>
      <p:cxnSp>
        <p:nvCxnSpPr>
          <p:cNvPr id="35" name="Straight Arrow Connector 34"/>
          <p:cNvCxnSpPr>
            <a:stCxn id="36" idx="2"/>
          </p:cNvCxnSpPr>
          <p:nvPr/>
        </p:nvCxnSpPr>
        <p:spPr bwMode="auto">
          <a:xfrm>
            <a:off x="2307507" y="2366258"/>
            <a:ext cx="361637" cy="653289"/>
          </a:xfrm>
          <a:prstGeom prst="straightConnector1">
            <a:avLst/>
          </a:prstGeom>
          <a:solidFill>
            <a:schemeClr val="accent1"/>
          </a:solidFill>
          <a:ln w="28575" cap="flat" cmpd="sng" algn="ctr">
            <a:solidFill>
              <a:srgbClr val="008000"/>
            </a:solidFill>
            <a:prstDash val="solid"/>
            <a:round/>
            <a:headEnd type="none" w="med" len="med"/>
            <a:tailEnd type="arrow" w="med" len="med"/>
          </a:ln>
          <a:effectLst/>
        </p:spPr>
      </p:cxnSp>
      <p:sp>
        <p:nvSpPr>
          <p:cNvPr id="36" name="TextBox 35"/>
          <p:cNvSpPr txBox="1"/>
          <p:nvPr/>
        </p:nvSpPr>
        <p:spPr>
          <a:xfrm>
            <a:off x="1945869" y="2058481"/>
            <a:ext cx="723275" cy="307777"/>
          </a:xfrm>
          <a:prstGeom prst="rect">
            <a:avLst/>
          </a:prstGeom>
          <a:solidFill>
            <a:srgbClr val="008000"/>
          </a:solidFill>
          <a:ln>
            <a:solidFill>
              <a:srgbClr val="008000"/>
            </a:solidFill>
          </a:ln>
        </p:spPr>
        <p:txBody>
          <a:bodyPr wrap="none" rtlCol="0">
            <a:spAutoFit/>
          </a:bodyPr>
          <a:lstStyle/>
          <a:p>
            <a:pPr algn="ctr"/>
            <a:r>
              <a:rPr lang="en-US" sz="1400" dirty="0" smtClean="0">
                <a:solidFill>
                  <a:schemeClr val="bg1"/>
                </a:solidFill>
                <a:latin typeface="Times New Roman"/>
                <a:cs typeface="Times New Roman"/>
              </a:rPr>
              <a:t>RF gun</a:t>
            </a:r>
            <a:endParaRPr lang="en-US" sz="1400" baseline="30000" dirty="0">
              <a:solidFill>
                <a:schemeClr val="bg1"/>
              </a:solidFill>
              <a:latin typeface="Times New Roman"/>
              <a:cs typeface="Times New Roman"/>
            </a:endParaRPr>
          </a:p>
        </p:txBody>
      </p:sp>
      <p:cxnSp>
        <p:nvCxnSpPr>
          <p:cNvPr id="39" name="Straight Arrow Connector 38"/>
          <p:cNvCxnSpPr/>
          <p:nvPr/>
        </p:nvCxnSpPr>
        <p:spPr bwMode="auto">
          <a:xfrm>
            <a:off x="1429648" y="2247022"/>
            <a:ext cx="473096" cy="1"/>
          </a:xfrm>
          <a:prstGeom prst="straightConnector1">
            <a:avLst/>
          </a:prstGeom>
          <a:solidFill>
            <a:schemeClr val="accent1"/>
          </a:solidFill>
          <a:ln w="28575" cap="flat" cmpd="sng" algn="ctr">
            <a:solidFill>
              <a:srgbClr val="0000FF"/>
            </a:solidFill>
            <a:prstDash val="solid"/>
            <a:round/>
            <a:headEnd type="none" w="med" len="med"/>
            <a:tailEnd type="arrow" w="med" len="med"/>
          </a:ln>
          <a:effectLst/>
        </p:spPr>
      </p:cxnSp>
      <p:sp>
        <p:nvSpPr>
          <p:cNvPr id="41" name="TextBox 40"/>
          <p:cNvSpPr txBox="1"/>
          <p:nvPr/>
        </p:nvSpPr>
        <p:spPr>
          <a:xfrm>
            <a:off x="2540068" y="2432101"/>
            <a:ext cx="434719" cy="307777"/>
          </a:xfrm>
          <a:prstGeom prst="rect">
            <a:avLst/>
          </a:prstGeom>
          <a:noFill/>
        </p:spPr>
        <p:txBody>
          <a:bodyPr wrap="square" rtlCol="0">
            <a:spAutoFit/>
          </a:bodyPr>
          <a:lstStyle/>
          <a:p>
            <a:r>
              <a:rPr lang="en-US" sz="1400" dirty="0" smtClean="0">
                <a:solidFill>
                  <a:srgbClr val="008000"/>
                </a:solidFill>
                <a:latin typeface="Times New Roman"/>
                <a:cs typeface="Times New Roman"/>
              </a:rPr>
              <a:t>e</a:t>
            </a:r>
            <a:r>
              <a:rPr lang="en-US" sz="1400" baseline="30000" dirty="0" smtClean="0">
                <a:solidFill>
                  <a:srgbClr val="008000"/>
                </a:solidFill>
                <a:latin typeface="Times New Roman"/>
                <a:cs typeface="Times New Roman"/>
              </a:rPr>
              <a:t>-</a:t>
            </a:r>
            <a:endParaRPr lang="en-US" sz="1400" dirty="0">
              <a:solidFill>
                <a:srgbClr val="008000"/>
              </a:solidFill>
              <a:latin typeface="Times New Roman"/>
              <a:cs typeface="Times New Roman"/>
            </a:endParaRPr>
          </a:p>
        </p:txBody>
      </p:sp>
      <p:sp>
        <p:nvSpPr>
          <p:cNvPr id="50" name="Isosceles Triangle 49"/>
          <p:cNvSpPr/>
          <p:nvPr/>
        </p:nvSpPr>
        <p:spPr bwMode="auto">
          <a:xfrm rot="19712472">
            <a:off x="7605623" y="2723214"/>
            <a:ext cx="293511" cy="592666"/>
          </a:xfrm>
          <a:prstGeom prst="triangle">
            <a:avLst/>
          </a:prstGeom>
          <a:solidFill>
            <a:schemeClr val="accent2">
              <a:lumMod val="40000"/>
              <a:lumOff val="60000"/>
            </a:schemeClr>
          </a:solidFill>
          <a:ln w="9525" cap="flat" cmpd="sng" algn="ctr">
            <a:solidFill>
              <a:schemeClr val="accent2">
                <a:lumMod val="60000"/>
                <a:lumOff val="40000"/>
              </a:schemeClr>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a:ea typeface="ＭＳ Ｐゴシック" charset="-128"/>
              <a:cs typeface="Times New Roman"/>
            </a:endParaRPr>
          </a:p>
        </p:txBody>
      </p:sp>
      <p:cxnSp>
        <p:nvCxnSpPr>
          <p:cNvPr id="52" name="Straight Arrow Connector 51"/>
          <p:cNvCxnSpPr/>
          <p:nvPr/>
        </p:nvCxnSpPr>
        <p:spPr bwMode="auto">
          <a:xfrm flipV="1">
            <a:off x="7781076" y="2265355"/>
            <a:ext cx="378679" cy="628057"/>
          </a:xfrm>
          <a:prstGeom prst="straightConnector1">
            <a:avLst/>
          </a:prstGeom>
          <a:solidFill>
            <a:schemeClr val="accent1"/>
          </a:solidFill>
          <a:ln w="28575" cap="flat" cmpd="sng" algn="ctr">
            <a:solidFill>
              <a:srgbClr val="008000"/>
            </a:solidFill>
            <a:prstDash val="solid"/>
            <a:round/>
            <a:headEnd type="none" w="med" len="med"/>
            <a:tailEnd type="arrow" w="med" len="med"/>
          </a:ln>
          <a:effectLst/>
        </p:spPr>
      </p:cxnSp>
      <p:sp>
        <p:nvSpPr>
          <p:cNvPr id="54" name="TextBox 53"/>
          <p:cNvSpPr txBox="1"/>
          <p:nvPr/>
        </p:nvSpPr>
        <p:spPr>
          <a:xfrm>
            <a:off x="7321692" y="1921502"/>
            <a:ext cx="1300356" cy="307777"/>
          </a:xfrm>
          <a:prstGeom prst="rect">
            <a:avLst/>
          </a:prstGeom>
          <a:solidFill>
            <a:srgbClr val="008000"/>
          </a:solidFill>
          <a:ln>
            <a:solidFill>
              <a:srgbClr val="008000"/>
            </a:solidFill>
          </a:ln>
        </p:spPr>
        <p:txBody>
          <a:bodyPr wrap="none" rtlCol="0">
            <a:spAutoFit/>
          </a:bodyPr>
          <a:lstStyle/>
          <a:p>
            <a:pPr algn="ctr"/>
            <a:r>
              <a:rPr lang="en-US" sz="1400" dirty="0" smtClean="0">
                <a:solidFill>
                  <a:schemeClr val="bg1"/>
                </a:solidFill>
                <a:latin typeface="Times New Roman"/>
                <a:cs typeface="Times New Roman"/>
              </a:rPr>
              <a:t>e</a:t>
            </a:r>
            <a:r>
              <a:rPr lang="en-US" sz="1400" baseline="30000" dirty="0" smtClean="0">
                <a:solidFill>
                  <a:schemeClr val="bg1"/>
                </a:solidFill>
                <a:latin typeface="Times New Roman"/>
                <a:cs typeface="Times New Roman"/>
              </a:rPr>
              <a:t>-  </a:t>
            </a:r>
            <a:r>
              <a:rPr lang="en-US" sz="1400" dirty="0" smtClean="0">
                <a:solidFill>
                  <a:schemeClr val="bg1"/>
                </a:solidFill>
                <a:latin typeface="Times New Roman"/>
                <a:cs typeface="Times New Roman"/>
              </a:rPr>
              <a:t>spectrometer</a:t>
            </a:r>
            <a:endParaRPr lang="en-US" sz="1400" baseline="30000" dirty="0">
              <a:solidFill>
                <a:schemeClr val="bg1"/>
              </a:solidFill>
              <a:latin typeface="Times New Roman"/>
              <a:cs typeface="Times New Roman"/>
            </a:endParaRPr>
          </a:p>
        </p:txBody>
      </p:sp>
      <p:pic>
        <p:nvPicPr>
          <p:cNvPr id="55" name="Picture 54" descr="modulated-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2001" y="1549479"/>
            <a:ext cx="1678771" cy="372023"/>
          </a:xfrm>
          <a:prstGeom prst="rect">
            <a:avLst/>
          </a:prstGeom>
          <a:noFill/>
        </p:spPr>
      </p:pic>
      <p:sp>
        <p:nvSpPr>
          <p:cNvPr id="56" name="Rectangle 55"/>
          <p:cNvSpPr/>
          <p:nvPr/>
        </p:nvSpPr>
        <p:spPr>
          <a:xfrm>
            <a:off x="3280976" y="1320096"/>
            <a:ext cx="1367795" cy="738385"/>
          </a:xfrm>
          <a:prstGeom prst="rect">
            <a:avLst/>
          </a:prstGeom>
          <a:solidFill>
            <a:schemeClr val="accent6">
              <a:lumMod val="40000"/>
              <a:lumOff val="60000"/>
              <a:alpha val="2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CD5B5"/>
              </a:solidFill>
            </a:endParaRPr>
          </a:p>
        </p:txBody>
      </p:sp>
      <p:sp>
        <p:nvSpPr>
          <p:cNvPr id="58" name="Oval 57"/>
          <p:cNvSpPr/>
          <p:nvPr/>
        </p:nvSpPr>
        <p:spPr>
          <a:xfrm flipH="1">
            <a:off x="4188848" y="1579214"/>
            <a:ext cx="71103" cy="310871"/>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flipH="1">
            <a:off x="4608770" y="1589215"/>
            <a:ext cx="81357" cy="31087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TextBox 59"/>
          <p:cNvSpPr txBox="1"/>
          <p:nvPr/>
        </p:nvSpPr>
        <p:spPr>
          <a:xfrm>
            <a:off x="5182103" y="1767613"/>
            <a:ext cx="1080243" cy="307777"/>
          </a:xfrm>
          <a:prstGeom prst="rect">
            <a:avLst/>
          </a:prstGeom>
          <a:noFill/>
        </p:spPr>
        <p:txBody>
          <a:bodyPr wrap="none" rtlCol="0">
            <a:spAutoFit/>
          </a:bodyPr>
          <a:lstStyle/>
          <a:p>
            <a:r>
              <a:rPr lang="en-US" sz="1400" dirty="0" smtClean="0">
                <a:latin typeface="Times New Roman"/>
                <a:cs typeface="Times New Roman"/>
              </a:rPr>
              <a:t>p</a:t>
            </a:r>
            <a:r>
              <a:rPr lang="en-US" sz="1400" baseline="30000" dirty="0" smtClean="0">
                <a:latin typeface="Times New Roman"/>
                <a:cs typeface="Times New Roman"/>
              </a:rPr>
              <a:t>+</a:t>
            </a:r>
            <a:r>
              <a:rPr lang="en-US" sz="1400" dirty="0" smtClean="0">
                <a:latin typeface="Times New Roman"/>
                <a:cs typeface="Times New Roman"/>
              </a:rPr>
              <a:t> from SPS</a:t>
            </a:r>
            <a:endParaRPr lang="en-US" sz="1400" dirty="0">
              <a:latin typeface="Times New Roman"/>
              <a:cs typeface="Times New Roman"/>
            </a:endParaRPr>
          </a:p>
        </p:txBody>
      </p:sp>
      <p:sp>
        <p:nvSpPr>
          <p:cNvPr id="61" name="TextBox 60"/>
          <p:cNvSpPr txBox="1"/>
          <p:nvPr/>
        </p:nvSpPr>
        <p:spPr>
          <a:xfrm>
            <a:off x="4050428" y="1265438"/>
            <a:ext cx="319691" cy="307777"/>
          </a:xfrm>
          <a:prstGeom prst="rect">
            <a:avLst/>
          </a:prstGeom>
          <a:noFill/>
        </p:spPr>
        <p:txBody>
          <a:bodyPr wrap="square" rtlCol="0">
            <a:spAutoFit/>
          </a:bodyPr>
          <a:lstStyle/>
          <a:p>
            <a:r>
              <a:rPr lang="en-US" sz="1400" dirty="0" smtClean="0">
                <a:latin typeface="Times New Roman"/>
                <a:cs typeface="Times New Roman"/>
              </a:rPr>
              <a:t>e</a:t>
            </a:r>
            <a:r>
              <a:rPr lang="en-US" sz="1400" baseline="30000" dirty="0" smtClean="0">
                <a:latin typeface="Times New Roman"/>
                <a:cs typeface="Times New Roman"/>
              </a:rPr>
              <a:t>-</a:t>
            </a:r>
            <a:endParaRPr lang="en-US" sz="1400" dirty="0">
              <a:latin typeface="Times New Roman"/>
              <a:cs typeface="Times New Roman"/>
            </a:endParaRPr>
          </a:p>
        </p:txBody>
      </p:sp>
      <p:sp>
        <p:nvSpPr>
          <p:cNvPr id="62" name="TextBox 61"/>
          <p:cNvSpPr txBox="1"/>
          <p:nvPr/>
        </p:nvSpPr>
        <p:spPr>
          <a:xfrm>
            <a:off x="4398445" y="1945504"/>
            <a:ext cx="583363" cy="307777"/>
          </a:xfrm>
          <a:prstGeom prst="rect">
            <a:avLst/>
          </a:prstGeom>
          <a:noFill/>
        </p:spPr>
        <p:txBody>
          <a:bodyPr wrap="none" rtlCol="0">
            <a:spAutoFit/>
          </a:bodyPr>
          <a:lstStyle/>
          <a:p>
            <a:r>
              <a:rPr lang="en-US" sz="1400" dirty="0" smtClean="0">
                <a:latin typeface="Times New Roman"/>
                <a:cs typeface="Times New Roman"/>
              </a:rPr>
              <a:t>Laser</a:t>
            </a:r>
            <a:endParaRPr lang="en-US" sz="1400" dirty="0">
              <a:latin typeface="Times New Roman"/>
              <a:cs typeface="Times New Roman"/>
            </a:endParaRPr>
          </a:p>
        </p:txBody>
      </p:sp>
      <p:sp>
        <p:nvSpPr>
          <p:cNvPr id="63" name="TextBox 62"/>
          <p:cNvSpPr txBox="1"/>
          <p:nvPr/>
        </p:nvSpPr>
        <p:spPr>
          <a:xfrm>
            <a:off x="3250486" y="1166207"/>
            <a:ext cx="703287" cy="307777"/>
          </a:xfrm>
          <a:prstGeom prst="rect">
            <a:avLst/>
          </a:prstGeom>
          <a:noFill/>
        </p:spPr>
        <p:txBody>
          <a:bodyPr wrap="none" rtlCol="0">
            <a:spAutoFit/>
          </a:bodyPr>
          <a:lstStyle/>
          <a:p>
            <a:r>
              <a:rPr lang="en-US" sz="1400" dirty="0" smtClean="0">
                <a:latin typeface="Times New Roman"/>
                <a:cs typeface="Times New Roman"/>
              </a:rPr>
              <a:t>Plasma</a:t>
            </a:r>
            <a:endParaRPr lang="en-US" sz="1400" dirty="0">
              <a:latin typeface="Times New Roman"/>
              <a:cs typeface="Times New Roman"/>
            </a:endParaRPr>
          </a:p>
        </p:txBody>
      </p:sp>
      <p:sp>
        <p:nvSpPr>
          <p:cNvPr id="64" name="TextBox 63"/>
          <p:cNvSpPr txBox="1"/>
          <p:nvPr/>
        </p:nvSpPr>
        <p:spPr>
          <a:xfrm>
            <a:off x="4743488" y="1111549"/>
            <a:ext cx="423989" cy="307777"/>
          </a:xfrm>
          <a:prstGeom prst="rect">
            <a:avLst/>
          </a:prstGeom>
          <a:noFill/>
        </p:spPr>
        <p:txBody>
          <a:bodyPr wrap="none" rtlCol="0">
            <a:spAutoFit/>
          </a:bodyPr>
          <a:lstStyle/>
          <a:p>
            <a:r>
              <a:rPr lang="en-US" sz="1400" dirty="0" smtClean="0">
                <a:latin typeface="Times New Roman"/>
                <a:cs typeface="Times New Roman"/>
              </a:rPr>
              <a:t>gas</a:t>
            </a:r>
            <a:endParaRPr lang="en-US" sz="1400" dirty="0">
              <a:latin typeface="Times New Roman"/>
              <a:cs typeface="Times New Roman"/>
            </a:endParaRPr>
          </a:p>
        </p:txBody>
      </p:sp>
      <p:sp>
        <p:nvSpPr>
          <p:cNvPr id="65" name="Isosceles Triangle 64"/>
          <p:cNvSpPr/>
          <p:nvPr/>
        </p:nvSpPr>
        <p:spPr bwMode="auto">
          <a:xfrm rot="10800000">
            <a:off x="2681277" y="2785144"/>
            <a:ext cx="293511" cy="592666"/>
          </a:xfrm>
          <a:prstGeom prst="triangle">
            <a:avLst/>
          </a:prstGeom>
          <a:solidFill>
            <a:schemeClr val="accent2">
              <a:lumMod val="40000"/>
              <a:lumOff val="60000"/>
            </a:schemeClr>
          </a:solidFill>
          <a:ln w="9525" cap="flat" cmpd="sng" algn="ctr">
            <a:solidFill>
              <a:schemeClr val="accent2">
                <a:lumMod val="60000"/>
                <a:lumOff val="40000"/>
              </a:schemeClr>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a:ea typeface="ＭＳ Ｐゴシック" charset="-128"/>
              <a:cs typeface="Times New Roman"/>
            </a:endParaRPr>
          </a:p>
        </p:txBody>
      </p:sp>
      <p:sp>
        <p:nvSpPr>
          <p:cNvPr id="37" name="Slide Number Placeholder 36"/>
          <p:cNvSpPr>
            <a:spLocks noGrp="1"/>
          </p:cNvSpPr>
          <p:nvPr>
            <p:ph type="sldNum" sz="quarter" idx="12"/>
          </p:nvPr>
        </p:nvSpPr>
        <p:spPr/>
        <p:txBody>
          <a:bodyPr/>
          <a:lstStyle/>
          <a:p>
            <a:fld id="{265AEB55-315A-784C-9F97-C4B2A9325188}" type="slidenum">
              <a:rPr lang="en-US" smtClean="0"/>
              <a:t>10</a:t>
            </a:fld>
            <a:endParaRPr lang="en-US"/>
          </a:p>
        </p:txBody>
      </p:sp>
    </p:spTree>
    <p:extLst>
      <p:ext uri="{BB962C8B-B14F-4D97-AF65-F5344CB8AC3E}">
        <p14:creationId xmlns:p14="http://schemas.microsoft.com/office/powerpoint/2010/main" val="281191309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ctr">
              <a:buNone/>
            </a:pPr>
            <a:r>
              <a:rPr lang="en-US" u="sng" dirty="0" smtClean="0"/>
              <a:t>AWAKE at MPP</a:t>
            </a:r>
            <a:endParaRPr lang="en-US" u="sng" dirty="0"/>
          </a:p>
        </p:txBody>
      </p:sp>
      <p:sp>
        <p:nvSpPr>
          <p:cNvPr id="4" name="Date Placeholder 3"/>
          <p:cNvSpPr>
            <a:spLocks noGrp="1"/>
          </p:cNvSpPr>
          <p:nvPr>
            <p:ph type="dt" sz="half" idx="10"/>
          </p:nvPr>
        </p:nvSpPr>
        <p:spPr/>
        <p:txBody>
          <a:bodyPr/>
          <a:lstStyle/>
          <a:p>
            <a:fld id="{45001622-0234-D849-82A8-7749F5CC15E9}" type="datetime4">
              <a:rPr lang="en-US" smtClean="0"/>
              <a:t>December 16, 2014</a:t>
            </a:fld>
            <a:endParaRPr lang="en-US"/>
          </a:p>
        </p:txBody>
      </p:sp>
      <p:sp>
        <p:nvSpPr>
          <p:cNvPr id="5" name="Footer Placeholder 4"/>
          <p:cNvSpPr>
            <a:spLocks noGrp="1"/>
          </p:cNvSpPr>
          <p:nvPr>
            <p:ph type="ftr" sz="quarter" idx="11"/>
          </p:nvPr>
        </p:nvSpPr>
        <p:spPr/>
        <p:txBody>
          <a:bodyPr/>
          <a:lstStyle/>
          <a:p>
            <a:r>
              <a:rPr lang="en-US" smtClean="0"/>
              <a:t>AWAKE progress report </a:t>
            </a:r>
            <a:endParaRPr lang="en-US"/>
          </a:p>
        </p:txBody>
      </p:sp>
      <p:sp>
        <p:nvSpPr>
          <p:cNvPr id="7" name="Slide Number Placeholder 6"/>
          <p:cNvSpPr>
            <a:spLocks noGrp="1"/>
          </p:cNvSpPr>
          <p:nvPr>
            <p:ph type="sldNum" sz="quarter" idx="12"/>
          </p:nvPr>
        </p:nvSpPr>
        <p:spPr/>
        <p:txBody>
          <a:bodyPr/>
          <a:lstStyle/>
          <a:p>
            <a:fld id="{265AEB55-315A-784C-9F97-C4B2A9325188}" type="slidenum">
              <a:rPr lang="en-US" smtClean="0"/>
              <a:t>11</a:t>
            </a:fld>
            <a:endParaRPr lang="en-US"/>
          </a:p>
        </p:txBody>
      </p:sp>
    </p:spTree>
    <p:extLst>
      <p:ext uri="{BB962C8B-B14F-4D97-AF65-F5344CB8AC3E}">
        <p14:creationId xmlns:p14="http://schemas.microsoft.com/office/powerpoint/2010/main" val="47979405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ldschirmfoto 2014-12-15 um 11.23.00 PM.png"/>
          <p:cNvPicPr>
            <a:picLocks noChangeAspect="1"/>
          </p:cNvPicPr>
          <p:nvPr/>
        </p:nvPicPr>
        <p:blipFill>
          <a:blip r:embed="rId2">
            <a:alphaModFix amt="57000"/>
            <a:extLst>
              <a:ext uri="{28A0092B-C50C-407E-A947-70E740481C1C}">
                <a14:useLocalDpi xmlns:a14="http://schemas.microsoft.com/office/drawing/2010/main" val="0"/>
              </a:ext>
            </a:extLst>
          </a:blip>
          <a:stretch>
            <a:fillRect/>
          </a:stretch>
        </p:blipFill>
        <p:spPr>
          <a:xfrm>
            <a:off x="6754163" y="1486072"/>
            <a:ext cx="1809728" cy="1909804"/>
          </a:xfrm>
          <a:prstGeom prst="rect">
            <a:avLst/>
          </a:prstGeom>
        </p:spPr>
      </p:pic>
      <p:sp>
        <p:nvSpPr>
          <p:cNvPr id="2" name="Title 1"/>
          <p:cNvSpPr>
            <a:spLocks noGrp="1"/>
          </p:cNvSpPr>
          <p:nvPr>
            <p:ph type="title"/>
          </p:nvPr>
        </p:nvSpPr>
        <p:spPr>
          <a:xfrm>
            <a:off x="0" y="172229"/>
            <a:ext cx="9393533" cy="1143000"/>
          </a:xfrm>
        </p:spPr>
        <p:txBody>
          <a:bodyPr>
            <a:noAutofit/>
          </a:bodyPr>
          <a:lstStyle/>
          <a:p>
            <a:r>
              <a:rPr lang="en-US" sz="2400" dirty="0" smtClean="0"/>
              <a:t>Metal-vapor Plasma Source Development</a:t>
            </a:r>
            <a:br>
              <a:rPr lang="en-US" sz="2400" dirty="0" smtClean="0"/>
            </a:br>
            <a:endParaRPr lang="en-US" sz="2400" dirty="0"/>
          </a:p>
        </p:txBody>
      </p:sp>
      <p:sp>
        <p:nvSpPr>
          <p:cNvPr id="3" name="Content Placeholder 2"/>
          <p:cNvSpPr>
            <a:spLocks noGrp="1"/>
          </p:cNvSpPr>
          <p:nvPr>
            <p:ph idx="1"/>
          </p:nvPr>
        </p:nvSpPr>
        <p:spPr>
          <a:xfrm>
            <a:off x="334290" y="1379729"/>
            <a:ext cx="8229600" cy="3088645"/>
          </a:xfrm>
        </p:spPr>
        <p:txBody>
          <a:bodyPr>
            <a:normAutofit/>
          </a:bodyPr>
          <a:lstStyle/>
          <a:p>
            <a:pPr marL="285750" indent="-285750"/>
            <a:r>
              <a:rPr lang="en-US" sz="1600" dirty="0"/>
              <a:t>Self modulation introduces a </a:t>
            </a:r>
            <a:r>
              <a:rPr lang="en-US" sz="1600" dirty="0" smtClean="0"/>
              <a:t>strict and</a:t>
            </a:r>
            <a:r>
              <a:rPr lang="en-US" sz="1600" b="1" dirty="0" smtClean="0">
                <a:solidFill>
                  <a:srgbClr val="0000FF"/>
                </a:solidFill>
              </a:rPr>
              <a:t> </a:t>
            </a:r>
            <a:r>
              <a:rPr lang="en-US" sz="1600" dirty="0" smtClean="0">
                <a:solidFill>
                  <a:srgbClr val="0000FF"/>
                </a:solidFill>
              </a:rPr>
              <a:t>CHALLENGING</a:t>
            </a:r>
            <a:r>
              <a:rPr lang="en-US" sz="1600" b="1" dirty="0" smtClean="0">
                <a:solidFill>
                  <a:srgbClr val="0000FF"/>
                </a:solidFill>
              </a:rPr>
              <a:t> </a:t>
            </a:r>
            <a:r>
              <a:rPr lang="en-US" sz="1600" dirty="0" smtClean="0"/>
              <a:t>requirement </a:t>
            </a:r>
            <a:r>
              <a:rPr lang="en-US" sz="1600" dirty="0"/>
              <a:t>on plasma </a:t>
            </a:r>
            <a:r>
              <a:rPr lang="en-US" sz="1600" dirty="0" smtClean="0"/>
              <a:t>uniformity for </a:t>
            </a:r>
            <a:r>
              <a:rPr lang="en-US" sz="1600" dirty="0"/>
              <a:t>injected electrons to stay in accelerating focusing </a:t>
            </a:r>
            <a:r>
              <a:rPr lang="en-US" sz="1600" dirty="0" smtClean="0"/>
              <a:t>phase, namely the uniformity must be better than 0.2 %.</a:t>
            </a:r>
            <a:endParaRPr lang="en-US" sz="1600" dirty="0"/>
          </a:p>
          <a:p>
            <a:r>
              <a:rPr lang="en-US" sz="1600" dirty="0"/>
              <a:t>Field </a:t>
            </a:r>
            <a:r>
              <a:rPr lang="en-US" sz="1600" dirty="0" smtClean="0"/>
              <a:t>ionized rubidium vapor </a:t>
            </a:r>
            <a:r>
              <a:rPr lang="en-US" sz="1600" dirty="0"/>
              <a:t>c</a:t>
            </a:r>
            <a:r>
              <a:rPr lang="en-US" sz="1600" dirty="0" smtClean="0"/>
              <a:t>ell </a:t>
            </a:r>
            <a:r>
              <a:rPr lang="en-US" sz="1600" dirty="0"/>
              <a:t>with c</a:t>
            </a:r>
            <a:r>
              <a:rPr lang="en-US" sz="1600" dirty="0" smtClean="0"/>
              <a:t>ustom </a:t>
            </a:r>
            <a:r>
              <a:rPr lang="en-US" sz="1600" dirty="0"/>
              <a:t>o</a:t>
            </a:r>
            <a:r>
              <a:rPr lang="en-US" sz="1600" dirty="0" smtClean="0"/>
              <a:t>il heating </a:t>
            </a:r>
            <a:r>
              <a:rPr lang="en-US" sz="1600" dirty="0"/>
              <a:t>and c</a:t>
            </a:r>
            <a:r>
              <a:rPr lang="en-US" sz="1600" dirty="0" smtClean="0"/>
              <a:t>ustom </a:t>
            </a:r>
            <a:r>
              <a:rPr lang="en-US" sz="1600" dirty="0"/>
              <a:t>f</a:t>
            </a:r>
            <a:r>
              <a:rPr lang="en-US" sz="1600" dirty="0" smtClean="0"/>
              <a:t>ast valves satisfies this condition</a:t>
            </a:r>
          </a:p>
          <a:p>
            <a:pPr marL="285750" indent="-285750"/>
            <a:r>
              <a:rPr lang="en-US" sz="1600" dirty="0" err="1" smtClean="0"/>
              <a:t>Rb</a:t>
            </a:r>
            <a:r>
              <a:rPr lang="en-US" sz="1600" dirty="0" smtClean="0"/>
              <a:t> </a:t>
            </a:r>
            <a:r>
              <a:rPr lang="en-US" sz="1600" dirty="0"/>
              <a:t>((4.177 </a:t>
            </a:r>
            <a:r>
              <a:rPr lang="en-US" sz="1600" dirty="0" err="1"/>
              <a:t>eV</a:t>
            </a:r>
            <a:r>
              <a:rPr lang="en-US" sz="1600" dirty="0"/>
              <a:t>) is chosen </a:t>
            </a:r>
            <a:r>
              <a:rPr lang="en-US" sz="1600" dirty="0" smtClean="0"/>
              <a:t>because: </a:t>
            </a:r>
          </a:p>
          <a:p>
            <a:pPr marL="0" indent="0">
              <a:buNone/>
            </a:pPr>
            <a:r>
              <a:rPr lang="en-US" sz="1600" dirty="0" smtClean="0"/>
              <a:t>The required laser intensity for </a:t>
            </a:r>
            <a:r>
              <a:rPr lang="en-US" sz="1600" dirty="0"/>
              <a:t>tunnel ionization </a:t>
            </a:r>
            <a:r>
              <a:rPr lang="en-US" sz="1600" dirty="0" smtClean="0"/>
              <a:t>is low, </a:t>
            </a:r>
            <a:r>
              <a:rPr lang="en-US" sz="1600" dirty="0" err="1" smtClean="0"/>
              <a:t>I</a:t>
            </a:r>
            <a:r>
              <a:rPr lang="en-US" sz="1600" baseline="-25000" dirty="0" err="1" smtClean="0"/>
              <a:t>threshol</a:t>
            </a:r>
            <a:r>
              <a:rPr lang="en-US" sz="1600" dirty="0" smtClean="0"/>
              <a:t>=</a:t>
            </a:r>
            <a:r>
              <a:rPr lang="en-US" sz="1600" dirty="0" err="1" smtClean="0"/>
              <a:t>1.7x10</a:t>
            </a:r>
            <a:r>
              <a:rPr lang="en-US" sz="1600" baseline="30000" dirty="0" err="1" smtClean="0"/>
              <a:t>12</a:t>
            </a:r>
            <a:r>
              <a:rPr lang="en-US" sz="1600" dirty="0" smtClean="0"/>
              <a:t> </a:t>
            </a:r>
            <a:r>
              <a:rPr lang="en-US" sz="1600" dirty="0" err="1"/>
              <a:t>Wcm</a:t>
            </a:r>
            <a:r>
              <a:rPr lang="en-US" sz="1600" baseline="30000" dirty="0"/>
              <a:t>-</a:t>
            </a:r>
            <a:r>
              <a:rPr lang="en-US" sz="1600" baseline="30000" dirty="0" smtClean="0"/>
              <a:t>2</a:t>
            </a:r>
            <a:r>
              <a:rPr lang="en-US" sz="1600" dirty="0" smtClean="0"/>
              <a:t> </a:t>
            </a:r>
          </a:p>
          <a:p>
            <a:pPr marL="0" indent="0">
              <a:buNone/>
            </a:pPr>
            <a:r>
              <a:rPr lang="en-US" sz="1600" dirty="0" smtClean="0"/>
              <a:t>The required temperature for reaching optimum plasma density is also low, T=200 </a:t>
            </a:r>
            <a:r>
              <a:rPr lang="en-US" sz="1600" baseline="30000" dirty="0" err="1" smtClean="0"/>
              <a:t>o</a:t>
            </a:r>
            <a:r>
              <a:rPr lang="en-US" sz="1600" dirty="0" err="1"/>
              <a:t>C</a:t>
            </a:r>
            <a:endParaRPr lang="en-US" sz="1600" dirty="0"/>
          </a:p>
          <a:p>
            <a:r>
              <a:rPr lang="en-US" sz="1600" dirty="0"/>
              <a:t>       F</a:t>
            </a:r>
            <a:r>
              <a:rPr lang="en-US" sz="1600" dirty="0" smtClean="0"/>
              <a:t>ield ionization is a threshold process therefore</a:t>
            </a:r>
          </a:p>
          <a:p>
            <a:pPr marL="0" indent="0">
              <a:buNone/>
            </a:pPr>
            <a:r>
              <a:rPr lang="en-US" sz="1600" dirty="0" smtClean="0"/>
              <a:t> </a:t>
            </a:r>
            <a:r>
              <a:rPr lang="en-US" sz="1600" dirty="0" smtClean="0">
                <a:solidFill>
                  <a:srgbClr val="FF0000"/>
                </a:solidFill>
              </a:rPr>
              <a:t>Plasma </a:t>
            </a:r>
            <a:r>
              <a:rPr lang="en-US" sz="1600" dirty="0">
                <a:solidFill>
                  <a:srgbClr val="FF0000"/>
                </a:solidFill>
              </a:rPr>
              <a:t>density = Vapor Density (n</a:t>
            </a:r>
            <a:r>
              <a:rPr lang="en-US" sz="1600" dirty="0" smtClean="0">
                <a:solidFill>
                  <a:srgbClr val="FF0000"/>
                </a:solidFill>
              </a:rPr>
              <a:t>)</a:t>
            </a:r>
          </a:p>
          <a:p>
            <a:pPr marL="0" indent="0">
              <a:buNone/>
            </a:pPr>
            <a:endParaRPr lang="en-US" sz="1600" dirty="0" smtClean="0">
              <a:solidFill>
                <a:srgbClr val="FF0000"/>
              </a:solidFill>
            </a:endParaRPr>
          </a:p>
          <a:p>
            <a:pPr marL="0" indent="0">
              <a:buNone/>
            </a:pPr>
            <a:endParaRPr lang="en-US" dirty="0"/>
          </a:p>
          <a:p>
            <a:pPr marL="285750" indent="-285750"/>
            <a:endParaRPr lang="en-US" dirty="0"/>
          </a:p>
          <a:p>
            <a:pPr marL="0" indent="0">
              <a:buNone/>
            </a:pPr>
            <a:endParaRPr lang="en-US" dirty="0"/>
          </a:p>
        </p:txBody>
      </p:sp>
      <p:pic>
        <p:nvPicPr>
          <p:cNvPr id="5" name="Picture 4" descr="thevaporcell.pdf"/>
          <p:cNvPicPr>
            <a:picLocks noChangeAspect="1"/>
          </p:cNvPicPr>
          <p:nvPr/>
        </p:nvPicPr>
        <p:blipFill rotWithShape="1">
          <a:blip r:embed="rId3">
            <a:extLst>
              <a:ext uri="{28A0092B-C50C-407E-A947-70E740481C1C}">
                <a14:useLocalDpi xmlns:a14="http://schemas.microsoft.com/office/drawing/2010/main" val="0"/>
              </a:ext>
            </a:extLst>
          </a:blip>
          <a:srcRect t="12714" r="21439"/>
          <a:stretch/>
        </p:blipFill>
        <p:spPr>
          <a:xfrm>
            <a:off x="1381387" y="4286777"/>
            <a:ext cx="3587581" cy="2067345"/>
          </a:xfrm>
          <a:prstGeom prst="rect">
            <a:avLst/>
          </a:prstGeom>
        </p:spPr>
      </p:pic>
      <p:sp>
        <p:nvSpPr>
          <p:cNvPr id="6" name="TextBox 5"/>
          <p:cNvSpPr txBox="1"/>
          <p:nvPr/>
        </p:nvSpPr>
        <p:spPr>
          <a:xfrm rot="20808445">
            <a:off x="289433" y="4963575"/>
            <a:ext cx="1364150" cy="461665"/>
          </a:xfrm>
          <a:prstGeom prst="rect">
            <a:avLst/>
          </a:prstGeom>
          <a:noFill/>
        </p:spPr>
        <p:txBody>
          <a:bodyPr wrap="none" rtlCol="0">
            <a:spAutoFit/>
          </a:bodyPr>
          <a:lstStyle/>
          <a:p>
            <a:r>
              <a:rPr lang="en-US" sz="1200" dirty="0">
                <a:solidFill>
                  <a:srgbClr val="FF0000"/>
                </a:solidFill>
                <a:latin typeface="Times"/>
                <a:cs typeface="Times"/>
              </a:rPr>
              <a:t>FIELD-IONIZING</a:t>
            </a:r>
          </a:p>
          <a:p>
            <a:r>
              <a:rPr lang="en-US" sz="1200" dirty="0">
                <a:solidFill>
                  <a:srgbClr val="FF0000"/>
                </a:solidFill>
                <a:latin typeface="Times"/>
                <a:cs typeface="Times"/>
              </a:rPr>
              <a:t>       LASER</a:t>
            </a:r>
          </a:p>
        </p:txBody>
      </p:sp>
      <p:sp>
        <p:nvSpPr>
          <p:cNvPr id="7" name="Freeform 6"/>
          <p:cNvSpPr/>
          <p:nvPr/>
        </p:nvSpPr>
        <p:spPr>
          <a:xfrm rot="20926421">
            <a:off x="948766" y="5062020"/>
            <a:ext cx="4493315" cy="207991"/>
          </a:xfrm>
          <a:custGeom>
            <a:avLst/>
            <a:gdLst>
              <a:gd name="connsiteX0" fmla="*/ 0 w 5471595"/>
              <a:gd name="connsiteY0" fmla="*/ 1143000 h 1188853"/>
              <a:gd name="connsiteX1" fmla="*/ 2715846 w 5471595"/>
              <a:gd name="connsiteY1" fmla="*/ 1084384 h 1188853"/>
              <a:gd name="connsiteX2" fmla="*/ 5050692 w 5471595"/>
              <a:gd name="connsiteY2" fmla="*/ 224692 h 1188853"/>
              <a:gd name="connsiteX3" fmla="*/ 5470769 w 5471595"/>
              <a:gd name="connsiteY3" fmla="*/ 0 h 1188853"/>
            </a:gdLst>
            <a:ahLst/>
            <a:cxnLst>
              <a:cxn ang="0">
                <a:pos x="connsiteX0" y="connsiteY0"/>
              </a:cxn>
              <a:cxn ang="0">
                <a:pos x="connsiteX1" y="connsiteY1"/>
              </a:cxn>
              <a:cxn ang="0">
                <a:pos x="connsiteX2" y="connsiteY2"/>
              </a:cxn>
              <a:cxn ang="0">
                <a:pos x="connsiteX3" y="connsiteY3"/>
              </a:cxn>
            </a:cxnLst>
            <a:rect l="l" t="t" r="r" b="b"/>
            <a:pathLst>
              <a:path w="5471595" h="1188853">
                <a:moveTo>
                  <a:pt x="0" y="1143000"/>
                </a:moveTo>
                <a:cubicBezTo>
                  <a:pt x="937032" y="1190217"/>
                  <a:pt x="1874064" y="1237435"/>
                  <a:pt x="2715846" y="1084384"/>
                </a:cubicBezTo>
                <a:cubicBezTo>
                  <a:pt x="3557628" y="931333"/>
                  <a:pt x="4591538" y="405423"/>
                  <a:pt x="5050692" y="224692"/>
                </a:cubicBezTo>
                <a:cubicBezTo>
                  <a:pt x="5509846" y="43961"/>
                  <a:pt x="5470769" y="0"/>
                  <a:pt x="5470769" y="0"/>
                </a:cubicBezTo>
              </a:path>
            </a:pathLst>
          </a:custGeom>
          <a:ln w="3175" cmpd="sng">
            <a:solidFill>
              <a:srgbClr val="FF0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Times"/>
              <a:cs typeface="Times"/>
            </a:endParaRPr>
          </a:p>
        </p:txBody>
      </p:sp>
      <p:cxnSp>
        <p:nvCxnSpPr>
          <p:cNvPr id="8" name="Straight Connector 7"/>
          <p:cNvCxnSpPr/>
          <p:nvPr/>
        </p:nvCxnSpPr>
        <p:spPr>
          <a:xfrm flipV="1">
            <a:off x="971508" y="4722206"/>
            <a:ext cx="4407339" cy="1079500"/>
          </a:xfrm>
          <a:prstGeom prst="line">
            <a:avLst/>
          </a:prstGeom>
          <a:ln w="3175"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2755235" y="4127345"/>
            <a:ext cx="419943" cy="3594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50295" y="1021394"/>
            <a:ext cx="2395482" cy="276999"/>
          </a:xfrm>
          <a:prstGeom prst="rect">
            <a:avLst/>
          </a:prstGeom>
          <a:noFill/>
        </p:spPr>
        <p:txBody>
          <a:bodyPr wrap="none" rtlCol="0">
            <a:spAutoFit/>
          </a:bodyPr>
          <a:lstStyle/>
          <a:p>
            <a:r>
              <a:rPr lang="en-US" sz="1200" i="1" dirty="0"/>
              <a:t>E. </a:t>
            </a:r>
            <a:r>
              <a:rPr lang="en-US" sz="1200" i="1" dirty="0" err="1"/>
              <a:t>Öz</a:t>
            </a:r>
            <a:r>
              <a:rPr lang="en-US" sz="1200" i="1" dirty="0"/>
              <a:t>, P. </a:t>
            </a:r>
            <a:r>
              <a:rPr lang="en-US" sz="1200" i="1" dirty="0" err="1"/>
              <a:t>Muggli,J</a:t>
            </a:r>
            <a:r>
              <a:rPr lang="en-US" sz="1200" i="1" dirty="0"/>
              <a:t>. </a:t>
            </a:r>
            <a:r>
              <a:rPr lang="en-US" sz="1200" i="1" dirty="0" err="1"/>
              <a:t>Moody,F</a:t>
            </a:r>
            <a:r>
              <a:rPr lang="en-US" sz="1200" i="1" dirty="0"/>
              <a:t>. </a:t>
            </a:r>
            <a:r>
              <a:rPr lang="en-US" sz="1200" i="1" dirty="0" err="1" smtClean="0"/>
              <a:t>Batsch</a:t>
            </a:r>
            <a:endParaRPr lang="en-US" sz="1200" i="1" dirty="0"/>
          </a:p>
        </p:txBody>
      </p:sp>
      <p:sp>
        <p:nvSpPr>
          <p:cNvPr id="12" name="Date Placeholder 11"/>
          <p:cNvSpPr>
            <a:spLocks noGrp="1"/>
          </p:cNvSpPr>
          <p:nvPr>
            <p:ph type="dt" sz="half" idx="10"/>
          </p:nvPr>
        </p:nvSpPr>
        <p:spPr/>
        <p:txBody>
          <a:bodyPr/>
          <a:lstStyle/>
          <a:p>
            <a:fld id="{A15267D5-D2BC-ED41-A801-5290DE412CB6}" type="datetime4">
              <a:rPr lang="en-US" smtClean="0"/>
              <a:t>December 16, 2014</a:t>
            </a:fld>
            <a:endParaRPr lang="en-US"/>
          </a:p>
        </p:txBody>
      </p:sp>
      <p:sp>
        <p:nvSpPr>
          <p:cNvPr id="13" name="Footer Placeholder 12"/>
          <p:cNvSpPr>
            <a:spLocks noGrp="1"/>
          </p:cNvSpPr>
          <p:nvPr>
            <p:ph type="ftr" sz="quarter" idx="11"/>
          </p:nvPr>
        </p:nvSpPr>
        <p:spPr/>
        <p:txBody>
          <a:bodyPr/>
          <a:lstStyle/>
          <a:p>
            <a:r>
              <a:rPr lang="en-US" smtClean="0"/>
              <a:t>AWAKE progress report </a:t>
            </a:r>
            <a:endParaRPr lang="en-US"/>
          </a:p>
        </p:txBody>
      </p:sp>
      <p:sp>
        <p:nvSpPr>
          <p:cNvPr id="14" name="Slide Number Placeholder 13"/>
          <p:cNvSpPr>
            <a:spLocks noGrp="1"/>
          </p:cNvSpPr>
          <p:nvPr>
            <p:ph type="sldNum" sz="quarter" idx="12"/>
          </p:nvPr>
        </p:nvSpPr>
        <p:spPr/>
        <p:txBody>
          <a:bodyPr/>
          <a:lstStyle/>
          <a:p>
            <a:fld id="{265AEB55-315A-784C-9F97-C4B2A9325188}" type="slidenum">
              <a:rPr lang="en-US" smtClean="0"/>
              <a:t>12</a:t>
            </a:fld>
            <a:endParaRPr lang="en-US"/>
          </a:p>
        </p:txBody>
      </p:sp>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7476" y="3852765"/>
            <a:ext cx="2656414" cy="2065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5398123" y="5917822"/>
            <a:ext cx="3597060" cy="276999"/>
          </a:xfrm>
          <a:prstGeom prst="rect">
            <a:avLst/>
          </a:prstGeom>
          <a:noFill/>
        </p:spPr>
        <p:txBody>
          <a:bodyPr wrap="square" rtlCol="0">
            <a:spAutoFit/>
          </a:bodyPr>
          <a:lstStyle/>
          <a:p>
            <a:r>
              <a:rPr lang="en-US" sz="1200" dirty="0" err="1" smtClean="0">
                <a:latin typeface="Times New Roman"/>
                <a:cs typeface="Times New Roman"/>
              </a:rPr>
              <a:t>Rb</a:t>
            </a:r>
            <a:r>
              <a:rPr lang="en-US" sz="1200" dirty="0" smtClean="0">
                <a:latin typeface="Times New Roman"/>
                <a:cs typeface="Times New Roman"/>
              </a:rPr>
              <a:t> vapor density as a function of temperature of cell</a:t>
            </a:r>
            <a:endParaRPr lang="en-US" sz="1200" dirty="0">
              <a:latin typeface="Times New Roman"/>
              <a:cs typeface="Times New Roman"/>
            </a:endParaRPr>
          </a:p>
        </p:txBody>
      </p:sp>
    </p:spTree>
    <p:extLst>
      <p:ext uri="{BB962C8B-B14F-4D97-AF65-F5344CB8AC3E}">
        <p14:creationId xmlns:p14="http://schemas.microsoft.com/office/powerpoint/2010/main" val="148659417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02" y="166811"/>
            <a:ext cx="6750974" cy="707858"/>
          </a:xfrm>
        </p:spPr>
        <p:txBody>
          <a:bodyPr>
            <a:normAutofit fontScale="90000"/>
          </a:bodyPr>
          <a:lstStyle/>
          <a:p>
            <a:r>
              <a:rPr lang="en-US" sz="2800" dirty="0"/>
              <a:t>Uniform Density </a:t>
            </a:r>
            <a:r>
              <a:rPr lang="en-US" sz="2800" dirty="0" smtClean="0"/>
              <a:t>~ uniform </a:t>
            </a:r>
            <a:r>
              <a:rPr lang="en-US" sz="2800" dirty="0"/>
              <a:t>heating</a:t>
            </a:r>
            <a:br>
              <a:rPr lang="en-US" sz="2800" dirty="0"/>
            </a:br>
            <a:endParaRPr lang="en-US" dirty="0"/>
          </a:p>
        </p:txBody>
      </p:sp>
      <p:sp>
        <p:nvSpPr>
          <p:cNvPr id="3" name="Content Placeholder 2"/>
          <p:cNvSpPr>
            <a:spLocks noGrp="1"/>
          </p:cNvSpPr>
          <p:nvPr>
            <p:ph idx="1"/>
          </p:nvPr>
        </p:nvSpPr>
        <p:spPr>
          <a:xfrm>
            <a:off x="84557" y="1223803"/>
            <a:ext cx="8950298" cy="1267056"/>
          </a:xfrm>
        </p:spPr>
        <p:txBody>
          <a:bodyPr>
            <a:normAutofit/>
          </a:bodyPr>
          <a:lstStyle/>
          <a:p>
            <a:pPr marL="285750" indent="-285750">
              <a:buFont typeface="Arial"/>
              <a:buChar char="•"/>
            </a:pPr>
            <a:r>
              <a:rPr lang="en-US" sz="2000" dirty="0">
                <a:solidFill>
                  <a:srgbClr val="000000"/>
                </a:solidFill>
                <a:latin typeface="Times"/>
                <a:cs typeface="Times"/>
              </a:rPr>
              <a:t>3 m Prototype Oil Heater built to test the Temperature Uniformity by GRANT INSTRUMENTS of UK  </a:t>
            </a:r>
          </a:p>
          <a:p>
            <a:pPr marL="285750" indent="-285750">
              <a:buFont typeface="Arial"/>
              <a:buChar char="•"/>
            </a:pPr>
            <a:r>
              <a:rPr lang="en-US" sz="2000" dirty="0">
                <a:solidFill>
                  <a:srgbClr val="000000"/>
                </a:solidFill>
                <a:latin typeface="Times"/>
                <a:cs typeface="Times"/>
              </a:rPr>
              <a:t>We measured the temperature profile at MPP</a:t>
            </a:r>
            <a:endParaRPr lang="en-US" sz="2000" dirty="0">
              <a:latin typeface="Times"/>
              <a:cs typeface="Times"/>
            </a:endParaRPr>
          </a:p>
          <a:p>
            <a:endParaRPr lang="en-US" sz="2000" dirty="0"/>
          </a:p>
        </p:txBody>
      </p:sp>
      <p:sp>
        <p:nvSpPr>
          <p:cNvPr id="4" name="Date Placeholder 3"/>
          <p:cNvSpPr>
            <a:spLocks noGrp="1"/>
          </p:cNvSpPr>
          <p:nvPr>
            <p:ph type="dt" sz="half" idx="10"/>
          </p:nvPr>
        </p:nvSpPr>
        <p:spPr/>
        <p:txBody>
          <a:bodyPr/>
          <a:lstStyle/>
          <a:p>
            <a:fld id="{72D7C857-F25A-5F46-A61A-73039E90CA8D}" type="datetime4">
              <a:rPr lang="en-US" smtClean="0"/>
              <a:t>December 16, 2014</a:t>
            </a:fld>
            <a:endParaRPr lang="en-US"/>
          </a:p>
        </p:txBody>
      </p:sp>
      <p:sp>
        <p:nvSpPr>
          <p:cNvPr id="5" name="Footer Placeholder 4"/>
          <p:cNvSpPr>
            <a:spLocks noGrp="1"/>
          </p:cNvSpPr>
          <p:nvPr>
            <p:ph type="ftr" sz="quarter" idx="11"/>
          </p:nvPr>
        </p:nvSpPr>
        <p:spPr/>
        <p:txBody>
          <a:bodyPr/>
          <a:lstStyle/>
          <a:p>
            <a:r>
              <a:rPr lang="en-US" smtClean="0"/>
              <a:t>AWAKE progress report </a:t>
            </a:r>
            <a:endParaRPr lang="en-US"/>
          </a:p>
        </p:txBody>
      </p:sp>
      <p:pic>
        <p:nvPicPr>
          <p:cNvPr id="7" name="Picture 6" descr="Untitl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2326" y="1966489"/>
            <a:ext cx="3776925" cy="2099970"/>
          </a:xfrm>
          <a:prstGeom prst="rect">
            <a:avLst/>
          </a:prstGeom>
        </p:spPr>
      </p:pic>
      <p:pic>
        <p:nvPicPr>
          <p:cNvPr id="8" name="Content Placeholder 4" descr="Bildschirmfoto 2013-12-04 um 2.06.38 PM.png"/>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t="11391" b="11391"/>
          <a:stretch>
            <a:fillRect/>
          </a:stretch>
        </p:blipFill>
        <p:spPr>
          <a:xfrm>
            <a:off x="606992" y="2338780"/>
            <a:ext cx="3703036" cy="2036527"/>
          </a:xfrm>
          <a:prstGeom prst="rect">
            <a:avLst/>
          </a:prstGeom>
        </p:spPr>
      </p:pic>
      <p:sp>
        <p:nvSpPr>
          <p:cNvPr id="9" name="TextBox 8"/>
          <p:cNvSpPr txBox="1"/>
          <p:nvPr/>
        </p:nvSpPr>
        <p:spPr>
          <a:xfrm>
            <a:off x="250295" y="1021394"/>
            <a:ext cx="1175046" cy="276999"/>
          </a:xfrm>
          <a:prstGeom prst="rect">
            <a:avLst/>
          </a:prstGeom>
          <a:noFill/>
        </p:spPr>
        <p:txBody>
          <a:bodyPr wrap="none" rtlCol="0">
            <a:spAutoFit/>
          </a:bodyPr>
          <a:lstStyle/>
          <a:p>
            <a:r>
              <a:rPr lang="en-US" sz="1200" i="1" dirty="0"/>
              <a:t>E. </a:t>
            </a:r>
            <a:r>
              <a:rPr lang="en-US" sz="1200" i="1" dirty="0" err="1" smtClean="0"/>
              <a:t>Öz</a:t>
            </a:r>
            <a:r>
              <a:rPr lang="en-US" sz="1200" i="1" dirty="0" smtClean="0"/>
              <a:t>, EPS 2014</a:t>
            </a:r>
            <a:endParaRPr lang="en-US" sz="1200" i="1" dirty="0"/>
          </a:p>
        </p:txBody>
      </p:sp>
      <p:sp>
        <p:nvSpPr>
          <p:cNvPr id="10" name="TextBox 9"/>
          <p:cNvSpPr txBox="1"/>
          <p:nvPr/>
        </p:nvSpPr>
        <p:spPr>
          <a:xfrm>
            <a:off x="250295" y="4375307"/>
            <a:ext cx="2203886" cy="369332"/>
          </a:xfrm>
          <a:prstGeom prst="rect">
            <a:avLst/>
          </a:prstGeom>
          <a:noFill/>
        </p:spPr>
        <p:txBody>
          <a:bodyPr wrap="none" rtlCol="0">
            <a:spAutoFit/>
          </a:bodyPr>
          <a:lstStyle/>
          <a:p>
            <a:r>
              <a:rPr lang="en-US" dirty="0" smtClean="0">
                <a:solidFill>
                  <a:srgbClr val="FF0000"/>
                </a:solidFill>
                <a:latin typeface="Times New Roman"/>
                <a:cs typeface="Times New Roman"/>
              </a:rPr>
              <a:t>How does it perform?</a:t>
            </a:r>
            <a:endParaRPr lang="en-US" dirty="0">
              <a:solidFill>
                <a:srgbClr val="FF0000"/>
              </a:solidFill>
              <a:latin typeface="Times New Roman"/>
              <a:cs typeface="Times New Roman"/>
            </a:endParaRPr>
          </a:p>
        </p:txBody>
      </p:sp>
      <p:sp>
        <p:nvSpPr>
          <p:cNvPr id="11" name="Rectangle 10"/>
          <p:cNvSpPr/>
          <p:nvPr/>
        </p:nvSpPr>
        <p:spPr>
          <a:xfrm>
            <a:off x="383523" y="4763185"/>
            <a:ext cx="2921586" cy="646331"/>
          </a:xfrm>
          <a:prstGeom prst="rect">
            <a:avLst/>
          </a:prstGeom>
        </p:spPr>
        <p:txBody>
          <a:bodyPr wrap="square">
            <a:spAutoFit/>
          </a:bodyPr>
          <a:lstStyle/>
          <a:p>
            <a:pPr marL="342900" indent="-342900">
              <a:buFont typeface="Arial"/>
              <a:buChar char="•"/>
            </a:pPr>
            <a:r>
              <a:rPr lang="en-US" dirty="0" smtClean="0">
                <a:latin typeface="Times New Roman"/>
                <a:cs typeface="Times New Roman"/>
              </a:rPr>
              <a:t>No gradient is measured within accuracy!</a:t>
            </a:r>
            <a:endParaRPr lang="en-US" dirty="0">
              <a:latin typeface="Times New Roman"/>
              <a:cs typeface="Times New Roman"/>
            </a:endParaRPr>
          </a:p>
        </p:txBody>
      </p:sp>
      <p:pic>
        <p:nvPicPr>
          <p:cNvPr id="12" name="Picture 11"/>
          <p:cNvPicPr>
            <a:picLocks noChangeAspect="1"/>
          </p:cNvPicPr>
          <p:nvPr/>
        </p:nvPicPr>
        <p:blipFill rotWithShape="1">
          <a:blip r:embed="rId6"/>
          <a:srcRect t="5810" r="7492"/>
          <a:stretch/>
        </p:blipFill>
        <p:spPr>
          <a:xfrm>
            <a:off x="5531964" y="4066459"/>
            <a:ext cx="3381944" cy="2389093"/>
          </a:xfrm>
          <a:prstGeom prst="rect">
            <a:avLst/>
          </a:prstGeom>
        </p:spPr>
      </p:pic>
      <p:graphicFrame>
        <p:nvGraphicFramePr>
          <p:cNvPr id="13" name="Object 12"/>
          <p:cNvGraphicFramePr>
            <a:graphicFrameLocks noChangeAspect="1"/>
          </p:cNvGraphicFramePr>
          <p:nvPr>
            <p:extLst>
              <p:ext uri="{D42A27DB-BD31-4B8C-83A1-F6EECF244321}">
                <p14:modId xmlns:p14="http://schemas.microsoft.com/office/powerpoint/2010/main" val="3450412131"/>
              </p:ext>
            </p:extLst>
          </p:nvPr>
        </p:nvGraphicFramePr>
        <p:xfrm>
          <a:off x="6144371" y="5659311"/>
          <a:ext cx="1766621" cy="503979"/>
        </p:xfrm>
        <a:graphic>
          <a:graphicData uri="http://schemas.openxmlformats.org/presentationml/2006/ole">
            <mc:AlternateContent xmlns:mc="http://schemas.openxmlformats.org/markup-compatibility/2006">
              <mc:Choice xmlns:v="urn:schemas-microsoft-com:vml" Requires="v">
                <p:oleObj spid="_x0000_s7214" name="Equation" r:id="rId7" imgW="711200" imgH="203200" progId="Equation.DSMT4">
                  <p:embed/>
                </p:oleObj>
              </mc:Choice>
              <mc:Fallback>
                <p:oleObj name="Equation" r:id="rId7" imgW="711200" imgH="203200" progId="Equation.DSMT4">
                  <p:embed/>
                  <p:pic>
                    <p:nvPicPr>
                      <p:cNvPr id="0" name=""/>
                      <p:cNvPicPr/>
                      <p:nvPr/>
                    </p:nvPicPr>
                    <p:blipFill>
                      <a:blip r:embed="rId8"/>
                      <a:stretch>
                        <a:fillRect/>
                      </a:stretch>
                    </p:blipFill>
                    <p:spPr>
                      <a:xfrm>
                        <a:off x="6144371" y="5659311"/>
                        <a:ext cx="1766621" cy="503979"/>
                      </a:xfrm>
                      <a:prstGeom prst="rect">
                        <a:avLst/>
                      </a:prstGeom>
                    </p:spPr>
                  </p:pic>
                </p:oleObj>
              </mc:Fallback>
            </mc:AlternateContent>
          </a:graphicData>
        </a:graphic>
      </p:graphicFrame>
      <p:sp>
        <p:nvSpPr>
          <p:cNvPr id="14" name="TextBox 13"/>
          <p:cNvSpPr txBox="1"/>
          <p:nvPr/>
        </p:nvSpPr>
        <p:spPr>
          <a:xfrm>
            <a:off x="3826112" y="6186445"/>
            <a:ext cx="184666" cy="369332"/>
          </a:xfrm>
          <a:prstGeom prst="rect">
            <a:avLst/>
          </a:prstGeom>
          <a:noFill/>
        </p:spPr>
        <p:txBody>
          <a:bodyPr wrap="none" rtlCol="0">
            <a:spAutoFit/>
          </a:bodyPr>
          <a:lstStyle/>
          <a:p>
            <a:endParaRPr lang="en-US" dirty="0"/>
          </a:p>
        </p:txBody>
      </p:sp>
      <p:pic>
        <p:nvPicPr>
          <p:cNvPr id="15" name="Picture 14" descr="Bildschirmfoto 2014-12-15 um 11.49.59 PM.png"/>
          <p:cNvPicPr>
            <a:picLocks noChangeAspect="1"/>
          </p:cNvPicPr>
          <p:nvPr/>
        </p:nvPicPr>
        <p:blipFill>
          <a:blip r:embed="rId9">
            <a:alphaModFix amt="41000"/>
            <a:extLst>
              <a:ext uri="{28A0092B-C50C-407E-A947-70E740481C1C}">
                <a14:useLocalDpi xmlns:a14="http://schemas.microsoft.com/office/drawing/2010/main" val="0"/>
              </a:ext>
            </a:extLst>
          </a:blip>
          <a:stretch>
            <a:fillRect/>
          </a:stretch>
        </p:blipFill>
        <p:spPr>
          <a:xfrm>
            <a:off x="461239" y="5409516"/>
            <a:ext cx="2229748" cy="948970"/>
          </a:xfrm>
          <a:prstGeom prst="rect">
            <a:avLst/>
          </a:prstGeom>
        </p:spPr>
      </p:pic>
      <p:pic>
        <p:nvPicPr>
          <p:cNvPr id="16" name="Picture 15" descr="Untitled.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99574" y="4535635"/>
            <a:ext cx="1744278" cy="1541129"/>
          </a:xfrm>
          <a:prstGeom prst="rect">
            <a:avLst/>
          </a:prstGeom>
        </p:spPr>
      </p:pic>
      <p:sp>
        <p:nvSpPr>
          <p:cNvPr id="17" name="Slide Number Placeholder 16"/>
          <p:cNvSpPr>
            <a:spLocks noGrp="1"/>
          </p:cNvSpPr>
          <p:nvPr>
            <p:ph type="sldNum" sz="quarter" idx="12"/>
          </p:nvPr>
        </p:nvSpPr>
        <p:spPr/>
        <p:txBody>
          <a:bodyPr/>
          <a:lstStyle/>
          <a:p>
            <a:fld id="{265AEB55-315A-784C-9F97-C4B2A9325188}" type="slidenum">
              <a:rPr lang="en-US" smtClean="0"/>
              <a:t>13</a:t>
            </a:fld>
            <a:endParaRPr lang="en-US"/>
          </a:p>
        </p:txBody>
      </p:sp>
    </p:spTree>
    <p:extLst>
      <p:ext uri="{BB962C8B-B14F-4D97-AF65-F5344CB8AC3E}">
        <p14:creationId xmlns:p14="http://schemas.microsoft.com/office/powerpoint/2010/main" val="104880890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Custom built fast valves provide access to beams </a:t>
            </a:r>
            <a:endParaRPr lang="en-US" dirty="0"/>
          </a:p>
        </p:txBody>
      </p:sp>
      <p:sp>
        <p:nvSpPr>
          <p:cNvPr id="3" name="Content Placeholder 2"/>
          <p:cNvSpPr>
            <a:spLocks noGrp="1"/>
          </p:cNvSpPr>
          <p:nvPr>
            <p:ph idx="1"/>
          </p:nvPr>
        </p:nvSpPr>
        <p:spPr/>
        <p:txBody>
          <a:bodyPr/>
          <a:lstStyle/>
          <a:p>
            <a:r>
              <a:rPr lang="en-US" dirty="0" smtClean="0"/>
              <a:t>Custom built ultra fast valves developed by VAT and recently delivered to CERN for test</a:t>
            </a:r>
          </a:p>
          <a:p>
            <a:r>
              <a:rPr lang="en-US" dirty="0" smtClean="0"/>
              <a:t>Fast valves minimize density disturbance</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456590100"/>
              </p:ext>
            </p:extLst>
          </p:nvPr>
        </p:nvGraphicFramePr>
        <p:xfrm>
          <a:off x="123716" y="3735592"/>
          <a:ext cx="4475170" cy="1960198"/>
        </p:xfrm>
        <a:graphic>
          <a:graphicData uri="http://schemas.openxmlformats.org/drawingml/2006/table">
            <a:tbl>
              <a:tblPr firstRow="1" bandRow="1">
                <a:tableStyleId>{5C22544A-7EE6-4342-B048-85BDC9FD1C3A}</a:tableStyleId>
              </a:tblPr>
              <a:tblGrid>
                <a:gridCol w="2237585"/>
                <a:gridCol w="2237585"/>
              </a:tblGrid>
              <a:tr h="393549">
                <a:tc gridSpan="2">
                  <a:txBody>
                    <a:bodyPr/>
                    <a:lstStyle/>
                    <a:p>
                      <a:r>
                        <a:rPr lang="en-US" sz="1200" dirty="0">
                          <a:latin typeface="Times New Roman"/>
                          <a:cs typeface="Times New Roman"/>
                        </a:rPr>
                        <a:t>       FAST </a:t>
                      </a:r>
                      <a:r>
                        <a:rPr lang="en-US" sz="1200" dirty="0" smtClean="0">
                          <a:latin typeface="Times New Roman"/>
                          <a:cs typeface="Times New Roman"/>
                        </a:rPr>
                        <a:t>VALVE</a:t>
                      </a:r>
                      <a:r>
                        <a:rPr lang="en-US" sz="1200" baseline="0" dirty="0" smtClean="0">
                          <a:latin typeface="Times New Roman"/>
                          <a:cs typeface="Times New Roman"/>
                        </a:rPr>
                        <a:t> SPECIFICATIONS</a:t>
                      </a:r>
                      <a:endParaRPr lang="en-US" sz="1200" dirty="0">
                        <a:latin typeface="Times New Roman"/>
                        <a:cs typeface="Times New Roman"/>
                      </a:endParaRPr>
                    </a:p>
                  </a:txBody>
                  <a:tcPr/>
                </a:tc>
                <a:tc hMerge="1">
                  <a:txBody>
                    <a:bodyPr/>
                    <a:lstStyle/>
                    <a:p>
                      <a:endParaRPr lang="en-US"/>
                    </a:p>
                  </a:txBody>
                  <a:tcPr/>
                </a:tc>
              </a:tr>
              <a:tr h="223807">
                <a:tc>
                  <a:txBody>
                    <a:bodyPr/>
                    <a:lstStyle/>
                    <a:p>
                      <a:pPr marL="0" algn="just">
                        <a:spcBef>
                          <a:spcPts val="0"/>
                        </a:spcBef>
                        <a:spcAft>
                          <a:spcPts val="600"/>
                        </a:spcAft>
                      </a:pPr>
                      <a:r>
                        <a:rPr lang="en-US" sz="1200" b="1">
                          <a:solidFill>
                            <a:srgbClr val="000000"/>
                          </a:solidFill>
                          <a:effectLst/>
                          <a:latin typeface="Times New Roman"/>
                          <a:ea typeface="Times New Roman"/>
                          <a:cs typeface="Times New Roman"/>
                        </a:rPr>
                        <a:t>Opening Time</a:t>
                      </a:r>
                      <a:endParaRPr lang="de-DE" sz="1200">
                        <a:effectLst/>
                        <a:latin typeface="Times New Roman"/>
                        <a:ea typeface="Times New Roman"/>
                        <a:cs typeface="Times New Roman"/>
                      </a:endParaRPr>
                    </a:p>
                  </a:txBody>
                  <a:tcPr marL="68580" marR="68580" marT="0" marB="0"/>
                </a:tc>
                <a:tc>
                  <a:txBody>
                    <a:bodyPr/>
                    <a:lstStyle/>
                    <a:p>
                      <a:pPr marL="0" algn="ctr">
                        <a:spcBef>
                          <a:spcPts val="0"/>
                        </a:spcBef>
                        <a:spcAft>
                          <a:spcPts val="600"/>
                        </a:spcAft>
                      </a:pPr>
                      <a:r>
                        <a:rPr lang="en-US" sz="1200" b="1" dirty="0">
                          <a:solidFill>
                            <a:srgbClr val="000000"/>
                          </a:solidFill>
                          <a:effectLst/>
                          <a:latin typeface="Times New Roman"/>
                          <a:ea typeface="Times New Roman"/>
                          <a:cs typeface="Times New Roman"/>
                        </a:rPr>
                        <a:t>~</a:t>
                      </a:r>
                      <a:r>
                        <a:rPr lang="en-US" sz="1200" b="1" dirty="0" smtClean="0">
                          <a:solidFill>
                            <a:srgbClr val="000000"/>
                          </a:solidFill>
                          <a:effectLst/>
                          <a:latin typeface="Times New Roman"/>
                          <a:ea typeface="Times New Roman"/>
                          <a:cs typeface="Times New Roman"/>
                        </a:rPr>
                        <a:t>10 </a:t>
                      </a:r>
                      <a:r>
                        <a:rPr lang="en-US" sz="1200" b="1" dirty="0" err="1">
                          <a:solidFill>
                            <a:srgbClr val="000000"/>
                          </a:solidFill>
                          <a:effectLst/>
                          <a:latin typeface="Times New Roman"/>
                          <a:ea typeface="Times New Roman"/>
                          <a:cs typeface="Times New Roman"/>
                        </a:rPr>
                        <a:t>ms</a:t>
                      </a:r>
                      <a:endParaRPr lang="de-DE" sz="1200" dirty="0">
                        <a:effectLst/>
                        <a:latin typeface="Times New Roman"/>
                        <a:ea typeface="Times New Roman"/>
                        <a:cs typeface="Times New Roman"/>
                      </a:endParaRPr>
                    </a:p>
                  </a:txBody>
                  <a:tcPr marL="68580" marR="68580" marT="0" marB="0"/>
                </a:tc>
              </a:tr>
              <a:tr h="223807">
                <a:tc>
                  <a:txBody>
                    <a:bodyPr/>
                    <a:lstStyle/>
                    <a:p>
                      <a:pPr marL="0" algn="just">
                        <a:spcBef>
                          <a:spcPts val="0"/>
                        </a:spcBef>
                        <a:spcAft>
                          <a:spcPts val="600"/>
                        </a:spcAft>
                      </a:pPr>
                      <a:r>
                        <a:rPr lang="en-US" sz="1200" b="1">
                          <a:solidFill>
                            <a:srgbClr val="000000"/>
                          </a:solidFill>
                          <a:effectLst/>
                          <a:latin typeface="Times New Roman"/>
                          <a:ea typeface="Times New Roman"/>
                          <a:cs typeface="Times New Roman"/>
                        </a:rPr>
                        <a:t>Closing Time</a:t>
                      </a:r>
                      <a:endParaRPr lang="de-DE" sz="1200">
                        <a:effectLst/>
                        <a:latin typeface="Times New Roman"/>
                        <a:ea typeface="Times New Roman"/>
                        <a:cs typeface="Times New Roman"/>
                      </a:endParaRPr>
                    </a:p>
                  </a:txBody>
                  <a:tcPr marL="68580" marR="68580" marT="0" marB="0"/>
                </a:tc>
                <a:tc>
                  <a:txBody>
                    <a:bodyPr/>
                    <a:lstStyle/>
                    <a:p>
                      <a:pPr marL="0" algn="ctr">
                        <a:spcBef>
                          <a:spcPts val="0"/>
                        </a:spcBef>
                        <a:spcAft>
                          <a:spcPts val="600"/>
                        </a:spcAft>
                      </a:pPr>
                      <a:r>
                        <a:rPr lang="en-US" sz="1200" b="1" dirty="0">
                          <a:solidFill>
                            <a:srgbClr val="000000"/>
                          </a:solidFill>
                          <a:effectLst/>
                          <a:latin typeface="Times New Roman"/>
                          <a:ea typeface="Times New Roman"/>
                          <a:cs typeface="Times New Roman"/>
                        </a:rPr>
                        <a:t>&lt;1 s</a:t>
                      </a:r>
                      <a:endParaRPr lang="de-DE" sz="1200" dirty="0">
                        <a:effectLst/>
                        <a:latin typeface="Times New Roman"/>
                        <a:ea typeface="Times New Roman"/>
                        <a:cs typeface="Times New Roman"/>
                      </a:endParaRPr>
                    </a:p>
                  </a:txBody>
                  <a:tcPr marL="68580" marR="68580" marT="0" marB="0"/>
                </a:tc>
              </a:tr>
              <a:tr h="447614">
                <a:tc>
                  <a:txBody>
                    <a:bodyPr/>
                    <a:lstStyle/>
                    <a:p>
                      <a:pPr marL="0" algn="just">
                        <a:spcBef>
                          <a:spcPts val="0"/>
                        </a:spcBef>
                        <a:spcAft>
                          <a:spcPts val="600"/>
                        </a:spcAft>
                      </a:pPr>
                      <a:r>
                        <a:rPr lang="en-US" sz="1200" b="1">
                          <a:solidFill>
                            <a:srgbClr val="000000"/>
                          </a:solidFill>
                          <a:effectLst/>
                          <a:latin typeface="Times New Roman"/>
                          <a:ea typeface="Times New Roman"/>
                          <a:cs typeface="Times New Roman"/>
                        </a:rPr>
                        <a:t>Environment</a:t>
                      </a:r>
                      <a:endParaRPr lang="de-DE" sz="1200">
                        <a:effectLst/>
                        <a:latin typeface="Times New Roman"/>
                        <a:ea typeface="Times New Roman"/>
                        <a:cs typeface="Times New Roman"/>
                      </a:endParaRPr>
                    </a:p>
                  </a:txBody>
                  <a:tcPr marL="68580" marR="68580" marT="0" marB="0"/>
                </a:tc>
                <a:tc>
                  <a:txBody>
                    <a:bodyPr/>
                    <a:lstStyle/>
                    <a:p>
                      <a:pPr marL="0" algn="ctr">
                        <a:spcBef>
                          <a:spcPts val="0"/>
                        </a:spcBef>
                        <a:spcAft>
                          <a:spcPts val="600"/>
                        </a:spcAft>
                      </a:pPr>
                      <a:r>
                        <a:rPr lang="en-US" sz="1200" b="1">
                          <a:solidFill>
                            <a:srgbClr val="000000"/>
                          </a:solidFill>
                          <a:effectLst/>
                          <a:latin typeface="Times New Roman"/>
                          <a:ea typeface="Times New Roman"/>
                          <a:cs typeface="Times New Roman"/>
                        </a:rPr>
                        <a:t>Rubidium, radiation resistant</a:t>
                      </a:r>
                      <a:endParaRPr lang="de-DE" sz="1200">
                        <a:effectLst/>
                        <a:latin typeface="Times New Roman"/>
                        <a:ea typeface="Times New Roman"/>
                        <a:cs typeface="Times New Roman"/>
                      </a:endParaRPr>
                    </a:p>
                  </a:txBody>
                  <a:tcPr marL="68580" marR="68580" marT="0" marB="0"/>
                </a:tc>
              </a:tr>
              <a:tr h="223807">
                <a:tc>
                  <a:txBody>
                    <a:bodyPr/>
                    <a:lstStyle/>
                    <a:p>
                      <a:pPr marL="0" algn="just">
                        <a:spcBef>
                          <a:spcPts val="0"/>
                        </a:spcBef>
                        <a:spcAft>
                          <a:spcPts val="600"/>
                        </a:spcAft>
                      </a:pPr>
                      <a:r>
                        <a:rPr lang="en-US" sz="1200" b="1" dirty="0">
                          <a:solidFill>
                            <a:srgbClr val="000000"/>
                          </a:solidFill>
                          <a:effectLst/>
                          <a:latin typeface="Times New Roman"/>
                          <a:ea typeface="Times New Roman"/>
                          <a:cs typeface="Times New Roman"/>
                        </a:rPr>
                        <a:t>Temperature</a:t>
                      </a:r>
                      <a:endParaRPr lang="de-DE" sz="1200" dirty="0">
                        <a:effectLst/>
                        <a:latin typeface="Times New Roman"/>
                        <a:ea typeface="Times New Roman"/>
                        <a:cs typeface="Times New Roman"/>
                      </a:endParaRPr>
                    </a:p>
                  </a:txBody>
                  <a:tcPr marL="68580" marR="68580" marT="0" marB="0"/>
                </a:tc>
                <a:tc>
                  <a:txBody>
                    <a:bodyPr/>
                    <a:lstStyle/>
                    <a:p>
                      <a:pPr marL="0" algn="ctr">
                        <a:spcBef>
                          <a:spcPts val="0"/>
                        </a:spcBef>
                        <a:spcAft>
                          <a:spcPts val="600"/>
                        </a:spcAft>
                      </a:pPr>
                      <a:r>
                        <a:rPr lang="en-US" sz="1200" b="1">
                          <a:solidFill>
                            <a:srgbClr val="000000"/>
                          </a:solidFill>
                          <a:effectLst/>
                          <a:latin typeface="Times New Roman"/>
                          <a:ea typeface="Times New Roman"/>
                          <a:cs typeface="Times New Roman"/>
                        </a:rPr>
                        <a:t>180 - 220 </a:t>
                      </a:r>
                      <a:r>
                        <a:rPr lang="en-US" sz="1200" b="1" baseline="30000">
                          <a:solidFill>
                            <a:srgbClr val="000000"/>
                          </a:solidFill>
                          <a:effectLst/>
                          <a:latin typeface="Times New Roman"/>
                          <a:ea typeface="Times New Roman"/>
                          <a:cs typeface="Times New Roman"/>
                        </a:rPr>
                        <a:t>o</a:t>
                      </a:r>
                      <a:r>
                        <a:rPr lang="en-US" sz="1200" b="1">
                          <a:solidFill>
                            <a:srgbClr val="000000"/>
                          </a:solidFill>
                          <a:effectLst/>
                          <a:latin typeface="Times New Roman"/>
                          <a:ea typeface="Times New Roman"/>
                          <a:cs typeface="Times New Roman"/>
                        </a:rPr>
                        <a:t>C</a:t>
                      </a:r>
                      <a:endParaRPr lang="de-DE" sz="1200">
                        <a:effectLst/>
                        <a:latin typeface="Times New Roman"/>
                        <a:ea typeface="Times New Roman"/>
                        <a:cs typeface="Times New Roman"/>
                      </a:endParaRPr>
                    </a:p>
                  </a:txBody>
                  <a:tcPr marL="68580" marR="68580" marT="0" marB="0"/>
                </a:tc>
              </a:tr>
              <a:tr h="223807">
                <a:tc>
                  <a:txBody>
                    <a:bodyPr/>
                    <a:lstStyle/>
                    <a:p>
                      <a:pPr marL="0" algn="just">
                        <a:spcBef>
                          <a:spcPts val="0"/>
                        </a:spcBef>
                        <a:spcAft>
                          <a:spcPts val="600"/>
                        </a:spcAft>
                        <a:tabLst>
                          <a:tab pos="2582545" algn="l"/>
                        </a:tabLst>
                      </a:pPr>
                      <a:r>
                        <a:rPr lang="en-US" sz="1200" b="1" dirty="0">
                          <a:solidFill>
                            <a:srgbClr val="000000"/>
                          </a:solidFill>
                          <a:effectLst/>
                          <a:latin typeface="Times New Roman"/>
                          <a:ea typeface="Times New Roman"/>
                          <a:cs typeface="Times New Roman"/>
                        </a:rPr>
                        <a:t>Aperture Size (D)</a:t>
                      </a:r>
                      <a:endParaRPr lang="de-DE" sz="1200" dirty="0">
                        <a:effectLst/>
                        <a:latin typeface="Times New Roman"/>
                        <a:ea typeface="Times New Roman"/>
                        <a:cs typeface="Times New Roman"/>
                      </a:endParaRPr>
                    </a:p>
                  </a:txBody>
                  <a:tcPr marL="68580" marR="68580" marT="0" marB="0"/>
                </a:tc>
                <a:tc>
                  <a:txBody>
                    <a:bodyPr/>
                    <a:lstStyle/>
                    <a:p>
                      <a:pPr marL="0" algn="ctr">
                        <a:spcBef>
                          <a:spcPts val="0"/>
                        </a:spcBef>
                        <a:spcAft>
                          <a:spcPts val="600"/>
                        </a:spcAft>
                      </a:pPr>
                      <a:r>
                        <a:rPr lang="en-US" sz="1200" b="1">
                          <a:solidFill>
                            <a:srgbClr val="000000"/>
                          </a:solidFill>
                          <a:effectLst/>
                          <a:latin typeface="Times New Roman"/>
                          <a:ea typeface="Times New Roman"/>
                          <a:cs typeface="Times New Roman"/>
                        </a:rPr>
                        <a:t>4 cm</a:t>
                      </a:r>
                      <a:endParaRPr lang="de-DE" sz="1200">
                        <a:effectLst/>
                        <a:latin typeface="Times New Roman"/>
                        <a:ea typeface="Times New Roman"/>
                        <a:cs typeface="Times New Roman"/>
                      </a:endParaRPr>
                    </a:p>
                  </a:txBody>
                  <a:tcPr marL="68580" marR="68580" marT="0" marB="0"/>
                </a:tc>
              </a:tr>
              <a:tr h="223807">
                <a:tc>
                  <a:txBody>
                    <a:bodyPr/>
                    <a:lstStyle/>
                    <a:p>
                      <a:pPr marL="0" algn="just">
                        <a:spcBef>
                          <a:spcPts val="0"/>
                        </a:spcBef>
                        <a:spcAft>
                          <a:spcPts val="600"/>
                        </a:spcAft>
                        <a:tabLst>
                          <a:tab pos="2582545" algn="l"/>
                        </a:tabLst>
                      </a:pPr>
                      <a:r>
                        <a:rPr lang="en-US" sz="1200" b="1">
                          <a:solidFill>
                            <a:srgbClr val="000000"/>
                          </a:solidFill>
                          <a:effectLst/>
                          <a:latin typeface="Times New Roman"/>
                          <a:ea typeface="Times New Roman"/>
                          <a:cs typeface="Times New Roman"/>
                        </a:rPr>
                        <a:t>Number of Cycles</a:t>
                      </a:r>
                      <a:endParaRPr lang="de-DE" sz="1200">
                        <a:effectLst/>
                        <a:latin typeface="Times New Roman"/>
                        <a:ea typeface="Times New Roman"/>
                        <a:cs typeface="Times New Roman"/>
                      </a:endParaRPr>
                    </a:p>
                  </a:txBody>
                  <a:tcPr marL="68580" marR="68580" marT="0" marB="0"/>
                </a:tc>
                <a:tc>
                  <a:txBody>
                    <a:bodyPr/>
                    <a:lstStyle/>
                    <a:p>
                      <a:pPr marL="0" algn="ctr">
                        <a:spcBef>
                          <a:spcPts val="0"/>
                        </a:spcBef>
                        <a:spcAft>
                          <a:spcPts val="600"/>
                        </a:spcAft>
                      </a:pPr>
                      <a:r>
                        <a:rPr lang="en-US" sz="1200" b="1" dirty="0">
                          <a:solidFill>
                            <a:srgbClr val="000000"/>
                          </a:solidFill>
                          <a:effectLst/>
                          <a:latin typeface="Times New Roman"/>
                          <a:ea typeface="Times New Roman"/>
                          <a:cs typeface="Times New Roman"/>
                        </a:rPr>
                        <a:t>43200</a:t>
                      </a:r>
                      <a:endParaRPr lang="de-DE" sz="1200" dirty="0">
                        <a:effectLst/>
                        <a:latin typeface="Times New Roman"/>
                        <a:ea typeface="Times New Roman"/>
                        <a:cs typeface="Times New Roman"/>
                      </a:endParaRPr>
                    </a:p>
                  </a:txBody>
                  <a:tcPr marL="68580" marR="68580" marT="0" marB="0"/>
                </a:tc>
              </a:tr>
            </a:tbl>
          </a:graphicData>
        </a:graphic>
      </p:graphicFrame>
      <p:pic>
        <p:nvPicPr>
          <p:cNvPr id="6" name="Picture 5" descr="Bildschirmfoto 2014-06-13 um 2.33.4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494" y="3652995"/>
            <a:ext cx="4151529" cy="2575584"/>
          </a:xfrm>
          <a:prstGeom prst="rect">
            <a:avLst/>
          </a:prstGeom>
        </p:spPr>
      </p:pic>
      <p:pic>
        <p:nvPicPr>
          <p:cNvPr id="10" name="Picture 9" descr="Bildschirmfoto 2013-05-30 um 10.12.43 PM.png"/>
          <p:cNvPicPr>
            <a:picLocks noChangeAspect="1"/>
          </p:cNvPicPr>
          <p:nvPr/>
        </p:nvPicPr>
        <p:blipFill rotWithShape="1">
          <a:blip r:embed="rId3">
            <a:extLst>
              <a:ext uri="{28A0092B-C50C-407E-A947-70E740481C1C}">
                <a14:useLocalDpi xmlns:a14="http://schemas.microsoft.com/office/drawing/2010/main" val="0"/>
              </a:ext>
            </a:extLst>
          </a:blip>
          <a:srcRect l="69585" r="16340" b="85500"/>
          <a:stretch/>
        </p:blipFill>
        <p:spPr>
          <a:xfrm>
            <a:off x="6125020" y="5770862"/>
            <a:ext cx="839886" cy="465384"/>
          </a:xfrm>
          <a:prstGeom prst="rect">
            <a:avLst/>
          </a:prstGeom>
        </p:spPr>
      </p:pic>
      <p:sp>
        <p:nvSpPr>
          <p:cNvPr id="5" name="Date Placeholder 4"/>
          <p:cNvSpPr>
            <a:spLocks noGrp="1"/>
          </p:cNvSpPr>
          <p:nvPr>
            <p:ph type="dt" sz="half" idx="10"/>
          </p:nvPr>
        </p:nvSpPr>
        <p:spPr/>
        <p:txBody>
          <a:bodyPr/>
          <a:lstStyle/>
          <a:p>
            <a:fld id="{C0EA2996-C1A6-E344-A2C6-5B6209AE5CC5}" type="datetime4">
              <a:rPr lang="en-US" smtClean="0"/>
              <a:t>December 16, 2014</a:t>
            </a:fld>
            <a:endParaRPr lang="en-US"/>
          </a:p>
        </p:txBody>
      </p:sp>
      <p:sp>
        <p:nvSpPr>
          <p:cNvPr id="7" name="Footer Placeholder 6"/>
          <p:cNvSpPr>
            <a:spLocks noGrp="1"/>
          </p:cNvSpPr>
          <p:nvPr>
            <p:ph type="ftr" sz="quarter" idx="11"/>
          </p:nvPr>
        </p:nvSpPr>
        <p:spPr/>
        <p:txBody>
          <a:bodyPr/>
          <a:lstStyle/>
          <a:p>
            <a:r>
              <a:rPr lang="en-US" smtClean="0"/>
              <a:t>AWAKE progress report </a:t>
            </a:r>
            <a:endParaRPr lang="en-US"/>
          </a:p>
        </p:txBody>
      </p:sp>
      <p:sp>
        <p:nvSpPr>
          <p:cNvPr id="8" name="Slide Number Placeholder 7"/>
          <p:cNvSpPr>
            <a:spLocks noGrp="1"/>
          </p:cNvSpPr>
          <p:nvPr>
            <p:ph type="sldNum" sz="quarter" idx="12"/>
          </p:nvPr>
        </p:nvSpPr>
        <p:spPr/>
        <p:txBody>
          <a:bodyPr/>
          <a:lstStyle/>
          <a:p>
            <a:fld id="{265AEB55-315A-784C-9F97-C4B2A9325188}" type="slidenum">
              <a:rPr lang="en-US" smtClean="0"/>
              <a:t>14</a:t>
            </a:fld>
            <a:endParaRPr lang="en-US"/>
          </a:p>
        </p:txBody>
      </p:sp>
    </p:spTree>
    <p:extLst>
      <p:ext uri="{BB962C8B-B14F-4D97-AF65-F5344CB8AC3E}">
        <p14:creationId xmlns:p14="http://schemas.microsoft.com/office/powerpoint/2010/main" val="392226379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Hook interferometry</a:t>
            </a:r>
            <a:endParaRPr lang="en-US" dirty="0"/>
          </a:p>
        </p:txBody>
      </p:sp>
      <p:sp>
        <p:nvSpPr>
          <p:cNvPr id="3" name="Content Placeholder 2"/>
          <p:cNvSpPr>
            <a:spLocks noGrp="1"/>
          </p:cNvSpPr>
          <p:nvPr>
            <p:ph idx="1"/>
          </p:nvPr>
        </p:nvSpPr>
        <p:spPr>
          <a:xfrm>
            <a:off x="84557" y="1104733"/>
            <a:ext cx="2613998" cy="548992"/>
          </a:xfrm>
        </p:spPr>
        <p:txBody>
          <a:bodyPr>
            <a:normAutofit/>
          </a:bodyPr>
          <a:lstStyle/>
          <a:p>
            <a:pPr marL="0" indent="0">
              <a:buNone/>
            </a:pPr>
            <a:r>
              <a:rPr lang="en-US" sz="1800" i="1" dirty="0" smtClean="0"/>
              <a:t>E. </a:t>
            </a:r>
            <a:r>
              <a:rPr lang="en-US" sz="1800" i="1" dirty="0" err="1" smtClean="0"/>
              <a:t>Oez</a:t>
            </a:r>
            <a:r>
              <a:rPr lang="en-US" sz="1800" i="1" dirty="0" smtClean="0"/>
              <a:t>, F. </a:t>
            </a:r>
            <a:r>
              <a:rPr lang="en-US" sz="1800" i="1" dirty="0" err="1" smtClean="0"/>
              <a:t>Batsch</a:t>
            </a:r>
            <a:endParaRPr lang="en-US" sz="1800" i="1" dirty="0"/>
          </a:p>
        </p:txBody>
      </p:sp>
      <p:sp>
        <p:nvSpPr>
          <p:cNvPr id="4" name="Date Placeholder 3"/>
          <p:cNvSpPr>
            <a:spLocks noGrp="1"/>
          </p:cNvSpPr>
          <p:nvPr>
            <p:ph type="dt" sz="half" idx="10"/>
          </p:nvPr>
        </p:nvSpPr>
        <p:spPr/>
        <p:txBody>
          <a:bodyPr/>
          <a:lstStyle/>
          <a:p>
            <a:fld id="{2E557C99-A6F8-A048-A739-D05009E0017C}" type="datetime4">
              <a:rPr lang="en-US" smtClean="0"/>
              <a:t>December 16, 2014</a:t>
            </a:fld>
            <a:endParaRPr lang="en-US"/>
          </a:p>
        </p:txBody>
      </p:sp>
      <p:sp>
        <p:nvSpPr>
          <p:cNvPr id="5" name="Footer Placeholder 4"/>
          <p:cNvSpPr>
            <a:spLocks noGrp="1"/>
          </p:cNvSpPr>
          <p:nvPr>
            <p:ph type="ftr" sz="quarter" idx="11"/>
          </p:nvPr>
        </p:nvSpPr>
        <p:spPr/>
        <p:txBody>
          <a:bodyPr/>
          <a:lstStyle/>
          <a:p>
            <a:r>
              <a:rPr lang="en-US" smtClean="0"/>
              <a:t>AWAKE progress report </a:t>
            </a:r>
            <a:endParaRPr lang="en-US"/>
          </a:p>
        </p:txBody>
      </p:sp>
      <p:sp>
        <p:nvSpPr>
          <p:cNvPr id="6" name="Slide Number Placeholder 5"/>
          <p:cNvSpPr>
            <a:spLocks noGrp="1"/>
          </p:cNvSpPr>
          <p:nvPr>
            <p:ph type="sldNum" sz="quarter" idx="12"/>
          </p:nvPr>
        </p:nvSpPr>
        <p:spPr/>
        <p:txBody>
          <a:bodyPr/>
          <a:lstStyle/>
          <a:p>
            <a:fld id="{265AEB55-315A-784C-9F97-C4B2A9325188}" type="slidenum">
              <a:rPr lang="en-US" smtClean="0"/>
              <a:t>15</a:t>
            </a:fld>
            <a:endParaRPr lang="en-US"/>
          </a:p>
        </p:txBody>
      </p:sp>
      <p:pic>
        <p:nvPicPr>
          <p:cNvPr id="7" name="Picture 6" descr="Bildschirmfoto 2014-06-13 um 2.32.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9048" y="3958011"/>
            <a:ext cx="3319559" cy="2213038"/>
          </a:xfrm>
          <a:prstGeom prst="rect">
            <a:avLst/>
          </a:prstGeom>
        </p:spPr>
      </p:pic>
      <p:sp>
        <p:nvSpPr>
          <p:cNvPr id="8" name="TextBox 7"/>
          <p:cNvSpPr txBox="1"/>
          <p:nvPr/>
        </p:nvSpPr>
        <p:spPr>
          <a:xfrm>
            <a:off x="6208969" y="3915032"/>
            <a:ext cx="2755607" cy="369332"/>
          </a:xfrm>
          <a:prstGeom prst="rect">
            <a:avLst/>
          </a:prstGeom>
          <a:solidFill>
            <a:srgbClr val="FFFFFF"/>
          </a:solidFill>
        </p:spPr>
        <p:txBody>
          <a:bodyPr wrap="none" rtlCol="0">
            <a:spAutoFit/>
          </a:bodyPr>
          <a:lstStyle/>
          <a:p>
            <a:r>
              <a:rPr lang="en-US" dirty="0" smtClean="0">
                <a:latin typeface="Times"/>
                <a:cs typeface="Times"/>
              </a:rPr>
              <a:t>Photo of 1 g break-glass </a:t>
            </a:r>
            <a:r>
              <a:rPr lang="en-US" dirty="0" err="1" smtClean="0">
                <a:latin typeface="Times"/>
                <a:cs typeface="Times"/>
              </a:rPr>
              <a:t>Rb</a:t>
            </a:r>
            <a:endParaRPr lang="en-US" dirty="0">
              <a:latin typeface="Times"/>
              <a:cs typeface="Times"/>
            </a:endParaRPr>
          </a:p>
        </p:txBody>
      </p:sp>
      <p:pic>
        <p:nvPicPr>
          <p:cNvPr id="9" name="Picture 8" descr="Bildschirmfoto 2014-06-06 um 2.59.26 PM.png"/>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952067" y="1261119"/>
            <a:ext cx="3040571" cy="2640319"/>
          </a:xfrm>
          <a:prstGeom prst="rect">
            <a:avLst/>
          </a:prstGeom>
          <a:solidFill>
            <a:srgbClr val="FFFFFF"/>
          </a:solidFill>
        </p:spPr>
      </p:pic>
      <p:sp>
        <p:nvSpPr>
          <p:cNvPr id="10" name="TextBox 9"/>
          <p:cNvSpPr txBox="1"/>
          <p:nvPr/>
        </p:nvSpPr>
        <p:spPr>
          <a:xfrm>
            <a:off x="5905793" y="1173699"/>
            <a:ext cx="3238207" cy="369332"/>
          </a:xfrm>
          <a:prstGeom prst="rect">
            <a:avLst/>
          </a:prstGeom>
          <a:solidFill>
            <a:srgbClr val="FFFFFF"/>
          </a:solidFill>
        </p:spPr>
        <p:txBody>
          <a:bodyPr wrap="square" rtlCol="0">
            <a:spAutoFit/>
          </a:bodyPr>
          <a:lstStyle/>
          <a:p>
            <a:r>
              <a:rPr lang="en-US" dirty="0" smtClean="0">
                <a:latin typeface="Times"/>
                <a:cs typeface="Times"/>
              </a:rPr>
              <a:t>Photo of the test </a:t>
            </a:r>
            <a:r>
              <a:rPr lang="en-US" dirty="0" err="1" smtClean="0">
                <a:latin typeface="Times"/>
                <a:cs typeface="Times"/>
              </a:rPr>
              <a:t>Rb</a:t>
            </a:r>
            <a:r>
              <a:rPr lang="en-US" dirty="0">
                <a:latin typeface="Times"/>
                <a:cs typeface="Times"/>
              </a:rPr>
              <a:t> </a:t>
            </a:r>
            <a:r>
              <a:rPr lang="en-US" dirty="0" smtClean="0">
                <a:latin typeface="Times"/>
                <a:cs typeface="Times"/>
              </a:rPr>
              <a:t>reservoir</a:t>
            </a:r>
            <a:endParaRPr lang="en-US" dirty="0">
              <a:latin typeface="Times"/>
              <a:cs typeface="Times"/>
            </a:endParaRPr>
          </a:p>
        </p:txBody>
      </p:sp>
      <p:grpSp>
        <p:nvGrpSpPr>
          <p:cNvPr id="13" name="Group 12"/>
          <p:cNvGrpSpPr/>
          <p:nvPr/>
        </p:nvGrpSpPr>
        <p:grpSpPr>
          <a:xfrm>
            <a:off x="1830928" y="2637492"/>
            <a:ext cx="3050213" cy="1465632"/>
            <a:chOff x="79701" y="3419747"/>
            <a:chExt cx="6455586" cy="3577613"/>
          </a:xfrm>
        </p:grpSpPr>
        <p:grpSp>
          <p:nvGrpSpPr>
            <p:cNvPr id="14" name="Group 13"/>
            <p:cNvGrpSpPr/>
            <p:nvPr/>
          </p:nvGrpSpPr>
          <p:grpSpPr>
            <a:xfrm>
              <a:off x="79701" y="3419747"/>
              <a:ext cx="6455586" cy="3577613"/>
              <a:chOff x="79701" y="3419747"/>
              <a:chExt cx="6455586" cy="3577613"/>
            </a:xfrm>
          </p:grpSpPr>
          <p:sp>
            <p:nvSpPr>
              <p:cNvPr id="17" name="Rectangle 16"/>
              <p:cNvSpPr/>
              <p:nvPr/>
            </p:nvSpPr>
            <p:spPr>
              <a:xfrm>
                <a:off x="391420" y="3814640"/>
                <a:ext cx="5297214" cy="3043359"/>
              </a:xfrm>
              <a:prstGeom prst="rect">
                <a:avLst/>
              </a:prstGeom>
              <a:pattFill prst="pct5">
                <a:fgClr>
                  <a:schemeClr val="bg1">
                    <a:lumMod val="85000"/>
                  </a:schemeClr>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latin typeface="Times"/>
                  <a:cs typeface="Times"/>
                </a:endParaRPr>
              </a:p>
            </p:txBody>
          </p:sp>
          <p:sp>
            <p:nvSpPr>
              <p:cNvPr id="18" name="Rectangle 17"/>
              <p:cNvSpPr/>
              <p:nvPr/>
            </p:nvSpPr>
            <p:spPr>
              <a:xfrm>
                <a:off x="2523012" y="6010945"/>
                <a:ext cx="835044" cy="730707"/>
              </a:xfrm>
              <a:prstGeom prst="rect">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latin typeface="Times"/>
                  <a:cs typeface="Times"/>
                </a:endParaRPr>
              </a:p>
            </p:txBody>
          </p:sp>
          <p:sp>
            <p:nvSpPr>
              <p:cNvPr id="19" name="Chord 18"/>
              <p:cNvSpPr/>
              <p:nvPr/>
            </p:nvSpPr>
            <p:spPr>
              <a:xfrm rot="10800000">
                <a:off x="4453486" y="5553164"/>
                <a:ext cx="982899" cy="492577"/>
              </a:xfrm>
              <a:prstGeom prst="chord">
                <a:avLst>
                  <a:gd name="adj1" fmla="val 5377585"/>
                  <a:gd name="adj2" fmla="val 16200000"/>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latin typeface="Times"/>
                  <a:cs typeface="Times"/>
                </a:endParaRPr>
              </a:p>
            </p:txBody>
          </p:sp>
          <p:cxnSp>
            <p:nvCxnSpPr>
              <p:cNvPr id="20" name="Straight Connector 19"/>
              <p:cNvCxnSpPr/>
              <p:nvPr/>
            </p:nvCxnSpPr>
            <p:spPr>
              <a:xfrm>
                <a:off x="4583961" y="5636892"/>
                <a:ext cx="0" cy="37405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erminator 20"/>
              <p:cNvSpPr/>
              <p:nvPr/>
            </p:nvSpPr>
            <p:spPr>
              <a:xfrm flipH="1">
                <a:off x="4731828" y="5584693"/>
                <a:ext cx="45719" cy="426252"/>
              </a:xfrm>
              <a:prstGeom prst="flowChartTermina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latin typeface="Times"/>
                  <a:cs typeface="Times"/>
                </a:endParaRPr>
              </a:p>
            </p:txBody>
          </p:sp>
          <p:cxnSp>
            <p:nvCxnSpPr>
              <p:cNvPr id="22" name="Straight Connector 21"/>
              <p:cNvCxnSpPr/>
              <p:nvPr/>
            </p:nvCxnSpPr>
            <p:spPr>
              <a:xfrm>
                <a:off x="3970736" y="5680386"/>
                <a:ext cx="321833" cy="330559"/>
              </a:xfrm>
              <a:prstGeom prst="line">
                <a:avLst/>
              </a:prstGeom>
              <a:ln w="57150" cmpd="sng">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3970736" y="4262464"/>
                <a:ext cx="321833" cy="330559"/>
              </a:xfrm>
              <a:prstGeom prst="line">
                <a:avLst/>
              </a:prstGeom>
              <a:ln w="57150" cmpd="sng">
                <a:solidFill>
                  <a:schemeClr val="tx2">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3070652" y="4262464"/>
                <a:ext cx="321833" cy="330559"/>
              </a:xfrm>
              <a:prstGeom prst="line">
                <a:avLst/>
              </a:prstGeom>
              <a:ln w="57150" cmpd="sng">
                <a:solidFill>
                  <a:schemeClr val="tx2">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3105625" y="3814640"/>
                <a:ext cx="321833" cy="330559"/>
              </a:xfrm>
              <a:prstGeom prst="line">
                <a:avLst/>
              </a:prstGeom>
              <a:ln w="57150" cmpd="sng">
                <a:solidFill>
                  <a:schemeClr val="tx2">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16200000">
                <a:off x="2527375" y="3814640"/>
                <a:ext cx="321833" cy="330559"/>
              </a:xfrm>
              <a:prstGeom prst="line">
                <a:avLst/>
              </a:prstGeom>
              <a:ln w="57150" cmpd="sng">
                <a:solidFill>
                  <a:schemeClr val="tx2">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2575757" y="4293080"/>
                <a:ext cx="321833" cy="330559"/>
              </a:xfrm>
              <a:prstGeom prst="line">
                <a:avLst/>
              </a:prstGeom>
              <a:ln w="57150" cmpd="sng">
                <a:solidFill>
                  <a:schemeClr val="tx2">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3036222" y="6106634"/>
                <a:ext cx="321833" cy="330559"/>
              </a:xfrm>
              <a:prstGeom prst="line">
                <a:avLst/>
              </a:prstGeom>
              <a:ln w="57150" cmpd="sng">
                <a:solidFill>
                  <a:schemeClr val="tx2">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3071195" y="5658810"/>
                <a:ext cx="321833" cy="330559"/>
              </a:xfrm>
              <a:prstGeom prst="line">
                <a:avLst/>
              </a:prstGeom>
              <a:ln w="57150" cmpd="sng">
                <a:solidFill>
                  <a:schemeClr val="tx2">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5400000" flipV="1">
                <a:off x="2536435" y="5632713"/>
                <a:ext cx="321833" cy="330559"/>
              </a:xfrm>
              <a:prstGeom prst="line">
                <a:avLst/>
              </a:prstGeom>
              <a:ln w="57150" cmpd="sng">
                <a:solidFill>
                  <a:schemeClr val="tx2">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2541327" y="6137250"/>
                <a:ext cx="321833" cy="330559"/>
              </a:xfrm>
              <a:prstGeom prst="line">
                <a:avLst/>
              </a:prstGeom>
              <a:ln w="57150" cmpd="sng">
                <a:solidFill>
                  <a:schemeClr val="tx2">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1383198" y="4236367"/>
                <a:ext cx="321833" cy="330559"/>
              </a:xfrm>
              <a:prstGeom prst="line">
                <a:avLst/>
              </a:prstGeom>
              <a:ln w="57150" cmpd="sng">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1383198" y="5610980"/>
                <a:ext cx="321833" cy="330559"/>
              </a:xfrm>
              <a:prstGeom prst="line">
                <a:avLst/>
              </a:prstGeom>
              <a:ln w="57150" cmpd="sng">
                <a:solidFill>
                  <a:schemeClr val="tx2">
                    <a:lumMod val="20000"/>
                    <a:lumOff val="80000"/>
                  </a:schemeClr>
                </a:solidFill>
              </a:ln>
            </p:spPr>
            <p:style>
              <a:lnRef idx="2">
                <a:schemeClr val="accent1"/>
              </a:lnRef>
              <a:fillRef idx="0">
                <a:schemeClr val="accent1"/>
              </a:fillRef>
              <a:effectRef idx="1">
                <a:schemeClr val="accent1"/>
              </a:effectRef>
              <a:fontRef idx="minor">
                <a:schemeClr val="tx1"/>
              </a:fontRef>
            </p:style>
          </p:cxnSp>
          <p:sp>
            <p:nvSpPr>
              <p:cNvPr id="34" name="Terminator 33"/>
              <p:cNvSpPr/>
              <p:nvPr/>
            </p:nvSpPr>
            <p:spPr>
              <a:xfrm flipH="1">
                <a:off x="804764" y="4197387"/>
                <a:ext cx="45719" cy="426252"/>
              </a:xfrm>
              <a:prstGeom prst="flowChartTermina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latin typeface="Times"/>
                  <a:cs typeface="Times"/>
                </a:endParaRPr>
              </a:p>
            </p:txBody>
          </p:sp>
          <p:sp>
            <p:nvSpPr>
              <p:cNvPr id="35" name="Freeform 34"/>
              <p:cNvSpPr/>
              <p:nvPr/>
            </p:nvSpPr>
            <p:spPr>
              <a:xfrm rot="15910334">
                <a:off x="4955762" y="5749330"/>
                <a:ext cx="247996" cy="119266"/>
              </a:xfrm>
              <a:custGeom>
                <a:avLst/>
                <a:gdLst>
                  <a:gd name="connsiteX0" fmla="*/ 0 w 3183547"/>
                  <a:gd name="connsiteY0" fmla="*/ 653924 h 1151039"/>
                  <a:gd name="connsiteX1" fmla="*/ 200059 w 3183547"/>
                  <a:gd name="connsiteY1" fmla="*/ 131990 h 1151039"/>
                  <a:gd name="connsiteX2" fmla="*/ 226154 w 3183547"/>
                  <a:gd name="connsiteY2" fmla="*/ 1149762 h 1151039"/>
                  <a:gd name="connsiteX3" fmla="*/ 173964 w 3183547"/>
                  <a:gd name="connsiteY3" fmla="*/ 358161 h 1151039"/>
                  <a:gd name="connsiteX4" fmla="*/ 530591 w 3183547"/>
                  <a:gd name="connsiteY4" fmla="*/ 1027977 h 1151039"/>
                  <a:gd name="connsiteX5" fmla="*/ 478402 w 3183547"/>
                  <a:gd name="connsiteY5" fmla="*/ 271172 h 1151039"/>
                  <a:gd name="connsiteX6" fmla="*/ 835029 w 3183547"/>
                  <a:gd name="connsiteY6" fmla="*/ 1045375 h 1151039"/>
                  <a:gd name="connsiteX7" fmla="*/ 887218 w 3183547"/>
                  <a:gd name="connsiteY7" fmla="*/ 245075 h 1151039"/>
                  <a:gd name="connsiteX8" fmla="*/ 1078579 w 3183547"/>
                  <a:gd name="connsiteY8" fmla="*/ 949687 h 1151039"/>
                  <a:gd name="connsiteX9" fmla="*/ 1182957 w 3183547"/>
                  <a:gd name="connsiteY9" fmla="*/ 271172 h 1151039"/>
                  <a:gd name="connsiteX10" fmla="*/ 1417809 w 3183547"/>
                  <a:gd name="connsiteY10" fmla="*/ 1097568 h 1151039"/>
                  <a:gd name="connsiteX11" fmla="*/ 1522188 w 3183547"/>
                  <a:gd name="connsiteY11" fmla="*/ 279871 h 1151039"/>
                  <a:gd name="connsiteX12" fmla="*/ 1730945 w 3183547"/>
                  <a:gd name="connsiteY12" fmla="*/ 932289 h 1151039"/>
                  <a:gd name="connsiteX13" fmla="*/ 1765738 w 3183547"/>
                  <a:gd name="connsiteY13" fmla="*/ 1506 h 1151039"/>
                  <a:gd name="connsiteX14" fmla="*/ 2078874 w 3183547"/>
                  <a:gd name="connsiteY14" fmla="*/ 706117 h 1151039"/>
                  <a:gd name="connsiteX15" fmla="*/ 2157158 w 3183547"/>
                  <a:gd name="connsiteY15" fmla="*/ 366860 h 1151039"/>
                  <a:gd name="connsiteX16" fmla="*/ 2270235 w 3183547"/>
                  <a:gd name="connsiteY16" fmla="*/ 1123665 h 1151039"/>
                  <a:gd name="connsiteX17" fmla="*/ 2478992 w 3183547"/>
                  <a:gd name="connsiteY17" fmla="*/ 453849 h 1151039"/>
                  <a:gd name="connsiteX18" fmla="*/ 2731240 w 3183547"/>
                  <a:gd name="connsiteY18" fmla="*/ 1019278 h 1151039"/>
                  <a:gd name="connsiteX19" fmla="*/ 2739938 w 3183547"/>
                  <a:gd name="connsiteY19" fmla="*/ 314667 h 1151039"/>
                  <a:gd name="connsiteX20" fmla="*/ 2948695 w 3183547"/>
                  <a:gd name="connsiteY20" fmla="*/ 975784 h 1151039"/>
                  <a:gd name="connsiteX21" fmla="*/ 3044376 w 3183547"/>
                  <a:gd name="connsiteY21" fmla="*/ 97194 h 1151039"/>
                  <a:gd name="connsiteX22" fmla="*/ 3183547 w 3183547"/>
                  <a:gd name="connsiteY22" fmla="*/ 871397 h 115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83547" h="1151039">
                    <a:moveTo>
                      <a:pt x="0" y="653924"/>
                    </a:moveTo>
                    <a:cubicBezTo>
                      <a:pt x="81183" y="351637"/>
                      <a:pt x="162367" y="49350"/>
                      <a:pt x="200059" y="131990"/>
                    </a:cubicBezTo>
                    <a:cubicBezTo>
                      <a:pt x="237751" y="214630"/>
                      <a:pt x="230503" y="1112067"/>
                      <a:pt x="226154" y="1149762"/>
                    </a:cubicBezTo>
                    <a:cubicBezTo>
                      <a:pt x="221805" y="1187457"/>
                      <a:pt x="123225" y="378458"/>
                      <a:pt x="173964" y="358161"/>
                    </a:cubicBezTo>
                    <a:cubicBezTo>
                      <a:pt x="224703" y="337864"/>
                      <a:pt x="479851" y="1042475"/>
                      <a:pt x="530591" y="1027977"/>
                    </a:cubicBezTo>
                    <a:cubicBezTo>
                      <a:pt x="581331" y="1013479"/>
                      <a:pt x="427662" y="268272"/>
                      <a:pt x="478402" y="271172"/>
                    </a:cubicBezTo>
                    <a:cubicBezTo>
                      <a:pt x="529142" y="274072"/>
                      <a:pt x="766893" y="1049724"/>
                      <a:pt x="835029" y="1045375"/>
                    </a:cubicBezTo>
                    <a:cubicBezTo>
                      <a:pt x="903165" y="1041026"/>
                      <a:pt x="846626" y="261023"/>
                      <a:pt x="887218" y="245075"/>
                    </a:cubicBezTo>
                    <a:cubicBezTo>
                      <a:pt x="927810" y="229127"/>
                      <a:pt x="1029289" y="945338"/>
                      <a:pt x="1078579" y="949687"/>
                    </a:cubicBezTo>
                    <a:cubicBezTo>
                      <a:pt x="1127869" y="954036"/>
                      <a:pt x="1126419" y="246525"/>
                      <a:pt x="1182957" y="271172"/>
                    </a:cubicBezTo>
                    <a:cubicBezTo>
                      <a:pt x="1239495" y="295819"/>
                      <a:pt x="1361271" y="1096118"/>
                      <a:pt x="1417809" y="1097568"/>
                    </a:cubicBezTo>
                    <a:cubicBezTo>
                      <a:pt x="1474347" y="1099018"/>
                      <a:pt x="1469999" y="307417"/>
                      <a:pt x="1522188" y="279871"/>
                    </a:cubicBezTo>
                    <a:cubicBezTo>
                      <a:pt x="1574377" y="252325"/>
                      <a:pt x="1690353" y="978683"/>
                      <a:pt x="1730945" y="932289"/>
                    </a:cubicBezTo>
                    <a:cubicBezTo>
                      <a:pt x="1771537" y="885895"/>
                      <a:pt x="1707750" y="39201"/>
                      <a:pt x="1765738" y="1506"/>
                    </a:cubicBezTo>
                    <a:cubicBezTo>
                      <a:pt x="1823726" y="-36189"/>
                      <a:pt x="2013637" y="645225"/>
                      <a:pt x="2078874" y="706117"/>
                    </a:cubicBezTo>
                    <a:cubicBezTo>
                      <a:pt x="2144111" y="767009"/>
                      <a:pt x="2125265" y="297269"/>
                      <a:pt x="2157158" y="366860"/>
                    </a:cubicBezTo>
                    <a:cubicBezTo>
                      <a:pt x="2189051" y="436451"/>
                      <a:pt x="2216596" y="1109167"/>
                      <a:pt x="2270235" y="1123665"/>
                    </a:cubicBezTo>
                    <a:cubicBezTo>
                      <a:pt x="2323874" y="1138163"/>
                      <a:pt x="2402158" y="471247"/>
                      <a:pt x="2478992" y="453849"/>
                    </a:cubicBezTo>
                    <a:cubicBezTo>
                      <a:pt x="2555826" y="436451"/>
                      <a:pt x="2687749" y="1042475"/>
                      <a:pt x="2731240" y="1019278"/>
                    </a:cubicBezTo>
                    <a:cubicBezTo>
                      <a:pt x="2774731" y="996081"/>
                      <a:pt x="2703696" y="321916"/>
                      <a:pt x="2739938" y="314667"/>
                    </a:cubicBezTo>
                    <a:cubicBezTo>
                      <a:pt x="2776180" y="307418"/>
                      <a:pt x="2897955" y="1012029"/>
                      <a:pt x="2948695" y="975784"/>
                    </a:cubicBezTo>
                    <a:cubicBezTo>
                      <a:pt x="2999435" y="939539"/>
                      <a:pt x="3005234" y="114592"/>
                      <a:pt x="3044376" y="97194"/>
                    </a:cubicBezTo>
                    <a:cubicBezTo>
                      <a:pt x="3083518" y="79796"/>
                      <a:pt x="3183547" y="871397"/>
                      <a:pt x="3183547" y="871397"/>
                    </a:cubicBezTo>
                  </a:path>
                </a:pathLst>
              </a:custGeom>
              <a:ln w="3175"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00">
                  <a:latin typeface="Times"/>
                  <a:cs typeface="Times"/>
                </a:endParaRPr>
              </a:p>
            </p:txBody>
          </p:sp>
          <p:cxnSp>
            <p:nvCxnSpPr>
              <p:cNvPr id="36" name="Straight Connector 35"/>
              <p:cNvCxnSpPr>
                <a:stCxn id="19" idx="2"/>
              </p:cNvCxnSpPr>
              <p:nvPr/>
            </p:nvCxnSpPr>
            <p:spPr>
              <a:xfrm flipH="1" flipV="1">
                <a:off x="4131653" y="5793471"/>
                <a:ext cx="812480" cy="5982"/>
              </a:xfrm>
              <a:prstGeom prst="line">
                <a:avLst/>
              </a:prstGeom>
              <a:ln w="9525" cmpd="sng">
                <a:prstDash val="dash"/>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4131653" y="4410345"/>
                <a:ext cx="0" cy="1383126"/>
              </a:xfrm>
              <a:prstGeom prst="line">
                <a:avLst/>
              </a:prstGeom>
              <a:ln w="9525" cmpd="sng">
                <a:prstDash val="dash"/>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a:off x="3200944" y="4410345"/>
                <a:ext cx="930709" cy="0"/>
              </a:xfrm>
              <a:prstGeom prst="line">
                <a:avLst/>
              </a:prstGeom>
              <a:ln w="9525" cmpd="sng">
                <a:prstDash val="dash"/>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3200944" y="3914508"/>
                <a:ext cx="0" cy="495837"/>
              </a:xfrm>
              <a:prstGeom prst="line">
                <a:avLst/>
              </a:prstGeom>
              <a:ln w="9525" cmpd="sng">
                <a:prstDash val="dash"/>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2739938" y="3914508"/>
                <a:ext cx="461006" cy="0"/>
              </a:xfrm>
              <a:prstGeom prst="line">
                <a:avLst/>
              </a:prstGeom>
              <a:ln w="9525" cmpd="sng">
                <a:prstDash val="dash"/>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2739938" y="3914508"/>
                <a:ext cx="0" cy="495837"/>
              </a:xfrm>
              <a:prstGeom prst="line">
                <a:avLst/>
              </a:prstGeom>
              <a:ln w="9525" cmpd="sng">
                <a:prstDash val="dash"/>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a:off x="521893" y="4410345"/>
                <a:ext cx="2218045" cy="0"/>
              </a:xfrm>
              <a:prstGeom prst="line">
                <a:avLst/>
              </a:prstGeom>
              <a:ln w="9525" cmpd="sng">
                <a:prstDash val="dash"/>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3305322" y="5793471"/>
                <a:ext cx="826331" cy="0"/>
              </a:xfrm>
              <a:prstGeom prst="line">
                <a:avLst/>
              </a:prstGeom>
              <a:ln w="9525" cmpd="sng">
                <a:prstDash val="dash"/>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3305322" y="5799453"/>
                <a:ext cx="0" cy="402867"/>
              </a:xfrm>
              <a:prstGeom prst="line">
                <a:avLst/>
              </a:prstGeom>
              <a:ln w="9525" cmpd="sng">
                <a:prstDash val="dash"/>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H="1">
                <a:off x="2661654" y="6202320"/>
                <a:ext cx="643668" cy="0"/>
              </a:xfrm>
              <a:prstGeom prst="line">
                <a:avLst/>
              </a:prstGeom>
              <a:ln w="9525" cmpd="sng">
                <a:prstDash val="dash"/>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2661654" y="5799453"/>
                <a:ext cx="0" cy="402867"/>
              </a:xfrm>
              <a:prstGeom prst="line">
                <a:avLst/>
              </a:prstGeom>
              <a:ln w="9525" cmpd="sng">
                <a:prstDash val="dash"/>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flipV="1">
                <a:off x="1539584" y="5793471"/>
                <a:ext cx="1122070" cy="5982"/>
              </a:xfrm>
              <a:prstGeom prst="line">
                <a:avLst/>
              </a:prstGeom>
              <a:ln w="9525" cmpd="sng">
                <a:prstDash val="dash"/>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1539584" y="4410345"/>
                <a:ext cx="0" cy="1383126"/>
              </a:xfrm>
              <a:prstGeom prst="line">
                <a:avLst/>
              </a:prstGeom>
              <a:ln w="9525" cmpd="sng">
                <a:prstDash val="dash"/>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3358055" y="3702308"/>
                <a:ext cx="1755052" cy="601026"/>
              </a:xfrm>
              <a:prstGeom prst="rect">
                <a:avLst/>
              </a:prstGeom>
              <a:noFill/>
            </p:spPr>
            <p:txBody>
              <a:bodyPr wrap="none" rtlCol="0">
                <a:spAutoFit/>
              </a:bodyPr>
              <a:lstStyle/>
              <a:p>
                <a:r>
                  <a:rPr lang="en-US" sz="1000" dirty="0" smtClean="0">
                    <a:latin typeface="Times"/>
                    <a:cs typeface="Times"/>
                  </a:rPr>
                  <a:t>Plane mirror</a:t>
                </a:r>
                <a:endParaRPr lang="en-US" sz="1000" dirty="0">
                  <a:latin typeface="Times"/>
                  <a:cs typeface="Times"/>
                </a:endParaRPr>
              </a:p>
            </p:txBody>
          </p:sp>
          <p:sp>
            <p:nvSpPr>
              <p:cNvPr id="50" name="TextBox 49"/>
              <p:cNvSpPr txBox="1"/>
              <p:nvPr/>
            </p:nvSpPr>
            <p:spPr>
              <a:xfrm>
                <a:off x="4552651" y="4817383"/>
                <a:ext cx="1747896" cy="601026"/>
              </a:xfrm>
              <a:prstGeom prst="rect">
                <a:avLst/>
              </a:prstGeom>
              <a:noFill/>
            </p:spPr>
            <p:txBody>
              <a:bodyPr wrap="none" rtlCol="0">
                <a:spAutoFit/>
              </a:bodyPr>
              <a:lstStyle/>
              <a:p>
                <a:r>
                  <a:rPr lang="en-US" sz="1000" dirty="0" smtClean="0">
                    <a:latin typeface="Times"/>
                    <a:cs typeface="Times"/>
                  </a:rPr>
                  <a:t>Convex lens</a:t>
                </a:r>
                <a:endParaRPr lang="en-US" sz="1000" dirty="0">
                  <a:latin typeface="Times"/>
                  <a:cs typeface="Times"/>
                </a:endParaRPr>
              </a:p>
            </p:txBody>
          </p:sp>
          <p:sp>
            <p:nvSpPr>
              <p:cNvPr id="51" name="TextBox 50"/>
              <p:cNvSpPr txBox="1"/>
              <p:nvPr/>
            </p:nvSpPr>
            <p:spPr>
              <a:xfrm>
                <a:off x="3570729" y="6060130"/>
                <a:ext cx="1382497" cy="601026"/>
              </a:xfrm>
              <a:prstGeom prst="rect">
                <a:avLst/>
              </a:prstGeom>
              <a:noFill/>
            </p:spPr>
            <p:txBody>
              <a:bodyPr wrap="none" rtlCol="0">
                <a:spAutoFit/>
              </a:bodyPr>
              <a:lstStyle/>
              <a:p>
                <a:r>
                  <a:rPr lang="en-US" sz="1000" dirty="0" smtClean="0">
                    <a:latin typeface="Times"/>
                    <a:cs typeface="Times"/>
                  </a:rPr>
                  <a:t>Aperture</a:t>
                </a:r>
                <a:endParaRPr lang="en-US" sz="1000" dirty="0">
                  <a:latin typeface="Times"/>
                  <a:cs typeface="Times"/>
                </a:endParaRPr>
              </a:p>
            </p:txBody>
          </p:sp>
          <p:cxnSp>
            <p:nvCxnSpPr>
              <p:cNvPr id="52" name="Straight Arrow Connector 51"/>
              <p:cNvCxnSpPr/>
              <p:nvPr/>
            </p:nvCxnSpPr>
            <p:spPr>
              <a:xfrm flipV="1">
                <a:off x="4292569" y="6010947"/>
                <a:ext cx="291392" cy="191373"/>
              </a:xfrm>
              <a:prstGeom prst="straightConnector1">
                <a:avLst/>
              </a:prstGeom>
              <a:ln w="3175" cmpd="sng">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H="1">
                <a:off x="4777548" y="5279047"/>
                <a:ext cx="166585" cy="274117"/>
              </a:xfrm>
              <a:prstGeom prst="straightConnector1">
                <a:avLst/>
              </a:prstGeom>
              <a:ln w="3175" cmpd="sng">
                <a:solidFill>
                  <a:srgbClr val="000000"/>
                </a:solidFill>
                <a:tailEnd type="triangle"/>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4209936" y="6396334"/>
                <a:ext cx="1920843" cy="601026"/>
              </a:xfrm>
              <a:prstGeom prst="rect">
                <a:avLst/>
              </a:prstGeom>
              <a:noFill/>
            </p:spPr>
            <p:txBody>
              <a:bodyPr wrap="none" rtlCol="0">
                <a:spAutoFit/>
              </a:bodyPr>
              <a:lstStyle/>
              <a:p>
                <a:r>
                  <a:rPr lang="en-US" sz="1000" dirty="0" smtClean="0">
                    <a:latin typeface="Times"/>
                    <a:cs typeface="Times"/>
                  </a:rPr>
                  <a:t>Halogen lamp</a:t>
                </a:r>
                <a:endParaRPr lang="en-US" sz="1000" dirty="0">
                  <a:latin typeface="Times"/>
                  <a:cs typeface="Times"/>
                </a:endParaRPr>
              </a:p>
            </p:txBody>
          </p:sp>
          <p:cxnSp>
            <p:nvCxnSpPr>
              <p:cNvPr id="55" name="Straight Arrow Connector 54"/>
              <p:cNvCxnSpPr/>
              <p:nvPr/>
            </p:nvCxnSpPr>
            <p:spPr>
              <a:xfrm flipV="1">
                <a:off x="5009902" y="5941541"/>
                <a:ext cx="148414" cy="580253"/>
              </a:xfrm>
              <a:prstGeom prst="straightConnector1">
                <a:avLst/>
              </a:prstGeom>
              <a:ln w="3175" cmpd="sng">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3661949" y="4039056"/>
                <a:ext cx="252428" cy="254024"/>
              </a:xfrm>
              <a:prstGeom prst="straightConnector1">
                <a:avLst/>
              </a:prstGeom>
              <a:ln w="3175" cmpd="sng">
                <a:solidFill>
                  <a:srgbClr val="000000"/>
                </a:solidFill>
                <a:tailEnd type="triangle"/>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4552653" y="4483200"/>
                <a:ext cx="1845568" cy="601026"/>
              </a:xfrm>
              <a:prstGeom prst="rect">
                <a:avLst/>
              </a:prstGeom>
              <a:noFill/>
            </p:spPr>
            <p:txBody>
              <a:bodyPr wrap="none" rtlCol="0">
                <a:spAutoFit/>
              </a:bodyPr>
              <a:lstStyle/>
              <a:p>
                <a:r>
                  <a:rPr lang="en-US" sz="1000" dirty="0" smtClean="0">
                    <a:latin typeface="Times"/>
                    <a:cs typeface="Times"/>
                  </a:rPr>
                  <a:t>Beam splitter</a:t>
                </a:r>
                <a:endParaRPr lang="en-US" sz="1000" dirty="0">
                  <a:latin typeface="Times"/>
                  <a:cs typeface="Times"/>
                </a:endParaRPr>
              </a:p>
            </p:txBody>
          </p:sp>
          <p:cxnSp>
            <p:nvCxnSpPr>
              <p:cNvPr id="58" name="Straight Arrow Connector 57"/>
              <p:cNvCxnSpPr/>
              <p:nvPr/>
            </p:nvCxnSpPr>
            <p:spPr>
              <a:xfrm flipH="1">
                <a:off x="4209938" y="4820285"/>
                <a:ext cx="567609" cy="973186"/>
              </a:xfrm>
              <a:prstGeom prst="straightConnector1">
                <a:avLst/>
              </a:prstGeom>
              <a:ln w="3175" cmpd="sng">
                <a:solidFill>
                  <a:srgbClr val="000000"/>
                </a:solidFill>
                <a:tailEnd type="triangle"/>
              </a:ln>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521893" y="6202320"/>
                <a:ext cx="2243012" cy="601026"/>
              </a:xfrm>
              <a:prstGeom prst="rect">
                <a:avLst/>
              </a:prstGeom>
              <a:noFill/>
            </p:spPr>
            <p:txBody>
              <a:bodyPr wrap="none" rtlCol="0">
                <a:spAutoFit/>
              </a:bodyPr>
              <a:lstStyle/>
              <a:p>
                <a:r>
                  <a:rPr lang="en-US" sz="1000" dirty="0" smtClean="0">
                    <a:latin typeface="Times"/>
                    <a:cs typeface="Times"/>
                  </a:rPr>
                  <a:t>Translation stage</a:t>
                </a:r>
                <a:endParaRPr lang="en-US" sz="1000" dirty="0">
                  <a:latin typeface="Times"/>
                  <a:cs typeface="Times"/>
                </a:endParaRPr>
              </a:p>
            </p:txBody>
          </p:sp>
          <p:cxnSp>
            <p:nvCxnSpPr>
              <p:cNvPr id="60" name="Straight Arrow Connector 59"/>
              <p:cNvCxnSpPr/>
              <p:nvPr/>
            </p:nvCxnSpPr>
            <p:spPr>
              <a:xfrm>
                <a:off x="1715194" y="6572594"/>
                <a:ext cx="779805" cy="138501"/>
              </a:xfrm>
              <a:prstGeom prst="straightConnector1">
                <a:avLst/>
              </a:prstGeom>
              <a:ln w="3175" cmpd="sng">
                <a:solidFill>
                  <a:srgbClr val="000000"/>
                </a:solidFill>
                <a:tailEnd type="triangle"/>
              </a:ln>
            </p:spPr>
            <p:style>
              <a:lnRef idx="2">
                <a:schemeClr val="accent1"/>
              </a:lnRef>
              <a:fillRef idx="0">
                <a:schemeClr val="accent1"/>
              </a:fillRef>
              <a:effectRef idx="1">
                <a:schemeClr val="accent1"/>
              </a:effectRef>
              <a:fontRef idx="minor">
                <a:schemeClr val="tx1"/>
              </a:fontRef>
            </p:style>
          </p:cxnSp>
          <p:sp>
            <p:nvSpPr>
              <p:cNvPr id="61" name="Rectangle 60"/>
              <p:cNvSpPr/>
              <p:nvPr/>
            </p:nvSpPr>
            <p:spPr>
              <a:xfrm>
                <a:off x="147870" y="3914508"/>
                <a:ext cx="485001" cy="1040905"/>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latin typeface="Times"/>
                  <a:cs typeface="Times"/>
                </a:endParaRPr>
              </a:p>
            </p:txBody>
          </p:sp>
          <p:sp>
            <p:nvSpPr>
              <p:cNvPr id="62" name="TextBox 61"/>
              <p:cNvSpPr txBox="1"/>
              <p:nvPr/>
            </p:nvSpPr>
            <p:spPr>
              <a:xfrm>
                <a:off x="79701" y="5459965"/>
                <a:ext cx="1837881" cy="976670"/>
              </a:xfrm>
              <a:prstGeom prst="rect">
                <a:avLst/>
              </a:prstGeom>
              <a:noFill/>
            </p:spPr>
            <p:txBody>
              <a:bodyPr wrap="none" rtlCol="0">
                <a:spAutoFit/>
              </a:bodyPr>
              <a:lstStyle/>
              <a:p>
                <a:r>
                  <a:rPr lang="en-US" sz="1000" dirty="0" err="1" smtClean="0">
                    <a:latin typeface="Times"/>
                    <a:cs typeface="Times"/>
                  </a:rPr>
                  <a:t>CCD</a:t>
                </a:r>
                <a:r>
                  <a:rPr lang="en-US" sz="1000" dirty="0" smtClean="0">
                    <a:latin typeface="Times"/>
                    <a:cs typeface="Times"/>
                  </a:rPr>
                  <a:t> &amp;</a:t>
                </a:r>
              </a:p>
              <a:p>
                <a:r>
                  <a:rPr lang="en-US" sz="1000" dirty="0">
                    <a:latin typeface="Times"/>
                    <a:cs typeface="Times"/>
                  </a:rPr>
                  <a:t>S</a:t>
                </a:r>
                <a:r>
                  <a:rPr lang="en-US" sz="1000" dirty="0" smtClean="0">
                    <a:latin typeface="Times"/>
                    <a:cs typeface="Times"/>
                  </a:rPr>
                  <a:t>pectrograph</a:t>
                </a:r>
                <a:endParaRPr lang="en-US" sz="1000" dirty="0">
                  <a:latin typeface="Times"/>
                  <a:cs typeface="Times"/>
                </a:endParaRPr>
              </a:p>
            </p:txBody>
          </p:sp>
          <p:cxnSp>
            <p:nvCxnSpPr>
              <p:cNvPr id="63" name="Straight Arrow Connector 62"/>
              <p:cNvCxnSpPr>
                <a:endCxn id="61" idx="2"/>
              </p:cNvCxnSpPr>
              <p:nvPr/>
            </p:nvCxnSpPr>
            <p:spPr>
              <a:xfrm flipV="1">
                <a:off x="390371" y="4955413"/>
                <a:ext cx="0" cy="552010"/>
              </a:xfrm>
              <a:prstGeom prst="straightConnector1">
                <a:avLst/>
              </a:prstGeom>
              <a:ln w="3175" cmpd="sng">
                <a:solidFill>
                  <a:srgbClr val="000000"/>
                </a:solidFill>
                <a:tailEnd type="triangle"/>
              </a:ln>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632870" y="3419747"/>
                <a:ext cx="3006891" cy="601026"/>
              </a:xfrm>
              <a:prstGeom prst="rect">
                <a:avLst/>
              </a:prstGeom>
              <a:noFill/>
            </p:spPr>
            <p:txBody>
              <a:bodyPr wrap="none" rtlCol="0">
                <a:spAutoFit/>
              </a:bodyPr>
              <a:lstStyle/>
              <a:p>
                <a:r>
                  <a:rPr lang="en-US" sz="1000" dirty="0" smtClean="0">
                    <a:latin typeface="Times"/>
                    <a:cs typeface="Times"/>
                  </a:rPr>
                  <a:t>Compensating windows</a:t>
                </a:r>
                <a:endParaRPr lang="en-US" sz="1000" dirty="0">
                  <a:latin typeface="Times"/>
                  <a:cs typeface="Times"/>
                </a:endParaRPr>
              </a:p>
            </p:txBody>
          </p:sp>
          <p:cxnSp>
            <p:nvCxnSpPr>
              <p:cNvPr id="65" name="Straight Connector 64"/>
              <p:cNvCxnSpPr/>
              <p:nvPr/>
            </p:nvCxnSpPr>
            <p:spPr>
              <a:xfrm flipV="1">
                <a:off x="1327563" y="4947054"/>
                <a:ext cx="377468" cy="1"/>
              </a:xfrm>
              <a:prstGeom prst="line">
                <a:avLst/>
              </a:prstGeom>
              <a:ln w="57150" cmpd="sng">
                <a:solidFill>
                  <a:srgbClr val="CCFFCC"/>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V="1">
                <a:off x="1327563" y="5263544"/>
                <a:ext cx="377468" cy="1"/>
              </a:xfrm>
              <a:prstGeom prst="line">
                <a:avLst/>
              </a:prstGeom>
              <a:ln w="57150" cmpd="sng">
                <a:solidFill>
                  <a:srgbClr val="CCFFCC"/>
                </a:solidFill>
              </a:ln>
            </p:spPr>
            <p:style>
              <a:lnRef idx="2">
                <a:schemeClr val="accent1"/>
              </a:lnRef>
              <a:fillRef idx="0">
                <a:schemeClr val="accent1"/>
              </a:fillRef>
              <a:effectRef idx="1">
                <a:schemeClr val="accent1"/>
              </a:effectRef>
              <a:fontRef idx="minor">
                <a:schemeClr val="tx1"/>
              </a:fontRef>
            </p:style>
          </p:cxnSp>
          <p:sp>
            <p:nvSpPr>
              <p:cNvPr id="67" name="Rectangle 66"/>
              <p:cNvSpPr/>
              <p:nvPr/>
            </p:nvSpPr>
            <p:spPr>
              <a:xfrm>
                <a:off x="3914377" y="4817382"/>
                <a:ext cx="378192" cy="293242"/>
              </a:xfrm>
              <a:prstGeom prst="rect">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latin typeface="Times"/>
                  <a:cs typeface="Times"/>
                </a:endParaRPr>
              </a:p>
            </p:txBody>
          </p:sp>
          <p:cxnSp>
            <p:nvCxnSpPr>
              <p:cNvPr id="68" name="Straight Connector 67"/>
              <p:cNvCxnSpPr/>
              <p:nvPr/>
            </p:nvCxnSpPr>
            <p:spPr>
              <a:xfrm flipV="1">
                <a:off x="3914377" y="4820284"/>
                <a:ext cx="377468" cy="1"/>
              </a:xfrm>
              <a:prstGeom prst="line">
                <a:avLst/>
              </a:prstGeom>
              <a:ln w="57150" cmpd="sng">
                <a:solidFill>
                  <a:srgbClr val="CCFFCC"/>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V="1">
                <a:off x="3914377" y="5136774"/>
                <a:ext cx="377468" cy="1"/>
              </a:xfrm>
              <a:prstGeom prst="line">
                <a:avLst/>
              </a:prstGeom>
              <a:ln w="57150" cmpd="sng">
                <a:solidFill>
                  <a:srgbClr val="CCFFCC"/>
                </a:solidFill>
              </a:ln>
            </p:spPr>
            <p:style>
              <a:lnRef idx="2">
                <a:schemeClr val="accent1"/>
              </a:lnRef>
              <a:fillRef idx="0">
                <a:schemeClr val="accent1"/>
              </a:fillRef>
              <a:effectRef idx="1">
                <a:schemeClr val="accent1"/>
              </a:effectRef>
              <a:fontRef idx="minor">
                <a:schemeClr val="tx1"/>
              </a:fontRef>
            </p:style>
          </p:cxnSp>
          <p:sp>
            <p:nvSpPr>
              <p:cNvPr id="70" name="TextBox 69"/>
              <p:cNvSpPr txBox="1"/>
              <p:nvPr/>
            </p:nvSpPr>
            <p:spPr>
              <a:xfrm>
                <a:off x="2250457" y="4801880"/>
                <a:ext cx="1232214" cy="601026"/>
              </a:xfrm>
              <a:prstGeom prst="rect">
                <a:avLst/>
              </a:prstGeom>
              <a:noFill/>
            </p:spPr>
            <p:txBody>
              <a:bodyPr wrap="none" rtlCol="0">
                <a:spAutoFit/>
              </a:bodyPr>
              <a:lstStyle/>
              <a:p>
                <a:r>
                  <a:rPr lang="en-US" sz="1000" dirty="0" err="1" smtClean="0">
                    <a:latin typeface="Times"/>
                    <a:cs typeface="Times"/>
                  </a:rPr>
                  <a:t>Rb</a:t>
                </a:r>
                <a:r>
                  <a:rPr lang="en-US" sz="1000" dirty="0" smtClean="0">
                    <a:latin typeface="Times"/>
                    <a:cs typeface="Times"/>
                  </a:rPr>
                  <a:t> Cell</a:t>
                </a:r>
                <a:endParaRPr lang="en-US" sz="1000" dirty="0">
                  <a:latin typeface="Times"/>
                  <a:cs typeface="Times"/>
                </a:endParaRPr>
              </a:p>
            </p:txBody>
          </p:sp>
          <p:cxnSp>
            <p:nvCxnSpPr>
              <p:cNvPr id="71" name="Straight Arrow Connector 70"/>
              <p:cNvCxnSpPr>
                <a:stCxn id="70" idx="3"/>
              </p:cNvCxnSpPr>
              <p:nvPr/>
            </p:nvCxnSpPr>
            <p:spPr>
              <a:xfrm flipV="1">
                <a:off x="3482671" y="4955417"/>
                <a:ext cx="380972" cy="146978"/>
              </a:xfrm>
              <a:prstGeom prst="straightConnector1">
                <a:avLst/>
              </a:prstGeom>
              <a:ln w="3175" cmpd="sng">
                <a:solidFill>
                  <a:srgbClr val="000000"/>
                </a:solidFill>
                <a:tailEnd type="triangle"/>
              </a:ln>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4131653" y="4005534"/>
                <a:ext cx="2403634" cy="601026"/>
              </a:xfrm>
              <a:prstGeom prst="rect">
                <a:avLst/>
              </a:prstGeom>
              <a:noFill/>
            </p:spPr>
            <p:txBody>
              <a:bodyPr wrap="none" rtlCol="0">
                <a:spAutoFit/>
              </a:bodyPr>
              <a:lstStyle/>
              <a:p>
                <a:r>
                  <a:rPr lang="en-US" sz="1000" dirty="0" smtClean="0">
                    <a:latin typeface="Times"/>
                    <a:cs typeface="Times"/>
                  </a:rPr>
                  <a:t>Sapphire windows</a:t>
                </a:r>
                <a:endParaRPr lang="en-US" sz="1000" dirty="0">
                  <a:latin typeface="Times"/>
                  <a:cs typeface="Times"/>
                </a:endParaRPr>
              </a:p>
            </p:txBody>
          </p:sp>
          <p:cxnSp>
            <p:nvCxnSpPr>
              <p:cNvPr id="73" name="Straight Arrow Connector 72"/>
              <p:cNvCxnSpPr/>
              <p:nvPr/>
            </p:nvCxnSpPr>
            <p:spPr>
              <a:xfrm flipH="1">
                <a:off x="4300157" y="4410345"/>
                <a:ext cx="548987" cy="413878"/>
              </a:xfrm>
              <a:prstGeom prst="straightConnector1">
                <a:avLst/>
              </a:prstGeom>
              <a:ln w="3175" cmpd="sng">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a:off x="850483" y="3814640"/>
                <a:ext cx="532715" cy="1130224"/>
              </a:xfrm>
              <a:prstGeom prst="straightConnector1">
                <a:avLst/>
              </a:prstGeom>
              <a:ln w="3175" cmpd="sng">
                <a:solidFill>
                  <a:srgbClr val="000000"/>
                </a:solidFill>
                <a:tailEnd type="triangle"/>
              </a:ln>
            </p:spPr>
            <p:style>
              <a:lnRef idx="2">
                <a:schemeClr val="accent1"/>
              </a:lnRef>
              <a:fillRef idx="0">
                <a:schemeClr val="accent1"/>
              </a:fillRef>
              <a:effectRef idx="1">
                <a:schemeClr val="accent1"/>
              </a:effectRef>
              <a:fontRef idx="minor">
                <a:schemeClr val="tx1"/>
              </a:fontRef>
            </p:style>
          </p:cxnSp>
        </p:grpSp>
        <p:cxnSp>
          <p:nvCxnSpPr>
            <p:cNvPr id="15" name="Straight Arrow Connector 14"/>
            <p:cNvCxnSpPr/>
            <p:nvPr/>
          </p:nvCxnSpPr>
          <p:spPr>
            <a:xfrm flipH="1">
              <a:off x="4306507" y="4623639"/>
              <a:ext cx="252496" cy="486985"/>
            </a:xfrm>
            <a:prstGeom prst="straightConnector1">
              <a:avLst/>
            </a:prstGeom>
            <a:ln w="3175" cmpd="sng">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212850" y="4593023"/>
              <a:ext cx="146463" cy="639377"/>
            </a:xfrm>
            <a:prstGeom prst="straightConnector1">
              <a:avLst/>
            </a:prstGeom>
            <a:ln w="3175" cmpd="sng">
              <a:solidFill>
                <a:srgbClr val="000000"/>
              </a:solidFill>
              <a:tailEnd type="triangle"/>
            </a:ln>
          </p:spPr>
          <p:style>
            <a:lnRef idx="2">
              <a:schemeClr val="accent1"/>
            </a:lnRef>
            <a:fillRef idx="0">
              <a:schemeClr val="accent1"/>
            </a:fillRef>
            <a:effectRef idx="1">
              <a:schemeClr val="accent1"/>
            </a:effectRef>
            <a:fontRef idx="minor">
              <a:schemeClr val="tx1"/>
            </a:fontRef>
          </p:style>
        </p:cxnSp>
      </p:grpSp>
      <p:pic>
        <p:nvPicPr>
          <p:cNvPr id="7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6594" y="4484905"/>
            <a:ext cx="3847175" cy="1970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52659" y="4115573"/>
            <a:ext cx="2351926" cy="369332"/>
          </a:xfrm>
          <a:prstGeom prst="rect">
            <a:avLst/>
          </a:prstGeom>
          <a:noFill/>
        </p:spPr>
        <p:txBody>
          <a:bodyPr wrap="none" rtlCol="0">
            <a:spAutoFit/>
          </a:bodyPr>
          <a:lstStyle/>
          <a:p>
            <a:pPr marL="285750" indent="-285750">
              <a:buFont typeface="Arial"/>
              <a:buChar char="•"/>
            </a:pPr>
            <a:r>
              <a:rPr lang="en-US" kern="1200" dirty="0" smtClean="0">
                <a:latin typeface="Times"/>
                <a:cs typeface="Times"/>
              </a:rPr>
              <a:t>Spectrograph Image</a:t>
            </a:r>
            <a:endParaRPr lang="en-US" kern="1200" dirty="0">
              <a:latin typeface="Times"/>
              <a:cs typeface="Times"/>
            </a:endParaRPr>
          </a:p>
        </p:txBody>
      </p:sp>
      <p:sp>
        <p:nvSpPr>
          <p:cNvPr id="76" name="Rectangle 75"/>
          <p:cNvSpPr/>
          <p:nvPr/>
        </p:nvSpPr>
        <p:spPr>
          <a:xfrm>
            <a:off x="280554" y="1724109"/>
            <a:ext cx="5378494" cy="923330"/>
          </a:xfrm>
          <a:prstGeom prst="rect">
            <a:avLst/>
          </a:prstGeom>
        </p:spPr>
        <p:txBody>
          <a:bodyPr wrap="square">
            <a:spAutoFit/>
          </a:bodyPr>
          <a:lstStyle/>
          <a:p>
            <a:pPr lvl="1"/>
            <a:r>
              <a:rPr lang="en-US" dirty="0">
                <a:latin typeface="Times"/>
                <a:cs typeface="Times"/>
              </a:rPr>
              <a:t>“Hook Method” white light</a:t>
            </a:r>
          </a:p>
          <a:p>
            <a:pPr lvl="1"/>
            <a:r>
              <a:rPr lang="en-US" dirty="0">
                <a:latin typeface="Times"/>
                <a:cs typeface="Times"/>
              </a:rPr>
              <a:t>interferometry measurement, gives</a:t>
            </a:r>
          </a:p>
          <a:p>
            <a:pPr lvl="1"/>
            <a:r>
              <a:rPr lang="en-US" dirty="0">
                <a:latin typeface="Times"/>
                <a:cs typeface="Times"/>
              </a:rPr>
              <a:t>density within 20% </a:t>
            </a:r>
          </a:p>
        </p:txBody>
      </p:sp>
      <p:pic>
        <p:nvPicPr>
          <p:cNvPr id="77" name="Picture 76" descr="Bildschirmfoto 2014-06-14 um 9.38.45 PM.png"/>
          <p:cNvPicPr>
            <a:picLocks noChangeAspect="1"/>
          </p:cNvPicPr>
          <p:nvPr/>
        </p:nvPicPr>
        <p:blipFill rotWithShape="1">
          <a:blip r:embed="rId6">
            <a:extLst>
              <a:ext uri="{28A0092B-C50C-407E-A947-70E740481C1C}">
                <a14:useLocalDpi xmlns:a14="http://schemas.microsoft.com/office/drawing/2010/main" val="0"/>
              </a:ext>
            </a:extLst>
          </a:blip>
          <a:srcRect t="4522" b="6853"/>
          <a:stretch/>
        </p:blipFill>
        <p:spPr>
          <a:xfrm>
            <a:off x="202341" y="5270258"/>
            <a:ext cx="1160165" cy="536854"/>
          </a:xfrm>
          <a:prstGeom prst="rect">
            <a:avLst/>
          </a:prstGeom>
        </p:spPr>
      </p:pic>
    </p:spTree>
    <p:extLst>
      <p:ext uri="{BB962C8B-B14F-4D97-AF65-F5344CB8AC3E}">
        <p14:creationId xmlns:p14="http://schemas.microsoft.com/office/powerpoint/2010/main" val="204789140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Laser room @ MPP</a:t>
            </a:r>
            <a:endParaRPr lang="en-US" dirty="0"/>
          </a:p>
        </p:txBody>
      </p:sp>
      <p:pic>
        <p:nvPicPr>
          <p:cNvPr id="7" name="Picture 6" descr="DSC_48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909" y="3215559"/>
            <a:ext cx="4521056" cy="3039449"/>
          </a:xfrm>
          <a:prstGeom prst="rect">
            <a:avLst/>
          </a:prstGeom>
        </p:spPr>
      </p:pic>
      <p:pic>
        <p:nvPicPr>
          <p:cNvPr id="8" name="Picture 7" descr="DSC_48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6965" y="3310332"/>
            <a:ext cx="4313666" cy="2878335"/>
          </a:xfrm>
          <a:prstGeom prst="rect">
            <a:avLst/>
          </a:prstGeom>
        </p:spPr>
      </p:pic>
      <p:sp>
        <p:nvSpPr>
          <p:cNvPr id="12" name="Content Placeholder 2"/>
          <p:cNvSpPr>
            <a:spLocks noGrp="1"/>
          </p:cNvSpPr>
          <p:nvPr>
            <p:ph idx="1"/>
          </p:nvPr>
        </p:nvSpPr>
        <p:spPr>
          <a:xfrm>
            <a:off x="331735" y="1167942"/>
            <a:ext cx="8530291" cy="2019183"/>
          </a:xfrm>
        </p:spPr>
        <p:txBody>
          <a:bodyPr>
            <a:normAutofit/>
          </a:bodyPr>
          <a:lstStyle/>
          <a:p>
            <a:r>
              <a:rPr lang="en-US" sz="1900" dirty="0"/>
              <a:t>TW Laser system installation took place in October 2014</a:t>
            </a:r>
          </a:p>
          <a:p>
            <a:r>
              <a:rPr lang="en-US" sz="1900" dirty="0"/>
              <a:t>Since then the laser has been used to </a:t>
            </a:r>
            <a:r>
              <a:rPr lang="en-US" sz="1900" dirty="0" smtClean="0"/>
              <a:t>investigate</a:t>
            </a:r>
          </a:p>
          <a:p>
            <a:pPr marL="971550" lvl="1" indent="-514350">
              <a:buFont typeface="+mj-lt"/>
              <a:buAutoNum type="romanLcPeriod"/>
            </a:pPr>
            <a:r>
              <a:rPr lang="en-US" sz="1900" dirty="0" smtClean="0"/>
              <a:t> propagation through rubidium cell</a:t>
            </a:r>
          </a:p>
          <a:p>
            <a:pPr marL="971550" lvl="1" indent="-514350">
              <a:buFont typeface="+mj-lt"/>
              <a:buAutoNum type="romanLcPeriod"/>
            </a:pPr>
            <a:r>
              <a:rPr lang="en-US" sz="1900" dirty="0" smtClean="0"/>
              <a:t>to </a:t>
            </a:r>
            <a:r>
              <a:rPr lang="en-US" sz="1900" dirty="0"/>
              <a:t>study ionization effects through heat pipe oven in first half of 2015</a:t>
            </a:r>
          </a:p>
          <a:p>
            <a:r>
              <a:rPr lang="en-US" sz="1900" dirty="0"/>
              <a:t>Laser will move to CERN in ~July 2015 to take part in AWAKE experiment</a:t>
            </a:r>
          </a:p>
          <a:p>
            <a:endParaRPr lang="en-US" dirty="0"/>
          </a:p>
        </p:txBody>
      </p:sp>
      <p:sp>
        <p:nvSpPr>
          <p:cNvPr id="13" name="Content Placeholder 2"/>
          <p:cNvSpPr txBox="1">
            <a:spLocks/>
          </p:cNvSpPr>
          <p:nvPr/>
        </p:nvSpPr>
        <p:spPr>
          <a:xfrm>
            <a:off x="-122463" y="2694549"/>
            <a:ext cx="2672074" cy="1513366"/>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Clr>
                <a:srgbClr val="FF6600"/>
              </a:buClr>
              <a:buSzPct val="60000"/>
              <a:buFont typeface="Wingdings" charset="2"/>
              <a:buChar char=""/>
              <a:defRPr sz="2400" kern="1200">
                <a:solidFill>
                  <a:schemeClr val="tx1"/>
                </a:solidFill>
                <a:latin typeface="Times New Roman"/>
                <a:ea typeface="+mn-ea"/>
                <a:cs typeface="Times New Roman"/>
              </a:defRPr>
            </a:lvl1pPr>
            <a:lvl2pPr marL="742950" indent="-285750" algn="l" defTabSz="457200" rtl="0" eaLnBrk="1" latinLnBrk="0" hangingPunct="1">
              <a:spcBef>
                <a:spcPct val="20000"/>
              </a:spcBef>
              <a:buClr>
                <a:srgbClr val="FF6600"/>
              </a:buClr>
              <a:buSzPct val="60000"/>
              <a:buFont typeface="Wingdings" charset="2"/>
              <a:buChar char=""/>
              <a:defRPr sz="2200" kern="1200">
                <a:solidFill>
                  <a:schemeClr val="tx1"/>
                </a:solidFill>
                <a:latin typeface="Times New Roman"/>
                <a:ea typeface="+mn-ea"/>
                <a:cs typeface="Times New Roman"/>
              </a:defRPr>
            </a:lvl2pPr>
            <a:lvl3pPr marL="1143000" indent="-228600" algn="l" defTabSz="457200" rtl="0" eaLnBrk="1" latinLnBrk="0" hangingPunct="1">
              <a:spcBef>
                <a:spcPct val="20000"/>
              </a:spcBef>
              <a:buClr>
                <a:srgbClr val="FF6600"/>
              </a:buClr>
              <a:buSzPct val="60000"/>
              <a:buFont typeface="Wingdings" charset="2"/>
              <a:buChar char=""/>
              <a:defRPr sz="2000" kern="1200">
                <a:solidFill>
                  <a:schemeClr val="tx1"/>
                </a:solidFill>
                <a:latin typeface="Times New Roman"/>
                <a:ea typeface="+mn-ea"/>
                <a:cs typeface="Times New Roman"/>
              </a:defRPr>
            </a:lvl3pPr>
            <a:lvl4pPr marL="1600200" indent="-228600" algn="l" defTabSz="457200" rtl="0" eaLnBrk="1" latinLnBrk="0" hangingPunct="1">
              <a:spcBef>
                <a:spcPct val="20000"/>
              </a:spcBef>
              <a:buClr>
                <a:srgbClr val="FF6600"/>
              </a:buClr>
              <a:buSzPct val="60000"/>
              <a:buFont typeface="Wingdings" charset="2"/>
              <a:buChar char=""/>
              <a:defRPr sz="1800" kern="1200">
                <a:solidFill>
                  <a:schemeClr val="tx1"/>
                </a:solidFill>
                <a:latin typeface="Times New Roman"/>
                <a:ea typeface="+mn-ea"/>
                <a:cs typeface="Times New Roman"/>
              </a:defRPr>
            </a:lvl4pPr>
            <a:lvl5pPr marL="2057400" indent="-228600" algn="l" defTabSz="457200" rtl="0" eaLnBrk="1" latinLnBrk="0" hangingPunct="1">
              <a:spcBef>
                <a:spcPct val="20000"/>
              </a:spcBef>
              <a:buClr>
                <a:srgbClr val="FF6600"/>
              </a:buClr>
              <a:buSzPct val="60000"/>
              <a:buFont typeface="Wingdings" charset="2"/>
              <a:buChar char=""/>
              <a:defRPr sz="1600" kern="1200">
                <a:solidFill>
                  <a:schemeClr val="tx1"/>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14" name="Content Placeholder 2"/>
          <p:cNvSpPr txBox="1">
            <a:spLocks/>
          </p:cNvSpPr>
          <p:nvPr/>
        </p:nvSpPr>
        <p:spPr>
          <a:xfrm>
            <a:off x="2174403" y="3610846"/>
            <a:ext cx="1780529" cy="1011070"/>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Clr>
                <a:srgbClr val="FF6600"/>
              </a:buClr>
              <a:buSzPct val="60000"/>
              <a:buFont typeface="Wingdings" charset="2"/>
              <a:buChar char=""/>
              <a:defRPr sz="2400" kern="1200">
                <a:solidFill>
                  <a:schemeClr val="tx1"/>
                </a:solidFill>
                <a:latin typeface="Times New Roman"/>
                <a:ea typeface="+mn-ea"/>
                <a:cs typeface="Times New Roman"/>
              </a:defRPr>
            </a:lvl1pPr>
            <a:lvl2pPr marL="742950" indent="-285750" algn="l" defTabSz="457200" rtl="0" eaLnBrk="1" latinLnBrk="0" hangingPunct="1">
              <a:spcBef>
                <a:spcPct val="20000"/>
              </a:spcBef>
              <a:buClr>
                <a:srgbClr val="FF6600"/>
              </a:buClr>
              <a:buSzPct val="60000"/>
              <a:buFont typeface="Wingdings" charset="2"/>
              <a:buChar char=""/>
              <a:defRPr sz="2200" kern="1200">
                <a:solidFill>
                  <a:schemeClr val="tx1"/>
                </a:solidFill>
                <a:latin typeface="Times New Roman"/>
                <a:ea typeface="+mn-ea"/>
                <a:cs typeface="Times New Roman"/>
              </a:defRPr>
            </a:lvl2pPr>
            <a:lvl3pPr marL="1143000" indent="-228600" algn="l" defTabSz="457200" rtl="0" eaLnBrk="1" latinLnBrk="0" hangingPunct="1">
              <a:spcBef>
                <a:spcPct val="20000"/>
              </a:spcBef>
              <a:buClr>
                <a:srgbClr val="FF6600"/>
              </a:buClr>
              <a:buSzPct val="60000"/>
              <a:buFont typeface="Wingdings" charset="2"/>
              <a:buChar char=""/>
              <a:defRPr sz="2000" kern="1200">
                <a:solidFill>
                  <a:schemeClr val="tx1"/>
                </a:solidFill>
                <a:latin typeface="Times New Roman"/>
                <a:ea typeface="+mn-ea"/>
                <a:cs typeface="Times New Roman"/>
              </a:defRPr>
            </a:lvl3pPr>
            <a:lvl4pPr marL="1600200" indent="-228600" algn="l" defTabSz="457200" rtl="0" eaLnBrk="1" latinLnBrk="0" hangingPunct="1">
              <a:spcBef>
                <a:spcPct val="20000"/>
              </a:spcBef>
              <a:buClr>
                <a:srgbClr val="FF6600"/>
              </a:buClr>
              <a:buSzPct val="60000"/>
              <a:buFont typeface="Wingdings" charset="2"/>
              <a:buChar char=""/>
              <a:defRPr sz="1800" kern="1200">
                <a:solidFill>
                  <a:schemeClr val="tx1"/>
                </a:solidFill>
                <a:latin typeface="Times New Roman"/>
                <a:ea typeface="+mn-ea"/>
                <a:cs typeface="Times New Roman"/>
              </a:defRPr>
            </a:lvl4pPr>
            <a:lvl5pPr marL="2057400" indent="-228600" algn="l" defTabSz="457200" rtl="0" eaLnBrk="1" latinLnBrk="0" hangingPunct="1">
              <a:spcBef>
                <a:spcPct val="20000"/>
              </a:spcBef>
              <a:buClr>
                <a:srgbClr val="FF6600"/>
              </a:buClr>
              <a:buSzPct val="60000"/>
              <a:buFont typeface="Wingdings" charset="2"/>
              <a:buChar char=""/>
              <a:defRPr sz="1600" kern="1200">
                <a:solidFill>
                  <a:schemeClr val="tx1"/>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500" dirty="0" smtClean="0">
                <a:solidFill>
                  <a:schemeClr val="bg1"/>
                </a:solidFill>
              </a:rPr>
              <a:t>t =100 </a:t>
            </a:r>
            <a:r>
              <a:rPr lang="en-US" sz="1500" dirty="0" err="1" smtClean="0">
                <a:solidFill>
                  <a:schemeClr val="bg1"/>
                </a:solidFill>
              </a:rPr>
              <a:t>fs</a:t>
            </a:r>
            <a:endParaRPr lang="en-US" sz="1500" dirty="0" smtClean="0">
              <a:solidFill>
                <a:schemeClr val="bg1"/>
              </a:solidFill>
            </a:endParaRPr>
          </a:p>
          <a:p>
            <a:pPr marL="0" indent="0">
              <a:buNone/>
            </a:pPr>
            <a:r>
              <a:rPr lang="en-US" sz="1500" dirty="0" err="1" smtClean="0">
                <a:solidFill>
                  <a:schemeClr val="bg1"/>
                </a:solidFill>
              </a:rPr>
              <a:t>rr</a:t>
            </a:r>
            <a:r>
              <a:rPr lang="en-US" sz="1500" dirty="0" smtClean="0">
                <a:solidFill>
                  <a:schemeClr val="bg1"/>
                </a:solidFill>
              </a:rPr>
              <a:t>=10 Hz</a:t>
            </a:r>
          </a:p>
          <a:p>
            <a:pPr marL="0" indent="0">
              <a:buNone/>
            </a:pPr>
            <a:r>
              <a:rPr lang="en-US" sz="1500" dirty="0" smtClean="0">
                <a:solidFill>
                  <a:schemeClr val="bg1"/>
                </a:solidFill>
              </a:rPr>
              <a:t>E=250 </a:t>
            </a:r>
            <a:r>
              <a:rPr lang="en-US" sz="1500" dirty="0" err="1" smtClean="0">
                <a:solidFill>
                  <a:schemeClr val="bg1"/>
                </a:solidFill>
              </a:rPr>
              <a:t>mJ</a:t>
            </a:r>
            <a:r>
              <a:rPr lang="en-US" sz="1500" dirty="0" smtClean="0">
                <a:solidFill>
                  <a:schemeClr val="bg1"/>
                </a:solidFill>
              </a:rPr>
              <a:t> (48% </a:t>
            </a:r>
            <a:r>
              <a:rPr lang="en-US" sz="1500" dirty="0" err="1" smtClean="0">
                <a:solidFill>
                  <a:schemeClr val="bg1"/>
                </a:solidFill>
              </a:rPr>
              <a:t>att</a:t>
            </a:r>
            <a:r>
              <a:rPr lang="en-US" sz="1500" dirty="0" smtClean="0">
                <a:solidFill>
                  <a:schemeClr val="bg1"/>
                </a:solidFill>
              </a:rPr>
              <a:t>)</a:t>
            </a:r>
          </a:p>
          <a:p>
            <a:pPr marL="0" indent="0">
              <a:buNone/>
            </a:pPr>
            <a:r>
              <a:rPr lang="en-US" sz="1500" dirty="0" smtClean="0">
                <a:solidFill>
                  <a:schemeClr val="bg1"/>
                </a:solidFill>
                <a:latin typeface="Symbol" charset="2"/>
                <a:cs typeface="Symbol" charset="2"/>
              </a:rPr>
              <a:t>l </a:t>
            </a:r>
            <a:r>
              <a:rPr lang="en-US" sz="1500" dirty="0" smtClean="0">
                <a:solidFill>
                  <a:schemeClr val="bg1"/>
                </a:solidFill>
              </a:rPr>
              <a:t>=780 nm</a:t>
            </a:r>
          </a:p>
          <a:p>
            <a:endParaRPr lang="en-US" sz="1500" dirty="0">
              <a:solidFill>
                <a:schemeClr val="bg1"/>
              </a:solidFill>
            </a:endParaRPr>
          </a:p>
        </p:txBody>
      </p:sp>
      <p:sp>
        <p:nvSpPr>
          <p:cNvPr id="15" name="Date Placeholder 14"/>
          <p:cNvSpPr>
            <a:spLocks noGrp="1"/>
          </p:cNvSpPr>
          <p:nvPr>
            <p:ph type="dt" sz="half" idx="10"/>
          </p:nvPr>
        </p:nvSpPr>
        <p:spPr/>
        <p:txBody>
          <a:bodyPr/>
          <a:lstStyle/>
          <a:p>
            <a:fld id="{E5563F05-D659-8941-9EAF-04265185CD65}" type="datetime4">
              <a:rPr lang="en-US" smtClean="0"/>
              <a:t>December 16, 2014</a:t>
            </a:fld>
            <a:endParaRPr lang="en-US"/>
          </a:p>
        </p:txBody>
      </p:sp>
      <p:sp>
        <p:nvSpPr>
          <p:cNvPr id="16" name="Footer Placeholder 15"/>
          <p:cNvSpPr>
            <a:spLocks noGrp="1"/>
          </p:cNvSpPr>
          <p:nvPr>
            <p:ph type="ftr" sz="quarter" idx="11"/>
          </p:nvPr>
        </p:nvSpPr>
        <p:spPr/>
        <p:txBody>
          <a:bodyPr/>
          <a:lstStyle/>
          <a:p>
            <a:r>
              <a:rPr lang="en-US" smtClean="0"/>
              <a:t>AWAKE progress report </a:t>
            </a:r>
            <a:endParaRPr lang="en-US"/>
          </a:p>
        </p:txBody>
      </p:sp>
      <p:sp>
        <p:nvSpPr>
          <p:cNvPr id="3" name="Slide Number Placeholder 2"/>
          <p:cNvSpPr>
            <a:spLocks noGrp="1"/>
          </p:cNvSpPr>
          <p:nvPr>
            <p:ph type="sldNum" sz="quarter" idx="12"/>
          </p:nvPr>
        </p:nvSpPr>
        <p:spPr/>
        <p:txBody>
          <a:bodyPr/>
          <a:lstStyle/>
          <a:p>
            <a:fld id="{265AEB55-315A-784C-9F97-C4B2A9325188}" type="slidenum">
              <a:rPr lang="en-US" smtClean="0"/>
              <a:t>16</a:t>
            </a:fld>
            <a:endParaRPr lang="en-US"/>
          </a:p>
        </p:txBody>
      </p:sp>
    </p:spTree>
    <p:extLst>
      <p:ext uri="{BB962C8B-B14F-4D97-AF65-F5344CB8AC3E}">
        <p14:creationId xmlns:p14="http://schemas.microsoft.com/office/powerpoint/2010/main" val="428953790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laser study: Phase I</a:t>
            </a:r>
            <a:endParaRPr lang="en-US" dirty="0"/>
          </a:p>
        </p:txBody>
      </p:sp>
      <p:sp>
        <p:nvSpPr>
          <p:cNvPr id="3" name="Content Placeholder 2"/>
          <p:cNvSpPr>
            <a:spLocks noGrp="1"/>
          </p:cNvSpPr>
          <p:nvPr>
            <p:ph idx="1"/>
          </p:nvPr>
        </p:nvSpPr>
        <p:spPr>
          <a:xfrm>
            <a:off x="70902" y="1185895"/>
            <a:ext cx="5085186" cy="652698"/>
          </a:xfrm>
        </p:spPr>
        <p:txBody>
          <a:bodyPr>
            <a:normAutofit/>
          </a:bodyPr>
          <a:lstStyle/>
          <a:p>
            <a:pPr marL="0" indent="0">
              <a:buNone/>
            </a:pPr>
            <a:r>
              <a:rPr lang="en-US" sz="1800" i="1" dirty="0" smtClean="0">
                <a:solidFill>
                  <a:srgbClr val="008000"/>
                </a:solidFill>
              </a:rPr>
              <a:t>Preliminary result 3.5 cm test Rubidium reservoir</a:t>
            </a:r>
            <a:endParaRPr lang="en-US" sz="1800" i="1" dirty="0">
              <a:solidFill>
                <a:srgbClr val="008000"/>
              </a:solidFill>
            </a:endParaRPr>
          </a:p>
        </p:txBody>
      </p:sp>
      <p:sp>
        <p:nvSpPr>
          <p:cNvPr id="8" name="Date Placeholder 7"/>
          <p:cNvSpPr>
            <a:spLocks noGrp="1"/>
          </p:cNvSpPr>
          <p:nvPr>
            <p:ph type="dt" sz="half" idx="10"/>
          </p:nvPr>
        </p:nvSpPr>
        <p:spPr/>
        <p:txBody>
          <a:bodyPr/>
          <a:lstStyle/>
          <a:p>
            <a:fld id="{F14516DA-CFAF-F34C-A387-DBB851A3F1BA}" type="datetime4">
              <a:rPr lang="en-US" smtClean="0"/>
              <a:t>December 16, 2014</a:t>
            </a:fld>
            <a:endParaRPr lang="en-US"/>
          </a:p>
        </p:txBody>
      </p:sp>
      <p:sp>
        <p:nvSpPr>
          <p:cNvPr id="9" name="Footer Placeholder 8"/>
          <p:cNvSpPr>
            <a:spLocks noGrp="1"/>
          </p:cNvSpPr>
          <p:nvPr>
            <p:ph type="ftr" sz="quarter" idx="11"/>
          </p:nvPr>
        </p:nvSpPr>
        <p:spPr/>
        <p:txBody>
          <a:bodyPr/>
          <a:lstStyle/>
          <a:p>
            <a:r>
              <a:rPr lang="en-US" smtClean="0"/>
              <a:t>AWAKE progress report </a:t>
            </a:r>
            <a:endParaRPr lang="en-US"/>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3143" y="4311431"/>
            <a:ext cx="2646220" cy="1976497"/>
          </a:xfrm>
          <a:prstGeom prst="rect">
            <a:avLst/>
          </a:prstGeom>
        </p:spPr>
      </p:pic>
      <p:grpSp>
        <p:nvGrpSpPr>
          <p:cNvPr id="16" name="Group 15"/>
          <p:cNvGrpSpPr/>
          <p:nvPr/>
        </p:nvGrpSpPr>
        <p:grpSpPr>
          <a:xfrm>
            <a:off x="167272" y="1712098"/>
            <a:ext cx="4069950" cy="1906886"/>
            <a:chOff x="0" y="1667448"/>
            <a:chExt cx="4413131" cy="2276988"/>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67448"/>
              <a:ext cx="4413131" cy="2276988"/>
            </a:xfrm>
            <a:prstGeom prst="rect">
              <a:avLst/>
            </a:prstGeom>
          </p:spPr>
        </p:pic>
        <p:sp>
          <p:nvSpPr>
            <p:cNvPr id="18" name="TextBox 17"/>
            <p:cNvSpPr txBox="1"/>
            <p:nvPr/>
          </p:nvSpPr>
          <p:spPr>
            <a:xfrm>
              <a:off x="3012476" y="2950575"/>
              <a:ext cx="577070" cy="292388"/>
            </a:xfrm>
            <a:prstGeom prst="rect">
              <a:avLst/>
            </a:prstGeom>
            <a:noFill/>
          </p:spPr>
          <p:txBody>
            <a:bodyPr wrap="none" rtlCol="0">
              <a:spAutoFit/>
            </a:bodyPr>
            <a:lstStyle/>
            <a:p>
              <a:r>
                <a:rPr lang="en-US" sz="1300" dirty="0" smtClean="0">
                  <a:solidFill>
                    <a:srgbClr val="FFFF00"/>
                  </a:solidFill>
                  <a:latin typeface="Times New Roman"/>
                  <a:cs typeface="Times New Roman"/>
                </a:rPr>
                <a:t>Valve</a:t>
              </a:r>
              <a:endParaRPr lang="en-US" sz="1300" dirty="0">
                <a:solidFill>
                  <a:srgbClr val="FFFF00"/>
                </a:solidFill>
                <a:latin typeface="Times New Roman"/>
                <a:cs typeface="Times New Roman"/>
              </a:endParaRPr>
            </a:p>
          </p:txBody>
        </p:sp>
        <p:sp>
          <p:nvSpPr>
            <p:cNvPr id="19" name="TextBox 18"/>
            <p:cNvSpPr txBox="1"/>
            <p:nvPr/>
          </p:nvSpPr>
          <p:spPr>
            <a:xfrm>
              <a:off x="3104612" y="1984089"/>
              <a:ext cx="788998" cy="292388"/>
            </a:xfrm>
            <a:prstGeom prst="rect">
              <a:avLst/>
            </a:prstGeom>
            <a:noFill/>
          </p:spPr>
          <p:txBody>
            <a:bodyPr wrap="none" rtlCol="0">
              <a:spAutoFit/>
            </a:bodyPr>
            <a:lstStyle/>
            <a:p>
              <a:r>
                <a:rPr lang="en-US" sz="1300" dirty="0" smtClean="0">
                  <a:solidFill>
                    <a:srgbClr val="FFFF00"/>
                  </a:solidFill>
                  <a:latin typeface="Times New Roman"/>
                  <a:cs typeface="Times New Roman"/>
                </a:rPr>
                <a:t>To Pump</a:t>
              </a:r>
              <a:endParaRPr lang="en-US" sz="1300" dirty="0">
                <a:solidFill>
                  <a:srgbClr val="FFFF00"/>
                </a:solidFill>
                <a:latin typeface="Times New Roman"/>
                <a:cs typeface="Times New Roman"/>
              </a:endParaRPr>
            </a:p>
          </p:txBody>
        </p:sp>
        <p:sp>
          <p:nvSpPr>
            <p:cNvPr id="20" name="TextBox 19"/>
            <p:cNvSpPr txBox="1"/>
            <p:nvPr/>
          </p:nvSpPr>
          <p:spPr>
            <a:xfrm>
              <a:off x="571764" y="1837895"/>
              <a:ext cx="1501380" cy="292388"/>
            </a:xfrm>
            <a:prstGeom prst="rect">
              <a:avLst/>
            </a:prstGeom>
            <a:noFill/>
          </p:spPr>
          <p:txBody>
            <a:bodyPr wrap="square" rtlCol="0">
              <a:spAutoFit/>
            </a:bodyPr>
            <a:lstStyle/>
            <a:p>
              <a:r>
                <a:rPr lang="en-US" sz="1300" dirty="0" smtClean="0">
                  <a:solidFill>
                    <a:srgbClr val="FFFF00"/>
                  </a:solidFill>
                  <a:latin typeface="Times New Roman"/>
                  <a:cs typeface="Times New Roman"/>
                </a:rPr>
                <a:t>Laser through here</a:t>
              </a:r>
              <a:endParaRPr lang="en-US" sz="1300" dirty="0">
                <a:solidFill>
                  <a:srgbClr val="FFFF00"/>
                </a:solidFill>
                <a:latin typeface="Times New Roman"/>
                <a:cs typeface="Times New Roman"/>
              </a:endParaRPr>
            </a:p>
          </p:txBody>
        </p:sp>
        <p:sp>
          <p:nvSpPr>
            <p:cNvPr id="21" name="TextBox 20"/>
            <p:cNvSpPr txBox="1"/>
            <p:nvPr/>
          </p:nvSpPr>
          <p:spPr>
            <a:xfrm>
              <a:off x="408828" y="3249182"/>
              <a:ext cx="792739" cy="292388"/>
            </a:xfrm>
            <a:prstGeom prst="rect">
              <a:avLst/>
            </a:prstGeom>
            <a:noFill/>
          </p:spPr>
          <p:txBody>
            <a:bodyPr wrap="square" rtlCol="0">
              <a:spAutoFit/>
            </a:bodyPr>
            <a:lstStyle/>
            <a:p>
              <a:r>
                <a:rPr lang="en-US" sz="1300" dirty="0" err="1" smtClean="0">
                  <a:solidFill>
                    <a:srgbClr val="FFFF00"/>
                  </a:solidFill>
                  <a:latin typeface="Times New Roman"/>
                  <a:cs typeface="Times New Roman"/>
                </a:rPr>
                <a:t>Rb</a:t>
              </a:r>
              <a:r>
                <a:rPr lang="en-US" sz="1300" dirty="0" smtClean="0">
                  <a:solidFill>
                    <a:srgbClr val="FFFF00"/>
                  </a:solidFill>
                  <a:latin typeface="Times New Roman"/>
                  <a:cs typeface="Times New Roman"/>
                </a:rPr>
                <a:t> piece</a:t>
              </a:r>
              <a:endParaRPr lang="en-US" sz="1300" dirty="0">
                <a:solidFill>
                  <a:srgbClr val="FFFF00"/>
                </a:solidFill>
                <a:latin typeface="Times New Roman"/>
                <a:cs typeface="Times New Roman"/>
              </a:endParaRPr>
            </a:p>
          </p:txBody>
        </p:sp>
        <p:sp>
          <p:nvSpPr>
            <p:cNvPr id="22" name="TextBox 21"/>
            <p:cNvSpPr txBox="1"/>
            <p:nvPr/>
          </p:nvSpPr>
          <p:spPr>
            <a:xfrm>
              <a:off x="408828" y="2969194"/>
              <a:ext cx="1228471" cy="292388"/>
            </a:xfrm>
            <a:prstGeom prst="rect">
              <a:avLst/>
            </a:prstGeom>
            <a:noFill/>
          </p:spPr>
          <p:txBody>
            <a:bodyPr wrap="square" rtlCol="0">
              <a:spAutoFit/>
            </a:bodyPr>
            <a:lstStyle/>
            <a:p>
              <a:r>
                <a:rPr lang="en-US" sz="1300" dirty="0" smtClean="0">
                  <a:solidFill>
                    <a:srgbClr val="FFFF00"/>
                  </a:solidFill>
                  <a:latin typeface="Times New Roman"/>
                  <a:cs typeface="Times New Roman"/>
                </a:rPr>
                <a:t>L = 3.5 cm</a:t>
              </a:r>
              <a:endParaRPr lang="en-US" sz="1300" dirty="0">
                <a:solidFill>
                  <a:srgbClr val="FFFF00"/>
                </a:solidFill>
                <a:latin typeface="Times New Roman"/>
                <a:cs typeface="Times New Roman"/>
              </a:endParaRPr>
            </a:p>
          </p:txBody>
        </p:sp>
      </p:gr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043" y="3750542"/>
            <a:ext cx="1943100" cy="1451328"/>
          </a:xfrm>
          <a:prstGeom prst="rect">
            <a:avLst/>
          </a:prstGeom>
        </p:spPr>
      </p:pic>
      <p:sp>
        <p:nvSpPr>
          <p:cNvPr id="13" name="Slide Number Placeholder 12"/>
          <p:cNvSpPr>
            <a:spLocks noGrp="1"/>
          </p:cNvSpPr>
          <p:nvPr>
            <p:ph type="sldNum" sz="quarter" idx="12"/>
          </p:nvPr>
        </p:nvSpPr>
        <p:spPr/>
        <p:txBody>
          <a:bodyPr/>
          <a:lstStyle/>
          <a:p>
            <a:fld id="{265AEB55-315A-784C-9F97-C4B2A9325188}" type="slidenum">
              <a:rPr lang="en-US" smtClean="0"/>
              <a:t>17</a:t>
            </a:fld>
            <a:endParaRPr lang="en-US"/>
          </a:p>
        </p:txBody>
      </p: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3724" y="3979766"/>
            <a:ext cx="3507225" cy="2639186"/>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78054" y="1538546"/>
            <a:ext cx="3358702" cy="2527423"/>
          </a:xfrm>
          <a:prstGeom prst="rect">
            <a:avLst/>
          </a:prstGeom>
        </p:spPr>
      </p:pic>
      <p:sp>
        <p:nvSpPr>
          <p:cNvPr id="27" name="TextBox 26"/>
          <p:cNvSpPr txBox="1"/>
          <p:nvPr/>
        </p:nvSpPr>
        <p:spPr>
          <a:xfrm>
            <a:off x="7322508" y="2403832"/>
            <a:ext cx="1355359" cy="369332"/>
          </a:xfrm>
          <a:prstGeom prst="rect">
            <a:avLst/>
          </a:prstGeom>
          <a:noFill/>
        </p:spPr>
        <p:txBody>
          <a:bodyPr wrap="none" rtlCol="0">
            <a:spAutoFit/>
          </a:bodyPr>
          <a:lstStyle/>
          <a:p>
            <a:r>
              <a:rPr lang="en-US" dirty="0" smtClean="0">
                <a:latin typeface="Times New Roman"/>
                <a:cs typeface="Times New Roman"/>
              </a:rPr>
              <a:t>n&lt;&lt;10</a:t>
            </a:r>
            <a:r>
              <a:rPr lang="en-US" baseline="30000" dirty="0" smtClean="0">
                <a:latin typeface="Times New Roman"/>
                <a:cs typeface="Times New Roman"/>
              </a:rPr>
              <a:t>13</a:t>
            </a:r>
            <a:r>
              <a:rPr lang="en-US" dirty="0" smtClean="0">
                <a:latin typeface="Times New Roman"/>
                <a:cs typeface="Times New Roman"/>
              </a:rPr>
              <a:t>cm</a:t>
            </a:r>
            <a:r>
              <a:rPr lang="en-US" baseline="30000" dirty="0" smtClean="0">
                <a:latin typeface="Times New Roman"/>
                <a:cs typeface="Times New Roman"/>
              </a:rPr>
              <a:t>-3</a:t>
            </a:r>
            <a:endParaRPr lang="en-US" dirty="0">
              <a:latin typeface="Times New Roman"/>
              <a:cs typeface="Times New Roman"/>
            </a:endParaRPr>
          </a:p>
        </p:txBody>
      </p:sp>
      <p:sp>
        <p:nvSpPr>
          <p:cNvPr id="28" name="TextBox 27"/>
          <p:cNvSpPr txBox="1"/>
          <p:nvPr/>
        </p:nvSpPr>
        <p:spPr>
          <a:xfrm>
            <a:off x="7344275" y="4673722"/>
            <a:ext cx="1351564" cy="646331"/>
          </a:xfrm>
          <a:prstGeom prst="rect">
            <a:avLst/>
          </a:prstGeom>
          <a:noFill/>
        </p:spPr>
        <p:txBody>
          <a:bodyPr wrap="none" rtlCol="0">
            <a:spAutoFit/>
          </a:bodyPr>
          <a:lstStyle/>
          <a:p>
            <a:r>
              <a:rPr lang="en-US" dirty="0" smtClean="0">
                <a:latin typeface="Times New Roman"/>
                <a:cs typeface="Times New Roman"/>
              </a:rPr>
              <a:t>Cell at 200C</a:t>
            </a:r>
          </a:p>
          <a:p>
            <a:r>
              <a:rPr lang="en-US" dirty="0">
                <a:latin typeface="Times New Roman"/>
                <a:cs typeface="Times New Roman"/>
              </a:rPr>
              <a:t>n</a:t>
            </a:r>
            <a:r>
              <a:rPr lang="en-US" dirty="0" smtClean="0">
                <a:latin typeface="Times New Roman"/>
                <a:cs typeface="Times New Roman"/>
              </a:rPr>
              <a:t>~10</a:t>
            </a:r>
            <a:r>
              <a:rPr lang="en-US" baseline="30000" dirty="0" smtClean="0">
                <a:latin typeface="Times New Roman"/>
                <a:cs typeface="Times New Roman"/>
              </a:rPr>
              <a:t>15</a:t>
            </a:r>
            <a:r>
              <a:rPr lang="en-US" dirty="0" smtClean="0">
                <a:latin typeface="Times New Roman"/>
                <a:cs typeface="Times New Roman"/>
              </a:rPr>
              <a:t>cm</a:t>
            </a:r>
            <a:r>
              <a:rPr lang="en-US" baseline="30000" dirty="0" smtClean="0">
                <a:latin typeface="Times New Roman"/>
                <a:cs typeface="Times New Roman"/>
              </a:rPr>
              <a:t>-3</a:t>
            </a:r>
            <a:endParaRPr lang="en-US" dirty="0">
              <a:latin typeface="Times New Roman"/>
              <a:cs typeface="Times New Roman"/>
            </a:endParaRPr>
          </a:p>
        </p:txBody>
      </p:sp>
      <p:pic>
        <p:nvPicPr>
          <p:cNvPr id="29" name="Picture 28" descr="Bildschirmfoto 2014-06-13 um 2.32.56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0114" y="5201870"/>
            <a:ext cx="1629087" cy="1086058"/>
          </a:xfrm>
          <a:prstGeom prst="rect">
            <a:avLst/>
          </a:prstGeom>
        </p:spPr>
      </p:pic>
    </p:spTree>
    <p:extLst>
      <p:ext uri="{BB962C8B-B14F-4D97-AF65-F5344CB8AC3E}">
        <p14:creationId xmlns:p14="http://schemas.microsoft.com/office/powerpoint/2010/main" val="326842647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Laser study : Phase II</a:t>
            </a:r>
            <a:endParaRPr lang="en-US" dirty="0"/>
          </a:p>
        </p:txBody>
      </p:sp>
      <p:sp>
        <p:nvSpPr>
          <p:cNvPr id="3" name="Content Placeholder 2"/>
          <p:cNvSpPr>
            <a:spLocks noGrp="1"/>
          </p:cNvSpPr>
          <p:nvPr>
            <p:ph idx="1"/>
          </p:nvPr>
        </p:nvSpPr>
        <p:spPr>
          <a:xfrm>
            <a:off x="-2628" y="1118038"/>
            <a:ext cx="4064170" cy="1962320"/>
          </a:xfrm>
        </p:spPr>
        <p:txBody>
          <a:bodyPr>
            <a:noAutofit/>
          </a:bodyPr>
          <a:lstStyle/>
          <a:p>
            <a:pPr marL="0" indent="0">
              <a:buNone/>
            </a:pPr>
            <a:r>
              <a:rPr lang="en-US" sz="1900" i="1" dirty="0">
                <a:solidFill>
                  <a:srgbClr val="008000"/>
                </a:solidFill>
              </a:rPr>
              <a:t>laser plasma ionization </a:t>
            </a:r>
            <a:r>
              <a:rPr lang="en-US" sz="1900" i="1" dirty="0" smtClean="0">
                <a:solidFill>
                  <a:srgbClr val="008000"/>
                </a:solidFill>
              </a:rPr>
              <a:t>experiments</a:t>
            </a:r>
          </a:p>
          <a:p>
            <a:pPr marL="0" indent="0">
              <a:buNone/>
            </a:pPr>
            <a:endParaRPr lang="en-US" sz="1800" dirty="0" smtClean="0"/>
          </a:p>
          <a:p>
            <a:r>
              <a:rPr lang="en-US" sz="1800" dirty="0"/>
              <a:t>Because of space limitation </a:t>
            </a:r>
            <a:r>
              <a:rPr lang="en-US" sz="1800" dirty="0" smtClean="0"/>
              <a:t>experiment will </a:t>
            </a:r>
            <a:r>
              <a:rPr lang="en-US" sz="1800" dirty="0"/>
              <a:t>be done in </a:t>
            </a:r>
            <a:r>
              <a:rPr lang="en-US" sz="1800" dirty="0" smtClean="0"/>
              <a:t>(</a:t>
            </a:r>
            <a:r>
              <a:rPr lang="en-US" sz="1800" dirty="0"/>
              <a:t>1.4 m Heat-pipe oven) , built 2 years ago at </a:t>
            </a:r>
            <a:r>
              <a:rPr lang="en-US" sz="1800" dirty="0" smtClean="0"/>
              <a:t>MPP</a:t>
            </a:r>
            <a:endParaRPr lang="en-US" sz="1800" dirty="0"/>
          </a:p>
          <a:p>
            <a:r>
              <a:rPr lang="en-US" sz="1800" dirty="0" smtClean="0"/>
              <a:t>Uses buffer gas to confine </a:t>
            </a:r>
            <a:r>
              <a:rPr lang="en-US" sz="1800" dirty="0" err="1" smtClean="0"/>
              <a:t>Rb</a:t>
            </a:r>
            <a:r>
              <a:rPr lang="en-US" sz="1800" dirty="0" smtClean="0"/>
              <a:t> vapor</a:t>
            </a:r>
          </a:p>
        </p:txBody>
      </p:sp>
      <p:grpSp>
        <p:nvGrpSpPr>
          <p:cNvPr id="5" name="Group 4"/>
          <p:cNvGrpSpPr/>
          <p:nvPr/>
        </p:nvGrpSpPr>
        <p:grpSpPr>
          <a:xfrm>
            <a:off x="4651261" y="1163099"/>
            <a:ext cx="4176040" cy="1917259"/>
            <a:chOff x="5029200" y="2514600"/>
            <a:chExt cx="3795040" cy="1678612"/>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821612"/>
              <a:ext cx="379504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125317" y="2514600"/>
              <a:ext cx="1419807" cy="296413"/>
            </a:xfrm>
            <a:prstGeom prst="rect">
              <a:avLst/>
            </a:prstGeom>
            <a:noFill/>
          </p:spPr>
          <p:txBody>
            <a:bodyPr wrap="none" rtlCol="0">
              <a:spAutoFit/>
            </a:bodyPr>
            <a:lstStyle/>
            <a:p>
              <a:r>
                <a:rPr lang="en-US" sz="1600" i="1" u="sng" dirty="0" smtClean="0">
                  <a:latin typeface="Times New Roman"/>
                  <a:cs typeface="Times New Roman"/>
                </a:rPr>
                <a:t>Heat Pipe Oven  </a:t>
              </a:r>
              <a:endParaRPr lang="en-US" sz="1600" i="1" u="sng" dirty="0">
                <a:latin typeface="Times New Roman"/>
                <a:cs typeface="Times New Roman"/>
              </a:endParaRPr>
            </a:p>
          </p:txBody>
        </p:sp>
      </p:grpSp>
      <p:grpSp>
        <p:nvGrpSpPr>
          <p:cNvPr id="42" name="Group 41"/>
          <p:cNvGrpSpPr/>
          <p:nvPr/>
        </p:nvGrpSpPr>
        <p:grpSpPr>
          <a:xfrm>
            <a:off x="213204" y="3650022"/>
            <a:ext cx="4355820" cy="2246352"/>
            <a:chOff x="3051193" y="3647494"/>
            <a:chExt cx="5753922" cy="3124200"/>
          </a:xfrm>
        </p:grpSpPr>
        <p:pic>
          <p:nvPicPr>
            <p:cNvPr id="4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1193" y="3647494"/>
              <a:ext cx="5753922" cy="3124200"/>
            </a:xfrm>
            <a:prstGeom prst="rect">
              <a:avLst/>
            </a:prstGeom>
          </p:spPr>
        </p:pic>
        <p:sp>
          <p:nvSpPr>
            <p:cNvPr id="44" name="TextBox 43"/>
            <p:cNvSpPr txBox="1"/>
            <p:nvPr/>
          </p:nvSpPr>
          <p:spPr>
            <a:xfrm>
              <a:off x="4305140" y="5071094"/>
              <a:ext cx="1151597" cy="276999"/>
            </a:xfrm>
            <a:prstGeom prst="rect">
              <a:avLst/>
            </a:prstGeom>
            <a:noFill/>
          </p:spPr>
          <p:txBody>
            <a:bodyPr wrap="none" rtlCol="0">
              <a:spAutoFit/>
            </a:bodyPr>
            <a:lstStyle/>
            <a:p>
              <a:r>
                <a:rPr lang="en-US" sz="1200" dirty="0" smtClean="0">
                  <a:latin typeface="Times New Roman"/>
                  <a:cs typeface="Times New Roman"/>
                </a:rPr>
                <a:t>Heat Pipe Oven</a:t>
              </a:r>
              <a:endParaRPr lang="en-US" sz="1200" dirty="0">
                <a:latin typeface="Times New Roman"/>
                <a:cs typeface="Times New Roman"/>
              </a:endParaRPr>
            </a:p>
          </p:txBody>
        </p:sp>
        <p:sp>
          <p:nvSpPr>
            <p:cNvPr id="45" name="TextBox 44"/>
            <p:cNvSpPr txBox="1"/>
            <p:nvPr/>
          </p:nvSpPr>
          <p:spPr>
            <a:xfrm>
              <a:off x="5160143" y="4242919"/>
              <a:ext cx="1313180" cy="276999"/>
            </a:xfrm>
            <a:prstGeom prst="rect">
              <a:avLst/>
            </a:prstGeom>
            <a:noFill/>
          </p:spPr>
          <p:txBody>
            <a:bodyPr wrap="none" rtlCol="0">
              <a:spAutoFit/>
            </a:bodyPr>
            <a:lstStyle/>
            <a:p>
              <a:r>
                <a:rPr lang="en-US" sz="1200" dirty="0" smtClean="0">
                  <a:latin typeface="Times New Roman"/>
                  <a:cs typeface="Times New Roman"/>
                </a:rPr>
                <a:t>Laser Compressor</a:t>
              </a:r>
              <a:endParaRPr lang="en-US" sz="1200" dirty="0">
                <a:latin typeface="Times New Roman"/>
                <a:cs typeface="Times New Roman"/>
              </a:endParaRPr>
            </a:p>
          </p:txBody>
        </p:sp>
        <p:sp>
          <p:nvSpPr>
            <p:cNvPr id="46" name="Rectangle 45"/>
            <p:cNvSpPr/>
            <p:nvPr/>
          </p:nvSpPr>
          <p:spPr>
            <a:xfrm>
              <a:off x="5605369" y="3871041"/>
              <a:ext cx="117622" cy="1054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a:cs typeface="Times New Roman"/>
              </a:endParaRPr>
            </a:p>
          </p:txBody>
        </p:sp>
        <p:sp>
          <p:nvSpPr>
            <p:cNvPr id="48" name="Rectangle 47"/>
            <p:cNvSpPr/>
            <p:nvPr/>
          </p:nvSpPr>
          <p:spPr>
            <a:xfrm>
              <a:off x="4058702" y="6484396"/>
              <a:ext cx="242200" cy="228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a:cs typeface="Times New Roman"/>
              </a:endParaRPr>
            </a:p>
          </p:txBody>
        </p:sp>
        <p:sp>
          <p:nvSpPr>
            <p:cNvPr id="49" name="Rectangle 48"/>
            <p:cNvSpPr/>
            <p:nvPr/>
          </p:nvSpPr>
          <p:spPr>
            <a:xfrm>
              <a:off x="4054462" y="3871042"/>
              <a:ext cx="263629" cy="233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a:cs typeface="Times New Roman"/>
              </a:endParaRPr>
            </a:p>
          </p:txBody>
        </p:sp>
        <p:sp>
          <p:nvSpPr>
            <p:cNvPr id="50" name="Rectangle 49"/>
            <p:cNvSpPr/>
            <p:nvPr/>
          </p:nvSpPr>
          <p:spPr>
            <a:xfrm>
              <a:off x="4101519" y="4082269"/>
              <a:ext cx="144743" cy="1942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a:cs typeface="Times New Roman"/>
              </a:endParaRPr>
            </a:p>
          </p:txBody>
        </p:sp>
        <p:sp>
          <p:nvSpPr>
            <p:cNvPr id="51" name="Rectangle 50"/>
            <p:cNvSpPr/>
            <p:nvPr/>
          </p:nvSpPr>
          <p:spPr>
            <a:xfrm>
              <a:off x="4058701" y="6484396"/>
              <a:ext cx="246439" cy="76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a:cs typeface="Times New Roman"/>
              </a:endParaRPr>
            </a:p>
          </p:txBody>
        </p:sp>
        <p:sp>
          <p:nvSpPr>
            <p:cNvPr id="52" name="Rectangle 51"/>
            <p:cNvSpPr/>
            <p:nvPr/>
          </p:nvSpPr>
          <p:spPr>
            <a:xfrm>
              <a:off x="4101519" y="6103396"/>
              <a:ext cx="132921" cy="381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a:cs typeface="Times New Roman"/>
              </a:endParaRPr>
            </a:p>
          </p:txBody>
        </p:sp>
        <p:sp>
          <p:nvSpPr>
            <p:cNvPr id="53" name="Rectangle 52"/>
            <p:cNvSpPr/>
            <p:nvPr/>
          </p:nvSpPr>
          <p:spPr>
            <a:xfrm>
              <a:off x="4318091" y="6560596"/>
              <a:ext cx="1138646" cy="747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a:cs typeface="Times New Roman"/>
              </a:endParaRPr>
            </a:p>
          </p:txBody>
        </p:sp>
        <p:sp>
          <p:nvSpPr>
            <p:cNvPr id="54" name="TextBox 53"/>
            <p:cNvSpPr txBox="1"/>
            <p:nvPr/>
          </p:nvSpPr>
          <p:spPr>
            <a:xfrm>
              <a:off x="4955415" y="6016896"/>
              <a:ext cx="1292077" cy="276999"/>
            </a:xfrm>
            <a:prstGeom prst="rect">
              <a:avLst/>
            </a:prstGeom>
            <a:noFill/>
          </p:spPr>
          <p:txBody>
            <a:bodyPr wrap="square" rtlCol="0">
              <a:spAutoFit/>
            </a:bodyPr>
            <a:lstStyle/>
            <a:p>
              <a:r>
                <a:rPr lang="en-US" sz="1200" dirty="0" smtClean="0">
                  <a:latin typeface="Times New Roman"/>
                  <a:cs typeface="Times New Roman"/>
                </a:rPr>
                <a:t>End Diagnostics</a:t>
              </a:r>
              <a:endParaRPr lang="en-US" sz="1200" dirty="0">
                <a:latin typeface="Times New Roman"/>
                <a:cs typeface="Times New Roman"/>
              </a:endParaRPr>
            </a:p>
          </p:txBody>
        </p:sp>
        <p:sp>
          <p:nvSpPr>
            <p:cNvPr id="55" name="Rectangle 54"/>
            <p:cNvSpPr/>
            <p:nvPr/>
          </p:nvSpPr>
          <p:spPr>
            <a:xfrm>
              <a:off x="4318091" y="3909396"/>
              <a:ext cx="562848" cy="670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a:cs typeface="Times New Roman"/>
              </a:endParaRPr>
            </a:p>
          </p:txBody>
        </p:sp>
        <p:sp>
          <p:nvSpPr>
            <p:cNvPr id="56" name="Rectangle 55"/>
            <p:cNvSpPr/>
            <p:nvPr/>
          </p:nvSpPr>
          <p:spPr>
            <a:xfrm>
              <a:off x="5160143" y="3909395"/>
              <a:ext cx="562848" cy="670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a:cs typeface="Times New Roman"/>
              </a:endParaRPr>
            </a:p>
          </p:txBody>
        </p:sp>
        <p:sp>
          <p:nvSpPr>
            <p:cNvPr id="57" name="Rectangle 56"/>
            <p:cNvSpPr/>
            <p:nvPr/>
          </p:nvSpPr>
          <p:spPr>
            <a:xfrm>
              <a:off x="5083943" y="3891794"/>
              <a:ext cx="77146" cy="4101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a:cs typeface="Times New Roman"/>
              </a:endParaRPr>
            </a:p>
          </p:txBody>
        </p:sp>
        <p:sp>
          <p:nvSpPr>
            <p:cNvPr id="58" name="Rectangle 57"/>
            <p:cNvSpPr/>
            <p:nvPr/>
          </p:nvSpPr>
          <p:spPr>
            <a:xfrm>
              <a:off x="4880938" y="4301967"/>
              <a:ext cx="241577" cy="794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a:cs typeface="Times New Roman"/>
              </a:endParaRPr>
            </a:p>
          </p:txBody>
        </p:sp>
        <p:sp>
          <p:nvSpPr>
            <p:cNvPr id="59" name="Rectangle 58"/>
            <p:cNvSpPr/>
            <p:nvPr/>
          </p:nvSpPr>
          <p:spPr>
            <a:xfrm>
              <a:off x="4859953" y="3909395"/>
              <a:ext cx="95462" cy="4322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a:cs typeface="Times New Roman"/>
              </a:endParaRPr>
            </a:p>
          </p:txBody>
        </p:sp>
        <p:cxnSp>
          <p:nvCxnSpPr>
            <p:cNvPr id="60" name="Straight Connector 59"/>
            <p:cNvCxnSpPr/>
            <p:nvPr/>
          </p:nvCxnSpPr>
          <p:spPr>
            <a:xfrm flipV="1">
              <a:off x="4280920" y="4242919"/>
              <a:ext cx="16837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4371581" y="4312743"/>
              <a:ext cx="55936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4371581" y="4341693"/>
              <a:ext cx="0" cy="160930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5122515" y="3942066"/>
              <a:ext cx="592373" cy="8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5122515" y="3976453"/>
              <a:ext cx="1" cy="34266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4908546" y="4340299"/>
              <a:ext cx="213970" cy="8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endCxn id="59" idx="2"/>
            </p:cNvCxnSpPr>
            <p:nvPr/>
          </p:nvCxnSpPr>
          <p:spPr>
            <a:xfrm>
              <a:off x="4907684" y="3976452"/>
              <a:ext cx="0" cy="36524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167979" y="3975594"/>
              <a:ext cx="71943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4160151" y="3975594"/>
              <a:ext cx="0" cy="262310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4160151" y="6597131"/>
              <a:ext cx="1378051" cy="8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4061542" y="3914933"/>
              <a:ext cx="16837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flipV="1">
              <a:off x="4104019" y="6522855"/>
              <a:ext cx="125898"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2" name="Group 71"/>
            <p:cNvGrpSpPr/>
            <p:nvPr/>
          </p:nvGrpSpPr>
          <p:grpSpPr>
            <a:xfrm>
              <a:off x="4261332" y="5893846"/>
              <a:ext cx="220497" cy="114300"/>
              <a:chOff x="4524503" y="5448300"/>
              <a:chExt cx="220497" cy="114300"/>
            </a:xfrm>
          </p:grpSpPr>
          <p:cxnSp>
            <p:nvCxnSpPr>
              <p:cNvPr id="75" name="Straight Connector 74"/>
              <p:cNvCxnSpPr/>
              <p:nvPr/>
            </p:nvCxnSpPr>
            <p:spPr>
              <a:xfrm>
                <a:off x="4524503" y="5448300"/>
                <a:ext cx="123565" cy="1143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4644017" y="5448300"/>
                <a:ext cx="100983" cy="1143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3" name="TextBox 72"/>
            <p:cNvSpPr txBox="1"/>
            <p:nvPr/>
          </p:nvSpPr>
          <p:spPr>
            <a:xfrm>
              <a:off x="5381679" y="3950358"/>
              <a:ext cx="682623" cy="276999"/>
            </a:xfrm>
            <a:prstGeom prst="rect">
              <a:avLst/>
            </a:prstGeom>
            <a:noFill/>
          </p:spPr>
          <p:txBody>
            <a:bodyPr wrap="none" rtlCol="0">
              <a:spAutoFit/>
            </a:bodyPr>
            <a:lstStyle/>
            <a:p>
              <a:r>
                <a:rPr lang="en-US" sz="1200" dirty="0" smtClean="0">
                  <a:latin typeface="Times New Roman"/>
                  <a:cs typeface="Times New Roman"/>
                </a:rPr>
                <a:t>window</a:t>
              </a:r>
              <a:endParaRPr lang="en-US" sz="1200" dirty="0">
                <a:latin typeface="Times New Roman"/>
                <a:cs typeface="Times New Roman"/>
              </a:endParaRPr>
            </a:p>
          </p:txBody>
        </p:sp>
        <p:sp>
          <p:nvSpPr>
            <p:cNvPr id="74" name="TextBox 73"/>
            <p:cNvSpPr txBox="1"/>
            <p:nvPr/>
          </p:nvSpPr>
          <p:spPr>
            <a:xfrm>
              <a:off x="5322868" y="6283597"/>
              <a:ext cx="682623" cy="276999"/>
            </a:xfrm>
            <a:prstGeom prst="rect">
              <a:avLst/>
            </a:prstGeom>
            <a:noFill/>
          </p:spPr>
          <p:txBody>
            <a:bodyPr wrap="none" rtlCol="0">
              <a:spAutoFit/>
            </a:bodyPr>
            <a:lstStyle/>
            <a:p>
              <a:r>
                <a:rPr lang="en-US" sz="1200" dirty="0" smtClean="0">
                  <a:latin typeface="Times New Roman"/>
                  <a:cs typeface="Times New Roman"/>
                </a:rPr>
                <a:t>window</a:t>
              </a:r>
              <a:endParaRPr lang="en-US" sz="1200" dirty="0">
                <a:latin typeface="Times New Roman"/>
                <a:cs typeface="Times New Roman"/>
              </a:endParaRPr>
            </a:p>
          </p:txBody>
        </p:sp>
      </p:grpSp>
      <p:sp>
        <p:nvSpPr>
          <p:cNvPr id="77" name="TextBox 76"/>
          <p:cNvSpPr txBox="1"/>
          <p:nvPr/>
        </p:nvSpPr>
        <p:spPr>
          <a:xfrm>
            <a:off x="1129300" y="6069495"/>
            <a:ext cx="2006521" cy="276999"/>
          </a:xfrm>
          <a:prstGeom prst="rect">
            <a:avLst/>
          </a:prstGeom>
          <a:solidFill>
            <a:srgbClr val="FFFFFF"/>
          </a:solidFill>
        </p:spPr>
        <p:txBody>
          <a:bodyPr wrap="none" rtlCol="0">
            <a:spAutoFit/>
          </a:bodyPr>
          <a:lstStyle/>
          <a:p>
            <a:r>
              <a:rPr lang="en-US" sz="1200" i="1" dirty="0" smtClean="0">
                <a:latin typeface="Times New Roman"/>
                <a:cs typeface="Times New Roman"/>
              </a:rPr>
              <a:t>top view </a:t>
            </a:r>
            <a:r>
              <a:rPr lang="en-US" sz="1200" i="1" dirty="0" err="1" smtClean="0">
                <a:latin typeface="Times New Roman"/>
                <a:cs typeface="Times New Roman"/>
              </a:rPr>
              <a:t>laser+plasma</a:t>
            </a:r>
            <a:r>
              <a:rPr lang="en-US" sz="1200" i="1" dirty="0" smtClean="0">
                <a:latin typeface="Times New Roman"/>
                <a:cs typeface="Times New Roman"/>
              </a:rPr>
              <a:t> room</a:t>
            </a:r>
            <a:endParaRPr lang="en-US" sz="1200" i="1" dirty="0">
              <a:latin typeface="Times New Roman"/>
              <a:cs typeface="Times New Roman"/>
            </a:endParaRPr>
          </a:p>
        </p:txBody>
      </p:sp>
      <p:sp>
        <p:nvSpPr>
          <p:cNvPr id="41" name="Date Placeholder 40"/>
          <p:cNvSpPr>
            <a:spLocks noGrp="1"/>
          </p:cNvSpPr>
          <p:nvPr>
            <p:ph type="dt" sz="half" idx="10"/>
          </p:nvPr>
        </p:nvSpPr>
        <p:spPr/>
        <p:txBody>
          <a:bodyPr/>
          <a:lstStyle/>
          <a:p>
            <a:fld id="{30E41148-C8AD-514B-944E-3BBC35DEC7E5}" type="datetime4">
              <a:rPr lang="en-US" smtClean="0"/>
              <a:t>December 16, 2014</a:t>
            </a:fld>
            <a:endParaRPr lang="en-US"/>
          </a:p>
        </p:txBody>
      </p:sp>
      <p:sp>
        <p:nvSpPr>
          <p:cNvPr id="78" name="Footer Placeholder 77"/>
          <p:cNvSpPr>
            <a:spLocks noGrp="1"/>
          </p:cNvSpPr>
          <p:nvPr>
            <p:ph type="ftr" sz="quarter" idx="11"/>
          </p:nvPr>
        </p:nvSpPr>
        <p:spPr/>
        <p:txBody>
          <a:bodyPr/>
          <a:lstStyle/>
          <a:p>
            <a:r>
              <a:rPr lang="en-US" smtClean="0"/>
              <a:t>AWAKE progress report </a:t>
            </a:r>
            <a:endParaRPr lang="en-US"/>
          </a:p>
        </p:txBody>
      </p:sp>
      <p:pic>
        <p:nvPicPr>
          <p:cNvPr id="47" name="Picture 46" descr="Untitle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5450" y="3105689"/>
            <a:ext cx="2766288" cy="1339694"/>
          </a:xfrm>
          <a:prstGeom prst="rect">
            <a:avLst/>
          </a:prstGeom>
        </p:spPr>
      </p:pic>
      <p:pic>
        <p:nvPicPr>
          <p:cNvPr id="80" name="Picture 79"/>
          <p:cNvPicPr>
            <a:picLocks noChangeAspect="1"/>
          </p:cNvPicPr>
          <p:nvPr/>
        </p:nvPicPr>
        <p:blipFill>
          <a:blip r:embed="rId5"/>
          <a:stretch>
            <a:fillRect/>
          </a:stretch>
        </p:blipFill>
        <p:spPr>
          <a:xfrm>
            <a:off x="5448415" y="4474160"/>
            <a:ext cx="2877594" cy="1297825"/>
          </a:xfrm>
          <a:prstGeom prst="rect">
            <a:avLst/>
          </a:prstGeom>
        </p:spPr>
      </p:pic>
      <p:sp>
        <p:nvSpPr>
          <p:cNvPr id="6" name="Slide Number Placeholder 5"/>
          <p:cNvSpPr>
            <a:spLocks noGrp="1"/>
          </p:cNvSpPr>
          <p:nvPr>
            <p:ph type="sldNum" sz="quarter" idx="12"/>
          </p:nvPr>
        </p:nvSpPr>
        <p:spPr/>
        <p:txBody>
          <a:bodyPr/>
          <a:lstStyle/>
          <a:p>
            <a:fld id="{265AEB55-315A-784C-9F97-C4B2A9325188}" type="slidenum">
              <a:rPr lang="en-US" smtClean="0"/>
              <a:t>18</a:t>
            </a:fld>
            <a:endParaRPr lang="en-US"/>
          </a:p>
        </p:txBody>
      </p:sp>
    </p:spTree>
    <p:extLst>
      <p:ext uri="{BB962C8B-B14F-4D97-AF65-F5344CB8AC3E}">
        <p14:creationId xmlns:p14="http://schemas.microsoft.com/office/powerpoint/2010/main" val="53080310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SMI - Diagnostics</a:t>
            </a:r>
            <a:endParaRPr lang="en-US" dirty="0"/>
          </a:p>
        </p:txBody>
      </p:sp>
      <p:sp>
        <p:nvSpPr>
          <p:cNvPr id="4" name="Date Placeholder 3"/>
          <p:cNvSpPr>
            <a:spLocks noGrp="1"/>
          </p:cNvSpPr>
          <p:nvPr>
            <p:ph type="dt" sz="half" idx="10"/>
          </p:nvPr>
        </p:nvSpPr>
        <p:spPr/>
        <p:txBody>
          <a:bodyPr/>
          <a:lstStyle/>
          <a:p>
            <a:fld id="{5CDFBD04-6E34-454C-AD41-7E545961F25C}" type="datetime4">
              <a:rPr lang="en-US" smtClean="0"/>
              <a:t>December 16, 2014</a:t>
            </a:fld>
            <a:endParaRPr lang="en-US"/>
          </a:p>
        </p:txBody>
      </p:sp>
      <p:sp>
        <p:nvSpPr>
          <p:cNvPr id="5" name="Footer Placeholder 4"/>
          <p:cNvSpPr>
            <a:spLocks noGrp="1"/>
          </p:cNvSpPr>
          <p:nvPr>
            <p:ph type="ftr" sz="quarter" idx="11"/>
          </p:nvPr>
        </p:nvSpPr>
        <p:spPr/>
        <p:txBody>
          <a:bodyPr/>
          <a:lstStyle/>
          <a:p>
            <a:r>
              <a:rPr lang="en-US" smtClean="0"/>
              <a:t>AWAKE progress report </a:t>
            </a:r>
            <a:endParaRPr lang="en-US"/>
          </a:p>
        </p:txBody>
      </p:sp>
      <p:sp>
        <p:nvSpPr>
          <p:cNvPr id="7" name="Content Placeholder 2"/>
          <p:cNvSpPr txBox="1">
            <a:spLocks noGrp="1"/>
          </p:cNvSpPr>
          <p:nvPr>
            <p:ph idx="1"/>
          </p:nvPr>
        </p:nvSpPr>
        <p:spPr>
          <a:xfrm>
            <a:off x="72134" y="1468098"/>
            <a:ext cx="8400160" cy="2709906"/>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Clr>
                <a:srgbClr val="AE0000"/>
              </a:buClr>
              <a:buSzPct val="60000"/>
              <a:buFont typeface="Wingdings" charset="2"/>
              <a:buChar char=""/>
              <a:defRPr sz="2400" kern="1200">
                <a:solidFill>
                  <a:schemeClr val="tx1"/>
                </a:solidFill>
                <a:latin typeface="Times New Roman"/>
                <a:ea typeface="+mn-ea"/>
                <a:cs typeface="Times New Roman"/>
              </a:defRPr>
            </a:lvl1pPr>
            <a:lvl2pPr marL="742950" indent="-285750" algn="l" defTabSz="457200" rtl="0" eaLnBrk="1" latinLnBrk="0" hangingPunct="1">
              <a:spcBef>
                <a:spcPct val="20000"/>
              </a:spcBef>
              <a:buClr>
                <a:srgbClr val="AE0000"/>
              </a:buClr>
              <a:buSzPct val="60000"/>
              <a:buFont typeface="Wingdings" charset="2"/>
              <a:buChar char=""/>
              <a:defRPr sz="2200" kern="1200">
                <a:solidFill>
                  <a:schemeClr val="tx1"/>
                </a:solidFill>
                <a:latin typeface="Times New Roman"/>
                <a:ea typeface="+mn-ea"/>
                <a:cs typeface="Times New Roman"/>
              </a:defRPr>
            </a:lvl2pPr>
            <a:lvl3pPr marL="1143000" indent="-228600" algn="l" defTabSz="457200" rtl="0" eaLnBrk="1" latinLnBrk="0" hangingPunct="1">
              <a:spcBef>
                <a:spcPct val="20000"/>
              </a:spcBef>
              <a:buClr>
                <a:srgbClr val="AE0000"/>
              </a:buClr>
              <a:buSzPct val="60000"/>
              <a:buFont typeface="Wingdings" charset="2"/>
              <a:buChar char=""/>
              <a:defRPr sz="2000" kern="1200">
                <a:solidFill>
                  <a:schemeClr val="tx1"/>
                </a:solidFill>
                <a:latin typeface="Times New Roman"/>
                <a:ea typeface="+mn-ea"/>
                <a:cs typeface="Times New Roman"/>
              </a:defRPr>
            </a:lvl3pPr>
            <a:lvl4pPr marL="1600200" indent="-228600" algn="l" defTabSz="457200" rtl="0" eaLnBrk="1" latinLnBrk="0" hangingPunct="1">
              <a:spcBef>
                <a:spcPct val="20000"/>
              </a:spcBef>
              <a:buClr>
                <a:srgbClr val="AE0000"/>
              </a:buClr>
              <a:buSzPct val="60000"/>
              <a:buFont typeface="Wingdings" charset="2"/>
              <a:buChar char=""/>
              <a:defRPr sz="1800" kern="1200">
                <a:solidFill>
                  <a:schemeClr val="tx1"/>
                </a:solidFill>
                <a:latin typeface="Times New Roman"/>
                <a:ea typeface="+mn-ea"/>
                <a:cs typeface="Times New Roman"/>
              </a:defRPr>
            </a:lvl4pPr>
            <a:lvl5pPr marL="2057400" indent="-228600" algn="l" defTabSz="457200" rtl="0" eaLnBrk="1" latinLnBrk="0" hangingPunct="1">
              <a:spcBef>
                <a:spcPct val="20000"/>
              </a:spcBef>
              <a:buClr>
                <a:srgbClr val="AE0000"/>
              </a:buClr>
              <a:buSzPct val="60000"/>
              <a:buFont typeface="Wingdings" charset="2"/>
              <a:buChar char=""/>
              <a:defRPr sz="1600" kern="1200">
                <a:solidFill>
                  <a:schemeClr val="tx1"/>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900" dirty="0"/>
              <a:t>C</a:t>
            </a:r>
            <a:r>
              <a:rPr lang="en-US" sz="1900" dirty="0" smtClean="0"/>
              <a:t>lear understanding of the temporal and spatial modulation of the proton driver bunch after propagation through the plasma:</a:t>
            </a:r>
          </a:p>
          <a:p>
            <a:pPr marL="0" indent="0">
              <a:buNone/>
            </a:pPr>
            <a:r>
              <a:rPr lang="en-US" sz="1900" dirty="0" smtClean="0"/>
              <a:t> </a:t>
            </a:r>
          </a:p>
          <a:p>
            <a:r>
              <a:rPr lang="en-US" sz="1900" dirty="0" smtClean="0"/>
              <a:t>challenges :</a:t>
            </a:r>
          </a:p>
          <a:p>
            <a:pPr marL="0" indent="0">
              <a:buNone/>
            </a:pPr>
            <a:r>
              <a:rPr lang="en-US" sz="1900" dirty="0" smtClean="0"/>
              <a:t>        single shot (possible large time jitter &amp; shot-to-shot variation of bunch)</a:t>
            </a:r>
          </a:p>
          <a:p>
            <a:pPr marL="457200" lvl="1" indent="0">
              <a:buNone/>
            </a:pPr>
            <a:r>
              <a:rPr lang="en-US" sz="1900" dirty="0" smtClean="0"/>
              <a:t> high frequency (~ 237 GHz)</a:t>
            </a:r>
          </a:p>
          <a:p>
            <a:pPr marL="457200" lvl="1" indent="0">
              <a:buNone/>
            </a:pPr>
            <a:r>
              <a:rPr lang="en-US" sz="1900" dirty="0" smtClean="0"/>
              <a:t> broadband (500 GHz) detection scheme </a:t>
            </a:r>
          </a:p>
          <a:p>
            <a:pPr marL="457200" lvl="1" indent="0">
              <a:buNone/>
            </a:pPr>
            <a:r>
              <a:rPr lang="en-US" sz="1900" dirty="0" smtClean="0"/>
              <a:t> measurement window (1/4</a:t>
            </a:r>
            <a:r>
              <a:rPr lang="en-US" sz="1900" dirty="0" smtClean="0">
                <a:latin typeface="Symbol" charset="2"/>
                <a:cs typeface="Symbol" charset="2"/>
              </a:rPr>
              <a:t>s</a:t>
            </a:r>
            <a:r>
              <a:rPr lang="en-US" sz="1900" baseline="-25000" dirty="0" smtClean="0"/>
              <a:t>p </a:t>
            </a:r>
            <a:r>
              <a:rPr lang="en-US" sz="1900" dirty="0" smtClean="0"/>
              <a:t>~ 100 </a:t>
            </a:r>
            <a:r>
              <a:rPr lang="en-US" sz="1900" dirty="0" err="1" smtClean="0"/>
              <a:t>ps</a:t>
            </a:r>
            <a:r>
              <a:rPr lang="en-US" sz="1900" dirty="0" smtClean="0"/>
              <a:t>)</a:t>
            </a:r>
          </a:p>
          <a:p>
            <a:endParaRPr lang="en-US" sz="1900" dirty="0" smtClean="0"/>
          </a:p>
          <a:p>
            <a:endParaRPr lang="en-US" sz="1900" dirty="0"/>
          </a:p>
        </p:txBody>
      </p:sp>
      <p:sp>
        <p:nvSpPr>
          <p:cNvPr id="8" name="TextBox 7"/>
          <p:cNvSpPr txBox="1"/>
          <p:nvPr/>
        </p:nvSpPr>
        <p:spPr>
          <a:xfrm>
            <a:off x="855721" y="5845235"/>
            <a:ext cx="3040444" cy="523220"/>
          </a:xfrm>
          <a:prstGeom prst="rect">
            <a:avLst/>
          </a:prstGeom>
          <a:noFill/>
        </p:spPr>
        <p:txBody>
          <a:bodyPr wrap="none" rtlCol="0">
            <a:spAutoFit/>
          </a:bodyPr>
          <a:lstStyle/>
          <a:p>
            <a:r>
              <a:rPr lang="en-US" sz="1400" dirty="0" err="1">
                <a:latin typeface="Symbol" charset="2"/>
                <a:cs typeface="Symbol" charset="2"/>
              </a:rPr>
              <a:t>l</a:t>
            </a:r>
            <a:r>
              <a:rPr lang="en-US" sz="1400" baseline="-25000" dirty="0" err="1" smtClean="0">
                <a:latin typeface="Times"/>
                <a:cs typeface="Times"/>
              </a:rPr>
              <a:t>p</a:t>
            </a:r>
            <a:r>
              <a:rPr lang="en-US" sz="1400" baseline="-25000" dirty="0" smtClean="0">
                <a:latin typeface="Times"/>
                <a:cs typeface="Times"/>
              </a:rPr>
              <a:t> </a:t>
            </a:r>
            <a:r>
              <a:rPr lang="en-US" sz="1400" dirty="0" smtClean="0">
                <a:latin typeface="Times"/>
                <a:cs typeface="Times"/>
              </a:rPr>
              <a:t> = 1.3 mm ~ 4 </a:t>
            </a:r>
            <a:r>
              <a:rPr lang="en-US" sz="1400" dirty="0" err="1" smtClean="0">
                <a:latin typeface="Times"/>
                <a:cs typeface="Times"/>
              </a:rPr>
              <a:t>ps</a:t>
            </a:r>
            <a:r>
              <a:rPr lang="en-US" sz="1400" dirty="0" smtClean="0">
                <a:latin typeface="Times"/>
                <a:cs typeface="Times"/>
              </a:rPr>
              <a:t> @ n</a:t>
            </a:r>
            <a:r>
              <a:rPr lang="en-US" sz="1400" baseline="-25000" dirty="0" smtClean="0">
                <a:latin typeface="Times"/>
                <a:cs typeface="Times"/>
              </a:rPr>
              <a:t>e</a:t>
            </a:r>
            <a:r>
              <a:rPr lang="en-US" sz="1400" dirty="0" smtClean="0">
                <a:latin typeface="Times"/>
                <a:cs typeface="Times"/>
              </a:rPr>
              <a:t>= 7 *10</a:t>
            </a:r>
            <a:r>
              <a:rPr lang="en-US" sz="1400" baseline="30000" dirty="0" smtClean="0">
                <a:latin typeface="Times"/>
                <a:cs typeface="Times"/>
              </a:rPr>
              <a:t> 14 </a:t>
            </a:r>
            <a:r>
              <a:rPr lang="en-US" sz="1400" dirty="0" smtClean="0">
                <a:latin typeface="Times"/>
                <a:cs typeface="Times"/>
              </a:rPr>
              <a:t>cm</a:t>
            </a:r>
            <a:r>
              <a:rPr lang="en-US" sz="1400" baseline="30000" dirty="0" smtClean="0">
                <a:latin typeface="Times"/>
                <a:cs typeface="Times"/>
              </a:rPr>
              <a:t>-3</a:t>
            </a:r>
          </a:p>
          <a:p>
            <a:r>
              <a:rPr lang="en-US" sz="1400" dirty="0" err="1" smtClean="0">
                <a:latin typeface="Times"/>
                <a:cs typeface="Times"/>
              </a:rPr>
              <a:t>f</a:t>
            </a:r>
            <a:r>
              <a:rPr lang="en-US" sz="1400" baseline="-25000" dirty="0" err="1" smtClean="0">
                <a:latin typeface="Times"/>
                <a:cs typeface="Times"/>
              </a:rPr>
              <a:t>p</a:t>
            </a:r>
            <a:r>
              <a:rPr lang="en-US" sz="1400" baseline="-25000" dirty="0" smtClean="0">
                <a:latin typeface="Times"/>
                <a:cs typeface="Times"/>
              </a:rPr>
              <a:t>  </a:t>
            </a:r>
            <a:r>
              <a:rPr lang="en-US" sz="1400" dirty="0" smtClean="0">
                <a:latin typeface="Times"/>
                <a:cs typeface="Times"/>
              </a:rPr>
              <a:t> =  237.5 GHz</a:t>
            </a:r>
            <a:endParaRPr lang="en-US" sz="1400" dirty="0">
              <a:latin typeface="Times"/>
              <a:cs typeface="Times"/>
            </a:endParaRPr>
          </a:p>
        </p:txBody>
      </p:sp>
      <p:grpSp>
        <p:nvGrpSpPr>
          <p:cNvPr id="23" name="Group 22"/>
          <p:cNvGrpSpPr/>
          <p:nvPr/>
        </p:nvGrpSpPr>
        <p:grpSpPr>
          <a:xfrm>
            <a:off x="1319107" y="4331478"/>
            <a:ext cx="2953107" cy="1344782"/>
            <a:chOff x="2142498" y="4118882"/>
            <a:chExt cx="4216293" cy="1876086"/>
          </a:xfrm>
          <a:noFill/>
        </p:grpSpPr>
        <p:grpSp>
          <p:nvGrpSpPr>
            <p:cNvPr id="9" name="Group 8"/>
            <p:cNvGrpSpPr/>
            <p:nvPr/>
          </p:nvGrpSpPr>
          <p:grpSpPr>
            <a:xfrm>
              <a:off x="2142498" y="4118882"/>
              <a:ext cx="3764751" cy="1409412"/>
              <a:chOff x="5910764" y="1033084"/>
              <a:chExt cx="2473621" cy="1409412"/>
            </a:xfrm>
            <a:grpFill/>
          </p:grpSpPr>
          <p:grpSp>
            <p:nvGrpSpPr>
              <p:cNvPr id="10" name="Group 9"/>
              <p:cNvGrpSpPr/>
              <p:nvPr/>
            </p:nvGrpSpPr>
            <p:grpSpPr>
              <a:xfrm>
                <a:off x="5910764" y="1033084"/>
                <a:ext cx="2473619" cy="939864"/>
                <a:chOff x="6644947" y="1178153"/>
                <a:chExt cx="1434982" cy="722105"/>
              </a:xfrm>
              <a:grpFill/>
            </p:grpSpPr>
            <p:sp>
              <p:nvSpPr>
                <p:cNvPr id="13" name="TextBox 12"/>
                <p:cNvSpPr txBox="1"/>
                <p:nvPr/>
              </p:nvSpPr>
              <p:spPr>
                <a:xfrm>
                  <a:off x="6644947" y="1203219"/>
                  <a:ext cx="243282" cy="395871"/>
                </a:xfrm>
                <a:prstGeom prst="rect">
                  <a:avLst/>
                </a:prstGeom>
                <a:grpFill/>
              </p:spPr>
              <p:txBody>
                <a:bodyPr wrap="square" rtlCol="0">
                  <a:spAutoFit/>
                </a:bodyPr>
                <a:lstStyle/>
                <a:p>
                  <a:r>
                    <a:rPr lang="en-US" dirty="0">
                      <a:latin typeface="Times"/>
                      <a:cs typeface="Times"/>
                    </a:rPr>
                    <a:t>p</a:t>
                  </a:r>
                  <a:r>
                    <a:rPr lang="en-US" baseline="30000" dirty="0" smtClean="0">
                      <a:latin typeface="Times"/>
                      <a:cs typeface="Times"/>
                    </a:rPr>
                    <a:t>+</a:t>
                  </a:r>
                  <a:endParaRPr lang="en-US" baseline="30000" dirty="0">
                    <a:latin typeface="Times"/>
                    <a:cs typeface="Times"/>
                  </a:endParaRPr>
                </a:p>
              </p:txBody>
            </p:sp>
            <p:cxnSp>
              <p:nvCxnSpPr>
                <p:cNvPr id="14" name="Straight Arrow Connector 13"/>
                <p:cNvCxnSpPr/>
                <p:nvPr/>
              </p:nvCxnSpPr>
              <p:spPr>
                <a:xfrm>
                  <a:off x="6719353" y="1603794"/>
                  <a:ext cx="1333496" cy="27257"/>
                </a:xfrm>
                <a:prstGeom prst="straightConnector1">
                  <a:avLst/>
                </a:prstGeom>
                <a:grpFill/>
                <a:ln w="9525" cmpd="sng">
                  <a:solidFill>
                    <a:schemeClr val="tx1">
                      <a:lumMod val="85000"/>
                      <a:lumOff val="15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7128478" y="1178153"/>
                  <a:ext cx="693756" cy="329893"/>
                </a:xfrm>
                <a:prstGeom prst="rect">
                  <a:avLst/>
                </a:prstGeom>
                <a:grpFill/>
                <a:ln w="9525" cmpd="sng">
                  <a:noFill/>
                </a:ln>
              </p:spPr>
              <p:txBody>
                <a:bodyPr wrap="square" rtlCol="0">
                  <a:spAutoFit/>
                </a:bodyPr>
                <a:lstStyle/>
                <a:p>
                  <a:pPr algn="ctr"/>
                  <a:r>
                    <a:rPr lang="en-US" sz="1400" dirty="0" err="1" smtClean="0">
                      <a:latin typeface="Symbol" charset="2"/>
                      <a:cs typeface="Symbol" charset="2"/>
                    </a:rPr>
                    <a:t>s</a:t>
                  </a:r>
                  <a:r>
                    <a:rPr lang="en-US" sz="1400" baseline="-25000" dirty="0" err="1" smtClean="0"/>
                    <a:t>p</a:t>
                  </a:r>
                  <a:r>
                    <a:rPr lang="en-US" sz="1400" baseline="-25000" dirty="0" smtClean="0"/>
                    <a:t> </a:t>
                  </a:r>
                  <a:r>
                    <a:rPr lang="en-US" sz="1400" dirty="0" smtClean="0">
                      <a:latin typeface="Times"/>
                      <a:cs typeface="Times"/>
                    </a:rPr>
                    <a:t>~ 400 </a:t>
                  </a:r>
                  <a:r>
                    <a:rPr lang="en-US" sz="1400" dirty="0" err="1" smtClean="0">
                      <a:latin typeface="Times"/>
                      <a:cs typeface="Times"/>
                    </a:rPr>
                    <a:t>ps</a:t>
                  </a:r>
                  <a:endParaRPr lang="en-US" sz="1400" dirty="0">
                    <a:latin typeface="Times"/>
                    <a:cs typeface="Times"/>
                  </a:endParaRPr>
                </a:p>
              </p:txBody>
            </p:sp>
            <p:pic>
              <p:nvPicPr>
                <p:cNvPr id="16" name="Picture 15" descr="modulated-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0748" y="1714432"/>
                  <a:ext cx="1409181" cy="185826"/>
                </a:xfrm>
                <a:prstGeom prst="rect">
                  <a:avLst/>
                </a:prstGeom>
                <a:grpFill/>
              </p:spPr>
            </p:pic>
          </p:grpSp>
          <p:cxnSp>
            <p:nvCxnSpPr>
              <p:cNvPr id="11" name="Straight Arrow Connector 10"/>
              <p:cNvCxnSpPr/>
              <p:nvPr/>
            </p:nvCxnSpPr>
            <p:spPr>
              <a:xfrm>
                <a:off x="7940169" y="1974752"/>
                <a:ext cx="348993" cy="0"/>
              </a:xfrm>
              <a:prstGeom prst="straightConnector1">
                <a:avLst/>
              </a:prstGeom>
              <a:grpFill/>
              <a:ln w="9525" cmpd="sng">
                <a:solidFill>
                  <a:schemeClr val="tx1">
                    <a:lumMod val="85000"/>
                    <a:lumOff val="15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468337" y="1927246"/>
                <a:ext cx="916048" cy="515250"/>
              </a:xfrm>
              <a:prstGeom prst="rect">
                <a:avLst/>
              </a:prstGeom>
              <a:grpFill/>
              <a:ln w="9525" cmpd="sng">
                <a:noFill/>
              </a:ln>
            </p:spPr>
            <p:txBody>
              <a:bodyPr wrap="square" rtlCol="0">
                <a:spAutoFit/>
              </a:bodyPr>
              <a:lstStyle/>
              <a:p>
                <a:pPr algn="ctr"/>
                <a:r>
                  <a:rPr lang="en-US" dirty="0" smtClean="0">
                    <a:latin typeface="Times"/>
                    <a:cs typeface="Times"/>
                  </a:rPr>
                  <a:t>   </a:t>
                </a:r>
                <a:r>
                  <a:rPr lang="en-US" sz="1400" dirty="0" smtClean="0">
                    <a:latin typeface="Times"/>
                    <a:cs typeface="Times"/>
                  </a:rPr>
                  <a:t>   4 </a:t>
                </a:r>
                <a:r>
                  <a:rPr lang="en-US" sz="1400" dirty="0" err="1" smtClean="0">
                    <a:latin typeface="Times"/>
                    <a:cs typeface="Times"/>
                  </a:rPr>
                  <a:t>ps</a:t>
                </a:r>
                <a:endParaRPr lang="en-US" sz="1400" dirty="0">
                  <a:latin typeface="Times"/>
                  <a:cs typeface="Times"/>
                </a:endParaRPr>
              </a:p>
            </p:txBody>
          </p:sp>
        </p:grpSp>
        <p:cxnSp>
          <p:nvCxnSpPr>
            <p:cNvPr id="17" name="Straight Connector 16"/>
            <p:cNvCxnSpPr/>
            <p:nvPr/>
          </p:nvCxnSpPr>
          <p:spPr>
            <a:xfrm>
              <a:off x="5353037" y="4401141"/>
              <a:ext cx="1005754" cy="1223804"/>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5879987" y="5254921"/>
              <a:ext cx="194070" cy="740047"/>
            </a:xfrm>
            <a:prstGeom prst="straightConnector1">
              <a:avLst/>
            </a:prstGeom>
            <a:grpFill/>
            <a:ln w="9525" cmpd="sng">
              <a:solidFill>
                <a:srgbClr val="FF0000"/>
              </a:solidFill>
              <a:tailEnd type="arrow"/>
            </a:ln>
          </p:spPr>
          <p:style>
            <a:lnRef idx="2">
              <a:schemeClr val="dk1"/>
            </a:lnRef>
            <a:fillRef idx="0">
              <a:schemeClr val="dk1"/>
            </a:fillRef>
            <a:effectRef idx="1">
              <a:schemeClr val="dk1"/>
            </a:effectRef>
            <a:fontRef idx="minor">
              <a:schemeClr val="tx1"/>
            </a:fontRef>
          </p:style>
        </p:cxnSp>
        <p:cxnSp>
          <p:nvCxnSpPr>
            <p:cNvPr id="19" name="Straight Arrow Connector 18"/>
            <p:cNvCxnSpPr/>
            <p:nvPr/>
          </p:nvCxnSpPr>
          <p:spPr>
            <a:xfrm flipH="1">
              <a:off x="5594629" y="5254921"/>
              <a:ext cx="167695" cy="740047"/>
            </a:xfrm>
            <a:prstGeom prst="straightConnector1">
              <a:avLst/>
            </a:prstGeom>
            <a:grpFill/>
            <a:ln w="9525" cmpd="sng">
              <a:solidFill>
                <a:srgbClr val="FF0000"/>
              </a:solidFill>
              <a:tailEnd type="arrow"/>
            </a:ln>
          </p:spPr>
          <p:style>
            <a:lnRef idx="2">
              <a:schemeClr val="dk1"/>
            </a:lnRef>
            <a:fillRef idx="0">
              <a:schemeClr val="dk1"/>
            </a:fillRef>
            <a:effectRef idx="1">
              <a:schemeClr val="dk1"/>
            </a:effectRef>
            <a:fontRef idx="minor">
              <a:schemeClr val="tx1"/>
            </a:fontRef>
          </p:style>
        </p:cxnSp>
      </p:grpSp>
      <p:sp>
        <p:nvSpPr>
          <p:cNvPr id="20" name="TextBox 19"/>
          <p:cNvSpPr txBox="1"/>
          <p:nvPr/>
        </p:nvSpPr>
        <p:spPr>
          <a:xfrm>
            <a:off x="5296641" y="4596216"/>
            <a:ext cx="3047430" cy="1754327"/>
          </a:xfrm>
          <a:prstGeom prst="rect">
            <a:avLst/>
          </a:prstGeom>
          <a:noFill/>
        </p:spPr>
        <p:txBody>
          <a:bodyPr wrap="square" rtlCol="0">
            <a:spAutoFit/>
          </a:bodyPr>
          <a:lstStyle/>
          <a:p>
            <a:r>
              <a:rPr lang="en-US" dirty="0" smtClean="0">
                <a:solidFill>
                  <a:srgbClr val="FF6600"/>
                </a:solidFill>
                <a:latin typeface="Times"/>
                <a:cs typeface="Times"/>
              </a:rPr>
              <a:t>Transition radiation (TR)</a:t>
            </a:r>
          </a:p>
          <a:p>
            <a:endParaRPr lang="en-US" dirty="0">
              <a:latin typeface="Times"/>
              <a:cs typeface="Times"/>
            </a:endParaRPr>
          </a:p>
          <a:p>
            <a:pPr marL="285750" indent="-285750">
              <a:buFont typeface="Arial"/>
              <a:buChar char="•"/>
            </a:pPr>
            <a:r>
              <a:rPr lang="en-US" dirty="0" smtClean="0">
                <a:latin typeface="Times"/>
                <a:cs typeface="Times"/>
              </a:rPr>
              <a:t>Coherent TR ~ (</a:t>
            </a:r>
            <a:r>
              <a:rPr lang="en-US" dirty="0" err="1" smtClean="0">
                <a:latin typeface="Symbol" charset="2"/>
                <a:cs typeface="Symbol" charset="2"/>
              </a:rPr>
              <a:t>l</a:t>
            </a:r>
            <a:r>
              <a:rPr lang="en-US" baseline="-25000" dirty="0" err="1" smtClean="0">
                <a:latin typeface="Times"/>
                <a:cs typeface="Times"/>
              </a:rPr>
              <a:t>p</a:t>
            </a:r>
            <a:r>
              <a:rPr lang="en-US" baseline="-25000" dirty="0" smtClean="0">
                <a:latin typeface="Times"/>
                <a:cs typeface="Times"/>
              </a:rPr>
              <a:t> </a:t>
            </a:r>
            <a:r>
              <a:rPr lang="en-US" dirty="0" smtClean="0">
                <a:latin typeface="Times"/>
                <a:cs typeface="Times"/>
              </a:rPr>
              <a:t>&lt; </a:t>
            </a:r>
            <a:r>
              <a:rPr lang="en-US" dirty="0" err="1" smtClean="0">
                <a:latin typeface="Symbol" charset="2"/>
                <a:cs typeface="Symbol" charset="2"/>
              </a:rPr>
              <a:t>s</a:t>
            </a:r>
            <a:r>
              <a:rPr lang="en-US" baseline="-25000" dirty="0" err="1" smtClean="0"/>
              <a:t>p</a:t>
            </a:r>
            <a:r>
              <a:rPr lang="en-US" dirty="0" smtClean="0"/>
              <a:t>)</a:t>
            </a:r>
            <a:br>
              <a:rPr lang="en-US" dirty="0" smtClean="0"/>
            </a:br>
            <a:r>
              <a:rPr lang="en-US" dirty="0" smtClean="0">
                <a:latin typeface="Times"/>
                <a:cs typeface="Times"/>
              </a:rPr>
              <a:t>Transverse CTR</a:t>
            </a:r>
          </a:p>
          <a:p>
            <a:pPr marL="285750" indent="-285750">
              <a:buFont typeface="Arial"/>
              <a:buChar char="•"/>
            </a:pPr>
            <a:r>
              <a:rPr lang="en-US" dirty="0" smtClean="0">
                <a:latin typeface="Times"/>
                <a:cs typeface="Times"/>
              </a:rPr>
              <a:t>Incoherent TR ~ (</a:t>
            </a:r>
            <a:r>
              <a:rPr lang="en-US" dirty="0" err="1" smtClean="0">
                <a:latin typeface="Symbol" charset="2"/>
                <a:cs typeface="Symbol" charset="2"/>
              </a:rPr>
              <a:t>l</a:t>
            </a:r>
            <a:r>
              <a:rPr lang="en-US" baseline="-25000" dirty="0" err="1" smtClean="0">
                <a:latin typeface="Times"/>
                <a:cs typeface="Times"/>
              </a:rPr>
              <a:t>p</a:t>
            </a:r>
            <a:r>
              <a:rPr lang="en-US" baseline="-25000" dirty="0" smtClean="0">
                <a:latin typeface="Times"/>
                <a:cs typeface="Times"/>
              </a:rPr>
              <a:t> </a:t>
            </a:r>
            <a:r>
              <a:rPr lang="en-US" dirty="0" smtClean="0">
                <a:latin typeface="Times"/>
                <a:cs typeface="Times"/>
              </a:rPr>
              <a:t>&lt; </a:t>
            </a:r>
            <a:r>
              <a:rPr lang="en-US" dirty="0" err="1" smtClean="0">
                <a:latin typeface="Symbol" charset="2"/>
                <a:cs typeface="Symbol" charset="2"/>
              </a:rPr>
              <a:t>s</a:t>
            </a:r>
            <a:r>
              <a:rPr lang="en-US" baseline="-25000" dirty="0" err="1" smtClean="0"/>
              <a:t>p</a:t>
            </a:r>
            <a:r>
              <a:rPr lang="en-US" dirty="0" smtClean="0"/>
              <a:t>)</a:t>
            </a:r>
            <a:endParaRPr lang="en-US" dirty="0" smtClean="0">
              <a:latin typeface="Times"/>
              <a:cs typeface="Times"/>
            </a:endParaRPr>
          </a:p>
          <a:p>
            <a:pPr marL="342900" indent="-342900">
              <a:buFont typeface="+mj-lt"/>
              <a:buAutoNum type="arabicPeriod"/>
            </a:pPr>
            <a:endParaRPr lang="en-US" dirty="0">
              <a:latin typeface="Times"/>
              <a:cs typeface="Times"/>
            </a:endParaRPr>
          </a:p>
        </p:txBody>
      </p:sp>
      <p:sp>
        <p:nvSpPr>
          <p:cNvPr id="26" name="TextBox 25"/>
          <p:cNvSpPr txBox="1"/>
          <p:nvPr/>
        </p:nvSpPr>
        <p:spPr>
          <a:xfrm>
            <a:off x="242433" y="968655"/>
            <a:ext cx="4758056" cy="646331"/>
          </a:xfrm>
          <a:prstGeom prst="rect">
            <a:avLst/>
          </a:prstGeom>
          <a:noFill/>
        </p:spPr>
        <p:txBody>
          <a:bodyPr wrap="square" rtlCol="0">
            <a:spAutoFit/>
          </a:bodyPr>
          <a:lstStyle/>
          <a:p>
            <a:r>
              <a:rPr lang="en-US" i="1" dirty="0" smtClean="0">
                <a:solidFill>
                  <a:srgbClr val="008000"/>
                </a:solidFill>
                <a:latin typeface="Times"/>
                <a:cs typeface="Times"/>
              </a:rPr>
              <a:t>Proton bunch </a:t>
            </a:r>
            <a:r>
              <a:rPr lang="en-US" i="1" dirty="0">
                <a:solidFill>
                  <a:srgbClr val="008000"/>
                </a:solidFill>
                <a:latin typeface="Times"/>
                <a:cs typeface="Times"/>
              </a:rPr>
              <a:t>s</a:t>
            </a:r>
            <a:r>
              <a:rPr lang="en-US" i="1" dirty="0" smtClean="0">
                <a:solidFill>
                  <a:srgbClr val="008000"/>
                </a:solidFill>
                <a:latin typeface="Times"/>
                <a:cs typeface="Times"/>
              </a:rPr>
              <a:t>elf-Modulation measurement</a:t>
            </a:r>
          </a:p>
          <a:p>
            <a:pPr marL="342900" indent="-342900">
              <a:buFont typeface="+mj-lt"/>
              <a:buAutoNum type="arabicPeriod"/>
            </a:pPr>
            <a:endParaRPr lang="en-US" dirty="0">
              <a:latin typeface="Times"/>
              <a:cs typeface="Times"/>
            </a:endParaRPr>
          </a:p>
        </p:txBody>
      </p:sp>
      <p:sp>
        <p:nvSpPr>
          <p:cNvPr id="27" name="TextBox 26"/>
          <p:cNvSpPr txBox="1"/>
          <p:nvPr/>
        </p:nvSpPr>
        <p:spPr>
          <a:xfrm>
            <a:off x="3744143" y="4618502"/>
            <a:ext cx="727570" cy="369332"/>
          </a:xfrm>
          <a:prstGeom prst="rect">
            <a:avLst/>
          </a:prstGeom>
          <a:noFill/>
          <a:ln w="9525" cmpd="sng">
            <a:noFill/>
          </a:ln>
        </p:spPr>
        <p:txBody>
          <a:bodyPr wrap="square" rtlCol="0">
            <a:spAutoFit/>
          </a:bodyPr>
          <a:lstStyle/>
          <a:p>
            <a:pPr algn="ctr"/>
            <a:r>
              <a:rPr lang="en-US" dirty="0" smtClean="0">
                <a:latin typeface="Times"/>
                <a:cs typeface="Times"/>
              </a:rPr>
              <a:t>   </a:t>
            </a:r>
            <a:r>
              <a:rPr lang="en-US" sz="1400" dirty="0" smtClean="0">
                <a:latin typeface="Times"/>
                <a:cs typeface="Times"/>
              </a:rPr>
              <a:t>  Foil</a:t>
            </a:r>
            <a:endParaRPr lang="en-US" sz="1400" dirty="0">
              <a:latin typeface="Times"/>
              <a:cs typeface="Times"/>
            </a:endParaRPr>
          </a:p>
        </p:txBody>
      </p:sp>
      <p:sp>
        <p:nvSpPr>
          <p:cNvPr id="3" name="Slide Number Placeholder 2"/>
          <p:cNvSpPr>
            <a:spLocks noGrp="1"/>
          </p:cNvSpPr>
          <p:nvPr>
            <p:ph type="sldNum" sz="quarter" idx="12"/>
          </p:nvPr>
        </p:nvSpPr>
        <p:spPr/>
        <p:txBody>
          <a:bodyPr/>
          <a:lstStyle/>
          <a:p>
            <a:fld id="{265AEB55-315A-784C-9F97-C4B2A9325188}" type="slidenum">
              <a:rPr lang="en-US" smtClean="0"/>
              <a:t>19</a:t>
            </a:fld>
            <a:endParaRPr lang="en-US"/>
          </a:p>
        </p:txBody>
      </p:sp>
    </p:spTree>
    <p:extLst>
      <p:ext uri="{BB962C8B-B14F-4D97-AF65-F5344CB8AC3E}">
        <p14:creationId xmlns:p14="http://schemas.microsoft.com/office/powerpoint/2010/main" val="493943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a:t>
            </a:r>
            <a:endParaRPr lang="en-US" dirty="0"/>
          </a:p>
        </p:txBody>
      </p:sp>
      <p:sp>
        <p:nvSpPr>
          <p:cNvPr id="3" name="Content Placeholder 2"/>
          <p:cNvSpPr>
            <a:spLocks noGrp="1"/>
          </p:cNvSpPr>
          <p:nvPr>
            <p:ph idx="1"/>
          </p:nvPr>
        </p:nvSpPr>
        <p:spPr/>
        <p:txBody>
          <a:bodyPr/>
          <a:lstStyle/>
          <a:p>
            <a:r>
              <a:rPr lang="en-US" sz="2000" dirty="0" smtClean="0"/>
              <a:t>Motivation</a:t>
            </a:r>
          </a:p>
          <a:p>
            <a:r>
              <a:rPr lang="en-US" sz="2000" dirty="0" smtClean="0"/>
              <a:t>AWAKE at MPP</a:t>
            </a:r>
            <a:endParaRPr lang="en-US" sz="2000" dirty="0"/>
          </a:p>
          <a:p>
            <a:endParaRPr lang="en-US" sz="1900" dirty="0" smtClean="0">
              <a:solidFill>
                <a:srgbClr val="0000FF"/>
              </a:solidFill>
            </a:endParaRPr>
          </a:p>
          <a:p>
            <a:pPr lvl="1">
              <a:buFont typeface="Wingdings" charset="2"/>
              <a:buChar char="ü"/>
            </a:pPr>
            <a:r>
              <a:rPr lang="en-US" sz="1900" dirty="0" smtClean="0">
                <a:solidFill>
                  <a:srgbClr val="0000FF"/>
                </a:solidFill>
              </a:rPr>
              <a:t>Plasma source</a:t>
            </a:r>
          </a:p>
          <a:p>
            <a:pPr lvl="1">
              <a:buFont typeface="Wingdings" charset="2"/>
              <a:buChar char="ü"/>
            </a:pPr>
            <a:r>
              <a:rPr lang="en-US" sz="1900" dirty="0" smtClean="0">
                <a:solidFill>
                  <a:srgbClr val="0000FF"/>
                </a:solidFill>
              </a:rPr>
              <a:t>Laser propagation</a:t>
            </a:r>
          </a:p>
          <a:p>
            <a:pPr lvl="1">
              <a:buFont typeface="Wingdings" charset="2"/>
              <a:buChar char="ü"/>
            </a:pPr>
            <a:r>
              <a:rPr lang="en-US" sz="1900" dirty="0" smtClean="0">
                <a:solidFill>
                  <a:srgbClr val="0000FF"/>
                </a:solidFill>
              </a:rPr>
              <a:t>SMI-Diagnostics</a:t>
            </a:r>
            <a:br>
              <a:rPr lang="en-US" sz="1900" dirty="0" smtClean="0">
                <a:solidFill>
                  <a:srgbClr val="0000FF"/>
                </a:solidFill>
              </a:rPr>
            </a:br>
            <a:endParaRPr lang="en-US" sz="1900" dirty="0">
              <a:solidFill>
                <a:srgbClr val="0000FF"/>
              </a:solidFill>
            </a:endParaRPr>
          </a:p>
          <a:p>
            <a:r>
              <a:rPr lang="en-US" sz="2000" dirty="0" smtClean="0"/>
              <a:t>AWAKE </a:t>
            </a:r>
            <a:r>
              <a:rPr lang="en-US" sz="2000" dirty="0"/>
              <a:t>at </a:t>
            </a:r>
            <a:r>
              <a:rPr lang="en-US" sz="2000" dirty="0" smtClean="0"/>
              <a:t>CERN</a:t>
            </a:r>
            <a:br>
              <a:rPr lang="en-US" sz="2000" dirty="0" smtClean="0"/>
            </a:br>
            <a:endParaRPr lang="en-US" sz="2000" dirty="0" smtClean="0"/>
          </a:p>
          <a:p>
            <a:pPr lvl="1">
              <a:buFont typeface="Wingdings" charset="2"/>
              <a:buChar char="ü"/>
            </a:pPr>
            <a:r>
              <a:rPr lang="en-US" sz="1900" dirty="0" smtClean="0">
                <a:solidFill>
                  <a:srgbClr val="0000FF"/>
                </a:solidFill>
              </a:rPr>
              <a:t>First beam expected in 2016</a:t>
            </a:r>
          </a:p>
          <a:p>
            <a:pPr lvl="1">
              <a:buFont typeface="Wingdings" charset="2"/>
              <a:buChar char="ü"/>
            </a:pPr>
            <a:r>
              <a:rPr lang="en-US" sz="1900" dirty="0" smtClean="0">
                <a:solidFill>
                  <a:srgbClr val="0000FF"/>
                </a:solidFill>
              </a:rPr>
              <a:t>First proton-driven plasma wake-field </a:t>
            </a:r>
            <a:br>
              <a:rPr lang="en-US" sz="1900" dirty="0" smtClean="0">
                <a:solidFill>
                  <a:srgbClr val="0000FF"/>
                </a:solidFill>
              </a:rPr>
            </a:br>
            <a:r>
              <a:rPr lang="en-US" sz="1900" dirty="0" smtClean="0">
                <a:solidFill>
                  <a:srgbClr val="0000FF"/>
                </a:solidFill>
              </a:rPr>
              <a:t>experiment worldwide</a:t>
            </a:r>
          </a:p>
          <a:p>
            <a:endParaRPr lang="en-US" dirty="0"/>
          </a:p>
        </p:txBody>
      </p:sp>
      <p:pic>
        <p:nvPicPr>
          <p:cNvPr id="5" name="Picture 4" descr="Screen Shot 2014-12-15 at 15.23.01.png"/>
          <p:cNvPicPr>
            <a:picLocks noChangeAspect="1"/>
          </p:cNvPicPr>
          <p:nvPr/>
        </p:nvPicPr>
        <p:blipFill rotWithShape="1">
          <a:blip r:embed="rId2">
            <a:extLst>
              <a:ext uri="{28A0092B-C50C-407E-A947-70E740481C1C}">
                <a14:useLocalDpi xmlns:a14="http://schemas.microsoft.com/office/drawing/2010/main" val="0"/>
              </a:ext>
            </a:extLst>
          </a:blip>
          <a:srcRect l="11396" b="3101"/>
          <a:stretch/>
        </p:blipFill>
        <p:spPr>
          <a:xfrm>
            <a:off x="5795962" y="1223802"/>
            <a:ext cx="3071944" cy="4648592"/>
          </a:xfrm>
          <a:prstGeom prst="rect">
            <a:avLst/>
          </a:prstGeom>
        </p:spPr>
      </p:pic>
      <p:sp>
        <p:nvSpPr>
          <p:cNvPr id="6" name="TextBox 5"/>
          <p:cNvSpPr txBox="1"/>
          <p:nvPr/>
        </p:nvSpPr>
        <p:spPr>
          <a:xfrm>
            <a:off x="336564" y="5917666"/>
            <a:ext cx="7008965" cy="338554"/>
          </a:xfrm>
          <a:prstGeom prst="rect">
            <a:avLst/>
          </a:prstGeom>
          <a:noFill/>
        </p:spPr>
        <p:txBody>
          <a:bodyPr wrap="square" rtlCol="0">
            <a:spAutoFit/>
          </a:bodyPr>
          <a:lstStyle/>
          <a:p>
            <a:r>
              <a:rPr lang="en-US" sz="1600" i="1" dirty="0" smtClean="0">
                <a:latin typeface="Times New Roman"/>
                <a:cs typeface="Times New Roman"/>
              </a:rPr>
              <a:t>Civil engineering works are currently</a:t>
            </a:r>
            <a:r>
              <a:rPr lang="en-US" sz="1600" i="1" dirty="0">
                <a:latin typeface="Times New Roman"/>
                <a:cs typeface="Times New Roman"/>
              </a:rPr>
              <a:t> </a:t>
            </a:r>
            <a:r>
              <a:rPr lang="en-US" sz="1600" i="1" dirty="0" smtClean="0">
                <a:latin typeface="Times New Roman"/>
                <a:cs typeface="Times New Roman"/>
              </a:rPr>
              <a:t>ongoing at the AWAKE facility, 2014</a:t>
            </a:r>
            <a:endParaRPr lang="en-US" sz="1600" i="1" dirty="0">
              <a:latin typeface="Times New Roman"/>
              <a:cs typeface="Times New Roman"/>
            </a:endParaRPr>
          </a:p>
        </p:txBody>
      </p:sp>
      <p:pic>
        <p:nvPicPr>
          <p:cNvPr id="7" name="Picture 6"/>
          <p:cNvPicPr>
            <a:picLocks noChangeAspect="1"/>
          </p:cNvPicPr>
          <p:nvPr/>
        </p:nvPicPr>
        <p:blipFill>
          <a:blip r:embed="rId3"/>
          <a:stretch>
            <a:fillRect/>
          </a:stretch>
        </p:blipFill>
        <p:spPr>
          <a:xfrm>
            <a:off x="3908164" y="1358090"/>
            <a:ext cx="1652389" cy="2186080"/>
          </a:xfrm>
          <a:prstGeom prst="rect">
            <a:avLst/>
          </a:prstGeom>
        </p:spPr>
      </p:pic>
      <p:sp>
        <p:nvSpPr>
          <p:cNvPr id="8" name="Date Placeholder 7"/>
          <p:cNvSpPr>
            <a:spLocks noGrp="1"/>
          </p:cNvSpPr>
          <p:nvPr>
            <p:ph type="dt" sz="half" idx="10"/>
          </p:nvPr>
        </p:nvSpPr>
        <p:spPr/>
        <p:txBody>
          <a:bodyPr/>
          <a:lstStyle/>
          <a:p>
            <a:fld id="{316F1483-08C4-9643-9F9A-1E0885EB4DDF}" type="datetime4">
              <a:rPr lang="en-US" smtClean="0"/>
              <a:t>December 16, 2014</a:t>
            </a:fld>
            <a:endParaRPr lang="en-US"/>
          </a:p>
        </p:txBody>
      </p:sp>
      <p:sp>
        <p:nvSpPr>
          <p:cNvPr id="9" name="Footer Placeholder 8"/>
          <p:cNvSpPr>
            <a:spLocks noGrp="1"/>
          </p:cNvSpPr>
          <p:nvPr>
            <p:ph type="ftr" sz="quarter" idx="11"/>
          </p:nvPr>
        </p:nvSpPr>
        <p:spPr/>
        <p:txBody>
          <a:bodyPr/>
          <a:lstStyle/>
          <a:p>
            <a:r>
              <a:rPr lang="en-US" smtClean="0"/>
              <a:t>AWAKE progress report </a:t>
            </a:r>
            <a:endParaRPr lang="en-US"/>
          </a:p>
        </p:txBody>
      </p:sp>
      <p:sp>
        <p:nvSpPr>
          <p:cNvPr id="4" name="Slide Number Placeholder 3"/>
          <p:cNvSpPr>
            <a:spLocks noGrp="1"/>
          </p:cNvSpPr>
          <p:nvPr>
            <p:ph type="sldNum" sz="quarter" idx="12"/>
          </p:nvPr>
        </p:nvSpPr>
        <p:spPr/>
        <p:txBody>
          <a:bodyPr/>
          <a:lstStyle/>
          <a:p>
            <a:fld id="{265AEB55-315A-784C-9F97-C4B2A9325188}" type="slidenum">
              <a:rPr lang="en-US" smtClean="0"/>
              <a:t>2</a:t>
            </a:fld>
            <a:endParaRPr lang="en-US"/>
          </a:p>
        </p:txBody>
      </p:sp>
    </p:spTree>
    <p:extLst>
      <p:ext uri="{BB962C8B-B14F-4D97-AF65-F5344CB8AC3E}">
        <p14:creationId xmlns:p14="http://schemas.microsoft.com/office/powerpoint/2010/main" val="359017261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OTR measurement and streak camera</a:t>
            </a:r>
            <a:endParaRPr lang="en-US" dirty="0"/>
          </a:p>
        </p:txBody>
      </p:sp>
      <p:sp>
        <p:nvSpPr>
          <p:cNvPr id="3" name="Content Placeholder 2"/>
          <p:cNvSpPr>
            <a:spLocks noGrp="1"/>
          </p:cNvSpPr>
          <p:nvPr>
            <p:ph idx="1"/>
          </p:nvPr>
        </p:nvSpPr>
        <p:spPr>
          <a:xfrm>
            <a:off x="70902" y="1210147"/>
            <a:ext cx="5648952" cy="3367183"/>
          </a:xfrm>
        </p:spPr>
        <p:txBody>
          <a:bodyPr>
            <a:normAutofit/>
          </a:bodyPr>
          <a:lstStyle/>
          <a:p>
            <a:pPr marL="0" indent="0">
              <a:buNone/>
            </a:pPr>
            <a:r>
              <a:rPr lang="en-US" sz="2000" dirty="0" smtClean="0"/>
              <a:t>Optical Transition Radiation using streak camera?</a:t>
            </a:r>
          </a:p>
          <a:p>
            <a:endParaRPr lang="en-US" sz="2000" dirty="0" smtClean="0"/>
          </a:p>
          <a:p>
            <a:pPr lvl="1">
              <a:buFont typeface="Arial"/>
              <a:buChar char="•"/>
            </a:pPr>
            <a:r>
              <a:rPr lang="en-US" sz="1800" dirty="0"/>
              <a:t> </a:t>
            </a:r>
            <a:r>
              <a:rPr lang="en-US" sz="1800" dirty="0" smtClean="0"/>
              <a:t>   radial p</a:t>
            </a:r>
            <a:r>
              <a:rPr lang="en-US" sz="1800" baseline="30000" dirty="0" smtClean="0"/>
              <a:t>+</a:t>
            </a:r>
            <a:r>
              <a:rPr lang="en-US" sz="1800" dirty="0" smtClean="0"/>
              <a:t> bunch modulation (0.2 mm -1 mm)</a:t>
            </a:r>
          </a:p>
          <a:p>
            <a:pPr lvl="1">
              <a:buFont typeface="Arial"/>
              <a:buChar char="•"/>
            </a:pPr>
            <a:r>
              <a:rPr lang="en-US" sz="1800" dirty="0" smtClean="0"/>
              <a:t>    constant current per cross-section of the bunch</a:t>
            </a:r>
          </a:p>
          <a:p>
            <a:pPr lvl="1">
              <a:buFont typeface="Arial"/>
              <a:buChar char="•"/>
            </a:pPr>
            <a:r>
              <a:rPr lang="en-US" sz="1800" dirty="0" smtClean="0"/>
              <a:t>    selecting and imaging the right part of the radiation pattern</a:t>
            </a:r>
          </a:p>
          <a:p>
            <a:pPr lvl="1">
              <a:buFont typeface="Arial"/>
              <a:buChar char="•"/>
            </a:pPr>
            <a:endParaRPr lang="en-US" sz="1800" dirty="0" smtClean="0"/>
          </a:p>
          <a:p>
            <a:pPr lvl="1">
              <a:buFont typeface="Arial"/>
              <a:buChar char="•"/>
            </a:pPr>
            <a:r>
              <a:rPr lang="en-US" sz="1800" dirty="0" smtClean="0"/>
              <a:t>dynamic range/resolution of streak camera</a:t>
            </a:r>
          </a:p>
          <a:p>
            <a:pPr lvl="1">
              <a:buFont typeface="Arial"/>
              <a:buChar char="•"/>
            </a:pPr>
            <a:r>
              <a:rPr lang="en-US" sz="1800" dirty="0" smtClean="0"/>
              <a:t>space charge effect due to long bunch (</a:t>
            </a:r>
            <a:r>
              <a:rPr lang="en-US" sz="1800" dirty="0" smtClean="0">
                <a:latin typeface="Symbol" charset="2"/>
                <a:cs typeface="Symbol" charset="2"/>
              </a:rPr>
              <a:t>s :400 </a:t>
            </a:r>
            <a:r>
              <a:rPr lang="en-US" sz="1800" dirty="0" err="1" smtClean="0">
                <a:latin typeface="Times"/>
                <a:cs typeface="Times"/>
              </a:rPr>
              <a:t>ps</a:t>
            </a:r>
            <a:r>
              <a:rPr lang="en-US" sz="1800" dirty="0" smtClean="0"/>
              <a:t>) </a:t>
            </a:r>
          </a:p>
        </p:txBody>
      </p:sp>
      <p:sp>
        <p:nvSpPr>
          <p:cNvPr id="4" name="Date Placeholder 3"/>
          <p:cNvSpPr>
            <a:spLocks noGrp="1"/>
          </p:cNvSpPr>
          <p:nvPr>
            <p:ph type="dt" sz="half" idx="10"/>
          </p:nvPr>
        </p:nvSpPr>
        <p:spPr/>
        <p:txBody>
          <a:bodyPr/>
          <a:lstStyle/>
          <a:p>
            <a:fld id="{33E4640E-5698-B340-9B1A-A349DB09A5F4}" type="datetime4">
              <a:rPr lang="en-US" smtClean="0"/>
              <a:t>December 16, 2014</a:t>
            </a:fld>
            <a:endParaRPr lang="en-US"/>
          </a:p>
        </p:txBody>
      </p:sp>
      <p:sp>
        <p:nvSpPr>
          <p:cNvPr id="5" name="Footer Placeholder 4"/>
          <p:cNvSpPr>
            <a:spLocks noGrp="1"/>
          </p:cNvSpPr>
          <p:nvPr>
            <p:ph type="ftr" sz="quarter" idx="11"/>
          </p:nvPr>
        </p:nvSpPr>
        <p:spPr/>
        <p:txBody>
          <a:bodyPr/>
          <a:lstStyle/>
          <a:p>
            <a:r>
              <a:rPr lang="en-US" smtClean="0"/>
              <a:t>AWAKE progress report </a:t>
            </a:r>
            <a:endParaRPr lang="en-US"/>
          </a:p>
        </p:txBody>
      </p:sp>
      <p:sp>
        <p:nvSpPr>
          <p:cNvPr id="7" name="Can 6"/>
          <p:cNvSpPr/>
          <p:nvPr/>
        </p:nvSpPr>
        <p:spPr>
          <a:xfrm rot="16200000" flipH="1">
            <a:off x="6938384" y="762082"/>
            <a:ext cx="582084" cy="2864969"/>
          </a:xfrm>
          <a:prstGeom prst="can">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6369514" y="5152823"/>
            <a:ext cx="2391392" cy="998142"/>
            <a:chOff x="6497522" y="3652227"/>
            <a:chExt cx="2391392" cy="998142"/>
          </a:xfrm>
        </p:grpSpPr>
        <p:grpSp>
          <p:nvGrpSpPr>
            <p:cNvPr id="9" name="Group 8"/>
            <p:cNvGrpSpPr/>
            <p:nvPr/>
          </p:nvGrpSpPr>
          <p:grpSpPr>
            <a:xfrm>
              <a:off x="7603758" y="3947668"/>
              <a:ext cx="1285156" cy="702701"/>
              <a:chOff x="3609661" y="5177687"/>
              <a:chExt cx="1880177" cy="1003569"/>
            </a:xfrm>
          </p:grpSpPr>
          <p:sp>
            <p:nvSpPr>
              <p:cNvPr id="14" name="Rectangle 13"/>
              <p:cNvSpPr>
                <a:spLocks noChangeArrowheads="1"/>
              </p:cNvSpPr>
              <p:nvPr/>
            </p:nvSpPr>
            <p:spPr bwMode="auto">
              <a:xfrm>
                <a:off x="3990105" y="5177687"/>
                <a:ext cx="764031" cy="1003569"/>
              </a:xfrm>
              <a:prstGeom prst="rect">
                <a:avLst/>
              </a:prstGeom>
              <a:solidFill>
                <a:srgbClr val="E5FFF8"/>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900" i="0" u="none" strike="noStrike" kern="0" cap="none" spc="0" normalizeH="0" baseline="0" noProof="0" dirty="0" smtClean="0">
                  <a:ln>
                    <a:noFill/>
                  </a:ln>
                  <a:effectLst/>
                  <a:uLnTx/>
                  <a:uFillTx/>
                  <a:latin typeface="Times"/>
                  <a:cs typeface="Times"/>
                </a:endParaRPr>
              </a:p>
            </p:txBody>
          </p:sp>
          <p:sp>
            <p:nvSpPr>
              <p:cNvPr id="15" name="Line 14"/>
              <p:cNvSpPr>
                <a:spLocks noChangeShapeType="1"/>
              </p:cNvSpPr>
              <p:nvPr/>
            </p:nvSpPr>
            <p:spPr bwMode="auto">
              <a:xfrm>
                <a:off x="3990105" y="6181256"/>
                <a:ext cx="764031" cy="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900" i="0" u="none" strike="noStrike" kern="0" cap="none" spc="0" normalizeH="0" baseline="0" noProof="0" dirty="0" smtClean="0">
                  <a:ln>
                    <a:noFill/>
                  </a:ln>
                  <a:effectLst/>
                  <a:uLnTx/>
                  <a:uFillTx/>
                  <a:latin typeface="Times"/>
                  <a:cs typeface="Times"/>
                </a:endParaRPr>
              </a:p>
            </p:txBody>
          </p:sp>
          <p:sp>
            <p:nvSpPr>
              <p:cNvPr id="16" name="Line 19"/>
              <p:cNvSpPr>
                <a:spLocks noChangeShapeType="1"/>
              </p:cNvSpPr>
              <p:nvPr/>
            </p:nvSpPr>
            <p:spPr bwMode="auto">
              <a:xfrm>
                <a:off x="4054559" y="6103251"/>
                <a:ext cx="638265" cy="30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900" i="0" u="none" strike="noStrike" kern="0" cap="none" spc="0" normalizeH="0" baseline="0" noProof="0" dirty="0" smtClean="0">
                  <a:ln>
                    <a:noFill/>
                  </a:ln>
                  <a:effectLst/>
                  <a:uLnTx/>
                  <a:uFillTx/>
                  <a:latin typeface="Times"/>
                  <a:cs typeface="Times"/>
                </a:endParaRPr>
              </a:p>
            </p:txBody>
          </p:sp>
          <p:sp>
            <p:nvSpPr>
              <p:cNvPr id="17" name="Line 20"/>
              <p:cNvSpPr>
                <a:spLocks noChangeShapeType="1"/>
              </p:cNvSpPr>
              <p:nvPr/>
            </p:nvSpPr>
            <p:spPr bwMode="auto">
              <a:xfrm>
                <a:off x="4054559" y="5332198"/>
                <a:ext cx="638265" cy="150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900" i="0" u="none" strike="noStrike" kern="0" cap="none" spc="0" normalizeH="0" baseline="0" noProof="0" dirty="0" smtClean="0">
                  <a:ln>
                    <a:noFill/>
                  </a:ln>
                  <a:effectLst/>
                  <a:uLnTx/>
                  <a:uFillTx/>
                  <a:latin typeface="Times"/>
                  <a:cs typeface="Times"/>
                </a:endParaRPr>
              </a:p>
            </p:txBody>
          </p:sp>
          <p:sp>
            <p:nvSpPr>
              <p:cNvPr id="18" name="Line 21"/>
              <p:cNvSpPr>
                <a:spLocks noChangeShapeType="1"/>
              </p:cNvSpPr>
              <p:nvPr/>
            </p:nvSpPr>
            <p:spPr bwMode="auto">
              <a:xfrm>
                <a:off x="4054559" y="5717725"/>
                <a:ext cx="638265" cy="15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900" i="0" u="none" strike="noStrike" kern="0" cap="none" spc="0" normalizeH="0" baseline="0" noProof="0" dirty="0" smtClean="0">
                  <a:ln>
                    <a:noFill/>
                  </a:ln>
                  <a:effectLst/>
                  <a:uLnTx/>
                  <a:uFillTx/>
                  <a:latin typeface="Times"/>
                  <a:cs typeface="Times"/>
                </a:endParaRPr>
              </a:p>
            </p:txBody>
          </p:sp>
          <p:sp>
            <p:nvSpPr>
              <p:cNvPr id="19" name="Rectangle 18"/>
              <p:cNvSpPr>
                <a:spLocks noChangeArrowheads="1"/>
              </p:cNvSpPr>
              <p:nvPr/>
            </p:nvSpPr>
            <p:spPr bwMode="auto">
              <a:xfrm>
                <a:off x="3927221" y="5717725"/>
                <a:ext cx="62883" cy="385526"/>
              </a:xfrm>
              <a:prstGeom prst="rect">
                <a:avLst/>
              </a:prstGeom>
              <a:solidFill>
                <a:schemeClr val="bg2">
                  <a:lumMod val="75000"/>
                </a:schemeClr>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900" i="0" u="none" strike="noStrike" kern="0" cap="none" spc="0" normalizeH="0" baseline="0" noProof="0" dirty="0" smtClean="0">
                  <a:ln>
                    <a:noFill/>
                  </a:ln>
                  <a:effectLst/>
                  <a:uLnTx/>
                  <a:uFillTx/>
                  <a:latin typeface="Times"/>
                  <a:cs typeface="Times"/>
                </a:endParaRPr>
              </a:p>
            </p:txBody>
          </p:sp>
          <p:sp>
            <p:nvSpPr>
              <p:cNvPr id="20" name="Rectangle 19"/>
              <p:cNvSpPr>
                <a:spLocks noChangeArrowheads="1"/>
              </p:cNvSpPr>
              <p:nvPr/>
            </p:nvSpPr>
            <p:spPr bwMode="auto">
              <a:xfrm>
                <a:off x="3609661" y="5794230"/>
                <a:ext cx="317560" cy="232517"/>
              </a:xfrm>
              <a:prstGeom prst="rect">
                <a:avLst/>
              </a:prstGeom>
              <a:solidFill>
                <a:srgbClr val="000000"/>
              </a:solidFill>
              <a:ln w="9525">
                <a:solidFill>
                  <a:srgbClr val="00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900" i="0" u="none" strike="noStrike" kern="0" cap="none" spc="0" normalizeH="0" baseline="0" noProof="0" dirty="0" smtClean="0">
                  <a:ln>
                    <a:noFill/>
                  </a:ln>
                  <a:effectLst/>
                  <a:uLnTx/>
                  <a:uFillTx/>
                  <a:latin typeface="Times"/>
                  <a:cs typeface="Times"/>
                </a:endParaRPr>
              </a:p>
            </p:txBody>
          </p:sp>
          <p:sp>
            <p:nvSpPr>
              <p:cNvPr id="21" name="Oval 20"/>
              <p:cNvSpPr>
                <a:spLocks noChangeArrowheads="1"/>
              </p:cNvSpPr>
              <p:nvPr/>
            </p:nvSpPr>
            <p:spPr bwMode="auto">
              <a:xfrm>
                <a:off x="3736999" y="5872235"/>
                <a:ext cx="62883" cy="76506"/>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900" i="0" u="none" strike="noStrike" kern="0" cap="none" spc="0" normalizeH="0" baseline="0" noProof="0" dirty="0" smtClean="0">
                  <a:ln>
                    <a:noFill/>
                  </a:ln>
                  <a:effectLst/>
                  <a:uLnTx/>
                  <a:uFillTx/>
                  <a:latin typeface="Times"/>
                  <a:cs typeface="Times"/>
                </a:endParaRPr>
              </a:p>
            </p:txBody>
          </p:sp>
          <p:sp>
            <p:nvSpPr>
              <p:cNvPr id="22" name="Line 25"/>
              <p:cNvSpPr>
                <a:spLocks noChangeShapeType="1"/>
              </p:cNvSpPr>
              <p:nvPr/>
            </p:nvSpPr>
            <p:spPr bwMode="auto">
              <a:xfrm>
                <a:off x="3672544" y="5641219"/>
                <a:ext cx="1572" cy="540037"/>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900" i="0" u="none" strike="noStrike" kern="0" cap="none" spc="0" normalizeH="0" baseline="0" noProof="0" dirty="0" smtClean="0">
                  <a:ln>
                    <a:noFill/>
                  </a:ln>
                  <a:effectLst/>
                  <a:uLnTx/>
                  <a:uFillTx/>
                  <a:latin typeface="Times"/>
                  <a:cs typeface="Times"/>
                </a:endParaRPr>
              </a:p>
            </p:txBody>
          </p:sp>
          <p:sp>
            <p:nvSpPr>
              <p:cNvPr id="23" name="Rectangle 22"/>
              <p:cNvSpPr>
                <a:spLocks noChangeArrowheads="1"/>
              </p:cNvSpPr>
              <p:nvPr/>
            </p:nvSpPr>
            <p:spPr bwMode="auto">
              <a:xfrm>
                <a:off x="4754136" y="5794229"/>
                <a:ext cx="573809" cy="232517"/>
              </a:xfrm>
              <a:prstGeom prst="rect">
                <a:avLst/>
              </a:prstGeom>
              <a:solidFill>
                <a:schemeClr val="bg2">
                  <a:lumMod val="90000"/>
                </a:schemeClr>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900" i="0" u="none" strike="noStrike" kern="0" cap="none" spc="0" normalizeH="0" baseline="0" noProof="0" dirty="0" smtClean="0">
                  <a:ln>
                    <a:noFill/>
                  </a:ln>
                  <a:effectLst/>
                  <a:uLnTx/>
                  <a:uFillTx/>
                  <a:latin typeface="Times"/>
                  <a:cs typeface="Times"/>
                </a:endParaRPr>
              </a:p>
            </p:txBody>
          </p:sp>
          <p:sp>
            <p:nvSpPr>
              <p:cNvPr id="24" name="Line 27"/>
              <p:cNvSpPr>
                <a:spLocks noChangeShapeType="1"/>
              </p:cNvSpPr>
              <p:nvPr/>
            </p:nvSpPr>
            <p:spPr bwMode="auto">
              <a:xfrm>
                <a:off x="3927221" y="5717725"/>
                <a:ext cx="1572" cy="385526"/>
              </a:xfrm>
              <a:prstGeom prst="line">
                <a:avLst/>
              </a:prstGeom>
              <a:noFill/>
              <a:ln w="1905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900" i="0" u="none" strike="noStrike" kern="0" cap="none" spc="0" normalizeH="0" baseline="0" noProof="0" dirty="0" smtClean="0">
                  <a:ln>
                    <a:noFill/>
                  </a:ln>
                  <a:effectLst/>
                  <a:uLnTx/>
                  <a:uFillTx/>
                  <a:latin typeface="Times"/>
                  <a:cs typeface="Times"/>
                </a:endParaRPr>
              </a:p>
            </p:txBody>
          </p:sp>
          <p:sp>
            <p:nvSpPr>
              <p:cNvPr id="25" name="Text Box 33"/>
              <p:cNvSpPr txBox="1">
                <a:spLocks noChangeArrowheads="1"/>
              </p:cNvSpPr>
              <p:nvPr/>
            </p:nvSpPr>
            <p:spPr bwMode="auto">
              <a:xfrm>
                <a:off x="4785575" y="5734222"/>
                <a:ext cx="704263" cy="35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000" b="1">
                    <a:solidFill>
                      <a:schemeClr val="hlink"/>
                    </a:solidFill>
                    <a:latin typeface="Comic Sans MS" pitchFamily="66" charset="0"/>
                  </a:defRPr>
                </a:lvl1pPr>
                <a:lvl2pPr marL="742950" indent="-285750" eaLnBrk="0" hangingPunct="0">
                  <a:defRPr sz="1000" b="1">
                    <a:solidFill>
                      <a:schemeClr val="hlink"/>
                    </a:solidFill>
                    <a:latin typeface="Comic Sans MS" pitchFamily="66" charset="0"/>
                  </a:defRPr>
                </a:lvl2pPr>
                <a:lvl3pPr marL="1143000" indent="-228600" eaLnBrk="0" hangingPunct="0">
                  <a:defRPr sz="1000" b="1">
                    <a:solidFill>
                      <a:schemeClr val="hlink"/>
                    </a:solidFill>
                    <a:latin typeface="Comic Sans MS" pitchFamily="66" charset="0"/>
                  </a:defRPr>
                </a:lvl3pPr>
                <a:lvl4pPr marL="1600200" indent="-228600" eaLnBrk="0" hangingPunct="0">
                  <a:defRPr sz="1000" b="1">
                    <a:solidFill>
                      <a:schemeClr val="hlink"/>
                    </a:solidFill>
                    <a:latin typeface="Comic Sans MS" pitchFamily="66" charset="0"/>
                  </a:defRPr>
                </a:lvl4pPr>
                <a:lvl5pPr marL="2057400" indent="-228600" eaLnBrk="0" hangingPunct="0">
                  <a:defRPr sz="1000" b="1">
                    <a:solidFill>
                      <a:schemeClr val="hlink"/>
                    </a:solidFill>
                    <a:latin typeface="Comic Sans MS" pitchFamily="66" charset="0"/>
                  </a:defRPr>
                </a:lvl5pPr>
                <a:lvl6pPr marL="2514600" indent="-228600" algn="r" eaLnBrk="0" fontAlgn="base" hangingPunct="0">
                  <a:spcBef>
                    <a:spcPct val="0"/>
                  </a:spcBef>
                  <a:spcAft>
                    <a:spcPct val="0"/>
                  </a:spcAft>
                  <a:defRPr sz="1000" b="1">
                    <a:solidFill>
                      <a:schemeClr val="hlink"/>
                    </a:solidFill>
                    <a:latin typeface="Comic Sans MS" pitchFamily="66" charset="0"/>
                  </a:defRPr>
                </a:lvl6pPr>
                <a:lvl7pPr marL="2971800" indent="-228600" algn="r" eaLnBrk="0" fontAlgn="base" hangingPunct="0">
                  <a:spcBef>
                    <a:spcPct val="0"/>
                  </a:spcBef>
                  <a:spcAft>
                    <a:spcPct val="0"/>
                  </a:spcAft>
                  <a:defRPr sz="1000" b="1">
                    <a:solidFill>
                      <a:schemeClr val="hlink"/>
                    </a:solidFill>
                    <a:latin typeface="Comic Sans MS" pitchFamily="66" charset="0"/>
                  </a:defRPr>
                </a:lvl7pPr>
                <a:lvl8pPr marL="3429000" indent="-228600" algn="r" eaLnBrk="0" fontAlgn="base" hangingPunct="0">
                  <a:spcBef>
                    <a:spcPct val="0"/>
                  </a:spcBef>
                  <a:spcAft>
                    <a:spcPct val="0"/>
                  </a:spcAft>
                  <a:defRPr sz="1000" b="1">
                    <a:solidFill>
                      <a:schemeClr val="hlink"/>
                    </a:solidFill>
                    <a:latin typeface="Comic Sans MS" pitchFamily="66" charset="0"/>
                  </a:defRPr>
                </a:lvl8pPr>
                <a:lvl9pPr marL="3886200" indent="-228600" algn="r" eaLnBrk="0" fontAlgn="base" hangingPunct="0">
                  <a:spcBef>
                    <a:spcPct val="0"/>
                  </a:spcBef>
                  <a:spcAft>
                    <a:spcPct val="0"/>
                  </a:spcAft>
                  <a:defRPr sz="1000" b="1">
                    <a:solidFill>
                      <a:schemeClr val="hlink"/>
                    </a:solidFill>
                    <a:latin typeface="Comic Sans MS" pitchFamily="66" charset="0"/>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schemeClr val="accent3">
                        <a:lumMod val="50000"/>
                      </a:schemeClr>
                    </a:solidFill>
                    <a:effectLst/>
                    <a:uLnTx/>
                    <a:uFillTx/>
                    <a:latin typeface="Times"/>
                    <a:cs typeface="Times"/>
                  </a:rPr>
                  <a:t>CCD</a:t>
                </a:r>
                <a:endParaRPr kumimoji="0" lang="en-GB" sz="900" b="0" i="0" u="none" strike="noStrike" kern="0" cap="none" spc="0" normalizeH="0" baseline="0" noProof="0" dirty="0" smtClean="0">
                  <a:ln>
                    <a:noFill/>
                  </a:ln>
                  <a:solidFill>
                    <a:schemeClr val="accent3">
                      <a:lumMod val="50000"/>
                    </a:schemeClr>
                  </a:solidFill>
                  <a:effectLst/>
                  <a:uLnTx/>
                  <a:uFillTx/>
                  <a:latin typeface="Times"/>
                  <a:cs typeface="Times"/>
                </a:endParaRPr>
              </a:p>
            </p:txBody>
          </p:sp>
          <p:sp>
            <p:nvSpPr>
              <p:cNvPr id="26" name="Rectangle 25"/>
              <p:cNvSpPr>
                <a:spLocks noChangeArrowheads="1"/>
              </p:cNvSpPr>
              <p:nvPr/>
            </p:nvSpPr>
            <p:spPr bwMode="auto">
              <a:xfrm>
                <a:off x="4043555" y="5452179"/>
                <a:ext cx="686999" cy="564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i="0" u="none" strike="noStrike" kern="0" cap="none" spc="0" normalizeH="0" baseline="0" noProof="0" dirty="0" smtClean="0">
                    <a:ln>
                      <a:noFill/>
                    </a:ln>
                    <a:solidFill>
                      <a:schemeClr val="accent3">
                        <a:lumMod val="50000"/>
                      </a:schemeClr>
                    </a:solidFill>
                    <a:effectLst/>
                    <a:uLnTx/>
                    <a:uFillTx/>
                    <a:latin typeface="Times"/>
                    <a:cs typeface="Times"/>
                  </a:rPr>
                  <a:t>Streak Unit</a:t>
                </a:r>
                <a:endParaRPr kumimoji="0" lang="en-GB" sz="900" i="0" u="none" strike="noStrike" kern="0" cap="none" spc="0" normalizeH="0" baseline="0" noProof="0" dirty="0" smtClean="0">
                  <a:ln>
                    <a:noFill/>
                  </a:ln>
                  <a:solidFill>
                    <a:schemeClr val="accent3">
                      <a:lumMod val="50000"/>
                    </a:schemeClr>
                  </a:solidFill>
                  <a:effectLst/>
                  <a:uLnTx/>
                  <a:uFillTx/>
                  <a:latin typeface="Times"/>
                  <a:cs typeface="Times"/>
                </a:endParaRPr>
              </a:p>
            </p:txBody>
          </p:sp>
          <p:sp>
            <p:nvSpPr>
              <p:cNvPr id="27" name="Line 76"/>
              <p:cNvSpPr>
                <a:spLocks noChangeShapeType="1"/>
              </p:cNvSpPr>
              <p:nvPr/>
            </p:nvSpPr>
            <p:spPr bwMode="auto">
              <a:xfrm flipV="1">
                <a:off x="3862766" y="5717725"/>
                <a:ext cx="1573" cy="76505"/>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900" i="0" u="none" strike="noStrike" kern="0" cap="none" spc="0" normalizeH="0" baseline="0" noProof="0" dirty="0" smtClean="0">
                  <a:ln>
                    <a:noFill/>
                  </a:ln>
                  <a:effectLst/>
                  <a:uLnTx/>
                  <a:uFillTx/>
                  <a:latin typeface="Times"/>
                  <a:cs typeface="Times"/>
                </a:endParaRPr>
              </a:p>
            </p:txBody>
          </p:sp>
          <p:sp>
            <p:nvSpPr>
              <p:cNvPr id="28" name="Oval 27"/>
              <p:cNvSpPr>
                <a:spLocks noChangeArrowheads="1"/>
              </p:cNvSpPr>
              <p:nvPr/>
            </p:nvSpPr>
            <p:spPr bwMode="auto">
              <a:xfrm>
                <a:off x="3721278" y="5873736"/>
                <a:ext cx="125766" cy="129009"/>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900" i="0" u="none" strike="noStrike" kern="0" cap="none" spc="0" normalizeH="0" baseline="0" noProof="0" dirty="0" smtClean="0">
                  <a:ln>
                    <a:noFill/>
                  </a:ln>
                  <a:effectLst/>
                  <a:uLnTx/>
                  <a:uFillTx/>
                  <a:latin typeface="Times"/>
                  <a:cs typeface="Times"/>
                </a:endParaRPr>
              </a:p>
            </p:txBody>
          </p:sp>
        </p:grpSp>
        <p:sp>
          <p:nvSpPr>
            <p:cNvPr id="10" name="Oval 9"/>
            <p:cNvSpPr/>
            <p:nvPr/>
          </p:nvSpPr>
          <p:spPr>
            <a:xfrm>
              <a:off x="6790408" y="4182990"/>
              <a:ext cx="314003" cy="294430"/>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855771" y="4182990"/>
              <a:ext cx="314003" cy="294430"/>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6497522" y="4460612"/>
              <a:ext cx="989079" cy="16808"/>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505473" y="3652227"/>
              <a:ext cx="0" cy="808385"/>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32" name="Picture 31" descr="modulated-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6184" y="2098801"/>
            <a:ext cx="1592998" cy="241864"/>
          </a:xfrm>
          <a:prstGeom prst="rect">
            <a:avLst/>
          </a:prstGeom>
        </p:spPr>
      </p:pic>
      <p:cxnSp>
        <p:nvCxnSpPr>
          <p:cNvPr id="29" name="Straight Connector 28"/>
          <p:cNvCxnSpPr/>
          <p:nvPr/>
        </p:nvCxnSpPr>
        <p:spPr>
          <a:xfrm>
            <a:off x="7670882" y="1986924"/>
            <a:ext cx="234277" cy="42027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7808124" y="2407198"/>
            <a:ext cx="194069" cy="740047"/>
          </a:xfrm>
          <a:prstGeom prst="straightConnector1">
            <a:avLst/>
          </a:prstGeom>
          <a:ln w="9525" cmpd="sng">
            <a:tailEnd type="arrow"/>
          </a:ln>
        </p:spPr>
        <p:style>
          <a:lnRef idx="2">
            <a:schemeClr val="dk1"/>
          </a:lnRef>
          <a:fillRef idx="0">
            <a:schemeClr val="dk1"/>
          </a:fillRef>
          <a:effectRef idx="1">
            <a:schemeClr val="dk1"/>
          </a:effectRef>
          <a:fontRef idx="minor">
            <a:schemeClr val="tx1"/>
          </a:fontRef>
        </p:style>
      </p:cxnSp>
      <p:cxnSp>
        <p:nvCxnSpPr>
          <p:cNvPr id="35" name="Straight Arrow Connector 34"/>
          <p:cNvCxnSpPr/>
          <p:nvPr/>
        </p:nvCxnSpPr>
        <p:spPr>
          <a:xfrm flipH="1">
            <a:off x="7551270" y="2407198"/>
            <a:ext cx="167695" cy="740047"/>
          </a:xfrm>
          <a:prstGeom prst="straightConnector1">
            <a:avLst/>
          </a:prstGeom>
          <a:ln w="9525" cmpd="sng">
            <a:tailEnd type="arrow"/>
          </a:ln>
        </p:spPr>
        <p:style>
          <a:lnRef idx="2">
            <a:schemeClr val="dk1"/>
          </a:lnRef>
          <a:fillRef idx="0">
            <a:schemeClr val="dk1"/>
          </a:fillRef>
          <a:effectRef idx="1">
            <a:schemeClr val="dk1"/>
          </a:effectRef>
          <a:fontRef idx="minor">
            <a:schemeClr val="tx1"/>
          </a:fontRef>
        </p:style>
      </p:cxnSp>
      <p:sp>
        <p:nvSpPr>
          <p:cNvPr id="44" name="TextBox 43"/>
          <p:cNvSpPr txBox="1"/>
          <p:nvPr/>
        </p:nvSpPr>
        <p:spPr>
          <a:xfrm>
            <a:off x="8455848" y="2818335"/>
            <a:ext cx="646331" cy="369332"/>
          </a:xfrm>
          <a:prstGeom prst="rect">
            <a:avLst/>
          </a:prstGeom>
          <a:noFill/>
        </p:spPr>
        <p:txBody>
          <a:bodyPr wrap="none" rtlCol="0">
            <a:spAutoFit/>
          </a:bodyPr>
          <a:lstStyle/>
          <a:p>
            <a:r>
              <a:rPr lang="en-US" dirty="0" smtClean="0">
                <a:latin typeface="Times"/>
                <a:cs typeface="Times"/>
              </a:rPr>
              <a:t>OTR</a:t>
            </a:r>
            <a:endParaRPr lang="en-US" dirty="0">
              <a:latin typeface="Times"/>
              <a:cs typeface="Times"/>
            </a:endParaRPr>
          </a:p>
        </p:txBody>
      </p:sp>
      <p:sp>
        <p:nvSpPr>
          <p:cNvPr id="45" name="Oval 44"/>
          <p:cNvSpPr/>
          <p:nvPr/>
        </p:nvSpPr>
        <p:spPr>
          <a:xfrm>
            <a:off x="7325835" y="4338540"/>
            <a:ext cx="1072138" cy="171796"/>
          </a:xfrm>
          <a:prstGeom prst="ellipse">
            <a:avLst/>
          </a:prstGeom>
          <a:solidFill>
            <a:srgbClr val="FFFFFF"/>
          </a:solidFill>
          <a:ln w="9525" cmpd="sng">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chemeClr val="tx1"/>
              </a:solidFill>
              <a:latin typeface="Times"/>
              <a:cs typeface="Times"/>
            </a:endParaRPr>
          </a:p>
        </p:txBody>
      </p:sp>
      <p:cxnSp>
        <p:nvCxnSpPr>
          <p:cNvPr id="46" name="Straight Arrow Connector 45"/>
          <p:cNvCxnSpPr/>
          <p:nvPr/>
        </p:nvCxnSpPr>
        <p:spPr>
          <a:xfrm>
            <a:off x="7868537" y="3890346"/>
            <a:ext cx="0" cy="419015"/>
          </a:xfrm>
          <a:prstGeom prst="straightConnector1">
            <a:avLst/>
          </a:prstGeom>
          <a:ln w="9525" cmpd="sng">
            <a:solidFill>
              <a:schemeClr val="tx1">
                <a:lumMod val="85000"/>
                <a:lumOff val="15000"/>
              </a:schemeClr>
            </a:solidFill>
            <a:headEnd type="none"/>
            <a:tailEnd type="none"/>
          </a:ln>
        </p:spPr>
        <p:style>
          <a:lnRef idx="2">
            <a:schemeClr val="dk1"/>
          </a:lnRef>
          <a:fillRef idx="0">
            <a:schemeClr val="dk1"/>
          </a:fillRef>
          <a:effectRef idx="1">
            <a:schemeClr val="dk1"/>
          </a:effectRef>
          <a:fontRef idx="minor">
            <a:schemeClr val="tx1"/>
          </a:fontRef>
        </p:style>
      </p:cxnSp>
      <p:sp>
        <p:nvSpPr>
          <p:cNvPr id="47" name="TextBox 46"/>
          <p:cNvSpPr txBox="1"/>
          <p:nvPr/>
        </p:nvSpPr>
        <p:spPr>
          <a:xfrm>
            <a:off x="6553200" y="4309361"/>
            <a:ext cx="583513" cy="338554"/>
          </a:xfrm>
          <a:prstGeom prst="rect">
            <a:avLst/>
          </a:prstGeom>
          <a:noFill/>
        </p:spPr>
        <p:txBody>
          <a:bodyPr wrap="none" rtlCol="0">
            <a:spAutoFit/>
          </a:bodyPr>
          <a:lstStyle/>
          <a:p>
            <a:r>
              <a:rPr lang="en-US" sz="1600" dirty="0" smtClean="0">
                <a:latin typeface="Times"/>
                <a:cs typeface="Times"/>
              </a:rPr>
              <a:t>Lens</a:t>
            </a:r>
            <a:endParaRPr lang="en-US" sz="1600" dirty="0">
              <a:latin typeface="Times"/>
              <a:cs typeface="Times"/>
            </a:endParaRPr>
          </a:p>
        </p:txBody>
      </p:sp>
      <p:pic>
        <p:nvPicPr>
          <p:cNvPr id="48" name="Picture 47" descr="Screen Shot 2013-03-01 at 4.19.5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6134" y="3314758"/>
            <a:ext cx="551306" cy="577113"/>
          </a:xfrm>
          <a:prstGeom prst="rect">
            <a:avLst/>
          </a:prstGeom>
        </p:spPr>
      </p:pic>
      <p:sp>
        <p:nvSpPr>
          <p:cNvPr id="49" name="TextBox 48"/>
          <p:cNvSpPr txBox="1"/>
          <p:nvPr/>
        </p:nvSpPr>
        <p:spPr>
          <a:xfrm>
            <a:off x="6553200" y="3371225"/>
            <a:ext cx="629199" cy="354402"/>
          </a:xfrm>
          <a:prstGeom prst="rect">
            <a:avLst/>
          </a:prstGeom>
          <a:noFill/>
        </p:spPr>
        <p:txBody>
          <a:bodyPr wrap="none" rtlCol="0">
            <a:spAutoFit/>
          </a:bodyPr>
          <a:lstStyle/>
          <a:p>
            <a:r>
              <a:rPr lang="en-US" sz="1600" dirty="0" smtClean="0">
                <a:latin typeface="Times"/>
                <a:cs typeface="Times"/>
              </a:rPr>
              <a:t>Filter</a:t>
            </a:r>
            <a:endParaRPr lang="en-US" sz="1600" dirty="0">
              <a:latin typeface="Times"/>
              <a:cs typeface="Times"/>
            </a:endParaRPr>
          </a:p>
        </p:txBody>
      </p:sp>
      <p:cxnSp>
        <p:nvCxnSpPr>
          <p:cNvPr id="50" name="Straight Connector 49"/>
          <p:cNvCxnSpPr/>
          <p:nvPr/>
        </p:nvCxnSpPr>
        <p:spPr>
          <a:xfrm>
            <a:off x="6377465" y="5136015"/>
            <a:ext cx="1491072" cy="16808"/>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H="1">
            <a:off x="7868537" y="4510336"/>
            <a:ext cx="7659" cy="625679"/>
          </a:xfrm>
          <a:prstGeom prst="straightConnector1">
            <a:avLst/>
          </a:prstGeom>
          <a:ln w="9525" cmpd="sng">
            <a:solidFill>
              <a:schemeClr val="tx1">
                <a:lumMod val="85000"/>
                <a:lumOff val="15000"/>
              </a:schemeClr>
            </a:solidFill>
            <a:headEnd type="none"/>
            <a:tailEnd type="none"/>
          </a:ln>
        </p:spPr>
        <p:style>
          <a:lnRef idx="2">
            <a:schemeClr val="dk1"/>
          </a:lnRef>
          <a:fillRef idx="0">
            <a:schemeClr val="dk1"/>
          </a:fillRef>
          <a:effectRef idx="1">
            <a:schemeClr val="dk1"/>
          </a:effectRef>
          <a:fontRef idx="minor">
            <a:schemeClr val="tx1"/>
          </a:fontRef>
        </p:style>
      </p:cxnSp>
      <p:sp>
        <p:nvSpPr>
          <p:cNvPr id="55" name="TextBox 54"/>
          <p:cNvSpPr txBox="1"/>
          <p:nvPr/>
        </p:nvSpPr>
        <p:spPr>
          <a:xfrm>
            <a:off x="5088324" y="5165164"/>
            <a:ext cx="1079242" cy="830997"/>
          </a:xfrm>
          <a:prstGeom prst="rect">
            <a:avLst/>
          </a:prstGeom>
          <a:noFill/>
        </p:spPr>
        <p:txBody>
          <a:bodyPr wrap="none" rtlCol="0">
            <a:spAutoFit/>
          </a:bodyPr>
          <a:lstStyle/>
          <a:p>
            <a:r>
              <a:rPr lang="en-US" sz="1600" dirty="0" smtClean="0">
                <a:latin typeface="Times"/>
                <a:cs typeface="Times"/>
              </a:rPr>
              <a:t>e.g. </a:t>
            </a:r>
          </a:p>
          <a:p>
            <a:r>
              <a:rPr lang="en-US" sz="1600" dirty="0" smtClean="0">
                <a:latin typeface="Times"/>
                <a:cs typeface="Times"/>
              </a:rPr>
              <a:t>fiber based</a:t>
            </a:r>
          </a:p>
          <a:p>
            <a:r>
              <a:rPr lang="en-US" sz="1600" dirty="0" smtClean="0">
                <a:latin typeface="Times"/>
                <a:cs typeface="Times"/>
              </a:rPr>
              <a:t>transport </a:t>
            </a:r>
            <a:endParaRPr lang="en-US" sz="1600" dirty="0">
              <a:latin typeface="Times"/>
              <a:cs typeface="Times"/>
            </a:endParaRPr>
          </a:p>
        </p:txBody>
      </p:sp>
      <p:sp>
        <p:nvSpPr>
          <p:cNvPr id="57" name="TextBox 56"/>
          <p:cNvSpPr txBox="1"/>
          <p:nvPr/>
        </p:nvSpPr>
        <p:spPr>
          <a:xfrm>
            <a:off x="7605771" y="5237149"/>
            <a:ext cx="708046" cy="215444"/>
          </a:xfrm>
          <a:prstGeom prst="rect">
            <a:avLst/>
          </a:prstGeom>
          <a:noFill/>
        </p:spPr>
        <p:txBody>
          <a:bodyPr wrap="none" rtlCol="0">
            <a:spAutoFit/>
          </a:bodyPr>
          <a:lstStyle/>
          <a:p>
            <a:r>
              <a:rPr lang="en-US" sz="800" i="1" dirty="0" smtClean="0">
                <a:latin typeface="Times"/>
                <a:cs typeface="Times"/>
              </a:rPr>
              <a:t>Hamamatsu</a:t>
            </a:r>
            <a:endParaRPr lang="en-US" sz="800" i="1" dirty="0">
              <a:latin typeface="Times"/>
              <a:cs typeface="Times"/>
            </a:endParaRPr>
          </a:p>
        </p:txBody>
      </p:sp>
      <p:sp>
        <p:nvSpPr>
          <p:cNvPr id="30" name="Slide Number Placeholder 29"/>
          <p:cNvSpPr>
            <a:spLocks noGrp="1"/>
          </p:cNvSpPr>
          <p:nvPr>
            <p:ph type="sldNum" sz="quarter" idx="12"/>
          </p:nvPr>
        </p:nvSpPr>
        <p:spPr/>
        <p:txBody>
          <a:bodyPr/>
          <a:lstStyle/>
          <a:p>
            <a:fld id="{265AEB55-315A-784C-9F97-C4B2A9325188}" type="slidenum">
              <a:rPr lang="en-US" smtClean="0"/>
              <a:t>20</a:t>
            </a:fld>
            <a:endParaRPr lang="en-US"/>
          </a:p>
        </p:txBody>
      </p:sp>
    </p:spTree>
    <p:extLst>
      <p:ext uri="{BB962C8B-B14F-4D97-AF65-F5344CB8AC3E}">
        <p14:creationId xmlns:p14="http://schemas.microsoft.com/office/powerpoint/2010/main" val="102945735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Streak camera test</a:t>
            </a:r>
            <a:endParaRPr lang="en-US" dirty="0"/>
          </a:p>
        </p:txBody>
      </p:sp>
      <p:sp>
        <p:nvSpPr>
          <p:cNvPr id="3" name="Content Placeholder 2"/>
          <p:cNvSpPr>
            <a:spLocks noGrp="1"/>
          </p:cNvSpPr>
          <p:nvPr>
            <p:ph idx="1"/>
          </p:nvPr>
        </p:nvSpPr>
        <p:spPr>
          <a:xfrm>
            <a:off x="70902" y="1210148"/>
            <a:ext cx="9073098" cy="2773844"/>
          </a:xfrm>
        </p:spPr>
        <p:txBody>
          <a:bodyPr/>
          <a:lstStyle/>
          <a:p>
            <a:pPr marL="0" indent="0">
              <a:buNone/>
            </a:pPr>
            <a:r>
              <a:rPr lang="en-US" sz="2200" dirty="0" smtClean="0"/>
              <a:t>First tests (average over 10 pulses ) with 2ps resolution streak camera </a:t>
            </a:r>
          </a:p>
          <a:p>
            <a:pPr marL="0" indent="0">
              <a:buNone/>
            </a:pPr>
            <a:r>
              <a:rPr lang="en-US" sz="1600" i="1" dirty="0" smtClean="0"/>
              <a:t>(OPTRONIS)</a:t>
            </a:r>
          </a:p>
          <a:p>
            <a:endParaRPr lang="en-US" dirty="0"/>
          </a:p>
        </p:txBody>
      </p:sp>
      <p:sp>
        <p:nvSpPr>
          <p:cNvPr id="4" name="Date Placeholder 3"/>
          <p:cNvSpPr>
            <a:spLocks noGrp="1"/>
          </p:cNvSpPr>
          <p:nvPr>
            <p:ph type="dt" sz="half" idx="10"/>
          </p:nvPr>
        </p:nvSpPr>
        <p:spPr/>
        <p:txBody>
          <a:bodyPr/>
          <a:lstStyle/>
          <a:p>
            <a:fld id="{631E87E9-20D5-DE42-A057-3F2ECCE4CF3D}" type="datetime4">
              <a:rPr lang="en-US" smtClean="0"/>
              <a:t>December 16, 2014</a:t>
            </a:fld>
            <a:endParaRPr lang="en-US"/>
          </a:p>
        </p:txBody>
      </p:sp>
      <p:sp>
        <p:nvSpPr>
          <p:cNvPr id="5" name="Footer Placeholder 4"/>
          <p:cNvSpPr>
            <a:spLocks noGrp="1"/>
          </p:cNvSpPr>
          <p:nvPr>
            <p:ph type="ftr" sz="quarter" idx="11"/>
          </p:nvPr>
        </p:nvSpPr>
        <p:spPr/>
        <p:txBody>
          <a:bodyPr/>
          <a:lstStyle/>
          <a:p>
            <a:r>
              <a:rPr lang="en-US" smtClean="0"/>
              <a:t>AWAKE progress report </a:t>
            </a:r>
            <a:endParaRPr lang="en-US"/>
          </a:p>
        </p:txBody>
      </p:sp>
      <p:pic>
        <p:nvPicPr>
          <p:cNvPr id="12" name="Picture 11" descr="optronis.jpg"/>
          <p:cNvPicPr>
            <a:picLocks noChangeAspect="1"/>
          </p:cNvPicPr>
          <p:nvPr/>
        </p:nvPicPr>
        <p:blipFill rotWithShape="1">
          <a:blip r:embed="rId2">
            <a:extLst>
              <a:ext uri="{28A0092B-C50C-407E-A947-70E740481C1C}">
                <a14:useLocalDpi xmlns:a14="http://schemas.microsoft.com/office/drawing/2010/main" val="0"/>
              </a:ext>
            </a:extLst>
          </a:blip>
          <a:srcRect l="8904" t="5658" r="7998" b="2715"/>
          <a:stretch/>
        </p:blipFill>
        <p:spPr>
          <a:xfrm>
            <a:off x="229070" y="2134266"/>
            <a:ext cx="4615980" cy="2990239"/>
          </a:xfrm>
          <a:prstGeom prst="rect">
            <a:avLst/>
          </a:prstGeom>
        </p:spPr>
      </p:pic>
      <p:sp>
        <p:nvSpPr>
          <p:cNvPr id="7" name="TextBox 6"/>
          <p:cNvSpPr txBox="1"/>
          <p:nvPr/>
        </p:nvSpPr>
        <p:spPr>
          <a:xfrm>
            <a:off x="7238716" y="6012743"/>
            <a:ext cx="1679140" cy="276999"/>
          </a:xfrm>
          <a:prstGeom prst="rect">
            <a:avLst/>
          </a:prstGeom>
          <a:noFill/>
        </p:spPr>
        <p:txBody>
          <a:bodyPr wrap="none" rtlCol="0">
            <a:spAutoFit/>
          </a:bodyPr>
          <a:lstStyle/>
          <a:p>
            <a:r>
              <a:rPr lang="en-US" sz="1200" i="1" dirty="0" smtClean="0">
                <a:latin typeface="Times"/>
                <a:cs typeface="Times"/>
              </a:rPr>
              <a:t>Master thesis, </a:t>
            </a:r>
            <a:r>
              <a:rPr lang="en-US" sz="1200" i="1" dirty="0" err="1" smtClean="0">
                <a:latin typeface="Times"/>
                <a:cs typeface="Times"/>
              </a:rPr>
              <a:t>K.Rieger</a:t>
            </a:r>
            <a:endParaRPr lang="en-US" sz="1200" i="1" dirty="0">
              <a:latin typeface="Times"/>
              <a:cs typeface="Times"/>
            </a:endParaRPr>
          </a:p>
        </p:txBody>
      </p:sp>
      <p:sp>
        <p:nvSpPr>
          <p:cNvPr id="10" name="Content Placeholder 2"/>
          <p:cNvSpPr txBox="1">
            <a:spLocks/>
          </p:cNvSpPr>
          <p:nvPr/>
        </p:nvSpPr>
        <p:spPr>
          <a:xfrm>
            <a:off x="0" y="5380188"/>
            <a:ext cx="9073098" cy="632033"/>
          </a:xfrm>
          <a:prstGeom prst="rect">
            <a:avLst/>
          </a:prstGeom>
        </p:spPr>
        <p:txBody>
          <a:bodyPr vert="horz" lIns="91440" tIns="45720" rIns="91440" bIns="45720" rtlCol="0" anchor="t">
            <a:normAutofit fontScale="77500" lnSpcReduction="20000"/>
          </a:bodyPr>
          <a:lstStyle>
            <a:lvl1pPr marL="342900" indent="-342900" algn="l" defTabSz="457200" rtl="0" eaLnBrk="1" latinLnBrk="0" hangingPunct="1">
              <a:spcBef>
                <a:spcPct val="20000"/>
              </a:spcBef>
              <a:buClr>
                <a:srgbClr val="AE0000"/>
              </a:buClr>
              <a:buSzPct val="60000"/>
              <a:buFont typeface="Wingdings" charset="2"/>
              <a:buChar char=""/>
              <a:defRPr sz="2400" kern="1200">
                <a:solidFill>
                  <a:schemeClr val="tx1"/>
                </a:solidFill>
                <a:latin typeface="Times New Roman"/>
                <a:ea typeface="+mn-ea"/>
                <a:cs typeface="Times New Roman"/>
              </a:defRPr>
            </a:lvl1pPr>
            <a:lvl2pPr marL="742950" indent="-285750" algn="l" defTabSz="457200" rtl="0" eaLnBrk="1" latinLnBrk="0" hangingPunct="1">
              <a:spcBef>
                <a:spcPct val="20000"/>
              </a:spcBef>
              <a:buClr>
                <a:srgbClr val="AE0000"/>
              </a:buClr>
              <a:buSzPct val="60000"/>
              <a:buFont typeface="Wingdings" charset="2"/>
              <a:buChar char=""/>
              <a:defRPr sz="2200" kern="1200">
                <a:solidFill>
                  <a:schemeClr val="tx1"/>
                </a:solidFill>
                <a:latin typeface="Times New Roman"/>
                <a:ea typeface="+mn-ea"/>
                <a:cs typeface="Times New Roman"/>
              </a:defRPr>
            </a:lvl2pPr>
            <a:lvl3pPr marL="1143000" indent="-228600" algn="l" defTabSz="457200" rtl="0" eaLnBrk="1" latinLnBrk="0" hangingPunct="1">
              <a:spcBef>
                <a:spcPct val="20000"/>
              </a:spcBef>
              <a:buClr>
                <a:srgbClr val="AE0000"/>
              </a:buClr>
              <a:buSzPct val="60000"/>
              <a:buFont typeface="Wingdings" charset="2"/>
              <a:buChar char=""/>
              <a:defRPr sz="2000" kern="1200">
                <a:solidFill>
                  <a:schemeClr val="tx1"/>
                </a:solidFill>
                <a:latin typeface="Times New Roman"/>
                <a:ea typeface="+mn-ea"/>
                <a:cs typeface="Times New Roman"/>
              </a:defRPr>
            </a:lvl3pPr>
            <a:lvl4pPr marL="1600200" indent="-228600" algn="l" defTabSz="457200" rtl="0" eaLnBrk="1" latinLnBrk="0" hangingPunct="1">
              <a:spcBef>
                <a:spcPct val="20000"/>
              </a:spcBef>
              <a:buClr>
                <a:srgbClr val="AE0000"/>
              </a:buClr>
              <a:buSzPct val="60000"/>
              <a:buFont typeface="Wingdings" charset="2"/>
              <a:buChar char=""/>
              <a:defRPr sz="1800" kern="1200">
                <a:solidFill>
                  <a:schemeClr val="tx1"/>
                </a:solidFill>
                <a:latin typeface="Times New Roman"/>
                <a:ea typeface="+mn-ea"/>
                <a:cs typeface="Times New Roman"/>
              </a:defRPr>
            </a:lvl4pPr>
            <a:lvl5pPr marL="2057400" indent="-228600" algn="l" defTabSz="457200" rtl="0" eaLnBrk="1" latinLnBrk="0" hangingPunct="1">
              <a:spcBef>
                <a:spcPct val="20000"/>
              </a:spcBef>
              <a:buClr>
                <a:srgbClr val="AE0000"/>
              </a:buClr>
              <a:buSzPct val="60000"/>
              <a:buFont typeface="Wingdings" charset="2"/>
              <a:buChar char=""/>
              <a:defRPr sz="1600" kern="1200">
                <a:solidFill>
                  <a:schemeClr val="tx1"/>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t>D</a:t>
            </a:r>
            <a:r>
              <a:rPr lang="en-US" sz="2200" dirty="0" smtClean="0"/>
              <a:t>ecreasing measured amplitude at higher frequency due to space-charge effect?!</a:t>
            </a:r>
          </a:p>
          <a:p>
            <a:r>
              <a:rPr lang="en-US" sz="2200" dirty="0"/>
              <a:t>S</a:t>
            </a:r>
            <a:r>
              <a:rPr lang="en-US" sz="2200" dirty="0" smtClean="0"/>
              <a:t>ingle shot measurement at frequency of 250 GHz under good conditions maybe possible! </a:t>
            </a:r>
            <a:r>
              <a:rPr lang="en-US" sz="2200" dirty="0" smtClean="0">
                <a:sym typeface="Wingdings"/>
              </a:rPr>
              <a:t></a:t>
            </a:r>
            <a:endParaRPr lang="en-US" sz="2200" dirty="0" smtClean="0"/>
          </a:p>
        </p:txBody>
      </p:sp>
      <p:grpSp>
        <p:nvGrpSpPr>
          <p:cNvPr id="9" name="Group 8"/>
          <p:cNvGrpSpPr/>
          <p:nvPr/>
        </p:nvGrpSpPr>
        <p:grpSpPr>
          <a:xfrm>
            <a:off x="4990568" y="1884293"/>
            <a:ext cx="3927288" cy="3249348"/>
            <a:chOff x="4990568" y="1875157"/>
            <a:chExt cx="3927288" cy="3249348"/>
          </a:xfrm>
        </p:grpSpPr>
        <p:pic>
          <p:nvPicPr>
            <p:cNvPr id="13" name="Picture 12" descr="Screen Shot 2014-04-09 at 18.04.05.png"/>
            <p:cNvPicPr>
              <a:picLocks noChangeAspect="1"/>
            </p:cNvPicPr>
            <p:nvPr/>
          </p:nvPicPr>
          <p:blipFill rotWithShape="1">
            <a:blip r:embed="rId3">
              <a:extLst>
                <a:ext uri="{28A0092B-C50C-407E-A947-70E740481C1C}">
                  <a14:useLocalDpi xmlns:a14="http://schemas.microsoft.com/office/drawing/2010/main" val="0"/>
                </a:ext>
              </a:extLst>
            </a:blip>
            <a:srcRect r="27587"/>
            <a:stretch/>
          </p:blipFill>
          <p:spPr>
            <a:xfrm>
              <a:off x="4990568" y="1875157"/>
              <a:ext cx="3863328" cy="3249348"/>
            </a:xfrm>
            <a:prstGeom prst="rect">
              <a:avLst/>
            </a:prstGeom>
          </p:spPr>
        </p:pic>
        <p:sp>
          <p:nvSpPr>
            <p:cNvPr id="8" name="Rectangle 7"/>
            <p:cNvSpPr/>
            <p:nvPr/>
          </p:nvSpPr>
          <p:spPr>
            <a:xfrm>
              <a:off x="8442724" y="4545616"/>
              <a:ext cx="475132" cy="442851"/>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Rectangle 10"/>
          <p:cNvSpPr/>
          <p:nvPr/>
        </p:nvSpPr>
        <p:spPr>
          <a:xfrm>
            <a:off x="2626740" y="2229279"/>
            <a:ext cx="1046393" cy="2613006"/>
          </a:xfrm>
          <a:prstGeom prst="rect">
            <a:avLst/>
          </a:prstGeom>
          <a:gradFill flip="none" rotWithShape="1">
            <a:gsLst>
              <a:gs pos="0">
                <a:schemeClr val="accent6">
                  <a:tint val="100000"/>
                  <a:shade val="100000"/>
                  <a:satMod val="130000"/>
                  <a:alpha val="17000"/>
                </a:schemeClr>
              </a:gs>
              <a:gs pos="100000">
                <a:schemeClr val="accent6">
                  <a:tint val="50000"/>
                  <a:shade val="100000"/>
                  <a:satMod val="350000"/>
                  <a:alpha val="17000"/>
                </a:schemeClr>
              </a:gs>
            </a:gsLst>
            <a:lin ang="16200000" scaled="0"/>
            <a:tileRect/>
          </a:gra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4" name="Slide Number Placeholder 13"/>
          <p:cNvSpPr>
            <a:spLocks noGrp="1"/>
          </p:cNvSpPr>
          <p:nvPr>
            <p:ph type="sldNum" sz="quarter" idx="12"/>
          </p:nvPr>
        </p:nvSpPr>
        <p:spPr/>
        <p:txBody>
          <a:bodyPr/>
          <a:lstStyle/>
          <a:p>
            <a:fld id="{265AEB55-315A-784C-9F97-C4B2A9325188}" type="slidenum">
              <a:rPr lang="en-US" smtClean="0"/>
              <a:t>21</a:t>
            </a:fld>
            <a:endParaRPr lang="en-US"/>
          </a:p>
        </p:txBody>
      </p:sp>
    </p:spTree>
    <p:extLst>
      <p:ext uri="{BB962C8B-B14F-4D97-AF65-F5344CB8AC3E}">
        <p14:creationId xmlns:p14="http://schemas.microsoft.com/office/powerpoint/2010/main" val="330344652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CTR-TCTR Modules</a:t>
            </a:r>
            <a:endParaRPr lang="en-US" dirty="0"/>
          </a:p>
        </p:txBody>
      </p:sp>
      <p:sp>
        <p:nvSpPr>
          <p:cNvPr id="3" name="Content Placeholder 2"/>
          <p:cNvSpPr>
            <a:spLocks noGrp="1"/>
          </p:cNvSpPr>
          <p:nvPr>
            <p:ph idx="1"/>
          </p:nvPr>
        </p:nvSpPr>
        <p:spPr>
          <a:xfrm>
            <a:off x="84557" y="1223803"/>
            <a:ext cx="5332640" cy="681059"/>
          </a:xfrm>
        </p:spPr>
        <p:txBody>
          <a:bodyPr>
            <a:normAutofit/>
          </a:bodyPr>
          <a:lstStyle/>
          <a:p>
            <a:pPr marL="0" indent="0">
              <a:buNone/>
            </a:pPr>
            <a:r>
              <a:rPr lang="en-US" sz="2000" i="1" dirty="0" smtClean="0">
                <a:solidFill>
                  <a:srgbClr val="008000"/>
                </a:solidFill>
              </a:rPr>
              <a:t>Modules under study and construction</a:t>
            </a:r>
            <a:endParaRPr lang="en-US" sz="2000" i="1" dirty="0">
              <a:solidFill>
                <a:srgbClr val="008000"/>
              </a:solidFill>
            </a:endParaRPr>
          </a:p>
        </p:txBody>
      </p:sp>
      <p:sp>
        <p:nvSpPr>
          <p:cNvPr id="4" name="Date Placeholder 3"/>
          <p:cNvSpPr>
            <a:spLocks noGrp="1"/>
          </p:cNvSpPr>
          <p:nvPr>
            <p:ph type="dt" sz="half" idx="10"/>
          </p:nvPr>
        </p:nvSpPr>
        <p:spPr/>
        <p:txBody>
          <a:bodyPr/>
          <a:lstStyle/>
          <a:p>
            <a:fld id="{B2595479-7FF4-FC4C-B9F4-D63DDEB88BC4}" type="datetime4">
              <a:rPr lang="en-US" smtClean="0"/>
              <a:t>December 16, 2014</a:t>
            </a:fld>
            <a:endParaRPr lang="en-US"/>
          </a:p>
        </p:txBody>
      </p:sp>
      <p:sp>
        <p:nvSpPr>
          <p:cNvPr id="5" name="Footer Placeholder 4"/>
          <p:cNvSpPr>
            <a:spLocks noGrp="1"/>
          </p:cNvSpPr>
          <p:nvPr>
            <p:ph type="ftr" sz="quarter" idx="11"/>
          </p:nvPr>
        </p:nvSpPr>
        <p:spPr/>
        <p:txBody>
          <a:bodyPr/>
          <a:lstStyle/>
          <a:p>
            <a:r>
              <a:rPr lang="en-US" smtClean="0"/>
              <a:t>AWAKE progress report </a:t>
            </a:r>
            <a:endParaRPr lang="en-US"/>
          </a:p>
        </p:txBody>
      </p:sp>
      <p:pic>
        <p:nvPicPr>
          <p:cNvPr id="7" name="Picture 6" descr="Unbenannt 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1902" y="3225464"/>
            <a:ext cx="4213431" cy="3080958"/>
          </a:xfrm>
          <a:prstGeom prst="rect">
            <a:avLst/>
          </a:prstGeom>
        </p:spPr>
      </p:pic>
      <p:sp>
        <p:nvSpPr>
          <p:cNvPr id="8" name="TextBox 7"/>
          <p:cNvSpPr txBox="1"/>
          <p:nvPr/>
        </p:nvSpPr>
        <p:spPr>
          <a:xfrm>
            <a:off x="7145637" y="5833787"/>
            <a:ext cx="1385415" cy="338554"/>
          </a:xfrm>
          <a:prstGeom prst="rect">
            <a:avLst/>
          </a:prstGeom>
          <a:noFill/>
        </p:spPr>
        <p:txBody>
          <a:bodyPr wrap="none" rtlCol="0">
            <a:spAutoFit/>
          </a:bodyPr>
          <a:lstStyle/>
          <a:p>
            <a:pPr algn="ctr"/>
            <a:r>
              <a:rPr lang="en-US" sz="1600" i="1" dirty="0" smtClean="0">
                <a:solidFill>
                  <a:schemeClr val="bg1"/>
                </a:solidFill>
                <a:latin typeface="Times"/>
                <a:cs typeface="Times"/>
              </a:rPr>
              <a:t>TCTR module</a:t>
            </a:r>
            <a:endParaRPr lang="en-US" sz="1600" i="1" dirty="0">
              <a:solidFill>
                <a:schemeClr val="bg1"/>
              </a:solidFill>
              <a:latin typeface="Times"/>
              <a:cs typeface="Times"/>
            </a:endParaRPr>
          </a:p>
        </p:txBody>
      </p:sp>
      <p:pic>
        <p:nvPicPr>
          <p:cNvPr id="9" name="Picture 8" descr="Modul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043" y="3225464"/>
            <a:ext cx="4630981" cy="3080958"/>
          </a:xfrm>
          <a:prstGeom prst="rect">
            <a:avLst/>
          </a:prstGeom>
        </p:spPr>
      </p:pic>
      <p:sp>
        <p:nvSpPr>
          <p:cNvPr id="10" name="TextBox 9"/>
          <p:cNvSpPr txBox="1"/>
          <p:nvPr/>
        </p:nvSpPr>
        <p:spPr>
          <a:xfrm>
            <a:off x="749735" y="3790059"/>
            <a:ext cx="1271302" cy="338554"/>
          </a:xfrm>
          <a:prstGeom prst="rect">
            <a:avLst/>
          </a:prstGeom>
          <a:noFill/>
        </p:spPr>
        <p:txBody>
          <a:bodyPr wrap="none" rtlCol="0">
            <a:spAutoFit/>
          </a:bodyPr>
          <a:lstStyle/>
          <a:p>
            <a:pPr algn="ctr"/>
            <a:r>
              <a:rPr lang="en-US" sz="1600" i="1" dirty="0" smtClean="0">
                <a:solidFill>
                  <a:schemeClr val="bg1"/>
                </a:solidFill>
                <a:latin typeface="Times"/>
                <a:cs typeface="Times"/>
              </a:rPr>
              <a:t>CTR module</a:t>
            </a:r>
            <a:endParaRPr lang="en-US" sz="1600" i="1" dirty="0">
              <a:solidFill>
                <a:schemeClr val="bg1"/>
              </a:solidFill>
              <a:latin typeface="Times"/>
              <a:cs typeface="Times"/>
            </a:endParaRPr>
          </a:p>
        </p:txBody>
      </p:sp>
      <p:sp>
        <p:nvSpPr>
          <p:cNvPr id="11" name="TextBox 10"/>
          <p:cNvSpPr txBox="1"/>
          <p:nvPr/>
        </p:nvSpPr>
        <p:spPr>
          <a:xfrm>
            <a:off x="257962" y="1904862"/>
            <a:ext cx="8717371" cy="664718"/>
          </a:xfrm>
          <a:prstGeom prst="rect">
            <a:avLst/>
          </a:prstGeom>
          <a:noFill/>
        </p:spPr>
        <p:txBody>
          <a:bodyPr wrap="square" rtlCol="0">
            <a:spAutoFit/>
          </a:bodyPr>
          <a:lstStyle/>
          <a:p>
            <a:r>
              <a:rPr lang="en-US" dirty="0" smtClean="0">
                <a:latin typeface="Times New Roman"/>
                <a:cs typeface="Times New Roman"/>
              </a:rPr>
              <a:t>Waveguide-Horn integrated modules to filter out unwanted low frequency signals and also retain far-field estimation.</a:t>
            </a:r>
            <a:endParaRPr lang="en-US" dirty="0">
              <a:latin typeface="Times New Roman"/>
              <a:cs typeface="Times New Roman"/>
            </a:endParaRPr>
          </a:p>
        </p:txBody>
      </p:sp>
      <p:sp>
        <p:nvSpPr>
          <p:cNvPr id="12" name="Slide Number Placeholder 11"/>
          <p:cNvSpPr>
            <a:spLocks noGrp="1"/>
          </p:cNvSpPr>
          <p:nvPr>
            <p:ph type="sldNum" sz="quarter" idx="12"/>
          </p:nvPr>
        </p:nvSpPr>
        <p:spPr/>
        <p:txBody>
          <a:bodyPr/>
          <a:lstStyle/>
          <a:p>
            <a:fld id="{265AEB55-315A-784C-9F97-C4B2A9325188}" type="slidenum">
              <a:rPr lang="en-US" smtClean="0"/>
              <a:t>22</a:t>
            </a:fld>
            <a:endParaRPr lang="en-US"/>
          </a:p>
        </p:txBody>
      </p:sp>
    </p:spTree>
    <p:extLst>
      <p:ext uri="{BB962C8B-B14F-4D97-AF65-F5344CB8AC3E}">
        <p14:creationId xmlns:p14="http://schemas.microsoft.com/office/powerpoint/2010/main" val="192857580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DFT-EOS</a:t>
            </a:r>
            <a:endParaRPr lang="en-US" dirty="0"/>
          </a:p>
        </p:txBody>
      </p:sp>
      <p:sp>
        <p:nvSpPr>
          <p:cNvPr id="4" name="Date Placeholder 3"/>
          <p:cNvSpPr>
            <a:spLocks noGrp="1"/>
          </p:cNvSpPr>
          <p:nvPr>
            <p:ph type="dt" sz="half" idx="10"/>
          </p:nvPr>
        </p:nvSpPr>
        <p:spPr/>
        <p:txBody>
          <a:bodyPr/>
          <a:lstStyle/>
          <a:p>
            <a:fld id="{163E8779-4489-D648-B411-400B7CDE36F0}" type="datetime4">
              <a:rPr lang="en-US" smtClean="0"/>
              <a:t>December 16, 2014</a:t>
            </a:fld>
            <a:endParaRPr lang="en-US"/>
          </a:p>
        </p:txBody>
      </p:sp>
      <p:grpSp>
        <p:nvGrpSpPr>
          <p:cNvPr id="15" name="Group 14"/>
          <p:cNvGrpSpPr/>
          <p:nvPr/>
        </p:nvGrpSpPr>
        <p:grpSpPr>
          <a:xfrm>
            <a:off x="1" y="2998423"/>
            <a:ext cx="6119720" cy="2211440"/>
            <a:chOff x="-55270" y="3203105"/>
            <a:chExt cx="9053966" cy="3252447"/>
          </a:xfrm>
        </p:grpSpPr>
        <p:sp>
          <p:nvSpPr>
            <p:cNvPr id="7" name="Rectangle 6"/>
            <p:cNvSpPr/>
            <p:nvPr/>
          </p:nvSpPr>
          <p:spPr>
            <a:xfrm>
              <a:off x="52288" y="3229021"/>
              <a:ext cx="8484390" cy="1827070"/>
            </a:xfrm>
            <a:prstGeom prst="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4" descr="C:\Users\Olaf Reimann\Documents\LaTex\CERN-CDR-BunchEOS\Principle.eps"/>
            <p:cNvPicPr>
              <a:picLocks noChangeAspect="1" noChangeArrowheads="1"/>
            </p:cNvPicPr>
            <p:nvPr/>
          </p:nvPicPr>
          <p:blipFill>
            <a:blip r:embed="rId3" cstate="print">
              <a:alphaModFix/>
            </a:blip>
            <a:srcRect/>
            <a:stretch>
              <a:fillRect/>
            </a:stretch>
          </p:blipFill>
          <p:spPr bwMode="auto">
            <a:xfrm>
              <a:off x="-55270" y="3203105"/>
              <a:ext cx="9053966" cy="3252447"/>
            </a:xfrm>
            <a:prstGeom prst="rect">
              <a:avLst/>
            </a:prstGeom>
            <a:noFill/>
          </p:spPr>
        </p:pic>
      </p:grpSp>
      <p:sp>
        <p:nvSpPr>
          <p:cNvPr id="13" name="TextBox 12"/>
          <p:cNvSpPr txBox="1"/>
          <p:nvPr/>
        </p:nvSpPr>
        <p:spPr>
          <a:xfrm>
            <a:off x="130042" y="1047622"/>
            <a:ext cx="5989678" cy="1754327"/>
          </a:xfrm>
          <a:prstGeom prst="rect">
            <a:avLst/>
          </a:prstGeom>
          <a:noFill/>
          <a:ln>
            <a:noFill/>
          </a:ln>
        </p:spPr>
        <p:txBody>
          <a:bodyPr wrap="square" rtlCol="0">
            <a:spAutoFit/>
          </a:bodyPr>
          <a:lstStyle/>
          <a:p>
            <a:r>
              <a:rPr lang="en-US" dirty="0" smtClean="0">
                <a:solidFill>
                  <a:srgbClr val="008000"/>
                </a:solidFill>
                <a:latin typeface="Times"/>
                <a:cs typeface="Times"/>
              </a:rPr>
              <a:t>Dispersive Fourier Transform (DFT) method</a:t>
            </a:r>
          </a:p>
          <a:p>
            <a:endParaRPr lang="en-US" dirty="0">
              <a:solidFill>
                <a:srgbClr val="AE0000"/>
              </a:solidFill>
              <a:latin typeface="Times"/>
              <a:cs typeface="Times"/>
            </a:endParaRPr>
          </a:p>
          <a:p>
            <a:r>
              <a:rPr lang="en-US" dirty="0">
                <a:solidFill>
                  <a:schemeClr val="tx1">
                    <a:lumMod val="95000"/>
                    <a:lumOff val="5000"/>
                  </a:schemeClr>
                </a:solidFill>
                <a:latin typeface="Times"/>
                <a:cs typeface="Times"/>
              </a:rPr>
              <a:t>F</a:t>
            </a:r>
            <a:r>
              <a:rPr lang="en-US" dirty="0" smtClean="0">
                <a:solidFill>
                  <a:schemeClr val="tx1">
                    <a:lumMod val="95000"/>
                    <a:lumOff val="5000"/>
                  </a:schemeClr>
                </a:solidFill>
                <a:latin typeface="Times"/>
                <a:cs typeface="Times"/>
              </a:rPr>
              <a:t>ast, continuous, Single shot electro optic sampling (EOS) setup using DFT with resolution&lt; 5 GHz in frequency domain. The whole system is fiber based and can be placed as far as is safe from the </a:t>
            </a:r>
            <a:r>
              <a:rPr lang="en-US" dirty="0" err="1" smtClean="0">
                <a:solidFill>
                  <a:schemeClr val="tx1">
                    <a:lumMod val="95000"/>
                    <a:lumOff val="5000"/>
                  </a:schemeClr>
                </a:solidFill>
                <a:latin typeface="Times"/>
                <a:cs typeface="Times"/>
              </a:rPr>
              <a:t>beamline</a:t>
            </a:r>
            <a:r>
              <a:rPr lang="en-US" dirty="0" smtClean="0">
                <a:solidFill>
                  <a:schemeClr val="tx1">
                    <a:lumMod val="95000"/>
                    <a:lumOff val="5000"/>
                  </a:schemeClr>
                </a:solidFill>
                <a:latin typeface="Times"/>
                <a:cs typeface="Times"/>
              </a:rPr>
              <a:t>. </a:t>
            </a:r>
            <a:r>
              <a:rPr lang="en-US" dirty="0" smtClean="0">
                <a:solidFill>
                  <a:schemeClr val="accent6">
                    <a:lumMod val="75000"/>
                  </a:schemeClr>
                </a:solidFill>
                <a:latin typeface="Times"/>
                <a:cs typeface="Times"/>
              </a:rPr>
              <a:t>(Orange box)</a:t>
            </a:r>
            <a:endParaRPr lang="en-US" dirty="0">
              <a:solidFill>
                <a:schemeClr val="accent6">
                  <a:lumMod val="75000"/>
                </a:schemeClr>
              </a:solidFill>
              <a:latin typeface="Times"/>
              <a:cs typeface="Times"/>
            </a:endParaRPr>
          </a:p>
        </p:txBody>
      </p:sp>
      <p:sp>
        <p:nvSpPr>
          <p:cNvPr id="3" name="Footer Placeholder 2"/>
          <p:cNvSpPr>
            <a:spLocks noGrp="1"/>
          </p:cNvSpPr>
          <p:nvPr>
            <p:ph type="ftr" sz="quarter" idx="11"/>
          </p:nvPr>
        </p:nvSpPr>
        <p:spPr/>
        <p:txBody>
          <a:bodyPr/>
          <a:lstStyle/>
          <a:p>
            <a:r>
              <a:rPr lang="en-US" smtClean="0"/>
              <a:t>AWAKE progress report </a:t>
            </a:r>
            <a:endParaRPr lang="en-US"/>
          </a:p>
        </p:txBody>
      </p:sp>
      <p:pic>
        <p:nvPicPr>
          <p:cNvPr id="5" name="Picture 4"/>
          <p:cNvPicPr>
            <a:picLocks noChangeAspect="1"/>
          </p:cNvPicPr>
          <p:nvPr/>
        </p:nvPicPr>
        <p:blipFill rotWithShape="1">
          <a:blip r:embed="rId4"/>
          <a:srcRect r="50725"/>
          <a:stretch/>
        </p:blipFill>
        <p:spPr>
          <a:xfrm>
            <a:off x="6460779" y="3512559"/>
            <a:ext cx="2474951" cy="3036978"/>
          </a:xfrm>
          <a:prstGeom prst="rect">
            <a:avLst/>
          </a:prstGeom>
        </p:spPr>
      </p:pic>
      <p:sp>
        <p:nvSpPr>
          <p:cNvPr id="12" name="TextBox 11"/>
          <p:cNvSpPr txBox="1"/>
          <p:nvPr/>
        </p:nvSpPr>
        <p:spPr>
          <a:xfrm>
            <a:off x="6286493" y="6249926"/>
            <a:ext cx="1251880" cy="215444"/>
          </a:xfrm>
          <a:prstGeom prst="rect">
            <a:avLst/>
          </a:prstGeom>
          <a:noFill/>
        </p:spPr>
        <p:txBody>
          <a:bodyPr wrap="none" rtlCol="0">
            <a:spAutoFit/>
          </a:bodyPr>
          <a:lstStyle/>
          <a:p>
            <a:r>
              <a:rPr lang="en-US" sz="800" i="1" dirty="0" smtClean="0">
                <a:latin typeface="Times New Roman"/>
                <a:cs typeface="Times New Roman"/>
              </a:rPr>
              <a:t>Nature, 2013, </a:t>
            </a:r>
            <a:r>
              <a:rPr lang="en-US" sz="800" i="1" dirty="0" err="1" smtClean="0">
                <a:latin typeface="Times New Roman"/>
                <a:cs typeface="Times New Roman"/>
              </a:rPr>
              <a:t>Jalali</a:t>
            </a:r>
            <a:r>
              <a:rPr lang="en-US" sz="800" i="1" dirty="0" smtClean="0">
                <a:latin typeface="Times New Roman"/>
                <a:cs typeface="Times New Roman"/>
              </a:rPr>
              <a:t> et al</a:t>
            </a:r>
            <a:endParaRPr lang="en-US" sz="800" i="1" dirty="0">
              <a:latin typeface="Times New Roman"/>
              <a:cs typeface="Times New Roman"/>
            </a:endParaRPr>
          </a:p>
        </p:txBody>
      </p:sp>
      <p:grpSp>
        <p:nvGrpSpPr>
          <p:cNvPr id="29" name="Group 28"/>
          <p:cNvGrpSpPr/>
          <p:nvPr/>
        </p:nvGrpSpPr>
        <p:grpSpPr>
          <a:xfrm>
            <a:off x="6323227" y="1293843"/>
            <a:ext cx="2465480" cy="1904148"/>
            <a:chOff x="-12104" y="1990572"/>
            <a:chExt cx="4646369" cy="3929712"/>
          </a:xfrm>
        </p:grpSpPr>
        <p:grpSp>
          <p:nvGrpSpPr>
            <p:cNvPr id="17" name="Group 16"/>
            <p:cNvGrpSpPr/>
            <p:nvPr/>
          </p:nvGrpSpPr>
          <p:grpSpPr>
            <a:xfrm>
              <a:off x="-12104" y="1990572"/>
              <a:ext cx="4646369" cy="3929712"/>
              <a:chOff x="199722" y="1041554"/>
              <a:chExt cx="4012027" cy="3018427"/>
            </a:xfrm>
          </p:grpSpPr>
          <p:pic>
            <p:nvPicPr>
              <p:cNvPr id="18" name="Picture 17" descr="Unbenannt 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105" y="1041554"/>
                <a:ext cx="3949644" cy="3018427"/>
              </a:xfrm>
              <a:prstGeom prst="rect">
                <a:avLst/>
              </a:prstGeom>
            </p:spPr>
          </p:pic>
          <p:cxnSp>
            <p:nvCxnSpPr>
              <p:cNvPr id="19" name="Straight Arrow Connector 18"/>
              <p:cNvCxnSpPr/>
              <p:nvPr/>
            </p:nvCxnSpPr>
            <p:spPr>
              <a:xfrm flipH="1">
                <a:off x="812430" y="2838219"/>
                <a:ext cx="919738" cy="525694"/>
              </a:xfrm>
              <a:prstGeom prst="straightConnector1">
                <a:avLst/>
              </a:prstGeom>
              <a:ln>
                <a:solidFill>
                  <a:srgbClr val="FF0000"/>
                </a:solidFill>
                <a:tailEnd type="arrow"/>
              </a:ln>
            </p:spPr>
            <p:style>
              <a:lnRef idx="2">
                <a:schemeClr val="accent6"/>
              </a:lnRef>
              <a:fillRef idx="0">
                <a:schemeClr val="accent6"/>
              </a:fillRef>
              <a:effectRef idx="1">
                <a:schemeClr val="accent6"/>
              </a:effectRef>
              <a:fontRef idx="minor">
                <a:schemeClr val="tx1"/>
              </a:fontRef>
            </p:style>
          </p:cxnSp>
          <p:sp>
            <p:nvSpPr>
              <p:cNvPr id="20" name="TextBox 19"/>
              <p:cNvSpPr txBox="1"/>
              <p:nvPr/>
            </p:nvSpPr>
            <p:spPr>
              <a:xfrm>
                <a:off x="199722" y="3421789"/>
                <a:ext cx="1371267" cy="487884"/>
              </a:xfrm>
              <a:prstGeom prst="rect">
                <a:avLst/>
              </a:prstGeom>
              <a:noFill/>
            </p:spPr>
            <p:txBody>
              <a:bodyPr wrap="none" rtlCol="0">
                <a:spAutoFit/>
              </a:bodyPr>
              <a:lstStyle/>
              <a:p>
                <a:pPr algn="ctr"/>
                <a:r>
                  <a:rPr lang="en-US" sz="1400" dirty="0" err="1" smtClean="0">
                    <a:solidFill>
                      <a:srgbClr val="000000"/>
                    </a:solidFill>
                    <a:latin typeface="Times"/>
                    <a:cs typeface="Times"/>
                  </a:rPr>
                  <a:t>beamline</a:t>
                </a:r>
                <a:endParaRPr lang="en-US" sz="1400" dirty="0">
                  <a:solidFill>
                    <a:srgbClr val="000000"/>
                  </a:solidFill>
                  <a:latin typeface="Times"/>
                  <a:cs typeface="Times"/>
                </a:endParaRPr>
              </a:p>
            </p:txBody>
          </p:sp>
        </p:grpSp>
        <p:sp>
          <p:nvSpPr>
            <p:cNvPr id="24" name="TextBox 23"/>
            <p:cNvSpPr txBox="1"/>
            <p:nvPr/>
          </p:nvSpPr>
          <p:spPr>
            <a:xfrm>
              <a:off x="92486" y="2108281"/>
              <a:ext cx="1483488" cy="635179"/>
            </a:xfrm>
            <a:prstGeom prst="rect">
              <a:avLst/>
            </a:prstGeom>
            <a:solidFill>
              <a:srgbClr val="FFFF00"/>
            </a:solidFill>
          </p:spPr>
          <p:txBody>
            <a:bodyPr wrap="square" rtlCol="0">
              <a:spAutoFit/>
            </a:bodyPr>
            <a:lstStyle/>
            <a:p>
              <a:pPr algn="ctr"/>
              <a:r>
                <a:rPr lang="en-US" sz="1400" dirty="0" smtClean="0">
                  <a:solidFill>
                    <a:schemeClr val="tx1">
                      <a:lumMod val="95000"/>
                      <a:lumOff val="5000"/>
                    </a:schemeClr>
                  </a:solidFill>
                  <a:latin typeface="Times"/>
                  <a:cs typeface="Times"/>
                </a:rPr>
                <a:t>Crystal</a:t>
              </a:r>
              <a:endParaRPr lang="en-US" sz="1400" dirty="0">
                <a:solidFill>
                  <a:schemeClr val="tx1">
                    <a:lumMod val="95000"/>
                    <a:lumOff val="5000"/>
                  </a:schemeClr>
                </a:solidFill>
                <a:latin typeface="Times"/>
                <a:cs typeface="Times"/>
              </a:endParaRPr>
            </a:p>
          </p:txBody>
        </p:sp>
        <p:cxnSp>
          <p:nvCxnSpPr>
            <p:cNvPr id="25" name="Straight Arrow Connector 24"/>
            <p:cNvCxnSpPr/>
            <p:nvPr/>
          </p:nvCxnSpPr>
          <p:spPr>
            <a:xfrm>
              <a:off x="1346992" y="2518749"/>
              <a:ext cx="0" cy="970090"/>
            </a:xfrm>
            <a:prstGeom prst="straightConnector1">
              <a:avLst/>
            </a:prstGeom>
            <a:ln>
              <a:solidFill>
                <a:srgbClr val="FFFF00"/>
              </a:solidFill>
              <a:tailEnd type="arrow"/>
            </a:ln>
          </p:spPr>
          <p:style>
            <a:lnRef idx="2">
              <a:schemeClr val="accent6"/>
            </a:lnRef>
            <a:fillRef idx="0">
              <a:schemeClr val="accent6"/>
            </a:fillRef>
            <a:effectRef idx="1">
              <a:schemeClr val="accent6"/>
            </a:effectRef>
            <a:fontRef idx="minor">
              <a:schemeClr val="tx1"/>
            </a:fontRef>
          </p:style>
        </p:cxnSp>
        <p:cxnSp>
          <p:nvCxnSpPr>
            <p:cNvPr id="26" name="Straight Arrow Connector 25"/>
            <p:cNvCxnSpPr/>
            <p:nvPr/>
          </p:nvCxnSpPr>
          <p:spPr>
            <a:xfrm>
              <a:off x="1346992" y="2518749"/>
              <a:ext cx="1022798" cy="0"/>
            </a:xfrm>
            <a:prstGeom prst="straightConnector1">
              <a:avLst/>
            </a:prstGeom>
            <a:ln>
              <a:solidFill>
                <a:srgbClr val="FFFF00"/>
              </a:solidFill>
              <a:tailEnd type="arrow"/>
            </a:ln>
          </p:spPr>
          <p:style>
            <a:lnRef idx="2">
              <a:schemeClr val="accent6"/>
            </a:lnRef>
            <a:fillRef idx="0">
              <a:schemeClr val="accent6"/>
            </a:fillRef>
            <a:effectRef idx="1">
              <a:schemeClr val="accent6"/>
            </a:effectRef>
            <a:fontRef idx="minor">
              <a:schemeClr val="tx1"/>
            </a:fontRef>
          </p:style>
        </p:cxnSp>
      </p:grpSp>
      <p:pic>
        <p:nvPicPr>
          <p:cNvPr id="21" name="Picture 5" descr="C:\Users\Olaf Reimann\Documents\LaTex\CERN-CDR-BunchEOS\Comparison.eps"/>
          <p:cNvPicPr>
            <a:picLocks noChangeAspect="1" noChangeArrowheads="1"/>
          </p:cNvPicPr>
          <p:nvPr/>
        </p:nvPicPr>
        <p:blipFill>
          <a:blip r:embed="rId6" cstate="print"/>
          <a:srcRect/>
          <a:stretch>
            <a:fillRect/>
          </a:stretch>
        </p:blipFill>
        <p:spPr bwMode="auto">
          <a:xfrm>
            <a:off x="3891084" y="4605180"/>
            <a:ext cx="2470479" cy="1944357"/>
          </a:xfrm>
          <a:prstGeom prst="rect">
            <a:avLst/>
          </a:prstGeom>
          <a:noFill/>
        </p:spPr>
      </p:pic>
      <p:sp>
        <p:nvSpPr>
          <p:cNvPr id="22" name="Inhaltsplatzhalter 12"/>
          <p:cNvSpPr txBox="1">
            <a:spLocks/>
          </p:cNvSpPr>
          <p:nvPr/>
        </p:nvSpPr>
        <p:spPr>
          <a:xfrm>
            <a:off x="1932246" y="5805054"/>
            <a:ext cx="2384477" cy="567983"/>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Clr>
                <a:srgbClr val="FF3F17"/>
              </a:buClr>
              <a:buSzPct val="60000"/>
              <a:buFont typeface="Wingdings" charset="2"/>
              <a:buChar char=""/>
              <a:defRPr sz="2200" kern="1200">
                <a:solidFill>
                  <a:schemeClr val="tx1"/>
                </a:solidFill>
                <a:latin typeface="Times New Roman"/>
                <a:ea typeface="+mn-ea"/>
                <a:cs typeface="Times New Roman"/>
              </a:defRPr>
            </a:lvl1pPr>
            <a:lvl2pPr marL="742950" indent="-285750" algn="l" defTabSz="457200" rtl="0" eaLnBrk="1" latinLnBrk="0" hangingPunct="1">
              <a:spcBef>
                <a:spcPct val="20000"/>
              </a:spcBef>
              <a:buClr>
                <a:srgbClr val="FF3F17"/>
              </a:buClr>
              <a:buSzPct val="60000"/>
              <a:buFont typeface="Wingdings" charset="2"/>
              <a:buChar char=""/>
              <a:defRPr sz="2000" kern="1200">
                <a:solidFill>
                  <a:schemeClr val="tx1"/>
                </a:solidFill>
                <a:latin typeface="Times New Roman"/>
                <a:ea typeface="+mn-ea"/>
                <a:cs typeface="Times New Roman"/>
              </a:defRPr>
            </a:lvl2pPr>
            <a:lvl3pPr marL="1143000" indent="-228600" algn="l" defTabSz="457200" rtl="0" eaLnBrk="1" latinLnBrk="0" hangingPunct="1">
              <a:spcBef>
                <a:spcPct val="20000"/>
              </a:spcBef>
              <a:buClr>
                <a:srgbClr val="FF3F17"/>
              </a:buClr>
              <a:buSzPct val="60000"/>
              <a:buFont typeface="Wingdings" charset="2"/>
              <a:buChar char=""/>
              <a:defRPr sz="1800" kern="1200">
                <a:solidFill>
                  <a:schemeClr val="tx1"/>
                </a:solidFill>
                <a:latin typeface="Times New Roman"/>
                <a:ea typeface="+mn-ea"/>
                <a:cs typeface="Times New Roman"/>
              </a:defRPr>
            </a:lvl3pPr>
            <a:lvl4pPr marL="1600200" indent="-228600" algn="l" defTabSz="457200" rtl="0" eaLnBrk="1" latinLnBrk="0" hangingPunct="1">
              <a:spcBef>
                <a:spcPct val="20000"/>
              </a:spcBef>
              <a:buClr>
                <a:srgbClr val="FF3F17"/>
              </a:buClr>
              <a:buSzPct val="60000"/>
              <a:buFont typeface="Wingdings" charset="2"/>
              <a:buChar char=""/>
              <a:defRPr sz="1600" kern="1200">
                <a:solidFill>
                  <a:schemeClr val="tx1"/>
                </a:solidFill>
                <a:latin typeface="Times New Roman"/>
                <a:ea typeface="+mn-ea"/>
                <a:cs typeface="Times New Roman"/>
              </a:defRPr>
            </a:lvl4pPr>
            <a:lvl5pPr marL="2057400" indent="-228600" algn="l" defTabSz="457200" rtl="0" eaLnBrk="1" latinLnBrk="0" hangingPunct="1">
              <a:spcBef>
                <a:spcPct val="20000"/>
              </a:spcBef>
              <a:buClr>
                <a:srgbClr val="FF3F17"/>
              </a:buClr>
              <a:buSzPct val="60000"/>
              <a:buFont typeface="Wingdings" charset="2"/>
              <a:buChar char=""/>
              <a:defRPr sz="1400" kern="1200">
                <a:solidFill>
                  <a:schemeClr val="tx1"/>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sym typeface="Symbol"/>
              </a:rPr>
              <a:t>Measurement DFT method</a:t>
            </a:r>
          </a:p>
          <a:p>
            <a:pPr marL="0" indent="0">
              <a:buNone/>
            </a:pPr>
            <a:r>
              <a:rPr lang="en-US" sz="1400" dirty="0" smtClean="0">
                <a:solidFill>
                  <a:srgbClr val="FF0000"/>
                </a:solidFill>
              </a:rPr>
              <a:t>spectrum analyzer</a:t>
            </a:r>
          </a:p>
          <a:p>
            <a:endParaRPr lang="en-US" sz="1400" dirty="0" smtClean="0">
              <a:sym typeface="Symbol"/>
            </a:endParaRPr>
          </a:p>
        </p:txBody>
      </p:sp>
      <p:sp>
        <p:nvSpPr>
          <p:cNvPr id="6" name="Slide Number Placeholder 5"/>
          <p:cNvSpPr>
            <a:spLocks noGrp="1"/>
          </p:cNvSpPr>
          <p:nvPr>
            <p:ph type="sldNum" sz="quarter" idx="12"/>
          </p:nvPr>
        </p:nvSpPr>
        <p:spPr/>
        <p:txBody>
          <a:bodyPr/>
          <a:lstStyle/>
          <a:p>
            <a:fld id="{265AEB55-315A-784C-9F97-C4B2A9325188}" type="slidenum">
              <a:rPr lang="en-US" smtClean="0"/>
              <a:t>23</a:t>
            </a:fld>
            <a:endParaRPr lang="en-US"/>
          </a:p>
        </p:txBody>
      </p:sp>
    </p:spTree>
    <p:extLst>
      <p:ext uri="{BB962C8B-B14F-4D97-AF65-F5344CB8AC3E}">
        <p14:creationId xmlns:p14="http://schemas.microsoft.com/office/powerpoint/2010/main" val="42049193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 measurement system</a:t>
            </a:r>
            <a:endParaRPr lang="en-US" dirty="0"/>
          </a:p>
        </p:txBody>
      </p:sp>
      <p:sp>
        <p:nvSpPr>
          <p:cNvPr id="3" name="Content Placeholder 2"/>
          <p:cNvSpPr>
            <a:spLocks noGrp="1"/>
          </p:cNvSpPr>
          <p:nvPr>
            <p:ph idx="1"/>
          </p:nvPr>
        </p:nvSpPr>
        <p:spPr>
          <a:xfrm>
            <a:off x="84557" y="1122734"/>
            <a:ext cx="7991759" cy="5116167"/>
          </a:xfrm>
        </p:spPr>
        <p:txBody>
          <a:bodyPr>
            <a:normAutofit/>
          </a:bodyPr>
          <a:lstStyle/>
          <a:p>
            <a:pPr marL="0" lvl="0" indent="0">
              <a:buClr>
                <a:srgbClr val="FF3F17"/>
              </a:buClr>
              <a:buNone/>
            </a:pPr>
            <a:r>
              <a:rPr lang="en-US" sz="2000" dirty="0" smtClean="0"/>
              <a:t>Ultra-wide band </a:t>
            </a:r>
            <a:r>
              <a:rPr lang="en-US" sz="2000" dirty="0"/>
              <a:t>THz detection based on zero-biased </a:t>
            </a:r>
            <a:r>
              <a:rPr lang="en-US" sz="2000" dirty="0" err="1"/>
              <a:t>Schottky</a:t>
            </a:r>
            <a:r>
              <a:rPr lang="en-US" sz="2000" dirty="0"/>
              <a:t> </a:t>
            </a:r>
            <a:r>
              <a:rPr lang="en-US" sz="2000" dirty="0" smtClean="0"/>
              <a:t>detector</a:t>
            </a:r>
          </a:p>
          <a:p>
            <a:pPr marL="0" lvl="0" indent="0">
              <a:buClr>
                <a:srgbClr val="FF3F17"/>
              </a:buClr>
              <a:buNone/>
            </a:pPr>
            <a:r>
              <a:rPr lang="en-US" sz="2000" dirty="0" smtClean="0"/>
              <a:t>Laboratory based high frequency generation :</a:t>
            </a:r>
          </a:p>
          <a:p>
            <a:pPr>
              <a:buClr>
                <a:srgbClr val="FF3F17"/>
              </a:buClr>
            </a:pPr>
            <a:r>
              <a:rPr lang="en-US" sz="2000" dirty="0" smtClean="0"/>
              <a:t>RF generator : 22 GHz</a:t>
            </a:r>
          </a:p>
          <a:p>
            <a:pPr>
              <a:buClr>
                <a:srgbClr val="FF3F17"/>
              </a:buClr>
            </a:pPr>
            <a:r>
              <a:rPr lang="en-US" sz="2000" dirty="0" smtClean="0"/>
              <a:t>Photo mixing setup : &lt;450 GHz</a:t>
            </a:r>
            <a:endParaRPr lang="en-US" sz="2000" dirty="0"/>
          </a:p>
          <a:p>
            <a:pPr marL="0" lvl="0" indent="0">
              <a:buClr>
                <a:srgbClr val="FF3F17"/>
              </a:buClr>
              <a:buNone/>
            </a:pPr>
            <a:r>
              <a:rPr lang="en-US" sz="2000" dirty="0" smtClean="0"/>
              <a:t>  </a:t>
            </a:r>
            <a:endParaRPr lang="en-US" sz="2000" dirty="0"/>
          </a:p>
          <a:p>
            <a:endParaRPr lang="en-US" sz="2000" dirty="0"/>
          </a:p>
        </p:txBody>
      </p:sp>
      <p:sp>
        <p:nvSpPr>
          <p:cNvPr id="4" name="Date Placeholder 3"/>
          <p:cNvSpPr>
            <a:spLocks noGrp="1"/>
          </p:cNvSpPr>
          <p:nvPr>
            <p:ph type="dt" sz="half" idx="10"/>
          </p:nvPr>
        </p:nvSpPr>
        <p:spPr/>
        <p:txBody>
          <a:bodyPr/>
          <a:lstStyle/>
          <a:p>
            <a:fld id="{D7481D2D-5EEF-8740-A766-2C6A5C08B5D8}" type="datetime4">
              <a:rPr lang="en-US" smtClean="0"/>
              <a:t>December 16, 2014</a:t>
            </a:fld>
            <a:endParaRPr lang="en-US"/>
          </a:p>
        </p:txBody>
      </p:sp>
      <p:grpSp>
        <p:nvGrpSpPr>
          <p:cNvPr id="18" name="Group 17"/>
          <p:cNvGrpSpPr/>
          <p:nvPr/>
        </p:nvGrpSpPr>
        <p:grpSpPr>
          <a:xfrm>
            <a:off x="6023719" y="1271913"/>
            <a:ext cx="2543989" cy="4894628"/>
            <a:chOff x="5993664" y="1271594"/>
            <a:chExt cx="2543989" cy="4894628"/>
          </a:xfrm>
        </p:grpSpPr>
        <p:grpSp>
          <p:nvGrpSpPr>
            <p:cNvPr id="19" name="Group 18"/>
            <p:cNvGrpSpPr/>
            <p:nvPr/>
          </p:nvGrpSpPr>
          <p:grpSpPr>
            <a:xfrm>
              <a:off x="6076011" y="1271594"/>
              <a:ext cx="2461642" cy="4894628"/>
              <a:chOff x="277299" y="1702450"/>
              <a:chExt cx="2461642" cy="4468106"/>
            </a:xfrm>
          </p:grpSpPr>
          <p:grpSp>
            <p:nvGrpSpPr>
              <p:cNvPr id="34" name="Group 33"/>
              <p:cNvGrpSpPr/>
              <p:nvPr/>
            </p:nvGrpSpPr>
            <p:grpSpPr>
              <a:xfrm>
                <a:off x="277299" y="1859421"/>
                <a:ext cx="2149824" cy="4311135"/>
                <a:chOff x="5746524" y="2074799"/>
                <a:chExt cx="2149824" cy="4311135"/>
              </a:xfrm>
            </p:grpSpPr>
            <p:cxnSp>
              <p:nvCxnSpPr>
                <p:cNvPr id="37" name="Straight Arrow Connector 36"/>
                <p:cNvCxnSpPr/>
                <p:nvPr/>
              </p:nvCxnSpPr>
              <p:spPr>
                <a:xfrm>
                  <a:off x="7664425" y="2567221"/>
                  <a:ext cx="179339" cy="557907"/>
                </a:xfrm>
                <a:prstGeom prst="straightConnector1">
                  <a:avLst/>
                </a:prstGeom>
                <a:ln w="9525" cmpd="sng">
                  <a:solidFill>
                    <a:schemeClr val="tx1">
                      <a:lumMod val="85000"/>
                      <a:lumOff val="15000"/>
                    </a:schemeClr>
                  </a:solidFill>
                  <a:headEnd type="none"/>
                  <a:tailEnd type="none"/>
                </a:ln>
              </p:spPr>
              <p:style>
                <a:lnRef idx="2">
                  <a:schemeClr val="dk1"/>
                </a:lnRef>
                <a:fillRef idx="0">
                  <a:schemeClr val="dk1"/>
                </a:fillRef>
                <a:effectRef idx="1">
                  <a:schemeClr val="dk1"/>
                </a:effectRef>
                <a:fontRef idx="minor">
                  <a:schemeClr val="tx1"/>
                </a:fontRef>
              </p:style>
            </p:cxnSp>
            <p:cxnSp>
              <p:nvCxnSpPr>
                <p:cNvPr id="38" name="Straight Arrow Connector 37"/>
                <p:cNvCxnSpPr/>
                <p:nvPr/>
              </p:nvCxnSpPr>
              <p:spPr>
                <a:xfrm flipH="1">
                  <a:off x="7299137" y="2567221"/>
                  <a:ext cx="182473" cy="557907"/>
                </a:xfrm>
                <a:prstGeom prst="straightConnector1">
                  <a:avLst/>
                </a:prstGeom>
                <a:ln w="9525" cmpd="sng">
                  <a:solidFill>
                    <a:schemeClr val="tx1">
                      <a:lumMod val="85000"/>
                      <a:lumOff val="15000"/>
                    </a:schemeClr>
                  </a:solidFill>
                  <a:headEnd type="none"/>
                  <a:tailEnd type="none"/>
                </a:ln>
              </p:spPr>
              <p:style>
                <a:lnRef idx="2">
                  <a:schemeClr val="dk1"/>
                </a:lnRef>
                <a:fillRef idx="0">
                  <a:schemeClr val="dk1"/>
                </a:fillRef>
                <a:effectRef idx="1">
                  <a:schemeClr val="dk1"/>
                </a:effectRef>
                <a:fontRef idx="minor">
                  <a:schemeClr val="tx1"/>
                </a:fontRef>
              </p:style>
            </p:cxnSp>
            <p:cxnSp>
              <p:nvCxnSpPr>
                <p:cNvPr id="39" name="Straight Connector 38"/>
                <p:cNvCxnSpPr/>
                <p:nvPr/>
              </p:nvCxnSpPr>
              <p:spPr>
                <a:xfrm flipH="1" flipV="1">
                  <a:off x="7299138" y="2074799"/>
                  <a:ext cx="597210" cy="567136"/>
                </a:xfrm>
                <a:prstGeom prst="line">
                  <a:avLst/>
                </a:prstGeom>
                <a:ln w="38100" cmpd="sng">
                  <a:solidFill>
                    <a:schemeClr val="tx1">
                      <a:lumMod val="85000"/>
                      <a:lumOff val="15000"/>
                    </a:schemeClr>
                  </a:solidFill>
                </a:ln>
                <a:effectLst>
                  <a:outerShdw blurRad="50800" dist="38100" dir="18900000" algn="b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nvGrpSpPr>
                <p:cNvPr id="40" name="Group 39"/>
                <p:cNvGrpSpPr/>
                <p:nvPr/>
              </p:nvGrpSpPr>
              <p:grpSpPr>
                <a:xfrm>
                  <a:off x="5746524" y="4311998"/>
                  <a:ext cx="1471075" cy="2073936"/>
                  <a:chOff x="5746524" y="4311998"/>
                  <a:chExt cx="1471075" cy="2073936"/>
                </a:xfrm>
              </p:grpSpPr>
              <p:sp>
                <p:nvSpPr>
                  <p:cNvPr id="42" name="TextBox 41"/>
                  <p:cNvSpPr txBox="1"/>
                  <p:nvPr/>
                </p:nvSpPr>
                <p:spPr>
                  <a:xfrm>
                    <a:off x="5986973" y="5801158"/>
                    <a:ext cx="1230626" cy="584776"/>
                  </a:xfrm>
                  <a:prstGeom prst="rect">
                    <a:avLst/>
                  </a:prstGeom>
                  <a:noFill/>
                  <a:ln w="9525" cmpd="sng">
                    <a:noFill/>
                  </a:ln>
                </p:spPr>
                <p:txBody>
                  <a:bodyPr wrap="square" rtlCol="0">
                    <a:spAutoFit/>
                  </a:bodyPr>
                  <a:lstStyle/>
                  <a:p>
                    <a:pPr algn="ctr"/>
                    <a:r>
                      <a:rPr lang="en-US" sz="1600" dirty="0" smtClean="0">
                        <a:solidFill>
                          <a:srgbClr val="000000"/>
                        </a:solidFill>
                        <a:latin typeface="Times"/>
                        <a:cs typeface="Times"/>
                      </a:rPr>
                      <a:t>Real-time</a:t>
                    </a:r>
                  </a:p>
                  <a:p>
                    <a:pPr algn="ctr"/>
                    <a:r>
                      <a:rPr lang="en-US" sz="1600" dirty="0" smtClean="0">
                        <a:solidFill>
                          <a:srgbClr val="000000"/>
                        </a:solidFill>
                        <a:latin typeface="Times"/>
                        <a:cs typeface="Times"/>
                      </a:rPr>
                      <a:t>Oscilloscope</a:t>
                    </a:r>
                    <a:endParaRPr lang="en-US" sz="1600" dirty="0">
                      <a:solidFill>
                        <a:srgbClr val="000000"/>
                      </a:solidFill>
                      <a:latin typeface="Times"/>
                      <a:cs typeface="Times"/>
                    </a:endParaRPr>
                  </a:p>
                </p:txBody>
              </p:sp>
              <p:sp>
                <p:nvSpPr>
                  <p:cNvPr id="43" name="TextBox 42"/>
                  <p:cNvSpPr txBox="1"/>
                  <p:nvPr/>
                </p:nvSpPr>
                <p:spPr>
                  <a:xfrm>
                    <a:off x="5746524" y="4311998"/>
                    <a:ext cx="1417475" cy="758583"/>
                  </a:xfrm>
                  <a:prstGeom prst="rect">
                    <a:avLst/>
                  </a:prstGeom>
                  <a:noFill/>
                  <a:ln w="9525" cmpd="sng">
                    <a:noFill/>
                  </a:ln>
                </p:spPr>
                <p:txBody>
                  <a:bodyPr wrap="none" rtlCol="0">
                    <a:spAutoFit/>
                  </a:bodyPr>
                  <a:lstStyle/>
                  <a:p>
                    <a:pPr algn="ctr"/>
                    <a:r>
                      <a:rPr lang="en-US" sz="1600" dirty="0" smtClean="0">
                        <a:latin typeface="Times"/>
                        <a:cs typeface="Times"/>
                      </a:rPr>
                      <a:t>zero-bias</a:t>
                    </a:r>
                  </a:p>
                  <a:p>
                    <a:pPr algn="ctr"/>
                    <a:r>
                      <a:rPr lang="en-US" sz="1600" dirty="0" smtClean="0">
                        <a:latin typeface="Times"/>
                        <a:cs typeface="Times"/>
                      </a:rPr>
                      <a:t>Diode</a:t>
                    </a:r>
                  </a:p>
                  <a:p>
                    <a:pPr algn="ctr"/>
                    <a:r>
                      <a:rPr lang="en-US" sz="1600" dirty="0" smtClean="0">
                        <a:latin typeface="Times"/>
                        <a:cs typeface="Times"/>
                      </a:rPr>
                      <a:t>(0.001- 2 THz)</a:t>
                    </a:r>
                    <a:endParaRPr lang="en-US" sz="1600" dirty="0">
                      <a:latin typeface="Times"/>
                      <a:cs typeface="Times"/>
                    </a:endParaRPr>
                  </a:p>
                </p:txBody>
              </p:sp>
            </p:grpSp>
            <p:sp>
              <p:nvSpPr>
                <p:cNvPr id="41" name="TextBox 40"/>
                <p:cNvSpPr txBox="1"/>
                <p:nvPr/>
              </p:nvSpPr>
              <p:spPr>
                <a:xfrm>
                  <a:off x="5912785" y="2716327"/>
                  <a:ext cx="1085053" cy="338554"/>
                </a:xfrm>
                <a:prstGeom prst="rect">
                  <a:avLst/>
                </a:prstGeom>
                <a:noFill/>
              </p:spPr>
              <p:txBody>
                <a:bodyPr wrap="none" rtlCol="0">
                  <a:spAutoFit/>
                </a:bodyPr>
                <a:lstStyle/>
                <a:p>
                  <a:r>
                    <a:rPr lang="en-US" sz="1600" dirty="0" smtClean="0">
                      <a:latin typeface="Times"/>
                      <a:cs typeface="Times"/>
                    </a:rPr>
                    <a:t>237.5 GHz</a:t>
                  </a:r>
                  <a:endParaRPr lang="en-US" sz="1600" dirty="0">
                    <a:latin typeface="Times"/>
                    <a:cs typeface="Times"/>
                  </a:endParaRPr>
                </a:p>
              </p:txBody>
            </p:sp>
          </p:grpSp>
          <p:sp>
            <p:nvSpPr>
              <p:cNvPr id="35" name="TextBox 34"/>
              <p:cNvSpPr txBox="1"/>
              <p:nvPr/>
            </p:nvSpPr>
            <p:spPr>
              <a:xfrm>
                <a:off x="648845" y="3619798"/>
                <a:ext cx="879768" cy="338554"/>
              </a:xfrm>
              <a:prstGeom prst="rect">
                <a:avLst/>
              </a:prstGeom>
              <a:noFill/>
            </p:spPr>
            <p:txBody>
              <a:bodyPr wrap="none" rtlCol="0">
                <a:spAutoFit/>
              </a:bodyPr>
              <a:lstStyle/>
              <a:p>
                <a:r>
                  <a:rPr lang="en-US" sz="1600" dirty="0" smtClean="0">
                    <a:latin typeface="Times"/>
                    <a:cs typeface="Times"/>
                  </a:rPr>
                  <a:t>Antenna</a:t>
                </a:r>
                <a:endParaRPr lang="en-US" sz="1600" dirty="0">
                  <a:latin typeface="Times"/>
                  <a:cs typeface="Times"/>
                </a:endParaRPr>
              </a:p>
            </p:txBody>
          </p:sp>
          <p:sp>
            <p:nvSpPr>
              <p:cNvPr id="36" name="TextBox 35"/>
              <p:cNvSpPr txBox="1"/>
              <p:nvPr/>
            </p:nvSpPr>
            <p:spPr>
              <a:xfrm>
                <a:off x="2374539" y="1702450"/>
                <a:ext cx="364402" cy="338554"/>
              </a:xfrm>
              <a:prstGeom prst="rect">
                <a:avLst/>
              </a:prstGeom>
              <a:noFill/>
            </p:spPr>
            <p:txBody>
              <a:bodyPr wrap="none" rtlCol="0">
                <a:spAutoFit/>
              </a:bodyPr>
              <a:lstStyle/>
              <a:p>
                <a:r>
                  <a:rPr lang="en-US" sz="1600" dirty="0" smtClean="0">
                    <a:latin typeface="Times New Roman"/>
                    <a:cs typeface="Times New Roman"/>
                  </a:rPr>
                  <a:t>p</a:t>
                </a:r>
                <a:r>
                  <a:rPr lang="en-US" sz="1600" baseline="30000" dirty="0" smtClean="0">
                    <a:latin typeface="Times New Roman"/>
                    <a:cs typeface="Times New Roman"/>
                  </a:rPr>
                  <a:t>+</a:t>
                </a:r>
                <a:endParaRPr lang="en-US" sz="1600" baseline="30000" dirty="0">
                  <a:latin typeface="Times New Roman"/>
                  <a:cs typeface="Times New Roman"/>
                </a:endParaRPr>
              </a:p>
            </p:txBody>
          </p:sp>
        </p:grpSp>
        <p:pic>
          <p:nvPicPr>
            <p:cNvPr id="20" name="Picture 19" descr="modulated-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8283" y="1642467"/>
              <a:ext cx="1421716" cy="187479"/>
            </a:xfrm>
            <a:prstGeom prst="rect">
              <a:avLst/>
            </a:prstGeom>
          </p:spPr>
        </p:pic>
        <p:pic>
          <p:nvPicPr>
            <p:cNvPr id="21" name="Picture 20" descr="Screen Shot 2014-04-08 at 3.29.3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664026" y="4089765"/>
              <a:ext cx="2526406" cy="597211"/>
            </a:xfrm>
            <a:prstGeom prst="rect">
              <a:avLst/>
            </a:prstGeom>
          </p:spPr>
        </p:pic>
        <p:sp>
          <p:nvSpPr>
            <p:cNvPr id="22" name="TextBox 21"/>
            <p:cNvSpPr txBox="1"/>
            <p:nvPr/>
          </p:nvSpPr>
          <p:spPr>
            <a:xfrm>
              <a:off x="6361563" y="3208317"/>
              <a:ext cx="822962" cy="338554"/>
            </a:xfrm>
            <a:prstGeom prst="rect">
              <a:avLst/>
            </a:prstGeom>
            <a:noFill/>
          </p:spPr>
          <p:txBody>
            <a:bodyPr wrap="none" rtlCol="0">
              <a:spAutoFit/>
            </a:bodyPr>
            <a:lstStyle/>
            <a:p>
              <a:r>
                <a:rPr lang="en-US" sz="1600" dirty="0" smtClean="0">
                  <a:latin typeface="Times"/>
                  <a:cs typeface="Times"/>
                </a:rPr>
                <a:t>Si-Lens</a:t>
              </a:r>
              <a:endParaRPr lang="en-US" sz="1600" dirty="0">
                <a:latin typeface="Times"/>
                <a:cs typeface="Times"/>
              </a:endParaRPr>
            </a:p>
          </p:txBody>
        </p:sp>
        <p:sp>
          <p:nvSpPr>
            <p:cNvPr id="23" name="TextBox 22"/>
            <p:cNvSpPr txBox="1"/>
            <p:nvPr/>
          </p:nvSpPr>
          <p:spPr>
            <a:xfrm>
              <a:off x="6242272" y="4984674"/>
              <a:ext cx="1250262" cy="338554"/>
            </a:xfrm>
            <a:prstGeom prst="rect">
              <a:avLst/>
            </a:prstGeom>
            <a:noFill/>
          </p:spPr>
          <p:txBody>
            <a:bodyPr wrap="none" rtlCol="0">
              <a:spAutoFit/>
            </a:bodyPr>
            <a:lstStyle/>
            <a:p>
              <a:r>
                <a:rPr lang="en-US" sz="1600" dirty="0" smtClean="0">
                  <a:latin typeface="Times"/>
                  <a:cs typeface="Times"/>
                </a:rPr>
                <a:t>Pre amplifier</a:t>
              </a:r>
              <a:endParaRPr lang="en-US" sz="1600" dirty="0">
                <a:latin typeface="Times"/>
                <a:cs typeface="Times"/>
              </a:endParaRPr>
            </a:p>
          </p:txBody>
        </p:sp>
        <p:grpSp>
          <p:nvGrpSpPr>
            <p:cNvPr id="24" name="Group 23"/>
            <p:cNvGrpSpPr/>
            <p:nvPr/>
          </p:nvGrpSpPr>
          <p:grpSpPr>
            <a:xfrm>
              <a:off x="7628624" y="5651574"/>
              <a:ext cx="417637" cy="460640"/>
              <a:chOff x="3945351" y="4706607"/>
              <a:chExt cx="701778" cy="739583"/>
            </a:xfrm>
          </p:grpSpPr>
          <p:cxnSp>
            <p:nvCxnSpPr>
              <p:cNvPr id="27" name="Straight Connector 26"/>
              <p:cNvCxnSpPr/>
              <p:nvPr/>
            </p:nvCxnSpPr>
            <p:spPr bwMode="auto">
              <a:xfrm rot="10800000">
                <a:off x="4408132" y="5063459"/>
                <a:ext cx="35113" cy="40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auto">
              <a:xfrm rot="16200000" flipH="1" flipV="1">
                <a:off x="4285431" y="5153060"/>
                <a:ext cx="192734" cy="376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auto">
              <a:xfrm rot="5400000" flipH="1">
                <a:off x="4133887" y="5039137"/>
                <a:ext cx="385469" cy="727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auto">
              <a:xfrm rot="16200000" flipH="1" flipV="1">
                <a:off x="4074947" y="5044406"/>
                <a:ext cx="385469" cy="702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auto">
              <a:xfrm rot="5400000" flipH="1">
                <a:off x="3990927" y="5039139"/>
                <a:ext cx="385469" cy="727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auto">
              <a:xfrm rot="16200000" flipH="1" flipV="1">
                <a:off x="4032116" y="4960328"/>
                <a:ext cx="192734" cy="376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3945351" y="4706607"/>
                <a:ext cx="701778" cy="739583"/>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TextBox 24"/>
            <p:cNvSpPr txBox="1"/>
            <p:nvPr/>
          </p:nvSpPr>
          <p:spPr>
            <a:xfrm>
              <a:off x="5993664" y="2786613"/>
              <a:ext cx="1409961" cy="338554"/>
            </a:xfrm>
            <a:prstGeom prst="rect">
              <a:avLst/>
            </a:prstGeom>
            <a:noFill/>
          </p:spPr>
          <p:txBody>
            <a:bodyPr wrap="none" rtlCol="0">
              <a:spAutoFit/>
            </a:bodyPr>
            <a:lstStyle/>
            <a:p>
              <a:r>
                <a:rPr lang="en-US" sz="1600" dirty="0" err="1" smtClean="0">
                  <a:latin typeface="Times"/>
                  <a:cs typeface="Times"/>
                </a:rPr>
                <a:t>Bandpass</a:t>
              </a:r>
              <a:r>
                <a:rPr lang="en-US" sz="1600" dirty="0" smtClean="0">
                  <a:latin typeface="Times"/>
                  <a:cs typeface="Times"/>
                </a:rPr>
                <a:t> filter</a:t>
              </a:r>
              <a:endParaRPr lang="en-US" sz="1600" dirty="0">
                <a:latin typeface="Times"/>
                <a:cs typeface="Times"/>
              </a:endParaRPr>
            </a:p>
          </p:txBody>
        </p:sp>
        <p:pic>
          <p:nvPicPr>
            <p:cNvPr id="26" name="Picture 25" descr="Screen Shot 2014-04-10 at 17.22.5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3108" y="2654370"/>
              <a:ext cx="548116" cy="553947"/>
            </a:xfrm>
            <a:prstGeom prst="rect">
              <a:avLst/>
            </a:prstGeom>
          </p:spPr>
        </p:pic>
      </p:grpSp>
      <p:sp>
        <p:nvSpPr>
          <p:cNvPr id="7" name="Footer Placeholder 6"/>
          <p:cNvSpPr>
            <a:spLocks noGrp="1"/>
          </p:cNvSpPr>
          <p:nvPr>
            <p:ph type="ftr" sz="quarter" idx="11"/>
          </p:nvPr>
        </p:nvSpPr>
        <p:spPr/>
        <p:txBody>
          <a:bodyPr/>
          <a:lstStyle/>
          <a:p>
            <a:r>
              <a:rPr lang="en-US" smtClean="0"/>
              <a:t>AWAKE progress report </a:t>
            </a:r>
            <a:endParaRPr lang="en-US"/>
          </a:p>
        </p:txBody>
      </p:sp>
      <p:pic>
        <p:nvPicPr>
          <p:cNvPr id="45" name="Picture 44" descr="IMG_085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0923" y="3208636"/>
            <a:ext cx="4270942" cy="3203207"/>
          </a:xfrm>
          <a:prstGeom prst="rect">
            <a:avLst/>
          </a:prstGeom>
        </p:spPr>
      </p:pic>
      <p:sp>
        <p:nvSpPr>
          <p:cNvPr id="46" name="TextBox 45"/>
          <p:cNvSpPr txBox="1"/>
          <p:nvPr/>
        </p:nvSpPr>
        <p:spPr>
          <a:xfrm>
            <a:off x="3678238" y="2786932"/>
            <a:ext cx="1565553" cy="338554"/>
          </a:xfrm>
          <a:prstGeom prst="rect">
            <a:avLst/>
          </a:prstGeom>
          <a:noFill/>
          <a:ln w="9525" cmpd="sng">
            <a:noFill/>
          </a:ln>
        </p:spPr>
        <p:txBody>
          <a:bodyPr wrap="none" rtlCol="0">
            <a:spAutoFit/>
          </a:bodyPr>
          <a:lstStyle/>
          <a:p>
            <a:pPr algn="ctr"/>
            <a:r>
              <a:rPr lang="en-US" sz="1600" dirty="0" smtClean="0">
                <a:latin typeface="Times"/>
                <a:cs typeface="Times"/>
              </a:rPr>
              <a:t>Laser 193.2 THz</a:t>
            </a:r>
            <a:endParaRPr lang="en-US" sz="1600" dirty="0">
              <a:latin typeface="Times"/>
              <a:cs typeface="Times"/>
            </a:endParaRPr>
          </a:p>
        </p:txBody>
      </p:sp>
      <p:cxnSp>
        <p:nvCxnSpPr>
          <p:cNvPr id="47" name="Straight Arrow Connector 46"/>
          <p:cNvCxnSpPr/>
          <p:nvPr/>
        </p:nvCxnSpPr>
        <p:spPr>
          <a:xfrm flipH="1">
            <a:off x="4034150" y="3125486"/>
            <a:ext cx="182474" cy="925538"/>
          </a:xfrm>
          <a:prstGeom prst="straightConnector1">
            <a:avLst/>
          </a:prstGeom>
          <a:ln w="9525" cmpd="sng">
            <a:solidFill>
              <a:srgbClr val="FFFFFF"/>
            </a:solidFill>
            <a:headEnd type="none"/>
            <a:tailEnd type="none"/>
          </a:ln>
        </p:spPr>
        <p:style>
          <a:lnRef idx="2">
            <a:schemeClr val="dk1"/>
          </a:lnRef>
          <a:fillRef idx="0">
            <a:schemeClr val="dk1"/>
          </a:fillRef>
          <a:effectRef idx="1">
            <a:schemeClr val="dk1"/>
          </a:effectRef>
          <a:fontRef idx="minor">
            <a:schemeClr val="tx1"/>
          </a:fontRef>
        </p:style>
      </p:cxnSp>
      <p:sp>
        <p:nvSpPr>
          <p:cNvPr id="5" name="Slide Number Placeholder 4"/>
          <p:cNvSpPr>
            <a:spLocks noGrp="1"/>
          </p:cNvSpPr>
          <p:nvPr>
            <p:ph type="sldNum" sz="quarter" idx="12"/>
          </p:nvPr>
        </p:nvSpPr>
        <p:spPr/>
        <p:txBody>
          <a:bodyPr/>
          <a:lstStyle/>
          <a:p>
            <a:fld id="{265AEB55-315A-784C-9F97-C4B2A9325188}" type="slidenum">
              <a:rPr lang="en-US" smtClean="0"/>
              <a:t>24</a:t>
            </a:fld>
            <a:endParaRPr lang="en-US"/>
          </a:p>
        </p:txBody>
      </p:sp>
    </p:spTree>
    <p:extLst>
      <p:ext uri="{BB962C8B-B14F-4D97-AF65-F5344CB8AC3E}">
        <p14:creationId xmlns:p14="http://schemas.microsoft.com/office/powerpoint/2010/main" val="414785605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Heterodyne measurement</a:t>
            </a:r>
            <a:endParaRPr lang="en-US" dirty="0"/>
          </a:p>
        </p:txBody>
      </p:sp>
      <p:sp>
        <p:nvSpPr>
          <p:cNvPr id="4" name="Date Placeholder 3"/>
          <p:cNvSpPr>
            <a:spLocks noGrp="1"/>
          </p:cNvSpPr>
          <p:nvPr>
            <p:ph type="dt" sz="half" idx="10"/>
          </p:nvPr>
        </p:nvSpPr>
        <p:spPr/>
        <p:txBody>
          <a:bodyPr/>
          <a:lstStyle/>
          <a:p>
            <a:fld id="{E124491E-F6D1-E448-8D2B-9F26043FF700}" type="datetime4">
              <a:rPr lang="en-US" smtClean="0"/>
              <a:t>December 16, 2014</a:t>
            </a:fld>
            <a:endParaRPr lang="en-US"/>
          </a:p>
        </p:txBody>
      </p:sp>
      <p:pic>
        <p:nvPicPr>
          <p:cNvPr id="8" name="Picture 7" descr="photo 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1931" y="1223802"/>
            <a:ext cx="3858278" cy="2751160"/>
          </a:xfrm>
          <a:prstGeom prst="rect">
            <a:avLst/>
          </a:prstGeom>
        </p:spPr>
      </p:pic>
      <p:grpSp>
        <p:nvGrpSpPr>
          <p:cNvPr id="9" name="Group 8"/>
          <p:cNvGrpSpPr/>
          <p:nvPr/>
        </p:nvGrpSpPr>
        <p:grpSpPr>
          <a:xfrm>
            <a:off x="604535" y="2399988"/>
            <a:ext cx="4341670" cy="3676352"/>
            <a:chOff x="2853531" y="2213879"/>
            <a:chExt cx="6183627" cy="4598725"/>
          </a:xfrm>
        </p:grpSpPr>
        <p:sp>
          <p:nvSpPr>
            <p:cNvPr id="10" name="Isosceles Triangle 9"/>
            <p:cNvSpPr/>
            <p:nvPr/>
          </p:nvSpPr>
          <p:spPr>
            <a:xfrm rot="9067602">
              <a:off x="4523499" y="5227994"/>
              <a:ext cx="363068" cy="317500"/>
            </a:xfrm>
            <a:prstGeom prst="triangle">
              <a:avLst>
                <a:gd name="adj" fmla="val 49777"/>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p:cNvGrpSpPr/>
            <p:nvPr/>
          </p:nvGrpSpPr>
          <p:grpSpPr>
            <a:xfrm>
              <a:off x="2853531" y="2213879"/>
              <a:ext cx="6183627" cy="4598725"/>
              <a:chOff x="3051920" y="1832617"/>
              <a:chExt cx="6183627" cy="4598725"/>
            </a:xfrm>
          </p:grpSpPr>
          <p:grpSp>
            <p:nvGrpSpPr>
              <p:cNvPr id="13" name="Group 12"/>
              <p:cNvGrpSpPr/>
              <p:nvPr/>
            </p:nvGrpSpPr>
            <p:grpSpPr>
              <a:xfrm>
                <a:off x="3051920" y="1832617"/>
                <a:ext cx="6183627" cy="4598725"/>
                <a:chOff x="3329164" y="1939949"/>
                <a:chExt cx="5766119" cy="4598725"/>
              </a:xfrm>
            </p:grpSpPr>
            <p:grpSp>
              <p:nvGrpSpPr>
                <p:cNvPr id="15" name="Group 14"/>
                <p:cNvGrpSpPr/>
                <p:nvPr/>
              </p:nvGrpSpPr>
              <p:grpSpPr>
                <a:xfrm>
                  <a:off x="5219853" y="1939950"/>
                  <a:ext cx="1934140" cy="1110563"/>
                  <a:chOff x="6130767" y="2036869"/>
                  <a:chExt cx="1934140" cy="993248"/>
                </a:xfrm>
                <a:noFill/>
              </p:grpSpPr>
              <p:cxnSp>
                <p:nvCxnSpPr>
                  <p:cNvPr id="48" name="Straight Arrow Connector 47"/>
                  <p:cNvCxnSpPr/>
                  <p:nvPr/>
                </p:nvCxnSpPr>
                <p:spPr>
                  <a:xfrm>
                    <a:off x="7664425" y="2567221"/>
                    <a:ext cx="175584" cy="422691"/>
                  </a:xfrm>
                  <a:prstGeom prst="straightConnector1">
                    <a:avLst/>
                  </a:prstGeom>
                  <a:grpFill/>
                  <a:ln w="9525" cmpd="sng">
                    <a:solidFill>
                      <a:schemeClr val="tx1">
                        <a:lumMod val="85000"/>
                        <a:lumOff val="15000"/>
                      </a:schemeClr>
                    </a:solidFill>
                    <a:headEnd type="none"/>
                    <a:tailEnd type="none"/>
                  </a:ln>
                </p:spPr>
                <p:style>
                  <a:lnRef idx="2">
                    <a:schemeClr val="dk1"/>
                  </a:lnRef>
                  <a:fillRef idx="0">
                    <a:schemeClr val="dk1"/>
                  </a:fillRef>
                  <a:effectRef idx="1">
                    <a:schemeClr val="dk1"/>
                  </a:effectRef>
                  <a:fontRef idx="minor">
                    <a:schemeClr val="tx1"/>
                  </a:fontRef>
                </p:style>
              </p:cxnSp>
              <p:cxnSp>
                <p:nvCxnSpPr>
                  <p:cNvPr id="49" name="Straight Arrow Connector 48"/>
                  <p:cNvCxnSpPr/>
                  <p:nvPr/>
                </p:nvCxnSpPr>
                <p:spPr>
                  <a:xfrm flipH="1">
                    <a:off x="7296945" y="2567221"/>
                    <a:ext cx="184666" cy="422691"/>
                  </a:xfrm>
                  <a:prstGeom prst="straightConnector1">
                    <a:avLst/>
                  </a:prstGeom>
                  <a:grpFill/>
                  <a:ln w="9525" cmpd="sng">
                    <a:solidFill>
                      <a:schemeClr val="tx1">
                        <a:lumMod val="85000"/>
                        <a:lumOff val="15000"/>
                      </a:schemeClr>
                    </a:solidFill>
                    <a:headEnd type="none"/>
                    <a:tailEnd type="none"/>
                  </a:ln>
                </p:spPr>
                <p:style>
                  <a:lnRef idx="2">
                    <a:schemeClr val="dk1"/>
                  </a:lnRef>
                  <a:fillRef idx="0">
                    <a:schemeClr val="dk1"/>
                  </a:fillRef>
                  <a:effectRef idx="1">
                    <a:schemeClr val="dk1"/>
                  </a:effectRef>
                  <a:fontRef idx="minor">
                    <a:schemeClr val="tx1"/>
                  </a:fontRef>
                </p:style>
              </p:cxnSp>
              <p:cxnSp>
                <p:nvCxnSpPr>
                  <p:cNvPr id="50" name="Straight Connector 49"/>
                  <p:cNvCxnSpPr/>
                  <p:nvPr/>
                </p:nvCxnSpPr>
                <p:spPr>
                  <a:xfrm flipH="1" flipV="1">
                    <a:off x="7215820" y="2036869"/>
                    <a:ext cx="849087" cy="787537"/>
                  </a:xfrm>
                  <a:prstGeom prst="line">
                    <a:avLst/>
                  </a:prstGeom>
                  <a:grpFill/>
                  <a:ln w="9525" cmpd="sng">
                    <a:solidFill>
                      <a:schemeClr val="tx1">
                        <a:lumMod val="85000"/>
                        <a:lumOff val="15000"/>
                      </a:schemeClr>
                    </a:solidFill>
                  </a:ln>
                  <a:effectLst>
                    <a:outerShdw blurRad="50800" dist="38100" dir="18900000" algn="b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6130767" y="2651358"/>
                    <a:ext cx="1146594" cy="378759"/>
                  </a:xfrm>
                  <a:prstGeom prst="rect">
                    <a:avLst/>
                  </a:prstGeom>
                  <a:grpFill/>
                </p:spPr>
                <p:txBody>
                  <a:bodyPr wrap="none" rtlCol="0">
                    <a:spAutoFit/>
                  </a:bodyPr>
                  <a:lstStyle/>
                  <a:p>
                    <a:r>
                      <a:rPr lang="en-US" sz="1600" dirty="0" smtClean="0">
                        <a:latin typeface="Times"/>
                        <a:cs typeface="Times"/>
                      </a:rPr>
                      <a:t>235 GHz</a:t>
                    </a:r>
                    <a:endParaRPr lang="en-US" sz="1600" dirty="0">
                      <a:latin typeface="Times"/>
                      <a:cs typeface="Times"/>
                    </a:endParaRPr>
                  </a:p>
                </p:txBody>
              </p:sp>
            </p:grpSp>
            <p:sp>
              <p:nvSpPr>
                <p:cNvPr id="16" name="TextBox 15"/>
                <p:cNvSpPr txBox="1"/>
                <p:nvPr/>
              </p:nvSpPr>
              <p:spPr>
                <a:xfrm>
                  <a:off x="6900178" y="1939949"/>
                  <a:ext cx="364402" cy="338554"/>
                </a:xfrm>
                <a:prstGeom prst="rect">
                  <a:avLst/>
                </a:prstGeom>
                <a:noFill/>
              </p:spPr>
              <p:txBody>
                <a:bodyPr wrap="none" rtlCol="0">
                  <a:spAutoFit/>
                </a:bodyPr>
                <a:lstStyle/>
                <a:p>
                  <a:r>
                    <a:rPr lang="en-US" sz="1600" dirty="0" smtClean="0">
                      <a:latin typeface="Times New Roman"/>
                      <a:cs typeface="Times New Roman"/>
                    </a:rPr>
                    <a:t>p</a:t>
                  </a:r>
                  <a:r>
                    <a:rPr lang="en-US" sz="1600" baseline="30000" dirty="0" smtClean="0">
                      <a:latin typeface="Times New Roman"/>
                      <a:cs typeface="Times New Roman"/>
                    </a:rPr>
                    <a:t>+</a:t>
                  </a:r>
                  <a:endParaRPr lang="en-US" sz="1600" baseline="30000" dirty="0">
                    <a:latin typeface="Times New Roman"/>
                    <a:cs typeface="Times New Roman"/>
                  </a:endParaRPr>
                </a:p>
              </p:txBody>
            </p:sp>
            <p:pic>
              <p:nvPicPr>
                <p:cNvPr id="17" name="Picture 16" descr="modulated-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0276" y="2345464"/>
                  <a:ext cx="1421716" cy="187479"/>
                </a:xfrm>
                <a:prstGeom prst="rect">
                  <a:avLst/>
                </a:prstGeom>
              </p:spPr>
            </p:pic>
            <p:grpSp>
              <p:nvGrpSpPr>
                <p:cNvPr id="18" name="Group 17"/>
                <p:cNvGrpSpPr/>
                <p:nvPr/>
              </p:nvGrpSpPr>
              <p:grpSpPr>
                <a:xfrm rot="16200000">
                  <a:off x="3938071" y="4805056"/>
                  <a:ext cx="658642" cy="568408"/>
                  <a:chOff x="4582811" y="5102845"/>
                  <a:chExt cx="658642" cy="568408"/>
                </a:xfrm>
              </p:grpSpPr>
              <p:grpSp>
                <p:nvGrpSpPr>
                  <p:cNvPr id="39" name="Group 369"/>
                  <p:cNvGrpSpPr>
                    <a:grpSpLocks/>
                  </p:cNvGrpSpPr>
                  <p:nvPr/>
                </p:nvGrpSpPr>
                <p:grpSpPr bwMode="auto">
                  <a:xfrm rot="16200000">
                    <a:off x="4743311" y="5187592"/>
                    <a:ext cx="361140" cy="389486"/>
                    <a:chOff x="2220423" y="1219189"/>
                    <a:chExt cx="761960" cy="307976"/>
                  </a:xfrm>
                </p:grpSpPr>
                <p:cxnSp>
                  <p:nvCxnSpPr>
                    <p:cNvPr id="41" name="Straight Connector 40"/>
                    <p:cNvCxnSpPr/>
                    <p:nvPr/>
                  </p:nvCxnSpPr>
                  <p:spPr>
                    <a:xfrm>
                      <a:off x="2220423" y="1381110"/>
                      <a:ext cx="74084" cy="31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flipH="1" flipV="1">
                      <a:off x="2273827" y="1258887"/>
                      <a:ext cx="152400" cy="793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6200000" flipH="1">
                      <a:off x="2314084" y="1298033"/>
                      <a:ext cx="304800" cy="1534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flipH="1" flipV="1">
                      <a:off x="2438440" y="1297505"/>
                      <a:ext cx="304800" cy="1481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6200000" flipH="1">
                      <a:off x="2615710" y="1298033"/>
                      <a:ext cx="304800" cy="153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flipH="1" flipV="1">
                      <a:off x="2808329" y="1411278"/>
                      <a:ext cx="152400" cy="793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2908300" y="1381124"/>
                      <a:ext cx="74083" cy="31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 name="Oval 39"/>
                  <p:cNvSpPr/>
                  <p:nvPr/>
                </p:nvSpPr>
                <p:spPr>
                  <a:xfrm rot="5400000">
                    <a:off x="4627928" y="5057728"/>
                    <a:ext cx="568408" cy="658642"/>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TextBox 18"/>
                <p:cNvSpPr txBox="1"/>
                <p:nvPr/>
              </p:nvSpPr>
              <p:spPr>
                <a:xfrm>
                  <a:off x="3329164" y="5495144"/>
                  <a:ext cx="1118014" cy="584776"/>
                </a:xfrm>
                <a:prstGeom prst="rect">
                  <a:avLst/>
                </a:prstGeom>
                <a:noFill/>
              </p:spPr>
              <p:txBody>
                <a:bodyPr wrap="none" rtlCol="0">
                  <a:spAutoFit/>
                </a:bodyPr>
                <a:lstStyle/>
                <a:p>
                  <a:pPr algn="ctr"/>
                  <a:r>
                    <a:rPr lang="en-US" sz="1600" dirty="0" smtClean="0">
                      <a:latin typeface="Times"/>
                      <a:cs typeface="Times"/>
                    </a:rPr>
                    <a:t>Real time </a:t>
                  </a:r>
                </a:p>
                <a:p>
                  <a:pPr algn="ctr"/>
                  <a:r>
                    <a:rPr lang="en-US" sz="1600" dirty="0" smtClean="0">
                      <a:latin typeface="Times"/>
                      <a:cs typeface="Times"/>
                    </a:rPr>
                    <a:t>oscilloscope</a:t>
                  </a:r>
                  <a:endParaRPr lang="en-US" sz="1600" dirty="0">
                    <a:latin typeface="Times"/>
                    <a:cs typeface="Times"/>
                  </a:endParaRPr>
                </a:p>
              </p:txBody>
            </p:sp>
            <p:grpSp>
              <p:nvGrpSpPr>
                <p:cNvPr id="20" name="Group 19"/>
                <p:cNvGrpSpPr/>
                <p:nvPr/>
              </p:nvGrpSpPr>
              <p:grpSpPr>
                <a:xfrm rot="5400000">
                  <a:off x="6487144" y="4850514"/>
                  <a:ext cx="418274" cy="413255"/>
                  <a:chOff x="6598817" y="4191613"/>
                  <a:chExt cx="418274" cy="413255"/>
                </a:xfrm>
                <a:noFill/>
              </p:grpSpPr>
              <p:sp>
                <p:nvSpPr>
                  <p:cNvPr id="36" name="Oval 35"/>
                  <p:cNvSpPr/>
                  <p:nvPr/>
                </p:nvSpPr>
                <p:spPr>
                  <a:xfrm>
                    <a:off x="6598817" y="4191613"/>
                    <a:ext cx="418274" cy="413255"/>
                  </a:xfrm>
                  <a:prstGeom prst="ellipse">
                    <a:avLst/>
                  </a:prstGeom>
                  <a:grpFill/>
                  <a:ln w="9525" cmpd="sng">
                    <a:solidFill>
                      <a:srgbClr val="0D0D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chemeClr val="tx1"/>
                      </a:solidFill>
                    </a:endParaRPr>
                  </a:p>
                </p:txBody>
              </p:sp>
              <p:cxnSp>
                <p:nvCxnSpPr>
                  <p:cNvPr id="37" name="Straight Connector 36"/>
                  <p:cNvCxnSpPr>
                    <a:endCxn id="36" idx="5"/>
                  </p:cNvCxnSpPr>
                  <p:nvPr/>
                </p:nvCxnSpPr>
                <p:spPr>
                  <a:xfrm>
                    <a:off x="6661777" y="4276945"/>
                    <a:ext cx="294059" cy="267403"/>
                  </a:xfrm>
                  <a:prstGeom prst="line">
                    <a:avLst/>
                  </a:prstGeom>
                  <a:grpFill/>
                  <a:ln w="9525"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a:stCxn id="36" idx="3"/>
                    <a:endCxn id="36" idx="7"/>
                  </p:cNvCxnSpPr>
                  <p:nvPr/>
                </p:nvCxnSpPr>
                <p:spPr>
                  <a:xfrm flipV="1">
                    <a:off x="6660072" y="4252133"/>
                    <a:ext cx="295764" cy="292215"/>
                  </a:xfrm>
                  <a:prstGeom prst="line">
                    <a:avLst/>
                  </a:prstGeom>
                  <a:grpFill/>
                  <a:ln w="9525"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grpSp>
            <p:cxnSp>
              <p:nvCxnSpPr>
                <p:cNvPr id="21" name="Straight Arrow Connector 20"/>
                <p:cNvCxnSpPr/>
                <p:nvPr/>
              </p:nvCxnSpPr>
              <p:spPr>
                <a:xfrm flipH="1">
                  <a:off x="6902909" y="5076397"/>
                  <a:ext cx="699610" cy="0"/>
                </a:xfrm>
                <a:prstGeom prst="straightConnector1">
                  <a:avLst/>
                </a:prstGeom>
                <a:noFill/>
                <a:ln w="9525" cmpd="sng">
                  <a:solidFill>
                    <a:schemeClr val="tx1">
                      <a:lumMod val="85000"/>
                      <a:lumOff val="15000"/>
                    </a:schemeClr>
                  </a:solidFill>
                  <a:headEnd type="none"/>
                  <a:tailEnd type="none"/>
                </a:ln>
              </p:spPr>
              <p:style>
                <a:lnRef idx="2">
                  <a:schemeClr val="dk1"/>
                </a:lnRef>
                <a:fillRef idx="0">
                  <a:schemeClr val="dk1"/>
                </a:fillRef>
                <a:effectRef idx="1">
                  <a:schemeClr val="dk1"/>
                </a:effectRef>
                <a:fontRef idx="minor">
                  <a:schemeClr val="tx1"/>
                </a:fontRef>
              </p:style>
            </p:cxnSp>
            <p:sp>
              <p:nvSpPr>
                <p:cNvPr id="22" name="TextBox 21"/>
                <p:cNvSpPr txBox="1"/>
                <p:nvPr/>
              </p:nvSpPr>
              <p:spPr>
                <a:xfrm>
                  <a:off x="6474524" y="5491536"/>
                  <a:ext cx="686105" cy="338554"/>
                </a:xfrm>
                <a:prstGeom prst="rect">
                  <a:avLst/>
                </a:prstGeom>
                <a:noFill/>
              </p:spPr>
              <p:txBody>
                <a:bodyPr wrap="none" rtlCol="0">
                  <a:spAutoFit/>
                </a:bodyPr>
                <a:lstStyle/>
                <a:p>
                  <a:r>
                    <a:rPr lang="en-US" sz="1600" dirty="0" smtClean="0">
                      <a:latin typeface="Times"/>
                      <a:cs typeface="Times"/>
                    </a:rPr>
                    <a:t>Mixer</a:t>
                  </a:r>
                  <a:endParaRPr lang="en-US" sz="1600" dirty="0">
                    <a:latin typeface="Times"/>
                    <a:cs typeface="Times"/>
                  </a:endParaRPr>
                </a:p>
              </p:txBody>
            </p:sp>
            <p:grpSp>
              <p:nvGrpSpPr>
                <p:cNvPr id="23" name="Group 22"/>
                <p:cNvGrpSpPr/>
                <p:nvPr/>
              </p:nvGrpSpPr>
              <p:grpSpPr>
                <a:xfrm rot="5400000">
                  <a:off x="7532147" y="4896563"/>
                  <a:ext cx="553998" cy="413255"/>
                  <a:chOff x="7696806" y="2739606"/>
                  <a:chExt cx="553998" cy="413255"/>
                </a:xfrm>
                <a:noFill/>
              </p:grpSpPr>
              <p:sp>
                <p:nvSpPr>
                  <p:cNvPr id="34" name="Oval 33"/>
                  <p:cNvSpPr/>
                  <p:nvPr/>
                </p:nvSpPr>
                <p:spPr>
                  <a:xfrm>
                    <a:off x="7735737" y="2739606"/>
                    <a:ext cx="418274" cy="413255"/>
                  </a:xfrm>
                  <a:prstGeom prst="ellipse">
                    <a:avLst/>
                  </a:prstGeom>
                  <a:grpFill/>
                  <a:ln w="9525" cmpd="sng">
                    <a:solidFill>
                      <a:srgbClr val="0D0D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chemeClr val="tx1"/>
                      </a:solidFill>
                    </a:endParaRPr>
                  </a:p>
                </p:txBody>
              </p:sp>
              <p:sp>
                <p:nvSpPr>
                  <p:cNvPr id="35" name="TextBox 34"/>
                  <p:cNvSpPr txBox="1"/>
                  <p:nvPr/>
                </p:nvSpPr>
                <p:spPr>
                  <a:xfrm rot="16200000">
                    <a:off x="7785667" y="2669491"/>
                    <a:ext cx="376275" cy="553998"/>
                  </a:xfrm>
                  <a:prstGeom prst="rect">
                    <a:avLst/>
                  </a:prstGeom>
                  <a:grpFill/>
                </p:spPr>
                <p:txBody>
                  <a:bodyPr wrap="none" rtlCol="0">
                    <a:spAutoFit/>
                  </a:bodyPr>
                  <a:lstStyle/>
                  <a:p>
                    <a:r>
                      <a:rPr lang="en-US" sz="3000" dirty="0" smtClean="0"/>
                      <a:t>~</a:t>
                    </a:r>
                    <a:endParaRPr lang="en-US" sz="3000" dirty="0"/>
                  </a:p>
                </p:txBody>
              </p:sp>
            </p:grpSp>
            <p:sp>
              <p:nvSpPr>
                <p:cNvPr id="24" name="TextBox 23"/>
                <p:cNvSpPr txBox="1"/>
                <p:nvPr/>
              </p:nvSpPr>
              <p:spPr>
                <a:xfrm>
                  <a:off x="7513699" y="5499185"/>
                  <a:ext cx="1581584" cy="1039489"/>
                </a:xfrm>
                <a:prstGeom prst="rect">
                  <a:avLst/>
                </a:prstGeom>
                <a:noFill/>
              </p:spPr>
              <p:txBody>
                <a:bodyPr wrap="none" rtlCol="0">
                  <a:spAutoFit/>
                </a:bodyPr>
                <a:lstStyle/>
                <a:p>
                  <a:r>
                    <a:rPr lang="en-US" sz="1600" dirty="0" smtClean="0">
                      <a:latin typeface="Times"/>
                      <a:cs typeface="Times"/>
                    </a:rPr>
                    <a:t>Oscillator</a:t>
                  </a:r>
                </a:p>
                <a:p>
                  <a:r>
                    <a:rPr lang="en-US" sz="1600" dirty="0" smtClean="0">
                      <a:latin typeface="Times"/>
                      <a:cs typeface="Times"/>
                    </a:rPr>
                    <a:t>e.x: 210 GHz</a:t>
                  </a:r>
                </a:p>
                <a:p>
                  <a:endParaRPr lang="en-US" sz="1600" dirty="0">
                    <a:latin typeface="Times"/>
                    <a:cs typeface="Times"/>
                  </a:endParaRPr>
                </a:p>
              </p:txBody>
            </p:sp>
            <p:cxnSp>
              <p:nvCxnSpPr>
                <p:cNvPr id="25" name="Straight Arrow Connector 24"/>
                <p:cNvCxnSpPr/>
                <p:nvPr/>
              </p:nvCxnSpPr>
              <p:spPr>
                <a:xfrm flipH="1">
                  <a:off x="5930276" y="5076398"/>
                  <a:ext cx="538585" cy="1936"/>
                </a:xfrm>
                <a:prstGeom prst="straightConnector1">
                  <a:avLst/>
                </a:prstGeom>
                <a:noFill/>
                <a:ln w="9525" cmpd="sng">
                  <a:solidFill>
                    <a:schemeClr val="tx1">
                      <a:lumMod val="85000"/>
                      <a:lumOff val="15000"/>
                    </a:schemeClr>
                  </a:solidFill>
                  <a:headEnd type="none"/>
                  <a:tailEnd type="none"/>
                </a:ln>
              </p:spPr>
              <p:style>
                <a:lnRef idx="2">
                  <a:schemeClr val="dk1"/>
                </a:lnRef>
                <a:fillRef idx="0">
                  <a:schemeClr val="dk1"/>
                </a:fillRef>
                <a:effectRef idx="1">
                  <a:schemeClr val="dk1"/>
                </a:effectRef>
                <a:fontRef idx="minor">
                  <a:schemeClr val="tx1"/>
                </a:fontRef>
              </p:style>
            </p:cxnSp>
            <p:sp>
              <p:nvSpPr>
                <p:cNvPr id="26" name="TextBox 25"/>
                <p:cNvSpPr txBox="1"/>
                <p:nvPr/>
              </p:nvSpPr>
              <p:spPr>
                <a:xfrm rot="5400000">
                  <a:off x="5428479" y="4816722"/>
                  <a:ext cx="184666" cy="338554"/>
                </a:xfrm>
                <a:prstGeom prst="rect">
                  <a:avLst/>
                </a:prstGeom>
                <a:noFill/>
              </p:spPr>
              <p:txBody>
                <a:bodyPr wrap="none" rtlCol="0">
                  <a:spAutoFit/>
                </a:bodyPr>
                <a:lstStyle/>
                <a:p>
                  <a:endParaRPr lang="en-US" sz="1600" dirty="0">
                    <a:latin typeface="Times"/>
                    <a:cs typeface="Times"/>
                  </a:endParaRPr>
                </a:p>
              </p:txBody>
            </p:sp>
            <p:pic>
              <p:nvPicPr>
                <p:cNvPr id="27" name="Picture 26" descr="Screen Shot 2013-03-01 at 4.19.5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0353" y="4787550"/>
                  <a:ext cx="581564" cy="581564"/>
                </a:xfrm>
                <a:prstGeom prst="rect">
                  <a:avLst/>
                </a:prstGeom>
              </p:spPr>
            </p:pic>
            <p:sp>
              <p:nvSpPr>
                <p:cNvPr id="28" name="Trapezoid 27"/>
                <p:cNvSpPr/>
                <p:nvPr/>
              </p:nvSpPr>
              <p:spPr>
                <a:xfrm flipV="1">
                  <a:off x="6505040" y="3180457"/>
                  <a:ext cx="343053" cy="455934"/>
                </a:xfrm>
                <a:prstGeom prst="trapezoid">
                  <a:avLst/>
                </a:prstGeom>
                <a:effectLst/>
                <a:scene3d>
                  <a:camera prst="orthographicFront"/>
                  <a:lightRig rig="threePt" dir="t"/>
                </a:scene3d>
                <a:sp3d>
                  <a:bevelT/>
                </a:sp3d>
              </p:spPr>
              <p:style>
                <a:lnRef idx="1">
                  <a:schemeClr val="dk1"/>
                </a:lnRef>
                <a:fillRef idx="3">
                  <a:schemeClr val="dk1"/>
                </a:fillRef>
                <a:effectRef idx="2">
                  <a:schemeClr val="dk1"/>
                </a:effectRef>
                <a:fontRef idx="minor">
                  <a:schemeClr val="lt1"/>
                </a:fontRef>
              </p:style>
              <p:txBody>
                <a:bodyPr rtlCol="0" anchor="ctr"/>
                <a:lstStyle/>
                <a:p>
                  <a:pPr algn="ctr"/>
                  <a:endParaRPr lang="en-US" b="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29" name="Cube 28"/>
                <p:cNvSpPr/>
                <p:nvPr/>
              </p:nvSpPr>
              <p:spPr>
                <a:xfrm>
                  <a:off x="6588799" y="3679815"/>
                  <a:ext cx="164711" cy="1154467"/>
                </a:xfrm>
                <a:prstGeom prst="cub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30" name="TextBox 29"/>
                <p:cNvSpPr txBox="1"/>
                <p:nvPr/>
              </p:nvSpPr>
              <p:spPr>
                <a:xfrm>
                  <a:off x="7007030" y="3362930"/>
                  <a:ext cx="1553643" cy="1081881"/>
                </a:xfrm>
                <a:prstGeom prst="rect">
                  <a:avLst/>
                </a:prstGeom>
                <a:noFill/>
              </p:spPr>
              <p:txBody>
                <a:bodyPr wrap="none" rtlCol="0">
                  <a:spAutoFit/>
                </a:bodyPr>
                <a:lstStyle/>
                <a:p>
                  <a:pPr algn="ctr"/>
                  <a:r>
                    <a:rPr lang="en-US" sz="1600" dirty="0" smtClean="0">
                      <a:solidFill>
                        <a:srgbClr val="000000"/>
                      </a:solidFill>
                      <a:latin typeface="Times"/>
                      <a:cs typeface="Times"/>
                    </a:rPr>
                    <a:t>Horn Antenna</a:t>
                  </a:r>
                </a:p>
                <a:p>
                  <a:pPr algn="ctr"/>
                  <a:r>
                    <a:rPr lang="en-US" sz="1600" dirty="0">
                      <a:solidFill>
                        <a:srgbClr val="000000"/>
                      </a:solidFill>
                      <a:latin typeface="Times"/>
                      <a:cs typeface="Times"/>
                    </a:rPr>
                    <a:t>+</a:t>
                  </a:r>
                  <a:endParaRPr lang="en-US" sz="1600" dirty="0" smtClean="0">
                    <a:solidFill>
                      <a:srgbClr val="000000"/>
                    </a:solidFill>
                    <a:latin typeface="Times"/>
                    <a:cs typeface="Times"/>
                  </a:endParaRPr>
                </a:p>
                <a:p>
                  <a:pPr algn="ctr"/>
                  <a:r>
                    <a:rPr lang="en-US" sz="1600" dirty="0" smtClean="0">
                      <a:solidFill>
                        <a:srgbClr val="000000"/>
                      </a:solidFill>
                      <a:latin typeface="Times"/>
                      <a:cs typeface="Times"/>
                    </a:rPr>
                    <a:t>Waveguide</a:t>
                  </a:r>
                  <a:endParaRPr lang="en-US" sz="1600" dirty="0">
                    <a:solidFill>
                      <a:srgbClr val="000000"/>
                    </a:solidFill>
                    <a:latin typeface="Times"/>
                    <a:cs typeface="Times"/>
                  </a:endParaRPr>
                </a:p>
              </p:txBody>
            </p:sp>
            <p:cxnSp>
              <p:nvCxnSpPr>
                <p:cNvPr id="31" name="Straight Arrow Connector 30"/>
                <p:cNvCxnSpPr>
                  <a:stCxn id="27" idx="1"/>
                </p:cNvCxnSpPr>
                <p:nvPr/>
              </p:nvCxnSpPr>
              <p:spPr>
                <a:xfrm flipH="1" flipV="1">
                  <a:off x="5225283" y="5076399"/>
                  <a:ext cx="405071" cy="1933"/>
                </a:xfrm>
                <a:prstGeom prst="straightConnector1">
                  <a:avLst/>
                </a:prstGeom>
                <a:noFill/>
                <a:ln w="9525" cmpd="sng">
                  <a:solidFill>
                    <a:schemeClr val="tx1">
                      <a:lumMod val="85000"/>
                      <a:lumOff val="15000"/>
                    </a:schemeClr>
                  </a:solidFill>
                  <a:headEnd type="none"/>
                  <a:tailEnd type="none"/>
                </a:ln>
              </p:spPr>
              <p:style>
                <a:lnRef idx="2">
                  <a:schemeClr val="dk1"/>
                </a:lnRef>
                <a:fillRef idx="0">
                  <a:schemeClr val="dk1"/>
                </a:fillRef>
                <a:effectRef idx="1">
                  <a:schemeClr val="dk1"/>
                </a:effectRef>
                <a:fontRef idx="minor">
                  <a:schemeClr val="tx1"/>
                </a:fontRef>
              </p:style>
            </p:cxnSp>
            <p:sp>
              <p:nvSpPr>
                <p:cNvPr id="32" name="TextBox 31"/>
                <p:cNvSpPr txBox="1"/>
                <p:nvPr/>
              </p:nvSpPr>
              <p:spPr>
                <a:xfrm>
                  <a:off x="5630354" y="5519660"/>
                  <a:ext cx="629199" cy="338554"/>
                </a:xfrm>
                <a:prstGeom prst="rect">
                  <a:avLst/>
                </a:prstGeom>
                <a:noFill/>
              </p:spPr>
              <p:txBody>
                <a:bodyPr wrap="none" rtlCol="0">
                  <a:spAutoFit/>
                </a:bodyPr>
                <a:lstStyle/>
                <a:p>
                  <a:r>
                    <a:rPr lang="en-US" sz="1600" dirty="0" smtClean="0">
                      <a:latin typeface="Times"/>
                      <a:cs typeface="Times"/>
                    </a:rPr>
                    <a:t>Filter</a:t>
                  </a:r>
                  <a:endParaRPr lang="en-US" sz="1600" dirty="0">
                    <a:latin typeface="Times"/>
                    <a:cs typeface="Times"/>
                  </a:endParaRPr>
                </a:p>
              </p:txBody>
            </p:sp>
            <p:sp>
              <p:nvSpPr>
                <p:cNvPr id="33" name="Rectangle 32"/>
                <p:cNvSpPr/>
                <p:nvPr/>
              </p:nvSpPr>
              <p:spPr>
                <a:xfrm>
                  <a:off x="4794250" y="4886783"/>
                  <a:ext cx="431033" cy="39661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noFill/>
                  </a:endParaRPr>
                </a:p>
              </p:txBody>
            </p:sp>
          </p:grpSp>
          <p:sp>
            <p:nvSpPr>
              <p:cNvPr id="14" name="TextBox 13"/>
              <p:cNvSpPr txBox="1"/>
              <p:nvPr/>
            </p:nvSpPr>
            <p:spPr>
              <a:xfrm>
                <a:off x="4321352" y="5338860"/>
                <a:ext cx="1094141" cy="731492"/>
              </a:xfrm>
              <a:prstGeom prst="rect">
                <a:avLst/>
              </a:prstGeom>
              <a:noFill/>
            </p:spPr>
            <p:txBody>
              <a:bodyPr wrap="none" rtlCol="0">
                <a:spAutoFit/>
              </a:bodyPr>
              <a:lstStyle/>
              <a:p>
                <a:pPr algn="ctr"/>
                <a:r>
                  <a:rPr lang="en-US" sz="1600" dirty="0" smtClean="0">
                    <a:latin typeface="Times"/>
                    <a:cs typeface="Times"/>
                  </a:rPr>
                  <a:t>Amp</a:t>
                </a:r>
              </a:p>
              <a:p>
                <a:r>
                  <a:rPr lang="en-US" sz="1600" dirty="0" smtClean="0">
                    <a:latin typeface="Times"/>
                    <a:cs typeface="Times"/>
                  </a:rPr>
                  <a:t>2</a:t>
                </a:r>
                <a:r>
                  <a:rPr lang="en-US" sz="1600" dirty="0">
                    <a:latin typeface="Times"/>
                    <a:cs typeface="Times"/>
                  </a:rPr>
                  <a:t>5</a:t>
                </a:r>
                <a:r>
                  <a:rPr lang="en-US" sz="1600" dirty="0" smtClean="0">
                    <a:latin typeface="Times"/>
                    <a:cs typeface="Times"/>
                  </a:rPr>
                  <a:t> GHz</a:t>
                </a:r>
                <a:endParaRPr lang="en-US" sz="1600" dirty="0">
                  <a:latin typeface="Times"/>
                  <a:cs typeface="Times"/>
                </a:endParaRPr>
              </a:p>
            </p:txBody>
          </p:sp>
        </p:grpSp>
        <p:cxnSp>
          <p:nvCxnSpPr>
            <p:cNvPr id="12" name="Straight Arrow Connector 11"/>
            <p:cNvCxnSpPr/>
            <p:nvPr/>
          </p:nvCxnSpPr>
          <p:spPr>
            <a:xfrm flipH="1" flipV="1">
              <a:off x="4148508" y="5335556"/>
              <a:ext cx="348507" cy="2831"/>
            </a:xfrm>
            <a:prstGeom prst="straightConnector1">
              <a:avLst/>
            </a:prstGeom>
            <a:noFill/>
            <a:ln w="9525" cmpd="sng">
              <a:solidFill>
                <a:schemeClr val="tx1">
                  <a:lumMod val="85000"/>
                  <a:lumOff val="15000"/>
                </a:schemeClr>
              </a:solidFill>
              <a:headEnd type="none"/>
              <a:tailEnd type="none"/>
            </a:ln>
          </p:spPr>
          <p:style>
            <a:lnRef idx="2">
              <a:schemeClr val="dk1"/>
            </a:lnRef>
            <a:fillRef idx="0">
              <a:schemeClr val="dk1"/>
            </a:fillRef>
            <a:effectRef idx="1">
              <a:schemeClr val="dk1"/>
            </a:effectRef>
            <a:fontRef idx="minor">
              <a:schemeClr val="tx1"/>
            </a:fontRef>
          </p:style>
        </p:cxnSp>
      </p:grpSp>
      <p:sp>
        <p:nvSpPr>
          <p:cNvPr id="52" name="TextBox 51"/>
          <p:cNvSpPr txBox="1"/>
          <p:nvPr/>
        </p:nvSpPr>
        <p:spPr>
          <a:xfrm>
            <a:off x="330433" y="1373742"/>
            <a:ext cx="3328455" cy="338554"/>
          </a:xfrm>
          <a:prstGeom prst="rect">
            <a:avLst/>
          </a:prstGeom>
          <a:noFill/>
        </p:spPr>
        <p:txBody>
          <a:bodyPr wrap="none" rtlCol="0">
            <a:spAutoFit/>
          </a:bodyPr>
          <a:lstStyle/>
          <a:p>
            <a:r>
              <a:rPr lang="en-US" sz="1600" i="1" dirty="0" smtClean="0">
                <a:latin typeface="Times"/>
                <a:cs typeface="Times"/>
              </a:rPr>
              <a:t>Layout of the experimental apparatus</a:t>
            </a:r>
            <a:endParaRPr lang="en-US" sz="1600" i="1" dirty="0">
              <a:latin typeface="Times"/>
              <a:cs typeface="Times"/>
            </a:endParaRPr>
          </a:p>
        </p:txBody>
      </p:sp>
      <p:sp>
        <p:nvSpPr>
          <p:cNvPr id="3" name="Footer Placeholder 2"/>
          <p:cNvSpPr>
            <a:spLocks noGrp="1"/>
          </p:cNvSpPr>
          <p:nvPr>
            <p:ph type="ftr" sz="quarter" idx="11"/>
          </p:nvPr>
        </p:nvSpPr>
        <p:spPr/>
        <p:txBody>
          <a:bodyPr/>
          <a:lstStyle/>
          <a:p>
            <a:r>
              <a:rPr lang="en-US" smtClean="0"/>
              <a:t>AWAKE progress report </a:t>
            </a:r>
            <a:endParaRPr lang="en-US"/>
          </a:p>
        </p:txBody>
      </p:sp>
      <p:pic>
        <p:nvPicPr>
          <p:cNvPr id="53" name="Picture 52" descr="IMG_084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3588" y="4037580"/>
            <a:ext cx="3195908" cy="2396931"/>
          </a:xfrm>
          <a:prstGeom prst="rect">
            <a:avLst/>
          </a:prstGeom>
        </p:spPr>
      </p:pic>
      <p:sp>
        <p:nvSpPr>
          <p:cNvPr id="5" name="Slide Number Placeholder 4"/>
          <p:cNvSpPr>
            <a:spLocks noGrp="1"/>
          </p:cNvSpPr>
          <p:nvPr>
            <p:ph type="sldNum" sz="quarter" idx="12"/>
          </p:nvPr>
        </p:nvSpPr>
        <p:spPr/>
        <p:txBody>
          <a:bodyPr/>
          <a:lstStyle/>
          <a:p>
            <a:fld id="{265AEB55-315A-784C-9F97-C4B2A9325188}" type="slidenum">
              <a:rPr lang="en-US" smtClean="0"/>
              <a:t>25</a:t>
            </a:fld>
            <a:endParaRPr lang="en-US"/>
          </a:p>
        </p:txBody>
      </p:sp>
    </p:spTree>
    <p:extLst>
      <p:ext uri="{BB962C8B-B14F-4D97-AF65-F5344CB8AC3E}">
        <p14:creationId xmlns:p14="http://schemas.microsoft.com/office/powerpoint/2010/main" val="225950636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Heterodyne  results</a:t>
            </a:r>
            <a:endParaRPr lang="en-US" dirty="0"/>
          </a:p>
        </p:txBody>
      </p:sp>
      <p:pic>
        <p:nvPicPr>
          <p:cNvPr id="7" name="Content Placeholder 6" descr="sd_1.tif"/>
          <p:cNvPicPr>
            <a:picLocks noGrp="1" noChangeAspect="1"/>
          </p:cNvPicPr>
          <p:nvPr>
            <p:ph idx="1"/>
          </p:nvPr>
        </p:nvPicPr>
        <p:blipFill>
          <a:blip r:embed="rId2">
            <a:extLst>
              <a:ext uri="{28A0092B-C50C-407E-A947-70E740481C1C}">
                <a14:useLocalDpi xmlns:a14="http://schemas.microsoft.com/office/drawing/2010/main" val="0"/>
              </a:ext>
            </a:extLst>
          </a:blip>
          <a:srcRect t="807" b="807"/>
          <a:stretch>
            <a:fillRect/>
          </a:stretch>
        </p:blipFill>
        <p:spPr>
          <a:xfrm>
            <a:off x="2065385" y="2356555"/>
            <a:ext cx="6969078" cy="3983919"/>
          </a:xfrm>
        </p:spPr>
      </p:pic>
      <p:sp>
        <p:nvSpPr>
          <p:cNvPr id="4" name="Date Placeholder 3"/>
          <p:cNvSpPr>
            <a:spLocks noGrp="1"/>
          </p:cNvSpPr>
          <p:nvPr>
            <p:ph type="dt" sz="half" idx="10"/>
          </p:nvPr>
        </p:nvSpPr>
        <p:spPr/>
        <p:txBody>
          <a:bodyPr/>
          <a:lstStyle/>
          <a:p>
            <a:fld id="{FBC5119E-47F7-884B-A0D3-781C21958F5D}" type="datetime4">
              <a:rPr lang="en-US" smtClean="0"/>
              <a:t>December 16, 2014</a:t>
            </a:fld>
            <a:endParaRPr lang="en-US"/>
          </a:p>
        </p:txBody>
      </p:sp>
      <p:pic>
        <p:nvPicPr>
          <p:cNvPr id="8" name="Picture 7" descr="Screen Shot 2014-09-25 at 12.06.46.png"/>
          <p:cNvPicPr>
            <a:picLocks noChangeAspect="1"/>
          </p:cNvPicPr>
          <p:nvPr/>
        </p:nvPicPr>
        <p:blipFill rotWithShape="1">
          <a:blip r:embed="rId3">
            <a:extLst>
              <a:ext uri="{28A0092B-C50C-407E-A947-70E740481C1C}">
                <a14:useLocalDpi xmlns:a14="http://schemas.microsoft.com/office/drawing/2010/main" val="0"/>
              </a:ext>
            </a:extLst>
          </a:blip>
          <a:srcRect l="19769" t="2228" r="48357" b="42776"/>
          <a:stretch/>
        </p:blipFill>
        <p:spPr>
          <a:xfrm>
            <a:off x="5850440" y="1253580"/>
            <a:ext cx="1275684" cy="871960"/>
          </a:xfrm>
          <a:prstGeom prst="rect">
            <a:avLst/>
          </a:prstGeom>
        </p:spPr>
      </p:pic>
      <p:sp>
        <p:nvSpPr>
          <p:cNvPr id="9" name="Content Placeholder 7"/>
          <p:cNvSpPr txBox="1">
            <a:spLocks/>
          </p:cNvSpPr>
          <p:nvPr/>
        </p:nvSpPr>
        <p:spPr>
          <a:xfrm>
            <a:off x="37714" y="966432"/>
            <a:ext cx="5206195" cy="1636543"/>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Clr>
                <a:srgbClr val="FF6600"/>
              </a:buClr>
              <a:buSzPct val="60000"/>
              <a:buFont typeface="Wingdings" charset="2"/>
              <a:buChar char=""/>
              <a:defRPr sz="2400" kern="1200">
                <a:solidFill>
                  <a:schemeClr val="tx1"/>
                </a:solidFill>
                <a:latin typeface="Times New Roman"/>
                <a:ea typeface="+mn-ea"/>
                <a:cs typeface="Times New Roman"/>
              </a:defRPr>
            </a:lvl1pPr>
            <a:lvl2pPr marL="742950" indent="-285750" algn="l" defTabSz="457200" rtl="0" eaLnBrk="1" latinLnBrk="0" hangingPunct="1">
              <a:spcBef>
                <a:spcPct val="20000"/>
              </a:spcBef>
              <a:buClr>
                <a:srgbClr val="FF6600"/>
              </a:buClr>
              <a:buSzPct val="60000"/>
              <a:buFont typeface="Wingdings" charset="2"/>
              <a:buChar char=""/>
              <a:defRPr sz="2200" kern="1200">
                <a:solidFill>
                  <a:schemeClr val="tx1"/>
                </a:solidFill>
                <a:latin typeface="Times New Roman"/>
                <a:ea typeface="+mn-ea"/>
                <a:cs typeface="Times New Roman"/>
              </a:defRPr>
            </a:lvl2pPr>
            <a:lvl3pPr marL="1143000" indent="-228600" algn="l" defTabSz="457200" rtl="0" eaLnBrk="1" latinLnBrk="0" hangingPunct="1">
              <a:spcBef>
                <a:spcPct val="20000"/>
              </a:spcBef>
              <a:buClr>
                <a:srgbClr val="FF6600"/>
              </a:buClr>
              <a:buSzPct val="60000"/>
              <a:buFont typeface="Wingdings" charset="2"/>
              <a:buChar char=""/>
              <a:defRPr sz="2000" kern="1200">
                <a:solidFill>
                  <a:schemeClr val="tx1"/>
                </a:solidFill>
                <a:latin typeface="Times New Roman"/>
                <a:ea typeface="+mn-ea"/>
                <a:cs typeface="Times New Roman"/>
              </a:defRPr>
            </a:lvl3pPr>
            <a:lvl4pPr marL="1600200" indent="-228600" algn="l" defTabSz="457200" rtl="0" eaLnBrk="1" latinLnBrk="0" hangingPunct="1">
              <a:spcBef>
                <a:spcPct val="20000"/>
              </a:spcBef>
              <a:buClr>
                <a:srgbClr val="FF6600"/>
              </a:buClr>
              <a:buSzPct val="60000"/>
              <a:buFont typeface="Wingdings" charset="2"/>
              <a:buChar char=""/>
              <a:defRPr sz="1800" kern="1200">
                <a:solidFill>
                  <a:schemeClr val="tx1"/>
                </a:solidFill>
                <a:latin typeface="Times New Roman"/>
                <a:ea typeface="+mn-ea"/>
                <a:cs typeface="Times New Roman"/>
              </a:defRPr>
            </a:lvl4pPr>
            <a:lvl5pPr marL="2057400" indent="-228600" algn="l" defTabSz="457200" rtl="0" eaLnBrk="1" latinLnBrk="0" hangingPunct="1">
              <a:spcBef>
                <a:spcPct val="20000"/>
              </a:spcBef>
              <a:buClr>
                <a:srgbClr val="FF6600"/>
              </a:buClr>
              <a:buSzPct val="60000"/>
              <a:buFont typeface="Wingdings" charset="2"/>
              <a:buChar char=""/>
              <a:defRPr sz="1600" kern="1200">
                <a:solidFill>
                  <a:schemeClr val="tx1"/>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t>RF/Sub THz signal : 26 GHz (Photo-mixing)</a:t>
            </a:r>
          </a:p>
          <a:p>
            <a:r>
              <a:rPr lang="en-US" sz="2000" dirty="0" smtClean="0"/>
              <a:t>LO : 22 GHz (RF generator)</a:t>
            </a:r>
          </a:p>
          <a:p>
            <a:r>
              <a:rPr lang="en-US" sz="2000" dirty="0" smtClean="0"/>
              <a:t>IF : 4 GHz </a:t>
            </a:r>
            <a:r>
              <a:rPr lang="en-US" sz="2000" dirty="0" smtClean="0">
                <a:sym typeface="Wingdings"/>
              </a:rPr>
              <a:t></a:t>
            </a:r>
            <a:endParaRPr lang="en-US" sz="2000" dirty="0" smtClean="0"/>
          </a:p>
          <a:p>
            <a:endParaRPr lang="en-US" sz="2000" dirty="0"/>
          </a:p>
        </p:txBody>
      </p:sp>
      <p:pic>
        <p:nvPicPr>
          <p:cNvPr id="3" name="Picture 2" descr="IMG_085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02" y="2356555"/>
            <a:ext cx="1899764" cy="1424823"/>
          </a:xfrm>
          <a:prstGeom prst="rect">
            <a:avLst/>
          </a:prstGeom>
        </p:spPr>
      </p:pic>
      <p:sp>
        <p:nvSpPr>
          <p:cNvPr id="10" name="Footer Placeholder 9"/>
          <p:cNvSpPr>
            <a:spLocks noGrp="1"/>
          </p:cNvSpPr>
          <p:nvPr>
            <p:ph type="ftr" sz="quarter" idx="11"/>
          </p:nvPr>
        </p:nvSpPr>
        <p:spPr/>
        <p:txBody>
          <a:bodyPr/>
          <a:lstStyle/>
          <a:p>
            <a:r>
              <a:rPr lang="en-US" smtClean="0"/>
              <a:t>AWAKE progress report </a:t>
            </a:r>
            <a:endParaRPr lang="en-US"/>
          </a:p>
        </p:txBody>
      </p:sp>
      <p:sp>
        <p:nvSpPr>
          <p:cNvPr id="5" name="Slide Number Placeholder 4"/>
          <p:cNvSpPr>
            <a:spLocks noGrp="1"/>
          </p:cNvSpPr>
          <p:nvPr>
            <p:ph type="sldNum" sz="quarter" idx="12"/>
          </p:nvPr>
        </p:nvSpPr>
        <p:spPr/>
        <p:txBody>
          <a:bodyPr/>
          <a:lstStyle/>
          <a:p>
            <a:fld id="{265AEB55-315A-784C-9F97-C4B2A9325188}" type="slidenum">
              <a:rPr lang="en-US" smtClean="0"/>
              <a:t>26</a:t>
            </a:fld>
            <a:endParaRPr lang="en-US"/>
          </a:p>
        </p:txBody>
      </p:sp>
    </p:spTree>
    <p:extLst>
      <p:ext uri="{BB962C8B-B14F-4D97-AF65-F5344CB8AC3E}">
        <p14:creationId xmlns:p14="http://schemas.microsoft.com/office/powerpoint/2010/main" val="87742199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ctr">
              <a:buNone/>
            </a:pPr>
            <a:r>
              <a:rPr lang="en-US" dirty="0" smtClean="0"/>
              <a:t>AWAKE at CERN</a:t>
            </a:r>
            <a:endParaRPr lang="en-US" dirty="0"/>
          </a:p>
        </p:txBody>
      </p:sp>
      <p:sp>
        <p:nvSpPr>
          <p:cNvPr id="4" name="Date Placeholder 3"/>
          <p:cNvSpPr>
            <a:spLocks noGrp="1"/>
          </p:cNvSpPr>
          <p:nvPr>
            <p:ph type="dt" sz="half" idx="10"/>
          </p:nvPr>
        </p:nvSpPr>
        <p:spPr/>
        <p:txBody>
          <a:bodyPr/>
          <a:lstStyle/>
          <a:p>
            <a:fld id="{A5FB61BF-5D80-2947-9E26-DD4DD1A2BC13}" type="datetime4">
              <a:rPr lang="en-US" smtClean="0"/>
              <a:t>December 16, 2014</a:t>
            </a:fld>
            <a:endParaRPr lang="en-US"/>
          </a:p>
        </p:txBody>
      </p:sp>
      <p:sp>
        <p:nvSpPr>
          <p:cNvPr id="5" name="Footer Placeholder 4"/>
          <p:cNvSpPr>
            <a:spLocks noGrp="1"/>
          </p:cNvSpPr>
          <p:nvPr>
            <p:ph type="ftr" sz="quarter" idx="11"/>
          </p:nvPr>
        </p:nvSpPr>
        <p:spPr/>
        <p:txBody>
          <a:bodyPr/>
          <a:lstStyle/>
          <a:p>
            <a:r>
              <a:rPr lang="en-US" smtClean="0"/>
              <a:t>AWAKE progress report </a:t>
            </a:r>
            <a:endParaRPr lang="en-US"/>
          </a:p>
        </p:txBody>
      </p:sp>
      <p:sp>
        <p:nvSpPr>
          <p:cNvPr id="7" name="Slide Number Placeholder 6"/>
          <p:cNvSpPr>
            <a:spLocks noGrp="1"/>
          </p:cNvSpPr>
          <p:nvPr>
            <p:ph type="sldNum" sz="quarter" idx="12"/>
          </p:nvPr>
        </p:nvSpPr>
        <p:spPr/>
        <p:txBody>
          <a:bodyPr/>
          <a:lstStyle/>
          <a:p>
            <a:fld id="{265AEB55-315A-784C-9F97-C4B2A9325188}" type="slidenum">
              <a:rPr lang="en-US" smtClean="0"/>
              <a:t>27</a:t>
            </a:fld>
            <a:endParaRPr lang="en-US"/>
          </a:p>
        </p:txBody>
      </p:sp>
    </p:spTree>
    <p:extLst>
      <p:ext uri="{BB962C8B-B14F-4D97-AF65-F5344CB8AC3E}">
        <p14:creationId xmlns:p14="http://schemas.microsoft.com/office/powerpoint/2010/main" val="258604513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Proton beams at CERN</a:t>
            </a:r>
            <a:endParaRPr lang="en-US" dirty="0"/>
          </a:p>
        </p:txBody>
      </p:sp>
      <p:sp>
        <p:nvSpPr>
          <p:cNvPr id="3" name="Content Placeholder 2"/>
          <p:cNvSpPr>
            <a:spLocks noGrp="1"/>
          </p:cNvSpPr>
          <p:nvPr>
            <p:ph idx="1"/>
          </p:nvPr>
        </p:nvSpPr>
        <p:spPr>
          <a:xfrm>
            <a:off x="84556" y="1223802"/>
            <a:ext cx="7141743" cy="285257"/>
          </a:xfrm>
        </p:spPr>
        <p:txBody>
          <a:bodyPr>
            <a:normAutofit fontScale="62500" lnSpcReduction="20000"/>
          </a:bodyPr>
          <a:lstStyle/>
          <a:p>
            <a:r>
              <a:rPr lang="en-US" dirty="0" smtClean="0"/>
              <a:t>SPS beam : high energy, available for proof of principle experiment. </a:t>
            </a:r>
            <a:endParaRPr lang="en-US" dirty="0"/>
          </a:p>
        </p:txBody>
      </p:sp>
      <p:sp>
        <p:nvSpPr>
          <p:cNvPr id="4" name="Date Placeholder 3"/>
          <p:cNvSpPr>
            <a:spLocks noGrp="1"/>
          </p:cNvSpPr>
          <p:nvPr>
            <p:ph type="dt" sz="half" idx="10"/>
          </p:nvPr>
        </p:nvSpPr>
        <p:spPr/>
        <p:txBody>
          <a:bodyPr/>
          <a:lstStyle/>
          <a:p>
            <a:fld id="{E555A6E5-6581-934C-893C-2C7DF0385B79}" type="datetime4">
              <a:rPr lang="en-US" smtClean="0"/>
              <a:t>December 16, 2014</a:t>
            </a:fld>
            <a:endParaRPr lang="en-US"/>
          </a:p>
        </p:txBody>
      </p:sp>
      <p:sp>
        <p:nvSpPr>
          <p:cNvPr id="5" name="Footer Placeholder 4"/>
          <p:cNvSpPr>
            <a:spLocks noGrp="1"/>
          </p:cNvSpPr>
          <p:nvPr>
            <p:ph type="ftr" sz="quarter" idx="11"/>
          </p:nvPr>
        </p:nvSpPr>
        <p:spPr/>
        <p:txBody>
          <a:bodyPr/>
          <a:lstStyle/>
          <a:p>
            <a:r>
              <a:rPr lang="en-US" smtClean="0"/>
              <a:t>AWAKE progress report </a:t>
            </a:r>
            <a:endParaRPr lang="en-US"/>
          </a:p>
        </p:txBody>
      </p:sp>
      <p:graphicFrame>
        <p:nvGraphicFramePr>
          <p:cNvPr id="9" name="Table 8"/>
          <p:cNvGraphicFramePr>
            <a:graphicFrameLocks noGrp="1"/>
          </p:cNvGraphicFramePr>
          <p:nvPr>
            <p:extLst>
              <p:ext uri="{D42A27DB-BD31-4B8C-83A1-F6EECF244321}">
                <p14:modId xmlns:p14="http://schemas.microsoft.com/office/powerpoint/2010/main" val="2465738537"/>
              </p:ext>
            </p:extLst>
          </p:nvPr>
        </p:nvGraphicFramePr>
        <p:xfrm>
          <a:off x="5893080" y="2446681"/>
          <a:ext cx="2439370" cy="2959226"/>
        </p:xfrm>
        <a:graphic>
          <a:graphicData uri="http://schemas.openxmlformats.org/drawingml/2006/table">
            <a:tbl>
              <a:tblPr firstRow="1" bandRow="1">
                <a:tableStyleId>{8EC20E35-A176-4012-BC5E-935CFFF8708E}</a:tableStyleId>
              </a:tblPr>
              <a:tblGrid>
                <a:gridCol w="1461470"/>
                <a:gridCol w="977900"/>
              </a:tblGrid>
              <a:tr h="362301">
                <a:tc>
                  <a:txBody>
                    <a:bodyPr/>
                    <a:lstStyle/>
                    <a:p>
                      <a:pPr algn="ctr"/>
                      <a:r>
                        <a:rPr lang="en-US" sz="1600" dirty="0" smtClean="0">
                          <a:solidFill>
                            <a:srgbClr val="000000"/>
                          </a:solidFill>
                          <a:latin typeface="Times New Roman"/>
                          <a:cs typeface="Times New Roman"/>
                        </a:rPr>
                        <a:t>Parameter</a:t>
                      </a:r>
                      <a:endParaRPr lang="en-US" sz="1600" dirty="0">
                        <a:solidFill>
                          <a:srgbClr val="000000"/>
                        </a:solidFill>
                        <a:latin typeface="Times New Roman"/>
                        <a:cs typeface="Times New Roman"/>
                      </a:endParaRPr>
                    </a:p>
                  </a:txBody>
                  <a:tcPr>
                    <a:solidFill>
                      <a:srgbClr val="FFDF1E"/>
                    </a:solidFill>
                  </a:tcPr>
                </a:tc>
                <a:tc>
                  <a:txBody>
                    <a:bodyPr/>
                    <a:lstStyle/>
                    <a:p>
                      <a:pPr algn="ctr"/>
                      <a:r>
                        <a:rPr lang="en-US" sz="1600" dirty="0" smtClean="0">
                          <a:solidFill>
                            <a:schemeClr val="tx1"/>
                          </a:solidFill>
                          <a:latin typeface="Times New Roman"/>
                          <a:cs typeface="Times New Roman"/>
                        </a:rPr>
                        <a:t>SPS</a:t>
                      </a:r>
                      <a:endParaRPr lang="en-US" sz="1600" dirty="0">
                        <a:solidFill>
                          <a:schemeClr val="tx1"/>
                        </a:solidFill>
                        <a:latin typeface="Times New Roman"/>
                        <a:cs typeface="Times New Roman"/>
                      </a:endParaRPr>
                    </a:p>
                  </a:txBody>
                  <a:tcPr>
                    <a:solidFill>
                      <a:srgbClr val="FFDF1E"/>
                    </a:solidFill>
                  </a:tcPr>
                </a:tc>
              </a:tr>
              <a:tr h="345166">
                <a:tc>
                  <a:txBody>
                    <a:bodyPr/>
                    <a:lstStyle/>
                    <a:p>
                      <a:pPr algn="ctr"/>
                      <a:r>
                        <a:rPr lang="en-US" sz="1600" dirty="0" smtClean="0">
                          <a:latin typeface="Times New Roman"/>
                          <a:cs typeface="Times New Roman"/>
                        </a:rPr>
                        <a:t>E</a:t>
                      </a:r>
                      <a:r>
                        <a:rPr lang="en-US" sz="1600" baseline="-25000" dirty="0" smtClean="0">
                          <a:latin typeface="Times New Roman"/>
                          <a:cs typeface="Times New Roman"/>
                        </a:rPr>
                        <a:t>0</a:t>
                      </a:r>
                      <a:r>
                        <a:rPr lang="en-US" sz="1600" baseline="0" dirty="0" smtClean="0">
                          <a:latin typeface="Times New Roman"/>
                          <a:cs typeface="Times New Roman"/>
                        </a:rPr>
                        <a:t> (</a:t>
                      </a:r>
                      <a:r>
                        <a:rPr lang="en-US" sz="1600" baseline="0" dirty="0" err="1" smtClean="0">
                          <a:latin typeface="Times New Roman"/>
                          <a:cs typeface="Times New Roman"/>
                        </a:rPr>
                        <a:t>GeV</a:t>
                      </a:r>
                      <a:r>
                        <a:rPr lang="en-US" sz="1600" baseline="0" dirty="0" smtClean="0">
                          <a:latin typeface="Times New Roman"/>
                          <a:cs typeface="Times New Roman"/>
                        </a:rPr>
                        <a:t>)</a:t>
                      </a:r>
                      <a:endParaRPr lang="en-US" sz="1600" dirty="0">
                        <a:latin typeface="Times New Roman"/>
                        <a:cs typeface="Times New Roman"/>
                      </a:endParaRPr>
                    </a:p>
                  </a:txBody>
                  <a:tcPr>
                    <a:noFill/>
                  </a:tcPr>
                </a:tc>
                <a:tc>
                  <a:txBody>
                    <a:bodyPr/>
                    <a:lstStyle/>
                    <a:p>
                      <a:pPr algn="ctr"/>
                      <a:r>
                        <a:rPr lang="en-US" sz="1600" dirty="0" smtClean="0">
                          <a:latin typeface="Times New Roman"/>
                          <a:cs typeface="Times New Roman"/>
                        </a:rPr>
                        <a:t>400</a:t>
                      </a:r>
                      <a:endParaRPr lang="en-US" sz="1600" dirty="0">
                        <a:solidFill>
                          <a:srgbClr val="FF0000"/>
                        </a:solidFill>
                        <a:latin typeface="Times New Roman"/>
                        <a:cs typeface="Times New Roman"/>
                      </a:endParaRPr>
                    </a:p>
                  </a:txBody>
                  <a:tcPr>
                    <a:noFill/>
                  </a:tcPr>
                </a:tc>
              </a:tr>
              <a:tr h="345166">
                <a:tc>
                  <a:txBody>
                    <a:bodyPr/>
                    <a:lstStyle/>
                    <a:p>
                      <a:pPr algn="ctr"/>
                      <a:r>
                        <a:rPr lang="en-US" sz="1600" dirty="0" err="1" smtClean="0">
                          <a:latin typeface="Times New Roman"/>
                          <a:cs typeface="Times New Roman"/>
                        </a:rPr>
                        <a:t>N</a:t>
                      </a:r>
                      <a:r>
                        <a:rPr lang="en-US" sz="1600" baseline="-25000" dirty="0" err="1" smtClean="0">
                          <a:latin typeface="Times New Roman"/>
                          <a:cs typeface="Times New Roman"/>
                        </a:rPr>
                        <a:t>p</a:t>
                      </a:r>
                      <a:r>
                        <a:rPr lang="en-US" sz="1600" baseline="0" dirty="0" smtClean="0">
                          <a:latin typeface="Times New Roman"/>
                          <a:cs typeface="Times New Roman"/>
                        </a:rPr>
                        <a:t> (10</a:t>
                      </a:r>
                      <a:r>
                        <a:rPr lang="en-US" sz="1600" baseline="30000" dirty="0" smtClean="0">
                          <a:latin typeface="Times New Roman"/>
                          <a:cs typeface="Times New Roman"/>
                        </a:rPr>
                        <a:t>10</a:t>
                      </a:r>
                      <a:r>
                        <a:rPr lang="en-US" sz="1600" baseline="0" dirty="0" smtClean="0">
                          <a:latin typeface="Times New Roman"/>
                          <a:cs typeface="Times New Roman"/>
                        </a:rPr>
                        <a:t>)</a:t>
                      </a:r>
                      <a:endParaRPr lang="en-US" sz="1600" baseline="0" dirty="0">
                        <a:latin typeface="Times New Roman"/>
                        <a:cs typeface="Times New Roman"/>
                      </a:endParaRPr>
                    </a:p>
                  </a:txBody>
                  <a:tcPr>
                    <a:noFill/>
                  </a:tcPr>
                </a:tc>
                <a:tc>
                  <a:txBody>
                    <a:bodyPr/>
                    <a:lstStyle/>
                    <a:p>
                      <a:pPr algn="ctr"/>
                      <a:r>
                        <a:rPr lang="en-US" sz="1600" dirty="0" smtClean="0">
                          <a:latin typeface="Times New Roman"/>
                          <a:cs typeface="Times New Roman"/>
                        </a:rPr>
                        <a:t>10.5</a:t>
                      </a:r>
                      <a:endParaRPr lang="en-US" sz="1600" dirty="0">
                        <a:solidFill>
                          <a:srgbClr val="FF0000"/>
                        </a:solidFill>
                        <a:latin typeface="Times New Roman"/>
                        <a:cs typeface="Times New Roman"/>
                      </a:endParaRPr>
                    </a:p>
                  </a:txBody>
                  <a:tcPr>
                    <a:noFill/>
                  </a:tcPr>
                </a:tc>
              </a:tr>
              <a:tr h="345166">
                <a:tc>
                  <a:txBody>
                    <a:bodyPr/>
                    <a:lstStyle/>
                    <a:p>
                      <a:pPr algn="ctr"/>
                      <a:r>
                        <a:rPr lang="en-US" sz="1600" baseline="0" dirty="0" smtClean="0">
                          <a:latin typeface="Times New Roman"/>
                          <a:cs typeface="Times New Roman"/>
                        </a:rPr>
                        <a:t>∆E/E</a:t>
                      </a:r>
                      <a:r>
                        <a:rPr lang="en-US" sz="1600" baseline="-25000" dirty="0" smtClean="0">
                          <a:latin typeface="Times New Roman"/>
                          <a:cs typeface="Times New Roman"/>
                        </a:rPr>
                        <a:t>0</a:t>
                      </a:r>
                      <a:r>
                        <a:rPr lang="en-US" sz="1600" baseline="0" dirty="0" smtClean="0">
                          <a:latin typeface="Times New Roman"/>
                          <a:cs typeface="Times New Roman"/>
                        </a:rPr>
                        <a:t> (%)</a:t>
                      </a:r>
                      <a:endParaRPr lang="en-US" sz="1600" dirty="0">
                        <a:latin typeface="Times New Roman"/>
                        <a:cs typeface="Times New Roman"/>
                      </a:endParaRPr>
                    </a:p>
                  </a:txBody>
                  <a:tcPr>
                    <a:noFill/>
                  </a:tcPr>
                </a:tc>
                <a:tc>
                  <a:txBody>
                    <a:bodyPr/>
                    <a:lstStyle/>
                    <a:p>
                      <a:pPr algn="ctr"/>
                      <a:r>
                        <a:rPr lang="en-US" sz="1600" dirty="0" smtClean="0">
                          <a:latin typeface="Times New Roman"/>
                          <a:cs typeface="Times New Roman"/>
                        </a:rPr>
                        <a:t>0.03</a:t>
                      </a:r>
                      <a:endParaRPr lang="en-US" sz="1600" dirty="0">
                        <a:solidFill>
                          <a:schemeClr val="tx1"/>
                        </a:solidFill>
                        <a:latin typeface="Times New Roman"/>
                        <a:cs typeface="Times New Roman"/>
                      </a:endParaRPr>
                    </a:p>
                  </a:txBody>
                  <a:tcPr>
                    <a:noFill/>
                  </a:tcPr>
                </a:tc>
              </a:tr>
              <a:tr h="345166">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err="1" smtClean="0">
                          <a:latin typeface="Symbol" charset="2"/>
                          <a:cs typeface="Symbol" charset="2"/>
                        </a:rPr>
                        <a:t>s</a:t>
                      </a:r>
                      <a:r>
                        <a:rPr lang="en-US" sz="1600" baseline="-25000" dirty="0" err="1" smtClean="0">
                          <a:latin typeface="Times New Roman"/>
                          <a:cs typeface="Times New Roman"/>
                        </a:rPr>
                        <a:t>z</a:t>
                      </a:r>
                      <a:r>
                        <a:rPr lang="en-US" sz="1600" baseline="0" dirty="0" smtClean="0">
                          <a:latin typeface="Times New Roman"/>
                          <a:cs typeface="Times New Roman"/>
                        </a:rPr>
                        <a:t> (cm)</a:t>
                      </a:r>
                      <a:endParaRPr lang="en-US" sz="1600" dirty="0" smtClean="0">
                        <a:latin typeface="Times New Roman"/>
                        <a:cs typeface="Times New Roman"/>
                      </a:endParaRPr>
                    </a:p>
                  </a:txBody>
                  <a:tcPr>
                    <a:noFill/>
                  </a:tcPr>
                </a:tc>
                <a:tc>
                  <a:txBody>
                    <a:bodyPr/>
                    <a:lstStyle/>
                    <a:p>
                      <a:pPr algn="ctr"/>
                      <a:r>
                        <a:rPr lang="en-US" sz="1600" dirty="0" smtClean="0">
                          <a:latin typeface="Times New Roman"/>
                          <a:cs typeface="Times New Roman"/>
                        </a:rPr>
                        <a:t>12</a:t>
                      </a:r>
                      <a:endParaRPr lang="en-US" sz="1600" dirty="0">
                        <a:solidFill>
                          <a:srgbClr val="FF0000"/>
                        </a:solidFill>
                        <a:latin typeface="Times New Roman"/>
                        <a:cs typeface="Times New Roman"/>
                      </a:endParaRPr>
                    </a:p>
                  </a:txBody>
                  <a:tcPr>
                    <a:noFill/>
                  </a:tcPr>
                </a:tc>
              </a:tr>
              <a:tr h="47801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err="1" smtClean="0">
                          <a:latin typeface="Symbol" charset="2"/>
                          <a:cs typeface="Symbol" charset="2"/>
                        </a:rPr>
                        <a:t>e</a:t>
                      </a:r>
                      <a:r>
                        <a:rPr lang="en-US" sz="1600" baseline="-25000" dirty="0" err="1" smtClean="0">
                          <a:latin typeface="Times New Roman"/>
                          <a:cs typeface="Times New Roman"/>
                        </a:rPr>
                        <a:t>N</a:t>
                      </a:r>
                      <a:r>
                        <a:rPr lang="en-US" sz="1600" baseline="0" dirty="0" smtClean="0">
                          <a:latin typeface="Times New Roman"/>
                          <a:cs typeface="Times New Roman"/>
                        </a:rPr>
                        <a:t> (mm-</a:t>
                      </a:r>
                      <a:r>
                        <a:rPr lang="en-US" sz="1600" baseline="0" dirty="0" err="1" smtClean="0">
                          <a:latin typeface="Times New Roman"/>
                          <a:cs typeface="Times New Roman"/>
                        </a:rPr>
                        <a:t>mrad</a:t>
                      </a:r>
                      <a:r>
                        <a:rPr lang="en-US" sz="1600" baseline="0" dirty="0" smtClean="0">
                          <a:latin typeface="Times New Roman"/>
                          <a:cs typeface="Times New Roman"/>
                        </a:rPr>
                        <a:t>)</a:t>
                      </a:r>
                      <a:endParaRPr lang="en-US" sz="1600" dirty="0" smtClean="0">
                        <a:latin typeface="Times New Roman"/>
                        <a:cs typeface="Times New Roman"/>
                      </a:endParaRPr>
                    </a:p>
                  </a:txBody>
                  <a:tcPr>
                    <a:noFill/>
                  </a:tcPr>
                </a:tc>
                <a:tc>
                  <a:txBody>
                    <a:bodyPr/>
                    <a:lstStyle/>
                    <a:p>
                      <a:pPr algn="ctr"/>
                      <a:r>
                        <a:rPr lang="en-US" sz="1600" dirty="0" smtClean="0">
                          <a:latin typeface="Times New Roman"/>
                          <a:cs typeface="Times New Roman"/>
                        </a:rPr>
                        <a:t>3.6</a:t>
                      </a:r>
                      <a:endParaRPr lang="en-US" sz="1600" dirty="0">
                        <a:solidFill>
                          <a:schemeClr val="tx1"/>
                        </a:solidFill>
                        <a:latin typeface="Times New Roman"/>
                        <a:cs typeface="Times New Roman"/>
                      </a:endParaRPr>
                    </a:p>
                  </a:txBody>
                  <a:tcPr>
                    <a:noFill/>
                  </a:tcPr>
                </a:tc>
              </a:tr>
              <a:tr h="33423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err="1" smtClean="0">
                          <a:latin typeface="Symbol" charset="2"/>
                          <a:cs typeface="Symbol" charset="2"/>
                        </a:rPr>
                        <a:t>s</a:t>
                      </a:r>
                      <a:r>
                        <a:rPr lang="en-US" sz="1600" baseline="-25000" dirty="0" err="1" smtClean="0">
                          <a:latin typeface="Times New Roman"/>
                          <a:cs typeface="Times New Roman"/>
                        </a:rPr>
                        <a:t>r</a:t>
                      </a:r>
                      <a:r>
                        <a:rPr lang="en-US" sz="1600" baseline="0" dirty="0" smtClean="0">
                          <a:latin typeface="Times New Roman"/>
                          <a:cs typeface="Times New Roman"/>
                        </a:rPr>
                        <a:t>* (µm)</a:t>
                      </a:r>
                      <a:endParaRPr lang="en-US" sz="1600" dirty="0" smtClean="0">
                        <a:latin typeface="Times New Roman"/>
                        <a:cs typeface="Times New Roman"/>
                      </a:endParaRPr>
                    </a:p>
                  </a:txBody>
                  <a:tcPr>
                    <a:noFill/>
                  </a:tcPr>
                </a:tc>
                <a:tc>
                  <a:txBody>
                    <a:bodyPr/>
                    <a:lstStyle/>
                    <a:p>
                      <a:pPr algn="ctr"/>
                      <a:r>
                        <a:rPr lang="en-US" sz="1600" dirty="0" smtClean="0">
                          <a:latin typeface="Times New Roman"/>
                          <a:cs typeface="Times New Roman"/>
                        </a:rPr>
                        <a:t>200</a:t>
                      </a:r>
                      <a:endParaRPr lang="en-US" sz="1600" dirty="0">
                        <a:solidFill>
                          <a:srgbClr val="FF0000"/>
                        </a:solidFill>
                        <a:latin typeface="Times New Roman"/>
                        <a:cs typeface="Times New Roman"/>
                      </a:endParaRPr>
                    </a:p>
                  </a:txBody>
                  <a:tcPr>
                    <a:noFill/>
                  </a:tcPr>
                </a:tc>
              </a:tr>
              <a:tr h="40297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latin typeface="Symbol" charset="2"/>
                          <a:cs typeface="Symbol" charset="2"/>
                        </a:rPr>
                        <a:t>b</a:t>
                      </a:r>
                      <a:r>
                        <a:rPr lang="en-US" sz="1600" baseline="0" dirty="0" smtClean="0">
                          <a:latin typeface="Times New Roman"/>
                          <a:cs typeface="Times New Roman"/>
                        </a:rPr>
                        <a:t>* (m)</a:t>
                      </a:r>
                      <a:endParaRPr lang="en-US" sz="1600" dirty="0" smtClean="0">
                        <a:latin typeface="Times New Roman"/>
                        <a:cs typeface="Times New Roman"/>
                      </a:endParaRPr>
                    </a:p>
                  </a:txBody>
                  <a:tcPr>
                    <a:noFill/>
                  </a:tcPr>
                </a:tc>
                <a:tc>
                  <a:txBody>
                    <a:bodyPr/>
                    <a:lstStyle/>
                    <a:p>
                      <a:pPr algn="ctr"/>
                      <a:r>
                        <a:rPr lang="en-US" sz="1600" dirty="0" smtClean="0">
                          <a:latin typeface="Times New Roman"/>
                          <a:cs typeface="Times New Roman"/>
                        </a:rPr>
                        <a:t>5</a:t>
                      </a:r>
                      <a:endParaRPr lang="en-US" sz="1600" dirty="0">
                        <a:solidFill>
                          <a:srgbClr val="FF0000"/>
                        </a:solidFill>
                        <a:latin typeface="Times New Roman"/>
                        <a:cs typeface="Times New Roman"/>
                      </a:endParaRPr>
                    </a:p>
                  </a:txBody>
                  <a:tcPr>
                    <a:noFill/>
                  </a:tcPr>
                </a:tc>
              </a:tr>
            </a:tbl>
          </a:graphicData>
        </a:graphic>
      </p:graphicFrame>
      <p:grpSp>
        <p:nvGrpSpPr>
          <p:cNvPr id="11" name="Group 10"/>
          <p:cNvGrpSpPr/>
          <p:nvPr/>
        </p:nvGrpSpPr>
        <p:grpSpPr>
          <a:xfrm>
            <a:off x="671402" y="2215436"/>
            <a:ext cx="4606892" cy="3767021"/>
            <a:chOff x="754064" y="1957449"/>
            <a:chExt cx="4225650" cy="3421713"/>
          </a:xfrm>
        </p:grpSpPr>
        <p:pic>
          <p:nvPicPr>
            <p:cNvPr id="7" name="Picture 6" descr="CERNacceleratorcomplex2013.jpg"/>
            <p:cNvPicPr>
              <a:picLocks noChangeAspect="1"/>
            </p:cNvPicPr>
            <p:nvPr/>
          </p:nvPicPr>
          <p:blipFill>
            <a:blip r:embed="rId2"/>
            <a:srcRect l="18520" t="13782" r="17850" b="22099"/>
            <a:stretch>
              <a:fillRect/>
            </a:stretch>
          </p:blipFill>
          <p:spPr>
            <a:xfrm>
              <a:off x="754064" y="1957449"/>
              <a:ext cx="4225650" cy="3421713"/>
            </a:xfrm>
            <a:prstGeom prst="rect">
              <a:avLst/>
            </a:prstGeom>
          </p:spPr>
        </p:pic>
        <p:sp>
          <p:nvSpPr>
            <p:cNvPr id="10" name="Oval 9"/>
            <p:cNvSpPr/>
            <p:nvPr/>
          </p:nvSpPr>
          <p:spPr>
            <a:xfrm>
              <a:off x="3352800" y="2971800"/>
              <a:ext cx="1626914" cy="825500"/>
            </a:xfrm>
            <a:prstGeom prst="ellipse">
              <a:avLst/>
            </a:prstGeom>
            <a:solidFill>
              <a:srgbClr val="FFFF00">
                <a:alpha val="11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Slide Number Placeholder 7"/>
          <p:cNvSpPr>
            <a:spLocks noGrp="1"/>
          </p:cNvSpPr>
          <p:nvPr>
            <p:ph type="sldNum" sz="quarter" idx="12"/>
          </p:nvPr>
        </p:nvSpPr>
        <p:spPr/>
        <p:txBody>
          <a:bodyPr/>
          <a:lstStyle/>
          <a:p>
            <a:fld id="{265AEB55-315A-784C-9F97-C4B2A9325188}" type="slidenum">
              <a:rPr lang="en-US" smtClean="0"/>
              <a:t>28</a:t>
            </a:fld>
            <a:endParaRPr lang="en-US"/>
          </a:p>
        </p:txBody>
      </p:sp>
    </p:spTree>
    <p:extLst>
      <p:ext uri="{BB962C8B-B14F-4D97-AF65-F5344CB8AC3E}">
        <p14:creationId xmlns:p14="http://schemas.microsoft.com/office/powerpoint/2010/main" val="277602509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AWAKE experiment at CERN</a:t>
            </a:r>
            <a:endParaRPr lang="en-US" dirty="0"/>
          </a:p>
        </p:txBody>
      </p:sp>
      <p:sp>
        <p:nvSpPr>
          <p:cNvPr id="4" name="Date Placeholder 3"/>
          <p:cNvSpPr>
            <a:spLocks noGrp="1"/>
          </p:cNvSpPr>
          <p:nvPr>
            <p:ph type="dt" sz="half" idx="10"/>
          </p:nvPr>
        </p:nvSpPr>
        <p:spPr/>
        <p:txBody>
          <a:bodyPr/>
          <a:lstStyle/>
          <a:p>
            <a:fld id="{FC0F342A-642C-EC46-8C2B-8458AD37EDFF}" type="datetime4">
              <a:rPr lang="en-US" smtClean="0"/>
              <a:t>December 16, 2014</a:t>
            </a:fld>
            <a:endParaRPr lang="en-US"/>
          </a:p>
        </p:txBody>
      </p:sp>
      <p:sp>
        <p:nvSpPr>
          <p:cNvPr id="5" name="Footer Placeholder 4"/>
          <p:cNvSpPr>
            <a:spLocks noGrp="1"/>
          </p:cNvSpPr>
          <p:nvPr>
            <p:ph type="ftr" sz="quarter" idx="11"/>
          </p:nvPr>
        </p:nvSpPr>
        <p:spPr/>
        <p:txBody>
          <a:bodyPr/>
          <a:lstStyle/>
          <a:p>
            <a:r>
              <a:rPr lang="en-US" smtClean="0"/>
              <a:t>AWAKE progress report </a:t>
            </a:r>
            <a:endParaRPr lang="en-US"/>
          </a:p>
        </p:txBody>
      </p:sp>
      <p:pic>
        <p:nvPicPr>
          <p:cNvPr id="7" name="Picture 6" descr="CNGSDiagram.pdf"/>
          <p:cNvPicPr>
            <a:picLocks noChangeAspect="1"/>
          </p:cNvPicPr>
          <p:nvPr/>
        </p:nvPicPr>
        <p:blipFill>
          <a:blip r:embed="rId2"/>
          <a:stretch>
            <a:fillRect/>
          </a:stretch>
        </p:blipFill>
        <p:spPr>
          <a:xfrm>
            <a:off x="246063" y="2024159"/>
            <a:ext cx="6553978" cy="4151215"/>
          </a:xfrm>
          <a:prstGeom prst="rect">
            <a:avLst/>
          </a:prstGeom>
        </p:spPr>
      </p:pic>
      <p:sp>
        <p:nvSpPr>
          <p:cNvPr id="3" name="Slide Number Placeholder 2"/>
          <p:cNvSpPr>
            <a:spLocks noGrp="1"/>
          </p:cNvSpPr>
          <p:nvPr>
            <p:ph type="sldNum" sz="quarter" idx="12"/>
          </p:nvPr>
        </p:nvSpPr>
        <p:spPr/>
        <p:txBody>
          <a:bodyPr/>
          <a:lstStyle/>
          <a:p>
            <a:fld id="{265AEB55-315A-784C-9F97-C4B2A9325188}" type="slidenum">
              <a:rPr lang="en-US" smtClean="0"/>
              <a:t>29</a:t>
            </a:fld>
            <a:endParaRPr lang="en-US"/>
          </a:p>
        </p:txBody>
      </p:sp>
      <p:pic>
        <p:nvPicPr>
          <p:cNvPr id="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9368" y="1059239"/>
            <a:ext cx="3474632" cy="2081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328854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AWAKE collaboration</a:t>
            </a:r>
            <a:endParaRPr lang="en-US" dirty="0"/>
          </a:p>
        </p:txBody>
      </p:sp>
      <p:sp>
        <p:nvSpPr>
          <p:cNvPr id="3" name="Content Placeholder 2"/>
          <p:cNvSpPr>
            <a:spLocks noGrp="1"/>
          </p:cNvSpPr>
          <p:nvPr>
            <p:ph idx="1"/>
          </p:nvPr>
        </p:nvSpPr>
        <p:spPr>
          <a:xfrm>
            <a:off x="84557" y="1223802"/>
            <a:ext cx="8294522" cy="2864011"/>
          </a:xfrm>
        </p:spPr>
        <p:txBody>
          <a:bodyPr>
            <a:noAutofit/>
          </a:bodyPr>
          <a:lstStyle/>
          <a:p>
            <a:pPr>
              <a:lnSpc>
                <a:spcPct val="80000"/>
              </a:lnSpc>
            </a:pPr>
            <a:r>
              <a:rPr lang="en-US" sz="1800" dirty="0" smtClean="0"/>
              <a:t>AWAKE at MPI</a:t>
            </a:r>
            <a:br>
              <a:rPr lang="en-US" sz="1800" dirty="0" smtClean="0"/>
            </a:br>
            <a:r>
              <a:rPr lang="en-US" sz="1800" dirty="0" smtClean="0"/>
              <a:t/>
            </a:r>
            <a:br>
              <a:rPr lang="en-US" sz="1800" dirty="0" smtClean="0"/>
            </a:br>
            <a:r>
              <a:rPr lang="en-US" sz="1800" dirty="0" smtClean="0"/>
              <a:t>Project spoke person</a:t>
            </a:r>
            <a:r>
              <a:rPr lang="en-US" sz="1800" dirty="0" smtClean="0">
                <a:solidFill>
                  <a:srgbClr val="0000FF"/>
                </a:solidFill>
              </a:rPr>
              <a:t>: Allen Caldwell</a:t>
            </a:r>
            <a:br>
              <a:rPr lang="en-US" sz="1800" dirty="0" smtClean="0">
                <a:solidFill>
                  <a:srgbClr val="0000FF"/>
                </a:solidFill>
              </a:rPr>
            </a:br>
            <a:r>
              <a:rPr lang="en-US" sz="1800" dirty="0" smtClean="0"/>
              <a:t>Group leader : 		 </a:t>
            </a:r>
            <a:r>
              <a:rPr lang="en-US" sz="1800" dirty="0" err="1" smtClean="0">
                <a:solidFill>
                  <a:srgbClr val="0000FF"/>
                </a:solidFill>
              </a:rPr>
              <a:t>Patric</a:t>
            </a:r>
            <a:r>
              <a:rPr lang="en-US" sz="1800" dirty="0" smtClean="0">
                <a:solidFill>
                  <a:srgbClr val="0000FF"/>
                </a:solidFill>
              </a:rPr>
              <a:t> </a:t>
            </a:r>
            <a:r>
              <a:rPr lang="en-US" sz="1800" dirty="0" err="1" smtClean="0">
                <a:solidFill>
                  <a:srgbClr val="0000FF"/>
                </a:solidFill>
              </a:rPr>
              <a:t>Muggli</a:t>
            </a:r>
            <a:r>
              <a:rPr lang="en-US" sz="1800" dirty="0" smtClean="0">
                <a:solidFill>
                  <a:srgbClr val="0000FF"/>
                </a:solidFill>
              </a:rPr>
              <a:t/>
            </a:r>
            <a:br>
              <a:rPr lang="en-US" sz="1800" dirty="0" smtClean="0">
                <a:solidFill>
                  <a:srgbClr val="0000FF"/>
                </a:solidFill>
              </a:rPr>
            </a:br>
            <a:r>
              <a:rPr lang="en-US" sz="1800" dirty="0" smtClean="0"/>
              <a:t>Scientific Staff:          </a:t>
            </a:r>
            <a:r>
              <a:rPr lang="en-US" sz="1800" dirty="0" smtClean="0">
                <a:solidFill>
                  <a:srgbClr val="0000FF"/>
                </a:solidFill>
              </a:rPr>
              <a:t>Olaf </a:t>
            </a:r>
            <a:r>
              <a:rPr lang="en-US" sz="1800" dirty="0" err="1" smtClean="0">
                <a:solidFill>
                  <a:srgbClr val="0000FF"/>
                </a:solidFill>
              </a:rPr>
              <a:t>Reimann</a:t>
            </a:r>
            <a:r>
              <a:rPr lang="en-US" sz="1800" dirty="0">
                <a:solidFill>
                  <a:srgbClr val="0000FF"/>
                </a:solidFill>
              </a:rPr>
              <a:t/>
            </a:r>
            <a:br>
              <a:rPr lang="en-US" sz="1800" dirty="0">
                <a:solidFill>
                  <a:srgbClr val="0000FF"/>
                </a:solidFill>
              </a:rPr>
            </a:br>
            <a:r>
              <a:rPr lang="en-US" sz="1800" dirty="0" smtClean="0"/>
              <a:t>Research fellow:        </a:t>
            </a:r>
            <a:r>
              <a:rPr lang="en-US" sz="1800" dirty="0" err="1" smtClean="0">
                <a:solidFill>
                  <a:srgbClr val="0000FF"/>
                </a:solidFill>
              </a:rPr>
              <a:t>Erdem</a:t>
            </a:r>
            <a:r>
              <a:rPr lang="en-US" sz="1800" dirty="0" smtClean="0">
                <a:solidFill>
                  <a:srgbClr val="0000FF"/>
                </a:solidFill>
              </a:rPr>
              <a:t> </a:t>
            </a:r>
            <a:r>
              <a:rPr lang="en-US" sz="1800" dirty="0" err="1" smtClean="0">
                <a:solidFill>
                  <a:srgbClr val="0000FF"/>
                </a:solidFill>
              </a:rPr>
              <a:t>Oez</a:t>
            </a:r>
            <a:r>
              <a:rPr lang="en-US" sz="1800" dirty="0" smtClean="0">
                <a:solidFill>
                  <a:srgbClr val="0000FF"/>
                </a:solidFill>
              </a:rPr>
              <a:t>, Joshua Moody, Roxana Tarkeshian </a:t>
            </a:r>
            <a:br>
              <a:rPr lang="en-US" sz="1800" dirty="0" smtClean="0">
                <a:solidFill>
                  <a:srgbClr val="0000FF"/>
                </a:solidFill>
              </a:rPr>
            </a:br>
            <a:r>
              <a:rPr lang="en-US" sz="1800" dirty="0" smtClean="0"/>
              <a:t>PhD students:             </a:t>
            </a:r>
            <a:r>
              <a:rPr lang="en-US" sz="1800" dirty="0" smtClean="0">
                <a:solidFill>
                  <a:srgbClr val="0000FF"/>
                </a:solidFill>
              </a:rPr>
              <a:t>Karl </a:t>
            </a:r>
            <a:r>
              <a:rPr lang="en-US" sz="1800" dirty="0" err="1" smtClean="0">
                <a:solidFill>
                  <a:srgbClr val="0000FF"/>
                </a:solidFill>
              </a:rPr>
              <a:t>Rieger</a:t>
            </a:r>
            <a:r>
              <a:rPr lang="en-US" sz="1800" dirty="0" smtClean="0">
                <a:solidFill>
                  <a:srgbClr val="0000FF"/>
                </a:solidFill>
              </a:rPr>
              <a:t>, Jasmine Israeli, Scott </a:t>
            </a:r>
            <a:r>
              <a:rPr lang="en-US" sz="1800" dirty="0" err="1" smtClean="0">
                <a:solidFill>
                  <a:srgbClr val="0000FF"/>
                </a:solidFill>
              </a:rPr>
              <a:t>Mandry</a:t>
            </a:r>
            <a:r>
              <a:rPr lang="en-US" sz="1800" dirty="0" smtClean="0">
                <a:solidFill>
                  <a:srgbClr val="0000FF"/>
                </a:solidFill>
              </a:rPr>
              <a:t> (UCL)</a:t>
            </a:r>
            <a:br>
              <a:rPr lang="en-US" sz="1800" dirty="0" smtClean="0">
                <a:solidFill>
                  <a:srgbClr val="0000FF"/>
                </a:solidFill>
              </a:rPr>
            </a:br>
            <a:r>
              <a:rPr lang="en-US" sz="1800" dirty="0" smtClean="0"/>
              <a:t>Master students</a:t>
            </a:r>
            <a:r>
              <a:rPr lang="en-US" sz="1800" dirty="0" smtClean="0">
                <a:solidFill>
                  <a:srgbClr val="0000FF"/>
                </a:solidFill>
              </a:rPr>
              <a:t>:         Fabian </a:t>
            </a:r>
            <a:r>
              <a:rPr lang="en-US" sz="1800" dirty="0" err="1" smtClean="0">
                <a:solidFill>
                  <a:srgbClr val="0000FF"/>
                </a:solidFill>
              </a:rPr>
              <a:t>Batsch</a:t>
            </a:r>
            <a:r>
              <a:rPr lang="en-US" sz="1800" dirty="0" smtClean="0">
                <a:solidFill>
                  <a:srgbClr val="0000FF"/>
                </a:solidFill>
              </a:rPr>
              <a:t>, Jan </a:t>
            </a:r>
            <a:r>
              <a:rPr lang="en-US" sz="1800" dirty="0" err="1" smtClean="0">
                <a:solidFill>
                  <a:srgbClr val="0000FF"/>
                </a:solidFill>
              </a:rPr>
              <a:t>Machacek</a:t>
            </a:r>
            <a:r>
              <a:rPr lang="en-US" sz="1800" dirty="0" smtClean="0">
                <a:solidFill>
                  <a:srgbClr val="0000FF"/>
                </a:solidFill>
              </a:rPr>
              <a:t> </a:t>
            </a:r>
            <a:r>
              <a:rPr lang="en-US" sz="1800" dirty="0" smtClean="0">
                <a:solidFill>
                  <a:schemeClr val="bg1">
                    <a:lumMod val="75000"/>
                  </a:schemeClr>
                </a:solidFill>
              </a:rPr>
              <a:t>(graduated)</a:t>
            </a:r>
          </a:p>
          <a:p>
            <a:pPr>
              <a:lnSpc>
                <a:spcPct val="80000"/>
              </a:lnSpc>
            </a:pPr>
            <a:endParaRPr lang="en-US" sz="1800" dirty="0">
              <a:solidFill>
                <a:srgbClr val="0000FF"/>
              </a:solidFill>
            </a:endParaRPr>
          </a:p>
          <a:p>
            <a:pPr>
              <a:lnSpc>
                <a:spcPct val="80000"/>
              </a:lnSpc>
            </a:pPr>
            <a:r>
              <a:rPr lang="en-US" sz="1800" dirty="0"/>
              <a:t>AWAKE </a:t>
            </a:r>
            <a:r>
              <a:rPr lang="en-US" sz="1800" dirty="0" smtClean="0"/>
              <a:t>collaboration: 14 Institutes world-wide:</a:t>
            </a:r>
            <a:endParaRPr lang="en-US" sz="1800" dirty="0" smtClean="0">
              <a:solidFill>
                <a:srgbClr val="0000FF"/>
              </a:solidFill>
            </a:endParaRPr>
          </a:p>
          <a:p>
            <a:pPr marL="0" indent="0">
              <a:lnSpc>
                <a:spcPct val="80000"/>
              </a:lnSpc>
              <a:buNone/>
            </a:pPr>
            <a:r>
              <a:rPr lang="en-US" sz="1800" dirty="0" smtClean="0"/>
              <a:t>			</a:t>
            </a:r>
          </a:p>
        </p:txBody>
      </p:sp>
      <p:pic>
        <p:nvPicPr>
          <p:cNvPr id="4" name="Picture 3" descr="Screen Shot 2014-12-15 at 09.43.19.png"/>
          <p:cNvPicPr>
            <a:picLocks noChangeAspect="1"/>
          </p:cNvPicPr>
          <p:nvPr/>
        </p:nvPicPr>
        <p:blipFill rotWithShape="1">
          <a:blip r:embed="rId2">
            <a:extLst>
              <a:ext uri="{28A0092B-C50C-407E-A947-70E740481C1C}">
                <a14:useLocalDpi xmlns:a14="http://schemas.microsoft.com/office/drawing/2010/main" val="0"/>
              </a:ext>
            </a:extLst>
          </a:blip>
          <a:srcRect t="10819"/>
          <a:stretch/>
        </p:blipFill>
        <p:spPr>
          <a:xfrm>
            <a:off x="446021" y="3810458"/>
            <a:ext cx="8251957" cy="2632630"/>
          </a:xfrm>
          <a:prstGeom prst="rect">
            <a:avLst/>
          </a:prstGeom>
        </p:spPr>
      </p:pic>
      <p:sp>
        <p:nvSpPr>
          <p:cNvPr id="5" name="Date Placeholder 4"/>
          <p:cNvSpPr>
            <a:spLocks noGrp="1"/>
          </p:cNvSpPr>
          <p:nvPr>
            <p:ph type="dt" sz="half" idx="10"/>
          </p:nvPr>
        </p:nvSpPr>
        <p:spPr/>
        <p:txBody>
          <a:bodyPr/>
          <a:lstStyle/>
          <a:p>
            <a:fld id="{2A747243-23EB-014B-BC61-054C5601BE2C}" type="datetime4">
              <a:rPr lang="en-US" smtClean="0"/>
              <a:t>December 16, 2014</a:t>
            </a:fld>
            <a:endParaRPr lang="en-US"/>
          </a:p>
        </p:txBody>
      </p:sp>
      <p:sp>
        <p:nvSpPr>
          <p:cNvPr id="6" name="Footer Placeholder 5"/>
          <p:cNvSpPr>
            <a:spLocks noGrp="1"/>
          </p:cNvSpPr>
          <p:nvPr>
            <p:ph type="ftr" sz="quarter" idx="11"/>
          </p:nvPr>
        </p:nvSpPr>
        <p:spPr/>
        <p:txBody>
          <a:bodyPr/>
          <a:lstStyle/>
          <a:p>
            <a:r>
              <a:rPr lang="en-US" smtClean="0"/>
              <a:t>AWAKE progress report </a:t>
            </a:r>
            <a:endParaRPr lang="en-US"/>
          </a:p>
        </p:txBody>
      </p:sp>
      <p:sp>
        <p:nvSpPr>
          <p:cNvPr id="8" name="Slide Number Placeholder 7"/>
          <p:cNvSpPr>
            <a:spLocks noGrp="1"/>
          </p:cNvSpPr>
          <p:nvPr>
            <p:ph type="sldNum" sz="quarter" idx="12"/>
          </p:nvPr>
        </p:nvSpPr>
        <p:spPr/>
        <p:txBody>
          <a:bodyPr/>
          <a:lstStyle/>
          <a:p>
            <a:fld id="{265AEB55-315A-784C-9F97-C4B2A9325188}" type="slidenum">
              <a:rPr lang="en-US" smtClean="0"/>
              <a:t>3</a:t>
            </a:fld>
            <a:endParaRPr lang="en-US"/>
          </a:p>
        </p:txBody>
      </p:sp>
    </p:spTree>
    <p:extLst>
      <p:ext uri="{BB962C8B-B14F-4D97-AF65-F5344CB8AC3E}">
        <p14:creationId xmlns:p14="http://schemas.microsoft.com/office/powerpoint/2010/main" val="316199429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Electron Beam </a:t>
            </a:r>
            <a:r>
              <a:rPr lang="en-US" dirty="0"/>
              <a:t>T</a:t>
            </a:r>
            <a:r>
              <a:rPr lang="en-US" dirty="0" smtClean="0"/>
              <a:t>unnel </a:t>
            </a:r>
            <a:r>
              <a:rPr lang="en-US" dirty="0"/>
              <a:t>E</a:t>
            </a:r>
            <a:r>
              <a:rPr lang="en-US" dirty="0" smtClean="0"/>
              <a:t>xcavation</a:t>
            </a:r>
            <a:endParaRPr lang="en-US" dirty="0"/>
          </a:p>
        </p:txBody>
      </p:sp>
      <p:sp>
        <p:nvSpPr>
          <p:cNvPr id="3" name="Content Placeholder 2"/>
          <p:cNvSpPr>
            <a:spLocks noGrp="1"/>
          </p:cNvSpPr>
          <p:nvPr>
            <p:ph idx="1"/>
          </p:nvPr>
        </p:nvSpPr>
        <p:spPr>
          <a:xfrm>
            <a:off x="457200" y="5257800"/>
            <a:ext cx="8229600" cy="868363"/>
          </a:xfrm>
        </p:spPr>
        <p:txBody>
          <a:bodyPr/>
          <a:lstStyle/>
          <a:p>
            <a:endParaRPr lang="en-US" dirty="0"/>
          </a:p>
        </p:txBody>
      </p:sp>
      <p:pic>
        <p:nvPicPr>
          <p:cNvPr id="4" name="Picture 2" descr="G:\Departments\GS\Groups\SEM\Alex\Awake\photos\construction process\2014.09.03\20140903_0922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4012200"/>
            <a:ext cx="31242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cds.cern.ch/record/1747807/files/_B1A0546.jpg?subformat=icon-1440"/>
          <p:cNvPicPr>
            <a:picLocks noChangeAspect="1" noChangeArrowheads="1"/>
          </p:cNvPicPr>
          <p:nvPr/>
        </p:nvPicPr>
        <p:blipFill rotWithShape="1">
          <a:blip r:embed="rId4">
            <a:extLst>
              <a:ext uri="{28A0092B-C50C-407E-A947-70E740481C1C}">
                <a14:useLocalDpi xmlns:a14="http://schemas.microsoft.com/office/drawing/2010/main" val="0"/>
              </a:ext>
            </a:extLst>
          </a:blip>
          <a:srcRect r="3924"/>
          <a:stretch/>
        </p:blipFill>
        <p:spPr bwMode="auto">
          <a:xfrm>
            <a:off x="4891410" y="1421400"/>
            <a:ext cx="310959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G:\Departments\GS\Groups\SEM\Alex\Awake\photos\construction process\2014.08.27\20140827_12395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671" r="3169"/>
          <a:stretch/>
        </p:blipFill>
        <p:spPr bwMode="auto">
          <a:xfrm>
            <a:off x="990600" y="4012200"/>
            <a:ext cx="3440763"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ern.ch\dfs\Workspaces\s\st_el\ELEC\SECT_EL_BT\Charvet\Awake\Deplacement echelles cote TCV4\IMG_1992.JPG"/>
          <p:cNvPicPr>
            <a:picLocks noChangeAspect="1" noChangeArrowheads="1"/>
          </p:cNvPicPr>
          <p:nvPr/>
        </p:nvPicPr>
        <p:blipFill rotWithShape="1">
          <a:blip r:embed="rId6">
            <a:extLst>
              <a:ext uri="{28A0092B-C50C-407E-A947-70E740481C1C}">
                <a14:useLocalDpi xmlns:a14="http://schemas.microsoft.com/office/drawing/2010/main" val="0"/>
              </a:ext>
            </a:extLst>
          </a:blip>
          <a:srcRect b="16038"/>
          <a:stretch/>
        </p:blipFill>
        <p:spPr bwMode="auto">
          <a:xfrm>
            <a:off x="990600" y="1421400"/>
            <a:ext cx="343039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6"/>
          <p:cNvSpPr>
            <a:spLocks noGrp="1"/>
          </p:cNvSpPr>
          <p:nvPr>
            <p:ph type="dt" sz="half" idx="10"/>
          </p:nvPr>
        </p:nvSpPr>
        <p:spPr/>
        <p:txBody>
          <a:bodyPr/>
          <a:lstStyle/>
          <a:p>
            <a:fld id="{07931463-B74B-D548-941D-63FC1F6147FA}" type="datetime4">
              <a:rPr lang="en-US" smtClean="0"/>
              <a:t>December 16, 2014</a:t>
            </a:fld>
            <a:endParaRPr lang="en-US"/>
          </a:p>
        </p:txBody>
      </p:sp>
      <p:sp>
        <p:nvSpPr>
          <p:cNvPr id="8" name="Footer Placeholder 7"/>
          <p:cNvSpPr>
            <a:spLocks noGrp="1"/>
          </p:cNvSpPr>
          <p:nvPr>
            <p:ph type="ftr" sz="quarter" idx="11"/>
          </p:nvPr>
        </p:nvSpPr>
        <p:spPr/>
        <p:txBody>
          <a:bodyPr/>
          <a:lstStyle/>
          <a:p>
            <a:r>
              <a:rPr lang="en-US" smtClean="0"/>
              <a:t>AWAKE progress report </a:t>
            </a:r>
            <a:endParaRPr lang="en-US"/>
          </a:p>
        </p:txBody>
      </p:sp>
      <p:sp>
        <p:nvSpPr>
          <p:cNvPr id="9" name="Slide Number Placeholder 8"/>
          <p:cNvSpPr>
            <a:spLocks noGrp="1"/>
          </p:cNvSpPr>
          <p:nvPr>
            <p:ph type="sldNum" sz="quarter" idx="12"/>
          </p:nvPr>
        </p:nvSpPr>
        <p:spPr/>
        <p:txBody>
          <a:bodyPr/>
          <a:lstStyle/>
          <a:p>
            <a:fld id="{265AEB55-315A-784C-9F97-C4B2A9325188}" type="slidenum">
              <a:rPr lang="en-US" smtClean="0"/>
              <a:t>30</a:t>
            </a:fld>
            <a:endParaRPr lang="en-US"/>
          </a:p>
        </p:txBody>
      </p:sp>
    </p:spTree>
    <p:extLst>
      <p:ext uri="{BB962C8B-B14F-4D97-AF65-F5344CB8AC3E}">
        <p14:creationId xmlns:p14="http://schemas.microsoft.com/office/powerpoint/2010/main" val="368383221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at CERN</a:t>
            </a:r>
            <a:endParaRPr lang="en-US" dirty="0"/>
          </a:p>
        </p:txBody>
      </p:sp>
      <p:sp>
        <p:nvSpPr>
          <p:cNvPr id="3" name="Content Placeholder 2"/>
          <p:cNvSpPr>
            <a:spLocks noGrp="1"/>
          </p:cNvSpPr>
          <p:nvPr>
            <p:ph idx="1"/>
          </p:nvPr>
        </p:nvSpPr>
        <p:spPr>
          <a:xfrm>
            <a:off x="84557" y="1223802"/>
            <a:ext cx="6525624" cy="596331"/>
          </a:xfrm>
        </p:spPr>
        <p:txBody>
          <a:bodyPr/>
          <a:lstStyle/>
          <a:p>
            <a:r>
              <a:rPr lang="en-US" dirty="0" smtClean="0"/>
              <a:t>Electron tunnel is ready!</a:t>
            </a:r>
            <a:endParaRPr lang="en-US" dirty="0"/>
          </a:p>
        </p:txBody>
      </p:sp>
      <p:sp>
        <p:nvSpPr>
          <p:cNvPr id="4" name="Date Placeholder 3"/>
          <p:cNvSpPr>
            <a:spLocks noGrp="1"/>
          </p:cNvSpPr>
          <p:nvPr>
            <p:ph type="dt" sz="half" idx="10"/>
          </p:nvPr>
        </p:nvSpPr>
        <p:spPr/>
        <p:txBody>
          <a:bodyPr/>
          <a:lstStyle/>
          <a:p>
            <a:fld id="{DC86A8F1-8DEC-FE44-AD91-5CBFAF59813E}" type="datetime4">
              <a:rPr lang="en-US" smtClean="0"/>
              <a:t>December 16, 2014</a:t>
            </a:fld>
            <a:endParaRPr lang="en-US"/>
          </a:p>
        </p:txBody>
      </p:sp>
      <p:sp>
        <p:nvSpPr>
          <p:cNvPr id="5" name="Footer Placeholder 4"/>
          <p:cNvSpPr>
            <a:spLocks noGrp="1"/>
          </p:cNvSpPr>
          <p:nvPr>
            <p:ph type="ftr" sz="quarter" idx="11"/>
          </p:nvPr>
        </p:nvSpPr>
        <p:spPr/>
        <p:txBody>
          <a:bodyPr/>
          <a:lstStyle/>
          <a:p>
            <a:r>
              <a:rPr lang="en-US" smtClean="0"/>
              <a:t>AWAKE progress report </a:t>
            </a:r>
            <a:endParaRPr lang="en-US"/>
          </a:p>
        </p:txBody>
      </p:sp>
      <p:grpSp>
        <p:nvGrpSpPr>
          <p:cNvPr id="9" name="Group 8"/>
          <p:cNvGrpSpPr/>
          <p:nvPr/>
        </p:nvGrpSpPr>
        <p:grpSpPr>
          <a:xfrm>
            <a:off x="410371" y="3597790"/>
            <a:ext cx="4358619" cy="2344837"/>
            <a:chOff x="4191000" y="4038600"/>
            <a:chExt cx="4358619" cy="2344837"/>
          </a:xfrm>
        </p:grpSpPr>
        <p:pic>
          <p:nvPicPr>
            <p:cNvPr id="10" name="Picture 9" descr="Entire underground TOP (2).jpg"/>
            <p:cNvPicPr>
              <a:picLocks noChangeAspect="1"/>
            </p:cNvPicPr>
            <p:nvPr/>
          </p:nvPicPr>
          <p:blipFill rotWithShape="1">
            <a:blip r:embed="rId2">
              <a:extLst>
                <a:ext uri="{28A0092B-C50C-407E-A947-70E740481C1C}">
                  <a14:useLocalDpi xmlns:a14="http://schemas.microsoft.com/office/drawing/2010/main" val="0"/>
                </a:ext>
              </a:extLst>
            </a:blip>
            <a:srcRect l="35328"/>
            <a:stretch/>
          </p:blipFill>
          <p:spPr>
            <a:xfrm>
              <a:off x="4191000" y="4038600"/>
              <a:ext cx="4358619" cy="2344837"/>
            </a:xfrm>
            <a:prstGeom prst="rect">
              <a:avLst/>
            </a:prstGeom>
          </p:spPr>
        </p:pic>
        <p:sp>
          <p:nvSpPr>
            <p:cNvPr id="11" name="Right Arrow Callout 10"/>
            <p:cNvSpPr/>
            <p:nvPr/>
          </p:nvSpPr>
          <p:spPr>
            <a:xfrm rot="3886613">
              <a:off x="4448150" y="4733080"/>
              <a:ext cx="381000" cy="304800"/>
            </a:xfrm>
            <a:prstGeom prst="rightArrowCallout">
              <a:avLst/>
            </a:prstGeom>
            <a:solidFill>
              <a:schemeClr val="accent2"/>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2" name="Right Arrow Callout 11"/>
            <p:cNvSpPr/>
            <p:nvPr/>
          </p:nvSpPr>
          <p:spPr>
            <a:xfrm rot="15004389">
              <a:off x="4970702" y="5793636"/>
              <a:ext cx="381000" cy="304800"/>
            </a:xfrm>
            <a:prstGeom prst="rightArrowCallou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Right Arrow Callout 12"/>
            <p:cNvSpPr/>
            <p:nvPr/>
          </p:nvSpPr>
          <p:spPr>
            <a:xfrm>
              <a:off x="7848600" y="5638800"/>
              <a:ext cx="381000" cy="304800"/>
            </a:xfrm>
            <a:prstGeom prst="right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TextBox 13"/>
          <p:cNvSpPr txBox="1"/>
          <p:nvPr/>
        </p:nvSpPr>
        <p:spPr>
          <a:xfrm>
            <a:off x="6970191" y="4420321"/>
            <a:ext cx="1594365" cy="307777"/>
          </a:xfrm>
          <a:prstGeom prst="rect">
            <a:avLst/>
          </a:prstGeom>
          <a:noFill/>
        </p:spPr>
        <p:txBody>
          <a:bodyPr wrap="none" rtlCol="0">
            <a:spAutoFit/>
          </a:bodyPr>
          <a:lstStyle/>
          <a:p>
            <a:r>
              <a:rPr lang="en-US" sz="1400" i="1" dirty="0" smtClean="0">
                <a:latin typeface="Times New Roman"/>
                <a:cs typeface="Times New Roman"/>
              </a:rPr>
              <a:t>A. Pardons, CERN</a:t>
            </a:r>
            <a:endParaRPr lang="en-US" sz="1400" i="1" dirty="0">
              <a:latin typeface="Times New Roman"/>
              <a:cs typeface="Times New Roman"/>
            </a:endParaRPr>
          </a:p>
        </p:txBody>
      </p:sp>
      <p:pic>
        <p:nvPicPr>
          <p:cNvPr id="15" name="Picture 14"/>
          <p:cNvPicPr/>
          <p:nvPr/>
        </p:nvPicPr>
        <p:blipFill>
          <a:blip r:embed="rId3">
            <a:extLst>
              <a:ext uri="{28A0092B-C50C-407E-A947-70E740481C1C}">
                <a14:useLocalDpi xmlns:a14="http://schemas.microsoft.com/office/drawing/2010/main" val="0"/>
              </a:ext>
            </a:extLst>
          </a:blip>
          <a:stretch>
            <a:fillRect/>
          </a:stretch>
        </p:blipFill>
        <p:spPr>
          <a:xfrm>
            <a:off x="4768990" y="1223802"/>
            <a:ext cx="3929119" cy="2696344"/>
          </a:xfrm>
          <a:prstGeom prst="rect">
            <a:avLst/>
          </a:prstGeom>
        </p:spPr>
      </p:pic>
      <p:sp>
        <p:nvSpPr>
          <p:cNvPr id="7" name="Slide Number Placeholder 6"/>
          <p:cNvSpPr>
            <a:spLocks noGrp="1"/>
          </p:cNvSpPr>
          <p:nvPr>
            <p:ph type="sldNum" sz="quarter" idx="12"/>
          </p:nvPr>
        </p:nvSpPr>
        <p:spPr/>
        <p:txBody>
          <a:bodyPr/>
          <a:lstStyle/>
          <a:p>
            <a:fld id="{265AEB55-315A-784C-9F97-C4B2A9325188}" type="slidenum">
              <a:rPr lang="en-US" smtClean="0"/>
              <a:t>31</a:t>
            </a:fld>
            <a:endParaRPr lang="en-US"/>
          </a:p>
        </p:txBody>
      </p:sp>
    </p:spTree>
    <p:extLst>
      <p:ext uri="{BB962C8B-B14F-4D97-AF65-F5344CB8AC3E}">
        <p14:creationId xmlns:p14="http://schemas.microsoft.com/office/powerpoint/2010/main" val="208395070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Construction and development at MPP and CERN is on going.</a:t>
            </a:r>
          </a:p>
          <a:p>
            <a:r>
              <a:rPr lang="en-US" dirty="0" smtClean="0"/>
              <a:t>Laser and plasma source will be sent to CERN by end of 2015.</a:t>
            </a:r>
          </a:p>
          <a:p>
            <a:r>
              <a:rPr lang="en-US" dirty="0" smtClean="0"/>
              <a:t>First diagnostics station will be installed in beamline by Q1-2016.</a:t>
            </a:r>
          </a:p>
          <a:p>
            <a:r>
              <a:rPr lang="en-US" dirty="0" smtClean="0"/>
              <a:t>First p+ beam is planned for Q3-2016.</a:t>
            </a:r>
          </a:p>
          <a:p>
            <a:endParaRPr lang="en-US" dirty="0"/>
          </a:p>
        </p:txBody>
      </p:sp>
      <p:sp>
        <p:nvSpPr>
          <p:cNvPr id="4" name="Date Placeholder 3"/>
          <p:cNvSpPr>
            <a:spLocks noGrp="1"/>
          </p:cNvSpPr>
          <p:nvPr>
            <p:ph type="dt" sz="half" idx="10"/>
          </p:nvPr>
        </p:nvSpPr>
        <p:spPr/>
        <p:txBody>
          <a:bodyPr/>
          <a:lstStyle/>
          <a:p>
            <a:fld id="{18344E05-BAF0-F04E-B403-A364A76C34D9}" type="datetime4">
              <a:rPr lang="en-US" smtClean="0"/>
              <a:t>December 16, 2014</a:t>
            </a:fld>
            <a:endParaRPr lang="en-US"/>
          </a:p>
        </p:txBody>
      </p:sp>
      <p:sp>
        <p:nvSpPr>
          <p:cNvPr id="5" name="Footer Placeholder 4"/>
          <p:cNvSpPr>
            <a:spLocks noGrp="1"/>
          </p:cNvSpPr>
          <p:nvPr>
            <p:ph type="ftr" sz="quarter" idx="11"/>
          </p:nvPr>
        </p:nvSpPr>
        <p:spPr/>
        <p:txBody>
          <a:bodyPr/>
          <a:lstStyle/>
          <a:p>
            <a:r>
              <a:rPr lang="en-US" smtClean="0"/>
              <a:t>AWAKE progress report </a:t>
            </a:r>
            <a:endParaRPr lang="en-US"/>
          </a:p>
        </p:txBody>
      </p:sp>
      <p:sp>
        <p:nvSpPr>
          <p:cNvPr id="7" name="Slide Number Placeholder 6"/>
          <p:cNvSpPr>
            <a:spLocks noGrp="1"/>
          </p:cNvSpPr>
          <p:nvPr>
            <p:ph type="sldNum" sz="quarter" idx="12"/>
          </p:nvPr>
        </p:nvSpPr>
        <p:spPr/>
        <p:txBody>
          <a:bodyPr/>
          <a:lstStyle/>
          <a:p>
            <a:fld id="{265AEB55-315A-784C-9F97-C4B2A9325188}" type="slidenum">
              <a:rPr lang="en-US" smtClean="0"/>
              <a:t>32</a:t>
            </a:fld>
            <a:endParaRPr lang="en-US"/>
          </a:p>
        </p:txBody>
      </p:sp>
      <p:pic>
        <p:nvPicPr>
          <p:cNvPr id="6" name="Picture 5"/>
          <p:cNvPicPr>
            <a:picLocks noChangeAspect="1"/>
          </p:cNvPicPr>
          <p:nvPr/>
        </p:nvPicPr>
        <p:blipFill>
          <a:blip r:embed="rId2"/>
          <a:stretch>
            <a:fillRect/>
          </a:stretch>
        </p:blipFill>
        <p:spPr>
          <a:xfrm>
            <a:off x="1058256" y="2965094"/>
            <a:ext cx="7033025" cy="3374875"/>
          </a:xfrm>
          <a:prstGeom prst="rect">
            <a:avLst/>
          </a:prstGeom>
        </p:spPr>
      </p:pic>
    </p:spTree>
    <p:extLst>
      <p:ext uri="{BB962C8B-B14F-4D97-AF65-F5344CB8AC3E}">
        <p14:creationId xmlns:p14="http://schemas.microsoft.com/office/powerpoint/2010/main" val="70906555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vielen</a:t>
            </a:r>
            <a:r>
              <a:rPr lang="en-US" b="1" dirty="0" smtClean="0"/>
              <a:t> </a:t>
            </a:r>
            <a:r>
              <a:rPr lang="en-US" b="1" dirty="0" err="1"/>
              <a:t>herzlichen</a:t>
            </a:r>
            <a:r>
              <a:rPr lang="en-US" b="1" dirty="0"/>
              <a:t> </a:t>
            </a:r>
            <a:r>
              <a:rPr lang="en-US" b="1" dirty="0" smtClean="0"/>
              <a:t>Dank!</a:t>
            </a:r>
            <a:endParaRPr lang="en-US" dirty="0"/>
          </a:p>
        </p:txBody>
      </p:sp>
      <p:sp>
        <p:nvSpPr>
          <p:cNvPr id="3" name="Content Placeholder 2"/>
          <p:cNvSpPr>
            <a:spLocks noGrp="1"/>
          </p:cNvSpPr>
          <p:nvPr>
            <p:ph idx="1"/>
          </p:nvPr>
        </p:nvSpPr>
        <p:spPr>
          <a:xfrm>
            <a:off x="84557" y="1223802"/>
            <a:ext cx="9059443" cy="2325562"/>
          </a:xfrm>
        </p:spPr>
        <p:txBody>
          <a:bodyPr>
            <a:normAutofit fontScale="92500"/>
          </a:bodyPr>
          <a:lstStyle/>
          <a:p>
            <a:pPr>
              <a:buFont typeface="Wingdings" charset="2"/>
              <a:buChar char="ü"/>
            </a:pPr>
            <a:r>
              <a:rPr lang="en-US" dirty="0" smtClean="0"/>
              <a:t>Frau </a:t>
            </a:r>
            <a:r>
              <a:rPr lang="en-US" dirty="0" err="1" smtClean="0"/>
              <a:t>Traeder</a:t>
            </a:r>
            <a:r>
              <a:rPr lang="en-US" dirty="0" smtClean="0"/>
              <a:t>, Herr </a:t>
            </a:r>
            <a:r>
              <a:rPr lang="en-US" dirty="0" err="1" smtClean="0"/>
              <a:t>Brandmaier</a:t>
            </a:r>
            <a:r>
              <a:rPr lang="en-US" dirty="0" smtClean="0"/>
              <a:t>, and their team for their kind help in laser room preparation and installation.</a:t>
            </a:r>
          </a:p>
          <a:p>
            <a:pPr>
              <a:buFont typeface="Wingdings" charset="2"/>
              <a:buChar char="ü"/>
            </a:pPr>
            <a:r>
              <a:rPr lang="en-US" dirty="0" smtClean="0"/>
              <a:t>Herr </a:t>
            </a:r>
            <a:r>
              <a:rPr lang="en-US" dirty="0" err="1" smtClean="0"/>
              <a:t>Finenko</a:t>
            </a:r>
            <a:r>
              <a:rPr lang="en-US" dirty="0" smtClean="0"/>
              <a:t>, Her </a:t>
            </a:r>
            <a:r>
              <a:rPr lang="en-US" dirty="0" err="1" smtClean="0"/>
              <a:t>Haubold</a:t>
            </a:r>
            <a:r>
              <a:rPr lang="en-US" dirty="0" smtClean="0"/>
              <a:t> and workshop group for all technical designs.</a:t>
            </a:r>
          </a:p>
          <a:p>
            <a:pPr>
              <a:buFont typeface="Wingdings" charset="2"/>
              <a:buChar char="ü"/>
            </a:pPr>
            <a:r>
              <a:rPr lang="en-US" dirty="0"/>
              <a:t>E</a:t>
            </a:r>
            <a:r>
              <a:rPr lang="en-US" dirty="0" smtClean="0"/>
              <a:t>lectronic group for their support and </a:t>
            </a:r>
            <a:r>
              <a:rPr lang="en-US" dirty="0" err="1" smtClean="0"/>
              <a:t>ext</a:t>
            </a:r>
            <a:r>
              <a:rPr lang="en-US" dirty="0" smtClean="0"/>
              <a:t>(p)</a:t>
            </a:r>
            <a:r>
              <a:rPr lang="en-US" dirty="0" err="1" smtClean="0"/>
              <a:t>ensive</a:t>
            </a:r>
            <a:r>
              <a:rPr lang="en-US" dirty="0" smtClean="0"/>
              <a:t> equipment, that we have borrowed for a </a:t>
            </a:r>
            <a:r>
              <a:rPr lang="en-US" dirty="0" err="1" smtClean="0"/>
              <a:t>whiiile</a:t>
            </a:r>
            <a:r>
              <a:rPr lang="en-US" dirty="0" smtClean="0"/>
              <a:t>.</a:t>
            </a:r>
          </a:p>
          <a:p>
            <a:pPr marL="0" indent="0">
              <a:buNone/>
            </a:pPr>
            <a:r>
              <a:rPr lang="en-US" dirty="0" smtClean="0"/>
              <a:t> </a:t>
            </a:r>
            <a:endParaRPr lang="en-US" dirty="0"/>
          </a:p>
        </p:txBody>
      </p:sp>
      <p:sp>
        <p:nvSpPr>
          <p:cNvPr id="15" name="TextBox 14"/>
          <p:cNvSpPr txBox="1"/>
          <p:nvPr/>
        </p:nvSpPr>
        <p:spPr>
          <a:xfrm>
            <a:off x="9235494" y="4541508"/>
            <a:ext cx="184666" cy="369332"/>
          </a:xfrm>
          <a:prstGeom prst="rect">
            <a:avLst/>
          </a:prstGeom>
          <a:noFill/>
        </p:spPr>
        <p:txBody>
          <a:bodyPr wrap="none" rtlCol="0">
            <a:spAutoFit/>
          </a:bodyPr>
          <a:lstStyle/>
          <a:p>
            <a:endParaRPr lang="en-US" dirty="0"/>
          </a:p>
        </p:txBody>
      </p:sp>
      <p:sp>
        <p:nvSpPr>
          <p:cNvPr id="20" name="Content Placeholder 2"/>
          <p:cNvSpPr txBox="1">
            <a:spLocks/>
          </p:cNvSpPr>
          <p:nvPr/>
        </p:nvSpPr>
        <p:spPr>
          <a:xfrm>
            <a:off x="70902" y="5936320"/>
            <a:ext cx="9059443" cy="715224"/>
          </a:xfrm>
          <a:prstGeom prst="rect">
            <a:avLst/>
          </a:prstGeom>
        </p:spPr>
        <p:txBody>
          <a:bodyPr vert="horz" lIns="91440" tIns="45720" rIns="91440" bIns="45720" rtlCol="0" anchor="t">
            <a:normAutofit fontScale="92500" lnSpcReduction="20000"/>
          </a:bodyPr>
          <a:lstStyle>
            <a:lvl1pPr marL="342900" indent="-342900" algn="l" defTabSz="457200" rtl="0" eaLnBrk="1" latinLnBrk="0" hangingPunct="1">
              <a:spcBef>
                <a:spcPct val="20000"/>
              </a:spcBef>
              <a:buClr>
                <a:srgbClr val="FF6600"/>
              </a:buClr>
              <a:buSzPct val="60000"/>
              <a:buFont typeface="Wingdings" charset="2"/>
              <a:buChar char=""/>
              <a:defRPr sz="2400" kern="1200">
                <a:solidFill>
                  <a:schemeClr val="tx1"/>
                </a:solidFill>
                <a:latin typeface="Times New Roman"/>
                <a:ea typeface="+mn-ea"/>
                <a:cs typeface="Times New Roman"/>
              </a:defRPr>
            </a:lvl1pPr>
            <a:lvl2pPr marL="742950" indent="-285750" algn="l" defTabSz="457200" rtl="0" eaLnBrk="1" latinLnBrk="0" hangingPunct="1">
              <a:spcBef>
                <a:spcPct val="20000"/>
              </a:spcBef>
              <a:buClr>
                <a:srgbClr val="FF6600"/>
              </a:buClr>
              <a:buSzPct val="60000"/>
              <a:buFont typeface="Wingdings" charset="2"/>
              <a:buChar char=""/>
              <a:defRPr sz="2200" kern="1200">
                <a:solidFill>
                  <a:schemeClr val="tx1"/>
                </a:solidFill>
                <a:latin typeface="Times New Roman"/>
                <a:ea typeface="+mn-ea"/>
                <a:cs typeface="Times New Roman"/>
              </a:defRPr>
            </a:lvl2pPr>
            <a:lvl3pPr marL="1143000" indent="-228600" algn="l" defTabSz="457200" rtl="0" eaLnBrk="1" latinLnBrk="0" hangingPunct="1">
              <a:spcBef>
                <a:spcPct val="20000"/>
              </a:spcBef>
              <a:buClr>
                <a:srgbClr val="FF6600"/>
              </a:buClr>
              <a:buSzPct val="60000"/>
              <a:buFont typeface="Wingdings" charset="2"/>
              <a:buChar char=""/>
              <a:defRPr sz="2000" kern="1200">
                <a:solidFill>
                  <a:schemeClr val="tx1"/>
                </a:solidFill>
                <a:latin typeface="Times New Roman"/>
                <a:ea typeface="+mn-ea"/>
                <a:cs typeface="Times New Roman"/>
              </a:defRPr>
            </a:lvl3pPr>
            <a:lvl4pPr marL="1600200" indent="-228600" algn="l" defTabSz="457200" rtl="0" eaLnBrk="1" latinLnBrk="0" hangingPunct="1">
              <a:spcBef>
                <a:spcPct val="20000"/>
              </a:spcBef>
              <a:buClr>
                <a:srgbClr val="FF6600"/>
              </a:buClr>
              <a:buSzPct val="60000"/>
              <a:buFont typeface="Wingdings" charset="2"/>
              <a:buChar char=""/>
              <a:defRPr sz="1800" kern="1200">
                <a:solidFill>
                  <a:schemeClr val="tx1"/>
                </a:solidFill>
                <a:latin typeface="Times New Roman"/>
                <a:ea typeface="+mn-ea"/>
                <a:cs typeface="Times New Roman"/>
              </a:defRPr>
            </a:lvl4pPr>
            <a:lvl5pPr marL="2057400" indent="-228600" algn="l" defTabSz="457200" rtl="0" eaLnBrk="1" latinLnBrk="0" hangingPunct="1">
              <a:spcBef>
                <a:spcPct val="20000"/>
              </a:spcBef>
              <a:buClr>
                <a:srgbClr val="FF6600"/>
              </a:buClr>
              <a:buSzPct val="60000"/>
              <a:buFont typeface="Wingdings" charset="2"/>
              <a:buChar char=""/>
              <a:defRPr sz="1600" kern="1200">
                <a:solidFill>
                  <a:schemeClr val="tx1"/>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charset="2"/>
              <a:buChar char="ü"/>
            </a:pPr>
            <a:r>
              <a:rPr lang="en-US" dirty="0" smtClean="0"/>
              <a:t>Many others for their support and fruitful discussions.</a:t>
            </a:r>
          </a:p>
          <a:p>
            <a:pPr marL="0" indent="0">
              <a:buFont typeface="Wingdings" charset="2"/>
              <a:buNone/>
            </a:pPr>
            <a:r>
              <a:rPr lang="en-US" dirty="0" smtClean="0"/>
              <a:t> </a:t>
            </a:r>
            <a:endParaRPr lang="en-US" dirty="0"/>
          </a:p>
        </p:txBody>
      </p:sp>
      <p:sp>
        <p:nvSpPr>
          <p:cNvPr id="21" name="Date Placeholder 20"/>
          <p:cNvSpPr>
            <a:spLocks noGrp="1"/>
          </p:cNvSpPr>
          <p:nvPr>
            <p:ph type="dt" sz="half" idx="10"/>
          </p:nvPr>
        </p:nvSpPr>
        <p:spPr/>
        <p:txBody>
          <a:bodyPr/>
          <a:lstStyle/>
          <a:p>
            <a:fld id="{E55D999B-8849-4E45-8506-AE0D0ADB5BD3}" type="datetime4">
              <a:rPr lang="en-US" smtClean="0"/>
              <a:t>December 16, 2014</a:t>
            </a:fld>
            <a:endParaRPr lang="en-US"/>
          </a:p>
        </p:txBody>
      </p:sp>
      <p:sp>
        <p:nvSpPr>
          <p:cNvPr id="22" name="Footer Placeholder 21"/>
          <p:cNvSpPr>
            <a:spLocks noGrp="1"/>
          </p:cNvSpPr>
          <p:nvPr>
            <p:ph type="ftr" sz="quarter" idx="11"/>
          </p:nvPr>
        </p:nvSpPr>
        <p:spPr/>
        <p:txBody>
          <a:bodyPr/>
          <a:lstStyle/>
          <a:p>
            <a:r>
              <a:rPr lang="en-US" smtClean="0"/>
              <a:t>AWAKE progress report </a:t>
            </a:r>
            <a:endParaRPr lang="en-US"/>
          </a:p>
        </p:txBody>
      </p:sp>
      <p:sp>
        <p:nvSpPr>
          <p:cNvPr id="4" name="Slide Number Placeholder 3"/>
          <p:cNvSpPr>
            <a:spLocks noGrp="1"/>
          </p:cNvSpPr>
          <p:nvPr>
            <p:ph type="sldNum" sz="quarter" idx="12"/>
          </p:nvPr>
        </p:nvSpPr>
        <p:spPr/>
        <p:txBody>
          <a:bodyPr/>
          <a:lstStyle/>
          <a:p>
            <a:fld id="{265AEB55-315A-784C-9F97-C4B2A9325188}" type="slidenum">
              <a:rPr lang="en-US" smtClean="0"/>
              <a:t>33</a:t>
            </a:fld>
            <a:endParaRPr lang="en-US"/>
          </a:p>
        </p:txBody>
      </p:sp>
      <p:grpSp>
        <p:nvGrpSpPr>
          <p:cNvPr id="9" name="Group 8"/>
          <p:cNvGrpSpPr/>
          <p:nvPr/>
        </p:nvGrpSpPr>
        <p:grpSpPr>
          <a:xfrm>
            <a:off x="874563" y="2983402"/>
            <a:ext cx="7205907" cy="2943580"/>
            <a:chOff x="874563" y="2983402"/>
            <a:chExt cx="7205907" cy="2943580"/>
          </a:xfrm>
        </p:grpSpPr>
        <p:pic>
          <p:nvPicPr>
            <p:cNvPr id="24" name="Picture 23" descr="Screen Shot 2014-12-16 at 01.02.38.png"/>
            <p:cNvPicPr>
              <a:picLocks noChangeAspect="1"/>
            </p:cNvPicPr>
            <p:nvPr/>
          </p:nvPicPr>
          <p:blipFill rotWithShape="1">
            <a:blip r:embed="rId2">
              <a:extLst>
                <a:ext uri="{28A0092B-C50C-407E-A947-70E740481C1C}">
                  <a14:useLocalDpi xmlns:a14="http://schemas.microsoft.com/office/drawing/2010/main" val="0"/>
                </a:ext>
              </a:extLst>
            </a:blip>
            <a:srcRect l="49471" t="817" b="4635"/>
            <a:stretch/>
          </p:blipFill>
          <p:spPr>
            <a:xfrm>
              <a:off x="4131152" y="2983402"/>
              <a:ext cx="3949318" cy="2854563"/>
            </a:xfrm>
            <a:prstGeom prst="rect">
              <a:avLst/>
            </a:prstGeom>
          </p:spPr>
        </p:pic>
        <p:pic>
          <p:nvPicPr>
            <p:cNvPr id="6" name="Picture 5" descr="Running_Away.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563" y="3289392"/>
              <a:ext cx="2474514" cy="2637590"/>
            </a:xfrm>
            <a:prstGeom prst="rect">
              <a:avLst/>
            </a:prstGeom>
          </p:spPr>
        </p:pic>
        <p:pic>
          <p:nvPicPr>
            <p:cNvPr id="7" name="Picture 6" descr="Screen Shot 2014-12-15 at 19.58.4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9759" y="3090499"/>
              <a:ext cx="770440" cy="1201568"/>
            </a:xfrm>
            <a:prstGeom prst="rect">
              <a:avLst/>
            </a:prstGeom>
          </p:spPr>
        </p:pic>
        <p:sp>
          <p:nvSpPr>
            <p:cNvPr id="8" name="Rectangle 7"/>
            <p:cNvSpPr/>
            <p:nvPr/>
          </p:nvSpPr>
          <p:spPr>
            <a:xfrm>
              <a:off x="960382" y="3090499"/>
              <a:ext cx="655833" cy="12015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275084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en-US" dirty="0"/>
              <a:t>AWAKE people wish you </a:t>
            </a:r>
            <a:r>
              <a:rPr lang="en-US" dirty="0" smtClean="0"/>
              <a:t>:</a:t>
            </a:r>
            <a:endParaRPr lang="en-US" dirty="0"/>
          </a:p>
        </p:txBody>
      </p:sp>
      <p:sp>
        <p:nvSpPr>
          <p:cNvPr id="3" name="Content Placeholder 2"/>
          <p:cNvSpPr>
            <a:spLocks noGrp="1"/>
          </p:cNvSpPr>
          <p:nvPr>
            <p:ph idx="1"/>
          </p:nvPr>
        </p:nvSpPr>
        <p:spPr>
          <a:xfrm>
            <a:off x="3476420" y="4350690"/>
            <a:ext cx="5356682" cy="2456332"/>
          </a:xfrm>
        </p:spPr>
        <p:txBody>
          <a:bodyPr>
            <a:noAutofit/>
          </a:bodyPr>
          <a:lstStyle/>
          <a:p>
            <a:pPr marL="0" indent="0" algn="ctr">
              <a:buNone/>
            </a:pPr>
            <a:r>
              <a:rPr lang="en-US" sz="4000" dirty="0" smtClean="0">
                <a:solidFill>
                  <a:srgbClr val="FF6600"/>
                </a:solidFill>
                <a:latin typeface="Edwardian Script ITC"/>
                <a:cs typeface="Edwardian Script ITC"/>
              </a:rPr>
              <a:t>Merry Christmas</a:t>
            </a:r>
          </a:p>
          <a:p>
            <a:pPr marL="0" indent="0" algn="ctr">
              <a:buNone/>
            </a:pPr>
            <a:r>
              <a:rPr lang="en-US" sz="4000" dirty="0" smtClean="0">
                <a:solidFill>
                  <a:srgbClr val="FF6600"/>
                </a:solidFill>
                <a:latin typeface="Edwardian Script ITC"/>
                <a:cs typeface="Edwardian Script ITC"/>
              </a:rPr>
              <a:t> and</a:t>
            </a:r>
          </a:p>
          <a:p>
            <a:pPr marL="0" indent="0" algn="ctr">
              <a:buNone/>
            </a:pPr>
            <a:r>
              <a:rPr lang="en-US" sz="4000" dirty="0" smtClean="0">
                <a:solidFill>
                  <a:srgbClr val="FF6600"/>
                </a:solidFill>
                <a:latin typeface="Edwardian Script ITC"/>
                <a:cs typeface="Edwardian Script ITC"/>
              </a:rPr>
              <a:t> Happy new year! </a:t>
            </a:r>
            <a:r>
              <a:rPr lang="en-US" sz="4000" dirty="0" smtClean="0">
                <a:solidFill>
                  <a:srgbClr val="FF6600"/>
                </a:solidFill>
                <a:latin typeface="Edwardian Script ITC"/>
                <a:cs typeface="Edwardian Script ITC"/>
                <a:sym typeface="Wingdings"/>
              </a:rPr>
              <a:t></a:t>
            </a:r>
            <a:endParaRPr lang="en-US" sz="4000" dirty="0">
              <a:solidFill>
                <a:srgbClr val="FF6600"/>
              </a:solidFill>
              <a:latin typeface="Edwardian Script ITC"/>
              <a:cs typeface="Edwardian Script ITC"/>
            </a:endParaRPr>
          </a:p>
        </p:txBody>
      </p:sp>
      <p:sp>
        <p:nvSpPr>
          <p:cNvPr id="9" name="Date Placeholder 8"/>
          <p:cNvSpPr>
            <a:spLocks noGrp="1"/>
          </p:cNvSpPr>
          <p:nvPr>
            <p:ph type="dt" sz="half" idx="10"/>
          </p:nvPr>
        </p:nvSpPr>
        <p:spPr/>
        <p:txBody>
          <a:bodyPr/>
          <a:lstStyle/>
          <a:p>
            <a:fld id="{1EF93CB0-F5E2-7643-8B2C-B321FC0939F7}" type="datetime4">
              <a:rPr lang="en-US" smtClean="0"/>
              <a:t>December 16, 2014</a:t>
            </a:fld>
            <a:endParaRPr lang="en-US"/>
          </a:p>
        </p:txBody>
      </p:sp>
      <p:sp>
        <p:nvSpPr>
          <p:cNvPr id="10" name="Footer Placeholder 9"/>
          <p:cNvSpPr>
            <a:spLocks noGrp="1"/>
          </p:cNvSpPr>
          <p:nvPr>
            <p:ph type="ftr" sz="quarter" idx="11"/>
          </p:nvPr>
        </p:nvSpPr>
        <p:spPr/>
        <p:txBody>
          <a:bodyPr/>
          <a:lstStyle/>
          <a:p>
            <a:r>
              <a:rPr lang="en-US" smtClean="0"/>
              <a:t>AWAKE progress report </a:t>
            </a:r>
            <a:endParaRPr lang="en-US"/>
          </a:p>
        </p:txBody>
      </p:sp>
      <p:grpSp>
        <p:nvGrpSpPr>
          <p:cNvPr id="8" name="Group 7"/>
          <p:cNvGrpSpPr/>
          <p:nvPr/>
        </p:nvGrpSpPr>
        <p:grpSpPr>
          <a:xfrm>
            <a:off x="50674" y="990803"/>
            <a:ext cx="9093326" cy="5467456"/>
            <a:chOff x="50674" y="990803"/>
            <a:chExt cx="9093326" cy="5467456"/>
          </a:xfrm>
        </p:grpSpPr>
        <p:pic>
          <p:nvPicPr>
            <p:cNvPr id="7" name="Picture 6"/>
            <p:cNvPicPr>
              <a:picLocks noChangeAspect="1"/>
            </p:cNvPicPr>
            <p:nvPr/>
          </p:nvPicPr>
          <p:blipFill rotWithShape="1">
            <a:blip r:embed="rId2"/>
            <a:srcRect l="41519" t="6121"/>
            <a:stretch/>
          </p:blipFill>
          <p:spPr>
            <a:xfrm>
              <a:off x="50674" y="1004033"/>
              <a:ext cx="3003509" cy="3333427"/>
            </a:xfrm>
            <a:prstGeom prst="rect">
              <a:avLst/>
            </a:prstGeom>
          </p:spPr>
        </p:pic>
        <p:pic>
          <p:nvPicPr>
            <p:cNvPr id="6" name="Picture 5" descr="Screen Shot 2014-12-15 at 19.03.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36953">
              <a:off x="340792" y="4038151"/>
              <a:ext cx="2146036" cy="2420108"/>
            </a:xfrm>
            <a:prstGeom prst="rect">
              <a:avLst/>
            </a:prstGeom>
          </p:spPr>
        </p:pic>
        <p:pic>
          <p:nvPicPr>
            <p:cNvPr id="12" name="Picture 11" descr="Screen Shot 2014-12-15 at 18.58.4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8337" y="990803"/>
              <a:ext cx="4988025" cy="3359887"/>
            </a:xfrm>
            <a:prstGeom prst="rect">
              <a:avLst/>
            </a:prstGeom>
          </p:spPr>
        </p:pic>
        <p:pic>
          <p:nvPicPr>
            <p:cNvPr id="13" name="Picture 12" descr="MSO8AA2610303.jpg"/>
            <p:cNvPicPr>
              <a:picLocks noChangeAspect="1"/>
            </p:cNvPicPr>
            <p:nvPr/>
          </p:nvPicPr>
          <p:blipFill rotWithShape="1">
            <a:blip r:embed="rId5">
              <a:extLst>
                <a:ext uri="{28A0092B-C50C-407E-A947-70E740481C1C}">
                  <a14:useLocalDpi xmlns:a14="http://schemas.microsoft.com/office/drawing/2010/main" val="0"/>
                </a:ext>
              </a:extLst>
            </a:blip>
            <a:srcRect l="16707" r="59226"/>
            <a:stretch/>
          </p:blipFill>
          <p:spPr>
            <a:xfrm>
              <a:off x="7423552" y="990803"/>
              <a:ext cx="1720448" cy="3359887"/>
            </a:xfrm>
            <a:prstGeom prst="rect">
              <a:avLst/>
            </a:prstGeom>
          </p:spPr>
        </p:pic>
      </p:grpSp>
      <p:sp>
        <p:nvSpPr>
          <p:cNvPr id="4" name="Slide Number Placeholder 3"/>
          <p:cNvSpPr>
            <a:spLocks noGrp="1"/>
          </p:cNvSpPr>
          <p:nvPr>
            <p:ph type="sldNum" sz="quarter" idx="12"/>
          </p:nvPr>
        </p:nvSpPr>
        <p:spPr/>
        <p:txBody>
          <a:bodyPr/>
          <a:lstStyle/>
          <a:p>
            <a:fld id="{265AEB55-315A-784C-9F97-C4B2A9325188}" type="slidenum">
              <a:rPr lang="en-US" smtClean="0"/>
              <a:t>34</a:t>
            </a:fld>
            <a:endParaRPr lang="en-US"/>
          </a:p>
        </p:txBody>
      </p:sp>
    </p:spTree>
    <p:extLst>
      <p:ext uri="{BB962C8B-B14F-4D97-AF65-F5344CB8AC3E}">
        <p14:creationId xmlns:p14="http://schemas.microsoft.com/office/powerpoint/2010/main" val="232266260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	</a:t>
            </a:r>
            <a:endParaRPr lang="en-US" dirty="0"/>
          </a:p>
        </p:txBody>
      </p:sp>
      <p:sp>
        <p:nvSpPr>
          <p:cNvPr id="3" name="Content Placeholder 2"/>
          <p:cNvSpPr>
            <a:spLocks noGrp="1"/>
          </p:cNvSpPr>
          <p:nvPr>
            <p:ph idx="1"/>
          </p:nvPr>
        </p:nvSpPr>
        <p:spPr/>
        <p:txBody>
          <a:bodyPr>
            <a:normAutofit/>
          </a:bodyPr>
          <a:lstStyle/>
          <a:p>
            <a:r>
              <a:rPr lang="en-US" sz="2000" dirty="0" smtClean="0"/>
              <a:t>Limited acceleration field of RF cavities &lt;100MV/m</a:t>
            </a:r>
            <a:br>
              <a:rPr lang="en-US" sz="2000" dirty="0" smtClean="0"/>
            </a:br>
            <a:endParaRPr lang="en-US" sz="2000" dirty="0" smtClean="0"/>
          </a:p>
          <a:p>
            <a:pPr marL="0" indent="0">
              <a:buNone/>
            </a:pPr>
            <a:r>
              <a:rPr lang="en-US" sz="2000" dirty="0" smtClean="0"/>
              <a:t>	</a:t>
            </a:r>
            <a:r>
              <a:rPr lang="en-US" sz="2000" dirty="0" smtClean="0">
                <a:solidFill>
                  <a:srgbClr val="0000FF"/>
                </a:solidFill>
              </a:rPr>
              <a:t>Several tens of km for future linear collider</a:t>
            </a:r>
          </a:p>
          <a:p>
            <a:endParaRPr lang="en-US" sz="2000" dirty="0" smtClean="0">
              <a:solidFill>
                <a:srgbClr val="0000FF"/>
              </a:solidFill>
            </a:endParaRPr>
          </a:p>
          <a:p>
            <a:r>
              <a:rPr lang="en-US" sz="2000" dirty="0" smtClean="0"/>
              <a:t>Plasma can sustain up to 3 orders of magnitude higher gradient</a:t>
            </a:r>
            <a:br>
              <a:rPr lang="en-US" sz="2000" dirty="0" smtClean="0"/>
            </a:br>
            <a:r>
              <a:rPr lang="en-US" sz="2000" dirty="0"/>
              <a:t/>
            </a:r>
            <a:br>
              <a:rPr lang="en-US" sz="2000" dirty="0"/>
            </a:br>
            <a:r>
              <a:rPr lang="en-US" sz="2000" dirty="0" smtClean="0">
                <a:solidFill>
                  <a:srgbClr val="0000FF"/>
                </a:solidFill>
              </a:rPr>
              <a:t>BNL, 2004, LWFA, </a:t>
            </a:r>
            <a:r>
              <a:rPr lang="en-US" sz="2000" dirty="0" err="1" smtClean="0">
                <a:solidFill>
                  <a:srgbClr val="0000FF"/>
                </a:solidFill>
              </a:rPr>
              <a:t>GeV</a:t>
            </a:r>
            <a:r>
              <a:rPr lang="en-US" sz="2000" dirty="0" smtClean="0">
                <a:solidFill>
                  <a:srgbClr val="0000FF"/>
                </a:solidFill>
              </a:rPr>
              <a:t> electron beam from cm scale plasma</a:t>
            </a:r>
            <a:br>
              <a:rPr lang="en-US" sz="2000" dirty="0" smtClean="0">
                <a:solidFill>
                  <a:srgbClr val="0000FF"/>
                </a:solidFill>
              </a:rPr>
            </a:br>
            <a:r>
              <a:rPr lang="en-US" sz="2000" dirty="0" smtClean="0">
                <a:solidFill>
                  <a:srgbClr val="0000FF"/>
                </a:solidFill>
              </a:rPr>
              <a:t>SLAC 2007, Electron energy doubling from 42 </a:t>
            </a:r>
            <a:r>
              <a:rPr lang="en-US" sz="2000" dirty="0" err="1" smtClean="0">
                <a:solidFill>
                  <a:srgbClr val="0000FF"/>
                </a:solidFill>
              </a:rPr>
              <a:t>GeV</a:t>
            </a:r>
            <a:r>
              <a:rPr lang="en-US" sz="2000" dirty="0" smtClean="0">
                <a:solidFill>
                  <a:srgbClr val="0000FF"/>
                </a:solidFill>
              </a:rPr>
              <a:t> to 85 </a:t>
            </a:r>
            <a:r>
              <a:rPr lang="en-US" sz="2000" dirty="0" err="1" smtClean="0">
                <a:solidFill>
                  <a:srgbClr val="0000FF"/>
                </a:solidFill>
              </a:rPr>
              <a:t>GeV</a:t>
            </a:r>
            <a:r>
              <a:rPr lang="en-US" sz="2000" dirty="0" smtClean="0">
                <a:solidFill>
                  <a:srgbClr val="0000FF"/>
                </a:solidFill>
              </a:rPr>
              <a:t> over 0.85 m</a:t>
            </a:r>
            <a:br>
              <a:rPr lang="en-US" sz="2000" dirty="0" smtClean="0">
                <a:solidFill>
                  <a:srgbClr val="0000FF"/>
                </a:solidFill>
              </a:rPr>
            </a:br>
            <a:r>
              <a:rPr lang="en-US" sz="2000" dirty="0" smtClean="0">
                <a:solidFill>
                  <a:srgbClr val="0000FF"/>
                </a:solidFill>
              </a:rPr>
              <a:t/>
            </a:r>
            <a:br>
              <a:rPr lang="en-US" sz="2000" dirty="0" smtClean="0">
                <a:solidFill>
                  <a:srgbClr val="0000FF"/>
                </a:solidFill>
              </a:rPr>
            </a:br>
            <a:r>
              <a:rPr lang="en-US" sz="2000" dirty="0" smtClean="0">
                <a:solidFill>
                  <a:srgbClr val="008000"/>
                </a:solidFill>
              </a:rPr>
              <a:t>staging problem exists to reach 1 </a:t>
            </a:r>
            <a:r>
              <a:rPr lang="en-US" sz="2000" dirty="0" err="1" smtClean="0">
                <a:solidFill>
                  <a:srgbClr val="008000"/>
                </a:solidFill>
              </a:rPr>
              <a:t>TeV</a:t>
            </a:r>
            <a:r>
              <a:rPr lang="en-US" sz="2000" dirty="0" smtClean="0">
                <a:solidFill>
                  <a:srgbClr val="008000"/>
                </a:solidFill>
              </a:rPr>
              <a:t> energy for LWFA and e-driven PWFA.</a:t>
            </a:r>
          </a:p>
          <a:p>
            <a:pPr lvl="1"/>
            <a:endParaRPr lang="en-US" sz="2000" baseline="30000" dirty="0">
              <a:solidFill>
                <a:srgbClr val="000000"/>
              </a:solidFill>
            </a:endParaRPr>
          </a:p>
        </p:txBody>
      </p:sp>
      <p:sp>
        <p:nvSpPr>
          <p:cNvPr id="4" name="Date Placeholder 3"/>
          <p:cNvSpPr>
            <a:spLocks noGrp="1"/>
          </p:cNvSpPr>
          <p:nvPr>
            <p:ph type="dt" sz="half" idx="10"/>
          </p:nvPr>
        </p:nvSpPr>
        <p:spPr/>
        <p:txBody>
          <a:bodyPr/>
          <a:lstStyle/>
          <a:p>
            <a:fld id="{99314A71-ED61-3F4C-BF64-300C5AEB15EB}" type="datetime4">
              <a:rPr lang="en-US" smtClean="0"/>
              <a:t>December 16, 2014</a:t>
            </a:fld>
            <a:endParaRPr lang="en-US"/>
          </a:p>
        </p:txBody>
      </p:sp>
      <p:sp>
        <p:nvSpPr>
          <p:cNvPr id="5" name="Footer Placeholder 4"/>
          <p:cNvSpPr>
            <a:spLocks noGrp="1"/>
          </p:cNvSpPr>
          <p:nvPr>
            <p:ph type="ftr" sz="quarter" idx="11"/>
          </p:nvPr>
        </p:nvSpPr>
        <p:spPr/>
        <p:txBody>
          <a:bodyPr/>
          <a:lstStyle/>
          <a:p>
            <a:r>
              <a:rPr lang="en-US" smtClean="0"/>
              <a:t>AWAKE progress report </a:t>
            </a:r>
            <a:endParaRPr lang="en-US"/>
          </a:p>
        </p:txBody>
      </p:sp>
      <p:sp>
        <p:nvSpPr>
          <p:cNvPr id="7" name="Slide Number Placeholder 6"/>
          <p:cNvSpPr>
            <a:spLocks noGrp="1"/>
          </p:cNvSpPr>
          <p:nvPr>
            <p:ph type="sldNum" sz="quarter" idx="12"/>
          </p:nvPr>
        </p:nvSpPr>
        <p:spPr/>
        <p:txBody>
          <a:bodyPr/>
          <a:lstStyle/>
          <a:p>
            <a:fld id="{265AEB55-315A-784C-9F97-C4B2A9325188}" type="slidenum">
              <a:rPr lang="en-US" smtClean="0"/>
              <a:t>4</a:t>
            </a:fld>
            <a:endParaRPr lang="en-US"/>
          </a:p>
        </p:txBody>
      </p:sp>
    </p:spTree>
    <p:extLst>
      <p:ext uri="{BB962C8B-B14F-4D97-AF65-F5344CB8AC3E}">
        <p14:creationId xmlns:p14="http://schemas.microsoft.com/office/powerpoint/2010/main" val="39023185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Rectangle 295"/>
          <p:cNvSpPr>
            <a:spLocks noChangeArrowheads="1"/>
          </p:cNvSpPr>
          <p:nvPr/>
        </p:nvSpPr>
        <p:spPr bwMode="auto">
          <a:xfrm>
            <a:off x="552093" y="3576655"/>
            <a:ext cx="6163355" cy="415537"/>
          </a:xfrm>
          <a:prstGeom prst="rect">
            <a:avLst/>
          </a:prstGeom>
          <a:solidFill>
            <a:srgbClr val="B0E642">
              <a:alpha val="39000"/>
            </a:srgbClr>
          </a:solidFill>
          <a:ln>
            <a:noFill/>
          </a:ln>
        </p:spPr>
        <p:style>
          <a:lnRef idx="1">
            <a:schemeClr val="accent2"/>
          </a:lnRef>
          <a:fillRef idx="3">
            <a:schemeClr val="accent2"/>
          </a:fillRef>
          <a:effectRef idx="2">
            <a:schemeClr val="accent2"/>
          </a:effectRef>
          <a:fontRef idx="minor">
            <a:schemeClr val="lt1"/>
          </a:fontRef>
        </p:style>
        <p:txBody>
          <a:bodyPr wrap="none" anchor="ctr"/>
          <a:lstStyle/>
          <a:p>
            <a:endParaRPr lang="en-US" sz="1700"/>
          </a:p>
        </p:txBody>
      </p:sp>
      <p:sp>
        <p:nvSpPr>
          <p:cNvPr id="2" name="Title 1"/>
          <p:cNvSpPr>
            <a:spLocks noGrp="1"/>
          </p:cNvSpPr>
          <p:nvPr>
            <p:ph type="title"/>
          </p:nvPr>
        </p:nvSpPr>
        <p:spPr>
          <a:xfrm>
            <a:off x="230906" y="101528"/>
            <a:ext cx="6290661" cy="707858"/>
          </a:xfrm>
        </p:spPr>
        <p:txBody>
          <a:bodyPr/>
          <a:lstStyle/>
          <a:p>
            <a:r>
              <a:rPr lang="en-US" dirty="0" smtClean="0"/>
              <a:t>Plasma Wakefield Acceleration (PWFA)</a:t>
            </a:r>
            <a:endParaRPr lang="en-US" dirty="0"/>
          </a:p>
        </p:txBody>
      </p:sp>
      <p:sp>
        <p:nvSpPr>
          <p:cNvPr id="3" name="Content Placeholder 2"/>
          <p:cNvSpPr>
            <a:spLocks noGrp="1"/>
          </p:cNvSpPr>
          <p:nvPr>
            <p:ph idx="1"/>
          </p:nvPr>
        </p:nvSpPr>
        <p:spPr>
          <a:xfrm>
            <a:off x="30977" y="976502"/>
            <a:ext cx="8639855" cy="1263645"/>
          </a:xfrm>
        </p:spPr>
        <p:txBody>
          <a:bodyPr>
            <a:normAutofit/>
          </a:bodyPr>
          <a:lstStyle/>
          <a:p>
            <a:r>
              <a:rPr lang="en-US" sz="2000" dirty="0" smtClean="0"/>
              <a:t>Linear PWFA Theory</a:t>
            </a:r>
          </a:p>
          <a:p>
            <a:pPr lvl="1"/>
            <a:r>
              <a:rPr lang="en-US" sz="2000" dirty="0" smtClean="0"/>
              <a:t>Driving force: space charge of driver displaces plasma electrons.</a:t>
            </a:r>
          </a:p>
          <a:p>
            <a:pPr lvl="1"/>
            <a:r>
              <a:rPr lang="en-US" sz="2000" dirty="0" smtClean="0"/>
              <a:t>Restoring force: Plasma ions exert restoring force. </a:t>
            </a:r>
            <a:endParaRPr lang="en-US" sz="2000" dirty="0"/>
          </a:p>
        </p:txBody>
      </p:sp>
      <p:sp>
        <p:nvSpPr>
          <p:cNvPr id="4" name="Date Placeholder 3"/>
          <p:cNvSpPr>
            <a:spLocks noGrp="1"/>
          </p:cNvSpPr>
          <p:nvPr>
            <p:ph type="dt" sz="half" idx="10"/>
          </p:nvPr>
        </p:nvSpPr>
        <p:spPr/>
        <p:txBody>
          <a:bodyPr/>
          <a:lstStyle/>
          <a:p>
            <a:fld id="{F05D7E65-BD81-7F4C-91F6-8852C74E854A}" type="datetime4">
              <a:rPr lang="en-US" smtClean="0"/>
              <a:t>December 16, 2014</a:t>
            </a:fld>
            <a:endParaRPr lang="en-US"/>
          </a:p>
        </p:txBody>
      </p:sp>
      <p:sp>
        <p:nvSpPr>
          <p:cNvPr id="5" name="Footer Placeholder 4"/>
          <p:cNvSpPr>
            <a:spLocks noGrp="1"/>
          </p:cNvSpPr>
          <p:nvPr>
            <p:ph type="ftr" sz="quarter" idx="11"/>
          </p:nvPr>
        </p:nvSpPr>
        <p:spPr/>
        <p:txBody>
          <a:bodyPr/>
          <a:lstStyle/>
          <a:p>
            <a:r>
              <a:rPr lang="en-US" smtClean="0"/>
              <a:t>AWAKE progress report </a:t>
            </a:r>
            <a:endParaRPr lang="en-US"/>
          </a:p>
        </p:txBody>
      </p:sp>
      <p:sp>
        <p:nvSpPr>
          <p:cNvPr id="21" name="Text Box 4"/>
          <p:cNvSpPr txBox="1">
            <a:spLocks noChangeArrowheads="1"/>
          </p:cNvSpPr>
          <p:nvPr/>
        </p:nvSpPr>
        <p:spPr bwMode="auto">
          <a:xfrm>
            <a:off x="4719138" y="5303124"/>
            <a:ext cx="2498074" cy="877163"/>
          </a:xfrm>
          <a:prstGeom prst="rect">
            <a:avLst/>
          </a:prstGeom>
          <a:solidFill>
            <a:srgbClr val="FFD07E"/>
          </a:solidFill>
          <a:ln>
            <a:noFill/>
          </a:ln>
          <a:effectLst/>
        </p:spPr>
        <p:txBody>
          <a:bodyPr wrap="none">
            <a:spAutoFit/>
          </a:bodyPr>
          <a:lstStyle/>
          <a:p>
            <a:r>
              <a:rPr lang="en-US" sz="1700" b="0" i="1" dirty="0" err="1">
                <a:latin typeface="Times"/>
                <a:cs typeface="Times"/>
              </a:rPr>
              <a:t>E</a:t>
            </a:r>
            <a:r>
              <a:rPr lang="en-US" sz="1700" b="0" i="1" baseline="-25000" dirty="0" err="1">
                <a:latin typeface="Times"/>
                <a:cs typeface="Times"/>
              </a:rPr>
              <a:t>z</a:t>
            </a:r>
            <a:r>
              <a:rPr lang="en-US" sz="1700" b="0" dirty="0">
                <a:latin typeface="Times"/>
                <a:cs typeface="Times"/>
              </a:rPr>
              <a:t>: accelerating </a:t>
            </a:r>
            <a:r>
              <a:rPr lang="en-US" sz="1700" b="0" dirty="0" smtClean="0">
                <a:latin typeface="Times"/>
                <a:cs typeface="Times"/>
              </a:rPr>
              <a:t>field</a:t>
            </a:r>
            <a:r>
              <a:rPr lang="en-US" sz="1700" i="1" dirty="0" smtClean="0">
                <a:latin typeface="Times"/>
                <a:cs typeface="Times"/>
              </a:rPr>
              <a:t>, </a:t>
            </a:r>
          </a:p>
          <a:p>
            <a:r>
              <a:rPr lang="en-US" sz="1700" b="0" i="1" dirty="0" smtClean="0">
                <a:latin typeface="Times"/>
                <a:cs typeface="Times"/>
              </a:rPr>
              <a:t>N</a:t>
            </a:r>
            <a:r>
              <a:rPr lang="en-US" sz="1700" b="0" dirty="0">
                <a:latin typeface="Times"/>
                <a:cs typeface="Times"/>
              </a:rPr>
              <a:t>: # e</a:t>
            </a:r>
            <a:r>
              <a:rPr lang="en-US" sz="1700" b="0" baseline="30000" dirty="0">
                <a:latin typeface="Times"/>
                <a:cs typeface="Times"/>
              </a:rPr>
              <a:t>-</a:t>
            </a:r>
            <a:r>
              <a:rPr lang="en-US" sz="1700" b="0" dirty="0">
                <a:latin typeface="Times"/>
                <a:cs typeface="Times"/>
              </a:rPr>
              <a:t>/bunch</a:t>
            </a:r>
          </a:p>
          <a:p>
            <a:r>
              <a:rPr lang="en-US" sz="1700" b="0" i="1" dirty="0" err="1">
                <a:latin typeface="Symbol" charset="0"/>
              </a:rPr>
              <a:t>s</a:t>
            </a:r>
            <a:r>
              <a:rPr lang="en-US" sz="1700" b="0" i="1" baseline="-25000" dirty="0" err="1"/>
              <a:t>z</a:t>
            </a:r>
            <a:r>
              <a:rPr lang="en-US" sz="1700" b="0" dirty="0"/>
              <a:t>: </a:t>
            </a:r>
            <a:r>
              <a:rPr lang="en-US" sz="1700" b="0" dirty="0" err="1">
                <a:latin typeface="Times"/>
                <a:cs typeface="Times"/>
              </a:rPr>
              <a:t>gaussian</a:t>
            </a:r>
            <a:r>
              <a:rPr lang="en-US" sz="1700" b="0" dirty="0">
                <a:latin typeface="Times"/>
                <a:cs typeface="Times"/>
              </a:rPr>
              <a:t> bunch </a:t>
            </a:r>
            <a:r>
              <a:rPr lang="en-US" sz="1700" b="0" dirty="0" smtClean="0">
                <a:latin typeface="Times"/>
                <a:cs typeface="Times"/>
              </a:rPr>
              <a:t>length, </a:t>
            </a:r>
          </a:p>
        </p:txBody>
      </p:sp>
      <p:graphicFrame>
        <p:nvGraphicFramePr>
          <p:cNvPr id="22" name="Object 5"/>
          <p:cNvGraphicFramePr>
            <a:graphicFrameLocks noChangeAspect="1"/>
          </p:cNvGraphicFramePr>
          <p:nvPr>
            <p:extLst>
              <p:ext uri="{D42A27DB-BD31-4B8C-83A1-F6EECF244321}">
                <p14:modId xmlns:p14="http://schemas.microsoft.com/office/powerpoint/2010/main" val="479077153"/>
              </p:ext>
            </p:extLst>
          </p:nvPr>
        </p:nvGraphicFramePr>
        <p:xfrm>
          <a:off x="2468478" y="5480721"/>
          <a:ext cx="1523933" cy="649657"/>
        </p:xfrm>
        <a:graphic>
          <a:graphicData uri="http://schemas.openxmlformats.org/presentationml/2006/ole">
            <mc:AlternateContent xmlns:mc="http://schemas.openxmlformats.org/markup-compatibility/2006">
              <mc:Choice xmlns:v="urn:schemas-microsoft-com:vml" Requires="v">
                <p:oleObj spid="_x0000_s2119" name="Equation" r:id="rId4" imgW="1524000" imgH="749300" progId="Equation.3">
                  <p:embed/>
                </p:oleObj>
              </mc:Choice>
              <mc:Fallback>
                <p:oleObj name="Equation" r:id="rId4" imgW="1524000" imgH="7493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8478" y="5480721"/>
                        <a:ext cx="1523933" cy="649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23" name="Rectangle 198"/>
          <p:cNvSpPr>
            <a:spLocks noChangeArrowheads="1"/>
          </p:cNvSpPr>
          <p:nvPr/>
        </p:nvSpPr>
        <p:spPr bwMode="auto">
          <a:xfrm>
            <a:off x="6787073" y="3901732"/>
            <a:ext cx="2113821" cy="616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p>
            <a:pPr algn="ctr">
              <a:spcBef>
                <a:spcPct val="50000"/>
              </a:spcBef>
            </a:pPr>
            <a:r>
              <a:rPr lang="en-US" altLang="ko-KR" sz="1700" dirty="0" smtClean="0">
                <a:latin typeface="Times"/>
                <a:cs typeface="Times"/>
              </a:rPr>
              <a:t>Direction of Travel (z)</a:t>
            </a:r>
            <a:endParaRPr lang="en-US" altLang="ko-KR" sz="1700" dirty="0">
              <a:latin typeface="Times"/>
              <a:cs typeface="Times"/>
            </a:endParaRPr>
          </a:p>
        </p:txBody>
      </p:sp>
      <p:sp>
        <p:nvSpPr>
          <p:cNvPr id="251" name="Line 302"/>
          <p:cNvSpPr>
            <a:spLocks noChangeShapeType="1"/>
          </p:cNvSpPr>
          <p:nvPr/>
        </p:nvSpPr>
        <p:spPr bwMode="auto">
          <a:xfrm>
            <a:off x="7167779" y="3692968"/>
            <a:ext cx="1254959" cy="0"/>
          </a:xfrm>
          <a:prstGeom prst="line">
            <a:avLst/>
          </a:prstGeom>
          <a:noFill/>
          <a:ln w="508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700"/>
          </a:p>
        </p:txBody>
      </p:sp>
      <p:sp>
        <p:nvSpPr>
          <p:cNvPr id="46" name="Rectangle 21"/>
          <p:cNvSpPr>
            <a:spLocks noChangeArrowheads="1"/>
          </p:cNvSpPr>
          <p:nvPr/>
        </p:nvSpPr>
        <p:spPr bwMode="auto">
          <a:xfrm>
            <a:off x="6187218" y="3535899"/>
            <a:ext cx="599855" cy="385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aseline="-25000">
                <a:solidFill>
                  <a:srgbClr val="000066"/>
                </a:solidFill>
                <a:ea typeface="AppleMyungjo" charset="0"/>
                <a:cs typeface="AppleMyungjo" charset="0"/>
              </a:rPr>
              <a:t>+</a:t>
            </a:r>
          </a:p>
        </p:txBody>
      </p:sp>
      <p:sp>
        <p:nvSpPr>
          <p:cNvPr id="47" name="Rectangle 22"/>
          <p:cNvSpPr>
            <a:spLocks noChangeArrowheads="1"/>
          </p:cNvSpPr>
          <p:nvPr/>
        </p:nvSpPr>
        <p:spPr bwMode="auto">
          <a:xfrm>
            <a:off x="6187218" y="3587593"/>
            <a:ext cx="599855" cy="385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aseline="-25000">
                <a:solidFill>
                  <a:srgbClr val="000066"/>
                </a:solidFill>
                <a:ea typeface="AppleMyungjo" charset="0"/>
                <a:cs typeface="AppleMyungjo" charset="0"/>
              </a:rPr>
              <a:t>+</a:t>
            </a:r>
          </a:p>
        </p:txBody>
      </p:sp>
      <p:sp>
        <p:nvSpPr>
          <p:cNvPr id="48" name="Rectangle 23"/>
          <p:cNvSpPr>
            <a:spLocks noChangeArrowheads="1"/>
          </p:cNvSpPr>
          <p:nvPr/>
        </p:nvSpPr>
        <p:spPr bwMode="auto">
          <a:xfrm>
            <a:off x="5705992" y="3535899"/>
            <a:ext cx="602093" cy="385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aseline="-25000">
                <a:solidFill>
                  <a:srgbClr val="000066"/>
                </a:solidFill>
                <a:ea typeface="AppleMyungjo" charset="0"/>
                <a:cs typeface="AppleMyungjo" charset="0"/>
              </a:rPr>
              <a:t>+</a:t>
            </a:r>
          </a:p>
        </p:txBody>
      </p:sp>
      <p:sp>
        <p:nvSpPr>
          <p:cNvPr id="49" name="Rectangle 24"/>
          <p:cNvSpPr>
            <a:spLocks noChangeArrowheads="1"/>
          </p:cNvSpPr>
          <p:nvPr/>
        </p:nvSpPr>
        <p:spPr bwMode="auto">
          <a:xfrm>
            <a:off x="5705992" y="3587593"/>
            <a:ext cx="602093" cy="385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aseline="-25000">
                <a:solidFill>
                  <a:srgbClr val="000066"/>
                </a:solidFill>
                <a:ea typeface="AppleMyungjo" charset="0"/>
                <a:cs typeface="AppleMyungjo" charset="0"/>
              </a:rPr>
              <a:t>+</a:t>
            </a:r>
          </a:p>
        </p:txBody>
      </p:sp>
      <p:sp>
        <p:nvSpPr>
          <p:cNvPr id="56" name="Rectangle 31"/>
          <p:cNvSpPr>
            <a:spLocks noChangeArrowheads="1"/>
          </p:cNvSpPr>
          <p:nvPr/>
        </p:nvSpPr>
        <p:spPr bwMode="auto">
          <a:xfrm>
            <a:off x="3778847" y="3535899"/>
            <a:ext cx="599855" cy="385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aseline="-25000">
                <a:solidFill>
                  <a:srgbClr val="000066"/>
                </a:solidFill>
                <a:ea typeface="AppleMyungjo" charset="0"/>
                <a:cs typeface="AppleMyungjo" charset="0"/>
              </a:rPr>
              <a:t>+</a:t>
            </a:r>
          </a:p>
        </p:txBody>
      </p:sp>
      <p:sp>
        <p:nvSpPr>
          <p:cNvPr id="57" name="Rectangle 32"/>
          <p:cNvSpPr>
            <a:spLocks noChangeArrowheads="1"/>
          </p:cNvSpPr>
          <p:nvPr/>
        </p:nvSpPr>
        <p:spPr bwMode="auto">
          <a:xfrm>
            <a:off x="3778847" y="3587593"/>
            <a:ext cx="599855" cy="385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aseline="-25000">
                <a:solidFill>
                  <a:srgbClr val="000066"/>
                </a:solidFill>
                <a:ea typeface="AppleMyungjo" charset="0"/>
                <a:cs typeface="AppleMyungjo" charset="0"/>
              </a:rPr>
              <a:t>+</a:t>
            </a:r>
          </a:p>
        </p:txBody>
      </p:sp>
      <p:sp>
        <p:nvSpPr>
          <p:cNvPr id="58" name="Rectangle 33"/>
          <p:cNvSpPr>
            <a:spLocks noChangeArrowheads="1"/>
          </p:cNvSpPr>
          <p:nvPr/>
        </p:nvSpPr>
        <p:spPr bwMode="auto">
          <a:xfrm>
            <a:off x="3302097" y="3535899"/>
            <a:ext cx="599855" cy="385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aseline="-25000">
                <a:solidFill>
                  <a:srgbClr val="000066"/>
                </a:solidFill>
                <a:ea typeface="AppleMyungjo" charset="0"/>
                <a:cs typeface="AppleMyungjo" charset="0"/>
              </a:rPr>
              <a:t>+</a:t>
            </a:r>
          </a:p>
        </p:txBody>
      </p:sp>
      <p:sp>
        <p:nvSpPr>
          <p:cNvPr id="59" name="Rectangle 34"/>
          <p:cNvSpPr>
            <a:spLocks noChangeArrowheads="1"/>
          </p:cNvSpPr>
          <p:nvPr/>
        </p:nvSpPr>
        <p:spPr bwMode="auto">
          <a:xfrm>
            <a:off x="3302097" y="3587593"/>
            <a:ext cx="599855" cy="385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aseline="-25000">
                <a:solidFill>
                  <a:srgbClr val="000066"/>
                </a:solidFill>
                <a:ea typeface="AppleMyungjo" charset="0"/>
                <a:cs typeface="AppleMyungjo" charset="0"/>
              </a:rPr>
              <a:t>+</a:t>
            </a:r>
          </a:p>
        </p:txBody>
      </p:sp>
      <p:sp>
        <p:nvSpPr>
          <p:cNvPr id="68" name="Rectangle 43"/>
          <p:cNvSpPr>
            <a:spLocks noChangeArrowheads="1"/>
          </p:cNvSpPr>
          <p:nvPr/>
        </p:nvSpPr>
        <p:spPr bwMode="auto">
          <a:xfrm>
            <a:off x="895966" y="3535899"/>
            <a:ext cx="599855" cy="385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aseline="-25000">
                <a:solidFill>
                  <a:srgbClr val="000066"/>
                </a:solidFill>
                <a:ea typeface="AppleMyungjo" charset="0"/>
                <a:cs typeface="AppleMyungjo" charset="0"/>
              </a:rPr>
              <a:t>+</a:t>
            </a:r>
          </a:p>
        </p:txBody>
      </p:sp>
      <p:sp>
        <p:nvSpPr>
          <p:cNvPr id="69" name="Rectangle 44"/>
          <p:cNvSpPr>
            <a:spLocks noChangeArrowheads="1"/>
          </p:cNvSpPr>
          <p:nvPr/>
        </p:nvSpPr>
        <p:spPr bwMode="auto">
          <a:xfrm>
            <a:off x="895966" y="3587593"/>
            <a:ext cx="599855" cy="385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aseline="-25000">
                <a:solidFill>
                  <a:srgbClr val="000066"/>
                </a:solidFill>
                <a:ea typeface="AppleMyungjo" charset="0"/>
                <a:cs typeface="AppleMyungjo" charset="0"/>
              </a:rPr>
              <a:t>+</a:t>
            </a:r>
          </a:p>
        </p:txBody>
      </p:sp>
      <p:sp>
        <p:nvSpPr>
          <p:cNvPr id="88" name="Rectangle 63"/>
          <p:cNvSpPr>
            <a:spLocks noChangeArrowheads="1"/>
          </p:cNvSpPr>
          <p:nvPr/>
        </p:nvSpPr>
        <p:spPr bwMode="auto">
          <a:xfrm>
            <a:off x="6026063" y="3376841"/>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89" name="Rectangle 64"/>
          <p:cNvSpPr>
            <a:spLocks noChangeArrowheads="1"/>
          </p:cNvSpPr>
          <p:nvPr/>
        </p:nvSpPr>
        <p:spPr bwMode="auto">
          <a:xfrm>
            <a:off x="6133499" y="3454382"/>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90" name="Rectangle 65"/>
          <p:cNvSpPr>
            <a:spLocks noChangeArrowheads="1"/>
          </p:cNvSpPr>
          <p:nvPr/>
        </p:nvSpPr>
        <p:spPr bwMode="auto">
          <a:xfrm>
            <a:off x="6133499" y="3454382"/>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91" name="Rectangle 66"/>
          <p:cNvSpPr>
            <a:spLocks noChangeArrowheads="1"/>
          </p:cNvSpPr>
          <p:nvPr/>
        </p:nvSpPr>
        <p:spPr bwMode="auto">
          <a:xfrm>
            <a:off x="6026063" y="3535899"/>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92" name="Rectangle 67"/>
          <p:cNvSpPr>
            <a:spLocks noChangeArrowheads="1"/>
          </p:cNvSpPr>
          <p:nvPr/>
        </p:nvSpPr>
        <p:spPr bwMode="auto">
          <a:xfrm>
            <a:off x="5813429" y="3494147"/>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93" name="Rectangle 68"/>
          <p:cNvSpPr>
            <a:spLocks noChangeArrowheads="1"/>
          </p:cNvSpPr>
          <p:nvPr/>
        </p:nvSpPr>
        <p:spPr bwMode="auto">
          <a:xfrm>
            <a:off x="5813429" y="3575663"/>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chemeClr val="bg1"/>
                </a:solidFill>
                <a:ea typeface="AppleMyungjo" charset="0"/>
                <a:cs typeface="AppleMyungjo" charset="0"/>
              </a:rPr>
              <a:t>-</a:t>
            </a:r>
          </a:p>
        </p:txBody>
      </p:sp>
      <p:sp>
        <p:nvSpPr>
          <p:cNvPr id="94" name="Rectangle 69"/>
          <p:cNvSpPr>
            <a:spLocks noChangeArrowheads="1"/>
          </p:cNvSpPr>
          <p:nvPr/>
        </p:nvSpPr>
        <p:spPr bwMode="auto">
          <a:xfrm>
            <a:off x="5813429" y="3257548"/>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dirty="0">
                <a:solidFill>
                  <a:srgbClr val="000066"/>
                </a:solidFill>
                <a:ea typeface="AppleMyungjo" charset="0"/>
                <a:cs typeface="AppleMyungjo" charset="0"/>
              </a:rPr>
              <a:t>-</a:t>
            </a:r>
          </a:p>
        </p:txBody>
      </p:sp>
      <p:sp>
        <p:nvSpPr>
          <p:cNvPr id="95" name="Rectangle 70"/>
          <p:cNvSpPr>
            <a:spLocks noChangeArrowheads="1"/>
          </p:cNvSpPr>
          <p:nvPr/>
        </p:nvSpPr>
        <p:spPr bwMode="auto">
          <a:xfrm>
            <a:off x="5703753" y="3100479"/>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96" name="Rectangle 71"/>
          <p:cNvSpPr>
            <a:spLocks noChangeArrowheads="1"/>
          </p:cNvSpPr>
          <p:nvPr/>
        </p:nvSpPr>
        <p:spPr bwMode="auto">
          <a:xfrm>
            <a:off x="5596316" y="2981186"/>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97" name="Rectangle 72"/>
          <p:cNvSpPr>
            <a:spLocks noChangeArrowheads="1"/>
          </p:cNvSpPr>
          <p:nvPr/>
        </p:nvSpPr>
        <p:spPr bwMode="auto">
          <a:xfrm>
            <a:off x="5274008" y="2903646"/>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98" name="Rectangle 73"/>
          <p:cNvSpPr>
            <a:spLocks noChangeArrowheads="1"/>
          </p:cNvSpPr>
          <p:nvPr/>
        </p:nvSpPr>
        <p:spPr bwMode="auto">
          <a:xfrm>
            <a:off x="5059134" y="2824117"/>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99" name="Rectangle 74"/>
          <p:cNvSpPr>
            <a:spLocks noChangeArrowheads="1"/>
          </p:cNvSpPr>
          <p:nvPr/>
        </p:nvSpPr>
        <p:spPr bwMode="auto">
          <a:xfrm>
            <a:off x="4844261" y="2704824"/>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01" name="Rectangle 76"/>
          <p:cNvSpPr>
            <a:spLocks noChangeArrowheads="1"/>
          </p:cNvSpPr>
          <p:nvPr/>
        </p:nvSpPr>
        <p:spPr bwMode="auto">
          <a:xfrm>
            <a:off x="4844261" y="2824117"/>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02" name="Rectangle 77"/>
          <p:cNvSpPr>
            <a:spLocks noChangeArrowheads="1"/>
          </p:cNvSpPr>
          <p:nvPr/>
        </p:nvSpPr>
        <p:spPr bwMode="auto">
          <a:xfrm>
            <a:off x="4629387" y="2824117"/>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03" name="Rectangle 78"/>
          <p:cNvSpPr>
            <a:spLocks noChangeArrowheads="1"/>
          </p:cNvSpPr>
          <p:nvPr/>
        </p:nvSpPr>
        <p:spPr bwMode="auto">
          <a:xfrm>
            <a:off x="4307077" y="2824117"/>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dirty="0">
                <a:solidFill>
                  <a:srgbClr val="000066"/>
                </a:solidFill>
                <a:ea typeface="AppleMyungjo" charset="0"/>
                <a:cs typeface="AppleMyungjo" charset="0"/>
              </a:rPr>
              <a:t>-</a:t>
            </a:r>
          </a:p>
        </p:txBody>
      </p:sp>
      <p:sp>
        <p:nvSpPr>
          <p:cNvPr id="104" name="Rectangle 79"/>
          <p:cNvSpPr>
            <a:spLocks noChangeArrowheads="1"/>
          </p:cNvSpPr>
          <p:nvPr/>
        </p:nvSpPr>
        <p:spPr bwMode="auto">
          <a:xfrm>
            <a:off x="4092204" y="2865869"/>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05" name="Rectangle 80"/>
          <p:cNvSpPr>
            <a:spLocks noChangeArrowheads="1"/>
          </p:cNvSpPr>
          <p:nvPr/>
        </p:nvSpPr>
        <p:spPr bwMode="auto">
          <a:xfrm>
            <a:off x="3984767" y="2943410"/>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06" name="Rectangle 81"/>
          <p:cNvSpPr>
            <a:spLocks noChangeArrowheads="1"/>
          </p:cNvSpPr>
          <p:nvPr/>
        </p:nvSpPr>
        <p:spPr bwMode="auto">
          <a:xfrm>
            <a:off x="3769894" y="2903646"/>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07" name="Rectangle 82"/>
          <p:cNvSpPr>
            <a:spLocks noChangeArrowheads="1"/>
          </p:cNvSpPr>
          <p:nvPr/>
        </p:nvSpPr>
        <p:spPr bwMode="auto">
          <a:xfrm>
            <a:off x="3877331" y="2981186"/>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08" name="Rectangle 83"/>
          <p:cNvSpPr>
            <a:spLocks noChangeArrowheads="1"/>
          </p:cNvSpPr>
          <p:nvPr/>
        </p:nvSpPr>
        <p:spPr bwMode="auto">
          <a:xfrm>
            <a:off x="3877331" y="3020950"/>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09" name="Rectangle 84"/>
          <p:cNvSpPr>
            <a:spLocks noChangeArrowheads="1"/>
          </p:cNvSpPr>
          <p:nvPr/>
        </p:nvSpPr>
        <p:spPr bwMode="auto">
          <a:xfrm>
            <a:off x="3662457" y="3058727"/>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10" name="Rectangle 85"/>
          <p:cNvSpPr>
            <a:spLocks noChangeArrowheads="1"/>
          </p:cNvSpPr>
          <p:nvPr/>
        </p:nvSpPr>
        <p:spPr bwMode="auto">
          <a:xfrm>
            <a:off x="1083980" y="3575663"/>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chemeClr val="bg1"/>
                </a:solidFill>
                <a:ea typeface="AppleMyungjo" charset="0"/>
                <a:cs typeface="AppleMyungjo" charset="0"/>
              </a:rPr>
              <a:t>-</a:t>
            </a:r>
          </a:p>
        </p:txBody>
      </p:sp>
      <p:sp>
        <p:nvSpPr>
          <p:cNvPr id="111" name="Rectangle 86"/>
          <p:cNvSpPr>
            <a:spLocks noChangeArrowheads="1"/>
          </p:cNvSpPr>
          <p:nvPr/>
        </p:nvSpPr>
        <p:spPr bwMode="auto">
          <a:xfrm>
            <a:off x="3555020" y="3138256"/>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12" name="Rectangle 87"/>
          <p:cNvSpPr>
            <a:spLocks noChangeArrowheads="1"/>
          </p:cNvSpPr>
          <p:nvPr/>
        </p:nvSpPr>
        <p:spPr bwMode="auto">
          <a:xfrm>
            <a:off x="3555020" y="3215796"/>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13" name="Rectangle 88"/>
          <p:cNvSpPr>
            <a:spLocks noChangeArrowheads="1"/>
          </p:cNvSpPr>
          <p:nvPr/>
        </p:nvSpPr>
        <p:spPr bwMode="auto">
          <a:xfrm>
            <a:off x="3447584" y="3257548"/>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14" name="Rectangle 89"/>
          <p:cNvSpPr>
            <a:spLocks noChangeArrowheads="1"/>
          </p:cNvSpPr>
          <p:nvPr/>
        </p:nvSpPr>
        <p:spPr bwMode="auto">
          <a:xfrm>
            <a:off x="3447584" y="3337077"/>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15" name="Rectangle 90"/>
          <p:cNvSpPr>
            <a:spLocks noChangeArrowheads="1"/>
          </p:cNvSpPr>
          <p:nvPr/>
        </p:nvSpPr>
        <p:spPr bwMode="auto">
          <a:xfrm>
            <a:off x="3555020" y="3414618"/>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16" name="Rectangle 91"/>
          <p:cNvSpPr>
            <a:spLocks noChangeArrowheads="1"/>
          </p:cNvSpPr>
          <p:nvPr/>
        </p:nvSpPr>
        <p:spPr bwMode="auto">
          <a:xfrm>
            <a:off x="3447584" y="3454382"/>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17" name="Rectangle 92"/>
          <p:cNvSpPr>
            <a:spLocks noChangeArrowheads="1"/>
          </p:cNvSpPr>
          <p:nvPr/>
        </p:nvSpPr>
        <p:spPr bwMode="auto">
          <a:xfrm>
            <a:off x="3447584" y="3535899"/>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18" name="Rectangle 93"/>
          <p:cNvSpPr>
            <a:spLocks noChangeArrowheads="1"/>
          </p:cNvSpPr>
          <p:nvPr/>
        </p:nvSpPr>
        <p:spPr bwMode="auto">
          <a:xfrm>
            <a:off x="3340149" y="3575663"/>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chemeClr val="bg1"/>
                </a:solidFill>
                <a:ea typeface="AppleMyungjo" charset="0"/>
                <a:cs typeface="AppleMyungjo" charset="0"/>
              </a:rPr>
              <a:t>-</a:t>
            </a:r>
          </a:p>
        </p:txBody>
      </p:sp>
      <p:sp>
        <p:nvSpPr>
          <p:cNvPr id="119" name="Rectangle 94"/>
          <p:cNvSpPr>
            <a:spLocks noChangeArrowheads="1"/>
          </p:cNvSpPr>
          <p:nvPr/>
        </p:nvSpPr>
        <p:spPr bwMode="auto">
          <a:xfrm>
            <a:off x="3662457" y="3494147"/>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20" name="Rectangle 95"/>
          <p:cNvSpPr>
            <a:spLocks noChangeArrowheads="1"/>
          </p:cNvSpPr>
          <p:nvPr/>
        </p:nvSpPr>
        <p:spPr bwMode="auto">
          <a:xfrm>
            <a:off x="3662457" y="3575663"/>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chemeClr val="bg1"/>
                </a:solidFill>
                <a:ea typeface="AppleMyungjo" charset="0"/>
                <a:cs typeface="AppleMyungjo" charset="0"/>
              </a:rPr>
              <a:t>-</a:t>
            </a:r>
          </a:p>
        </p:txBody>
      </p:sp>
      <p:sp>
        <p:nvSpPr>
          <p:cNvPr id="121" name="Rectangle 96"/>
          <p:cNvSpPr>
            <a:spLocks noChangeArrowheads="1"/>
          </p:cNvSpPr>
          <p:nvPr/>
        </p:nvSpPr>
        <p:spPr bwMode="auto">
          <a:xfrm>
            <a:off x="3232712" y="3454382"/>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22" name="Rectangle 97"/>
          <p:cNvSpPr>
            <a:spLocks noChangeArrowheads="1"/>
          </p:cNvSpPr>
          <p:nvPr/>
        </p:nvSpPr>
        <p:spPr bwMode="auto">
          <a:xfrm>
            <a:off x="3340149" y="3257548"/>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23" name="Rectangle 98"/>
          <p:cNvSpPr>
            <a:spLocks noChangeArrowheads="1"/>
          </p:cNvSpPr>
          <p:nvPr/>
        </p:nvSpPr>
        <p:spPr bwMode="auto">
          <a:xfrm>
            <a:off x="3017839" y="3178020"/>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24" name="Rectangle 99"/>
          <p:cNvSpPr>
            <a:spLocks noChangeArrowheads="1"/>
          </p:cNvSpPr>
          <p:nvPr/>
        </p:nvSpPr>
        <p:spPr bwMode="auto">
          <a:xfrm>
            <a:off x="2802965" y="3138256"/>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25" name="Rectangle 100"/>
          <p:cNvSpPr>
            <a:spLocks noChangeArrowheads="1"/>
          </p:cNvSpPr>
          <p:nvPr/>
        </p:nvSpPr>
        <p:spPr bwMode="auto">
          <a:xfrm>
            <a:off x="2802965" y="3058727"/>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26" name="Rectangle 101"/>
          <p:cNvSpPr>
            <a:spLocks noChangeArrowheads="1"/>
          </p:cNvSpPr>
          <p:nvPr/>
        </p:nvSpPr>
        <p:spPr bwMode="auto">
          <a:xfrm>
            <a:off x="3017839" y="3100479"/>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27" name="Rectangle 102"/>
          <p:cNvSpPr>
            <a:spLocks noChangeArrowheads="1"/>
          </p:cNvSpPr>
          <p:nvPr/>
        </p:nvSpPr>
        <p:spPr bwMode="auto">
          <a:xfrm>
            <a:off x="2695529" y="3020950"/>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28" name="Rectangle 103"/>
          <p:cNvSpPr>
            <a:spLocks noChangeArrowheads="1"/>
          </p:cNvSpPr>
          <p:nvPr/>
        </p:nvSpPr>
        <p:spPr bwMode="auto">
          <a:xfrm>
            <a:off x="2480655" y="2943410"/>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29" name="Rectangle 104"/>
          <p:cNvSpPr>
            <a:spLocks noChangeArrowheads="1"/>
          </p:cNvSpPr>
          <p:nvPr/>
        </p:nvSpPr>
        <p:spPr bwMode="auto">
          <a:xfrm>
            <a:off x="2265782" y="2903646"/>
            <a:ext cx="429747" cy="512961"/>
          </a:xfrm>
          <a:prstGeom prst="rect">
            <a:avLst/>
          </a:prstGeom>
          <a:noFill/>
          <a:ln>
            <a:noFill/>
          </a:ln>
          <a:effec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30" name="Rectangle 105"/>
          <p:cNvSpPr>
            <a:spLocks noChangeArrowheads="1"/>
          </p:cNvSpPr>
          <p:nvPr/>
        </p:nvSpPr>
        <p:spPr bwMode="auto">
          <a:xfrm>
            <a:off x="2050908" y="2824117"/>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31" name="Rectangle 106"/>
          <p:cNvSpPr>
            <a:spLocks noChangeArrowheads="1"/>
          </p:cNvSpPr>
          <p:nvPr/>
        </p:nvSpPr>
        <p:spPr bwMode="auto">
          <a:xfrm>
            <a:off x="2050908" y="2865869"/>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32" name="Rectangle 107"/>
          <p:cNvSpPr>
            <a:spLocks noChangeArrowheads="1"/>
          </p:cNvSpPr>
          <p:nvPr/>
        </p:nvSpPr>
        <p:spPr bwMode="auto">
          <a:xfrm>
            <a:off x="1836035" y="2903646"/>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33" name="Rectangle 108"/>
          <p:cNvSpPr>
            <a:spLocks noChangeArrowheads="1"/>
          </p:cNvSpPr>
          <p:nvPr/>
        </p:nvSpPr>
        <p:spPr bwMode="auto">
          <a:xfrm>
            <a:off x="1513725" y="2943410"/>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34" name="Rectangle 109"/>
          <p:cNvSpPr>
            <a:spLocks noChangeArrowheads="1"/>
          </p:cNvSpPr>
          <p:nvPr/>
        </p:nvSpPr>
        <p:spPr bwMode="auto">
          <a:xfrm>
            <a:off x="1621162" y="2865869"/>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35" name="Rectangle 110"/>
          <p:cNvSpPr>
            <a:spLocks noChangeArrowheads="1"/>
          </p:cNvSpPr>
          <p:nvPr/>
        </p:nvSpPr>
        <p:spPr bwMode="auto">
          <a:xfrm>
            <a:off x="1298853" y="2981186"/>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dirty="0">
                <a:solidFill>
                  <a:srgbClr val="000066"/>
                </a:solidFill>
                <a:ea typeface="AppleMyungjo" charset="0"/>
                <a:cs typeface="AppleMyungjo" charset="0"/>
              </a:rPr>
              <a:t>-</a:t>
            </a:r>
          </a:p>
        </p:txBody>
      </p:sp>
      <p:sp>
        <p:nvSpPr>
          <p:cNvPr id="136" name="Rectangle 111"/>
          <p:cNvSpPr>
            <a:spLocks noChangeArrowheads="1"/>
          </p:cNvSpPr>
          <p:nvPr/>
        </p:nvSpPr>
        <p:spPr bwMode="auto">
          <a:xfrm>
            <a:off x="1298853" y="3058727"/>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37" name="Rectangle 112"/>
          <p:cNvSpPr>
            <a:spLocks noChangeArrowheads="1"/>
          </p:cNvSpPr>
          <p:nvPr/>
        </p:nvSpPr>
        <p:spPr bwMode="auto">
          <a:xfrm>
            <a:off x="1083980" y="3138256"/>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38" name="Rectangle 113"/>
          <p:cNvSpPr>
            <a:spLocks noChangeArrowheads="1"/>
          </p:cNvSpPr>
          <p:nvPr/>
        </p:nvSpPr>
        <p:spPr bwMode="auto">
          <a:xfrm>
            <a:off x="1039214" y="3032880"/>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39" name="Rectangle 114"/>
          <p:cNvSpPr>
            <a:spLocks noChangeArrowheads="1"/>
          </p:cNvSpPr>
          <p:nvPr/>
        </p:nvSpPr>
        <p:spPr bwMode="auto">
          <a:xfrm>
            <a:off x="1083980" y="3215796"/>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40" name="Rectangle 115"/>
          <p:cNvSpPr>
            <a:spLocks noChangeArrowheads="1"/>
          </p:cNvSpPr>
          <p:nvPr/>
        </p:nvSpPr>
        <p:spPr bwMode="auto">
          <a:xfrm>
            <a:off x="1083980" y="3257548"/>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41" name="Rectangle 116"/>
          <p:cNvSpPr>
            <a:spLocks noChangeArrowheads="1"/>
          </p:cNvSpPr>
          <p:nvPr/>
        </p:nvSpPr>
        <p:spPr bwMode="auto">
          <a:xfrm>
            <a:off x="1083980" y="3337077"/>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42" name="Rectangle 117"/>
          <p:cNvSpPr>
            <a:spLocks noChangeArrowheads="1"/>
          </p:cNvSpPr>
          <p:nvPr/>
        </p:nvSpPr>
        <p:spPr bwMode="auto">
          <a:xfrm>
            <a:off x="976543" y="3337077"/>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43" name="Rectangle 118"/>
          <p:cNvSpPr>
            <a:spLocks noChangeArrowheads="1"/>
          </p:cNvSpPr>
          <p:nvPr/>
        </p:nvSpPr>
        <p:spPr bwMode="auto">
          <a:xfrm>
            <a:off x="1083980" y="3494147"/>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44" name="Rectangle 119"/>
          <p:cNvSpPr>
            <a:spLocks noChangeArrowheads="1"/>
          </p:cNvSpPr>
          <p:nvPr/>
        </p:nvSpPr>
        <p:spPr bwMode="auto">
          <a:xfrm>
            <a:off x="976543" y="3535899"/>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45" name="Rectangle 120"/>
          <p:cNvSpPr>
            <a:spLocks noChangeArrowheads="1"/>
          </p:cNvSpPr>
          <p:nvPr/>
        </p:nvSpPr>
        <p:spPr bwMode="auto">
          <a:xfrm>
            <a:off x="976543" y="3535899"/>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46" name="Rectangle 121"/>
          <p:cNvSpPr>
            <a:spLocks noChangeArrowheads="1"/>
          </p:cNvSpPr>
          <p:nvPr/>
        </p:nvSpPr>
        <p:spPr bwMode="auto">
          <a:xfrm>
            <a:off x="3662457" y="3337077"/>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47" name="Rectangle 122"/>
          <p:cNvSpPr>
            <a:spLocks noChangeArrowheads="1"/>
          </p:cNvSpPr>
          <p:nvPr/>
        </p:nvSpPr>
        <p:spPr bwMode="auto">
          <a:xfrm>
            <a:off x="3877331" y="3414618"/>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48" name="Rectangle 123"/>
          <p:cNvSpPr>
            <a:spLocks noChangeArrowheads="1"/>
          </p:cNvSpPr>
          <p:nvPr/>
        </p:nvSpPr>
        <p:spPr bwMode="auto">
          <a:xfrm>
            <a:off x="954160" y="3058727"/>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49" name="Rectangle 124"/>
          <p:cNvSpPr>
            <a:spLocks noChangeArrowheads="1"/>
          </p:cNvSpPr>
          <p:nvPr/>
        </p:nvSpPr>
        <p:spPr bwMode="auto">
          <a:xfrm>
            <a:off x="1083980" y="3772498"/>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50" name="Rectangle 125"/>
          <p:cNvSpPr>
            <a:spLocks noChangeArrowheads="1"/>
          </p:cNvSpPr>
          <p:nvPr/>
        </p:nvSpPr>
        <p:spPr bwMode="auto">
          <a:xfrm>
            <a:off x="1083980" y="3848049"/>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51" name="Rectangle 126"/>
          <p:cNvSpPr>
            <a:spLocks noChangeArrowheads="1"/>
          </p:cNvSpPr>
          <p:nvPr/>
        </p:nvSpPr>
        <p:spPr bwMode="auto">
          <a:xfrm>
            <a:off x="1191416" y="4007107"/>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52" name="Rectangle 127"/>
          <p:cNvSpPr>
            <a:spLocks noChangeArrowheads="1"/>
          </p:cNvSpPr>
          <p:nvPr/>
        </p:nvSpPr>
        <p:spPr bwMode="auto">
          <a:xfrm>
            <a:off x="1019069" y="3927578"/>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53" name="Rectangle 128"/>
          <p:cNvSpPr>
            <a:spLocks noChangeArrowheads="1"/>
          </p:cNvSpPr>
          <p:nvPr/>
        </p:nvSpPr>
        <p:spPr bwMode="auto">
          <a:xfrm>
            <a:off x="1406290" y="4086635"/>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dirty="0">
                <a:solidFill>
                  <a:srgbClr val="000066"/>
                </a:solidFill>
                <a:ea typeface="AppleMyungjo" charset="0"/>
                <a:cs typeface="AppleMyungjo" charset="0"/>
              </a:rPr>
              <a:t>-</a:t>
            </a:r>
          </a:p>
        </p:txBody>
      </p:sp>
      <p:sp>
        <p:nvSpPr>
          <p:cNvPr id="154" name="Rectangle 129"/>
          <p:cNvSpPr>
            <a:spLocks noChangeArrowheads="1"/>
          </p:cNvSpPr>
          <p:nvPr/>
        </p:nvSpPr>
        <p:spPr bwMode="auto">
          <a:xfrm>
            <a:off x="1667039" y="4126400"/>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55" name="Rectangle 130"/>
          <p:cNvSpPr>
            <a:spLocks noChangeArrowheads="1"/>
          </p:cNvSpPr>
          <p:nvPr/>
        </p:nvSpPr>
        <p:spPr bwMode="auto">
          <a:xfrm>
            <a:off x="1728598" y="4126400"/>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56" name="Rectangle 131"/>
          <p:cNvSpPr>
            <a:spLocks noChangeArrowheads="1"/>
          </p:cNvSpPr>
          <p:nvPr/>
        </p:nvSpPr>
        <p:spPr bwMode="auto">
          <a:xfrm>
            <a:off x="2050908" y="4207917"/>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57" name="Rectangle 132"/>
          <p:cNvSpPr>
            <a:spLocks noChangeArrowheads="1"/>
          </p:cNvSpPr>
          <p:nvPr/>
        </p:nvSpPr>
        <p:spPr bwMode="auto">
          <a:xfrm>
            <a:off x="2050908" y="4126400"/>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58" name="Rectangle 133"/>
          <p:cNvSpPr>
            <a:spLocks noChangeArrowheads="1"/>
          </p:cNvSpPr>
          <p:nvPr/>
        </p:nvSpPr>
        <p:spPr bwMode="auto">
          <a:xfrm>
            <a:off x="3340149" y="3772498"/>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60" name="Rectangle 135"/>
          <p:cNvSpPr>
            <a:spLocks noChangeArrowheads="1"/>
          </p:cNvSpPr>
          <p:nvPr/>
        </p:nvSpPr>
        <p:spPr bwMode="auto">
          <a:xfrm>
            <a:off x="3125275" y="3927578"/>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61" name="Rectangle 136"/>
          <p:cNvSpPr>
            <a:spLocks noChangeArrowheads="1"/>
          </p:cNvSpPr>
          <p:nvPr/>
        </p:nvSpPr>
        <p:spPr bwMode="auto">
          <a:xfrm>
            <a:off x="2910402" y="4007107"/>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62" name="Rectangle 137"/>
          <p:cNvSpPr>
            <a:spLocks noChangeArrowheads="1"/>
          </p:cNvSpPr>
          <p:nvPr/>
        </p:nvSpPr>
        <p:spPr bwMode="auto">
          <a:xfrm>
            <a:off x="2802965" y="4046871"/>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63" name="Rectangle 138"/>
          <p:cNvSpPr>
            <a:spLocks noChangeArrowheads="1"/>
          </p:cNvSpPr>
          <p:nvPr/>
        </p:nvSpPr>
        <p:spPr bwMode="auto">
          <a:xfrm>
            <a:off x="2695529" y="4126400"/>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64" name="Rectangle 139"/>
          <p:cNvSpPr>
            <a:spLocks noChangeArrowheads="1"/>
          </p:cNvSpPr>
          <p:nvPr/>
        </p:nvSpPr>
        <p:spPr bwMode="auto">
          <a:xfrm>
            <a:off x="2265782" y="4166164"/>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65" name="Rectangle 140"/>
          <p:cNvSpPr>
            <a:spLocks noChangeArrowheads="1"/>
          </p:cNvSpPr>
          <p:nvPr/>
        </p:nvSpPr>
        <p:spPr bwMode="auto">
          <a:xfrm>
            <a:off x="2480655" y="4126400"/>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66" name="Rectangle 141"/>
          <p:cNvSpPr>
            <a:spLocks noChangeArrowheads="1"/>
          </p:cNvSpPr>
          <p:nvPr/>
        </p:nvSpPr>
        <p:spPr bwMode="auto">
          <a:xfrm>
            <a:off x="3447584" y="3848049"/>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67" name="Rectangle 142"/>
          <p:cNvSpPr>
            <a:spLocks noChangeArrowheads="1"/>
          </p:cNvSpPr>
          <p:nvPr/>
        </p:nvSpPr>
        <p:spPr bwMode="auto">
          <a:xfrm>
            <a:off x="3877331" y="3927578"/>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68" name="Rectangle 143"/>
          <p:cNvSpPr>
            <a:spLocks noChangeArrowheads="1"/>
          </p:cNvSpPr>
          <p:nvPr/>
        </p:nvSpPr>
        <p:spPr bwMode="auto">
          <a:xfrm>
            <a:off x="3555020" y="3808285"/>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69" name="Rectangle 144"/>
          <p:cNvSpPr>
            <a:spLocks noChangeArrowheads="1"/>
          </p:cNvSpPr>
          <p:nvPr/>
        </p:nvSpPr>
        <p:spPr bwMode="auto">
          <a:xfrm>
            <a:off x="6026063" y="3772498"/>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70" name="Rectangle 145"/>
          <p:cNvSpPr>
            <a:spLocks noChangeArrowheads="1"/>
          </p:cNvSpPr>
          <p:nvPr/>
        </p:nvSpPr>
        <p:spPr bwMode="auto">
          <a:xfrm>
            <a:off x="6133499" y="3808285"/>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71" name="Rectangle 146"/>
          <p:cNvSpPr>
            <a:spLocks noChangeArrowheads="1"/>
          </p:cNvSpPr>
          <p:nvPr/>
        </p:nvSpPr>
        <p:spPr bwMode="auto">
          <a:xfrm>
            <a:off x="6240936" y="3808285"/>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80" name="Rectangle 155"/>
          <p:cNvSpPr>
            <a:spLocks noChangeArrowheads="1"/>
          </p:cNvSpPr>
          <p:nvPr/>
        </p:nvSpPr>
        <p:spPr bwMode="auto">
          <a:xfrm>
            <a:off x="6026063" y="3927578"/>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81" name="Rectangle 156"/>
          <p:cNvSpPr>
            <a:spLocks noChangeArrowheads="1"/>
          </p:cNvSpPr>
          <p:nvPr/>
        </p:nvSpPr>
        <p:spPr bwMode="auto">
          <a:xfrm>
            <a:off x="6026063" y="3967342"/>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82" name="Rectangle 157"/>
          <p:cNvSpPr>
            <a:spLocks noChangeArrowheads="1"/>
          </p:cNvSpPr>
          <p:nvPr/>
        </p:nvSpPr>
        <p:spPr bwMode="auto">
          <a:xfrm>
            <a:off x="5813429" y="4007107"/>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83" name="Rectangle 158"/>
          <p:cNvSpPr>
            <a:spLocks noChangeArrowheads="1"/>
          </p:cNvSpPr>
          <p:nvPr/>
        </p:nvSpPr>
        <p:spPr bwMode="auto">
          <a:xfrm>
            <a:off x="3662457" y="3927578"/>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84" name="Rectangle 159"/>
          <p:cNvSpPr>
            <a:spLocks noChangeArrowheads="1"/>
          </p:cNvSpPr>
          <p:nvPr/>
        </p:nvSpPr>
        <p:spPr bwMode="auto">
          <a:xfrm>
            <a:off x="4092204" y="4086635"/>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85" name="Rectangle 160"/>
          <p:cNvSpPr>
            <a:spLocks noChangeArrowheads="1"/>
          </p:cNvSpPr>
          <p:nvPr/>
        </p:nvSpPr>
        <p:spPr bwMode="auto">
          <a:xfrm>
            <a:off x="5813429" y="3887813"/>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86" name="Rectangle 161"/>
          <p:cNvSpPr>
            <a:spLocks noChangeArrowheads="1"/>
          </p:cNvSpPr>
          <p:nvPr/>
        </p:nvSpPr>
        <p:spPr bwMode="auto">
          <a:xfrm>
            <a:off x="4414514" y="4166164"/>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87" name="Rectangle 162"/>
          <p:cNvSpPr>
            <a:spLocks noChangeArrowheads="1"/>
          </p:cNvSpPr>
          <p:nvPr/>
        </p:nvSpPr>
        <p:spPr bwMode="auto">
          <a:xfrm>
            <a:off x="4779351" y="4104529"/>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88" name="Rectangle 163"/>
          <p:cNvSpPr>
            <a:spLocks noChangeArrowheads="1"/>
          </p:cNvSpPr>
          <p:nvPr/>
        </p:nvSpPr>
        <p:spPr bwMode="auto">
          <a:xfrm>
            <a:off x="5166571" y="4166164"/>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89" name="Rectangle 164"/>
          <p:cNvSpPr>
            <a:spLocks noChangeArrowheads="1"/>
          </p:cNvSpPr>
          <p:nvPr/>
        </p:nvSpPr>
        <p:spPr bwMode="auto">
          <a:xfrm>
            <a:off x="5596316" y="4046871"/>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92" name="Rectangle 167"/>
          <p:cNvSpPr>
            <a:spLocks noChangeArrowheads="1"/>
          </p:cNvSpPr>
          <p:nvPr/>
        </p:nvSpPr>
        <p:spPr bwMode="auto">
          <a:xfrm>
            <a:off x="4951698" y="4243704"/>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93" name="Rectangle 168"/>
          <p:cNvSpPr>
            <a:spLocks noChangeArrowheads="1"/>
          </p:cNvSpPr>
          <p:nvPr/>
        </p:nvSpPr>
        <p:spPr bwMode="auto">
          <a:xfrm>
            <a:off x="5381443" y="4086635"/>
            <a:ext cx="431985"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94" name="Rectangle 169"/>
          <p:cNvSpPr>
            <a:spLocks noChangeArrowheads="1"/>
          </p:cNvSpPr>
          <p:nvPr/>
        </p:nvSpPr>
        <p:spPr bwMode="auto">
          <a:xfrm>
            <a:off x="5488879" y="3927578"/>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95" name="Rectangle 170"/>
          <p:cNvSpPr>
            <a:spLocks noChangeArrowheads="1"/>
          </p:cNvSpPr>
          <p:nvPr/>
        </p:nvSpPr>
        <p:spPr bwMode="auto">
          <a:xfrm>
            <a:off x="1836035" y="2865869"/>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96" name="Rectangle 171"/>
          <p:cNvSpPr>
            <a:spLocks noChangeArrowheads="1"/>
          </p:cNvSpPr>
          <p:nvPr/>
        </p:nvSpPr>
        <p:spPr bwMode="auto">
          <a:xfrm>
            <a:off x="2695529" y="2943410"/>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dirty="0">
                <a:solidFill>
                  <a:srgbClr val="000066"/>
                </a:solidFill>
                <a:ea typeface="AppleMyungjo" charset="0"/>
                <a:cs typeface="AppleMyungjo" charset="0"/>
              </a:rPr>
              <a:t>-</a:t>
            </a:r>
          </a:p>
        </p:txBody>
      </p:sp>
      <p:sp>
        <p:nvSpPr>
          <p:cNvPr id="197" name="Rectangle 172"/>
          <p:cNvSpPr>
            <a:spLocks noChangeArrowheads="1"/>
          </p:cNvSpPr>
          <p:nvPr/>
        </p:nvSpPr>
        <p:spPr bwMode="auto">
          <a:xfrm>
            <a:off x="2375456" y="2865869"/>
            <a:ext cx="427509"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dirty="0">
                <a:solidFill>
                  <a:srgbClr val="000066"/>
                </a:solidFill>
                <a:ea typeface="AppleMyungjo" charset="0"/>
                <a:cs typeface="AppleMyungjo" charset="0"/>
              </a:rPr>
              <a:t>-</a:t>
            </a:r>
          </a:p>
        </p:txBody>
      </p:sp>
      <p:sp>
        <p:nvSpPr>
          <p:cNvPr id="198" name="Rectangle 173"/>
          <p:cNvSpPr>
            <a:spLocks noChangeArrowheads="1"/>
          </p:cNvSpPr>
          <p:nvPr/>
        </p:nvSpPr>
        <p:spPr bwMode="auto">
          <a:xfrm>
            <a:off x="2802965" y="3020950"/>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199" name="Rectangle 174"/>
          <p:cNvSpPr>
            <a:spLocks noChangeArrowheads="1"/>
          </p:cNvSpPr>
          <p:nvPr/>
        </p:nvSpPr>
        <p:spPr bwMode="auto">
          <a:xfrm>
            <a:off x="5596316" y="2943410"/>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200" name="Rectangle 175"/>
          <p:cNvSpPr>
            <a:spLocks noChangeArrowheads="1"/>
          </p:cNvSpPr>
          <p:nvPr/>
        </p:nvSpPr>
        <p:spPr bwMode="auto">
          <a:xfrm>
            <a:off x="5918626" y="3138256"/>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206" name="Rectangle 181"/>
          <p:cNvSpPr>
            <a:spLocks noChangeArrowheads="1"/>
          </p:cNvSpPr>
          <p:nvPr/>
        </p:nvSpPr>
        <p:spPr bwMode="auto">
          <a:xfrm>
            <a:off x="5381443" y="4126400"/>
            <a:ext cx="431985"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207" name="Rectangle 182"/>
          <p:cNvSpPr>
            <a:spLocks noChangeArrowheads="1"/>
          </p:cNvSpPr>
          <p:nvPr/>
        </p:nvSpPr>
        <p:spPr bwMode="auto">
          <a:xfrm>
            <a:off x="5596316" y="4166164"/>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dirty="0">
                <a:solidFill>
                  <a:srgbClr val="000066"/>
                </a:solidFill>
                <a:ea typeface="AppleMyungjo" charset="0"/>
                <a:cs typeface="AppleMyungjo" charset="0"/>
              </a:rPr>
              <a:t>-</a:t>
            </a:r>
          </a:p>
        </p:txBody>
      </p:sp>
      <p:sp>
        <p:nvSpPr>
          <p:cNvPr id="208" name="Rectangle 183"/>
          <p:cNvSpPr>
            <a:spLocks noChangeArrowheads="1"/>
          </p:cNvSpPr>
          <p:nvPr/>
        </p:nvSpPr>
        <p:spPr bwMode="auto">
          <a:xfrm>
            <a:off x="5813429" y="4007107"/>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209" name="Rectangle 184"/>
          <p:cNvSpPr>
            <a:spLocks noChangeArrowheads="1"/>
          </p:cNvSpPr>
          <p:nvPr/>
        </p:nvSpPr>
        <p:spPr bwMode="auto">
          <a:xfrm>
            <a:off x="5381443" y="4166164"/>
            <a:ext cx="431985"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dirty="0">
                <a:solidFill>
                  <a:srgbClr val="000066"/>
                </a:solidFill>
                <a:ea typeface="AppleMyungjo" charset="0"/>
                <a:cs typeface="AppleMyungjo" charset="0"/>
              </a:rPr>
              <a:t>-</a:t>
            </a:r>
          </a:p>
        </p:txBody>
      </p:sp>
      <p:sp>
        <p:nvSpPr>
          <p:cNvPr id="210" name="Rectangle 185"/>
          <p:cNvSpPr>
            <a:spLocks noChangeArrowheads="1"/>
          </p:cNvSpPr>
          <p:nvPr/>
        </p:nvSpPr>
        <p:spPr bwMode="auto">
          <a:xfrm>
            <a:off x="5166571" y="4207917"/>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211" name="Rectangle 186"/>
          <p:cNvSpPr>
            <a:spLocks noChangeArrowheads="1"/>
          </p:cNvSpPr>
          <p:nvPr/>
        </p:nvSpPr>
        <p:spPr bwMode="auto">
          <a:xfrm>
            <a:off x="6133499" y="3772498"/>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212" name="Rectangle 187"/>
          <p:cNvSpPr>
            <a:spLocks noChangeArrowheads="1"/>
          </p:cNvSpPr>
          <p:nvPr/>
        </p:nvSpPr>
        <p:spPr bwMode="auto">
          <a:xfrm>
            <a:off x="2480655" y="4126400"/>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213" name="Rectangle 188"/>
          <p:cNvSpPr>
            <a:spLocks noChangeArrowheads="1"/>
          </p:cNvSpPr>
          <p:nvPr/>
        </p:nvSpPr>
        <p:spPr bwMode="auto">
          <a:xfrm>
            <a:off x="3447584" y="3732732"/>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214" name="Rectangle 189"/>
          <p:cNvSpPr>
            <a:spLocks noChangeArrowheads="1"/>
          </p:cNvSpPr>
          <p:nvPr/>
        </p:nvSpPr>
        <p:spPr bwMode="auto">
          <a:xfrm>
            <a:off x="3125275" y="3887813"/>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215" name="Line 190"/>
          <p:cNvSpPr>
            <a:spLocks noChangeShapeType="1"/>
          </p:cNvSpPr>
          <p:nvPr/>
        </p:nvSpPr>
        <p:spPr bwMode="auto">
          <a:xfrm>
            <a:off x="3340149" y="3615428"/>
            <a:ext cx="322310" cy="0"/>
          </a:xfrm>
          <a:prstGeom prst="line">
            <a:avLst/>
          </a:prstGeom>
          <a:noFill/>
          <a:ln w="50800">
            <a:solidFill>
              <a:srgbClr val="0099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700"/>
          </a:p>
        </p:txBody>
      </p:sp>
      <p:sp>
        <p:nvSpPr>
          <p:cNvPr id="216" name="Line 191"/>
          <p:cNvSpPr>
            <a:spLocks noChangeShapeType="1"/>
          </p:cNvSpPr>
          <p:nvPr/>
        </p:nvSpPr>
        <p:spPr bwMode="auto">
          <a:xfrm>
            <a:off x="3662457" y="3692969"/>
            <a:ext cx="322310" cy="0"/>
          </a:xfrm>
          <a:prstGeom prst="line">
            <a:avLst/>
          </a:prstGeom>
          <a:noFill/>
          <a:ln w="50800">
            <a:solidFill>
              <a:srgbClr val="0099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700"/>
          </a:p>
        </p:txBody>
      </p:sp>
      <p:sp>
        <p:nvSpPr>
          <p:cNvPr id="217" name="Line 192"/>
          <p:cNvSpPr>
            <a:spLocks noChangeShapeType="1"/>
          </p:cNvSpPr>
          <p:nvPr/>
        </p:nvSpPr>
        <p:spPr bwMode="auto">
          <a:xfrm>
            <a:off x="6133499" y="3692969"/>
            <a:ext cx="322310" cy="0"/>
          </a:xfrm>
          <a:prstGeom prst="line">
            <a:avLst/>
          </a:prstGeom>
          <a:noFill/>
          <a:ln w="50800">
            <a:solidFill>
              <a:srgbClr val="0099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700"/>
          </a:p>
        </p:txBody>
      </p:sp>
      <p:sp>
        <p:nvSpPr>
          <p:cNvPr id="218" name="Line 193"/>
          <p:cNvSpPr>
            <a:spLocks noChangeShapeType="1"/>
          </p:cNvSpPr>
          <p:nvPr/>
        </p:nvSpPr>
        <p:spPr bwMode="auto">
          <a:xfrm>
            <a:off x="3232712" y="3653204"/>
            <a:ext cx="322310" cy="0"/>
          </a:xfrm>
          <a:prstGeom prst="line">
            <a:avLst/>
          </a:prstGeom>
          <a:noFill/>
          <a:ln w="50800">
            <a:solidFill>
              <a:srgbClr val="0099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700"/>
          </a:p>
        </p:txBody>
      </p:sp>
      <p:sp>
        <p:nvSpPr>
          <p:cNvPr id="221" name="Rectangle 196"/>
          <p:cNvSpPr>
            <a:spLocks noChangeArrowheads="1"/>
          </p:cNvSpPr>
          <p:nvPr/>
        </p:nvSpPr>
        <p:spPr bwMode="auto">
          <a:xfrm>
            <a:off x="761670" y="3848049"/>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222" name="Rectangle 197"/>
          <p:cNvSpPr>
            <a:spLocks noChangeArrowheads="1"/>
          </p:cNvSpPr>
          <p:nvPr/>
        </p:nvSpPr>
        <p:spPr bwMode="auto">
          <a:xfrm>
            <a:off x="761670" y="3967342"/>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ffectLst>
                  <a:outerShdw blurRad="38100" dist="38100" dir="2700000" algn="tl">
                    <a:srgbClr val="DDDDDD"/>
                  </a:outerShdw>
                </a:effectLst>
                <a:ea typeface="AppleMyungjo" charset="0"/>
                <a:cs typeface="AppleMyungjo" charset="0"/>
              </a:rPr>
              <a:t>-</a:t>
            </a:r>
          </a:p>
        </p:txBody>
      </p:sp>
      <p:grpSp>
        <p:nvGrpSpPr>
          <p:cNvPr id="226" name="Group 209"/>
          <p:cNvGrpSpPr>
            <a:grpSpLocks/>
          </p:cNvGrpSpPr>
          <p:nvPr/>
        </p:nvGrpSpPr>
        <p:grpSpPr bwMode="auto">
          <a:xfrm>
            <a:off x="5493357" y="3573676"/>
            <a:ext cx="859494" cy="385715"/>
            <a:chOff x="2363" y="1638"/>
            <a:chExt cx="384" cy="194"/>
          </a:xfrm>
        </p:grpSpPr>
        <p:sp>
          <p:nvSpPr>
            <p:cNvPr id="328" name="Rectangle 210"/>
            <p:cNvSpPr>
              <a:spLocks noChangeArrowheads="1"/>
            </p:cNvSpPr>
            <p:nvPr/>
          </p:nvSpPr>
          <p:spPr bwMode="auto">
            <a:xfrm>
              <a:off x="2363" y="1638"/>
              <a:ext cx="19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aseline="-25000">
                  <a:solidFill>
                    <a:srgbClr val="000066"/>
                  </a:solidFill>
                  <a:ea typeface="AppleMyungjo" charset="0"/>
                  <a:cs typeface="AppleMyungjo" charset="0"/>
                </a:rPr>
                <a:t>+</a:t>
              </a:r>
            </a:p>
          </p:txBody>
        </p:sp>
        <p:sp>
          <p:nvSpPr>
            <p:cNvPr id="329" name="Rectangle 211"/>
            <p:cNvSpPr>
              <a:spLocks noChangeArrowheads="1"/>
            </p:cNvSpPr>
            <p:nvPr/>
          </p:nvSpPr>
          <p:spPr bwMode="auto">
            <a:xfrm>
              <a:off x="2555" y="1638"/>
              <a:ext cx="19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aseline="-25000">
                  <a:solidFill>
                    <a:srgbClr val="000066"/>
                  </a:solidFill>
                  <a:ea typeface="AppleMyungjo" charset="0"/>
                  <a:cs typeface="AppleMyungjo" charset="0"/>
                </a:rPr>
                <a:t>+</a:t>
              </a:r>
            </a:p>
          </p:txBody>
        </p:sp>
      </p:grpSp>
      <p:sp>
        <p:nvSpPr>
          <p:cNvPr id="243" name="Rectangle 294"/>
          <p:cNvSpPr>
            <a:spLocks noChangeArrowheads="1"/>
          </p:cNvSpPr>
          <p:nvPr/>
        </p:nvSpPr>
        <p:spPr bwMode="auto">
          <a:xfrm>
            <a:off x="3161088" y="3563734"/>
            <a:ext cx="924403" cy="427467"/>
          </a:xfrm>
          <a:prstGeom prst="rect">
            <a:avLst/>
          </a:prstGeom>
          <a:gradFill rotWithShape="0">
            <a:gsLst>
              <a:gs pos="0">
                <a:srgbClr val="FFCCCC"/>
              </a:gs>
              <a:gs pos="50000">
                <a:srgbClr val="000066"/>
              </a:gs>
              <a:gs pos="100000">
                <a:srgbClr val="FFCCCC"/>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700"/>
          </a:p>
        </p:txBody>
      </p:sp>
      <p:sp>
        <p:nvSpPr>
          <p:cNvPr id="244" name="Rectangle 295"/>
          <p:cNvSpPr>
            <a:spLocks noChangeArrowheads="1"/>
          </p:cNvSpPr>
          <p:nvPr/>
        </p:nvSpPr>
        <p:spPr bwMode="auto">
          <a:xfrm>
            <a:off x="502031" y="3571687"/>
            <a:ext cx="924403" cy="415537"/>
          </a:xfrm>
          <a:prstGeom prst="rect">
            <a:avLst/>
          </a:prstGeom>
          <a:gradFill rotWithShape="0">
            <a:gsLst>
              <a:gs pos="0">
                <a:srgbClr val="FFCCCC"/>
              </a:gs>
              <a:gs pos="50000">
                <a:srgbClr val="000066"/>
              </a:gs>
              <a:gs pos="100000">
                <a:srgbClr val="FFCCCC"/>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700"/>
          </a:p>
        </p:txBody>
      </p:sp>
      <p:sp>
        <p:nvSpPr>
          <p:cNvPr id="245" name="Rectangle 296"/>
          <p:cNvSpPr>
            <a:spLocks noChangeArrowheads="1"/>
          </p:cNvSpPr>
          <p:nvPr/>
        </p:nvSpPr>
        <p:spPr bwMode="auto">
          <a:xfrm>
            <a:off x="5791045" y="3561746"/>
            <a:ext cx="924403" cy="429455"/>
          </a:xfrm>
          <a:prstGeom prst="rect">
            <a:avLst/>
          </a:prstGeom>
          <a:gradFill rotWithShape="0">
            <a:gsLst>
              <a:gs pos="0">
                <a:srgbClr val="FFCCCC"/>
              </a:gs>
              <a:gs pos="50000">
                <a:srgbClr val="000066"/>
              </a:gs>
              <a:gs pos="100000">
                <a:srgbClr val="FFCCCC"/>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700"/>
          </a:p>
        </p:txBody>
      </p:sp>
      <p:sp>
        <p:nvSpPr>
          <p:cNvPr id="246" name="Rectangle 297"/>
          <p:cNvSpPr>
            <a:spLocks noChangeArrowheads="1"/>
          </p:cNvSpPr>
          <p:nvPr/>
        </p:nvSpPr>
        <p:spPr bwMode="auto">
          <a:xfrm>
            <a:off x="891488" y="3193926"/>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247" name="Rectangle 298"/>
          <p:cNvSpPr>
            <a:spLocks noChangeArrowheads="1"/>
          </p:cNvSpPr>
          <p:nvPr/>
        </p:nvSpPr>
        <p:spPr bwMode="auto">
          <a:xfrm>
            <a:off x="2545564" y="4086635"/>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248" name="Rectangle 299"/>
          <p:cNvSpPr>
            <a:spLocks noChangeArrowheads="1"/>
          </p:cNvSpPr>
          <p:nvPr/>
        </p:nvSpPr>
        <p:spPr bwMode="auto">
          <a:xfrm>
            <a:off x="3984767" y="3965354"/>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249" name="Rectangle 300"/>
          <p:cNvSpPr>
            <a:spLocks noChangeArrowheads="1"/>
          </p:cNvSpPr>
          <p:nvPr/>
        </p:nvSpPr>
        <p:spPr bwMode="auto">
          <a:xfrm>
            <a:off x="4564478" y="4219847"/>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250" name="Rectangle 301"/>
          <p:cNvSpPr>
            <a:spLocks noChangeArrowheads="1"/>
          </p:cNvSpPr>
          <p:nvPr/>
        </p:nvSpPr>
        <p:spPr bwMode="auto">
          <a:xfrm>
            <a:off x="3232712" y="3136267"/>
            <a:ext cx="429747"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solidFill>
                  <a:srgbClr val="000066"/>
                </a:solidFill>
                <a:ea typeface="AppleMyungjo" charset="0"/>
                <a:cs typeface="AppleMyungjo" charset="0"/>
              </a:rPr>
              <a:t>-</a:t>
            </a:r>
          </a:p>
        </p:txBody>
      </p:sp>
      <p:sp>
        <p:nvSpPr>
          <p:cNvPr id="252" name="Line 303"/>
          <p:cNvSpPr>
            <a:spLocks noChangeShapeType="1"/>
          </p:cNvSpPr>
          <p:nvPr/>
        </p:nvSpPr>
        <p:spPr bwMode="auto">
          <a:xfrm>
            <a:off x="5051030" y="3730742"/>
            <a:ext cx="8104" cy="670032"/>
          </a:xfrm>
          <a:prstGeom prst="line">
            <a:avLst/>
          </a:prstGeom>
          <a:noFill/>
          <a:ln w="50800">
            <a:solidFill>
              <a:srgbClr val="000090"/>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700"/>
          </a:p>
        </p:txBody>
      </p:sp>
      <p:sp>
        <p:nvSpPr>
          <p:cNvPr id="253" name="Line 304"/>
          <p:cNvSpPr>
            <a:spLocks noChangeShapeType="1"/>
          </p:cNvSpPr>
          <p:nvPr/>
        </p:nvSpPr>
        <p:spPr bwMode="auto">
          <a:xfrm>
            <a:off x="3679320" y="2788501"/>
            <a:ext cx="1316766" cy="0"/>
          </a:xfrm>
          <a:prstGeom prst="line">
            <a:avLst/>
          </a:prstGeom>
          <a:noFill/>
          <a:ln w="50800">
            <a:solidFill>
              <a:srgbClr val="006633"/>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700"/>
          </a:p>
        </p:txBody>
      </p:sp>
      <p:sp>
        <p:nvSpPr>
          <p:cNvPr id="255" name="Rectangle 306"/>
          <p:cNvSpPr>
            <a:spLocks noChangeArrowheads="1"/>
          </p:cNvSpPr>
          <p:nvPr/>
        </p:nvSpPr>
        <p:spPr bwMode="auto">
          <a:xfrm>
            <a:off x="5083754" y="2722717"/>
            <a:ext cx="579709"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ea typeface="AppleMyungjo" charset="0"/>
                <a:cs typeface="AppleMyungjo" charset="0"/>
              </a:rPr>
              <a:t>-</a:t>
            </a:r>
          </a:p>
        </p:txBody>
      </p:sp>
      <p:sp>
        <p:nvSpPr>
          <p:cNvPr id="256" name="Rectangle 307"/>
          <p:cNvSpPr>
            <a:spLocks noChangeArrowheads="1"/>
          </p:cNvSpPr>
          <p:nvPr/>
        </p:nvSpPr>
        <p:spPr bwMode="auto">
          <a:xfrm>
            <a:off x="4568954" y="2720730"/>
            <a:ext cx="579709"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dirty="0">
                <a:ea typeface="AppleMyungjo" charset="0"/>
                <a:cs typeface="AppleMyungjo" charset="0"/>
              </a:rPr>
              <a:t>-</a:t>
            </a:r>
          </a:p>
        </p:txBody>
      </p:sp>
      <p:sp>
        <p:nvSpPr>
          <p:cNvPr id="257" name="Rectangle 308"/>
          <p:cNvSpPr>
            <a:spLocks noChangeArrowheads="1"/>
          </p:cNvSpPr>
          <p:nvPr/>
        </p:nvSpPr>
        <p:spPr bwMode="auto">
          <a:xfrm>
            <a:off x="5296389" y="2816164"/>
            <a:ext cx="579709"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ea typeface="AppleMyungjo" charset="0"/>
                <a:cs typeface="AppleMyungjo" charset="0"/>
              </a:rPr>
              <a:t>-</a:t>
            </a:r>
          </a:p>
        </p:txBody>
      </p:sp>
      <p:sp>
        <p:nvSpPr>
          <p:cNvPr id="258" name="Rectangle 309"/>
          <p:cNvSpPr>
            <a:spLocks noChangeArrowheads="1"/>
          </p:cNvSpPr>
          <p:nvPr/>
        </p:nvSpPr>
        <p:spPr bwMode="auto">
          <a:xfrm>
            <a:off x="5446354" y="2816164"/>
            <a:ext cx="579709" cy="51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pPr>
            <a:r>
              <a:rPr lang="ko-KR" altLang="en-US" sz="1700" b="0">
                <a:ea typeface="AppleMyungjo" charset="0"/>
                <a:cs typeface="AppleMyungjo" charset="0"/>
              </a:rPr>
              <a:t>-</a:t>
            </a:r>
          </a:p>
        </p:txBody>
      </p:sp>
      <p:sp>
        <p:nvSpPr>
          <p:cNvPr id="260" name="Line 311"/>
          <p:cNvSpPr>
            <a:spLocks noChangeShapeType="1"/>
          </p:cNvSpPr>
          <p:nvPr/>
        </p:nvSpPr>
        <p:spPr bwMode="auto">
          <a:xfrm flipH="1" flipV="1">
            <a:off x="5051029" y="3058727"/>
            <a:ext cx="0" cy="614359"/>
          </a:xfrm>
          <a:prstGeom prst="line">
            <a:avLst/>
          </a:prstGeom>
          <a:noFill/>
          <a:ln w="50800">
            <a:solidFill>
              <a:srgbClr val="000090"/>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700"/>
          </a:p>
        </p:txBody>
      </p:sp>
      <p:sp>
        <p:nvSpPr>
          <p:cNvPr id="261" name="Line 312"/>
          <p:cNvSpPr>
            <a:spLocks noChangeShapeType="1"/>
          </p:cNvSpPr>
          <p:nvPr/>
        </p:nvSpPr>
        <p:spPr bwMode="auto">
          <a:xfrm flipH="1">
            <a:off x="5209098" y="2788501"/>
            <a:ext cx="1261755" cy="8946"/>
          </a:xfrm>
          <a:prstGeom prst="line">
            <a:avLst/>
          </a:prstGeom>
          <a:noFill/>
          <a:ln w="50800">
            <a:solidFill>
              <a:srgbClr val="006633"/>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700"/>
          </a:p>
        </p:txBody>
      </p:sp>
      <p:sp>
        <p:nvSpPr>
          <p:cNvPr id="33" name="Text Box 313"/>
          <p:cNvSpPr txBox="1">
            <a:spLocks noChangeArrowheads="1"/>
          </p:cNvSpPr>
          <p:nvPr/>
        </p:nvSpPr>
        <p:spPr bwMode="auto">
          <a:xfrm>
            <a:off x="3710569" y="2297240"/>
            <a:ext cx="1285516" cy="353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1700" b="0" dirty="0" smtClean="0">
                <a:latin typeface="Times"/>
                <a:cs typeface="Times"/>
              </a:rPr>
              <a:t>Accelerating</a:t>
            </a:r>
            <a:endParaRPr lang="en-US" sz="1700" b="0" dirty="0">
              <a:latin typeface="Times"/>
              <a:cs typeface="Times"/>
            </a:endParaRPr>
          </a:p>
        </p:txBody>
      </p:sp>
      <p:sp>
        <p:nvSpPr>
          <p:cNvPr id="34" name="Text Box 314"/>
          <p:cNvSpPr txBox="1">
            <a:spLocks noChangeArrowheads="1"/>
          </p:cNvSpPr>
          <p:nvPr/>
        </p:nvSpPr>
        <p:spPr bwMode="auto">
          <a:xfrm>
            <a:off x="5229242" y="2305126"/>
            <a:ext cx="1282487" cy="353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1700" b="0" dirty="0">
                <a:latin typeface="Times"/>
                <a:cs typeface="Times"/>
              </a:rPr>
              <a:t>Decelerating</a:t>
            </a:r>
          </a:p>
        </p:txBody>
      </p:sp>
      <p:sp>
        <p:nvSpPr>
          <p:cNvPr id="338" name="Text Box 314"/>
          <p:cNvSpPr txBox="1">
            <a:spLocks noChangeArrowheads="1"/>
          </p:cNvSpPr>
          <p:nvPr/>
        </p:nvSpPr>
        <p:spPr bwMode="auto">
          <a:xfrm>
            <a:off x="1943472" y="2314028"/>
            <a:ext cx="1589681" cy="353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1700" b="0" dirty="0" smtClean="0">
                <a:latin typeface="Times"/>
                <a:cs typeface="Times"/>
              </a:rPr>
              <a:t>Focusing (</a:t>
            </a:r>
            <a:r>
              <a:rPr lang="en-US" sz="1700" b="0" dirty="0" err="1" smtClean="0">
                <a:latin typeface="Times"/>
                <a:cs typeface="Times"/>
              </a:rPr>
              <a:t>E</a:t>
            </a:r>
            <a:r>
              <a:rPr lang="en-US" sz="1700" b="0" baseline="-25000" dirty="0" err="1" smtClean="0">
                <a:latin typeface="Times"/>
                <a:cs typeface="Times"/>
              </a:rPr>
              <a:t>r</a:t>
            </a:r>
            <a:r>
              <a:rPr lang="en-US" sz="1700" b="0" dirty="0" smtClean="0">
                <a:latin typeface="Times"/>
                <a:cs typeface="Times"/>
              </a:rPr>
              <a:t>)</a:t>
            </a:r>
            <a:endParaRPr lang="en-US" sz="1700" b="0" dirty="0">
              <a:latin typeface="Times"/>
              <a:cs typeface="Times"/>
            </a:endParaRPr>
          </a:p>
        </p:txBody>
      </p:sp>
      <p:sp>
        <p:nvSpPr>
          <p:cNvPr id="339" name="Line 315"/>
          <p:cNvSpPr>
            <a:spLocks noChangeShapeType="1"/>
          </p:cNvSpPr>
          <p:nvPr/>
        </p:nvSpPr>
        <p:spPr bwMode="auto">
          <a:xfrm>
            <a:off x="3182161" y="2667973"/>
            <a:ext cx="1705415" cy="687018"/>
          </a:xfrm>
          <a:prstGeom prst="line">
            <a:avLst/>
          </a:prstGeom>
          <a:noFill/>
          <a:ln w="9525">
            <a:solidFill>
              <a:srgbClr val="00009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40" name="Line 303"/>
          <p:cNvSpPr>
            <a:spLocks noChangeShapeType="1"/>
          </p:cNvSpPr>
          <p:nvPr/>
        </p:nvSpPr>
        <p:spPr bwMode="auto">
          <a:xfrm flipH="1">
            <a:off x="3672604" y="3235678"/>
            <a:ext cx="6715" cy="548353"/>
          </a:xfrm>
          <a:prstGeom prst="line">
            <a:avLst/>
          </a:prstGeom>
          <a:noFill/>
          <a:ln w="50800">
            <a:solidFill>
              <a:schemeClr val="tx2">
                <a:lumMod val="60000"/>
                <a:lumOff val="40000"/>
              </a:schemeClr>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700"/>
          </a:p>
        </p:txBody>
      </p:sp>
      <p:sp>
        <p:nvSpPr>
          <p:cNvPr id="341" name="Line 311"/>
          <p:cNvSpPr>
            <a:spLocks noChangeShapeType="1"/>
          </p:cNvSpPr>
          <p:nvPr/>
        </p:nvSpPr>
        <p:spPr bwMode="auto">
          <a:xfrm flipH="1" flipV="1">
            <a:off x="3672604" y="3806297"/>
            <a:ext cx="6715" cy="543686"/>
          </a:xfrm>
          <a:prstGeom prst="line">
            <a:avLst/>
          </a:prstGeom>
          <a:noFill/>
          <a:ln w="50800">
            <a:solidFill>
              <a:schemeClr val="tx2">
                <a:lumMod val="60000"/>
                <a:lumOff val="40000"/>
              </a:schemeClr>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700"/>
          </a:p>
        </p:txBody>
      </p:sp>
      <p:sp>
        <p:nvSpPr>
          <p:cNvPr id="343" name="Oval 342"/>
          <p:cNvSpPr/>
          <p:nvPr/>
        </p:nvSpPr>
        <p:spPr>
          <a:xfrm>
            <a:off x="5581082" y="3682561"/>
            <a:ext cx="930647" cy="179872"/>
          </a:xfrm>
          <a:prstGeom prst="ellipse">
            <a:avLst/>
          </a:prstGeom>
          <a:solidFill>
            <a:srgbClr val="FF3F17">
              <a:alpha val="74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348" name="Text Box 314"/>
          <p:cNvSpPr txBox="1">
            <a:spLocks noChangeArrowheads="1"/>
          </p:cNvSpPr>
          <p:nvPr/>
        </p:nvSpPr>
        <p:spPr bwMode="auto">
          <a:xfrm>
            <a:off x="5472765" y="4422624"/>
            <a:ext cx="1282487"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1700" b="0" dirty="0" smtClean="0">
                <a:solidFill>
                  <a:srgbClr val="FF3F17"/>
                </a:solidFill>
                <a:latin typeface="Times"/>
                <a:cs typeface="Times"/>
              </a:rPr>
              <a:t>Drive pulse</a:t>
            </a:r>
            <a:endParaRPr lang="en-US" sz="1700" b="0" dirty="0">
              <a:solidFill>
                <a:srgbClr val="FF3F17"/>
              </a:solidFill>
              <a:latin typeface="Times"/>
              <a:cs typeface="Times"/>
            </a:endParaRPr>
          </a:p>
        </p:txBody>
      </p:sp>
      <p:sp>
        <p:nvSpPr>
          <p:cNvPr id="349" name="Rectangle 268"/>
          <p:cNvSpPr>
            <a:spLocks noChangeArrowheads="1"/>
          </p:cNvSpPr>
          <p:nvPr/>
        </p:nvSpPr>
        <p:spPr bwMode="auto">
          <a:xfrm>
            <a:off x="4951698" y="2143456"/>
            <a:ext cx="224958" cy="71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p>
            <a:pPr>
              <a:lnSpc>
                <a:spcPct val="50000"/>
              </a:lnSpc>
              <a:spcBef>
                <a:spcPct val="50000"/>
              </a:spcBef>
            </a:pPr>
            <a:r>
              <a:rPr lang="ko-KR" altLang="en-US" sz="1200" baseline="-25000" dirty="0" smtClean="0">
                <a:solidFill>
                  <a:srgbClr val="FF3F17"/>
                </a:solidFill>
                <a:ea typeface="AppleMyungjo" charset="0"/>
                <a:cs typeface="AppleMyungjo" charset="0"/>
              </a:rPr>
              <a:t>+</a:t>
            </a:r>
          </a:p>
          <a:p>
            <a:pPr>
              <a:lnSpc>
                <a:spcPct val="50000"/>
              </a:lnSpc>
              <a:spcBef>
                <a:spcPct val="50000"/>
              </a:spcBef>
            </a:pPr>
            <a:r>
              <a:rPr lang="ko-KR" altLang="en-US" sz="1200" baseline="-25000" dirty="0" smtClean="0">
                <a:solidFill>
                  <a:srgbClr val="FF3F17"/>
                </a:solidFill>
                <a:ea typeface="AppleMyungjo" charset="0"/>
                <a:cs typeface="AppleMyungjo" charset="0"/>
              </a:rPr>
              <a:t>+</a:t>
            </a:r>
          </a:p>
          <a:p>
            <a:pPr>
              <a:lnSpc>
                <a:spcPct val="50000"/>
              </a:lnSpc>
              <a:spcBef>
                <a:spcPct val="50000"/>
              </a:spcBef>
            </a:pPr>
            <a:r>
              <a:rPr lang="ko-KR" altLang="en-US" sz="1200" baseline="-25000" dirty="0" smtClean="0">
                <a:solidFill>
                  <a:srgbClr val="FF3F17"/>
                </a:solidFill>
                <a:ea typeface="AppleMyungjo" charset="0"/>
                <a:cs typeface="AppleMyungjo" charset="0"/>
              </a:rPr>
              <a:t>+</a:t>
            </a:r>
          </a:p>
          <a:p>
            <a:pPr>
              <a:lnSpc>
                <a:spcPct val="50000"/>
              </a:lnSpc>
              <a:spcBef>
                <a:spcPct val="50000"/>
              </a:spcBef>
            </a:pPr>
            <a:r>
              <a:rPr lang="ko-KR" altLang="en-US" sz="1200" baseline="-25000" dirty="0" smtClean="0">
                <a:solidFill>
                  <a:srgbClr val="FF3F17"/>
                </a:solidFill>
                <a:ea typeface="AppleMyungjo" charset="0"/>
                <a:cs typeface="AppleMyungjo" charset="0"/>
              </a:rPr>
              <a:t>+</a:t>
            </a:r>
          </a:p>
        </p:txBody>
      </p:sp>
      <p:sp>
        <p:nvSpPr>
          <p:cNvPr id="350" name="Rectangle 268"/>
          <p:cNvSpPr>
            <a:spLocks noChangeArrowheads="1"/>
          </p:cNvSpPr>
          <p:nvPr/>
        </p:nvSpPr>
        <p:spPr bwMode="auto">
          <a:xfrm>
            <a:off x="3569557" y="2278049"/>
            <a:ext cx="249019" cy="75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p>
            <a:pPr>
              <a:lnSpc>
                <a:spcPct val="50000"/>
              </a:lnSpc>
              <a:spcBef>
                <a:spcPct val="50000"/>
              </a:spcBef>
            </a:pPr>
            <a:r>
              <a:rPr lang="en-US" altLang="ko-KR" sz="1400" baseline="-25000" dirty="0" smtClean="0">
                <a:solidFill>
                  <a:srgbClr val="000090"/>
                </a:solidFill>
                <a:ea typeface="AppleMyungjo" charset="0"/>
                <a:cs typeface="AppleMyungjo" charset="0"/>
              </a:rPr>
              <a:t>-</a:t>
            </a:r>
          </a:p>
          <a:p>
            <a:pPr>
              <a:lnSpc>
                <a:spcPct val="50000"/>
              </a:lnSpc>
              <a:spcBef>
                <a:spcPct val="50000"/>
              </a:spcBef>
            </a:pPr>
            <a:r>
              <a:rPr lang="en-US" altLang="ko-KR" sz="1400" baseline="-25000" dirty="0" smtClean="0">
                <a:solidFill>
                  <a:srgbClr val="000090"/>
                </a:solidFill>
                <a:ea typeface="AppleMyungjo" charset="0"/>
                <a:cs typeface="AppleMyungjo" charset="0"/>
              </a:rPr>
              <a:t>-</a:t>
            </a:r>
          </a:p>
          <a:p>
            <a:pPr>
              <a:lnSpc>
                <a:spcPct val="50000"/>
              </a:lnSpc>
              <a:spcBef>
                <a:spcPct val="50000"/>
              </a:spcBef>
            </a:pPr>
            <a:r>
              <a:rPr lang="en-US" altLang="ko-KR" sz="1400" baseline="-25000" dirty="0" smtClean="0">
                <a:solidFill>
                  <a:srgbClr val="000090"/>
                </a:solidFill>
                <a:ea typeface="AppleMyungjo" charset="0"/>
                <a:cs typeface="AppleMyungjo" charset="0"/>
              </a:rPr>
              <a:t>-</a:t>
            </a:r>
          </a:p>
          <a:p>
            <a:pPr>
              <a:lnSpc>
                <a:spcPct val="50000"/>
              </a:lnSpc>
              <a:spcBef>
                <a:spcPct val="50000"/>
              </a:spcBef>
            </a:pPr>
            <a:r>
              <a:rPr lang="en-US" altLang="ko-KR" sz="1400" baseline="-25000" dirty="0" smtClean="0">
                <a:solidFill>
                  <a:srgbClr val="000090"/>
                </a:solidFill>
                <a:ea typeface="AppleMyungjo" charset="0"/>
                <a:cs typeface="AppleMyungjo" charset="0"/>
              </a:rPr>
              <a:t>-</a:t>
            </a:r>
          </a:p>
          <a:p>
            <a:pPr>
              <a:lnSpc>
                <a:spcPct val="50000"/>
              </a:lnSpc>
              <a:spcBef>
                <a:spcPct val="50000"/>
              </a:spcBef>
            </a:pPr>
            <a:r>
              <a:rPr lang="en-US" altLang="ko-KR" sz="1400" baseline="-25000" dirty="0">
                <a:solidFill>
                  <a:srgbClr val="000090"/>
                </a:solidFill>
                <a:ea typeface="AppleMyungjo" charset="0"/>
                <a:cs typeface="AppleMyungjo" charset="0"/>
              </a:rPr>
              <a:t>-</a:t>
            </a:r>
            <a:endParaRPr lang="ko-KR" altLang="en-US" sz="1400" baseline="-25000" dirty="0" smtClean="0">
              <a:solidFill>
                <a:srgbClr val="000090"/>
              </a:solidFill>
              <a:ea typeface="AppleMyungjo" charset="0"/>
              <a:cs typeface="AppleMyungjo" charset="0"/>
            </a:endParaRPr>
          </a:p>
        </p:txBody>
      </p:sp>
      <p:sp>
        <p:nvSpPr>
          <p:cNvPr id="351" name="Rectangle 268"/>
          <p:cNvSpPr>
            <a:spLocks noChangeArrowheads="1"/>
          </p:cNvSpPr>
          <p:nvPr/>
        </p:nvSpPr>
        <p:spPr bwMode="auto">
          <a:xfrm>
            <a:off x="6466429" y="2305126"/>
            <a:ext cx="249019" cy="75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p>
            <a:pPr>
              <a:lnSpc>
                <a:spcPct val="50000"/>
              </a:lnSpc>
              <a:spcBef>
                <a:spcPct val="50000"/>
              </a:spcBef>
            </a:pPr>
            <a:r>
              <a:rPr lang="en-US" altLang="ko-KR" sz="1400" baseline="-25000" dirty="0" smtClean="0">
                <a:solidFill>
                  <a:srgbClr val="000090"/>
                </a:solidFill>
                <a:ea typeface="AppleMyungjo" charset="0"/>
                <a:cs typeface="AppleMyungjo" charset="0"/>
              </a:rPr>
              <a:t>-</a:t>
            </a:r>
          </a:p>
          <a:p>
            <a:pPr>
              <a:lnSpc>
                <a:spcPct val="50000"/>
              </a:lnSpc>
              <a:spcBef>
                <a:spcPct val="50000"/>
              </a:spcBef>
            </a:pPr>
            <a:r>
              <a:rPr lang="en-US" altLang="ko-KR" sz="1400" baseline="-25000" dirty="0" smtClean="0">
                <a:solidFill>
                  <a:srgbClr val="000090"/>
                </a:solidFill>
                <a:ea typeface="AppleMyungjo" charset="0"/>
                <a:cs typeface="AppleMyungjo" charset="0"/>
              </a:rPr>
              <a:t>-</a:t>
            </a:r>
          </a:p>
          <a:p>
            <a:pPr>
              <a:lnSpc>
                <a:spcPct val="50000"/>
              </a:lnSpc>
              <a:spcBef>
                <a:spcPct val="50000"/>
              </a:spcBef>
            </a:pPr>
            <a:r>
              <a:rPr lang="en-US" altLang="ko-KR" sz="1400" baseline="-25000" dirty="0" smtClean="0">
                <a:solidFill>
                  <a:srgbClr val="000090"/>
                </a:solidFill>
                <a:ea typeface="AppleMyungjo" charset="0"/>
                <a:cs typeface="AppleMyungjo" charset="0"/>
              </a:rPr>
              <a:t>-</a:t>
            </a:r>
          </a:p>
          <a:p>
            <a:pPr>
              <a:lnSpc>
                <a:spcPct val="50000"/>
              </a:lnSpc>
              <a:spcBef>
                <a:spcPct val="50000"/>
              </a:spcBef>
            </a:pPr>
            <a:r>
              <a:rPr lang="en-US" altLang="ko-KR" sz="1400" baseline="-25000" dirty="0" smtClean="0">
                <a:solidFill>
                  <a:srgbClr val="000090"/>
                </a:solidFill>
                <a:ea typeface="AppleMyungjo" charset="0"/>
                <a:cs typeface="AppleMyungjo" charset="0"/>
              </a:rPr>
              <a:t>-</a:t>
            </a:r>
          </a:p>
          <a:p>
            <a:pPr>
              <a:lnSpc>
                <a:spcPct val="50000"/>
              </a:lnSpc>
              <a:spcBef>
                <a:spcPct val="50000"/>
              </a:spcBef>
            </a:pPr>
            <a:r>
              <a:rPr lang="en-US" altLang="ko-KR" sz="1400" baseline="-25000" dirty="0">
                <a:solidFill>
                  <a:srgbClr val="000090"/>
                </a:solidFill>
                <a:ea typeface="AppleMyungjo" charset="0"/>
                <a:cs typeface="AppleMyungjo" charset="0"/>
              </a:rPr>
              <a:t>-</a:t>
            </a:r>
            <a:endParaRPr lang="ko-KR" altLang="en-US" sz="1400" baseline="-25000" dirty="0" smtClean="0">
              <a:solidFill>
                <a:srgbClr val="000090"/>
              </a:solidFill>
              <a:ea typeface="AppleMyungjo" charset="0"/>
              <a:cs typeface="AppleMyungjo" charset="0"/>
            </a:endParaRPr>
          </a:p>
        </p:txBody>
      </p:sp>
      <p:sp>
        <p:nvSpPr>
          <p:cNvPr id="353" name="Rectangle 82"/>
          <p:cNvSpPr>
            <a:spLocks noChangeArrowheads="1"/>
          </p:cNvSpPr>
          <p:nvPr/>
        </p:nvSpPr>
        <p:spPr bwMode="auto">
          <a:xfrm>
            <a:off x="2887518" y="3053941"/>
            <a:ext cx="250825" cy="369974"/>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a:solidFill>
                  <a:srgbClr val="000066"/>
                </a:solidFill>
                <a:latin typeface="Times New Roman"/>
                <a:ea typeface="AppleMyungjo" charset="-127"/>
                <a:cs typeface="Times New Roman"/>
              </a:rPr>
              <a:t>-</a:t>
            </a:r>
          </a:p>
        </p:txBody>
      </p:sp>
      <p:sp>
        <p:nvSpPr>
          <p:cNvPr id="354" name="Rectangle 86"/>
          <p:cNvSpPr>
            <a:spLocks noChangeArrowheads="1"/>
          </p:cNvSpPr>
          <p:nvPr/>
        </p:nvSpPr>
        <p:spPr bwMode="auto">
          <a:xfrm>
            <a:off x="2762105" y="3177766"/>
            <a:ext cx="250825" cy="369974"/>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a:solidFill>
                  <a:srgbClr val="000066"/>
                </a:solidFill>
                <a:latin typeface="Times New Roman"/>
                <a:ea typeface="AppleMyungjo" charset="-127"/>
                <a:cs typeface="Times New Roman"/>
              </a:rPr>
              <a:t>-</a:t>
            </a:r>
          </a:p>
        </p:txBody>
      </p:sp>
      <p:sp>
        <p:nvSpPr>
          <p:cNvPr id="355" name="Rectangle 177"/>
          <p:cNvSpPr>
            <a:spLocks noChangeArrowheads="1"/>
          </p:cNvSpPr>
          <p:nvPr/>
        </p:nvSpPr>
        <p:spPr bwMode="auto">
          <a:xfrm>
            <a:off x="3765405" y="3115853"/>
            <a:ext cx="252413" cy="369974"/>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a:solidFill>
                  <a:srgbClr val="000066"/>
                </a:solidFill>
                <a:latin typeface="Times New Roman"/>
                <a:ea typeface="AppleMyungjo" charset="-127"/>
                <a:cs typeface="Times New Roman"/>
              </a:rPr>
              <a:t>-</a:t>
            </a:r>
          </a:p>
        </p:txBody>
      </p:sp>
      <p:sp>
        <p:nvSpPr>
          <p:cNvPr id="356" name="Rectangle 332"/>
          <p:cNvSpPr>
            <a:spLocks noChangeArrowheads="1"/>
          </p:cNvSpPr>
          <p:nvPr/>
        </p:nvSpPr>
        <p:spPr bwMode="auto">
          <a:xfrm>
            <a:off x="1352405" y="3214282"/>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dirty="0">
                <a:solidFill>
                  <a:srgbClr val="FF3300"/>
                </a:solidFill>
                <a:latin typeface="Times New Roman"/>
                <a:ea typeface="AppleMyungjo" charset="-127"/>
                <a:cs typeface="Times New Roman"/>
              </a:rPr>
              <a:t>+</a:t>
            </a:r>
          </a:p>
        </p:txBody>
      </p:sp>
      <p:sp>
        <p:nvSpPr>
          <p:cNvPr id="357" name="Rectangle 333"/>
          <p:cNvSpPr>
            <a:spLocks noChangeArrowheads="1"/>
          </p:cNvSpPr>
          <p:nvPr/>
        </p:nvSpPr>
        <p:spPr bwMode="auto">
          <a:xfrm>
            <a:off x="1603654" y="3214282"/>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dirty="0">
                <a:solidFill>
                  <a:srgbClr val="FF3300"/>
                </a:solidFill>
                <a:latin typeface="Times New Roman"/>
                <a:ea typeface="AppleMyungjo" charset="-127"/>
                <a:cs typeface="Times New Roman"/>
              </a:rPr>
              <a:t>+</a:t>
            </a:r>
          </a:p>
        </p:txBody>
      </p:sp>
      <p:sp>
        <p:nvSpPr>
          <p:cNvPr id="358" name="Rectangle 335"/>
          <p:cNvSpPr>
            <a:spLocks noChangeArrowheads="1"/>
          </p:cNvSpPr>
          <p:nvPr/>
        </p:nvSpPr>
        <p:spPr bwMode="auto">
          <a:xfrm>
            <a:off x="1854902" y="3214282"/>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dirty="0">
                <a:solidFill>
                  <a:srgbClr val="FF3300"/>
                </a:solidFill>
                <a:latin typeface="Times New Roman"/>
                <a:ea typeface="AppleMyungjo" charset="-127"/>
                <a:cs typeface="Times New Roman"/>
              </a:rPr>
              <a:t>+</a:t>
            </a:r>
          </a:p>
        </p:txBody>
      </p:sp>
      <p:sp>
        <p:nvSpPr>
          <p:cNvPr id="359" name="Rectangle 336"/>
          <p:cNvSpPr>
            <a:spLocks noChangeArrowheads="1"/>
          </p:cNvSpPr>
          <p:nvPr/>
        </p:nvSpPr>
        <p:spPr bwMode="auto">
          <a:xfrm>
            <a:off x="2106151" y="3214282"/>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a:solidFill>
                  <a:srgbClr val="FF3300"/>
                </a:solidFill>
                <a:latin typeface="Times New Roman"/>
                <a:ea typeface="AppleMyungjo" charset="-127"/>
                <a:cs typeface="Times New Roman"/>
              </a:rPr>
              <a:t>+</a:t>
            </a:r>
          </a:p>
        </p:txBody>
      </p:sp>
      <p:sp>
        <p:nvSpPr>
          <p:cNvPr id="360" name="Rectangle 339"/>
          <p:cNvSpPr>
            <a:spLocks noChangeArrowheads="1"/>
          </p:cNvSpPr>
          <p:nvPr/>
        </p:nvSpPr>
        <p:spPr bwMode="auto">
          <a:xfrm>
            <a:off x="2357399" y="3214282"/>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dirty="0">
                <a:solidFill>
                  <a:srgbClr val="FF3300"/>
                </a:solidFill>
                <a:latin typeface="Times New Roman"/>
                <a:ea typeface="AppleMyungjo" charset="-127"/>
                <a:cs typeface="Times New Roman"/>
              </a:rPr>
              <a:t>+</a:t>
            </a:r>
          </a:p>
        </p:txBody>
      </p:sp>
      <p:sp>
        <p:nvSpPr>
          <p:cNvPr id="361" name="Rectangle 340"/>
          <p:cNvSpPr>
            <a:spLocks noChangeArrowheads="1"/>
          </p:cNvSpPr>
          <p:nvPr/>
        </p:nvSpPr>
        <p:spPr bwMode="auto">
          <a:xfrm>
            <a:off x="2608648" y="3214282"/>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a:solidFill>
                  <a:srgbClr val="FF3300"/>
                </a:solidFill>
                <a:latin typeface="Times New Roman"/>
                <a:ea typeface="AppleMyungjo" charset="-127"/>
                <a:cs typeface="Times New Roman"/>
              </a:rPr>
              <a:t>+</a:t>
            </a:r>
          </a:p>
        </p:txBody>
      </p:sp>
      <p:sp>
        <p:nvSpPr>
          <p:cNvPr id="362" name="Rectangle 343"/>
          <p:cNvSpPr>
            <a:spLocks noChangeArrowheads="1"/>
          </p:cNvSpPr>
          <p:nvPr/>
        </p:nvSpPr>
        <p:spPr bwMode="auto">
          <a:xfrm>
            <a:off x="3111145" y="3214282"/>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a:solidFill>
                  <a:srgbClr val="FF3300"/>
                </a:solidFill>
                <a:latin typeface="Times New Roman"/>
                <a:ea typeface="AppleMyungjo" charset="-127"/>
                <a:cs typeface="Times New Roman"/>
              </a:rPr>
              <a:t>+</a:t>
            </a:r>
          </a:p>
        </p:txBody>
      </p:sp>
      <p:sp>
        <p:nvSpPr>
          <p:cNvPr id="363" name="Rectangle 345"/>
          <p:cNvSpPr>
            <a:spLocks noChangeArrowheads="1"/>
          </p:cNvSpPr>
          <p:nvPr/>
        </p:nvSpPr>
        <p:spPr bwMode="auto">
          <a:xfrm>
            <a:off x="3362392" y="3214282"/>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a:solidFill>
                  <a:srgbClr val="FF3300"/>
                </a:solidFill>
                <a:latin typeface="Times New Roman"/>
                <a:ea typeface="AppleMyungjo" charset="-127"/>
                <a:cs typeface="Times New Roman"/>
              </a:rPr>
              <a:t>+</a:t>
            </a:r>
          </a:p>
        </p:txBody>
      </p:sp>
      <p:sp>
        <p:nvSpPr>
          <p:cNvPr id="364" name="Rectangle 346"/>
          <p:cNvSpPr>
            <a:spLocks noChangeArrowheads="1"/>
          </p:cNvSpPr>
          <p:nvPr/>
        </p:nvSpPr>
        <p:spPr bwMode="auto">
          <a:xfrm>
            <a:off x="3613641" y="3214282"/>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dirty="0">
                <a:solidFill>
                  <a:srgbClr val="FF3300"/>
                </a:solidFill>
                <a:latin typeface="Times New Roman"/>
                <a:ea typeface="AppleMyungjo" charset="-127"/>
                <a:cs typeface="Times New Roman"/>
              </a:rPr>
              <a:t>+</a:t>
            </a:r>
          </a:p>
        </p:txBody>
      </p:sp>
      <p:sp>
        <p:nvSpPr>
          <p:cNvPr id="365" name="Rectangle 82"/>
          <p:cNvSpPr>
            <a:spLocks noChangeArrowheads="1"/>
          </p:cNvSpPr>
          <p:nvPr/>
        </p:nvSpPr>
        <p:spPr bwMode="auto">
          <a:xfrm>
            <a:off x="3027474" y="3446078"/>
            <a:ext cx="250825" cy="369974"/>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a:solidFill>
                  <a:srgbClr val="000066"/>
                </a:solidFill>
                <a:latin typeface="Times New Roman"/>
                <a:ea typeface="AppleMyungjo" charset="-127"/>
                <a:cs typeface="Times New Roman"/>
              </a:rPr>
              <a:t>-</a:t>
            </a:r>
          </a:p>
        </p:txBody>
      </p:sp>
      <p:sp>
        <p:nvSpPr>
          <p:cNvPr id="366" name="Rectangle 86"/>
          <p:cNvSpPr>
            <a:spLocks noChangeArrowheads="1"/>
          </p:cNvSpPr>
          <p:nvPr/>
        </p:nvSpPr>
        <p:spPr bwMode="auto">
          <a:xfrm>
            <a:off x="2902061" y="3569903"/>
            <a:ext cx="250825" cy="369974"/>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a:solidFill>
                  <a:srgbClr val="000066"/>
                </a:solidFill>
                <a:latin typeface="Times New Roman"/>
                <a:ea typeface="AppleMyungjo" charset="-127"/>
                <a:cs typeface="Times New Roman"/>
              </a:rPr>
              <a:t>-</a:t>
            </a:r>
          </a:p>
        </p:txBody>
      </p:sp>
      <p:sp>
        <p:nvSpPr>
          <p:cNvPr id="368" name="Rectangle 332"/>
          <p:cNvSpPr>
            <a:spLocks noChangeArrowheads="1"/>
          </p:cNvSpPr>
          <p:nvPr/>
        </p:nvSpPr>
        <p:spPr bwMode="auto">
          <a:xfrm>
            <a:off x="1492361" y="3606419"/>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dirty="0">
                <a:solidFill>
                  <a:srgbClr val="FF3300"/>
                </a:solidFill>
                <a:latin typeface="Times New Roman"/>
                <a:ea typeface="AppleMyungjo" charset="-127"/>
                <a:cs typeface="Times New Roman"/>
              </a:rPr>
              <a:t>+</a:t>
            </a:r>
          </a:p>
        </p:txBody>
      </p:sp>
      <p:sp>
        <p:nvSpPr>
          <p:cNvPr id="369" name="Rectangle 333"/>
          <p:cNvSpPr>
            <a:spLocks noChangeArrowheads="1"/>
          </p:cNvSpPr>
          <p:nvPr/>
        </p:nvSpPr>
        <p:spPr bwMode="auto">
          <a:xfrm>
            <a:off x="1743610" y="3606419"/>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dirty="0">
                <a:solidFill>
                  <a:srgbClr val="FF3300"/>
                </a:solidFill>
                <a:latin typeface="Times New Roman"/>
                <a:ea typeface="AppleMyungjo" charset="-127"/>
                <a:cs typeface="Times New Roman"/>
              </a:rPr>
              <a:t>+</a:t>
            </a:r>
          </a:p>
        </p:txBody>
      </p:sp>
      <p:sp>
        <p:nvSpPr>
          <p:cNvPr id="370" name="Rectangle 335"/>
          <p:cNvSpPr>
            <a:spLocks noChangeArrowheads="1"/>
          </p:cNvSpPr>
          <p:nvPr/>
        </p:nvSpPr>
        <p:spPr bwMode="auto">
          <a:xfrm>
            <a:off x="1994858" y="3606419"/>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dirty="0">
                <a:solidFill>
                  <a:srgbClr val="FF3300"/>
                </a:solidFill>
                <a:latin typeface="Times New Roman"/>
                <a:ea typeface="AppleMyungjo" charset="-127"/>
                <a:cs typeface="Times New Roman"/>
              </a:rPr>
              <a:t>+</a:t>
            </a:r>
          </a:p>
        </p:txBody>
      </p:sp>
      <p:sp>
        <p:nvSpPr>
          <p:cNvPr id="371" name="Rectangle 336"/>
          <p:cNvSpPr>
            <a:spLocks noChangeArrowheads="1"/>
          </p:cNvSpPr>
          <p:nvPr/>
        </p:nvSpPr>
        <p:spPr bwMode="auto">
          <a:xfrm>
            <a:off x="2246107" y="3606419"/>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a:solidFill>
                  <a:srgbClr val="FF3300"/>
                </a:solidFill>
                <a:latin typeface="Times New Roman"/>
                <a:ea typeface="AppleMyungjo" charset="-127"/>
                <a:cs typeface="Times New Roman"/>
              </a:rPr>
              <a:t>+</a:t>
            </a:r>
          </a:p>
        </p:txBody>
      </p:sp>
      <p:sp>
        <p:nvSpPr>
          <p:cNvPr id="372" name="Rectangle 339"/>
          <p:cNvSpPr>
            <a:spLocks noChangeArrowheads="1"/>
          </p:cNvSpPr>
          <p:nvPr/>
        </p:nvSpPr>
        <p:spPr bwMode="auto">
          <a:xfrm>
            <a:off x="2497355" y="3606419"/>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dirty="0">
                <a:solidFill>
                  <a:srgbClr val="FF3300"/>
                </a:solidFill>
                <a:latin typeface="Times New Roman"/>
                <a:ea typeface="AppleMyungjo" charset="-127"/>
                <a:cs typeface="Times New Roman"/>
              </a:rPr>
              <a:t>+</a:t>
            </a:r>
          </a:p>
        </p:txBody>
      </p:sp>
      <p:sp>
        <p:nvSpPr>
          <p:cNvPr id="373" name="Rectangle 340"/>
          <p:cNvSpPr>
            <a:spLocks noChangeArrowheads="1"/>
          </p:cNvSpPr>
          <p:nvPr/>
        </p:nvSpPr>
        <p:spPr bwMode="auto">
          <a:xfrm>
            <a:off x="2748604" y="3606419"/>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dirty="0">
                <a:solidFill>
                  <a:srgbClr val="FF3300"/>
                </a:solidFill>
                <a:latin typeface="Times New Roman"/>
                <a:ea typeface="AppleMyungjo" charset="-127"/>
                <a:cs typeface="Times New Roman"/>
              </a:rPr>
              <a:t>+</a:t>
            </a:r>
          </a:p>
        </p:txBody>
      </p:sp>
      <p:sp>
        <p:nvSpPr>
          <p:cNvPr id="374" name="Rectangle 343"/>
          <p:cNvSpPr>
            <a:spLocks noChangeArrowheads="1"/>
          </p:cNvSpPr>
          <p:nvPr/>
        </p:nvSpPr>
        <p:spPr bwMode="auto">
          <a:xfrm>
            <a:off x="3251101" y="3606419"/>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a:solidFill>
                  <a:srgbClr val="FF3300"/>
                </a:solidFill>
                <a:latin typeface="Times New Roman"/>
                <a:ea typeface="AppleMyungjo" charset="-127"/>
                <a:cs typeface="Times New Roman"/>
              </a:rPr>
              <a:t>+</a:t>
            </a:r>
          </a:p>
        </p:txBody>
      </p:sp>
      <p:sp>
        <p:nvSpPr>
          <p:cNvPr id="375" name="Rectangle 345"/>
          <p:cNvSpPr>
            <a:spLocks noChangeArrowheads="1"/>
          </p:cNvSpPr>
          <p:nvPr/>
        </p:nvSpPr>
        <p:spPr bwMode="auto">
          <a:xfrm>
            <a:off x="3502348" y="3606419"/>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a:solidFill>
                  <a:srgbClr val="FF3300"/>
                </a:solidFill>
                <a:latin typeface="Times New Roman"/>
                <a:ea typeface="AppleMyungjo" charset="-127"/>
                <a:cs typeface="Times New Roman"/>
              </a:rPr>
              <a:t>+</a:t>
            </a:r>
          </a:p>
        </p:txBody>
      </p:sp>
      <p:sp>
        <p:nvSpPr>
          <p:cNvPr id="376" name="Rectangle 346"/>
          <p:cNvSpPr>
            <a:spLocks noChangeArrowheads="1"/>
          </p:cNvSpPr>
          <p:nvPr/>
        </p:nvSpPr>
        <p:spPr bwMode="auto">
          <a:xfrm>
            <a:off x="3753597" y="3606419"/>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a:solidFill>
                  <a:srgbClr val="FF3300"/>
                </a:solidFill>
                <a:latin typeface="Times New Roman"/>
                <a:ea typeface="AppleMyungjo" charset="-127"/>
                <a:cs typeface="Times New Roman"/>
              </a:rPr>
              <a:t>+</a:t>
            </a:r>
          </a:p>
        </p:txBody>
      </p:sp>
      <p:sp>
        <p:nvSpPr>
          <p:cNvPr id="377" name="Rectangle 82"/>
          <p:cNvSpPr>
            <a:spLocks noChangeArrowheads="1"/>
          </p:cNvSpPr>
          <p:nvPr/>
        </p:nvSpPr>
        <p:spPr bwMode="auto">
          <a:xfrm>
            <a:off x="2741011" y="3218489"/>
            <a:ext cx="250825" cy="369974"/>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a:solidFill>
                  <a:srgbClr val="000066"/>
                </a:solidFill>
                <a:latin typeface="Times New Roman"/>
                <a:ea typeface="AppleMyungjo" charset="-127"/>
                <a:cs typeface="Times New Roman"/>
              </a:rPr>
              <a:t>-</a:t>
            </a:r>
          </a:p>
        </p:txBody>
      </p:sp>
      <p:sp>
        <p:nvSpPr>
          <p:cNvPr id="378" name="Rectangle 86"/>
          <p:cNvSpPr>
            <a:spLocks noChangeArrowheads="1"/>
          </p:cNvSpPr>
          <p:nvPr/>
        </p:nvSpPr>
        <p:spPr bwMode="auto">
          <a:xfrm>
            <a:off x="2615598" y="3342314"/>
            <a:ext cx="250825" cy="369974"/>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a:solidFill>
                  <a:srgbClr val="000066"/>
                </a:solidFill>
                <a:latin typeface="Times New Roman"/>
                <a:ea typeface="AppleMyungjo" charset="-127"/>
                <a:cs typeface="Times New Roman"/>
              </a:rPr>
              <a:t>-</a:t>
            </a:r>
          </a:p>
        </p:txBody>
      </p:sp>
      <p:sp>
        <p:nvSpPr>
          <p:cNvPr id="379" name="Rectangle 177"/>
          <p:cNvSpPr>
            <a:spLocks noChangeArrowheads="1"/>
          </p:cNvSpPr>
          <p:nvPr/>
        </p:nvSpPr>
        <p:spPr bwMode="auto">
          <a:xfrm>
            <a:off x="3618898" y="3280401"/>
            <a:ext cx="252413" cy="369974"/>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dirty="0">
                <a:solidFill>
                  <a:srgbClr val="000066"/>
                </a:solidFill>
                <a:latin typeface="Times New Roman"/>
                <a:ea typeface="AppleMyungjo" charset="-127"/>
                <a:cs typeface="Times New Roman"/>
              </a:rPr>
              <a:t>-</a:t>
            </a:r>
          </a:p>
        </p:txBody>
      </p:sp>
      <p:sp>
        <p:nvSpPr>
          <p:cNvPr id="380" name="Rectangle 332"/>
          <p:cNvSpPr>
            <a:spLocks noChangeArrowheads="1"/>
          </p:cNvSpPr>
          <p:nvPr/>
        </p:nvSpPr>
        <p:spPr bwMode="auto">
          <a:xfrm>
            <a:off x="1205898" y="3378830"/>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dirty="0">
                <a:solidFill>
                  <a:srgbClr val="FF3300"/>
                </a:solidFill>
                <a:latin typeface="Times New Roman"/>
                <a:ea typeface="AppleMyungjo" charset="-127"/>
                <a:cs typeface="Times New Roman"/>
              </a:rPr>
              <a:t>+</a:t>
            </a:r>
          </a:p>
        </p:txBody>
      </p:sp>
      <p:sp>
        <p:nvSpPr>
          <p:cNvPr id="381" name="Rectangle 333"/>
          <p:cNvSpPr>
            <a:spLocks noChangeArrowheads="1"/>
          </p:cNvSpPr>
          <p:nvPr/>
        </p:nvSpPr>
        <p:spPr bwMode="auto">
          <a:xfrm>
            <a:off x="1457147" y="3378830"/>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dirty="0">
                <a:solidFill>
                  <a:srgbClr val="FF3300"/>
                </a:solidFill>
                <a:latin typeface="Times New Roman"/>
                <a:ea typeface="AppleMyungjo" charset="-127"/>
                <a:cs typeface="Times New Roman"/>
              </a:rPr>
              <a:t>+</a:t>
            </a:r>
          </a:p>
        </p:txBody>
      </p:sp>
      <p:sp>
        <p:nvSpPr>
          <p:cNvPr id="382" name="Rectangle 335"/>
          <p:cNvSpPr>
            <a:spLocks noChangeArrowheads="1"/>
          </p:cNvSpPr>
          <p:nvPr/>
        </p:nvSpPr>
        <p:spPr bwMode="auto">
          <a:xfrm>
            <a:off x="1708395" y="3378830"/>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dirty="0">
                <a:solidFill>
                  <a:srgbClr val="FF3300"/>
                </a:solidFill>
                <a:latin typeface="Times New Roman"/>
                <a:ea typeface="AppleMyungjo" charset="-127"/>
                <a:cs typeface="Times New Roman"/>
              </a:rPr>
              <a:t>+</a:t>
            </a:r>
          </a:p>
        </p:txBody>
      </p:sp>
      <p:sp>
        <p:nvSpPr>
          <p:cNvPr id="383" name="Rectangle 336"/>
          <p:cNvSpPr>
            <a:spLocks noChangeArrowheads="1"/>
          </p:cNvSpPr>
          <p:nvPr/>
        </p:nvSpPr>
        <p:spPr bwMode="auto">
          <a:xfrm>
            <a:off x="1959644" y="3378830"/>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a:solidFill>
                  <a:srgbClr val="FF3300"/>
                </a:solidFill>
                <a:latin typeface="Times New Roman"/>
                <a:ea typeface="AppleMyungjo" charset="-127"/>
                <a:cs typeface="Times New Roman"/>
              </a:rPr>
              <a:t>+</a:t>
            </a:r>
          </a:p>
        </p:txBody>
      </p:sp>
      <p:sp>
        <p:nvSpPr>
          <p:cNvPr id="384" name="Rectangle 339"/>
          <p:cNvSpPr>
            <a:spLocks noChangeArrowheads="1"/>
          </p:cNvSpPr>
          <p:nvPr/>
        </p:nvSpPr>
        <p:spPr bwMode="auto">
          <a:xfrm>
            <a:off x="2210892" y="3378830"/>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a:solidFill>
                  <a:srgbClr val="FF3300"/>
                </a:solidFill>
                <a:latin typeface="Times New Roman"/>
                <a:ea typeface="AppleMyungjo" charset="-127"/>
                <a:cs typeface="Times New Roman"/>
              </a:rPr>
              <a:t>+</a:t>
            </a:r>
          </a:p>
        </p:txBody>
      </p:sp>
      <p:sp>
        <p:nvSpPr>
          <p:cNvPr id="385" name="Rectangle 340"/>
          <p:cNvSpPr>
            <a:spLocks noChangeArrowheads="1"/>
          </p:cNvSpPr>
          <p:nvPr/>
        </p:nvSpPr>
        <p:spPr bwMode="auto">
          <a:xfrm>
            <a:off x="2462141" y="3378830"/>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a:solidFill>
                  <a:srgbClr val="FF3300"/>
                </a:solidFill>
                <a:latin typeface="Times New Roman"/>
                <a:ea typeface="AppleMyungjo" charset="-127"/>
                <a:cs typeface="Times New Roman"/>
              </a:rPr>
              <a:t>+</a:t>
            </a:r>
          </a:p>
        </p:txBody>
      </p:sp>
      <p:sp>
        <p:nvSpPr>
          <p:cNvPr id="386" name="Rectangle 343"/>
          <p:cNvSpPr>
            <a:spLocks noChangeArrowheads="1"/>
          </p:cNvSpPr>
          <p:nvPr/>
        </p:nvSpPr>
        <p:spPr bwMode="auto">
          <a:xfrm>
            <a:off x="2964638" y="3378830"/>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a:solidFill>
                  <a:srgbClr val="FF3300"/>
                </a:solidFill>
                <a:latin typeface="Times New Roman"/>
                <a:ea typeface="AppleMyungjo" charset="-127"/>
                <a:cs typeface="Times New Roman"/>
              </a:rPr>
              <a:t>+</a:t>
            </a:r>
          </a:p>
        </p:txBody>
      </p:sp>
      <p:sp>
        <p:nvSpPr>
          <p:cNvPr id="387" name="Rectangle 345"/>
          <p:cNvSpPr>
            <a:spLocks noChangeArrowheads="1"/>
          </p:cNvSpPr>
          <p:nvPr/>
        </p:nvSpPr>
        <p:spPr bwMode="auto">
          <a:xfrm>
            <a:off x="3215885" y="3378830"/>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a:solidFill>
                  <a:srgbClr val="FF3300"/>
                </a:solidFill>
                <a:latin typeface="Times New Roman"/>
                <a:ea typeface="AppleMyungjo" charset="-127"/>
                <a:cs typeface="Times New Roman"/>
              </a:rPr>
              <a:t>+</a:t>
            </a:r>
          </a:p>
        </p:txBody>
      </p:sp>
      <p:sp>
        <p:nvSpPr>
          <p:cNvPr id="388" name="Rectangle 346"/>
          <p:cNvSpPr>
            <a:spLocks noChangeArrowheads="1"/>
          </p:cNvSpPr>
          <p:nvPr/>
        </p:nvSpPr>
        <p:spPr bwMode="auto">
          <a:xfrm>
            <a:off x="3467134" y="3378830"/>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a:solidFill>
                  <a:srgbClr val="FF3300"/>
                </a:solidFill>
                <a:latin typeface="Times New Roman"/>
                <a:ea typeface="AppleMyungjo" charset="-127"/>
                <a:cs typeface="Times New Roman"/>
              </a:rPr>
              <a:t>+</a:t>
            </a:r>
          </a:p>
        </p:txBody>
      </p:sp>
      <p:sp>
        <p:nvSpPr>
          <p:cNvPr id="390" name="Rectangle 332"/>
          <p:cNvSpPr>
            <a:spLocks noChangeArrowheads="1"/>
          </p:cNvSpPr>
          <p:nvPr/>
        </p:nvSpPr>
        <p:spPr bwMode="auto">
          <a:xfrm>
            <a:off x="1385112" y="3829561"/>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dirty="0">
                <a:solidFill>
                  <a:srgbClr val="FF3300"/>
                </a:solidFill>
                <a:latin typeface="Times New Roman"/>
                <a:ea typeface="AppleMyungjo" charset="-127"/>
                <a:cs typeface="Times New Roman"/>
              </a:rPr>
              <a:t>+</a:t>
            </a:r>
          </a:p>
        </p:txBody>
      </p:sp>
      <p:sp>
        <p:nvSpPr>
          <p:cNvPr id="391" name="Rectangle 333"/>
          <p:cNvSpPr>
            <a:spLocks noChangeArrowheads="1"/>
          </p:cNvSpPr>
          <p:nvPr/>
        </p:nvSpPr>
        <p:spPr bwMode="auto">
          <a:xfrm>
            <a:off x="1636361" y="3829561"/>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dirty="0">
                <a:solidFill>
                  <a:srgbClr val="FF3300"/>
                </a:solidFill>
                <a:latin typeface="Times New Roman"/>
                <a:ea typeface="AppleMyungjo" charset="-127"/>
                <a:cs typeface="Times New Roman"/>
              </a:rPr>
              <a:t>+</a:t>
            </a:r>
          </a:p>
        </p:txBody>
      </p:sp>
      <p:sp>
        <p:nvSpPr>
          <p:cNvPr id="392" name="Rectangle 335"/>
          <p:cNvSpPr>
            <a:spLocks noChangeArrowheads="1"/>
          </p:cNvSpPr>
          <p:nvPr/>
        </p:nvSpPr>
        <p:spPr bwMode="auto">
          <a:xfrm>
            <a:off x="1887609" y="3829561"/>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dirty="0">
                <a:solidFill>
                  <a:srgbClr val="FF3300"/>
                </a:solidFill>
                <a:latin typeface="Times New Roman"/>
                <a:ea typeface="AppleMyungjo" charset="-127"/>
                <a:cs typeface="Times New Roman"/>
              </a:rPr>
              <a:t>+</a:t>
            </a:r>
          </a:p>
        </p:txBody>
      </p:sp>
      <p:sp>
        <p:nvSpPr>
          <p:cNvPr id="393" name="Rectangle 336"/>
          <p:cNvSpPr>
            <a:spLocks noChangeArrowheads="1"/>
          </p:cNvSpPr>
          <p:nvPr/>
        </p:nvSpPr>
        <p:spPr bwMode="auto">
          <a:xfrm>
            <a:off x="2138858" y="3829561"/>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a:solidFill>
                  <a:srgbClr val="FF3300"/>
                </a:solidFill>
                <a:latin typeface="Times New Roman"/>
                <a:ea typeface="AppleMyungjo" charset="-127"/>
                <a:cs typeface="Times New Roman"/>
              </a:rPr>
              <a:t>+</a:t>
            </a:r>
          </a:p>
        </p:txBody>
      </p:sp>
      <p:sp>
        <p:nvSpPr>
          <p:cNvPr id="394" name="Rectangle 339"/>
          <p:cNvSpPr>
            <a:spLocks noChangeArrowheads="1"/>
          </p:cNvSpPr>
          <p:nvPr/>
        </p:nvSpPr>
        <p:spPr bwMode="auto">
          <a:xfrm>
            <a:off x="2390106" y="3829561"/>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dirty="0">
                <a:solidFill>
                  <a:srgbClr val="FF3300"/>
                </a:solidFill>
                <a:latin typeface="Times New Roman"/>
                <a:ea typeface="AppleMyungjo" charset="-127"/>
                <a:cs typeface="Times New Roman"/>
              </a:rPr>
              <a:t>+</a:t>
            </a:r>
          </a:p>
        </p:txBody>
      </p:sp>
      <p:sp>
        <p:nvSpPr>
          <p:cNvPr id="395" name="Rectangle 332"/>
          <p:cNvSpPr>
            <a:spLocks noChangeArrowheads="1"/>
          </p:cNvSpPr>
          <p:nvPr/>
        </p:nvSpPr>
        <p:spPr bwMode="auto">
          <a:xfrm>
            <a:off x="4204104" y="3907964"/>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dirty="0">
                <a:solidFill>
                  <a:srgbClr val="FF3300"/>
                </a:solidFill>
                <a:latin typeface="Times New Roman"/>
                <a:ea typeface="AppleMyungjo" charset="-127"/>
                <a:cs typeface="Times New Roman"/>
              </a:rPr>
              <a:t>+</a:t>
            </a:r>
          </a:p>
        </p:txBody>
      </p:sp>
      <p:sp>
        <p:nvSpPr>
          <p:cNvPr id="396" name="Rectangle 333"/>
          <p:cNvSpPr>
            <a:spLocks noChangeArrowheads="1"/>
          </p:cNvSpPr>
          <p:nvPr/>
        </p:nvSpPr>
        <p:spPr bwMode="auto">
          <a:xfrm>
            <a:off x="4455353" y="3907964"/>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dirty="0">
                <a:solidFill>
                  <a:srgbClr val="FF3300"/>
                </a:solidFill>
                <a:latin typeface="Times New Roman"/>
                <a:ea typeface="AppleMyungjo" charset="-127"/>
                <a:cs typeface="Times New Roman"/>
              </a:rPr>
              <a:t>+</a:t>
            </a:r>
          </a:p>
        </p:txBody>
      </p:sp>
      <p:sp>
        <p:nvSpPr>
          <p:cNvPr id="397" name="Rectangle 335"/>
          <p:cNvSpPr>
            <a:spLocks noChangeArrowheads="1"/>
          </p:cNvSpPr>
          <p:nvPr/>
        </p:nvSpPr>
        <p:spPr bwMode="auto">
          <a:xfrm>
            <a:off x="4706601" y="3907964"/>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dirty="0">
                <a:solidFill>
                  <a:srgbClr val="FF3300"/>
                </a:solidFill>
                <a:latin typeface="Times New Roman"/>
                <a:ea typeface="AppleMyungjo" charset="-127"/>
                <a:cs typeface="Times New Roman"/>
              </a:rPr>
              <a:t>+</a:t>
            </a:r>
          </a:p>
        </p:txBody>
      </p:sp>
      <p:sp>
        <p:nvSpPr>
          <p:cNvPr id="398" name="Rectangle 336"/>
          <p:cNvSpPr>
            <a:spLocks noChangeArrowheads="1"/>
          </p:cNvSpPr>
          <p:nvPr/>
        </p:nvSpPr>
        <p:spPr bwMode="auto">
          <a:xfrm>
            <a:off x="4957850" y="3907964"/>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a:solidFill>
                  <a:srgbClr val="FF3300"/>
                </a:solidFill>
                <a:latin typeface="Times New Roman"/>
                <a:ea typeface="AppleMyungjo" charset="-127"/>
                <a:cs typeface="Times New Roman"/>
              </a:rPr>
              <a:t>+</a:t>
            </a:r>
          </a:p>
        </p:txBody>
      </p:sp>
      <p:sp>
        <p:nvSpPr>
          <p:cNvPr id="399" name="Rectangle 339"/>
          <p:cNvSpPr>
            <a:spLocks noChangeArrowheads="1"/>
          </p:cNvSpPr>
          <p:nvPr/>
        </p:nvSpPr>
        <p:spPr bwMode="auto">
          <a:xfrm>
            <a:off x="5209098" y="3907964"/>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a:solidFill>
                  <a:srgbClr val="FF3300"/>
                </a:solidFill>
                <a:latin typeface="Times New Roman"/>
                <a:ea typeface="AppleMyungjo" charset="-127"/>
                <a:cs typeface="Times New Roman"/>
              </a:rPr>
              <a:t>+</a:t>
            </a:r>
          </a:p>
        </p:txBody>
      </p:sp>
      <p:sp>
        <p:nvSpPr>
          <p:cNvPr id="400" name="Rectangle 332"/>
          <p:cNvSpPr>
            <a:spLocks noChangeArrowheads="1"/>
          </p:cNvSpPr>
          <p:nvPr/>
        </p:nvSpPr>
        <p:spPr bwMode="auto">
          <a:xfrm>
            <a:off x="4359657" y="3710051"/>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dirty="0">
                <a:solidFill>
                  <a:srgbClr val="FF3300"/>
                </a:solidFill>
                <a:latin typeface="Times New Roman"/>
                <a:ea typeface="AppleMyungjo" charset="-127"/>
                <a:cs typeface="Times New Roman"/>
              </a:rPr>
              <a:t>+</a:t>
            </a:r>
          </a:p>
        </p:txBody>
      </p:sp>
      <p:sp>
        <p:nvSpPr>
          <p:cNvPr id="401" name="Rectangle 333"/>
          <p:cNvSpPr>
            <a:spLocks noChangeArrowheads="1"/>
          </p:cNvSpPr>
          <p:nvPr/>
        </p:nvSpPr>
        <p:spPr bwMode="auto">
          <a:xfrm>
            <a:off x="4610906" y="3710051"/>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dirty="0">
                <a:solidFill>
                  <a:srgbClr val="FF3300"/>
                </a:solidFill>
                <a:latin typeface="Times New Roman"/>
                <a:ea typeface="AppleMyungjo" charset="-127"/>
                <a:cs typeface="Times New Roman"/>
              </a:rPr>
              <a:t>+</a:t>
            </a:r>
          </a:p>
        </p:txBody>
      </p:sp>
      <p:sp>
        <p:nvSpPr>
          <p:cNvPr id="402" name="Rectangle 335"/>
          <p:cNvSpPr>
            <a:spLocks noChangeArrowheads="1"/>
          </p:cNvSpPr>
          <p:nvPr/>
        </p:nvSpPr>
        <p:spPr bwMode="auto">
          <a:xfrm>
            <a:off x="4862154" y="3710051"/>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dirty="0">
                <a:solidFill>
                  <a:srgbClr val="FF3300"/>
                </a:solidFill>
                <a:latin typeface="Times New Roman"/>
                <a:ea typeface="AppleMyungjo" charset="-127"/>
                <a:cs typeface="Times New Roman"/>
              </a:rPr>
              <a:t>+</a:t>
            </a:r>
          </a:p>
        </p:txBody>
      </p:sp>
      <p:sp>
        <p:nvSpPr>
          <p:cNvPr id="403" name="Rectangle 336"/>
          <p:cNvSpPr>
            <a:spLocks noChangeArrowheads="1"/>
          </p:cNvSpPr>
          <p:nvPr/>
        </p:nvSpPr>
        <p:spPr bwMode="auto">
          <a:xfrm>
            <a:off x="5113403" y="3710051"/>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a:solidFill>
                  <a:srgbClr val="FF3300"/>
                </a:solidFill>
                <a:latin typeface="Times New Roman"/>
                <a:ea typeface="AppleMyungjo" charset="-127"/>
                <a:cs typeface="Times New Roman"/>
              </a:rPr>
              <a:t>+</a:t>
            </a:r>
          </a:p>
        </p:txBody>
      </p:sp>
      <p:sp>
        <p:nvSpPr>
          <p:cNvPr id="404" name="Rectangle 339"/>
          <p:cNvSpPr>
            <a:spLocks noChangeArrowheads="1"/>
          </p:cNvSpPr>
          <p:nvPr/>
        </p:nvSpPr>
        <p:spPr bwMode="auto">
          <a:xfrm>
            <a:off x="5364651" y="3710051"/>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a:solidFill>
                  <a:srgbClr val="FF3300"/>
                </a:solidFill>
                <a:latin typeface="Times New Roman"/>
                <a:ea typeface="AppleMyungjo" charset="-127"/>
                <a:cs typeface="Times New Roman"/>
              </a:rPr>
              <a:t>+</a:t>
            </a:r>
          </a:p>
        </p:txBody>
      </p:sp>
      <p:sp>
        <p:nvSpPr>
          <p:cNvPr id="405" name="Rectangle 332"/>
          <p:cNvSpPr>
            <a:spLocks noChangeArrowheads="1"/>
          </p:cNvSpPr>
          <p:nvPr/>
        </p:nvSpPr>
        <p:spPr bwMode="auto">
          <a:xfrm>
            <a:off x="4237114" y="3554061"/>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dirty="0">
                <a:solidFill>
                  <a:srgbClr val="FF3300"/>
                </a:solidFill>
                <a:latin typeface="Times New Roman"/>
                <a:ea typeface="AppleMyungjo" charset="-127"/>
                <a:cs typeface="Times New Roman"/>
              </a:rPr>
              <a:t>+</a:t>
            </a:r>
          </a:p>
        </p:txBody>
      </p:sp>
      <p:sp>
        <p:nvSpPr>
          <p:cNvPr id="406" name="Rectangle 333"/>
          <p:cNvSpPr>
            <a:spLocks noChangeArrowheads="1"/>
          </p:cNvSpPr>
          <p:nvPr/>
        </p:nvSpPr>
        <p:spPr bwMode="auto">
          <a:xfrm>
            <a:off x="4488363" y="3554061"/>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dirty="0">
                <a:solidFill>
                  <a:srgbClr val="FF3300"/>
                </a:solidFill>
                <a:latin typeface="Times New Roman"/>
                <a:ea typeface="AppleMyungjo" charset="-127"/>
                <a:cs typeface="Times New Roman"/>
              </a:rPr>
              <a:t>+</a:t>
            </a:r>
          </a:p>
        </p:txBody>
      </p:sp>
      <p:sp>
        <p:nvSpPr>
          <p:cNvPr id="407" name="Rectangle 335"/>
          <p:cNvSpPr>
            <a:spLocks noChangeArrowheads="1"/>
          </p:cNvSpPr>
          <p:nvPr/>
        </p:nvSpPr>
        <p:spPr bwMode="auto">
          <a:xfrm>
            <a:off x="4739611" y="3554061"/>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dirty="0">
                <a:solidFill>
                  <a:srgbClr val="FF3300"/>
                </a:solidFill>
                <a:latin typeface="Times New Roman"/>
                <a:ea typeface="AppleMyungjo" charset="-127"/>
                <a:cs typeface="Times New Roman"/>
              </a:rPr>
              <a:t>+</a:t>
            </a:r>
          </a:p>
        </p:txBody>
      </p:sp>
      <p:sp>
        <p:nvSpPr>
          <p:cNvPr id="408" name="Rectangle 336"/>
          <p:cNvSpPr>
            <a:spLocks noChangeArrowheads="1"/>
          </p:cNvSpPr>
          <p:nvPr/>
        </p:nvSpPr>
        <p:spPr bwMode="auto">
          <a:xfrm>
            <a:off x="4990860" y="3554061"/>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a:solidFill>
                  <a:srgbClr val="FF3300"/>
                </a:solidFill>
                <a:latin typeface="Times New Roman"/>
                <a:ea typeface="AppleMyungjo" charset="-127"/>
                <a:cs typeface="Times New Roman"/>
              </a:rPr>
              <a:t>+</a:t>
            </a:r>
          </a:p>
        </p:txBody>
      </p:sp>
      <p:sp>
        <p:nvSpPr>
          <p:cNvPr id="409" name="Rectangle 339"/>
          <p:cNvSpPr>
            <a:spLocks noChangeArrowheads="1"/>
          </p:cNvSpPr>
          <p:nvPr/>
        </p:nvSpPr>
        <p:spPr bwMode="auto">
          <a:xfrm>
            <a:off x="5242108" y="3554061"/>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a:solidFill>
                  <a:srgbClr val="FF3300"/>
                </a:solidFill>
                <a:latin typeface="Times New Roman"/>
                <a:ea typeface="AppleMyungjo" charset="-127"/>
                <a:cs typeface="Times New Roman"/>
              </a:rPr>
              <a:t>+</a:t>
            </a:r>
          </a:p>
        </p:txBody>
      </p:sp>
      <p:sp>
        <p:nvSpPr>
          <p:cNvPr id="410" name="Rectangle 332"/>
          <p:cNvSpPr>
            <a:spLocks noChangeArrowheads="1"/>
          </p:cNvSpPr>
          <p:nvPr/>
        </p:nvSpPr>
        <p:spPr bwMode="auto">
          <a:xfrm>
            <a:off x="4359360" y="3415279"/>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dirty="0">
                <a:solidFill>
                  <a:srgbClr val="FF3300"/>
                </a:solidFill>
                <a:latin typeface="Times New Roman"/>
                <a:ea typeface="AppleMyungjo" charset="-127"/>
                <a:cs typeface="Times New Roman"/>
              </a:rPr>
              <a:t>+</a:t>
            </a:r>
          </a:p>
        </p:txBody>
      </p:sp>
      <p:sp>
        <p:nvSpPr>
          <p:cNvPr id="411" name="Rectangle 333"/>
          <p:cNvSpPr>
            <a:spLocks noChangeArrowheads="1"/>
          </p:cNvSpPr>
          <p:nvPr/>
        </p:nvSpPr>
        <p:spPr bwMode="auto">
          <a:xfrm>
            <a:off x="4610609" y="3415279"/>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dirty="0">
                <a:solidFill>
                  <a:srgbClr val="FF3300"/>
                </a:solidFill>
                <a:latin typeface="Times New Roman"/>
                <a:ea typeface="AppleMyungjo" charset="-127"/>
                <a:cs typeface="Times New Roman"/>
              </a:rPr>
              <a:t>+</a:t>
            </a:r>
          </a:p>
        </p:txBody>
      </p:sp>
      <p:sp>
        <p:nvSpPr>
          <p:cNvPr id="412" name="Rectangle 335"/>
          <p:cNvSpPr>
            <a:spLocks noChangeArrowheads="1"/>
          </p:cNvSpPr>
          <p:nvPr/>
        </p:nvSpPr>
        <p:spPr bwMode="auto">
          <a:xfrm>
            <a:off x="4861857" y="3415279"/>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dirty="0">
                <a:solidFill>
                  <a:srgbClr val="FF3300"/>
                </a:solidFill>
                <a:latin typeface="Times New Roman"/>
                <a:ea typeface="AppleMyungjo" charset="-127"/>
                <a:cs typeface="Times New Roman"/>
              </a:rPr>
              <a:t>+</a:t>
            </a:r>
          </a:p>
        </p:txBody>
      </p:sp>
      <p:sp>
        <p:nvSpPr>
          <p:cNvPr id="413" name="Rectangle 336"/>
          <p:cNvSpPr>
            <a:spLocks noChangeArrowheads="1"/>
          </p:cNvSpPr>
          <p:nvPr/>
        </p:nvSpPr>
        <p:spPr bwMode="auto">
          <a:xfrm>
            <a:off x="5113106" y="3415279"/>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a:solidFill>
                  <a:srgbClr val="FF3300"/>
                </a:solidFill>
                <a:latin typeface="Times New Roman"/>
                <a:ea typeface="AppleMyungjo" charset="-127"/>
                <a:cs typeface="Times New Roman"/>
              </a:rPr>
              <a:t>+</a:t>
            </a:r>
          </a:p>
        </p:txBody>
      </p:sp>
      <p:sp>
        <p:nvSpPr>
          <p:cNvPr id="414" name="Rectangle 339"/>
          <p:cNvSpPr>
            <a:spLocks noChangeArrowheads="1"/>
          </p:cNvSpPr>
          <p:nvPr/>
        </p:nvSpPr>
        <p:spPr bwMode="auto">
          <a:xfrm>
            <a:off x="5364354" y="3415279"/>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a:solidFill>
                  <a:srgbClr val="FF3300"/>
                </a:solidFill>
                <a:latin typeface="Times New Roman"/>
                <a:ea typeface="AppleMyungjo" charset="-127"/>
                <a:cs typeface="Times New Roman"/>
              </a:rPr>
              <a:t>+</a:t>
            </a:r>
          </a:p>
        </p:txBody>
      </p:sp>
      <p:sp>
        <p:nvSpPr>
          <p:cNvPr id="415" name="Rectangle 332"/>
          <p:cNvSpPr>
            <a:spLocks noChangeArrowheads="1"/>
          </p:cNvSpPr>
          <p:nvPr/>
        </p:nvSpPr>
        <p:spPr bwMode="auto">
          <a:xfrm>
            <a:off x="4237115" y="3258674"/>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dirty="0">
                <a:solidFill>
                  <a:srgbClr val="FF3300"/>
                </a:solidFill>
                <a:latin typeface="Times New Roman"/>
                <a:ea typeface="AppleMyungjo" charset="-127"/>
                <a:cs typeface="Times New Roman"/>
              </a:rPr>
              <a:t>+</a:t>
            </a:r>
          </a:p>
        </p:txBody>
      </p:sp>
      <p:sp>
        <p:nvSpPr>
          <p:cNvPr id="416" name="Rectangle 333"/>
          <p:cNvSpPr>
            <a:spLocks noChangeArrowheads="1"/>
          </p:cNvSpPr>
          <p:nvPr/>
        </p:nvSpPr>
        <p:spPr bwMode="auto">
          <a:xfrm>
            <a:off x="4488364" y="3258674"/>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dirty="0">
                <a:solidFill>
                  <a:srgbClr val="FF3300"/>
                </a:solidFill>
                <a:latin typeface="Times New Roman"/>
                <a:ea typeface="AppleMyungjo" charset="-127"/>
                <a:cs typeface="Times New Roman"/>
              </a:rPr>
              <a:t>+</a:t>
            </a:r>
          </a:p>
        </p:txBody>
      </p:sp>
      <p:sp>
        <p:nvSpPr>
          <p:cNvPr id="417" name="Rectangle 335"/>
          <p:cNvSpPr>
            <a:spLocks noChangeArrowheads="1"/>
          </p:cNvSpPr>
          <p:nvPr/>
        </p:nvSpPr>
        <p:spPr bwMode="auto">
          <a:xfrm>
            <a:off x="4739612" y="3258674"/>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dirty="0">
                <a:solidFill>
                  <a:srgbClr val="FF3300"/>
                </a:solidFill>
                <a:latin typeface="Times New Roman"/>
                <a:ea typeface="AppleMyungjo" charset="-127"/>
                <a:cs typeface="Times New Roman"/>
              </a:rPr>
              <a:t>+</a:t>
            </a:r>
          </a:p>
        </p:txBody>
      </p:sp>
      <p:sp>
        <p:nvSpPr>
          <p:cNvPr id="418" name="Rectangle 336"/>
          <p:cNvSpPr>
            <a:spLocks noChangeArrowheads="1"/>
          </p:cNvSpPr>
          <p:nvPr/>
        </p:nvSpPr>
        <p:spPr bwMode="auto">
          <a:xfrm>
            <a:off x="4990861" y="3258674"/>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a:solidFill>
                  <a:srgbClr val="FF3300"/>
                </a:solidFill>
                <a:latin typeface="Times New Roman"/>
                <a:ea typeface="AppleMyungjo" charset="-127"/>
                <a:cs typeface="Times New Roman"/>
              </a:rPr>
              <a:t>+</a:t>
            </a:r>
          </a:p>
        </p:txBody>
      </p:sp>
      <p:sp>
        <p:nvSpPr>
          <p:cNvPr id="419" name="Rectangle 339"/>
          <p:cNvSpPr>
            <a:spLocks noChangeArrowheads="1"/>
          </p:cNvSpPr>
          <p:nvPr/>
        </p:nvSpPr>
        <p:spPr bwMode="auto">
          <a:xfrm>
            <a:off x="5242109" y="3258674"/>
            <a:ext cx="251249" cy="277813"/>
          </a:xfrm>
          <a:prstGeom prst="rect">
            <a:avLst/>
          </a:prstGeom>
          <a:noFill/>
          <a:ln w="9525">
            <a:noFill/>
            <a:miter lim="800000"/>
            <a:headEnd/>
            <a:tailEnd/>
          </a:ln>
          <a:effectLst/>
        </p:spPr>
        <p:txBody>
          <a:bodyPr lIns="92075" tIns="46038" rIns="92075" bIns="46038">
            <a:prstTxWarp prst="textNoShape">
              <a:avLst/>
            </a:prstTxWarp>
            <a:spAutoFit/>
          </a:bodyPr>
          <a:lstStyle/>
          <a:p>
            <a:pPr>
              <a:spcBef>
                <a:spcPct val="50000"/>
              </a:spcBef>
            </a:pPr>
            <a:r>
              <a:rPr lang="ko-KR" altLang="en-US" b="1" baseline="-25000">
                <a:solidFill>
                  <a:srgbClr val="FF3300"/>
                </a:solidFill>
                <a:latin typeface="Times New Roman"/>
                <a:ea typeface="AppleMyungjo" charset="-127"/>
                <a:cs typeface="Times New Roman"/>
              </a:rPr>
              <a:t>+</a:t>
            </a:r>
          </a:p>
        </p:txBody>
      </p:sp>
      <p:sp>
        <p:nvSpPr>
          <p:cNvPr id="423" name="Rectangle 333"/>
          <p:cNvSpPr>
            <a:spLocks noChangeArrowheads="1"/>
          </p:cNvSpPr>
          <p:nvPr/>
        </p:nvSpPr>
        <p:spPr bwMode="auto">
          <a:xfrm>
            <a:off x="3906526" y="3225225"/>
            <a:ext cx="395633" cy="277641"/>
          </a:xfrm>
          <a:prstGeom prst="rect">
            <a:avLst/>
          </a:prstGeom>
          <a:noFill/>
          <a:ln w="9525">
            <a:noFill/>
            <a:miter lim="800000"/>
            <a:headEnd/>
            <a:tailEnd/>
          </a:ln>
          <a:effectLst/>
        </p:spPr>
        <p:txBody>
          <a:bodyPr wrap="square" lIns="92075" tIns="46038" rIns="92075" bIns="46038">
            <a:prstTxWarp prst="textNoShape">
              <a:avLst/>
            </a:prstTxWarp>
            <a:spAutoFit/>
          </a:bodyPr>
          <a:lstStyle/>
          <a:p>
            <a:pPr>
              <a:spcBef>
                <a:spcPct val="50000"/>
              </a:spcBef>
            </a:pPr>
            <a:r>
              <a:rPr lang="ko-KR" altLang="en-US" b="1" baseline="-25000" dirty="0">
                <a:solidFill>
                  <a:srgbClr val="FF3300"/>
                </a:solidFill>
                <a:latin typeface="Times New Roman"/>
                <a:ea typeface="AppleMyungjo" charset="-127"/>
                <a:cs typeface="Times New Roman"/>
              </a:rPr>
              <a:t>+</a:t>
            </a:r>
          </a:p>
        </p:txBody>
      </p:sp>
      <p:sp>
        <p:nvSpPr>
          <p:cNvPr id="424" name="Rectangle 335"/>
          <p:cNvSpPr>
            <a:spLocks noChangeArrowheads="1"/>
          </p:cNvSpPr>
          <p:nvPr/>
        </p:nvSpPr>
        <p:spPr bwMode="auto">
          <a:xfrm>
            <a:off x="4157774" y="3225225"/>
            <a:ext cx="395633" cy="277641"/>
          </a:xfrm>
          <a:prstGeom prst="rect">
            <a:avLst/>
          </a:prstGeom>
          <a:noFill/>
          <a:ln w="9525">
            <a:noFill/>
            <a:miter lim="800000"/>
            <a:headEnd/>
            <a:tailEnd/>
          </a:ln>
          <a:effectLst/>
        </p:spPr>
        <p:txBody>
          <a:bodyPr wrap="square" lIns="92075" tIns="46038" rIns="92075" bIns="46038">
            <a:prstTxWarp prst="textNoShape">
              <a:avLst/>
            </a:prstTxWarp>
            <a:spAutoFit/>
          </a:bodyPr>
          <a:lstStyle/>
          <a:p>
            <a:pPr>
              <a:spcBef>
                <a:spcPct val="50000"/>
              </a:spcBef>
            </a:pPr>
            <a:r>
              <a:rPr lang="ko-KR" altLang="en-US" b="1" baseline="-25000" dirty="0">
                <a:solidFill>
                  <a:srgbClr val="FF3300"/>
                </a:solidFill>
                <a:latin typeface="Times New Roman"/>
                <a:ea typeface="AppleMyungjo" charset="-127"/>
                <a:cs typeface="Times New Roman"/>
              </a:rPr>
              <a:t>+</a:t>
            </a:r>
          </a:p>
        </p:txBody>
      </p:sp>
      <p:sp>
        <p:nvSpPr>
          <p:cNvPr id="241" name="Oval 240"/>
          <p:cNvSpPr/>
          <p:nvPr/>
        </p:nvSpPr>
        <p:spPr>
          <a:xfrm>
            <a:off x="3941452" y="3650575"/>
            <a:ext cx="326040" cy="262678"/>
          </a:xfrm>
          <a:prstGeom prst="ellipse">
            <a:avLst/>
          </a:prstGeom>
          <a:solidFill>
            <a:srgbClr val="FF3F17">
              <a:alpha val="74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42" name="Text Box 314"/>
          <p:cNvSpPr txBox="1">
            <a:spLocks noChangeArrowheads="1"/>
          </p:cNvSpPr>
          <p:nvPr/>
        </p:nvSpPr>
        <p:spPr bwMode="auto">
          <a:xfrm>
            <a:off x="3444247" y="4480303"/>
            <a:ext cx="1507451"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1700" b="0" dirty="0" smtClean="0">
                <a:solidFill>
                  <a:srgbClr val="FF3F17"/>
                </a:solidFill>
                <a:latin typeface="Times"/>
                <a:cs typeface="Times"/>
              </a:rPr>
              <a:t>Witness pulse</a:t>
            </a:r>
            <a:endParaRPr lang="en-US" sz="1700" b="0" dirty="0">
              <a:solidFill>
                <a:srgbClr val="FF3F17"/>
              </a:solidFill>
              <a:latin typeface="Times"/>
              <a:cs typeface="Times"/>
            </a:endParaRPr>
          </a:p>
        </p:txBody>
      </p:sp>
      <p:sp>
        <p:nvSpPr>
          <p:cNvPr id="7" name="Slide Number Placeholder 6"/>
          <p:cNvSpPr>
            <a:spLocks noGrp="1"/>
          </p:cNvSpPr>
          <p:nvPr>
            <p:ph type="sldNum" sz="quarter" idx="12"/>
          </p:nvPr>
        </p:nvSpPr>
        <p:spPr/>
        <p:txBody>
          <a:bodyPr/>
          <a:lstStyle/>
          <a:p>
            <a:fld id="{265AEB55-315A-784C-9F97-C4B2A9325188}" type="slidenum">
              <a:rPr lang="en-US" smtClean="0"/>
              <a:t>5</a:t>
            </a:fld>
            <a:endParaRPr lang="en-US"/>
          </a:p>
        </p:txBody>
      </p:sp>
    </p:spTree>
    <p:extLst>
      <p:ext uri="{BB962C8B-B14F-4D97-AF65-F5344CB8AC3E}">
        <p14:creationId xmlns:p14="http://schemas.microsoft.com/office/powerpoint/2010/main" val="241283472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sp>
        <p:nvSpPr>
          <p:cNvPr id="3" name="Content Placeholder 2"/>
          <p:cNvSpPr>
            <a:spLocks noGrp="1"/>
          </p:cNvSpPr>
          <p:nvPr>
            <p:ph idx="1"/>
          </p:nvPr>
        </p:nvSpPr>
        <p:spPr/>
        <p:txBody>
          <a:bodyPr/>
          <a:lstStyle/>
          <a:p>
            <a:pPr marL="0" indent="0">
              <a:buNone/>
            </a:pPr>
            <a:r>
              <a:rPr lang="en-US" sz="2000" dirty="0">
                <a:solidFill>
                  <a:srgbClr val="FF6600"/>
                </a:solidFill>
              </a:rPr>
              <a:t>Why  protons</a:t>
            </a:r>
            <a:r>
              <a:rPr lang="en-US" sz="2000" dirty="0" smtClean="0">
                <a:solidFill>
                  <a:srgbClr val="FF6600"/>
                </a:solidFill>
              </a:rPr>
              <a:t>?</a:t>
            </a:r>
          </a:p>
          <a:p>
            <a:pPr marL="0" indent="0">
              <a:buNone/>
            </a:pPr>
            <a:endParaRPr lang="en-US" sz="2000" dirty="0">
              <a:solidFill>
                <a:srgbClr val="FF6600"/>
              </a:solidFill>
            </a:endParaRPr>
          </a:p>
          <a:p>
            <a:pPr marL="0" indent="0">
              <a:buNone/>
            </a:pPr>
            <a:r>
              <a:rPr lang="en-US" sz="2000" dirty="0" smtClean="0">
                <a:solidFill>
                  <a:srgbClr val="008000"/>
                </a:solidFill>
              </a:rPr>
              <a:t>There are proton bunches available at CERN with </a:t>
            </a:r>
            <a:r>
              <a:rPr lang="en-US" sz="2000" dirty="0" err="1" smtClean="0">
                <a:solidFill>
                  <a:srgbClr val="008000"/>
                </a:solidFill>
              </a:rPr>
              <a:t>TeV</a:t>
            </a:r>
            <a:r>
              <a:rPr lang="en-US" sz="2000" dirty="0" smtClean="0">
                <a:solidFill>
                  <a:srgbClr val="008000"/>
                </a:solidFill>
              </a:rPr>
              <a:t> energy scale:</a:t>
            </a:r>
          </a:p>
          <a:p>
            <a:pPr marL="0" indent="0">
              <a:buNone/>
            </a:pPr>
            <a:endParaRPr lang="en-US" sz="2000" dirty="0">
              <a:solidFill>
                <a:srgbClr val="FF6600"/>
              </a:solidFill>
            </a:endParaRPr>
          </a:p>
          <a:p>
            <a:pPr marL="0" indent="0">
              <a:buNone/>
            </a:pPr>
            <a:r>
              <a:rPr lang="en-US" sz="2000" dirty="0"/>
              <a:t>existing proton at CERN with </a:t>
            </a:r>
            <a:r>
              <a:rPr lang="en-US" sz="2000" dirty="0" err="1"/>
              <a:t>TeV</a:t>
            </a:r>
            <a:r>
              <a:rPr lang="en-US" sz="2000" dirty="0"/>
              <a:t> scale energy per particle.</a:t>
            </a:r>
          </a:p>
          <a:p>
            <a:pPr lvl="1"/>
            <a:r>
              <a:rPr lang="en-US" sz="2000" dirty="0">
                <a:solidFill>
                  <a:srgbClr val="000000"/>
                </a:solidFill>
              </a:rPr>
              <a:t>LHC p+ bunch ( 7 </a:t>
            </a:r>
            <a:r>
              <a:rPr lang="en-US" sz="2000" dirty="0" err="1">
                <a:solidFill>
                  <a:srgbClr val="000000"/>
                </a:solidFill>
              </a:rPr>
              <a:t>TeV</a:t>
            </a:r>
            <a:r>
              <a:rPr lang="en-US" sz="2000" dirty="0">
                <a:solidFill>
                  <a:srgbClr val="000000"/>
                </a:solidFill>
              </a:rPr>
              <a:t>, 1.2*10</a:t>
            </a:r>
            <a:r>
              <a:rPr lang="en-US" sz="2000" baseline="30000" dirty="0">
                <a:solidFill>
                  <a:srgbClr val="000000"/>
                </a:solidFill>
              </a:rPr>
              <a:t>11</a:t>
            </a:r>
            <a:r>
              <a:rPr lang="en-US" sz="2000" dirty="0">
                <a:solidFill>
                  <a:srgbClr val="000000"/>
                </a:solidFill>
              </a:rPr>
              <a:t>p</a:t>
            </a:r>
            <a:r>
              <a:rPr lang="en-US" sz="2000" baseline="30000" dirty="0">
                <a:solidFill>
                  <a:srgbClr val="000000"/>
                </a:solidFill>
              </a:rPr>
              <a:t>+</a:t>
            </a:r>
            <a:r>
              <a:rPr lang="en-US" sz="2000" dirty="0">
                <a:solidFill>
                  <a:srgbClr val="000000"/>
                </a:solidFill>
              </a:rPr>
              <a:t>) carries 130kJ energy</a:t>
            </a:r>
          </a:p>
          <a:p>
            <a:pPr lvl="1"/>
            <a:r>
              <a:rPr lang="en-US" sz="2000" dirty="0">
                <a:solidFill>
                  <a:srgbClr val="000000"/>
                </a:solidFill>
              </a:rPr>
              <a:t>SPS p+ bunch ( 0.4 </a:t>
            </a:r>
            <a:r>
              <a:rPr lang="en-US" sz="2000" dirty="0" err="1">
                <a:solidFill>
                  <a:srgbClr val="000000"/>
                </a:solidFill>
              </a:rPr>
              <a:t>TeV</a:t>
            </a:r>
            <a:r>
              <a:rPr lang="en-US" sz="2000" dirty="0">
                <a:solidFill>
                  <a:srgbClr val="000000"/>
                </a:solidFill>
              </a:rPr>
              <a:t>, 1.2*10</a:t>
            </a:r>
            <a:r>
              <a:rPr lang="en-US" sz="2000" baseline="30000" dirty="0">
                <a:solidFill>
                  <a:srgbClr val="000000"/>
                </a:solidFill>
              </a:rPr>
              <a:t>11</a:t>
            </a:r>
            <a:r>
              <a:rPr lang="en-US" sz="2000" dirty="0">
                <a:solidFill>
                  <a:srgbClr val="000000"/>
                </a:solidFill>
              </a:rPr>
              <a:t>p</a:t>
            </a:r>
            <a:r>
              <a:rPr lang="en-US" sz="2000" baseline="30000" dirty="0">
                <a:solidFill>
                  <a:srgbClr val="000000"/>
                </a:solidFill>
              </a:rPr>
              <a:t>+</a:t>
            </a:r>
            <a:r>
              <a:rPr lang="en-US" sz="2000" dirty="0">
                <a:solidFill>
                  <a:srgbClr val="000000"/>
                </a:solidFill>
              </a:rPr>
              <a:t>) carries 19kJ </a:t>
            </a:r>
            <a:r>
              <a:rPr lang="en-US" sz="2000" dirty="0" smtClean="0">
                <a:solidFill>
                  <a:srgbClr val="000000"/>
                </a:solidFill>
              </a:rPr>
              <a:t>energy</a:t>
            </a:r>
          </a:p>
          <a:p>
            <a:pPr lvl="1"/>
            <a:endParaRPr lang="en-US" sz="2000" baseline="30000" dirty="0">
              <a:solidFill>
                <a:srgbClr val="000000"/>
              </a:solidFill>
            </a:endParaRPr>
          </a:p>
          <a:p>
            <a:pPr lvl="1"/>
            <a:endParaRPr lang="en-US" sz="2000" baseline="30000" dirty="0" smtClean="0">
              <a:solidFill>
                <a:srgbClr val="000000"/>
              </a:solidFill>
            </a:endParaRPr>
          </a:p>
          <a:p>
            <a:pPr marL="457200" lvl="1" indent="0">
              <a:buNone/>
            </a:pPr>
            <a:r>
              <a:rPr lang="en-US" sz="2000" dirty="0" smtClean="0">
                <a:solidFill>
                  <a:srgbClr val="000000"/>
                </a:solidFill>
              </a:rPr>
              <a:t>Using LHC beam as driver it is possible to obtain </a:t>
            </a:r>
            <a:r>
              <a:rPr lang="en-US" sz="2000" dirty="0" err="1" smtClean="0">
                <a:solidFill>
                  <a:srgbClr val="000000"/>
                </a:solidFill>
              </a:rPr>
              <a:t>TeV</a:t>
            </a:r>
            <a:r>
              <a:rPr lang="en-US" sz="2000" dirty="0" smtClean="0">
                <a:solidFill>
                  <a:srgbClr val="000000"/>
                </a:solidFill>
              </a:rPr>
              <a:t>-level in a single stage.</a:t>
            </a:r>
            <a:endParaRPr lang="en-US" sz="2000" dirty="0">
              <a:solidFill>
                <a:srgbClr val="000000"/>
              </a:solidFill>
            </a:endParaRPr>
          </a:p>
        </p:txBody>
      </p:sp>
      <p:sp>
        <p:nvSpPr>
          <p:cNvPr id="4" name="Date Placeholder 3"/>
          <p:cNvSpPr>
            <a:spLocks noGrp="1"/>
          </p:cNvSpPr>
          <p:nvPr>
            <p:ph type="dt" sz="half" idx="10"/>
          </p:nvPr>
        </p:nvSpPr>
        <p:spPr/>
        <p:txBody>
          <a:bodyPr/>
          <a:lstStyle/>
          <a:p>
            <a:fld id="{58DA5863-CA19-4547-A9BA-5448164C5985}" type="datetime4">
              <a:rPr lang="en-US" smtClean="0"/>
              <a:t>December 16, 2014</a:t>
            </a:fld>
            <a:endParaRPr lang="en-US"/>
          </a:p>
        </p:txBody>
      </p:sp>
      <p:sp>
        <p:nvSpPr>
          <p:cNvPr id="5" name="Footer Placeholder 4"/>
          <p:cNvSpPr>
            <a:spLocks noGrp="1"/>
          </p:cNvSpPr>
          <p:nvPr>
            <p:ph type="ftr" sz="quarter" idx="11"/>
          </p:nvPr>
        </p:nvSpPr>
        <p:spPr/>
        <p:txBody>
          <a:bodyPr/>
          <a:lstStyle/>
          <a:p>
            <a:r>
              <a:rPr lang="en-US" smtClean="0"/>
              <a:t>AWAKE progress report </a:t>
            </a:r>
            <a:endParaRPr lang="en-US"/>
          </a:p>
        </p:txBody>
      </p:sp>
      <p:sp>
        <p:nvSpPr>
          <p:cNvPr id="7" name="Slide Number Placeholder 6"/>
          <p:cNvSpPr>
            <a:spLocks noGrp="1"/>
          </p:cNvSpPr>
          <p:nvPr>
            <p:ph type="sldNum" sz="quarter" idx="12"/>
          </p:nvPr>
        </p:nvSpPr>
        <p:spPr/>
        <p:txBody>
          <a:bodyPr/>
          <a:lstStyle/>
          <a:p>
            <a:fld id="{265AEB55-315A-784C-9F97-C4B2A9325188}" type="slidenum">
              <a:rPr lang="en-US" smtClean="0"/>
              <a:t>6</a:t>
            </a:fld>
            <a:endParaRPr lang="en-US"/>
          </a:p>
        </p:txBody>
      </p:sp>
    </p:spTree>
    <p:extLst>
      <p:ext uri="{BB962C8B-B14F-4D97-AF65-F5344CB8AC3E}">
        <p14:creationId xmlns:p14="http://schemas.microsoft.com/office/powerpoint/2010/main" val="281474243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 : Proton driven PWFA</a:t>
            </a:r>
            <a:endParaRPr lang="en-US" dirty="0"/>
          </a:p>
        </p:txBody>
      </p:sp>
      <p:sp>
        <p:nvSpPr>
          <p:cNvPr id="4" name="TextBox 3"/>
          <p:cNvSpPr txBox="1"/>
          <p:nvPr/>
        </p:nvSpPr>
        <p:spPr>
          <a:xfrm>
            <a:off x="1946080" y="1085868"/>
            <a:ext cx="184666" cy="369332"/>
          </a:xfrm>
          <a:prstGeom prst="rect">
            <a:avLst/>
          </a:prstGeom>
          <a:noFill/>
        </p:spPr>
        <p:txBody>
          <a:bodyPr wrap="none" rtlCol="0">
            <a:spAutoFit/>
          </a:bodyPr>
          <a:lstStyle/>
          <a:p>
            <a:pPr algn="ctr"/>
            <a:r>
              <a:rPr lang="en-US" i="1" dirty="0">
                <a:solidFill>
                  <a:srgbClr val="008000"/>
                </a:solidFill>
              </a:rPr>
              <a:t>￼</a:t>
            </a:r>
            <a:endParaRPr lang="en-US" sz="1800" i="1" dirty="0">
              <a:solidFill>
                <a:srgbClr val="008000"/>
              </a:solidFill>
            </a:endParaRPr>
          </a:p>
        </p:txBody>
      </p:sp>
      <p:sp>
        <p:nvSpPr>
          <p:cNvPr id="32" name="Text Box 25"/>
          <p:cNvSpPr txBox="1">
            <a:spLocks noChangeArrowheads="1"/>
          </p:cNvSpPr>
          <p:nvPr/>
        </p:nvSpPr>
        <p:spPr bwMode="auto">
          <a:xfrm>
            <a:off x="2956074" y="6072565"/>
            <a:ext cx="6019497" cy="369332"/>
          </a:xfrm>
          <a:prstGeom prst="rect">
            <a:avLst/>
          </a:prstGeom>
          <a:noFill/>
          <a:ln w="9525">
            <a:noFill/>
            <a:miter lim="800000"/>
            <a:headEnd/>
            <a:tailEnd/>
          </a:ln>
        </p:spPr>
        <p:txBody>
          <a:bodyPr wrap="none">
            <a:prstTxWarp prst="textNoShape">
              <a:avLst/>
            </a:prstTxWarp>
            <a:spAutoFit/>
          </a:bodyPr>
          <a:lstStyle/>
          <a:p>
            <a:r>
              <a:rPr lang="en-US" dirty="0" smtClean="0">
                <a:solidFill>
                  <a:srgbClr val="FF6600"/>
                </a:solidFill>
                <a:latin typeface="Times"/>
                <a:cs typeface="Times"/>
              </a:rPr>
              <a:t>Challenge: </a:t>
            </a:r>
            <a:r>
              <a:rPr lang="en-US" dirty="0" smtClean="0">
                <a:latin typeface="Times"/>
                <a:cs typeface="Times"/>
              </a:rPr>
              <a:t>LHC bunch is 12cm and </a:t>
            </a:r>
            <a:r>
              <a:rPr lang="en-US" dirty="0" err="1" smtClean="0">
                <a:latin typeface="Symbol" charset="2"/>
                <a:cs typeface="Symbol" charset="2"/>
              </a:rPr>
              <a:t>s</a:t>
            </a:r>
            <a:r>
              <a:rPr lang="en-US" baseline="-25000" dirty="0" err="1" smtClean="0">
                <a:latin typeface="Times"/>
                <a:cs typeface="Times"/>
              </a:rPr>
              <a:t>z</a:t>
            </a:r>
            <a:r>
              <a:rPr lang="en-US" baseline="-25000" dirty="0" smtClean="0">
                <a:latin typeface="Times"/>
                <a:cs typeface="Times"/>
              </a:rPr>
              <a:t> </a:t>
            </a:r>
            <a:r>
              <a:rPr lang="en-US" dirty="0" smtClean="0">
                <a:latin typeface="Times"/>
                <a:cs typeface="Times"/>
              </a:rPr>
              <a:t>≈ 100µm does not exist! </a:t>
            </a:r>
            <a:endParaRPr lang="en-US" dirty="0">
              <a:latin typeface="Times"/>
              <a:cs typeface="Times"/>
            </a:endParaRPr>
          </a:p>
        </p:txBody>
      </p:sp>
      <p:sp>
        <p:nvSpPr>
          <p:cNvPr id="33" name="Rectangle 32"/>
          <p:cNvSpPr/>
          <p:nvPr/>
        </p:nvSpPr>
        <p:spPr>
          <a:xfrm>
            <a:off x="4479667" y="3244334"/>
            <a:ext cx="184666" cy="369332"/>
          </a:xfrm>
          <a:prstGeom prst="rect">
            <a:avLst/>
          </a:prstGeom>
        </p:spPr>
        <p:txBody>
          <a:bodyPr wrap="none">
            <a:spAutoFit/>
          </a:bodyPr>
          <a:lstStyle/>
          <a:p>
            <a:r>
              <a:rPr lang="en-US" dirty="0" smtClean="0"/>
              <a:t>￼</a:t>
            </a:r>
            <a:endParaRPr lang="en-US" dirty="0"/>
          </a:p>
        </p:txBody>
      </p:sp>
      <p:pic>
        <p:nvPicPr>
          <p:cNvPr id="38" name="Picture 37" descr="Screen Shot 2014-12-15 at 20.08.32.png"/>
          <p:cNvPicPr>
            <a:picLocks noChangeAspect="1"/>
          </p:cNvPicPr>
          <p:nvPr/>
        </p:nvPicPr>
        <p:blipFill rotWithShape="1">
          <a:blip r:embed="rId2">
            <a:extLst>
              <a:ext uri="{28A0092B-C50C-407E-A947-70E740481C1C}">
                <a14:useLocalDpi xmlns:a14="http://schemas.microsoft.com/office/drawing/2010/main" val="0"/>
              </a:ext>
            </a:extLst>
          </a:blip>
          <a:srcRect l="53114"/>
          <a:stretch/>
        </p:blipFill>
        <p:spPr>
          <a:xfrm>
            <a:off x="1527919" y="1904682"/>
            <a:ext cx="1580555" cy="3143188"/>
          </a:xfrm>
          <a:prstGeom prst="rect">
            <a:avLst/>
          </a:prstGeom>
        </p:spPr>
      </p:pic>
      <p:sp>
        <p:nvSpPr>
          <p:cNvPr id="44" name="Content Placeholder 2"/>
          <p:cNvSpPr>
            <a:spLocks noGrp="1"/>
          </p:cNvSpPr>
          <p:nvPr>
            <p:ph idx="1"/>
          </p:nvPr>
        </p:nvSpPr>
        <p:spPr>
          <a:xfrm>
            <a:off x="178371" y="2276332"/>
            <a:ext cx="1421111" cy="851091"/>
          </a:xfrm>
        </p:spPr>
        <p:txBody>
          <a:bodyPr>
            <a:normAutofit lnSpcReduction="10000"/>
          </a:bodyPr>
          <a:lstStyle/>
          <a:p>
            <a:pPr marL="0" indent="0">
              <a:buNone/>
            </a:pPr>
            <a:r>
              <a:rPr lang="en-US" sz="1700" dirty="0" smtClean="0"/>
              <a:t>p+ bunch driver 1TeV, </a:t>
            </a:r>
            <a:r>
              <a:rPr lang="en-US" sz="1700" dirty="0">
                <a:latin typeface="Symbol" charset="2"/>
                <a:cs typeface="Symbol" charset="2"/>
              </a:rPr>
              <a:t>s</a:t>
            </a:r>
            <a:r>
              <a:rPr lang="en-US" sz="1700" baseline="-25000" dirty="0"/>
              <a:t>z</a:t>
            </a:r>
            <a:r>
              <a:rPr lang="en-US" sz="1700" dirty="0"/>
              <a:t>≈100µm </a:t>
            </a:r>
          </a:p>
        </p:txBody>
      </p:sp>
      <p:sp>
        <p:nvSpPr>
          <p:cNvPr id="45" name="Content Placeholder 2"/>
          <p:cNvSpPr txBox="1">
            <a:spLocks/>
          </p:cNvSpPr>
          <p:nvPr/>
        </p:nvSpPr>
        <p:spPr>
          <a:xfrm>
            <a:off x="94271" y="3880912"/>
            <a:ext cx="1778367" cy="464552"/>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Clr>
                <a:srgbClr val="FF6600"/>
              </a:buClr>
              <a:buSzPct val="60000"/>
              <a:buFont typeface="Wingdings" charset="2"/>
              <a:buChar char=""/>
              <a:defRPr sz="2400" kern="1200">
                <a:solidFill>
                  <a:schemeClr val="tx1"/>
                </a:solidFill>
                <a:latin typeface="Times New Roman"/>
                <a:ea typeface="+mn-ea"/>
                <a:cs typeface="Times New Roman"/>
              </a:defRPr>
            </a:lvl1pPr>
            <a:lvl2pPr marL="742950" indent="-285750" algn="l" defTabSz="457200" rtl="0" eaLnBrk="1" latinLnBrk="0" hangingPunct="1">
              <a:spcBef>
                <a:spcPct val="20000"/>
              </a:spcBef>
              <a:buClr>
                <a:srgbClr val="FF6600"/>
              </a:buClr>
              <a:buSzPct val="60000"/>
              <a:buFont typeface="Wingdings" charset="2"/>
              <a:buChar char=""/>
              <a:defRPr sz="2200" kern="1200">
                <a:solidFill>
                  <a:schemeClr val="tx1"/>
                </a:solidFill>
                <a:latin typeface="Times New Roman"/>
                <a:ea typeface="+mn-ea"/>
                <a:cs typeface="Times New Roman"/>
              </a:defRPr>
            </a:lvl2pPr>
            <a:lvl3pPr marL="1143000" indent="-228600" algn="l" defTabSz="457200" rtl="0" eaLnBrk="1" latinLnBrk="0" hangingPunct="1">
              <a:spcBef>
                <a:spcPct val="20000"/>
              </a:spcBef>
              <a:buClr>
                <a:srgbClr val="FF6600"/>
              </a:buClr>
              <a:buSzPct val="60000"/>
              <a:buFont typeface="Wingdings" charset="2"/>
              <a:buChar char=""/>
              <a:defRPr sz="2000" kern="1200">
                <a:solidFill>
                  <a:schemeClr val="tx1"/>
                </a:solidFill>
                <a:latin typeface="Times New Roman"/>
                <a:ea typeface="+mn-ea"/>
                <a:cs typeface="Times New Roman"/>
              </a:defRPr>
            </a:lvl3pPr>
            <a:lvl4pPr marL="1600200" indent="-228600" algn="l" defTabSz="457200" rtl="0" eaLnBrk="1" latinLnBrk="0" hangingPunct="1">
              <a:spcBef>
                <a:spcPct val="20000"/>
              </a:spcBef>
              <a:buClr>
                <a:srgbClr val="FF6600"/>
              </a:buClr>
              <a:buSzPct val="60000"/>
              <a:buFont typeface="Wingdings" charset="2"/>
              <a:buChar char=""/>
              <a:defRPr sz="1800" kern="1200">
                <a:solidFill>
                  <a:schemeClr val="tx1"/>
                </a:solidFill>
                <a:latin typeface="Times New Roman"/>
                <a:ea typeface="+mn-ea"/>
                <a:cs typeface="Times New Roman"/>
              </a:defRPr>
            </a:lvl4pPr>
            <a:lvl5pPr marL="2057400" indent="-228600" algn="l" defTabSz="457200" rtl="0" eaLnBrk="1" latinLnBrk="0" hangingPunct="1">
              <a:spcBef>
                <a:spcPct val="20000"/>
              </a:spcBef>
              <a:buClr>
                <a:srgbClr val="FF6600"/>
              </a:buClr>
              <a:buSzPct val="60000"/>
              <a:buFont typeface="Wingdings" charset="2"/>
              <a:buChar char=""/>
              <a:defRPr sz="1600" kern="1200">
                <a:solidFill>
                  <a:schemeClr val="tx1"/>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700" dirty="0" smtClean="0"/>
              <a:t>Witness e</a:t>
            </a:r>
            <a:r>
              <a:rPr lang="en-US" sz="1700" baseline="30000" dirty="0" smtClean="0"/>
              <a:t>-</a:t>
            </a:r>
            <a:r>
              <a:rPr lang="en-US" sz="1700" dirty="0" smtClean="0"/>
              <a:t> bunch</a:t>
            </a:r>
            <a:endParaRPr lang="en-US" sz="1700" dirty="0"/>
          </a:p>
        </p:txBody>
      </p:sp>
      <p:sp>
        <p:nvSpPr>
          <p:cNvPr id="46" name="TextBox 45"/>
          <p:cNvSpPr txBox="1"/>
          <p:nvPr/>
        </p:nvSpPr>
        <p:spPr>
          <a:xfrm>
            <a:off x="27437" y="988723"/>
            <a:ext cx="4031873" cy="646331"/>
          </a:xfrm>
          <a:prstGeom prst="rect">
            <a:avLst/>
          </a:prstGeom>
          <a:noFill/>
        </p:spPr>
        <p:txBody>
          <a:bodyPr wrap="none" rtlCol="0">
            <a:spAutoFit/>
          </a:bodyPr>
          <a:lstStyle/>
          <a:p>
            <a:pPr marL="342900" indent="-342900" algn="ctr">
              <a:buAutoNum type="alphaUcPeriod"/>
            </a:pPr>
            <a:r>
              <a:rPr lang="en-US" sz="1800" i="1" dirty="0" smtClean="0">
                <a:solidFill>
                  <a:srgbClr val="008000"/>
                </a:solidFill>
                <a:latin typeface="Times New Roman"/>
                <a:cs typeface="Times New Roman"/>
              </a:rPr>
              <a:t>Caldwell, Nature. Phys. 5, 363, (2009)</a:t>
            </a:r>
          </a:p>
          <a:p>
            <a:pPr marL="342900" indent="-342900" algn="ctr">
              <a:buAutoNum type="alphaUcPeriod"/>
            </a:pPr>
            <a:endParaRPr lang="en-US" sz="1800" i="1" dirty="0">
              <a:solidFill>
                <a:srgbClr val="008000"/>
              </a:solidFill>
              <a:latin typeface="Times New Roman"/>
              <a:cs typeface="Times New Roman"/>
            </a:endParaRPr>
          </a:p>
        </p:txBody>
      </p:sp>
      <p:pic>
        <p:nvPicPr>
          <p:cNvPr id="48" name="Picture 47" descr="Screen Shot 2014-12-15 at 20.10.16.png"/>
          <p:cNvPicPr>
            <a:picLocks noChangeAspect="1"/>
          </p:cNvPicPr>
          <p:nvPr/>
        </p:nvPicPr>
        <p:blipFill rotWithShape="1">
          <a:blip r:embed="rId3">
            <a:extLst>
              <a:ext uri="{28A0092B-C50C-407E-A947-70E740481C1C}">
                <a14:useLocalDpi xmlns:a14="http://schemas.microsoft.com/office/drawing/2010/main" val="0"/>
              </a:ext>
            </a:extLst>
          </a:blip>
          <a:srcRect l="11525" t="10301" r="9020" b="5085"/>
          <a:stretch/>
        </p:blipFill>
        <p:spPr>
          <a:xfrm>
            <a:off x="4857742" y="1725782"/>
            <a:ext cx="2128181" cy="1885502"/>
          </a:xfrm>
          <a:prstGeom prst="rect">
            <a:avLst/>
          </a:prstGeom>
        </p:spPr>
      </p:pic>
      <p:sp>
        <p:nvSpPr>
          <p:cNvPr id="49" name="Rectangle 48"/>
          <p:cNvSpPr/>
          <p:nvPr/>
        </p:nvSpPr>
        <p:spPr>
          <a:xfrm>
            <a:off x="7086594" y="2031008"/>
            <a:ext cx="1888977" cy="584776"/>
          </a:xfrm>
          <a:prstGeom prst="rect">
            <a:avLst/>
          </a:prstGeom>
        </p:spPr>
        <p:txBody>
          <a:bodyPr wrap="square">
            <a:spAutoFit/>
          </a:bodyPr>
          <a:lstStyle/>
          <a:p>
            <a:r>
              <a:rPr lang="en-US" sz="1600" i="1" dirty="0" err="1" smtClean="0">
                <a:latin typeface="Times New Roman"/>
                <a:cs typeface="Times New Roman"/>
              </a:rPr>
              <a:t>E</a:t>
            </a:r>
            <a:r>
              <a:rPr lang="en-US" sz="1600" i="1" baseline="-25000" dirty="0" err="1" smtClean="0">
                <a:latin typeface="Times New Roman"/>
                <a:cs typeface="Times New Roman"/>
              </a:rPr>
              <a:t>z</a:t>
            </a:r>
            <a:r>
              <a:rPr lang="en-US" sz="1600" i="1" baseline="-25000" dirty="0" smtClean="0">
                <a:latin typeface="Times New Roman"/>
                <a:cs typeface="Times New Roman"/>
              </a:rPr>
              <a:t> , </a:t>
            </a:r>
            <a:r>
              <a:rPr lang="en-US" sz="1600" i="1" dirty="0" err="1" smtClean="0">
                <a:latin typeface="Times New Roman"/>
                <a:cs typeface="Times New Roman"/>
              </a:rPr>
              <a:t>GeV</a:t>
            </a:r>
            <a:endParaRPr lang="en-US" sz="1600" i="1" dirty="0" smtClean="0">
              <a:latin typeface="Times New Roman"/>
              <a:cs typeface="Times New Roman"/>
            </a:endParaRPr>
          </a:p>
          <a:p>
            <a:r>
              <a:rPr lang="en-US" sz="1600" i="1" dirty="0" smtClean="0">
                <a:solidFill>
                  <a:srgbClr val="000090"/>
                </a:solidFill>
                <a:latin typeface="Times New Roman"/>
                <a:cs typeface="Times New Roman"/>
              </a:rPr>
              <a:t>unloaded </a:t>
            </a:r>
            <a:r>
              <a:rPr lang="en-US" sz="1600" i="1" dirty="0" err="1" smtClean="0">
                <a:latin typeface="Times New Roman"/>
                <a:cs typeface="Times New Roman"/>
              </a:rPr>
              <a:t>vs</a:t>
            </a:r>
            <a:r>
              <a:rPr lang="en-US" sz="1600" i="1" dirty="0" smtClean="0">
                <a:latin typeface="Times New Roman"/>
                <a:cs typeface="Times New Roman"/>
              </a:rPr>
              <a:t> </a:t>
            </a:r>
            <a:r>
              <a:rPr lang="en-US" sz="1600" i="1" dirty="0" smtClean="0">
                <a:solidFill>
                  <a:srgbClr val="FF0000"/>
                </a:solidFill>
                <a:latin typeface="Times New Roman"/>
                <a:cs typeface="Times New Roman"/>
              </a:rPr>
              <a:t>loaded</a:t>
            </a:r>
            <a:endParaRPr lang="en-US" sz="1600" i="1" dirty="0">
              <a:latin typeface="Times New Roman"/>
              <a:cs typeface="Times New Roman"/>
            </a:endParaRPr>
          </a:p>
        </p:txBody>
      </p:sp>
      <p:sp>
        <p:nvSpPr>
          <p:cNvPr id="51" name="Date Placeholder 50"/>
          <p:cNvSpPr>
            <a:spLocks noGrp="1"/>
          </p:cNvSpPr>
          <p:nvPr>
            <p:ph type="dt" sz="half" idx="10"/>
          </p:nvPr>
        </p:nvSpPr>
        <p:spPr/>
        <p:txBody>
          <a:bodyPr/>
          <a:lstStyle/>
          <a:p>
            <a:fld id="{3B4A7332-7CE2-474E-B8CF-E589D00FDA15}" type="datetime4">
              <a:rPr lang="en-US" smtClean="0"/>
              <a:t>December 16, 2014</a:t>
            </a:fld>
            <a:endParaRPr lang="en-US"/>
          </a:p>
        </p:txBody>
      </p:sp>
      <p:sp>
        <p:nvSpPr>
          <p:cNvPr id="52" name="Footer Placeholder 51"/>
          <p:cNvSpPr>
            <a:spLocks noGrp="1"/>
          </p:cNvSpPr>
          <p:nvPr>
            <p:ph type="ftr" sz="quarter" idx="11"/>
          </p:nvPr>
        </p:nvSpPr>
        <p:spPr/>
        <p:txBody>
          <a:bodyPr/>
          <a:lstStyle/>
          <a:p>
            <a:r>
              <a:rPr lang="en-US" smtClean="0"/>
              <a:t>AWAKE progress report </a:t>
            </a:r>
            <a:endParaRPr lang="en-US"/>
          </a:p>
        </p:txBody>
      </p:sp>
      <p:sp>
        <p:nvSpPr>
          <p:cNvPr id="54" name="TextBox 53"/>
          <p:cNvSpPr txBox="1"/>
          <p:nvPr/>
        </p:nvSpPr>
        <p:spPr>
          <a:xfrm>
            <a:off x="4673076" y="5159002"/>
            <a:ext cx="184666" cy="369332"/>
          </a:xfrm>
          <a:prstGeom prst="rect">
            <a:avLst/>
          </a:prstGeom>
          <a:noFill/>
        </p:spPr>
        <p:txBody>
          <a:bodyPr wrap="none" rtlCol="0">
            <a:spAutoFit/>
          </a:bodyPr>
          <a:lstStyle/>
          <a:p>
            <a:endParaRPr lang="en-US" dirty="0"/>
          </a:p>
        </p:txBody>
      </p:sp>
      <p:pic>
        <p:nvPicPr>
          <p:cNvPr id="57" name="Picture 56" descr="Screen Shot 2014-12-15 at 22.26.4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9269" y="5159002"/>
            <a:ext cx="3371313" cy="773077"/>
          </a:xfrm>
          <a:prstGeom prst="rect">
            <a:avLst/>
          </a:prstGeom>
        </p:spPr>
      </p:pic>
      <p:sp>
        <p:nvSpPr>
          <p:cNvPr id="58" name="Content Placeholder 2"/>
          <p:cNvSpPr txBox="1">
            <a:spLocks/>
          </p:cNvSpPr>
          <p:nvPr/>
        </p:nvSpPr>
        <p:spPr>
          <a:xfrm>
            <a:off x="52240" y="1365426"/>
            <a:ext cx="5255627" cy="539256"/>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Clr>
                <a:srgbClr val="FF6600"/>
              </a:buClr>
              <a:buSzPct val="60000"/>
              <a:buFont typeface="Wingdings" charset="2"/>
              <a:buChar char=""/>
              <a:defRPr sz="2400" kern="1200">
                <a:solidFill>
                  <a:schemeClr val="tx1"/>
                </a:solidFill>
                <a:latin typeface="Times New Roman"/>
                <a:ea typeface="+mn-ea"/>
                <a:cs typeface="Times New Roman"/>
              </a:defRPr>
            </a:lvl1pPr>
            <a:lvl2pPr marL="742950" indent="-285750" algn="l" defTabSz="457200" rtl="0" eaLnBrk="1" latinLnBrk="0" hangingPunct="1">
              <a:spcBef>
                <a:spcPct val="20000"/>
              </a:spcBef>
              <a:buClr>
                <a:srgbClr val="FF6600"/>
              </a:buClr>
              <a:buSzPct val="60000"/>
              <a:buFont typeface="Wingdings" charset="2"/>
              <a:buChar char=""/>
              <a:defRPr sz="2200" kern="1200">
                <a:solidFill>
                  <a:schemeClr val="tx1"/>
                </a:solidFill>
                <a:latin typeface="Times New Roman"/>
                <a:ea typeface="+mn-ea"/>
                <a:cs typeface="Times New Roman"/>
              </a:defRPr>
            </a:lvl2pPr>
            <a:lvl3pPr marL="1143000" indent="-228600" algn="l" defTabSz="457200" rtl="0" eaLnBrk="1" latinLnBrk="0" hangingPunct="1">
              <a:spcBef>
                <a:spcPct val="20000"/>
              </a:spcBef>
              <a:buClr>
                <a:srgbClr val="FF6600"/>
              </a:buClr>
              <a:buSzPct val="60000"/>
              <a:buFont typeface="Wingdings" charset="2"/>
              <a:buChar char=""/>
              <a:defRPr sz="2000" kern="1200">
                <a:solidFill>
                  <a:schemeClr val="tx1"/>
                </a:solidFill>
                <a:latin typeface="Times New Roman"/>
                <a:ea typeface="+mn-ea"/>
                <a:cs typeface="Times New Roman"/>
              </a:defRPr>
            </a:lvl3pPr>
            <a:lvl4pPr marL="1600200" indent="-228600" algn="l" defTabSz="457200" rtl="0" eaLnBrk="1" latinLnBrk="0" hangingPunct="1">
              <a:spcBef>
                <a:spcPct val="20000"/>
              </a:spcBef>
              <a:buClr>
                <a:srgbClr val="FF6600"/>
              </a:buClr>
              <a:buSzPct val="60000"/>
              <a:buFont typeface="Wingdings" charset="2"/>
              <a:buChar char=""/>
              <a:defRPr sz="1800" kern="1200">
                <a:solidFill>
                  <a:schemeClr val="tx1"/>
                </a:solidFill>
                <a:latin typeface="Times New Roman"/>
                <a:ea typeface="+mn-ea"/>
                <a:cs typeface="Times New Roman"/>
              </a:defRPr>
            </a:lvl4pPr>
            <a:lvl5pPr marL="2057400" indent="-228600" algn="l" defTabSz="457200" rtl="0" eaLnBrk="1" latinLnBrk="0" hangingPunct="1">
              <a:spcBef>
                <a:spcPct val="20000"/>
              </a:spcBef>
              <a:buClr>
                <a:srgbClr val="FF6600"/>
              </a:buClr>
              <a:buSzPct val="60000"/>
              <a:buFont typeface="Wingdings" charset="2"/>
              <a:buChar char=""/>
              <a:defRPr sz="1600" kern="1200">
                <a:solidFill>
                  <a:schemeClr val="tx1"/>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i="1" dirty="0" smtClean="0"/>
              <a:t>Simulation results for field strength and electron density</a:t>
            </a:r>
            <a:endParaRPr lang="en-US" sz="1600" i="1" dirty="0"/>
          </a:p>
        </p:txBody>
      </p:sp>
      <p:cxnSp>
        <p:nvCxnSpPr>
          <p:cNvPr id="60" name="Straight Arrow Connector 59"/>
          <p:cNvCxnSpPr/>
          <p:nvPr/>
        </p:nvCxnSpPr>
        <p:spPr>
          <a:xfrm flipH="1">
            <a:off x="2221916" y="3215318"/>
            <a:ext cx="724278" cy="90282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flipH="1">
            <a:off x="2514603" y="3341720"/>
            <a:ext cx="724277" cy="90282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3" name="Rectangle 62"/>
          <p:cNvSpPr/>
          <p:nvPr/>
        </p:nvSpPr>
        <p:spPr>
          <a:xfrm>
            <a:off x="2979443" y="2756503"/>
            <a:ext cx="1101396" cy="369332"/>
          </a:xfrm>
          <a:prstGeom prst="rect">
            <a:avLst/>
          </a:prstGeom>
        </p:spPr>
        <p:txBody>
          <a:bodyPr wrap="none">
            <a:spAutoFit/>
          </a:bodyPr>
          <a:lstStyle/>
          <a:p>
            <a:r>
              <a:rPr lang="en-US" dirty="0" smtClean="0">
                <a:latin typeface="Times New Roman"/>
                <a:cs typeface="Times New Roman"/>
              </a:rPr>
              <a:t>witness e</a:t>
            </a:r>
            <a:r>
              <a:rPr lang="en-US" baseline="30000" dirty="0" smtClean="0">
                <a:latin typeface="Times New Roman"/>
                <a:cs typeface="Times New Roman"/>
              </a:rPr>
              <a:t>-</a:t>
            </a:r>
            <a:r>
              <a:rPr lang="en-US" dirty="0" smtClean="0">
                <a:latin typeface="Times New Roman"/>
                <a:cs typeface="Times New Roman"/>
              </a:rPr>
              <a:t> </a:t>
            </a:r>
            <a:endParaRPr lang="en-US" dirty="0">
              <a:latin typeface="Times New Roman"/>
              <a:cs typeface="Times New Roman"/>
            </a:endParaRPr>
          </a:p>
        </p:txBody>
      </p:sp>
      <p:sp>
        <p:nvSpPr>
          <p:cNvPr id="64" name="Rectangle 63"/>
          <p:cNvSpPr/>
          <p:nvPr/>
        </p:nvSpPr>
        <p:spPr>
          <a:xfrm>
            <a:off x="3131843" y="3008423"/>
            <a:ext cx="918866" cy="369332"/>
          </a:xfrm>
          <a:prstGeom prst="rect">
            <a:avLst/>
          </a:prstGeom>
        </p:spPr>
        <p:txBody>
          <a:bodyPr wrap="none">
            <a:spAutoFit/>
          </a:bodyPr>
          <a:lstStyle/>
          <a:p>
            <a:r>
              <a:rPr lang="en-US" dirty="0" smtClean="0">
                <a:solidFill>
                  <a:srgbClr val="FF0000"/>
                </a:solidFill>
                <a:latin typeface="Times New Roman"/>
                <a:cs typeface="Times New Roman"/>
              </a:rPr>
              <a:t>drive p</a:t>
            </a:r>
            <a:r>
              <a:rPr lang="en-US" baseline="30000" dirty="0" smtClean="0">
                <a:solidFill>
                  <a:srgbClr val="FF0000"/>
                </a:solidFill>
                <a:latin typeface="Times New Roman"/>
                <a:cs typeface="Times New Roman"/>
              </a:rPr>
              <a:t>+</a:t>
            </a:r>
            <a:endParaRPr lang="en-US" dirty="0">
              <a:solidFill>
                <a:srgbClr val="FF0000"/>
              </a:solidFill>
              <a:latin typeface="Times New Roman"/>
              <a:cs typeface="Times New Roman"/>
            </a:endParaRPr>
          </a:p>
        </p:txBody>
      </p:sp>
      <p:pic>
        <p:nvPicPr>
          <p:cNvPr id="65" name="Picture 64" descr="Screen Shot 2014-12-15 at 22.34.2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7742" y="3494220"/>
            <a:ext cx="2501889" cy="2034114"/>
          </a:xfrm>
          <a:prstGeom prst="rect">
            <a:avLst/>
          </a:prstGeom>
        </p:spPr>
      </p:pic>
      <p:cxnSp>
        <p:nvCxnSpPr>
          <p:cNvPr id="67" name="Straight Connector 66"/>
          <p:cNvCxnSpPr/>
          <p:nvPr/>
        </p:nvCxnSpPr>
        <p:spPr>
          <a:xfrm>
            <a:off x="5220582" y="4244545"/>
            <a:ext cx="1586752" cy="0"/>
          </a:xfrm>
          <a:prstGeom prst="line">
            <a:avLst/>
          </a:prstGeom>
          <a:ln w="6350"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6807334" y="4295859"/>
            <a:ext cx="0" cy="993825"/>
          </a:xfrm>
          <a:prstGeom prst="line">
            <a:avLst/>
          </a:prstGeom>
          <a:ln w="6350"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72" name="Rectangle 71"/>
          <p:cNvSpPr/>
          <p:nvPr/>
        </p:nvSpPr>
        <p:spPr>
          <a:xfrm>
            <a:off x="7238994" y="3952157"/>
            <a:ext cx="1888977" cy="338554"/>
          </a:xfrm>
          <a:prstGeom prst="rect">
            <a:avLst/>
          </a:prstGeom>
        </p:spPr>
        <p:txBody>
          <a:bodyPr wrap="square">
            <a:spAutoFit/>
          </a:bodyPr>
          <a:lstStyle/>
          <a:p>
            <a:r>
              <a:rPr lang="en-US" sz="1600" i="1" dirty="0" smtClean="0">
                <a:latin typeface="Times New Roman"/>
                <a:cs typeface="Times New Roman"/>
              </a:rPr>
              <a:t>0.6 </a:t>
            </a:r>
            <a:r>
              <a:rPr lang="en-US" sz="1600" i="1" dirty="0" err="1" smtClean="0">
                <a:latin typeface="Times New Roman"/>
                <a:cs typeface="Times New Roman"/>
              </a:rPr>
              <a:t>TeV</a:t>
            </a:r>
            <a:r>
              <a:rPr lang="en-US" sz="1600" i="1" dirty="0" smtClean="0">
                <a:latin typeface="Times New Roman"/>
                <a:cs typeface="Times New Roman"/>
              </a:rPr>
              <a:t>/ 500m</a:t>
            </a:r>
            <a:endParaRPr lang="en-US" sz="1600" i="1" dirty="0">
              <a:latin typeface="Times New Roman"/>
              <a:cs typeface="Times New Roman"/>
            </a:endParaRPr>
          </a:p>
        </p:txBody>
      </p:sp>
      <p:sp>
        <p:nvSpPr>
          <p:cNvPr id="3" name="Slide Number Placeholder 2"/>
          <p:cNvSpPr>
            <a:spLocks noGrp="1"/>
          </p:cNvSpPr>
          <p:nvPr>
            <p:ph type="sldNum" sz="quarter" idx="12"/>
          </p:nvPr>
        </p:nvSpPr>
        <p:spPr/>
        <p:txBody>
          <a:bodyPr/>
          <a:lstStyle/>
          <a:p>
            <a:fld id="{265AEB55-315A-784C-9F97-C4B2A9325188}" type="slidenum">
              <a:rPr lang="en-US" smtClean="0"/>
              <a:t>7</a:t>
            </a:fld>
            <a:endParaRPr lang="en-US"/>
          </a:p>
        </p:txBody>
      </p:sp>
    </p:spTree>
    <p:extLst>
      <p:ext uri="{BB962C8B-B14F-4D97-AF65-F5344CB8AC3E}">
        <p14:creationId xmlns:p14="http://schemas.microsoft.com/office/powerpoint/2010/main" val="414460462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 : Self-modulation instability</a:t>
            </a:r>
            <a:endParaRPr lang="en-US" dirty="0"/>
          </a:p>
        </p:txBody>
      </p:sp>
      <p:sp>
        <p:nvSpPr>
          <p:cNvPr id="5" name="TextBox 4"/>
          <p:cNvSpPr txBox="1"/>
          <p:nvPr/>
        </p:nvSpPr>
        <p:spPr>
          <a:xfrm>
            <a:off x="-27197" y="1107776"/>
            <a:ext cx="4131234" cy="369332"/>
          </a:xfrm>
          <a:prstGeom prst="rect">
            <a:avLst/>
          </a:prstGeom>
          <a:noFill/>
        </p:spPr>
        <p:txBody>
          <a:bodyPr wrap="none" rtlCol="0">
            <a:spAutoFit/>
          </a:bodyPr>
          <a:lstStyle/>
          <a:p>
            <a:pPr algn="ctr"/>
            <a:r>
              <a:rPr lang="en-US" sz="1800" i="1" dirty="0" smtClean="0">
                <a:solidFill>
                  <a:srgbClr val="008000"/>
                </a:solidFill>
                <a:latin typeface="Times New Roman"/>
                <a:cs typeface="Times New Roman"/>
              </a:rPr>
              <a:t>N. Kumar et al., Phys. Rev. Letters (2010)</a:t>
            </a:r>
            <a:endParaRPr lang="en-US" sz="1800" i="1" dirty="0">
              <a:solidFill>
                <a:srgbClr val="008000"/>
              </a:solidFill>
              <a:latin typeface="Times New Roman"/>
              <a:cs typeface="Times New Roman"/>
            </a:endParaRPr>
          </a:p>
        </p:txBody>
      </p:sp>
      <p:sp>
        <p:nvSpPr>
          <p:cNvPr id="6" name="Content Placeholder 2"/>
          <p:cNvSpPr txBox="1">
            <a:spLocks/>
          </p:cNvSpPr>
          <p:nvPr/>
        </p:nvSpPr>
        <p:spPr>
          <a:xfrm>
            <a:off x="-752" y="1484479"/>
            <a:ext cx="7923914" cy="539256"/>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Clr>
                <a:srgbClr val="FF6600"/>
              </a:buClr>
              <a:buSzPct val="60000"/>
              <a:buFont typeface="Wingdings" charset="2"/>
              <a:buChar char=""/>
              <a:defRPr sz="2400" kern="1200">
                <a:solidFill>
                  <a:schemeClr val="tx1"/>
                </a:solidFill>
                <a:latin typeface="Times New Roman"/>
                <a:ea typeface="+mn-ea"/>
                <a:cs typeface="Times New Roman"/>
              </a:defRPr>
            </a:lvl1pPr>
            <a:lvl2pPr marL="742950" indent="-285750" algn="l" defTabSz="457200" rtl="0" eaLnBrk="1" latinLnBrk="0" hangingPunct="1">
              <a:spcBef>
                <a:spcPct val="20000"/>
              </a:spcBef>
              <a:buClr>
                <a:srgbClr val="FF6600"/>
              </a:buClr>
              <a:buSzPct val="60000"/>
              <a:buFont typeface="Wingdings" charset="2"/>
              <a:buChar char=""/>
              <a:defRPr sz="2200" kern="1200">
                <a:solidFill>
                  <a:schemeClr val="tx1"/>
                </a:solidFill>
                <a:latin typeface="Times New Roman"/>
                <a:ea typeface="+mn-ea"/>
                <a:cs typeface="Times New Roman"/>
              </a:defRPr>
            </a:lvl2pPr>
            <a:lvl3pPr marL="1143000" indent="-228600" algn="l" defTabSz="457200" rtl="0" eaLnBrk="1" latinLnBrk="0" hangingPunct="1">
              <a:spcBef>
                <a:spcPct val="20000"/>
              </a:spcBef>
              <a:buClr>
                <a:srgbClr val="FF6600"/>
              </a:buClr>
              <a:buSzPct val="60000"/>
              <a:buFont typeface="Wingdings" charset="2"/>
              <a:buChar char=""/>
              <a:defRPr sz="2000" kern="1200">
                <a:solidFill>
                  <a:schemeClr val="tx1"/>
                </a:solidFill>
                <a:latin typeface="Times New Roman"/>
                <a:ea typeface="+mn-ea"/>
                <a:cs typeface="Times New Roman"/>
              </a:defRPr>
            </a:lvl3pPr>
            <a:lvl4pPr marL="1600200" indent="-228600" algn="l" defTabSz="457200" rtl="0" eaLnBrk="1" latinLnBrk="0" hangingPunct="1">
              <a:spcBef>
                <a:spcPct val="20000"/>
              </a:spcBef>
              <a:buClr>
                <a:srgbClr val="FF6600"/>
              </a:buClr>
              <a:buSzPct val="60000"/>
              <a:buFont typeface="Wingdings" charset="2"/>
              <a:buChar char=""/>
              <a:defRPr sz="1800" kern="1200">
                <a:solidFill>
                  <a:schemeClr val="tx1"/>
                </a:solidFill>
                <a:latin typeface="Times New Roman"/>
                <a:ea typeface="+mn-ea"/>
                <a:cs typeface="Times New Roman"/>
              </a:defRPr>
            </a:lvl4pPr>
            <a:lvl5pPr marL="2057400" indent="-228600" algn="l" defTabSz="457200" rtl="0" eaLnBrk="1" latinLnBrk="0" hangingPunct="1">
              <a:spcBef>
                <a:spcPct val="20000"/>
              </a:spcBef>
              <a:buClr>
                <a:srgbClr val="FF6600"/>
              </a:buClr>
              <a:buSzPct val="60000"/>
              <a:buFont typeface="Wingdings" charset="2"/>
              <a:buChar char=""/>
              <a:defRPr sz="1600" kern="1200">
                <a:solidFill>
                  <a:schemeClr val="tx1"/>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i="1" dirty="0" smtClean="0"/>
              <a:t>Using plasma-beam instability for self-modulation of the beam!</a:t>
            </a:r>
            <a:endParaRPr lang="en-US" sz="1800" i="1" dirty="0"/>
          </a:p>
        </p:txBody>
      </p:sp>
      <p:sp>
        <p:nvSpPr>
          <p:cNvPr id="14" name="Text Box 25"/>
          <p:cNvSpPr txBox="1">
            <a:spLocks noChangeArrowheads="1"/>
          </p:cNvSpPr>
          <p:nvPr/>
        </p:nvSpPr>
        <p:spPr bwMode="auto">
          <a:xfrm>
            <a:off x="5713246" y="5967180"/>
            <a:ext cx="3014217" cy="400110"/>
          </a:xfrm>
          <a:prstGeom prst="rect">
            <a:avLst/>
          </a:prstGeom>
          <a:noFill/>
          <a:ln w="9525">
            <a:noFill/>
            <a:miter lim="800000"/>
            <a:headEnd/>
            <a:tailEnd/>
          </a:ln>
        </p:spPr>
        <p:txBody>
          <a:bodyPr wrap="none">
            <a:prstTxWarp prst="textNoShape">
              <a:avLst/>
            </a:prstTxWarp>
            <a:spAutoFit/>
          </a:bodyPr>
          <a:lstStyle/>
          <a:p>
            <a:r>
              <a:rPr lang="en-US" sz="2000" dirty="0" smtClean="0">
                <a:solidFill>
                  <a:srgbClr val="FF6600"/>
                </a:solidFill>
                <a:latin typeface="Times New Roman"/>
                <a:cs typeface="Times New Roman"/>
                <a:sym typeface="Wingdings"/>
              </a:rPr>
              <a:t> design an experiment …</a:t>
            </a:r>
            <a:endParaRPr lang="en-US" sz="2000" dirty="0">
              <a:solidFill>
                <a:srgbClr val="FF6600"/>
              </a:solidFill>
              <a:latin typeface="Times"/>
              <a:cs typeface="Times"/>
            </a:endParaRPr>
          </a:p>
        </p:txBody>
      </p:sp>
      <p:sp>
        <p:nvSpPr>
          <p:cNvPr id="15" name="Date Placeholder 14"/>
          <p:cNvSpPr>
            <a:spLocks noGrp="1"/>
          </p:cNvSpPr>
          <p:nvPr>
            <p:ph type="dt" sz="half" idx="10"/>
          </p:nvPr>
        </p:nvSpPr>
        <p:spPr/>
        <p:txBody>
          <a:bodyPr/>
          <a:lstStyle/>
          <a:p>
            <a:fld id="{CBAA91FF-0666-4040-A3F9-8DB4D5A41E0B}" type="datetime4">
              <a:rPr lang="en-US" smtClean="0"/>
              <a:t>December 16, 2014</a:t>
            </a:fld>
            <a:endParaRPr lang="en-US"/>
          </a:p>
        </p:txBody>
      </p:sp>
      <p:sp>
        <p:nvSpPr>
          <p:cNvPr id="16" name="Footer Placeholder 15"/>
          <p:cNvSpPr>
            <a:spLocks noGrp="1"/>
          </p:cNvSpPr>
          <p:nvPr>
            <p:ph type="ftr" sz="quarter" idx="11"/>
          </p:nvPr>
        </p:nvSpPr>
        <p:spPr/>
        <p:txBody>
          <a:bodyPr/>
          <a:lstStyle/>
          <a:p>
            <a:r>
              <a:rPr lang="en-US" smtClean="0"/>
              <a:t>AWAKE progress report </a:t>
            </a:r>
            <a:endParaRPr lang="en-US"/>
          </a:p>
        </p:txBody>
      </p:sp>
      <p:grpSp>
        <p:nvGrpSpPr>
          <p:cNvPr id="18" name="Group 58"/>
          <p:cNvGrpSpPr/>
          <p:nvPr/>
        </p:nvGrpSpPr>
        <p:grpSpPr>
          <a:xfrm>
            <a:off x="564405" y="2212691"/>
            <a:ext cx="3572917" cy="3684052"/>
            <a:chOff x="-73025" y="1053048"/>
            <a:chExt cx="3572917" cy="3684052"/>
          </a:xfrm>
        </p:grpSpPr>
        <p:grpSp>
          <p:nvGrpSpPr>
            <p:cNvPr id="20" name="Group 88"/>
            <p:cNvGrpSpPr/>
            <p:nvPr/>
          </p:nvGrpSpPr>
          <p:grpSpPr>
            <a:xfrm>
              <a:off x="-14735" y="1053048"/>
              <a:ext cx="3514627" cy="3684052"/>
              <a:chOff x="-14735" y="1053048"/>
              <a:chExt cx="3514627" cy="3684052"/>
            </a:xfrm>
          </p:grpSpPr>
          <p:grpSp>
            <p:nvGrpSpPr>
              <p:cNvPr id="32" name="Group 9"/>
              <p:cNvGrpSpPr/>
              <p:nvPr/>
            </p:nvGrpSpPr>
            <p:grpSpPr>
              <a:xfrm>
                <a:off x="-14735" y="1053048"/>
                <a:ext cx="3514627" cy="3652950"/>
                <a:chOff x="386651" y="1359228"/>
                <a:chExt cx="3514627" cy="3652950"/>
              </a:xfrm>
            </p:grpSpPr>
            <p:pic>
              <p:nvPicPr>
                <p:cNvPr id="35" name="Picture 34" descr="ebeam_0cm.pdf"/>
                <p:cNvPicPr>
                  <a:picLocks noChangeAspect="1"/>
                </p:cNvPicPr>
                <p:nvPr/>
              </p:nvPicPr>
              <p:blipFill>
                <a:blip r:embed="rId3"/>
                <a:stretch>
                  <a:fillRect/>
                </a:stretch>
              </p:blipFill>
              <p:spPr>
                <a:xfrm>
                  <a:off x="431723" y="1359228"/>
                  <a:ext cx="3469555" cy="2409550"/>
                </a:xfrm>
                <a:prstGeom prst="rect">
                  <a:avLst/>
                </a:prstGeom>
              </p:spPr>
            </p:pic>
            <p:pic>
              <p:nvPicPr>
                <p:cNvPr id="36" name="Picture 35" descr="e1_0cm.pdf"/>
                <p:cNvPicPr>
                  <a:picLocks noChangeAspect="1"/>
                </p:cNvPicPr>
                <p:nvPr/>
              </p:nvPicPr>
              <p:blipFill>
                <a:blip r:embed="rId4"/>
                <a:stretch>
                  <a:fillRect/>
                </a:stretch>
              </p:blipFill>
              <p:spPr>
                <a:xfrm>
                  <a:off x="386651" y="3720851"/>
                  <a:ext cx="3006523" cy="1291327"/>
                </a:xfrm>
                <a:prstGeom prst="rect">
                  <a:avLst/>
                </a:prstGeom>
              </p:spPr>
            </p:pic>
          </p:grpSp>
          <p:pic>
            <p:nvPicPr>
              <p:cNvPr id="33" name="Picture 32"/>
              <p:cNvPicPr>
                <a:picLocks noChangeAspect="1"/>
              </p:cNvPicPr>
              <p:nvPr/>
            </p:nvPicPr>
            <p:blipFill>
              <a:blip r:embed="rId5"/>
              <a:stretch>
                <a:fillRect/>
              </a:stretch>
            </p:blipFill>
            <p:spPr>
              <a:xfrm>
                <a:off x="1441450" y="3299882"/>
                <a:ext cx="110370" cy="179918"/>
              </a:xfrm>
              <a:prstGeom prst="rect">
                <a:avLst/>
              </a:prstGeom>
            </p:spPr>
          </p:pic>
          <p:pic>
            <p:nvPicPr>
              <p:cNvPr id="34" name="Picture 33"/>
              <p:cNvPicPr>
                <a:picLocks noChangeAspect="1"/>
              </p:cNvPicPr>
              <p:nvPr/>
            </p:nvPicPr>
            <p:blipFill>
              <a:blip r:embed="rId5"/>
              <a:stretch>
                <a:fillRect/>
              </a:stretch>
            </p:blipFill>
            <p:spPr>
              <a:xfrm>
                <a:off x="1432983" y="4557182"/>
                <a:ext cx="110370" cy="179918"/>
              </a:xfrm>
              <a:prstGeom prst="rect">
                <a:avLst/>
              </a:prstGeom>
            </p:spPr>
          </p:pic>
        </p:grpSp>
        <p:graphicFrame>
          <p:nvGraphicFramePr>
            <p:cNvPr id="21" name="Object 4"/>
            <p:cNvGraphicFramePr>
              <a:graphicFrameLocks noChangeAspect="1"/>
            </p:cNvGraphicFramePr>
            <p:nvPr/>
          </p:nvGraphicFramePr>
          <p:xfrm>
            <a:off x="1817844" y="2047725"/>
            <a:ext cx="815975" cy="279400"/>
          </p:xfrm>
          <a:graphic>
            <a:graphicData uri="http://schemas.openxmlformats.org/presentationml/2006/ole">
              <mc:AlternateContent xmlns:mc="http://schemas.openxmlformats.org/markup-compatibility/2006">
                <mc:Choice xmlns:v="urn:schemas-microsoft-com:vml" Requires="v">
                  <p:oleObj spid="_x0000_s1095" name="Equation" r:id="rId6" imgW="596900" imgH="203200" progId="Equation.3">
                    <p:embed/>
                  </p:oleObj>
                </mc:Choice>
                <mc:Fallback>
                  <p:oleObj name="Equation" r:id="rId6" imgW="596900" imgH="203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7844" y="2047725"/>
                          <a:ext cx="815975" cy="27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2" name="Straight Connector 21"/>
            <p:cNvCxnSpPr/>
            <p:nvPr/>
          </p:nvCxnSpPr>
          <p:spPr bwMode="auto">
            <a:xfrm flipV="1">
              <a:off x="82550" y="1600778"/>
              <a:ext cx="2745767" cy="2597"/>
            </a:xfrm>
            <a:prstGeom prst="line">
              <a:avLst/>
            </a:prstGeom>
            <a:solidFill>
              <a:schemeClr val="accent1"/>
            </a:solidFill>
            <a:ln w="3175" cap="flat" cmpd="sng" algn="ctr">
              <a:solidFill>
                <a:srgbClr val="FF0B0B"/>
              </a:solidFill>
              <a:prstDash val="sysDash"/>
              <a:round/>
              <a:headEnd type="none" w="med" len="med"/>
              <a:tailEnd type="none" w="med" len="med"/>
            </a:ln>
            <a:effectLst/>
          </p:spPr>
        </p:cxnSp>
        <p:sp>
          <p:nvSpPr>
            <p:cNvPr id="23" name="TextBox 22"/>
            <p:cNvSpPr txBox="1"/>
            <p:nvPr/>
          </p:nvSpPr>
          <p:spPr>
            <a:xfrm>
              <a:off x="-73025" y="1235075"/>
              <a:ext cx="310001" cy="338554"/>
            </a:xfrm>
            <a:prstGeom prst="rect">
              <a:avLst/>
            </a:prstGeom>
            <a:noFill/>
          </p:spPr>
          <p:txBody>
            <a:bodyPr wrap="none" rtlCol="0">
              <a:spAutoFit/>
            </a:bodyPr>
            <a:lstStyle/>
            <a:p>
              <a:r>
                <a:rPr lang="en-US" sz="1600" dirty="0" smtClean="0">
                  <a:solidFill>
                    <a:srgbClr val="FF0B0B"/>
                  </a:solidFill>
                </a:rPr>
                <a:t>F</a:t>
              </a:r>
              <a:endParaRPr lang="en-US" sz="1600" dirty="0">
                <a:solidFill>
                  <a:srgbClr val="FF0B0B"/>
                </a:solidFill>
              </a:endParaRPr>
            </a:p>
          </p:txBody>
        </p:sp>
        <p:sp>
          <p:nvSpPr>
            <p:cNvPr id="24" name="TextBox 23"/>
            <p:cNvSpPr txBox="1"/>
            <p:nvPr/>
          </p:nvSpPr>
          <p:spPr>
            <a:xfrm>
              <a:off x="-73025" y="1640215"/>
              <a:ext cx="332844" cy="338554"/>
            </a:xfrm>
            <a:prstGeom prst="rect">
              <a:avLst/>
            </a:prstGeom>
            <a:noFill/>
          </p:spPr>
          <p:txBody>
            <a:bodyPr wrap="none" rtlCol="0">
              <a:spAutoFit/>
            </a:bodyPr>
            <a:lstStyle/>
            <a:p>
              <a:r>
                <a:rPr lang="en-US" sz="1600" dirty="0" smtClean="0">
                  <a:solidFill>
                    <a:srgbClr val="FF0B0B"/>
                  </a:solidFill>
                </a:rPr>
                <a:t>D</a:t>
              </a:r>
              <a:endParaRPr lang="en-US" sz="1600" dirty="0">
                <a:solidFill>
                  <a:srgbClr val="FF0B0B"/>
                </a:solidFill>
              </a:endParaRPr>
            </a:p>
          </p:txBody>
        </p:sp>
        <p:cxnSp>
          <p:nvCxnSpPr>
            <p:cNvPr id="25" name="Straight Arrow Connector 24"/>
            <p:cNvCxnSpPr/>
            <p:nvPr/>
          </p:nvCxnSpPr>
          <p:spPr bwMode="auto">
            <a:xfrm rot="16200000" flipV="1">
              <a:off x="63348" y="1800225"/>
              <a:ext cx="328940" cy="0"/>
            </a:xfrm>
            <a:prstGeom prst="straightConnector1">
              <a:avLst/>
            </a:prstGeom>
            <a:solidFill>
              <a:schemeClr val="accent1"/>
            </a:solidFill>
            <a:ln w="9525" cap="flat" cmpd="sng" algn="ctr">
              <a:solidFill>
                <a:srgbClr val="FF0B0B"/>
              </a:solidFill>
              <a:prstDash val="solid"/>
              <a:round/>
              <a:headEnd type="none" w="med" len="med"/>
              <a:tailEnd type="arrow"/>
            </a:ln>
            <a:effectLst/>
          </p:spPr>
        </p:cxnSp>
        <p:cxnSp>
          <p:nvCxnSpPr>
            <p:cNvPr id="26" name="Straight Arrow Connector 25"/>
            <p:cNvCxnSpPr/>
            <p:nvPr/>
          </p:nvCxnSpPr>
          <p:spPr bwMode="auto">
            <a:xfrm rot="5400000">
              <a:off x="63348" y="1405894"/>
              <a:ext cx="328940" cy="0"/>
            </a:xfrm>
            <a:prstGeom prst="straightConnector1">
              <a:avLst/>
            </a:prstGeom>
            <a:solidFill>
              <a:schemeClr val="accent1"/>
            </a:solidFill>
            <a:ln w="9525" cap="flat" cmpd="sng" algn="ctr">
              <a:solidFill>
                <a:srgbClr val="FF0B0B"/>
              </a:solidFill>
              <a:prstDash val="solid"/>
              <a:round/>
              <a:headEnd type="none" w="med" len="med"/>
              <a:tailEnd type="arrow"/>
            </a:ln>
            <a:effectLst/>
          </p:spPr>
        </p:cxnSp>
        <p:cxnSp>
          <p:nvCxnSpPr>
            <p:cNvPr id="27" name="Straight Connector 26"/>
            <p:cNvCxnSpPr/>
            <p:nvPr/>
          </p:nvCxnSpPr>
          <p:spPr bwMode="auto">
            <a:xfrm>
              <a:off x="361950" y="3971925"/>
              <a:ext cx="2539392" cy="3754"/>
            </a:xfrm>
            <a:prstGeom prst="line">
              <a:avLst/>
            </a:prstGeom>
            <a:solidFill>
              <a:schemeClr val="accent1"/>
            </a:solidFill>
            <a:ln w="3175" cap="flat" cmpd="sng" algn="ctr">
              <a:solidFill>
                <a:srgbClr val="FF0B0B"/>
              </a:solidFill>
              <a:prstDash val="sysDash"/>
              <a:round/>
              <a:headEnd type="none" w="med" len="med"/>
              <a:tailEnd type="none" w="med" len="med"/>
            </a:ln>
            <a:effectLst/>
          </p:spPr>
        </p:cxnSp>
        <p:sp>
          <p:nvSpPr>
            <p:cNvPr id="28" name="TextBox 27"/>
            <p:cNvSpPr txBox="1"/>
            <p:nvPr/>
          </p:nvSpPr>
          <p:spPr>
            <a:xfrm>
              <a:off x="1371600" y="3432175"/>
              <a:ext cx="332844" cy="338554"/>
            </a:xfrm>
            <a:prstGeom prst="rect">
              <a:avLst/>
            </a:prstGeom>
            <a:noFill/>
          </p:spPr>
          <p:txBody>
            <a:bodyPr wrap="none" rtlCol="0">
              <a:spAutoFit/>
            </a:bodyPr>
            <a:lstStyle/>
            <a:p>
              <a:r>
                <a:rPr lang="en-US" sz="1600" dirty="0" smtClean="0">
                  <a:solidFill>
                    <a:srgbClr val="FF0B0B"/>
                  </a:solidFill>
                </a:rPr>
                <a:t>D</a:t>
              </a:r>
              <a:endParaRPr lang="en-US" sz="1600" dirty="0">
                <a:solidFill>
                  <a:srgbClr val="FF0B0B"/>
                </a:solidFill>
              </a:endParaRPr>
            </a:p>
          </p:txBody>
        </p:sp>
        <p:sp>
          <p:nvSpPr>
            <p:cNvPr id="29" name="TextBox 28"/>
            <p:cNvSpPr txBox="1"/>
            <p:nvPr/>
          </p:nvSpPr>
          <p:spPr>
            <a:xfrm>
              <a:off x="1371600" y="4113540"/>
              <a:ext cx="312906" cy="338554"/>
            </a:xfrm>
            <a:prstGeom prst="rect">
              <a:avLst/>
            </a:prstGeom>
            <a:noFill/>
          </p:spPr>
          <p:txBody>
            <a:bodyPr wrap="none" rtlCol="0">
              <a:spAutoFit/>
            </a:bodyPr>
            <a:lstStyle/>
            <a:p>
              <a:r>
                <a:rPr lang="en-US" sz="1600" dirty="0" smtClean="0">
                  <a:solidFill>
                    <a:srgbClr val="FF0B0B"/>
                  </a:solidFill>
                </a:rPr>
                <a:t>A</a:t>
              </a:r>
              <a:endParaRPr lang="en-US" sz="1600" dirty="0">
                <a:solidFill>
                  <a:srgbClr val="FF0B0B"/>
                </a:solidFill>
              </a:endParaRPr>
            </a:p>
          </p:txBody>
        </p:sp>
        <p:cxnSp>
          <p:nvCxnSpPr>
            <p:cNvPr id="30" name="Straight Arrow Connector 29"/>
            <p:cNvCxnSpPr/>
            <p:nvPr/>
          </p:nvCxnSpPr>
          <p:spPr bwMode="auto">
            <a:xfrm flipV="1">
              <a:off x="1631798" y="4333875"/>
              <a:ext cx="328940" cy="0"/>
            </a:xfrm>
            <a:prstGeom prst="straightConnector1">
              <a:avLst/>
            </a:prstGeom>
            <a:solidFill>
              <a:schemeClr val="accent1"/>
            </a:solidFill>
            <a:ln w="9525" cap="flat" cmpd="sng" algn="ctr">
              <a:solidFill>
                <a:srgbClr val="FF0B0B"/>
              </a:solidFill>
              <a:prstDash val="solid"/>
              <a:round/>
              <a:headEnd type="none" w="med" len="med"/>
              <a:tailEnd type="arrow"/>
            </a:ln>
            <a:effectLst/>
          </p:spPr>
        </p:cxnSp>
        <p:cxnSp>
          <p:nvCxnSpPr>
            <p:cNvPr id="31" name="Straight Arrow Connector 30"/>
            <p:cNvCxnSpPr/>
            <p:nvPr/>
          </p:nvCxnSpPr>
          <p:spPr bwMode="auto">
            <a:xfrm rot="10800000">
              <a:off x="1644498" y="3656969"/>
              <a:ext cx="328940" cy="0"/>
            </a:xfrm>
            <a:prstGeom prst="straightConnector1">
              <a:avLst/>
            </a:prstGeom>
            <a:solidFill>
              <a:schemeClr val="accent1"/>
            </a:solidFill>
            <a:ln w="9525" cap="flat" cmpd="sng" algn="ctr">
              <a:solidFill>
                <a:srgbClr val="FF0B0B"/>
              </a:solidFill>
              <a:prstDash val="solid"/>
              <a:round/>
              <a:headEnd type="none" w="med" len="med"/>
              <a:tailEnd type="arrow"/>
            </a:ln>
            <a:effectLst/>
          </p:spPr>
        </p:cxnSp>
      </p:grpSp>
      <p:grpSp>
        <p:nvGrpSpPr>
          <p:cNvPr id="37" name="Group 57"/>
          <p:cNvGrpSpPr/>
          <p:nvPr/>
        </p:nvGrpSpPr>
        <p:grpSpPr>
          <a:xfrm>
            <a:off x="5267057" y="2212691"/>
            <a:ext cx="3460406" cy="3605808"/>
            <a:chOff x="5683594" y="1127059"/>
            <a:chExt cx="3460406" cy="3605808"/>
          </a:xfrm>
        </p:grpSpPr>
        <p:grpSp>
          <p:nvGrpSpPr>
            <p:cNvPr id="38" name="Group 94"/>
            <p:cNvGrpSpPr/>
            <p:nvPr/>
          </p:nvGrpSpPr>
          <p:grpSpPr>
            <a:xfrm>
              <a:off x="5683594" y="1127059"/>
              <a:ext cx="3460406" cy="3605808"/>
              <a:chOff x="5683594" y="1127059"/>
              <a:chExt cx="3460406" cy="3605808"/>
            </a:xfrm>
          </p:grpSpPr>
          <p:grpSp>
            <p:nvGrpSpPr>
              <p:cNvPr id="41" name="Group 8"/>
              <p:cNvGrpSpPr/>
              <p:nvPr/>
            </p:nvGrpSpPr>
            <p:grpSpPr>
              <a:xfrm>
                <a:off x="5683594" y="1127059"/>
                <a:ext cx="3460406" cy="3578939"/>
                <a:chOff x="3695700" y="1431724"/>
                <a:chExt cx="3460406" cy="3578939"/>
              </a:xfrm>
            </p:grpSpPr>
            <p:pic>
              <p:nvPicPr>
                <p:cNvPr id="44" name="Picture 43" descr="e1_10cm.pdf"/>
                <p:cNvPicPr>
                  <a:picLocks noChangeAspect="1"/>
                </p:cNvPicPr>
                <p:nvPr/>
              </p:nvPicPr>
              <p:blipFill>
                <a:blip r:embed="rId8"/>
                <a:stretch>
                  <a:fillRect/>
                </a:stretch>
              </p:blipFill>
              <p:spPr>
                <a:xfrm>
                  <a:off x="3695700" y="3746251"/>
                  <a:ext cx="2943860" cy="1264412"/>
                </a:xfrm>
                <a:prstGeom prst="rect">
                  <a:avLst/>
                </a:prstGeom>
              </p:spPr>
            </p:pic>
            <p:pic>
              <p:nvPicPr>
                <p:cNvPr id="45" name="Picture 44" descr="ebeam_10cm.pdf"/>
                <p:cNvPicPr>
                  <a:picLocks noChangeAspect="1"/>
                </p:cNvPicPr>
                <p:nvPr/>
              </p:nvPicPr>
              <p:blipFill>
                <a:blip r:embed="rId9"/>
                <a:stretch>
                  <a:fillRect/>
                </a:stretch>
              </p:blipFill>
              <p:spPr>
                <a:xfrm>
                  <a:off x="3768254" y="1431724"/>
                  <a:ext cx="3387852" cy="2311654"/>
                </a:xfrm>
                <a:prstGeom prst="rect">
                  <a:avLst/>
                </a:prstGeom>
              </p:spPr>
            </p:pic>
          </p:grpSp>
          <p:pic>
            <p:nvPicPr>
              <p:cNvPr id="42" name="Picture 41"/>
              <p:cNvPicPr>
                <a:picLocks noChangeAspect="1"/>
              </p:cNvPicPr>
              <p:nvPr/>
            </p:nvPicPr>
            <p:blipFill>
              <a:blip r:embed="rId5"/>
              <a:stretch>
                <a:fillRect/>
              </a:stretch>
            </p:blipFill>
            <p:spPr>
              <a:xfrm>
                <a:off x="7097183" y="4552949"/>
                <a:ext cx="110370" cy="179918"/>
              </a:xfrm>
              <a:prstGeom prst="rect">
                <a:avLst/>
              </a:prstGeom>
            </p:spPr>
          </p:pic>
          <p:pic>
            <p:nvPicPr>
              <p:cNvPr id="43" name="Picture 42"/>
              <p:cNvPicPr>
                <a:picLocks noChangeAspect="1"/>
              </p:cNvPicPr>
              <p:nvPr/>
            </p:nvPicPr>
            <p:blipFill>
              <a:blip r:embed="rId5"/>
              <a:stretch>
                <a:fillRect/>
              </a:stretch>
            </p:blipFill>
            <p:spPr>
              <a:xfrm>
                <a:off x="7091738" y="3270096"/>
                <a:ext cx="110370" cy="179918"/>
              </a:xfrm>
              <a:prstGeom prst="rect">
                <a:avLst/>
              </a:prstGeom>
            </p:spPr>
          </p:pic>
        </p:grpSp>
        <p:cxnSp>
          <p:nvCxnSpPr>
            <p:cNvPr id="39" name="Straight Connector 38"/>
            <p:cNvCxnSpPr/>
            <p:nvPr/>
          </p:nvCxnSpPr>
          <p:spPr bwMode="auto">
            <a:xfrm>
              <a:off x="6059488" y="1617478"/>
              <a:ext cx="2489856" cy="5434"/>
            </a:xfrm>
            <a:prstGeom prst="line">
              <a:avLst/>
            </a:prstGeom>
            <a:solidFill>
              <a:schemeClr val="accent1"/>
            </a:solidFill>
            <a:ln w="3175" cap="flat" cmpd="sng" algn="ctr">
              <a:solidFill>
                <a:srgbClr val="FF0B0B"/>
              </a:solidFill>
              <a:prstDash val="sysDash"/>
              <a:round/>
              <a:headEnd type="none" w="med" len="med"/>
              <a:tailEnd type="none" w="med" len="med"/>
            </a:ln>
            <a:effectLst/>
          </p:spPr>
        </p:cxnSp>
        <p:cxnSp>
          <p:nvCxnSpPr>
            <p:cNvPr id="40" name="Straight Connector 39"/>
            <p:cNvCxnSpPr/>
            <p:nvPr/>
          </p:nvCxnSpPr>
          <p:spPr bwMode="auto">
            <a:xfrm>
              <a:off x="6082977" y="3994058"/>
              <a:ext cx="2459926" cy="788"/>
            </a:xfrm>
            <a:prstGeom prst="line">
              <a:avLst/>
            </a:prstGeom>
            <a:solidFill>
              <a:schemeClr val="accent1"/>
            </a:solidFill>
            <a:ln w="3175" cap="flat" cmpd="sng" algn="ctr">
              <a:solidFill>
                <a:srgbClr val="FF0B0B"/>
              </a:solidFill>
              <a:prstDash val="sysDash"/>
              <a:round/>
              <a:headEnd type="none" w="med" len="med"/>
              <a:tailEnd type="none" w="med" len="med"/>
            </a:ln>
            <a:effectLst/>
          </p:spPr>
        </p:cxnSp>
      </p:grpSp>
      <p:sp>
        <p:nvSpPr>
          <p:cNvPr id="46" name="TextBox 45"/>
          <p:cNvSpPr txBox="1"/>
          <p:nvPr/>
        </p:nvSpPr>
        <p:spPr>
          <a:xfrm>
            <a:off x="966095" y="1922118"/>
            <a:ext cx="801835" cy="369332"/>
          </a:xfrm>
          <a:prstGeom prst="rect">
            <a:avLst/>
          </a:prstGeom>
          <a:noFill/>
        </p:spPr>
        <p:txBody>
          <a:bodyPr wrap="none" rtlCol="0">
            <a:spAutoFit/>
          </a:bodyPr>
          <a:lstStyle/>
          <a:p>
            <a:r>
              <a:rPr lang="en-US" sz="1800" dirty="0" smtClean="0">
                <a:latin typeface="Times"/>
                <a:cs typeface="Times"/>
              </a:rPr>
              <a:t>z=0, e</a:t>
            </a:r>
            <a:r>
              <a:rPr lang="en-US" sz="1800" baseline="30000" dirty="0" smtClean="0">
                <a:latin typeface="Times"/>
                <a:cs typeface="Times"/>
              </a:rPr>
              <a:t>-</a:t>
            </a:r>
            <a:endParaRPr lang="en-US" sz="1800" baseline="30000" dirty="0">
              <a:latin typeface="Times"/>
              <a:cs typeface="Times"/>
            </a:endParaRPr>
          </a:p>
        </p:txBody>
      </p:sp>
      <p:sp>
        <p:nvSpPr>
          <p:cNvPr id="47" name="TextBox 46"/>
          <p:cNvSpPr txBox="1"/>
          <p:nvPr/>
        </p:nvSpPr>
        <p:spPr>
          <a:xfrm>
            <a:off x="7409082" y="1750618"/>
            <a:ext cx="1141546" cy="369332"/>
          </a:xfrm>
          <a:prstGeom prst="rect">
            <a:avLst/>
          </a:prstGeom>
          <a:noFill/>
        </p:spPr>
        <p:txBody>
          <a:bodyPr wrap="none" rtlCol="0">
            <a:spAutoFit/>
          </a:bodyPr>
          <a:lstStyle/>
          <a:p>
            <a:r>
              <a:rPr lang="en-US" sz="1800" dirty="0" smtClean="0">
                <a:latin typeface="Times"/>
                <a:cs typeface="Times"/>
              </a:rPr>
              <a:t>z= 5cm, e</a:t>
            </a:r>
            <a:r>
              <a:rPr lang="en-US" sz="1800" baseline="30000" dirty="0" smtClean="0">
                <a:latin typeface="Times"/>
                <a:cs typeface="Times"/>
              </a:rPr>
              <a:t>-</a:t>
            </a:r>
            <a:endParaRPr lang="en-US" sz="1800" baseline="30000" dirty="0">
              <a:latin typeface="Times"/>
              <a:cs typeface="Times"/>
            </a:endParaRPr>
          </a:p>
        </p:txBody>
      </p:sp>
      <p:cxnSp>
        <p:nvCxnSpPr>
          <p:cNvPr id="48" name="Straight Arrow Connector 47"/>
          <p:cNvCxnSpPr/>
          <p:nvPr/>
        </p:nvCxnSpPr>
        <p:spPr>
          <a:xfrm>
            <a:off x="2376733" y="3503901"/>
            <a:ext cx="1046447" cy="1588"/>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265AEB55-315A-784C-9F97-C4B2A9325188}" type="slidenum">
              <a:rPr lang="en-US" smtClean="0"/>
              <a:t>8</a:t>
            </a:fld>
            <a:endParaRPr lang="en-US"/>
          </a:p>
        </p:txBody>
      </p:sp>
    </p:spTree>
    <p:extLst>
      <p:ext uri="{BB962C8B-B14F-4D97-AF65-F5344CB8AC3E}">
        <p14:creationId xmlns:p14="http://schemas.microsoft.com/office/powerpoint/2010/main" val="108172665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AWAKE experimental layout </a:t>
            </a:r>
            <a:r>
              <a:rPr lang="en-US" dirty="0" smtClean="0"/>
              <a:t>: I</a:t>
            </a:r>
            <a:endParaRPr lang="en-US" dirty="0"/>
          </a:p>
        </p:txBody>
      </p:sp>
      <p:sp>
        <p:nvSpPr>
          <p:cNvPr id="7" name="Date Placeholder 6"/>
          <p:cNvSpPr>
            <a:spLocks noGrp="1"/>
          </p:cNvSpPr>
          <p:nvPr>
            <p:ph type="dt" sz="half" idx="10"/>
          </p:nvPr>
        </p:nvSpPr>
        <p:spPr/>
        <p:txBody>
          <a:bodyPr/>
          <a:lstStyle/>
          <a:p>
            <a:fld id="{96CC2A10-8D12-7F4B-BC92-FE22B93588CC}" type="datetime4">
              <a:rPr lang="en-US" smtClean="0"/>
              <a:t>December 16, 2014</a:t>
            </a:fld>
            <a:endParaRPr lang="en-US"/>
          </a:p>
        </p:txBody>
      </p:sp>
      <p:sp>
        <p:nvSpPr>
          <p:cNvPr id="8" name="Footer Placeholder 7"/>
          <p:cNvSpPr>
            <a:spLocks noGrp="1"/>
          </p:cNvSpPr>
          <p:nvPr>
            <p:ph type="ftr" sz="quarter" idx="11"/>
          </p:nvPr>
        </p:nvSpPr>
        <p:spPr/>
        <p:txBody>
          <a:bodyPr/>
          <a:lstStyle/>
          <a:p>
            <a:r>
              <a:rPr lang="en-US" smtClean="0"/>
              <a:t>AWAKE progress report </a:t>
            </a:r>
            <a:endParaRPr lang="en-US"/>
          </a:p>
        </p:txBody>
      </p:sp>
      <p:sp>
        <p:nvSpPr>
          <p:cNvPr id="10" name="TextBox 9"/>
          <p:cNvSpPr txBox="1"/>
          <p:nvPr/>
        </p:nvSpPr>
        <p:spPr>
          <a:xfrm>
            <a:off x="320775" y="1055478"/>
            <a:ext cx="851240" cy="369332"/>
          </a:xfrm>
          <a:prstGeom prst="rect">
            <a:avLst/>
          </a:prstGeom>
          <a:noFill/>
        </p:spPr>
        <p:txBody>
          <a:bodyPr wrap="none" rtlCol="0">
            <a:spAutoFit/>
          </a:bodyPr>
          <a:lstStyle/>
          <a:p>
            <a:r>
              <a:rPr lang="en-US" dirty="0" smtClean="0">
                <a:solidFill>
                  <a:srgbClr val="008000"/>
                </a:solidFill>
                <a:latin typeface="Times"/>
                <a:cs typeface="Times"/>
              </a:rPr>
              <a:t>Phase I</a:t>
            </a:r>
            <a:endParaRPr lang="en-US" dirty="0">
              <a:solidFill>
                <a:srgbClr val="008000"/>
              </a:solidFill>
              <a:latin typeface="Times"/>
              <a:cs typeface="Times"/>
            </a:endParaRPr>
          </a:p>
        </p:txBody>
      </p:sp>
      <p:grpSp>
        <p:nvGrpSpPr>
          <p:cNvPr id="11" name="Group 10"/>
          <p:cNvGrpSpPr/>
          <p:nvPr/>
        </p:nvGrpSpPr>
        <p:grpSpPr>
          <a:xfrm>
            <a:off x="218668" y="1968771"/>
            <a:ext cx="8506089" cy="2221506"/>
            <a:chOff x="0" y="770797"/>
            <a:chExt cx="8506089" cy="2221506"/>
          </a:xfrm>
        </p:grpSpPr>
        <p:sp>
          <p:nvSpPr>
            <p:cNvPr id="12" name="Rectangle 11"/>
            <p:cNvSpPr/>
            <p:nvPr/>
          </p:nvSpPr>
          <p:spPr bwMode="auto">
            <a:xfrm>
              <a:off x="2990145" y="1741862"/>
              <a:ext cx="2687793" cy="539908"/>
            </a:xfrm>
            <a:prstGeom prst="rect">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ts val="40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a:ea typeface="ＭＳ Ｐゴシック" charset="-128"/>
                  <a:cs typeface="Times New Roman"/>
                </a:rPr>
                <a:t>Plasma</a:t>
              </a:r>
            </a:p>
          </p:txBody>
        </p:sp>
        <p:cxnSp>
          <p:nvCxnSpPr>
            <p:cNvPr id="13" name="Straight Arrow Connector 12"/>
            <p:cNvCxnSpPr/>
            <p:nvPr/>
          </p:nvCxnSpPr>
          <p:spPr bwMode="auto">
            <a:xfrm rot="5400000">
              <a:off x="185389" y="2277424"/>
              <a:ext cx="649111" cy="1588"/>
            </a:xfrm>
            <a:prstGeom prst="straightConnector1">
              <a:avLst/>
            </a:prstGeom>
            <a:solidFill>
              <a:schemeClr val="accent1"/>
            </a:solidFill>
            <a:ln w="6350" cap="flat" cmpd="sng" algn="ctr">
              <a:solidFill>
                <a:srgbClr val="000000"/>
              </a:solidFill>
              <a:prstDash val="solid"/>
              <a:round/>
              <a:headEnd type="arrow" w="med" len="med"/>
              <a:tailEnd type="arrow" w="med" len="med"/>
            </a:ln>
            <a:effectLst/>
          </p:spPr>
        </p:cxnSp>
        <p:sp>
          <p:nvSpPr>
            <p:cNvPr id="14" name="TextBox 13"/>
            <p:cNvSpPr txBox="1"/>
            <p:nvPr/>
          </p:nvSpPr>
          <p:spPr>
            <a:xfrm>
              <a:off x="213041" y="1496065"/>
              <a:ext cx="613607" cy="523220"/>
            </a:xfrm>
            <a:prstGeom prst="rect">
              <a:avLst/>
            </a:prstGeom>
            <a:noFill/>
          </p:spPr>
          <p:txBody>
            <a:bodyPr wrap="none" rtlCol="0">
              <a:spAutoFit/>
            </a:bodyPr>
            <a:lstStyle/>
            <a:p>
              <a:pPr algn="ctr"/>
              <a:r>
                <a:rPr lang="en-US" sz="1400" dirty="0" smtClean="0">
                  <a:solidFill>
                    <a:srgbClr val="000000"/>
                  </a:solidFill>
                  <a:latin typeface="Times New Roman"/>
                  <a:cs typeface="Times New Roman"/>
                </a:rPr>
                <a:t>Final</a:t>
              </a:r>
            </a:p>
            <a:p>
              <a:pPr algn="ctr"/>
              <a:r>
                <a:rPr lang="en-US" sz="1400" dirty="0" smtClean="0">
                  <a:solidFill>
                    <a:srgbClr val="000000"/>
                  </a:solidFill>
                  <a:latin typeface="Times New Roman"/>
                  <a:cs typeface="Times New Roman"/>
                </a:rPr>
                <a:t>Focus</a:t>
              </a:r>
              <a:endParaRPr lang="en-US" sz="1400" dirty="0">
                <a:solidFill>
                  <a:srgbClr val="000000"/>
                </a:solidFill>
                <a:latin typeface="Times New Roman"/>
                <a:cs typeface="Times New Roman"/>
              </a:endParaRPr>
            </a:p>
          </p:txBody>
        </p:sp>
        <p:sp>
          <p:nvSpPr>
            <p:cNvPr id="15" name="Isosceles Triangle 14"/>
            <p:cNvSpPr/>
            <p:nvPr/>
          </p:nvSpPr>
          <p:spPr bwMode="auto">
            <a:xfrm>
              <a:off x="1653823" y="1761464"/>
              <a:ext cx="293511" cy="592666"/>
            </a:xfrm>
            <a:prstGeom prst="triangle">
              <a:avLst/>
            </a:prstGeom>
            <a:solidFill>
              <a:schemeClr val="accent2">
                <a:lumMod val="40000"/>
                <a:lumOff val="60000"/>
              </a:schemeClr>
            </a:solidFill>
            <a:ln w="9525" cap="flat" cmpd="sng" algn="ctr">
              <a:solidFill>
                <a:schemeClr val="accent2">
                  <a:lumMod val="60000"/>
                  <a:lumOff val="40000"/>
                </a:schemeClr>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a:ea typeface="ＭＳ Ｐゴシック" charset="-128"/>
                <a:cs typeface="Times New Roman"/>
              </a:endParaRPr>
            </a:p>
          </p:txBody>
        </p:sp>
        <p:sp>
          <p:nvSpPr>
            <p:cNvPr id="16" name="Isosceles Triangle 15"/>
            <p:cNvSpPr/>
            <p:nvPr/>
          </p:nvSpPr>
          <p:spPr bwMode="auto">
            <a:xfrm flipV="1">
              <a:off x="999065" y="1986845"/>
              <a:ext cx="293511" cy="592666"/>
            </a:xfrm>
            <a:prstGeom prst="triangle">
              <a:avLst/>
            </a:prstGeom>
            <a:solidFill>
              <a:schemeClr val="accent2">
                <a:lumMod val="40000"/>
                <a:lumOff val="60000"/>
              </a:schemeClr>
            </a:solidFill>
            <a:ln w="9525" cap="flat" cmpd="sng" algn="ctr">
              <a:solidFill>
                <a:schemeClr val="accent2">
                  <a:lumMod val="60000"/>
                  <a:lumOff val="40000"/>
                </a:schemeClr>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a:ea typeface="ＭＳ Ｐゴシック" charset="-128"/>
                <a:cs typeface="Times New Roman"/>
              </a:endParaRPr>
            </a:p>
          </p:txBody>
        </p:sp>
        <p:cxnSp>
          <p:nvCxnSpPr>
            <p:cNvPr id="17" name="Straight Arrow Connector 16"/>
            <p:cNvCxnSpPr>
              <a:endCxn id="16" idx="1"/>
            </p:cNvCxnSpPr>
            <p:nvPr/>
          </p:nvCxnSpPr>
          <p:spPr bwMode="auto">
            <a:xfrm flipV="1">
              <a:off x="440801" y="2283178"/>
              <a:ext cx="631642" cy="5009"/>
            </a:xfrm>
            <a:prstGeom prst="straightConnector1">
              <a:avLst/>
            </a:prstGeom>
            <a:solidFill>
              <a:schemeClr val="accent1"/>
            </a:solidFill>
            <a:ln w="28575" cap="flat" cmpd="sng" algn="ctr">
              <a:solidFill>
                <a:srgbClr val="FF0000"/>
              </a:solidFill>
              <a:prstDash val="solid"/>
              <a:round/>
              <a:headEnd type="none" w="med" len="med"/>
              <a:tailEnd type="arrow" w="med" len="med"/>
            </a:ln>
            <a:effectLst/>
          </p:spPr>
        </p:cxnSp>
        <p:sp>
          <p:nvSpPr>
            <p:cNvPr id="18" name="TextBox 17"/>
            <p:cNvSpPr txBox="1"/>
            <p:nvPr/>
          </p:nvSpPr>
          <p:spPr>
            <a:xfrm>
              <a:off x="0" y="2665763"/>
              <a:ext cx="1080243" cy="307777"/>
            </a:xfrm>
            <a:prstGeom prst="rect">
              <a:avLst/>
            </a:prstGeom>
            <a:noFill/>
          </p:spPr>
          <p:txBody>
            <a:bodyPr wrap="none" rtlCol="0">
              <a:spAutoFit/>
            </a:bodyPr>
            <a:lstStyle/>
            <a:p>
              <a:r>
                <a:rPr lang="en-US" sz="1400" dirty="0" smtClean="0">
                  <a:solidFill>
                    <a:srgbClr val="FF0000"/>
                  </a:solidFill>
                  <a:latin typeface="Times New Roman"/>
                  <a:cs typeface="Times New Roman"/>
                </a:rPr>
                <a:t>p</a:t>
              </a:r>
              <a:r>
                <a:rPr lang="en-US" sz="1400" baseline="30000" dirty="0" smtClean="0">
                  <a:solidFill>
                    <a:srgbClr val="FF0000"/>
                  </a:solidFill>
                  <a:latin typeface="Times New Roman"/>
                  <a:cs typeface="Times New Roman"/>
                </a:rPr>
                <a:t>+</a:t>
              </a:r>
              <a:r>
                <a:rPr lang="en-US" sz="1400" dirty="0" smtClean="0">
                  <a:solidFill>
                    <a:srgbClr val="FF0000"/>
                  </a:solidFill>
                  <a:latin typeface="Times New Roman"/>
                  <a:cs typeface="Times New Roman"/>
                </a:rPr>
                <a:t> from SPS</a:t>
              </a:r>
              <a:endParaRPr lang="en-US" sz="1400" dirty="0">
                <a:solidFill>
                  <a:srgbClr val="FF0000"/>
                </a:solidFill>
                <a:latin typeface="Times New Roman"/>
                <a:cs typeface="Times New Roman"/>
              </a:endParaRPr>
            </a:p>
          </p:txBody>
        </p:sp>
        <p:cxnSp>
          <p:nvCxnSpPr>
            <p:cNvPr id="19" name="Straight Arrow Connector 18"/>
            <p:cNvCxnSpPr>
              <a:endCxn id="15" idx="1"/>
            </p:cNvCxnSpPr>
            <p:nvPr/>
          </p:nvCxnSpPr>
          <p:spPr bwMode="auto">
            <a:xfrm flipV="1">
              <a:off x="1190980" y="2057797"/>
              <a:ext cx="536221" cy="183048"/>
            </a:xfrm>
            <a:prstGeom prst="straightConnector1">
              <a:avLst/>
            </a:prstGeom>
            <a:solidFill>
              <a:schemeClr val="accent1"/>
            </a:solidFill>
            <a:ln w="28575" cap="flat" cmpd="sng" algn="ctr">
              <a:solidFill>
                <a:srgbClr val="FF0000"/>
              </a:solidFill>
              <a:prstDash val="solid"/>
              <a:round/>
              <a:headEnd type="none" w="med" len="med"/>
              <a:tailEnd type="arrow" w="med" len="med"/>
            </a:ln>
            <a:effectLst/>
          </p:spPr>
        </p:cxnSp>
        <p:cxnSp>
          <p:nvCxnSpPr>
            <p:cNvPr id="20" name="Straight Arrow Connector 19"/>
            <p:cNvCxnSpPr>
              <a:stCxn id="15" idx="5"/>
            </p:cNvCxnSpPr>
            <p:nvPr/>
          </p:nvCxnSpPr>
          <p:spPr bwMode="auto">
            <a:xfrm>
              <a:off x="1873956" y="2057797"/>
              <a:ext cx="5901619" cy="5953"/>
            </a:xfrm>
            <a:prstGeom prst="straightConnector1">
              <a:avLst/>
            </a:prstGeom>
            <a:solidFill>
              <a:schemeClr val="accent1"/>
            </a:solidFill>
            <a:ln w="28575" cap="flat" cmpd="sng" algn="ctr">
              <a:solidFill>
                <a:srgbClr val="FF0000"/>
              </a:solidFill>
              <a:prstDash val="solid"/>
              <a:round/>
              <a:headEnd type="none" w="med" len="med"/>
              <a:tailEnd type="arrow" w="med" len="med"/>
            </a:ln>
            <a:effectLst/>
          </p:spPr>
        </p:cxnSp>
        <p:cxnSp>
          <p:nvCxnSpPr>
            <p:cNvPr id="21" name="Straight Arrow Connector 20"/>
            <p:cNvCxnSpPr/>
            <p:nvPr/>
          </p:nvCxnSpPr>
          <p:spPr bwMode="auto">
            <a:xfrm>
              <a:off x="897467" y="2019300"/>
              <a:ext cx="6046258" cy="1"/>
            </a:xfrm>
            <a:prstGeom prst="straightConnector1">
              <a:avLst/>
            </a:prstGeom>
            <a:solidFill>
              <a:schemeClr val="accent1"/>
            </a:solidFill>
            <a:ln w="28575" cap="flat" cmpd="sng" algn="ctr">
              <a:solidFill>
                <a:srgbClr val="0000FF"/>
              </a:solidFill>
              <a:prstDash val="solid"/>
              <a:round/>
              <a:headEnd type="none" w="med" len="med"/>
              <a:tailEnd type="arrow" w="med" len="med"/>
            </a:ln>
            <a:effectLst/>
          </p:spPr>
        </p:cxnSp>
        <p:cxnSp>
          <p:nvCxnSpPr>
            <p:cNvPr id="22" name="Straight Arrow Connector 21"/>
            <p:cNvCxnSpPr/>
            <p:nvPr/>
          </p:nvCxnSpPr>
          <p:spPr bwMode="auto">
            <a:xfrm rot="5400000">
              <a:off x="6687344" y="2251075"/>
              <a:ext cx="475456" cy="794"/>
            </a:xfrm>
            <a:prstGeom prst="straightConnector1">
              <a:avLst/>
            </a:prstGeom>
            <a:solidFill>
              <a:schemeClr val="accent1"/>
            </a:solidFill>
            <a:ln w="28575" cap="flat" cmpd="sng" algn="ctr">
              <a:solidFill>
                <a:srgbClr val="0000FF"/>
              </a:solidFill>
              <a:prstDash val="solid"/>
              <a:round/>
              <a:headEnd type="none" w="med" len="med"/>
              <a:tailEnd type="arrow" w="med" len="med"/>
            </a:ln>
            <a:effectLst/>
          </p:spPr>
        </p:cxnSp>
        <p:sp>
          <p:nvSpPr>
            <p:cNvPr id="23" name="TextBox 22"/>
            <p:cNvSpPr txBox="1"/>
            <p:nvPr/>
          </p:nvSpPr>
          <p:spPr>
            <a:xfrm>
              <a:off x="6007727" y="2393244"/>
              <a:ext cx="1045203" cy="523220"/>
            </a:xfrm>
            <a:prstGeom prst="rect">
              <a:avLst/>
            </a:prstGeom>
            <a:noFill/>
          </p:spPr>
          <p:txBody>
            <a:bodyPr wrap="none" rtlCol="0">
              <a:spAutoFit/>
            </a:bodyPr>
            <a:lstStyle/>
            <a:p>
              <a:pPr algn="r"/>
              <a:r>
                <a:rPr lang="en-US" sz="1400" dirty="0" smtClean="0">
                  <a:solidFill>
                    <a:srgbClr val="0000FF"/>
                  </a:solidFill>
                  <a:latin typeface="Times New Roman"/>
                  <a:cs typeface="Times New Roman"/>
                </a:rPr>
                <a:t>Laser dump</a:t>
              </a:r>
            </a:p>
            <a:p>
              <a:pPr algn="r"/>
              <a:r>
                <a:rPr lang="en-US" sz="1400" dirty="0" smtClean="0">
                  <a:solidFill>
                    <a:srgbClr val="0000FF"/>
                  </a:solidFill>
                  <a:latin typeface="Times New Roman"/>
                  <a:cs typeface="Times New Roman"/>
                </a:rPr>
                <a:t>Diagnostics</a:t>
              </a:r>
            </a:p>
          </p:txBody>
        </p:sp>
        <p:cxnSp>
          <p:nvCxnSpPr>
            <p:cNvPr id="24" name="Straight Connector 23"/>
            <p:cNvCxnSpPr/>
            <p:nvPr/>
          </p:nvCxnSpPr>
          <p:spPr bwMode="auto">
            <a:xfrm rot="16200000" flipH="1">
              <a:off x="6854825" y="1925320"/>
              <a:ext cx="182880" cy="182880"/>
            </a:xfrm>
            <a:prstGeom prst="line">
              <a:avLst/>
            </a:prstGeom>
            <a:solidFill>
              <a:schemeClr val="accent1"/>
            </a:solidFill>
            <a:ln w="38100" cap="flat" cmpd="sng" algn="ctr">
              <a:solidFill>
                <a:srgbClr val="0000FF"/>
              </a:solidFill>
              <a:prstDash val="solid"/>
              <a:round/>
              <a:headEnd type="none" w="med" len="med"/>
              <a:tailEnd type="none" w="med" len="med"/>
            </a:ln>
            <a:effectLst/>
          </p:spPr>
        </p:cxnSp>
        <p:cxnSp>
          <p:nvCxnSpPr>
            <p:cNvPr id="25" name="Straight Connector 24"/>
            <p:cNvCxnSpPr/>
            <p:nvPr/>
          </p:nvCxnSpPr>
          <p:spPr bwMode="auto">
            <a:xfrm rot="16200000" flipH="1">
              <a:off x="7204075" y="1963420"/>
              <a:ext cx="182880" cy="182880"/>
            </a:xfrm>
            <a:prstGeom prst="line">
              <a:avLst/>
            </a:prstGeom>
            <a:solidFill>
              <a:schemeClr val="accent1"/>
            </a:solidFill>
            <a:ln w="38100" cap="flat" cmpd="sng" algn="ctr">
              <a:solidFill>
                <a:srgbClr val="0000FF"/>
              </a:solidFill>
              <a:prstDash val="solid"/>
              <a:round/>
              <a:headEnd type="none" w="med" len="med"/>
              <a:tailEnd type="none" w="med" len="med"/>
            </a:ln>
            <a:effectLst/>
          </p:spPr>
        </p:cxnSp>
        <p:cxnSp>
          <p:nvCxnSpPr>
            <p:cNvPr id="26" name="Straight Arrow Connector 25"/>
            <p:cNvCxnSpPr/>
            <p:nvPr/>
          </p:nvCxnSpPr>
          <p:spPr bwMode="auto">
            <a:xfrm rot="5400000">
              <a:off x="7073900" y="2270125"/>
              <a:ext cx="412750" cy="1588"/>
            </a:xfrm>
            <a:prstGeom prst="straightConnector1">
              <a:avLst/>
            </a:prstGeom>
            <a:solidFill>
              <a:schemeClr val="accent1"/>
            </a:solidFill>
            <a:ln w="28575" cap="flat" cmpd="sng" algn="ctr">
              <a:solidFill>
                <a:srgbClr val="FF5D5D"/>
              </a:solidFill>
              <a:prstDash val="solid"/>
              <a:round/>
              <a:headEnd type="none" w="med" len="med"/>
              <a:tailEnd type="arrow" w="med" len="med"/>
            </a:ln>
            <a:effectLst/>
          </p:spPr>
        </p:cxnSp>
        <p:sp>
          <p:nvSpPr>
            <p:cNvPr id="27" name="TextBox 26"/>
            <p:cNvSpPr txBox="1"/>
            <p:nvPr/>
          </p:nvSpPr>
          <p:spPr>
            <a:xfrm>
              <a:off x="7133025" y="2431344"/>
              <a:ext cx="1032379" cy="523220"/>
            </a:xfrm>
            <a:prstGeom prst="rect">
              <a:avLst/>
            </a:prstGeom>
            <a:noFill/>
          </p:spPr>
          <p:txBody>
            <a:bodyPr wrap="none" rtlCol="0">
              <a:spAutoFit/>
            </a:bodyPr>
            <a:lstStyle/>
            <a:p>
              <a:r>
                <a:rPr lang="en-US" sz="1400" dirty="0" smtClean="0">
                  <a:solidFill>
                    <a:srgbClr val="FF5D5D"/>
                  </a:solidFill>
                  <a:latin typeface="Times New Roman"/>
                  <a:cs typeface="Times New Roman"/>
                </a:rPr>
                <a:t>OTR/CTR</a:t>
              </a:r>
            </a:p>
            <a:p>
              <a:r>
                <a:rPr lang="en-US" sz="1400" dirty="0" smtClean="0">
                  <a:solidFill>
                    <a:srgbClr val="FF5D5D"/>
                  </a:solidFill>
                  <a:latin typeface="Times New Roman"/>
                  <a:cs typeface="Times New Roman"/>
                </a:rPr>
                <a:t>Diagnostics</a:t>
              </a:r>
            </a:p>
          </p:txBody>
        </p:sp>
        <p:sp>
          <p:nvSpPr>
            <p:cNvPr id="28" name="TextBox 27"/>
            <p:cNvSpPr txBox="1"/>
            <p:nvPr/>
          </p:nvSpPr>
          <p:spPr>
            <a:xfrm>
              <a:off x="951626" y="1281396"/>
              <a:ext cx="803488" cy="738664"/>
            </a:xfrm>
            <a:prstGeom prst="rect">
              <a:avLst/>
            </a:prstGeom>
            <a:noFill/>
          </p:spPr>
          <p:txBody>
            <a:bodyPr wrap="none" rtlCol="0">
              <a:spAutoFit/>
            </a:bodyPr>
            <a:lstStyle/>
            <a:p>
              <a:pPr algn="ctr"/>
              <a:r>
                <a:rPr lang="en-US" sz="1400" dirty="0" smtClean="0">
                  <a:solidFill>
                    <a:srgbClr val="0000FF"/>
                  </a:solidFill>
                  <a:latin typeface="Times New Roman"/>
                  <a:cs typeface="Times New Roman"/>
                </a:rPr>
                <a:t>Ionizing</a:t>
              </a:r>
            </a:p>
            <a:p>
              <a:pPr algn="ctr"/>
              <a:r>
                <a:rPr lang="en-US" sz="1400" dirty="0" smtClean="0">
                  <a:solidFill>
                    <a:srgbClr val="0000FF"/>
                  </a:solidFill>
                  <a:latin typeface="Times New Roman"/>
                  <a:cs typeface="Times New Roman"/>
                </a:rPr>
                <a:t>Laser</a:t>
              </a:r>
            </a:p>
            <a:p>
              <a:pPr algn="ctr"/>
              <a:r>
                <a:rPr lang="en-US" sz="1400" dirty="0" smtClean="0">
                  <a:solidFill>
                    <a:srgbClr val="0000FF"/>
                  </a:solidFill>
                  <a:latin typeface="Times New Roman"/>
                  <a:cs typeface="Times New Roman"/>
                </a:rPr>
                <a:t>Pulse</a:t>
              </a:r>
              <a:endParaRPr lang="en-US" sz="1400" dirty="0">
                <a:solidFill>
                  <a:srgbClr val="0000FF"/>
                </a:solidFill>
                <a:latin typeface="Times New Roman"/>
                <a:cs typeface="Times New Roman"/>
              </a:endParaRPr>
            </a:p>
          </p:txBody>
        </p:sp>
        <p:sp>
          <p:nvSpPr>
            <p:cNvPr id="29" name="TextBox 28"/>
            <p:cNvSpPr txBox="1"/>
            <p:nvPr/>
          </p:nvSpPr>
          <p:spPr>
            <a:xfrm>
              <a:off x="7710316" y="1873957"/>
              <a:ext cx="795773" cy="307777"/>
            </a:xfrm>
            <a:prstGeom prst="rect">
              <a:avLst/>
            </a:prstGeom>
            <a:noFill/>
          </p:spPr>
          <p:txBody>
            <a:bodyPr wrap="none" rtlCol="0">
              <a:spAutoFit/>
            </a:bodyPr>
            <a:lstStyle/>
            <a:p>
              <a:r>
                <a:rPr lang="en-US" sz="1400" dirty="0" smtClean="0">
                  <a:solidFill>
                    <a:srgbClr val="FF0000"/>
                  </a:solidFill>
                  <a:latin typeface="Times New Roman"/>
                  <a:cs typeface="Times New Roman"/>
                </a:rPr>
                <a:t>p</a:t>
              </a:r>
              <a:r>
                <a:rPr lang="en-US" sz="1400" baseline="30000" dirty="0" smtClean="0">
                  <a:solidFill>
                    <a:srgbClr val="FF0000"/>
                  </a:solidFill>
                  <a:latin typeface="Times New Roman"/>
                  <a:cs typeface="Times New Roman"/>
                </a:rPr>
                <a:t>+</a:t>
              </a:r>
              <a:r>
                <a:rPr lang="en-US" sz="1400" dirty="0" smtClean="0">
                  <a:solidFill>
                    <a:srgbClr val="FF0000"/>
                  </a:solidFill>
                  <a:latin typeface="Times New Roman"/>
                  <a:cs typeface="Times New Roman"/>
                </a:rPr>
                <a:t> dump</a:t>
              </a:r>
              <a:endParaRPr lang="en-US" sz="1400" dirty="0">
                <a:solidFill>
                  <a:srgbClr val="FF0000"/>
                </a:solidFill>
                <a:latin typeface="Times New Roman"/>
                <a:cs typeface="Times New Roman"/>
              </a:endParaRPr>
            </a:p>
          </p:txBody>
        </p:sp>
        <p:cxnSp>
          <p:nvCxnSpPr>
            <p:cNvPr id="32" name="Straight Arrow Connector 31"/>
            <p:cNvCxnSpPr/>
            <p:nvPr/>
          </p:nvCxnSpPr>
          <p:spPr bwMode="auto">
            <a:xfrm>
              <a:off x="2982859" y="2579559"/>
              <a:ext cx="881603" cy="1588"/>
            </a:xfrm>
            <a:prstGeom prst="straightConnector1">
              <a:avLst/>
            </a:prstGeom>
            <a:solidFill>
              <a:schemeClr val="accent1"/>
            </a:solidFill>
            <a:ln w="6350" cap="flat" cmpd="sng" algn="ctr">
              <a:solidFill>
                <a:schemeClr val="tx1"/>
              </a:solidFill>
              <a:prstDash val="solid"/>
              <a:round/>
              <a:headEnd type="arrow" w="med" len="med"/>
              <a:tailEnd type="arrow" w="med" len="med"/>
            </a:ln>
            <a:effectLst/>
          </p:spPr>
        </p:cxnSp>
        <p:sp>
          <p:nvSpPr>
            <p:cNvPr id="33" name="TextBox 32"/>
            <p:cNvSpPr txBox="1"/>
            <p:nvPr/>
          </p:nvSpPr>
          <p:spPr>
            <a:xfrm>
              <a:off x="3171691" y="2684526"/>
              <a:ext cx="503939" cy="307777"/>
            </a:xfrm>
            <a:prstGeom prst="rect">
              <a:avLst/>
            </a:prstGeom>
            <a:noFill/>
          </p:spPr>
          <p:txBody>
            <a:bodyPr wrap="none" rtlCol="0">
              <a:spAutoFit/>
            </a:bodyPr>
            <a:lstStyle/>
            <a:p>
              <a:pPr algn="ctr"/>
              <a:r>
                <a:rPr lang="en-US" sz="1400" dirty="0" smtClean="0">
                  <a:latin typeface="Times New Roman"/>
                  <a:cs typeface="Times New Roman"/>
                </a:rPr>
                <a:t>SMI</a:t>
              </a:r>
              <a:endParaRPr lang="en-US" sz="1400" dirty="0">
                <a:latin typeface="Times New Roman"/>
                <a:cs typeface="Times New Roman"/>
              </a:endParaRPr>
            </a:p>
          </p:txBody>
        </p:sp>
        <p:cxnSp>
          <p:nvCxnSpPr>
            <p:cNvPr id="35" name="Straight Arrow Connector 34"/>
            <p:cNvCxnSpPr>
              <a:stCxn id="37" idx="2"/>
            </p:cNvCxnSpPr>
            <p:nvPr/>
          </p:nvCxnSpPr>
          <p:spPr bwMode="auto">
            <a:xfrm rot="16200000" flipH="1">
              <a:off x="502195" y="1620365"/>
              <a:ext cx="792464" cy="5079"/>
            </a:xfrm>
            <a:prstGeom prst="straightConnector1">
              <a:avLst/>
            </a:prstGeom>
            <a:solidFill>
              <a:schemeClr val="accent1"/>
            </a:solidFill>
            <a:ln w="28575" cap="flat" cmpd="sng" algn="ctr">
              <a:solidFill>
                <a:srgbClr val="0000FF"/>
              </a:solidFill>
              <a:prstDash val="solid"/>
              <a:round/>
              <a:headEnd type="none" w="med" len="med"/>
              <a:tailEnd type="arrow" w="med" len="med"/>
            </a:ln>
            <a:effectLst/>
          </p:spPr>
        </p:cxnSp>
        <p:cxnSp>
          <p:nvCxnSpPr>
            <p:cNvPr id="36" name="Straight Connector 35"/>
            <p:cNvCxnSpPr/>
            <p:nvPr/>
          </p:nvCxnSpPr>
          <p:spPr bwMode="auto">
            <a:xfrm rot="16200000" flipH="1">
              <a:off x="794028" y="1930772"/>
              <a:ext cx="182880" cy="182880"/>
            </a:xfrm>
            <a:prstGeom prst="line">
              <a:avLst/>
            </a:prstGeom>
            <a:solidFill>
              <a:schemeClr val="accent1"/>
            </a:solidFill>
            <a:ln w="38100" cap="flat" cmpd="sng" algn="ctr">
              <a:solidFill>
                <a:srgbClr val="0000FF"/>
              </a:solidFill>
              <a:prstDash val="solid"/>
              <a:round/>
              <a:headEnd type="none" w="med" len="med"/>
              <a:tailEnd type="none" w="med" len="med"/>
            </a:ln>
            <a:effectLst/>
          </p:spPr>
        </p:cxnSp>
        <p:sp>
          <p:nvSpPr>
            <p:cNvPr id="37" name="Rectangle 36"/>
            <p:cNvSpPr/>
            <p:nvPr/>
          </p:nvSpPr>
          <p:spPr>
            <a:xfrm>
              <a:off x="510882" y="770797"/>
              <a:ext cx="770012" cy="455876"/>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latin typeface="Times New Roman"/>
                  <a:cs typeface="Times New Roman"/>
                </a:rPr>
                <a:t>Laser</a:t>
              </a:r>
              <a:endParaRPr lang="en-US" sz="1800" dirty="0">
                <a:latin typeface="Times New Roman"/>
                <a:cs typeface="Times New Roman"/>
              </a:endParaRPr>
            </a:p>
          </p:txBody>
        </p:sp>
      </p:grpSp>
      <p:sp>
        <p:nvSpPr>
          <p:cNvPr id="75" name="TextBox 74"/>
          <p:cNvSpPr txBox="1"/>
          <p:nvPr/>
        </p:nvSpPr>
        <p:spPr>
          <a:xfrm>
            <a:off x="406786" y="4772077"/>
            <a:ext cx="7787033" cy="1477328"/>
          </a:xfrm>
          <a:prstGeom prst="rect">
            <a:avLst/>
          </a:prstGeom>
          <a:noFill/>
        </p:spPr>
        <p:txBody>
          <a:bodyPr wrap="none" rtlCol="0">
            <a:spAutoFit/>
          </a:bodyPr>
          <a:lstStyle/>
          <a:p>
            <a:endParaRPr lang="en-US" dirty="0">
              <a:latin typeface="Times New Roman"/>
              <a:cs typeface="Times New Roman"/>
            </a:endParaRPr>
          </a:p>
          <a:p>
            <a:r>
              <a:rPr lang="en-US" dirty="0" smtClean="0">
                <a:latin typeface="Times New Roman"/>
                <a:cs typeface="Times New Roman"/>
              </a:rPr>
              <a:t>SPS </a:t>
            </a:r>
            <a:r>
              <a:rPr lang="en-US" dirty="0">
                <a:latin typeface="Times New Roman"/>
                <a:cs typeface="Times New Roman"/>
              </a:rPr>
              <a:t>proton bunch experiences </a:t>
            </a:r>
            <a:r>
              <a:rPr lang="en-US" b="1" dirty="0">
                <a:latin typeface="Times New Roman"/>
                <a:cs typeface="Times New Roman"/>
              </a:rPr>
              <a:t>Self-Modulation Instability </a:t>
            </a:r>
            <a:r>
              <a:rPr lang="en-US" dirty="0">
                <a:latin typeface="Times New Roman"/>
                <a:cs typeface="Times New Roman"/>
              </a:rPr>
              <a:t>(SMI) in the plasma.</a:t>
            </a:r>
          </a:p>
          <a:p>
            <a:r>
              <a:rPr lang="en-US" b="1" dirty="0" smtClean="0">
                <a:latin typeface="Times New Roman"/>
                <a:cs typeface="Times New Roman"/>
              </a:rPr>
              <a:t>Laser </a:t>
            </a:r>
            <a:r>
              <a:rPr lang="en-US" b="1" dirty="0">
                <a:latin typeface="Times New Roman"/>
                <a:cs typeface="Times New Roman"/>
              </a:rPr>
              <a:t>ionizes </a:t>
            </a:r>
            <a:r>
              <a:rPr lang="en-US" dirty="0">
                <a:latin typeface="Times New Roman"/>
                <a:cs typeface="Times New Roman"/>
              </a:rPr>
              <a:t>the plasma and </a:t>
            </a:r>
            <a:r>
              <a:rPr lang="en-US" b="1" dirty="0">
                <a:latin typeface="Times New Roman"/>
                <a:cs typeface="Times New Roman"/>
              </a:rPr>
              <a:t>seeds the SMI </a:t>
            </a:r>
            <a:r>
              <a:rPr lang="en-US" dirty="0">
                <a:latin typeface="Times New Roman"/>
                <a:cs typeface="Times New Roman"/>
              </a:rPr>
              <a:t>in a controlled way.</a:t>
            </a:r>
          </a:p>
          <a:p>
            <a:r>
              <a:rPr lang="en-US" dirty="0" smtClean="0">
                <a:latin typeface="Times New Roman"/>
                <a:cs typeface="Times New Roman"/>
              </a:rPr>
              <a:t>10 </a:t>
            </a:r>
            <a:r>
              <a:rPr lang="en-US" dirty="0">
                <a:latin typeface="Times New Roman"/>
                <a:cs typeface="Times New Roman"/>
              </a:rPr>
              <a:t>m long plasma cell</a:t>
            </a:r>
            <a:r>
              <a:rPr lang="en-US" b="1" dirty="0">
                <a:latin typeface="Times New Roman"/>
                <a:cs typeface="Times New Roman"/>
              </a:rPr>
              <a:t>: Rubidium vapor </a:t>
            </a:r>
            <a:r>
              <a:rPr lang="en-US" dirty="0">
                <a:latin typeface="Times New Roman"/>
                <a:cs typeface="Times New Roman"/>
              </a:rPr>
              <a:t>source, ne = 7x10</a:t>
            </a:r>
            <a:r>
              <a:rPr lang="en-US" baseline="30000" dirty="0">
                <a:latin typeface="Times New Roman"/>
                <a:cs typeface="Times New Roman"/>
              </a:rPr>
              <a:t>14</a:t>
            </a:r>
            <a:r>
              <a:rPr lang="en-US" dirty="0">
                <a:latin typeface="Times New Roman"/>
                <a:cs typeface="Times New Roman"/>
              </a:rPr>
              <a:t>cm</a:t>
            </a:r>
            <a:r>
              <a:rPr lang="en-US" baseline="30000" dirty="0">
                <a:latin typeface="Times New Roman"/>
                <a:cs typeface="Times New Roman"/>
              </a:rPr>
              <a:t>-3</a:t>
            </a:r>
            <a:r>
              <a:rPr lang="en-US" dirty="0">
                <a:latin typeface="Times New Roman"/>
                <a:cs typeface="Times New Roman"/>
              </a:rPr>
              <a:t>. </a:t>
            </a:r>
          </a:p>
          <a:p>
            <a:endParaRPr lang="en-US" dirty="0">
              <a:latin typeface="Times New Roman"/>
              <a:cs typeface="Times New Roman"/>
            </a:endParaRPr>
          </a:p>
        </p:txBody>
      </p:sp>
      <p:sp>
        <p:nvSpPr>
          <p:cNvPr id="3" name="Slide Number Placeholder 2"/>
          <p:cNvSpPr>
            <a:spLocks noGrp="1"/>
          </p:cNvSpPr>
          <p:nvPr>
            <p:ph type="sldNum" sz="quarter" idx="12"/>
          </p:nvPr>
        </p:nvSpPr>
        <p:spPr/>
        <p:txBody>
          <a:bodyPr/>
          <a:lstStyle/>
          <a:p>
            <a:fld id="{265AEB55-315A-784C-9F97-C4B2A9325188}" type="slidenum">
              <a:rPr lang="en-US" smtClean="0"/>
              <a:t>9</a:t>
            </a:fld>
            <a:endParaRPr lang="en-US"/>
          </a:p>
        </p:txBody>
      </p:sp>
      <p:grpSp>
        <p:nvGrpSpPr>
          <p:cNvPr id="34" name="Group 33"/>
          <p:cNvGrpSpPr/>
          <p:nvPr/>
        </p:nvGrpSpPr>
        <p:grpSpPr>
          <a:xfrm>
            <a:off x="6195609" y="1721178"/>
            <a:ext cx="2454268" cy="713135"/>
            <a:chOff x="3750776" y="4107999"/>
            <a:chExt cx="4545014" cy="1583950"/>
          </a:xfrm>
        </p:grpSpPr>
        <p:sp>
          <p:nvSpPr>
            <p:cNvPr id="38" name="Rectangle 37"/>
            <p:cNvSpPr/>
            <p:nvPr/>
          </p:nvSpPr>
          <p:spPr>
            <a:xfrm>
              <a:off x="3750776" y="4142695"/>
              <a:ext cx="2602936" cy="129927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Times New Roman"/>
                <a:cs typeface="Times New Roman"/>
              </a:endParaRPr>
            </a:p>
          </p:txBody>
        </p:sp>
        <p:sp>
          <p:nvSpPr>
            <p:cNvPr id="39" name="Oval 38"/>
            <p:cNvSpPr/>
            <p:nvPr/>
          </p:nvSpPr>
          <p:spPr>
            <a:xfrm>
              <a:off x="4318621" y="4667891"/>
              <a:ext cx="3977169" cy="404746"/>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Times New Roman"/>
                <a:cs typeface="Times New Roman"/>
              </a:endParaRPr>
            </a:p>
          </p:txBody>
        </p:sp>
        <p:cxnSp>
          <p:nvCxnSpPr>
            <p:cNvPr id="40" name="Straight Arrow Connector 39"/>
            <p:cNvCxnSpPr/>
            <p:nvPr/>
          </p:nvCxnSpPr>
          <p:spPr>
            <a:xfrm>
              <a:off x="6331410" y="4142695"/>
              <a:ext cx="0" cy="1299274"/>
            </a:xfrm>
            <a:prstGeom prst="straightConnector1">
              <a:avLst/>
            </a:prstGeom>
            <a:ln w="19050" cmpd="sng">
              <a:solidFill>
                <a:schemeClr val="bg1">
                  <a:lumMod val="7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41" name="Oval 40"/>
            <p:cNvSpPr/>
            <p:nvPr/>
          </p:nvSpPr>
          <p:spPr>
            <a:xfrm>
              <a:off x="6114140" y="4800012"/>
              <a:ext cx="239572" cy="168607"/>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Times New Roman"/>
                <a:cs typeface="Times New Roman"/>
              </a:endParaRPr>
            </a:p>
          </p:txBody>
        </p:sp>
        <p:sp>
          <p:nvSpPr>
            <p:cNvPr id="42" name="TextBox 41"/>
            <p:cNvSpPr txBox="1"/>
            <p:nvPr/>
          </p:nvSpPr>
          <p:spPr>
            <a:xfrm>
              <a:off x="5760379" y="5076704"/>
              <a:ext cx="1579038" cy="615245"/>
            </a:xfrm>
            <a:prstGeom prst="rect">
              <a:avLst/>
            </a:prstGeom>
            <a:noFill/>
          </p:spPr>
          <p:txBody>
            <a:bodyPr wrap="none" rtlCol="0">
              <a:spAutoFit/>
            </a:bodyPr>
            <a:lstStyle/>
            <a:p>
              <a:r>
                <a:rPr lang="en-US" sz="1200" dirty="0">
                  <a:solidFill>
                    <a:srgbClr val="FF0000"/>
                  </a:solidFill>
                  <a:latin typeface="Times New Roman"/>
                  <a:cs typeface="Times New Roman"/>
                </a:rPr>
                <a:t>l</a:t>
              </a:r>
              <a:r>
                <a:rPr lang="en-US" sz="1200" dirty="0" smtClean="0">
                  <a:solidFill>
                    <a:srgbClr val="FF0000"/>
                  </a:solidFill>
                  <a:latin typeface="Times New Roman"/>
                  <a:cs typeface="Times New Roman"/>
                </a:rPr>
                <a:t>aser pulse</a:t>
              </a:r>
              <a:endParaRPr lang="en-US" sz="1200" dirty="0">
                <a:solidFill>
                  <a:srgbClr val="FF0000"/>
                </a:solidFill>
                <a:latin typeface="Times New Roman"/>
                <a:cs typeface="Times New Roman"/>
              </a:endParaRPr>
            </a:p>
          </p:txBody>
        </p:sp>
        <p:sp>
          <p:nvSpPr>
            <p:cNvPr id="43" name="TextBox 42"/>
            <p:cNvSpPr txBox="1"/>
            <p:nvPr/>
          </p:nvSpPr>
          <p:spPr>
            <a:xfrm>
              <a:off x="6297274" y="4513567"/>
              <a:ext cx="1920657" cy="615245"/>
            </a:xfrm>
            <a:prstGeom prst="rect">
              <a:avLst/>
            </a:prstGeom>
            <a:noFill/>
          </p:spPr>
          <p:txBody>
            <a:bodyPr wrap="none" rtlCol="0">
              <a:spAutoFit/>
            </a:bodyPr>
            <a:lstStyle/>
            <a:p>
              <a:r>
                <a:rPr lang="en-US" sz="1200" dirty="0" smtClean="0">
                  <a:solidFill>
                    <a:srgbClr val="0000FF"/>
                  </a:solidFill>
                  <a:latin typeface="Times New Roman"/>
                  <a:cs typeface="Times New Roman"/>
                </a:rPr>
                <a:t>proton bunch</a:t>
              </a:r>
              <a:endParaRPr lang="en-US" sz="1200" dirty="0">
                <a:solidFill>
                  <a:srgbClr val="0000FF"/>
                </a:solidFill>
                <a:latin typeface="Times New Roman"/>
                <a:cs typeface="Times New Roman"/>
              </a:endParaRPr>
            </a:p>
          </p:txBody>
        </p:sp>
        <p:sp>
          <p:nvSpPr>
            <p:cNvPr id="44" name="TextBox 43"/>
            <p:cNvSpPr txBox="1"/>
            <p:nvPr/>
          </p:nvSpPr>
          <p:spPr>
            <a:xfrm>
              <a:off x="6376981" y="4107999"/>
              <a:ext cx="724089" cy="615245"/>
            </a:xfrm>
            <a:prstGeom prst="rect">
              <a:avLst/>
            </a:prstGeom>
            <a:noFill/>
          </p:spPr>
          <p:txBody>
            <a:bodyPr wrap="none" rtlCol="0">
              <a:spAutoFit/>
            </a:bodyPr>
            <a:lstStyle/>
            <a:p>
              <a:r>
                <a:rPr lang="en-US" sz="1200" dirty="0" smtClean="0">
                  <a:latin typeface="Times New Roman"/>
                  <a:cs typeface="Times New Roman"/>
                </a:rPr>
                <a:t>gas</a:t>
              </a:r>
              <a:endParaRPr lang="en-US" sz="1200" dirty="0">
                <a:latin typeface="Times New Roman"/>
                <a:cs typeface="Times New Roman"/>
              </a:endParaRPr>
            </a:p>
          </p:txBody>
        </p:sp>
        <p:sp>
          <p:nvSpPr>
            <p:cNvPr id="45" name="TextBox 44"/>
            <p:cNvSpPr txBox="1"/>
            <p:nvPr/>
          </p:nvSpPr>
          <p:spPr>
            <a:xfrm>
              <a:off x="5271651" y="4123880"/>
              <a:ext cx="1173180" cy="615245"/>
            </a:xfrm>
            <a:prstGeom prst="rect">
              <a:avLst/>
            </a:prstGeom>
            <a:noFill/>
          </p:spPr>
          <p:txBody>
            <a:bodyPr wrap="none" rtlCol="0">
              <a:spAutoFit/>
            </a:bodyPr>
            <a:lstStyle/>
            <a:p>
              <a:r>
                <a:rPr lang="en-US" sz="1200" dirty="0">
                  <a:latin typeface="Times New Roman"/>
                  <a:cs typeface="Times New Roman"/>
                </a:rPr>
                <a:t>p</a:t>
              </a:r>
              <a:r>
                <a:rPr lang="en-US" sz="1200" dirty="0" smtClean="0">
                  <a:latin typeface="Times New Roman"/>
                  <a:cs typeface="Times New Roman"/>
                </a:rPr>
                <a:t>lasma</a:t>
              </a:r>
              <a:endParaRPr lang="en-US" sz="1200" dirty="0">
                <a:latin typeface="Times New Roman"/>
                <a:cs typeface="Times New Roman"/>
              </a:endParaRPr>
            </a:p>
          </p:txBody>
        </p:sp>
      </p:grpSp>
    </p:spTree>
    <p:extLst>
      <p:ext uri="{BB962C8B-B14F-4D97-AF65-F5344CB8AC3E}">
        <p14:creationId xmlns:p14="http://schemas.microsoft.com/office/powerpoint/2010/main" val="235457118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ochum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E-164 Design Template">
  <a:themeElements>
    <a:clrScheme name="E-164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164 Design Templat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100" b="1"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100" b="1"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E-164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164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164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164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164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164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164 Design 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164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164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164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164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164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ochum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E-164 Design Template">
  <a:themeElements>
    <a:clrScheme name="E-164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164 Design Templat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100" b="1"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100" b="1"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E-164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164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164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164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164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164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164 Design 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164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164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164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164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164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ochu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Bochum1.thmx</Template>
  <TotalTime>1447</TotalTime>
  <Words>2690</Words>
  <Application>Microsoft Macintosh PowerPoint</Application>
  <PresentationFormat>On-screen Show (4:3)</PresentationFormat>
  <Paragraphs>687</Paragraphs>
  <Slides>34</Slides>
  <Notes>3</Notes>
  <HiddenSlides>0</HiddenSlides>
  <MMClips>0</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34</vt:i4>
      </vt:variant>
    </vt:vector>
  </HeadingPairs>
  <TitlesOfParts>
    <vt:vector size="40" baseType="lpstr">
      <vt:lpstr>Bochum1</vt:lpstr>
      <vt:lpstr>E-164 Design Template</vt:lpstr>
      <vt:lpstr>1_Bochum1</vt:lpstr>
      <vt:lpstr>1_E-164 Design Template</vt:lpstr>
      <vt:lpstr>Bochum</vt:lpstr>
      <vt:lpstr>Equation</vt:lpstr>
      <vt:lpstr>Progress report on p+ driven PWFA experiment @ CERN/SPS (AWAKE)</vt:lpstr>
      <vt:lpstr>Outline </vt:lpstr>
      <vt:lpstr>AWAKE collaboration</vt:lpstr>
      <vt:lpstr>Motivation </vt:lpstr>
      <vt:lpstr>Plasma Wakefield Acceleration (PWFA)</vt:lpstr>
      <vt:lpstr>Motivation</vt:lpstr>
      <vt:lpstr>Motivation : Proton driven PWFA</vt:lpstr>
      <vt:lpstr>Motivation : Self-modulation instability</vt:lpstr>
      <vt:lpstr>AWAKE experimental layout : I</vt:lpstr>
      <vt:lpstr>AWAKE experimental layout :II</vt:lpstr>
      <vt:lpstr>PowerPoint Presentation</vt:lpstr>
      <vt:lpstr>Metal-vapor Plasma Source Development </vt:lpstr>
      <vt:lpstr>Uniform Density ~ uniform heating </vt:lpstr>
      <vt:lpstr>Custom built fast valves provide access to beams </vt:lpstr>
      <vt:lpstr>Hook interferometry</vt:lpstr>
      <vt:lpstr>Laser room @ MPP</vt:lpstr>
      <vt:lpstr>laser study: Phase I</vt:lpstr>
      <vt:lpstr>Laser study : Phase II</vt:lpstr>
      <vt:lpstr>SMI - Diagnostics</vt:lpstr>
      <vt:lpstr>OTR measurement and streak camera</vt:lpstr>
      <vt:lpstr>Streak camera test</vt:lpstr>
      <vt:lpstr>CTR-TCTR Modules</vt:lpstr>
      <vt:lpstr>DFT-EOS</vt:lpstr>
      <vt:lpstr>Direct measurement system</vt:lpstr>
      <vt:lpstr>Heterodyne measurement</vt:lpstr>
      <vt:lpstr>Heterodyne  results</vt:lpstr>
      <vt:lpstr>PowerPoint Presentation</vt:lpstr>
      <vt:lpstr>Proton beams at CERN</vt:lpstr>
      <vt:lpstr>AWAKE experiment at CERN</vt:lpstr>
      <vt:lpstr>Electron Beam Tunnel Excavation</vt:lpstr>
      <vt:lpstr>Work at CERN</vt:lpstr>
      <vt:lpstr>Summary</vt:lpstr>
      <vt:lpstr>vielen herzlichen Dank!</vt:lpstr>
      <vt:lpstr>AWAKE people wish you :</vt:lpstr>
    </vt:vector>
  </TitlesOfParts>
  <Company>Max Planck Institute for Physics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Roxana Tarkeshian</dc:creator>
  <cp:lastModifiedBy>Roxana Tarkeshian</cp:lastModifiedBy>
  <cp:revision>318</cp:revision>
  <cp:lastPrinted>2014-12-16T08:52:11Z</cp:lastPrinted>
  <dcterms:created xsi:type="dcterms:W3CDTF">2014-12-15T08:27:51Z</dcterms:created>
  <dcterms:modified xsi:type="dcterms:W3CDTF">2014-12-16T09:01:42Z</dcterms:modified>
</cp:coreProperties>
</file>