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8" r:id="rId1"/>
  </p:sldMasterIdLst>
  <p:notesMasterIdLst>
    <p:notesMasterId r:id="rId8"/>
  </p:notesMasterIdLst>
  <p:handoutMasterIdLst>
    <p:handoutMasterId r:id="rId9"/>
  </p:handoutMasterIdLst>
  <p:sldIdLst>
    <p:sldId id="806" r:id="rId2"/>
    <p:sldId id="811" r:id="rId3"/>
    <p:sldId id="812" r:id="rId4"/>
    <p:sldId id="809" r:id="rId5"/>
    <p:sldId id="808" r:id="rId6"/>
    <p:sldId id="813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DBD8"/>
    <a:srgbClr val="7CA6B1"/>
    <a:srgbClr val="7CA6A6"/>
    <a:srgbClr val="0070C0"/>
    <a:srgbClr val="F75309"/>
    <a:srgbClr val="FF9999"/>
    <a:srgbClr val="006600"/>
    <a:srgbClr val="D9D9D9"/>
    <a:srgbClr val="66FF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11" autoAdjust="0"/>
    <p:restoredTop sz="99558" autoAdjust="0"/>
  </p:normalViewPr>
  <p:slideViewPr>
    <p:cSldViewPr snapToGrid="0">
      <p:cViewPr>
        <p:scale>
          <a:sx n="100" d="100"/>
          <a:sy n="100" d="100"/>
        </p:scale>
        <p:origin x="-1470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94" d="100"/>
          <a:sy n="94" d="100"/>
        </p:scale>
        <p:origin x="-2178" y="-114"/>
      </p:cViewPr>
      <p:guideLst>
        <p:guide orient="horz" pos="3023"/>
        <p:guide pos="2303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04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89" tIns="48197" rIns="96389" bIns="48197" numCol="1" anchor="t" anchorCtr="0" compatLnSpc="1">
            <a:prstTxWarp prst="textNoShape">
              <a:avLst/>
            </a:prstTxWarp>
          </a:bodyPr>
          <a:lstStyle>
            <a:lvl1pPr algn="l" defTabSz="96397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7163" y="0"/>
            <a:ext cx="316803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89" tIns="48197" rIns="96389" bIns="48197" numCol="1" anchor="t" anchorCtr="0" compatLnSpc="1">
            <a:prstTxWarp prst="textNoShape">
              <a:avLst/>
            </a:prstTxWarp>
          </a:bodyPr>
          <a:lstStyle>
            <a:lvl1pPr algn="r" defTabSz="96397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79A34FF-811F-4DE1-9FF1-0BF17AE654BD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6804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89" tIns="48197" rIns="96389" bIns="48197" numCol="1" anchor="b" anchorCtr="0" compatLnSpc="1">
            <a:prstTxWarp prst="textNoShape">
              <a:avLst/>
            </a:prstTxWarp>
          </a:bodyPr>
          <a:lstStyle>
            <a:lvl1pPr algn="l" defTabSz="96397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Ladislav Andricek, MPI Munich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7163" y="9121140"/>
            <a:ext cx="316803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89" tIns="48197" rIns="96389" bIns="48197" numCol="1" anchor="b" anchorCtr="0" compatLnSpc="1">
            <a:prstTxWarp prst="textNoShape">
              <a:avLst/>
            </a:prstTxWarp>
          </a:bodyPr>
          <a:lstStyle>
            <a:lvl1pPr algn="r" defTabSz="96397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D3D22B9-52E5-4F11-B416-09B3F729B81C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976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04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89" tIns="48197" rIns="96389" bIns="48197" numCol="1" anchor="t" anchorCtr="0" compatLnSpc="1">
            <a:prstTxWarp prst="textNoShape">
              <a:avLst/>
            </a:prstTxWarp>
          </a:bodyPr>
          <a:lstStyle>
            <a:lvl1pPr algn="l" defTabSz="96397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7163" y="0"/>
            <a:ext cx="316803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89" tIns="48197" rIns="96389" bIns="48197" numCol="1" anchor="t" anchorCtr="0" compatLnSpc="1">
            <a:prstTxWarp prst="textNoShape">
              <a:avLst/>
            </a:prstTxWarp>
          </a:bodyPr>
          <a:lstStyle>
            <a:lvl1pPr algn="r" defTabSz="96397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6662A8A-7B18-4380-B575-892FDCB5AA3F}" type="datetime1">
              <a:rPr lang="en-US"/>
              <a:pPr>
                <a:defRPr/>
              </a:pPr>
              <a:t>2/13/2014</a:t>
            </a:fld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0475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144" y="4560570"/>
            <a:ext cx="5366914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89" tIns="48197" rIns="96389" bIns="481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804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89" tIns="48197" rIns="96389" bIns="48197" numCol="1" anchor="b" anchorCtr="0" compatLnSpc="1">
            <a:prstTxWarp prst="textNoShape">
              <a:avLst/>
            </a:prstTxWarp>
          </a:bodyPr>
          <a:lstStyle>
            <a:lvl1pPr algn="l" defTabSz="96397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Ladislav Andricek, MPI Munich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7163" y="9121140"/>
            <a:ext cx="3168039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89" tIns="48197" rIns="96389" bIns="48197" numCol="1" anchor="b" anchorCtr="0" compatLnSpc="1">
            <a:prstTxWarp prst="textNoShape">
              <a:avLst/>
            </a:prstTxWarp>
          </a:bodyPr>
          <a:lstStyle>
            <a:lvl1pPr algn="r" defTabSz="963976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ACA45BF9-660F-4B5C-A6FF-15FF8FECAA0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2049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179168" y="6669088"/>
            <a:ext cx="3311525" cy="18891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EMCM Status - Feb. 13, 2014</a:t>
            </a:r>
            <a:endParaRPr lang="de-DE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Christian Koffmane, MPG Halbleiterlabor</a:t>
            </a:r>
            <a:endParaRPr lang="de-DE" dirty="0"/>
          </a:p>
        </p:txBody>
      </p:sp>
      <p:sp>
        <p:nvSpPr>
          <p:cNvPr id="6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52D20-2352-4749-B7C5-DD441254C40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idx="1"/>
          </p:nvPr>
        </p:nvSpPr>
        <p:spPr bwMode="auto">
          <a:xfrm>
            <a:off x="522288" y="14938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Click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edit</a:t>
            </a:r>
            <a:r>
              <a:rPr lang="de-DE" dirty="0" smtClean="0"/>
              <a:t> Master </a:t>
            </a:r>
            <a:r>
              <a:rPr lang="de-DE" dirty="0" err="1" smtClean="0"/>
              <a:t>text</a:t>
            </a:r>
            <a:r>
              <a:rPr lang="de-DE" dirty="0" smtClean="0"/>
              <a:t> </a:t>
            </a:r>
            <a:r>
              <a:rPr lang="de-DE" dirty="0" err="1" smtClean="0"/>
              <a:t>styles</a:t>
            </a:r>
            <a:endParaRPr lang="de-DE" dirty="0" smtClean="0"/>
          </a:p>
          <a:p>
            <a:pPr lvl="1"/>
            <a:r>
              <a:rPr lang="de-DE" dirty="0" smtClean="0"/>
              <a:t>Second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2"/>
            <a:r>
              <a:rPr lang="de-DE" dirty="0" smtClean="0"/>
              <a:t>Third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3"/>
            <a:r>
              <a:rPr lang="de-DE" dirty="0" err="1" smtClean="0"/>
              <a:t>Fourth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  <a:p>
            <a:pPr lvl="4"/>
            <a:r>
              <a:rPr lang="de-DE" dirty="0" err="1" smtClean="0"/>
              <a:t>Fifth</a:t>
            </a:r>
            <a:r>
              <a:rPr lang="de-DE" dirty="0" smtClean="0"/>
              <a:t> </a:t>
            </a:r>
            <a:r>
              <a:rPr lang="de-DE" dirty="0" err="1" smtClean="0"/>
              <a:t>level</a:t>
            </a:r>
            <a:endParaRPr lang="de-DE" dirty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179168" y="6669088"/>
            <a:ext cx="3311525" cy="18891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EMCM Status - Feb. 13, 2014</a:t>
            </a:r>
            <a:endParaRPr lang="de-DE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Christian Koffmane, MPG Halbleiterlabor</a:t>
            </a:r>
            <a:endParaRPr lang="de-DE" dirty="0"/>
          </a:p>
        </p:txBody>
      </p:sp>
      <p:sp>
        <p:nvSpPr>
          <p:cNvPr id="6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52D20-2352-4749-B7C5-DD441254C40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793052" y="1242822"/>
            <a:ext cx="7765732" cy="48653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80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179168" y="6669088"/>
            <a:ext cx="3311525" cy="18891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EMCM Status - Feb. 13, 2014</a:t>
            </a:r>
            <a:endParaRPr lang="de-DE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Christian Koffmane, MPG Halbleiterlabor</a:t>
            </a:r>
            <a:endParaRPr lang="de-DE" dirty="0"/>
          </a:p>
        </p:txBody>
      </p:sp>
      <p:sp>
        <p:nvSpPr>
          <p:cNvPr id="6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52D20-2352-4749-B7C5-DD441254C40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695325" y="1195388"/>
            <a:ext cx="7935913" cy="49863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485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Laci\Desktop\Logo-trans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938" y="203147"/>
            <a:ext cx="1143345" cy="704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7698" name="Rectangle 2"/>
          <p:cNvSpPr>
            <a:spLocks noChangeArrowheads="1"/>
          </p:cNvSpPr>
          <p:nvPr userDrawn="1"/>
        </p:nvSpPr>
        <p:spPr bwMode="auto">
          <a:xfrm>
            <a:off x="119063" y="0"/>
            <a:ext cx="133350" cy="6669088"/>
          </a:xfrm>
          <a:prstGeom prst="rect">
            <a:avLst/>
          </a:prstGeom>
          <a:solidFill>
            <a:srgbClr val="C9DBD8"/>
          </a:solidFill>
          <a:ln w="9525">
            <a:solidFill>
              <a:srgbClr val="C9DBD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797699" name="Rectangle 3"/>
          <p:cNvSpPr>
            <a:spLocks noChangeArrowheads="1"/>
          </p:cNvSpPr>
          <p:nvPr userDrawn="1"/>
        </p:nvSpPr>
        <p:spPr bwMode="auto">
          <a:xfrm>
            <a:off x="252413" y="0"/>
            <a:ext cx="131762" cy="6858000"/>
          </a:xfrm>
          <a:prstGeom prst="rect">
            <a:avLst/>
          </a:prstGeom>
          <a:solidFill>
            <a:srgbClr val="E6F2F2"/>
          </a:solidFill>
          <a:ln w="9525">
            <a:solidFill>
              <a:srgbClr val="E6F2F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797700" name="Rectangle 4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solidFill>
            <a:srgbClr val="7CA6A6"/>
          </a:solidFill>
          <a:ln w="9525">
            <a:solidFill>
              <a:srgbClr val="7CA6A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85763" y="188913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4008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Title</a:t>
            </a:r>
          </a:p>
        </p:txBody>
      </p:sp>
      <p:sp>
        <p:nvSpPr>
          <p:cNvPr id="797702" name="Rectangle 6"/>
          <p:cNvSpPr>
            <a:spLocks noChangeArrowheads="1"/>
          </p:cNvSpPr>
          <p:nvPr userDrawn="1"/>
        </p:nvSpPr>
        <p:spPr bwMode="auto">
          <a:xfrm>
            <a:off x="0" y="0"/>
            <a:ext cx="119063" cy="6669088"/>
          </a:xfrm>
          <a:prstGeom prst="rect">
            <a:avLst/>
          </a:prstGeom>
          <a:solidFill>
            <a:srgbClr val="7CA6A6"/>
          </a:solidFill>
          <a:ln w="9525">
            <a:solidFill>
              <a:srgbClr val="7CA6A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797703" name="Rectangle 7"/>
          <p:cNvSpPr>
            <a:spLocks noChangeArrowheads="1"/>
          </p:cNvSpPr>
          <p:nvPr userDrawn="1"/>
        </p:nvSpPr>
        <p:spPr bwMode="auto">
          <a:xfrm>
            <a:off x="0" y="-26988"/>
            <a:ext cx="9144000" cy="142876"/>
          </a:xfrm>
          <a:prstGeom prst="rect">
            <a:avLst/>
          </a:prstGeom>
          <a:solidFill>
            <a:srgbClr val="7CA6A6"/>
          </a:solidFill>
          <a:ln w="9525">
            <a:solidFill>
              <a:srgbClr val="7CA6A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797704" name="Line 8"/>
          <p:cNvSpPr>
            <a:spLocks noChangeShapeType="1"/>
          </p:cNvSpPr>
          <p:nvPr/>
        </p:nvSpPr>
        <p:spPr bwMode="auto">
          <a:xfrm>
            <a:off x="296863" y="908050"/>
            <a:ext cx="7585075" cy="0"/>
          </a:xfrm>
          <a:prstGeom prst="line">
            <a:avLst/>
          </a:prstGeom>
          <a:noFill/>
          <a:ln w="38100">
            <a:solidFill>
              <a:srgbClr val="E6F2F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79770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7638" y="6669088"/>
            <a:ext cx="33115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0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EMCM Status - Feb. 13, 2014</a:t>
            </a:r>
            <a:endParaRPr lang="de-DE" dirty="0"/>
          </a:p>
        </p:txBody>
      </p:sp>
      <p:sp>
        <p:nvSpPr>
          <p:cNvPr id="7977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16675" y="6677025"/>
            <a:ext cx="254635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0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de-DE" dirty="0" smtClean="0"/>
              <a:t>Christian Koffmane, MPG Halbleiterlabor</a:t>
            </a:r>
            <a:endParaRPr lang="de-DE" dirty="0"/>
          </a:p>
        </p:txBody>
      </p:sp>
      <p:sp>
        <p:nvSpPr>
          <p:cNvPr id="797709" name="Oval 13"/>
          <p:cNvSpPr>
            <a:spLocks noChangeArrowheads="1"/>
          </p:cNvSpPr>
          <p:nvPr userDrawn="1"/>
        </p:nvSpPr>
        <p:spPr bwMode="auto">
          <a:xfrm>
            <a:off x="566738" y="414338"/>
            <a:ext cx="179387" cy="180975"/>
          </a:xfrm>
          <a:prstGeom prst="ellipse">
            <a:avLst/>
          </a:prstGeom>
          <a:gradFill rotWithShape="1">
            <a:gsLst>
              <a:gs pos="0">
                <a:srgbClr val="7CA6A6">
                  <a:gamma/>
                  <a:shade val="46275"/>
                  <a:invGamma/>
                </a:srgbClr>
              </a:gs>
              <a:gs pos="50000">
                <a:srgbClr val="7CA6A6"/>
              </a:gs>
              <a:gs pos="100000">
                <a:srgbClr val="7CA6A6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>
              <a:defRPr/>
            </a:pPr>
            <a:endParaRPr lang="en-US">
              <a:latin typeface="Tahoma" pitchFamily="34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4265240" y="6670895"/>
            <a:ext cx="455613" cy="1555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76F9865-C8D1-41C0-A188-E3828898930B}" type="slidenum">
              <a:rPr lang="en-US"/>
              <a:pPr>
                <a:defRPr/>
              </a:pPr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1" r:id="rId2"/>
    <p:sldLayoutId id="2147483710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Tahoma" pitchFamily="34" charset="0"/>
        </a:defRPr>
      </a:lvl9pPr>
    </p:titleStyle>
    <p:bodyStyle>
      <a:lvl1pPr marL="812800" indent="-812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168400" indent="-7112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3" panose="05040102010807070707" pitchFamily="18" charset="2"/>
        <a:buChar char="w"/>
        <a:defRPr sz="1400">
          <a:solidFill>
            <a:schemeClr val="tx1"/>
          </a:solidFill>
          <a:latin typeface="+mn-lt"/>
        </a:defRPr>
      </a:lvl2pPr>
      <a:lvl3pPr marL="1524000" indent="-609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Font typeface="Wingdings 3" panose="05040102010807070707" pitchFamily="18" charset="2"/>
        <a:buChar char="9"/>
        <a:defRPr sz="1200">
          <a:solidFill>
            <a:schemeClr val="tx1"/>
          </a:solidFill>
          <a:latin typeface="+mn-lt"/>
        </a:defRPr>
      </a:lvl3pPr>
      <a:lvl4pPr marL="1879600" indent="-5080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Font typeface="Wingdings 3" panose="05040102010807070707" pitchFamily="18" charset="2"/>
        <a:buChar char="9"/>
        <a:defRPr sz="1200">
          <a:solidFill>
            <a:schemeClr val="tx1"/>
          </a:solidFill>
          <a:latin typeface="+mn-lt"/>
        </a:defRPr>
      </a:lvl4pPr>
      <a:lvl5pPr marL="2336800" indent="-5080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Font typeface="Wingdings 3" panose="05040102010807070707" pitchFamily="18" charset="2"/>
        <a:buChar char="9"/>
        <a:defRPr sz="1200">
          <a:solidFill>
            <a:schemeClr val="tx1"/>
          </a:solidFill>
          <a:latin typeface="+mn-lt"/>
        </a:defRPr>
      </a:lvl5pPr>
      <a:lvl6pPr marL="2794000" indent="-508000" algn="l" rtl="0" fontAlgn="base">
        <a:spcBef>
          <a:spcPct val="20000"/>
        </a:spcBef>
        <a:spcAft>
          <a:spcPct val="0"/>
        </a:spcAft>
        <a:buClr>
          <a:schemeClr val="tx1"/>
        </a:buClr>
        <a:defRPr sz="1200">
          <a:solidFill>
            <a:schemeClr val="tx1"/>
          </a:solidFill>
          <a:latin typeface="+mn-lt"/>
        </a:defRPr>
      </a:lvl6pPr>
      <a:lvl7pPr marL="3251200" indent="-508000" algn="l" rtl="0" fontAlgn="base">
        <a:spcBef>
          <a:spcPct val="20000"/>
        </a:spcBef>
        <a:spcAft>
          <a:spcPct val="0"/>
        </a:spcAft>
        <a:buClr>
          <a:schemeClr val="tx1"/>
        </a:buClr>
        <a:defRPr sz="1200">
          <a:solidFill>
            <a:schemeClr val="tx1"/>
          </a:solidFill>
          <a:latin typeface="+mn-lt"/>
        </a:defRPr>
      </a:lvl7pPr>
      <a:lvl8pPr marL="3708400" indent="-508000" algn="l" rtl="0" fontAlgn="base">
        <a:spcBef>
          <a:spcPct val="20000"/>
        </a:spcBef>
        <a:spcAft>
          <a:spcPct val="0"/>
        </a:spcAft>
        <a:buClr>
          <a:schemeClr val="tx1"/>
        </a:buClr>
        <a:defRPr sz="1200">
          <a:solidFill>
            <a:schemeClr val="tx1"/>
          </a:solidFill>
          <a:latin typeface="+mn-lt"/>
        </a:defRPr>
      </a:lvl8pPr>
      <a:lvl9pPr marL="4165600" indent="-508000" algn="l" rtl="0" fontAlgn="base">
        <a:spcBef>
          <a:spcPct val="20000"/>
        </a:spcBef>
        <a:spcAft>
          <a:spcPct val="0"/>
        </a:spcAft>
        <a:buClr>
          <a:schemeClr val="tx1"/>
        </a:buClr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EMCMs 	- Location and Status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EMCM Status - Feb. 13, 2014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Christian Koffmane, MPG Halbleiterlabor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852D20-2352-4749-B7C5-DD441254C40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3410155"/>
              </p:ext>
            </p:extLst>
          </p:nvPr>
        </p:nvGraphicFramePr>
        <p:xfrm>
          <a:off x="590551" y="1239838"/>
          <a:ext cx="8229600" cy="32969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141412"/>
                <a:gridCol w="1244600"/>
                <a:gridCol w="1638300"/>
                <a:gridCol w="420528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Label</a:t>
                      </a:r>
                      <a:endParaRPr lang="en-US" sz="14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Location </a:t>
                      </a:r>
                      <a:endParaRPr lang="en-US" sz="14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Components</a:t>
                      </a:r>
                      <a:endParaRPr lang="en-US" sz="1400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Status</a:t>
                      </a:r>
                      <a:endParaRPr lang="en-US" sz="1400" dirty="0"/>
                    </a:p>
                  </a:txBody>
                  <a:tcPr>
                    <a:lnB w="12700" cmpd="sng">
                      <a:noFill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P6-1</a:t>
                      </a:r>
                      <a:endParaRPr lang="en-US" sz="12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HLL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x DHP02</a:t>
                      </a:r>
                    </a:p>
                    <a:p>
                      <a:r>
                        <a:rPr lang="en-US" sz="1200" dirty="0" smtClean="0"/>
                        <a:t>1 x DCDBv2</a:t>
                      </a:r>
                    </a:p>
                    <a:p>
                      <a:r>
                        <a:rPr lang="en-US" sz="1200" baseline="0" dirty="0" smtClean="0"/>
                        <a:t>1 x SWB18v1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SWB:</a:t>
                      </a:r>
                      <a:r>
                        <a:rPr lang="en-US" sz="1200" baseline="0" dirty="0" smtClean="0"/>
                        <a:t> output signals don´t toggle after accident during probing (bond wires touching) </a:t>
                      </a:r>
                    </a:p>
                    <a:p>
                      <a:r>
                        <a:rPr lang="en-US" sz="1200" baseline="0" dirty="0" smtClean="0"/>
                        <a:t>DHP &amp; DCD ok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P6-2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Bonn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x DHP02</a:t>
                      </a:r>
                    </a:p>
                    <a:p>
                      <a:r>
                        <a:rPr lang="en-US" sz="1200" dirty="0" smtClean="0"/>
                        <a:t>1 x DCDBv2</a:t>
                      </a:r>
                    </a:p>
                    <a:p>
                      <a:r>
                        <a:rPr lang="en-US" sz="1200" baseline="0" dirty="0" smtClean="0"/>
                        <a:t>1 x SWB18v1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Clear to Source short </a:t>
                      </a:r>
                      <a:r>
                        <a:rPr lang="en-US" sz="1200" dirty="0" smtClean="0">
                          <a:sym typeface="Wingdings" panose="05000000000000000000" pitchFamily="2" charset="2"/>
                        </a:rPr>
                        <a:t> not suited for</a:t>
                      </a:r>
                      <a:r>
                        <a:rPr lang="en-US" sz="1200" baseline="0" dirty="0" smtClean="0">
                          <a:sym typeface="Wingdings" panose="05000000000000000000" pitchFamily="2" charset="2"/>
                        </a:rPr>
                        <a:t> PXD6 matrix</a:t>
                      </a:r>
                    </a:p>
                    <a:p>
                      <a:r>
                        <a:rPr lang="en-US" sz="1200" baseline="0" dirty="0" smtClean="0">
                          <a:sym typeface="Wingdings" panose="05000000000000000000" pitchFamily="2" charset="2"/>
                        </a:rPr>
                        <a:t>SWB, DHP and DCD ok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P4-1</a:t>
                      </a:r>
                      <a:endParaRPr lang="en-US" sz="12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HLL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 x DHP02</a:t>
                      </a:r>
                    </a:p>
                    <a:p>
                      <a:r>
                        <a:rPr lang="en-US" sz="1200" dirty="0" smtClean="0"/>
                        <a:t>4 x DCDBv2</a:t>
                      </a:r>
                    </a:p>
                    <a:p>
                      <a:r>
                        <a:rPr lang="en-US" sz="1200" baseline="0" dirty="0" smtClean="0"/>
                        <a:t>6 x SWB18v1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SWB:</a:t>
                      </a:r>
                      <a:r>
                        <a:rPr lang="en-US" sz="1200" baseline="0" dirty="0" smtClean="0"/>
                        <a:t> output signals falling edge of the gate signal much too slow after problems with the powering of the SWB (bond wires melted)</a:t>
                      </a:r>
                    </a:p>
                    <a:p>
                      <a:r>
                        <a:rPr lang="en-US" sz="1200" dirty="0" smtClean="0"/>
                        <a:t>Only last SWB measured</a:t>
                      </a:r>
                      <a:r>
                        <a:rPr lang="en-US" sz="1200" baseline="0" dirty="0" smtClean="0"/>
                        <a:t>, DHP and DCD ok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W2-4</a:t>
                      </a:r>
                      <a:endParaRPr lang="en-US" sz="12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HLL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 x DHP02</a:t>
                      </a:r>
                    </a:p>
                    <a:p>
                      <a:r>
                        <a:rPr lang="en-US" sz="1200" dirty="0" smtClean="0"/>
                        <a:t>1 x DCDBv2</a:t>
                      </a:r>
                    </a:p>
                    <a:p>
                      <a:r>
                        <a:rPr lang="en-US" sz="1200" baseline="0" dirty="0" smtClean="0"/>
                        <a:t>1 x SWB18v1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PXD6 matrix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SWB:</a:t>
                      </a:r>
                      <a:r>
                        <a:rPr lang="en-US" sz="1200" baseline="0" dirty="0" smtClean="0"/>
                        <a:t> output signals don´t toggle, 1(6) Clear channel is stuck to </a:t>
                      </a:r>
                      <a:r>
                        <a:rPr lang="en-US" sz="1200" baseline="0" dirty="0" err="1" smtClean="0"/>
                        <a:t>ClearOn</a:t>
                      </a:r>
                      <a:r>
                        <a:rPr lang="en-US" sz="1200" baseline="0" dirty="0" smtClean="0"/>
                        <a:t> potential, the other 5 show the </a:t>
                      </a:r>
                      <a:r>
                        <a:rPr lang="en-US" sz="1200" baseline="0" dirty="0" err="1" smtClean="0"/>
                        <a:t>ClearOff</a:t>
                      </a:r>
                      <a:r>
                        <a:rPr lang="en-US" sz="1200" baseline="0" dirty="0" smtClean="0"/>
                        <a:t> potential,</a:t>
                      </a:r>
                    </a:p>
                    <a:p>
                      <a:r>
                        <a:rPr lang="en-US" sz="1200" baseline="0" dirty="0" smtClean="0"/>
                        <a:t>Gate channels 6(6) show the </a:t>
                      </a:r>
                      <a:r>
                        <a:rPr lang="en-US" sz="1200" baseline="0" dirty="0" err="1" smtClean="0"/>
                        <a:t>GateOn</a:t>
                      </a:r>
                      <a:r>
                        <a:rPr lang="en-US" sz="1200" baseline="0" dirty="0" smtClean="0"/>
                        <a:t> potential  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733426" y="4810125"/>
            <a:ext cx="7943850" cy="13049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dirty="0" smtClean="0">
                <a:sym typeface="Wingdings" panose="05000000000000000000" pitchFamily="2" charset="2"/>
              </a:rPr>
              <a:t>General Remark: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Wingdings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Do we damage the SWB18v1 when the “nominal” voltages for the DEPFET are used (</a:t>
            </a:r>
            <a:r>
              <a:rPr lang="en-US" dirty="0" err="1" smtClean="0">
                <a:sym typeface="Wingdings" panose="05000000000000000000" pitchFamily="2" charset="2"/>
              </a:rPr>
              <a:t>ClearHigh</a:t>
            </a:r>
            <a:r>
              <a:rPr lang="en-US" dirty="0" smtClean="0">
                <a:sym typeface="Wingdings" panose="05000000000000000000" pitchFamily="2" charset="2"/>
              </a:rPr>
              <a:t>= 22V as obtained in the optimizations with Hybrid 5.0)?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Wingdings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Recommendation: use only </a:t>
            </a:r>
            <a:r>
              <a:rPr lang="en-US" dirty="0" err="1" smtClean="0">
                <a:sym typeface="Wingdings" panose="05000000000000000000" pitchFamily="2" charset="2"/>
              </a:rPr>
              <a:t>ClearHigh</a:t>
            </a:r>
            <a:r>
              <a:rPr lang="en-US" dirty="0" smtClean="0">
                <a:sym typeface="Wingdings" panose="05000000000000000000" pitchFamily="2" charset="2"/>
              </a:rPr>
              <a:t> of 13V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Wingdings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Must: List of EMCMs with the components in Database and labeling of the ASICs on the EMCM housing</a:t>
            </a:r>
            <a:endParaRPr lang="en-US" dirty="0" smtClean="0"/>
          </a:p>
        </p:txBody>
      </p:sp>
      <p:sp>
        <p:nvSpPr>
          <p:cNvPr id="9" name="Textfeld 8"/>
          <p:cNvSpPr txBox="1"/>
          <p:nvPr/>
        </p:nvSpPr>
        <p:spPr>
          <a:xfrm>
            <a:off x="-247650" y="4886325"/>
            <a:ext cx="914400" cy="91440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no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1668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EMCMs – Open Topics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EMCM Status - Feb. 13, 2014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Christian Koffmane, MPG Halbleiterlabor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852D20-2352-4749-B7C5-DD441254C40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66478910"/>
              </p:ext>
            </p:extLst>
          </p:nvPr>
        </p:nvGraphicFramePr>
        <p:xfrm>
          <a:off x="585788" y="1038225"/>
          <a:ext cx="8005762" cy="3865245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595562"/>
                <a:gridCol w="2895600"/>
                <a:gridCol w="2514600"/>
              </a:tblGrid>
              <a:tr h="180975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Open Topics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What is needed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Comment</a:t>
                      </a:r>
                      <a:endParaRPr lang="en-US" sz="1400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Stable operation of the 4 high speed links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(DHP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DHH)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x DHP0.2 - 1 x DHH(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microTCA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P4-1 can be used for the debugging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Operation of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 1000 DCD channels at </a:t>
                      </a:r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320MHz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x DHPT1.0 and 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 DCDBv4/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DCDPipeline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with single ended CMOS bit-clock on EMCM-2 modules</a:t>
                      </a:r>
                      <a:b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with differential LVDS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bitclock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on EMCM-3</a:t>
                      </a:r>
                    </a:p>
                    <a:p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246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Stable Switcher outputs on a fully assembled EMCM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x DHP02 and 6 x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SWB 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without gated mode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Components</a:t>
                      </a:r>
                      <a:r>
                        <a:rPr lang="en-US" sz="1200" baseline="0" dirty="0" smtClean="0"/>
                        <a:t> which where planned for the EMCM W3-5 can be used</a:t>
                      </a:r>
                      <a:endParaRPr lang="en-US" sz="1200" dirty="0" smtClean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PXD6 operation on the EMCM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 x DHP02, 1 x DCDBv2, 1  SWB without gated mode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Gated Mode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 x DHPT1.0 and 4 x DCDBv4/</a:t>
                      </a:r>
                      <a:r>
                        <a:rPr lang="en-US" sz="12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DCDPipeline</a:t>
                      </a: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 x SWB18v2 (with gated mode)</a:t>
                      </a:r>
                      <a:b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PXD6 and/or additional load caps for the clear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 fully</a:t>
                      </a:r>
                      <a:r>
                        <a:rPr lang="en-US" sz="1200" baseline="0" dirty="0" smtClean="0"/>
                        <a:t> assembled modules needed!</a:t>
                      </a:r>
                    </a:p>
                    <a:p>
                      <a:r>
                        <a:rPr lang="en-US" sz="1200" baseline="0" dirty="0" smtClean="0"/>
                        <a:t>Only 12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SWB18v2 gated mode available!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762000" y="5038725"/>
            <a:ext cx="7829550" cy="16478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Wingdings"/>
              <a:buChar char="à"/>
            </a:pPr>
            <a:r>
              <a:rPr lang="en-US" sz="1200" dirty="0" smtClean="0">
                <a:sym typeface="Wingdings" panose="05000000000000000000" pitchFamily="2" charset="2"/>
              </a:rPr>
              <a:t>Can we assemble DHPT1.0 and </a:t>
            </a:r>
            <a:r>
              <a:rPr lang="en-US" sz="1200" dirty="0" err="1" smtClean="0">
                <a:sym typeface="Wingdings" panose="05000000000000000000" pitchFamily="2" charset="2"/>
              </a:rPr>
              <a:t>DCDPipeline</a:t>
            </a:r>
            <a:r>
              <a:rPr lang="en-US" sz="1200" dirty="0" smtClean="0">
                <a:sym typeface="Wingdings" panose="05000000000000000000" pitchFamily="2" charset="2"/>
              </a:rPr>
              <a:t> on EMCM2? Test on hybrid level necessary.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Wingdings"/>
              <a:buChar char="à"/>
            </a:pPr>
            <a:r>
              <a:rPr lang="en-US" sz="1200" dirty="0" smtClean="0">
                <a:sym typeface="Wingdings" panose="05000000000000000000" pitchFamily="2" charset="2"/>
              </a:rPr>
              <a:t>Two EMCM2 assemblies should be prepared for the operation with PXD6 matrix.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Wingdings"/>
              <a:buChar char="à"/>
            </a:pPr>
            <a:r>
              <a:rPr lang="en-US" sz="1200" dirty="0" smtClean="0">
                <a:sym typeface="Wingdings" panose="05000000000000000000" pitchFamily="2" charset="2"/>
              </a:rPr>
              <a:t>Gated modes: need fully assembled modules with the latest ASICs</a:t>
            </a: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Wingdings"/>
              <a:buChar char="à"/>
            </a:pPr>
            <a:endParaRPr lang="en-US" sz="1200" dirty="0">
              <a:sym typeface="Wingdings" panose="05000000000000000000" pitchFamily="2" charset="2"/>
            </a:endParaRPr>
          </a:p>
          <a:p>
            <a:pPr marL="285750" indent="-285750">
              <a:spcBef>
                <a:spcPts val="100"/>
              </a:spcBef>
              <a:spcAft>
                <a:spcPts val="100"/>
              </a:spcAft>
              <a:buFont typeface="Wingdings"/>
              <a:buChar char="à"/>
            </a:pPr>
            <a:r>
              <a:rPr lang="en-US" sz="1200" dirty="0" smtClean="0">
                <a:sym typeface="Wingdings" panose="05000000000000000000" pitchFamily="2" charset="2"/>
              </a:rPr>
              <a:t>Verification of EMCM Probe Card (Valencia)</a:t>
            </a: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en-US" sz="1200" dirty="0" smtClean="0">
                <a:sym typeface="Wingdings" panose="05000000000000000000" pitchFamily="2" charset="2"/>
              </a:rPr>
              <a:t>1</a:t>
            </a:r>
            <a:r>
              <a:rPr lang="en-US" sz="1200" baseline="30000" dirty="0" smtClean="0">
                <a:sym typeface="Wingdings" panose="05000000000000000000" pitchFamily="2" charset="2"/>
              </a:rPr>
              <a:t>st</a:t>
            </a:r>
            <a:r>
              <a:rPr lang="en-US" sz="1200" dirty="0" smtClean="0">
                <a:sym typeface="Wingdings" panose="05000000000000000000" pitchFamily="2" charset="2"/>
              </a:rPr>
              <a:t> step: minimum EMCM (1 set of ASICs) without </a:t>
            </a:r>
            <a:r>
              <a:rPr lang="en-US" sz="1200" dirty="0" err="1" smtClean="0">
                <a:sym typeface="Wingdings" panose="05000000000000000000" pitchFamily="2" charset="2"/>
              </a:rPr>
              <a:t>Kapton</a:t>
            </a:r>
            <a:endParaRPr lang="en-US" sz="1200" dirty="0">
              <a:sym typeface="Wingdings" panose="05000000000000000000" pitchFamily="2" charset="2"/>
            </a:endParaRPr>
          </a:p>
          <a:p>
            <a:pPr lvl="1">
              <a:spcBef>
                <a:spcPts val="100"/>
              </a:spcBef>
              <a:spcAft>
                <a:spcPts val="100"/>
              </a:spcAft>
            </a:pPr>
            <a:r>
              <a:rPr lang="en-US" sz="1200" dirty="0" smtClean="0">
                <a:sym typeface="Wingdings" panose="05000000000000000000" pitchFamily="2" charset="2"/>
              </a:rPr>
              <a:t> 2</a:t>
            </a:r>
            <a:r>
              <a:rPr lang="en-US" sz="1200" baseline="30000" dirty="0" smtClean="0">
                <a:sym typeface="Wingdings" panose="05000000000000000000" pitchFamily="2" charset="2"/>
              </a:rPr>
              <a:t>nd</a:t>
            </a:r>
            <a:r>
              <a:rPr lang="en-US" sz="1200" dirty="0" smtClean="0">
                <a:sym typeface="Wingdings" panose="05000000000000000000" pitchFamily="2" charset="2"/>
              </a:rPr>
              <a:t> step: fully assembled EMCM </a:t>
            </a:r>
            <a:endParaRPr lang="en-US" sz="1200" dirty="0" smtClean="0"/>
          </a:p>
        </p:txBody>
      </p:sp>
      <p:pic>
        <p:nvPicPr>
          <p:cNvPr id="1026" name="Picture 2" descr="C:\Users\chk\AppData\Local\Microsoft\Windows\Temporary Internet Files\Content.IE5\1Q38T8DY\MC90043253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581" y="1393969"/>
            <a:ext cx="345969" cy="23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chk\AppData\Local\Microsoft\Windows\Temporary Internet Files\Content.IE5\1Q38T8DY\MC900432530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5581" y="3422200"/>
            <a:ext cx="345969" cy="237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31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up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EMCM Status - Feb. 13, 2014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Christian Koffmane, MPG Halbleiterlabor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852D20-2352-4749-B7C5-DD441254C40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517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of </a:t>
            </a:r>
            <a:r>
              <a:rPr lang="en-US" dirty="0" err="1" smtClean="0"/>
              <a:t>SwitcherB</a:t>
            </a:r>
            <a:r>
              <a:rPr lang="en-US" dirty="0" smtClean="0"/>
              <a:t>, DCD-Bv2 and DHP02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EMCM Status - Feb. 13, 2014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Christian Koffmane, MPG Halbleiterlabor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852D20-2352-4749-B7C5-DD441254C400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7" name="Picture 3" descr="D:\tek00009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87" b="7043"/>
          <a:stretch/>
        </p:blipFill>
        <p:spPr bwMode="auto">
          <a:xfrm>
            <a:off x="414217" y="1583575"/>
            <a:ext cx="3914891" cy="256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6 CuadroTexto"/>
          <p:cNvSpPr txBox="1">
            <a:spLocks noChangeArrowheads="1"/>
          </p:cNvSpPr>
          <p:nvPr/>
        </p:nvSpPr>
        <p:spPr bwMode="auto">
          <a:xfrm>
            <a:off x="914399" y="1029577"/>
            <a:ext cx="3414713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1600" i="1">
                <a:solidFill>
                  <a:schemeClr val="tx1"/>
                </a:solidFill>
                <a:latin typeface="Calibri" pitchFamily="34" charset="0"/>
              </a:defRPr>
            </a:lvl5pPr>
            <a:lvl6pPr eaLnBrk="0" hangingPunct="0">
              <a:defRPr sz="1600" i="1">
                <a:solidFill>
                  <a:schemeClr val="tx1"/>
                </a:solidFill>
                <a:latin typeface="Calibri" pitchFamily="34" charset="0"/>
              </a:defRPr>
            </a:lvl6pPr>
            <a:lvl7pPr eaLnBrk="0" hangingPunct="0">
              <a:defRPr sz="1600" i="1">
                <a:solidFill>
                  <a:schemeClr val="tx1"/>
                </a:solidFill>
                <a:latin typeface="Calibri" pitchFamily="34" charset="0"/>
              </a:defRPr>
            </a:lvl7pPr>
            <a:lvl8pPr eaLnBrk="0" hangingPunct="0">
              <a:defRPr sz="1600" i="1">
                <a:solidFill>
                  <a:schemeClr val="tx1"/>
                </a:solidFill>
                <a:latin typeface="Calibri" pitchFamily="34" charset="0"/>
              </a:defRPr>
            </a:lvl8pPr>
            <a:lvl9pPr eaLnBrk="0" hangingPunct="0">
              <a:defRPr sz="1600" i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1600" b="1" dirty="0" smtClean="0"/>
              <a:t>DHP High Speed Link</a:t>
            </a:r>
            <a:endParaRPr lang="en-US" altLang="en-US" sz="1400" b="1" dirty="0" smtClean="0"/>
          </a:p>
          <a:p>
            <a:pPr algn="ctr"/>
            <a:r>
              <a:rPr lang="en-US" altLang="en-US" sz="1400" b="1" dirty="0" smtClean="0"/>
              <a:t>1.6 </a:t>
            </a:r>
            <a:r>
              <a:rPr lang="en-US" altLang="en-US" sz="1400" b="1" dirty="0" err="1"/>
              <a:t>Gbps</a:t>
            </a:r>
            <a:r>
              <a:rPr lang="en-US" altLang="en-US" sz="1400" b="1" dirty="0"/>
              <a:t> @ 10 m </a:t>
            </a:r>
            <a:r>
              <a:rPr lang="en-US" altLang="en-US" sz="1400" b="1" dirty="0" smtClean="0"/>
              <a:t>cable</a:t>
            </a:r>
            <a:endParaRPr lang="en-US" altLang="en-US" sz="1400" b="1" dirty="0"/>
          </a:p>
        </p:txBody>
      </p:sp>
      <p:pic>
        <p:nvPicPr>
          <p:cNvPr id="9" name="Picture 2" descr="C:\Dropbox\AllDCD_RefIn=1.04_AmpLow=1.54_Plot_cut49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900" y="1558737"/>
            <a:ext cx="4482748" cy="3078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6 CuadroTexto"/>
          <p:cNvSpPr txBox="1">
            <a:spLocks noChangeArrowheads="1"/>
          </p:cNvSpPr>
          <p:nvPr/>
        </p:nvSpPr>
        <p:spPr bwMode="auto">
          <a:xfrm>
            <a:off x="5067917" y="1029577"/>
            <a:ext cx="3414713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1600" i="1">
                <a:solidFill>
                  <a:schemeClr val="tx1"/>
                </a:solidFill>
                <a:latin typeface="Calibri" pitchFamily="34" charset="0"/>
              </a:defRPr>
            </a:lvl5pPr>
            <a:lvl6pPr eaLnBrk="0" hangingPunct="0">
              <a:defRPr sz="1600" i="1">
                <a:solidFill>
                  <a:schemeClr val="tx1"/>
                </a:solidFill>
                <a:latin typeface="Calibri" pitchFamily="34" charset="0"/>
              </a:defRPr>
            </a:lvl6pPr>
            <a:lvl7pPr eaLnBrk="0" hangingPunct="0">
              <a:defRPr sz="1600" i="1">
                <a:solidFill>
                  <a:schemeClr val="tx1"/>
                </a:solidFill>
                <a:latin typeface="Calibri" pitchFamily="34" charset="0"/>
              </a:defRPr>
            </a:lvl7pPr>
            <a:lvl8pPr eaLnBrk="0" hangingPunct="0">
              <a:defRPr sz="1600" i="1">
                <a:solidFill>
                  <a:schemeClr val="tx1"/>
                </a:solidFill>
                <a:latin typeface="Calibri" pitchFamily="34" charset="0"/>
              </a:defRPr>
            </a:lvl8pPr>
            <a:lvl9pPr eaLnBrk="0" hangingPunct="0">
              <a:defRPr sz="1600" i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1600" b="1" dirty="0" smtClean="0"/>
              <a:t>DCDBv2 ADC transfer curve</a:t>
            </a:r>
            <a:endParaRPr lang="en-US" altLang="en-US" sz="1400" b="1" dirty="0" smtClean="0"/>
          </a:p>
          <a:p>
            <a:pPr algn="ctr"/>
            <a:r>
              <a:rPr lang="en-US" altLang="en-US" sz="1400" b="1" dirty="0" smtClean="0"/>
              <a:t>Some channels show higher noise – connected to long drain line?</a:t>
            </a:r>
            <a:endParaRPr lang="en-US" altLang="en-US" sz="1400" b="1" dirty="0"/>
          </a:p>
        </p:txBody>
      </p:sp>
      <p:pic>
        <p:nvPicPr>
          <p:cNvPr id="12" name="Grafik 11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925"/>
          <a:stretch/>
        </p:blipFill>
        <p:spPr>
          <a:xfrm>
            <a:off x="482486" y="4362526"/>
            <a:ext cx="3823867" cy="1649139"/>
          </a:xfrm>
          <a:prstGeom prst="rect">
            <a:avLst/>
          </a:prstGeom>
        </p:spPr>
      </p:pic>
      <p:sp>
        <p:nvSpPr>
          <p:cNvPr id="13" name="Textfeld 12"/>
          <p:cNvSpPr txBox="1"/>
          <p:nvPr/>
        </p:nvSpPr>
        <p:spPr>
          <a:xfrm>
            <a:off x="4966316" y="4812504"/>
            <a:ext cx="3948732" cy="7491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dirty="0" smtClean="0"/>
              <a:t>Measurements already discussed during DESY meeting Oct. 2013 by F. Lütticke and C. Koffmane.</a:t>
            </a:r>
          </a:p>
        </p:txBody>
      </p:sp>
      <p:sp>
        <p:nvSpPr>
          <p:cNvPr id="14" name="6 CuadroTexto"/>
          <p:cNvSpPr txBox="1">
            <a:spLocks noChangeArrowheads="1"/>
          </p:cNvSpPr>
          <p:nvPr/>
        </p:nvSpPr>
        <p:spPr bwMode="auto">
          <a:xfrm>
            <a:off x="459730" y="6011665"/>
            <a:ext cx="3869381" cy="553998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16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1600" i="1">
                <a:solidFill>
                  <a:schemeClr val="tx1"/>
                </a:solidFill>
                <a:latin typeface="Calibri" pitchFamily="34" charset="0"/>
              </a:defRPr>
            </a:lvl5pPr>
            <a:lvl6pPr eaLnBrk="0" hangingPunct="0">
              <a:defRPr sz="1600" i="1">
                <a:solidFill>
                  <a:schemeClr val="tx1"/>
                </a:solidFill>
                <a:latin typeface="Calibri" pitchFamily="34" charset="0"/>
              </a:defRPr>
            </a:lvl6pPr>
            <a:lvl7pPr eaLnBrk="0" hangingPunct="0">
              <a:defRPr sz="1600" i="1">
                <a:solidFill>
                  <a:schemeClr val="tx1"/>
                </a:solidFill>
                <a:latin typeface="Calibri" pitchFamily="34" charset="0"/>
              </a:defRPr>
            </a:lvl7pPr>
            <a:lvl8pPr eaLnBrk="0" hangingPunct="0">
              <a:defRPr sz="1600" i="1">
                <a:solidFill>
                  <a:schemeClr val="tx1"/>
                </a:solidFill>
                <a:latin typeface="Calibri" pitchFamily="34" charset="0"/>
              </a:defRPr>
            </a:lvl8pPr>
            <a:lvl9pPr eaLnBrk="0" hangingPunct="0">
              <a:defRPr sz="1600" i="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1600" b="1" dirty="0" smtClean="0"/>
              <a:t>EMCM P4-1: </a:t>
            </a:r>
            <a:r>
              <a:rPr lang="en-US" altLang="en-US" sz="1600" b="1" dirty="0" err="1" smtClean="0"/>
              <a:t>SwitcherB</a:t>
            </a:r>
            <a:r>
              <a:rPr lang="en-US" altLang="en-US" sz="1600" b="1" dirty="0" smtClean="0"/>
              <a:t> output</a:t>
            </a:r>
            <a:endParaRPr lang="en-US" altLang="en-US" sz="1400" b="1" dirty="0" smtClean="0"/>
          </a:p>
          <a:p>
            <a:pPr algn="ctr"/>
            <a:r>
              <a:rPr lang="en-US" altLang="en-US" sz="1400" b="1" dirty="0" smtClean="0"/>
              <a:t>Missing Gate  signal at the last SWB</a:t>
            </a:r>
            <a:endParaRPr lang="en-US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067160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Fully Assembled EMCM (P4-1) – </a:t>
            </a:r>
            <a:r>
              <a:rPr lang="en-US" dirty="0" err="1"/>
              <a:t>SwitcheB</a:t>
            </a:r>
            <a:r>
              <a:rPr lang="en-US" dirty="0"/>
              <a:t> </a:t>
            </a:r>
            <a:r>
              <a:rPr lang="en-US" dirty="0" smtClean="0"/>
              <a:t>Outputs before accident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EMCM Status - Feb. 13, 2014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Christian Koffmane, MPG Halbleiterlabor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852D20-2352-4749-B7C5-DD441254C40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198" y="774649"/>
            <a:ext cx="7897623" cy="5400000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1954358" y="297374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Gate1</a:t>
            </a:r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1954358" y="334307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Gate2</a:t>
            </a:r>
            <a:endParaRPr lang="en-US" dirty="0"/>
          </a:p>
        </p:txBody>
      </p:sp>
      <p:sp>
        <p:nvSpPr>
          <p:cNvPr id="10" name="Textfeld 9"/>
          <p:cNvSpPr txBox="1"/>
          <p:nvPr/>
        </p:nvSpPr>
        <p:spPr>
          <a:xfrm>
            <a:off x="1954358" y="3723087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Gate3</a:t>
            </a:r>
            <a:endParaRPr lang="en-US" dirty="0"/>
          </a:p>
        </p:txBody>
      </p:sp>
      <p:sp>
        <p:nvSpPr>
          <p:cNvPr id="11" name="Textfeld 10"/>
          <p:cNvSpPr txBox="1"/>
          <p:nvPr/>
        </p:nvSpPr>
        <p:spPr>
          <a:xfrm>
            <a:off x="514198" y="6187349"/>
            <a:ext cx="83782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Switcher configuration register has to be checked (internal termination resistors must be off)</a:t>
            </a:r>
          </a:p>
        </p:txBody>
      </p:sp>
    </p:spTree>
    <p:extLst>
      <p:ext uri="{BB962C8B-B14F-4D97-AF65-F5344CB8AC3E}">
        <p14:creationId xmlns:p14="http://schemas.microsoft.com/office/powerpoint/2010/main" val="2804914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Fully Assembled EMCM (P4-1) – </a:t>
            </a:r>
            <a:r>
              <a:rPr lang="en-US" dirty="0" err="1" smtClean="0"/>
              <a:t>SwitcherB</a:t>
            </a:r>
            <a:r>
              <a:rPr lang="en-US" dirty="0" smtClean="0"/>
              <a:t> </a:t>
            </a:r>
            <a:r>
              <a:rPr lang="en-US" dirty="0"/>
              <a:t>Outputs </a:t>
            </a:r>
            <a:r>
              <a:rPr lang="en-US" dirty="0" smtClean="0"/>
              <a:t>after accident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EMCM Status - Feb. 13, 2014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Christian Koffmane, MPG Halbleiterlabor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852D20-2352-4749-B7C5-DD441254C40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2050" name="Picture 2" descr="H:\Oszi\emcm-swb-gate-afterRepai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4" y="1153538"/>
            <a:ext cx="7096125" cy="4851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feld 8"/>
          <p:cNvSpPr txBox="1"/>
          <p:nvPr/>
        </p:nvSpPr>
        <p:spPr>
          <a:xfrm>
            <a:off x="1678133" y="217364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Gate1</a:t>
            </a:r>
            <a:endParaRPr 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5191125" y="4391025"/>
            <a:ext cx="2647950" cy="1076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dirty="0" smtClean="0"/>
              <a:t>Falling edge in µs range</a:t>
            </a:r>
          </a:p>
          <a:p>
            <a:pPr>
              <a:spcBef>
                <a:spcPts val="100"/>
              </a:spcBef>
              <a:spcAft>
                <a:spcPts val="100"/>
              </a:spcAft>
            </a:pPr>
            <a:r>
              <a:rPr lang="en-US" dirty="0" smtClean="0"/>
              <a:t>Rising edge still fast in ns range</a:t>
            </a:r>
          </a:p>
        </p:txBody>
      </p:sp>
    </p:spTree>
    <p:extLst>
      <p:ext uri="{BB962C8B-B14F-4D97-AF65-F5344CB8AC3E}">
        <p14:creationId xmlns:p14="http://schemas.microsoft.com/office/powerpoint/2010/main" val="23731412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2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  <a:ln>
          <a:noFill/>
        </a:ln>
      </a:spPr>
      <a:bodyPr wrap="none" rtlCol="0">
        <a:noAutofit/>
      </a:bodyPr>
      <a:lstStyle>
        <a:defPPr>
          <a:spcBef>
            <a:spcPts val="100"/>
          </a:spcBef>
          <a:spcAft>
            <a:spcPts val="100"/>
          </a:spcAft>
          <a:defRPr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612</Words>
  <Application>Microsoft Office PowerPoint</Application>
  <PresentationFormat>Bildschirmpräsentation (4:3)</PresentationFormat>
  <Paragraphs>101</Paragraphs>
  <Slides>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Default Design</vt:lpstr>
      <vt:lpstr>EMCMs  - Location and Status</vt:lpstr>
      <vt:lpstr>EMCMs – Open Topics</vt:lpstr>
      <vt:lpstr>back up</vt:lpstr>
      <vt:lpstr>Measurement of SwitcherB, DCD-Bv2 and DHP02</vt:lpstr>
      <vt:lpstr>Fully Assembled EMCM (P4-1) – SwitcheB Outputs before accident</vt:lpstr>
      <vt:lpstr>Fully Assembled EMCM (P4-1) – SwitcherB Outputs after accident</vt:lpstr>
    </vt:vector>
  </TitlesOfParts>
  <Company>MPI HLL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</dc:title>
  <dc:creator>Laci</dc:creator>
  <cp:lastModifiedBy>Christian Koffmane</cp:lastModifiedBy>
  <cp:revision>1375</cp:revision>
  <cp:lastPrinted>2001-12-17T12:31:23Z</cp:lastPrinted>
  <dcterms:created xsi:type="dcterms:W3CDTF">2000-08-08T15:04:12Z</dcterms:created>
  <dcterms:modified xsi:type="dcterms:W3CDTF">2014-02-13T09:29:50Z</dcterms:modified>
</cp:coreProperties>
</file>