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0" r:id="rId1"/>
    <p:sldMasterId id="2147483729" r:id="rId2"/>
    <p:sldMasterId id="2147483753" r:id="rId3"/>
  </p:sldMasterIdLst>
  <p:notesMasterIdLst>
    <p:notesMasterId r:id="rId16"/>
  </p:notesMasterIdLst>
  <p:handoutMasterIdLst>
    <p:handoutMasterId r:id="rId17"/>
  </p:handoutMasterIdLst>
  <p:sldIdLst>
    <p:sldId id="557" r:id="rId4"/>
    <p:sldId id="703" r:id="rId5"/>
    <p:sldId id="704" r:id="rId6"/>
    <p:sldId id="705" r:id="rId7"/>
    <p:sldId id="706" r:id="rId8"/>
    <p:sldId id="707" r:id="rId9"/>
    <p:sldId id="708" r:id="rId10"/>
    <p:sldId id="709" r:id="rId11"/>
    <p:sldId id="710" r:id="rId12"/>
    <p:sldId id="711" r:id="rId13"/>
    <p:sldId id="702" r:id="rId14"/>
    <p:sldId id="656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B00"/>
    <a:srgbClr val="FF00FF"/>
    <a:srgbClr val="0AE1E6"/>
    <a:srgbClr val="B2B2B2"/>
    <a:srgbClr val="FF9797"/>
    <a:srgbClr val="FF3300"/>
    <a:srgbClr val="0066FF"/>
    <a:srgbClr val="009999"/>
    <a:srgbClr val="51AF96"/>
    <a:srgbClr val="95C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9" autoAdjust="0"/>
    <p:restoredTop sz="76835" autoAdjust="0"/>
  </p:normalViewPr>
  <p:slideViewPr>
    <p:cSldViewPr snapToGrid="0" snapToObjects="1">
      <p:cViewPr varScale="1">
        <p:scale>
          <a:sx n="117" d="100"/>
          <a:sy n="117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484" y="-84"/>
      </p:cViewPr>
      <p:guideLst>
        <p:guide orient="horz" pos="3222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200">
                <a:latin typeface="Times New Roman" pitchFamily="18" charset="0"/>
              </a:defRPr>
            </a:lvl1pPr>
          </a:lstStyle>
          <a:p>
            <a:fld id="{3823203A-83E1-4CF0-A5C0-C052A7EAF596}" type="datetime1">
              <a:rPr lang="en-US"/>
              <a:pPr/>
              <a:t>4/9/2014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Paola Avella, MPI Munich</a:t>
            </a: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200">
                <a:latin typeface="Times New Roman" pitchFamily="18" charset="0"/>
              </a:defRPr>
            </a:lvl1pPr>
          </a:lstStyle>
          <a:p>
            <a:fld id="{04DB44E3-EF61-4CE5-A62A-E50044EB258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90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200">
                <a:latin typeface="Times New Roman" pitchFamily="18" charset="0"/>
              </a:defRPr>
            </a:lvl1pPr>
          </a:lstStyle>
          <a:p>
            <a:fld id="{6583CEBF-66FE-4B9F-A2DF-31B925163911}" type="datetime1">
              <a:rPr lang="en-US"/>
              <a:pPr/>
              <a:t>4/9/2014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Paola Avella, MPI Munich</a:t>
            </a: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5" tIns="48110" rIns="96215" bIns="48110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200">
                <a:latin typeface="Times New Roman" pitchFamily="18" charset="0"/>
              </a:defRPr>
            </a:lvl1pPr>
          </a:lstStyle>
          <a:p>
            <a:fld id="{10A674CA-299F-4D44-AA6B-709E46DA859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253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9" name="Picture 12" descr="hll-logo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2875"/>
            <a:ext cx="19208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MPP_os_logo_cmy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475"/>
            <a:ext cx="15303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94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64075"/>
            <a:ext cx="6400800" cy="128587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 dirty="0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BEFA3-AC85-4731-B519-8F92E713A5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33502-630D-4EA7-8E07-747254EB2D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8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88913"/>
            <a:ext cx="209073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122987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313C-D926-4B93-BAFE-921EF7FC4F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6040"/>
            <a:ext cx="8686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90600"/>
            <a:ext cx="4267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553200"/>
            <a:ext cx="6651625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61401-4029-4F86-A151-96939C8BE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4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6040"/>
            <a:ext cx="8686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553200"/>
            <a:ext cx="6651625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B476-DC73-4B2B-ACDD-CD49DA6AF0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08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22288" y="1493838"/>
            <a:ext cx="8229600" cy="452596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15900" y="6669088"/>
            <a:ext cx="6192838" cy="188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408738" y="6677025"/>
            <a:ext cx="2343150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29600" y="6638925"/>
            <a:ext cx="914400" cy="219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C090F-89E5-499B-B2FB-C59C6736A2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2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22288" y="1493838"/>
            <a:ext cx="4038600" cy="45259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3288" y="1493838"/>
            <a:ext cx="4038600" cy="45259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15900" y="6669088"/>
            <a:ext cx="6192838" cy="188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408738" y="6677025"/>
            <a:ext cx="2343150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638925"/>
            <a:ext cx="914400" cy="219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755FE-CDAE-4721-A866-B28755D0AF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2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7444" y="6745111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pic>
        <p:nvPicPr>
          <p:cNvPr id="6" name="Picture 16" descr="MPP_os_logo_cmy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475"/>
            <a:ext cx="15303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1"/>
            <a:ext cx="8229600" cy="54283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1715" y="239033"/>
            <a:ext cx="7532914" cy="566511"/>
          </a:xfrm>
        </p:spPr>
        <p:txBody>
          <a:bodyPr>
            <a:normAutofit/>
          </a:bodyPr>
          <a:lstStyle>
            <a:lvl1pPr>
              <a:buNone/>
              <a:defRPr sz="2800"/>
            </a:lvl1pPr>
            <a:lvl2pPr>
              <a:defRPr sz="28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1715" y="239033"/>
            <a:ext cx="7532914" cy="56651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BF3B-B04A-485F-A78A-C09F059E71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24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1714"/>
            <a:ext cx="4040188" cy="48405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96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8971"/>
            <a:ext cx="4041775" cy="4833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1715" y="239033"/>
            <a:ext cx="7532914" cy="566511"/>
          </a:xfrm>
        </p:spPr>
        <p:txBody>
          <a:bodyPr>
            <a:normAutofit/>
          </a:bodyPr>
          <a:lstStyle>
            <a:lvl1pPr>
              <a:buNone/>
              <a:defRPr sz="2800"/>
            </a:lvl1pPr>
            <a:lvl2pPr>
              <a:defRPr sz="28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1715" y="239033"/>
            <a:ext cx="7532914" cy="56651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7077075" y="6677025"/>
            <a:ext cx="2546350" cy="1809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669088"/>
            <a:ext cx="3311525" cy="188912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669088"/>
            <a:ext cx="3311525" cy="1889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75" y="136525"/>
            <a:ext cx="7543800" cy="75723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5616575"/>
            <a:ext cx="1371600" cy="692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381750"/>
            <a:ext cx="133191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E622-CA3A-4EFE-AC73-92FF8097AE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136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669088"/>
            <a:ext cx="3311525" cy="188912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669088"/>
            <a:ext cx="3311525" cy="1889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669088"/>
            <a:ext cx="3311525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16675" y="6677025"/>
            <a:ext cx="25463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65613" y="6670675"/>
            <a:ext cx="455612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215900" y="6669088"/>
            <a:ext cx="6192838" cy="188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408738" y="6677025"/>
            <a:ext cx="2343150" cy="1809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638925"/>
            <a:ext cx="914400" cy="219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41A7A-08A7-4E1B-8BBC-A0FB74A0B8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9" name="Picture 12" descr="hll-logo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2875"/>
            <a:ext cx="19208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MPP_os_logo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475"/>
            <a:ext cx="15303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6394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64075"/>
            <a:ext cx="6400800" cy="128587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 dirty="0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BEFA3-AC85-4731-B519-8F92E713A5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4" name="Picture 16" descr="MPP_os_logo_cmy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475"/>
            <a:ext cx="15303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28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1F46-9E05-47A8-A203-2A8B21A35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9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BF3B-B04A-485F-A78A-C09F059E71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0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E622-CA3A-4EFE-AC73-92FF8097AE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13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493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1F46-9E05-47A8-A203-2A8B21A35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97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080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9F55-F8C4-47A0-B45F-E531876E64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19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C4729-A3DC-4D89-9694-02DB10FAB1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13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41A7A-08A7-4E1B-8BBC-A0FB74A0B8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E41A-3A6A-4371-B2BB-56AF9510A7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85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5A2C-58D1-4062-A77C-62E335212EB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667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33502-630D-4EA7-8E07-747254EB2D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87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88913"/>
            <a:ext cx="2090738" cy="58308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122987" cy="58308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313C-D926-4B93-BAFE-921EF7FC4F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080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9F55-F8C4-47A0-B45F-E531876E64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196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6040"/>
            <a:ext cx="8686800" cy="11398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90600"/>
            <a:ext cx="4267200" cy="5486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486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553200"/>
            <a:ext cx="6651625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61401-4029-4F86-A151-96939C8BE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417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6040"/>
            <a:ext cx="8686800" cy="11398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553200"/>
            <a:ext cx="6651625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B476-DC73-4B2B-ACDD-CD49DA6AF0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088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22288" y="1493838"/>
            <a:ext cx="8229600" cy="4525962"/>
          </a:xfrm>
        </p:spPr>
        <p:txBody>
          <a:bodyPr/>
          <a:lstStyle/>
          <a:p>
            <a:r>
              <a:rPr lang="en-GB" smtClean="0"/>
              <a:t>Click icon to add table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15900" y="6669088"/>
            <a:ext cx="6192838" cy="188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408738" y="6677025"/>
            <a:ext cx="2343150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29600" y="6638925"/>
            <a:ext cx="914400" cy="219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C090F-89E5-499B-B2FB-C59C6736A2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2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7772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22288" y="1493838"/>
            <a:ext cx="4038600" cy="452596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3288" y="1493838"/>
            <a:ext cx="4038600" cy="452596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15900" y="6669088"/>
            <a:ext cx="6192838" cy="1889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408738" y="6677025"/>
            <a:ext cx="2343150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638925"/>
            <a:ext cx="914400" cy="219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755FE-CDAE-4721-A866-B28755D0AF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C4729-A3DC-4D89-9694-02DB10FAB1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41A7A-08A7-4E1B-8BBC-A0FB74A0B8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E41A-3A6A-4371-B2BB-56AF9510A7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5A2C-58D1-4062-A77C-62E335212EB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6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Title</a:t>
            </a:r>
          </a:p>
        </p:txBody>
      </p:sp>
      <p:sp>
        <p:nvSpPr>
          <p:cNvPr id="1283078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9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0" name="Line 8"/>
          <p:cNvSpPr>
            <a:spLocks noChangeShapeType="1"/>
          </p:cNvSpPr>
          <p:nvPr/>
        </p:nvSpPr>
        <p:spPr bwMode="auto">
          <a:xfrm>
            <a:off x="296863" y="908050"/>
            <a:ext cx="7124700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00" y="6669088"/>
            <a:ext cx="61928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128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8738" y="6677025"/>
            <a:ext cx="2343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pic>
        <p:nvPicPr>
          <p:cNvPr id="1036" name="Picture 12" descr="hll-logo-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142875"/>
            <a:ext cx="1439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3085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638925"/>
            <a:ext cx="914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E7E4C8-7EF0-46C7-A5CA-92130283E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27" r:id="rId12"/>
    <p:sldLayoutId id="2147483728" r:id="rId13"/>
    <p:sldLayoutId id="2147483724" r:id="rId14"/>
    <p:sldLayoutId id="2147483725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371"/>
            <a:ext cx="8229600" cy="540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IWLC2010				                       </a:t>
            </a:r>
            <a:fld id="{0C82D230-3D14-453A-90AD-6E061D432DF8}" type="slidenum">
              <a:rPr lang="en-US" sz="1000" smtClean="0"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‹Nr.›</a:t>
            </a:fld>
            <a:r>
              <a:rPr lang="en-US" sz="1000" dirty="0" smtClean="0">
                <a:latin typeface="Arial" pitchFamily="34" charset="0"/>
                <a:cs typeface="Arial" pitchFamily="34" charset="0"/>
              </a:rPr>
              <a:t>			Jelena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Ninkovic</a:t>
            </a:r>
            <a:r>
              <a:rPr lang="en-US" sz="1000" baseline="0" dirty="0" smtClean="0">
                <a:latin typeface="Arial" pitchFamily="34" charset="0"/>
                <a:cs typeface="Arial" pitchFamily="34" charset="0"/>
              </a:rPr>
              <a:t>, MPI HLL Munich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296863" y="908050"/>
            <a:ext cx="7124700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" name="Rectangle 10"/>
          <p:cNvSpPr txBox="1">
            <a:spLocks noChangeArrowheads="1"/>
          </p:cNvSpPr>
          <p:nvPr/>
        </p:nvSpPr>
        <p:spPr bwMode="auto">
          <a:xfrm>
            <a:off x="6416675" y="6677025"/>
            <a:ext cx="2546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  <a:latin typeface="Tahoma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" name="Picture 12" descr="hll-logo-2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704138" y="142875"/>
            <a:ext cx="14398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Title</a:t>
            </a:r>
          </a:p>
        </p:txBody>
      </p:sp>
      <p:sp>
        <p:nvSpPr>
          <p:cNvPr id="1283078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79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0" name="Line 8"/>
          <p:cNvSpPr>
            <a:spLocks noChangeShapeType="1"/>
          </p:cNvSpPr>
          <p:nvPr/>
        </p:nvSpPr>
        <p:spPr bwMode="auto">
          <a:xfrm>
            <a:off x="296863" y="908050"/>
            <a:ext cx="7124700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00" y="6669088"/>
            <a:ext cx="61928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128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8738" y="6677025"/>
            <a:ext cx="2343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de-DE" smtClean="0"/>
          </a:p>
        </p:txBody>
      </p:sp>
      <p:pic>
        <p:nvPicPr>
          <p:cNvPr id="1036" name="Picture 12" descr="hll-logo-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142875"/>
            <a:ext cx="1439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3085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8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638925"/>
            <a:ext cx="914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E7E4C8-7EF0-46C7-A5CA-92130283E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Arial" charset="0"/>
        </a:defRPr>
      </a:lvl9pPr>
    </p:titleStyle>
    <p:bodyStyle>
      <a:lvl1pPr marL="812800" indent="-812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</a:defRPr>
      </a:lvl2pPr>
      <a:lvl3pPr marL="1524000" indent="-609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3pPr>
      <a:lvl4pPr marL="18796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4pPr>
      <a:lvl5pPr marL="23368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5pPr>
      <a:lvl6pPr marL="27940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6pPr>
      <a:lvl7pPr marL="32512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7pPr>
      <a:lvl8pPr marL="37084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8pPr>
      <a:lvl9pPr marL="4165600" indent="-508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450561"/>
            <a:ext cx="9144000" cy="1198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664D"/>
                </a:solidFill>
              </a:rPr>
              <a:t>Measuring DCD characteristics at HLL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711788"/>
            <a:ext cx="9144000" cy="16773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 smtClean="0"/>
              <a:t>PXD meeting via </a:t>
            </a:r>
            <a:r>
              <a:rPr lang="en-US" sz="1600" dirty="0" err="1" smtClean="0"/>
              <a:t>SeeVogh</a:t>
            </a:r>
            <a:endParaRPr lang="en-US" sz="1600" i="1" dirty="0" smtClean="0"/>
          </a:p>
          <a:p>
            <a:pPr>
              <a:lnSpc>
                <a:spcPct val="90000"/>
              </a:lnSpc>
            </a:pPr>
            <a:r>
              <a:rPr lang="en-US" sz="1600" i="1" dirty="0" smtClean="0"/>
              <a:t>April 9 2014</a:t>
            </a:r>
            <a:endParaRPr lang="en-US" sz="1600" i="1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1600" dirty="0" smtClean="0"/>
              <a:t>Manfred </a:t>
            </a:r>
            <a:r>
              <a:rPr lang="en-US" sz="1600" dirty="0" err="1" smtClean="0"/>
              <a:t>Valentan</a:t>
            </a:r>
            <a:r>
              <a:rPr lang="en-US" sz="1600" dirty="0" smtClean="0"/>
              <a:t>, MPP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219" y="142130"/>
            <a:ext cx="2431784" cy="1498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“maximal nonlinear” channel 203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99" y="2114234"/>
            <a:ext cx="4112978" cy="452342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3" y="924819"/>
            <a:ext cx="3030113" cy="15507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36" y="916443"/>
            <a:ext cx="3043737" cy="15389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Ellipse 9"/>
          <p:cNvSpPr/>
          <p:nvPr/>
        </p:nvSpPr>
        <p:spPr bwMode="auto">
          <a:xfrm>
            <a:off x="3246012" y="3469821"/>
            <a:ext cx="917773" cy="702129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Gerade Verbindung 11"/>
          <p:cNvCxnSpPr>
            <a:stCxn id="10" idx="1"/>
            <a:endCxn id="8" idx="2"/>
          </p:cNvCxnSpPr>
          <p:nvPr/>
        </p:nvCxnSpPr>
        <p:spPr bwMode="auto">
          <a:xfrm flipH="1" flipV="1">
            <a:off x="1900820" y="2483984"/>
            <a:ext cx="1479597" cy="108866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5780314" y="2501716"/>
            <a:ext cx="839784" cy="351065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Gerade Verbindung 14"/>
          <p:cNvCxnSpPr>
            <a:stCxn id="13" idx="6"/>
            <a:endCxn id="9" idx="2"/>
          </p:cNvCxnSpPr>
          <p:nvPr/>
        </p:nvCxnSpPr>
        <p:spPr bwMode="auto">
          <a:xfrm flipV="1">
            <a:off x="6620098" y="2455411"/>
            <a:ext cx="870407" cy="221838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769549" y="5045616"/>
            <a:ext cx="24238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than 10 ADU deviation</a:t>
            </a:r>
          </a:p>
          <a:p>
            <a:r>
              <a:rPr lang="en-US" dirty="0" smtClean="0"/>
              <a:t>Very unsteady </a:t>
            </a:r>
            <a:r>
              <a:rPr lang="en-US" dirty="0" err="1" smtClean="0"/>
              <a:t>behaviour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investigating…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0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</a:pPr>
            <a:r>
              <a:rPr lang="en-US" dirty="0" smtClean="0"/>
              <a:t>Measurement setup at HLL operational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err="1" smtClean="0"/>
              <a:t>Keithley</a:t>
            </a:r>
            <a:r>
              <a:rPr lang="en-US" dirty="0" smtClean="0"/>
              <a:t> 2400 SMU, fully populated EMCM, DHH, EPICS</a:t>
            </a:r>
          </a:p>
          <a:p>
            <a:pPr marL="457200" lvl="1" indent="0">
              <a:lnSpc>
                <a:spcPct val="110000"/>
              </a:lnSpc>
            </a:pPr>
            <a:endParaRPr lang="en-US" dirty="0" smtClean="0"/>
          </a:p>
          <a:p>
            <a:pPr marL="0" indent="0">
              <a:lnSpc>
                <a:spcPct val="110000"/>
              </a:lnSpc>
            </a:pPr>
            <a:r>
              <a:rPr lang="en-US" dirty="0" smtClean="0"/>
              <a:t>Found ~5 ADU nonlinearity above ~200 ADU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smtClean="0"/>
              <a:t>only influences the position measurement for multiple-pixel clusters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smtClean="0"/>
              <a:t>charge sharing -&gt; these clusters are unlikely to have high ADU readings</a:t>
            </a:r>
          </a:p>
          <a:p>
            <a:pPr marL="457200" lvl="1" indent="0">
              <a:lnSpc>
                <a:spcPct val="110000"/>
              </a:lnSpc>
            </a:pPr>
            <a:endParaRPr lang="en-US" dirty="0" smtClean="0"/>
          </a:p>
          <a:p>
            <a:pPr marL="0" indent="0">
              <a:lnSpc>
                <a:spcPct val="110000"/>
              </a:lnSpc>
            </a:pPr>
            <a:r>
              <a:rPr lang="en-US" dirty="0" smtClean="0"/>
              <a:t>Tried to increase measurement speed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smtClean="0"/>
              <a:t>1 DCD, 25 </a:t>
            </a:r>
            <a:r>
              <a:rPr lang="en-US" dirty="0" err="1" smtClean="0"/>
              <a:t>nA</a:t>
            </a:r>
            <a:r>
              <a:rPr lang="en-US" dirty="0" smtClean="0"/>
              <a:t> steps -&gt; 16 hours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smtClean="0"/>
              <a:t>missing some measurement points</a:t>
            </a:r>
          </a:p>
          <a:p>
            <a:pPr marL="457200" lvl="1" indent="0">
              <a:lnSpc>
                <a:spcPct val="110000"/>
              </a:lnSpc>
            </a:pPr>
            <a:r>
              <a:rPr lang="en-US" dirty="0" smtClean="0"/>
              <a:t>most likely timing issue, investigating…</a:t>
            </a:r>
          </a:p>
          <a:p>
            <a:pPr marL="101600" indent="0">
              <a:lnSpc>
                <a:spcPct val="110000"/>
              </a:lnSpc>
            </a:pPr>
            <a:endParaRPr lang="en-US" dirty="0" smtClean="0"/>
          </a:p>
          <a:p>
            <a:pPr marL="0" indent="0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956" y="142131"/>
            <a:ext cx="1701411" cy="104871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68" y="1559378"/>
            <a:ext cx="7765143" cy="4367893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41A7A-08A7-4E1B-8BBC-A0FB74A0B8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setup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427" y="2904731"/>
            <a:ext cx="5258534" cy="3658111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hteck 7"/>
          <p:cNvSpPr/>
          <p:nvPr/>
        </p:nvSpPr>
        <p:spPr bwMode="auto">
          <a:xfrm>
            <a:off x="5055027" y="2596954"/>
            <a:ext cx="1714500" cy="3077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Arial" charset="0"/>
              </a:rPr>
              <a:t>Keithley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charset="0"/>
              </a:rPr>
              <a:t> 2400 SMU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89611" y="594086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5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773750" y="595025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10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34841" y="2596954"/>
            <a:ext cx="2116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… 25 </a:t>
            </a:r>
            <a:r>
              <a:rPr lang="en-US" dirty="0" err="1" smtClean="0"/>
              <a:t>uA</a:t>
            </a:r>
            <a:r>
              <a:rPr lang="en-US" dirty="0" smtClean="0"/>
              <a:t>, 0.1 </a:t>
            </a:r>
            <a:r>
              <a:rPr lang="en-US" dirty="0" err="1" smtClean="0"/>
              <a:t>uA</a:t>
            </a:r>
            <a:r>
              <a:rPr lang="en-US" dirty="0" smtClean="0"/>
              <a:t> steps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12" y="1044537"/>
            <a:ext cx="4017451" cy="326203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893643" y="6076694"/>
            <a:ext cx="1515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DCD0, others off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6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Pedestals, Noise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88" y="2049571"/>
            <a:ext cx="8229600" cy="3414496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analysis: Finding the linear region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90" y="1048825"/>
            <a:ext cx="4334480" cy="2476846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5070020" y="1227085"/>
            <a:ext cx="3148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Smoothen the curve: each point is </a:t>
            </a:r>
            <a:br>
              <a:rPr lang="en-US" dirty="0" smtClean="0"/>
            </a:br>
            <a:r>
              <a:rPr lang="en-US" dirty="0" smtClean="0"/>
              <a:t>    the average of 10 adjacent points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070020" y="1704465"/>
            <a:ext cx="3379451" cy="106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Linear fit to upper part of the curve,</a:t>
            </a:r>
            <a:br>
              <a:rPr lang="en-US" dirty="0" smtClean="0"/>
            </a:br>
            <a:r>
              <a:rPr lang="en-US" dirty="0" smtClean="0"/>
              <a:t>     repeat as function of upper limit.</a:t>
            </a:r>
          </a:p>
          <a:p>
            <a:r>
              <a:rPr lang="en-US" dirty="0"/>
              <a:t> </a:t>
            </a:r>
            <a:r>
              <a:rPr lang="en-US" dirty="0" smtClean="0"/>
              <a:t>    Calculate sum of square deviation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), divide by number of degrees </a:t>
            </a:r>
            <a:br>
              <a:rPr lang="en-US" dirty="0" smtClean="0"/>
            </a:br>
            <a:r>
              <a:rPr lang="en-US" dirty="0" smtClean="0"/>
              <a:t>     of freedom (= #points – 2 fit </a:t>
            </a:r>
            <a:r>
              <a:rPr lang="en-US" dirty="0" err="1" smtClean="0"/>
              <a:t>param</a:t>
            </a:r>
            <a:r>
              <a:rPr lang="en-US" dirty="0" smtClean="0"/>
              <a:t>).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128771" y="1592036"/>
            <a:ext cx="2490107" cy="1175657"/>
            <a:chOff x="2563586" y="1592036"/>
            <a:chExt cx="2490107" cy="1175657"/>
          </a:xfrm>
        </p:grpSpPr>
        <p:cxnSp>
          <p:nvCxnSpPr>
            <p:cNvPr id="10" name="Gerade Verbindung 9"/>
            <p:cNvCxnSpPr/>
            <p:nvPr/>
          </p:nvCxnSpPr>
          <p:spPr bwMode="auto">
            <a:xfrm flipV="1">
              <a:off x="2563586" y="1592036"/>
              <a:ext cx="2490107" cy="1175657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Gerade Verbindung 12"/>
            <p:cNvCxnSpPr/>
            <p:nvPr/>
          </p:nvCxnSpPr>
          <p:spPr bwMode="auto">
            <a:xfrm flipV="1">
              <a:off x="2563586" y="1592036"/>
              <a:ext cx="2326821" cy="1175657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Gerade Verbindung 14"/>
            <p:cNvCxnSpPr/>
            <p:nvPr/>
          </p:nvCxnSpPr>
          <p:spPr bwMode="auto">
            <a:xfrm flipV="1">
              <a:off x="2563586" y="1592036"/>
              <a:ext cx="2171700" cy="1175657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2563586" y="1796143"/>
              <a:ext cx="1812471" cy="97155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Gerade Verbindung 20"/>
            <p:cNvCxnSpPr/>
            <p:nvPr/>
          </p:nvCxnSpPr>
          <p:spPr bwMode="auto">
            <a:xfrm flipV="1">
              <a:off x="2563586" y="2049236"/>
              <a:ext cx="1314450" cy="718457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  <p:sp>
        <p:nvSpPr>
          <p:cNvPr id="22" name="Textfeld 21"/>
          <p:cNvSpPr txBox="1"/>
          <p:nvPr/>
        </p:nvSpPr>
        <p:spPr>
          <a:xfrm>
            <a:off x="5070020" y="2813918"/>
            <a:ext cx="2938625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Same for lower part of the curve</a:t>
            </a:r>
            <a:endParaRPr lang="de-DE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74" y="3737028"/>
            <a:ext cx="4201112" cy="248637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070021" y="3095745"/>
            <a:ext cx="3207929" cy="393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 Calculate gradient, arbitrarily define</a:t>
            </a:r>
            <a:br>
              <a:rPr lang="en-US" dirty="0" smtClean="0"/>
            </a:br>
            <a:r>
              <a:rPr lang="en-US" dirty="0" smtClean="0"/>
              <a:t>     linear region as “gradient &lt; 0.3”</a:t>
            </a:r>
            <a:endParaRPr lang="de-DE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6" y="3737028"/>
            <a:ext cx="4288175" cy="249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analysis: Observables calculated for every channel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6" y="1106651"/>
            <a:ext cx="4648849" cy="252447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5339441" y="1578137"/>
            <a:ext cx="3496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Gain: Fit to linear range, find inclination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1877786" y="1673679"/>
            <a:ext cx="2718707" cy="1436914"/>
            <a:chOff x="1877786" y="1673679"/>
            <a:chExt cx="2718707" cy="1436914"/>
          </a:xfrm>
        </p:grpSpPr>
        <p:cxnSp>
          <p:nvCxnSpPr>
            <p:cNvPr id="12" name="Gerade Verbindung 11"/>
            <p:cNvCxnSpPr/>
            <p:nvPr/>
          </p:nvCxnSpPr>
          <p:spPr bwMode="auto">
            <a:xfrm flipV="1">
              <a:off x="1877786" y="1673679"/>
              <a:ext cx="2718707" cy="143691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Gerade Verbindung 13"/>
            <p:cNvCxnSpPr/>
            <p:nvPr/>
          </p:nvCxnSpPr>
          <p:spPr bwMode="auto">
            <a:xfrm flipH="1" flipV="1">
              <a:off x="3028950" y="2155371"/>
              <a:ext cx="155121" cy="25309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2620825" y="1847594"/>
              <a:ext cx="816249" cy="307777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k = gain</a:t>
              </a:r>
              <a:endParaRPr lang="de-DE" dirty="0">
                <a:solidFill>
                  <a:srgbClr val="92D050"/>
                </a:solidFill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5" y="3795201"/>
            <a:ext cx="4486902" cy="2484326"/>
          </a:xfrm>
          <a:prstGeom prst="rect">
            <a:avLst/>
          </a:prstGeom>
        </p:spPr>
      </p:pic>
      <p:grpSp>
        <p:nvGrpSpPr>
          <p:cNvPr id="32" name="Gruppieren 31"/>
          <p:cNvGrpSpPr/>
          <p:nvPr/>
        </p:nvGrpSpPr>
        <p:grpSpPr>
          <a:xfrm>
            <a:off x="1240971" y="1679122"/>
            <a:ext cx="3718832" cy="1431471"/>
            <a:chOff x="1240971" y="1679122"/>
            <a:chExt cx="3718832" cy="1431471"/>
          </a:xfrm>
        </p:grpSpPr>
        <p:cxnSp>
          <p:nvCxnSpPr>
            <p:cNvPr id="18" name="Gerade Verbindung 17"/>
            <p:cNvCxnSpPr/>
            <p:nvPr/>
          </p:nvCxnSpPr>
          <p:spPr bwMode="auto">
            <a:xfrm flipV="1">
              <a:off x="3461568" y="1679122"/>
              <a:ext cx="0" cy="143147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1240971" y="3110593"/>
              <a:ext cx="3706586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253217" y="1679122"/>
              <a:ext cx="3706586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feld 27"/>
          <p:cNvSpPr txBox="1"/>
          <p:nvPr/>
        </p:nvSpPr>
        <p:spPr>
          <a:xfrm>
            <a:off x="5339441" y="1865351"/>
            <a:ext cx="213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Linear region in ADUs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5339441" y="4352787"/>
            <a:ext cx="3645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Integral nonlinearity: maximum deviation </a:t>
            </a:r>
            <a:br>
              <a:rPr lang="en-US" dirty="0" smtClean="0"/>
            </a:br>
            <a:r>
              <a:rPr lang="en-US" dirty="0" smtClean="0"/>
              <a:t>     from fit line (within the linear region)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339441" y="4876007"/>
            <a:ext cx="33954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 Sum of square deviation from </a:t>
            </a:r>
            <a:r>
              <a:rPr lang="en-US" dirty="0" err="1" smtClean="0"/>
              <a:t>fitline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normalized by the number of degrees</a:t>
            </a:r>
            <a:br>
              <a:rPr lang="en-US" dirty="0" smtClean="0"/>
            </a:br>
            <a:r>
              <a:rPr lang="en-US" dirty="0" smtClean="0"/>
              <a:t>     of freedom (within the linear region)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5413981" y="1199567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transfer curve: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5339441" y="4039506"/>
            <a:ext cx="2342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deviation from fit line:</a:t>
            </a:r>
            <a:endParaRPr lang="de-DE" dirty="0"/>
          </a:p>
        </p:txBody>
      </p:sp>
      <p:sp>
        <p:nvSpPr>
          <p:cNvPr id="35" name="Ellipse 34"/>
          <p:cNvSpPr/>
          <p:nvPr/>
        </p:nvSpPr>
        <p:spPr bwMode="auto">
          <a:xfrm>
            <a:off x="4343399" y="4008655"/>
            <a:ext cx="677635" cy="553366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3532413" y="4008655"/>
            <a:ext cx="966108" cy="553366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3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  <p:bldP spid="34" grpId="0"/>
      <p:bldP spid="35" grpId="0" animBg="1"/>
      <p:bldP spid="35" grpId="1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Gain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83" y="1669270"/>
            <a:ext cx="5737940" cy="3825294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3151414" y="5935436"/>
            <a:ext cx="302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periodic structure w.r.t. half 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4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INL, Chi2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88" y="2469647"/>
            <a:ext cx="8229600" cy="2574344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Dynamic range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2" y="1246201"/>
            <a:ext cx="7928841" cy="245222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4258" y="3050598"/>
            <a:ext cx="2884468" cy="4180114"/>
          </a:xfrm>
          <a:prstGeom prst="rect">
            <a:avLst/>
          </a:prstGeom>
        </p:spPr>
      </p:pic>
      <p:grpSp>
        <p:nvGrpSpPr>
          <p:cNvPr id="13" name="Gruppieren 12"/>
          <p:cNvGrpSpPr/>
          <p:nvPr/>
        </p:nvGrpSpPr>
        <p:grpSpPr>
          <a:xfrm>
            <a:off x="1551214" y="1583872"/>
            <a:ext cx="3404507" cy="2416628"/>
            <a:chOff x="1551214" y="1583872"/>
            <a:chExt cx="3404507" cy="2416628"/>
          </a:xfrm>
        </p:grpSpPr>
        <p:sp>
          <p:nvSpPr>
            <p:cNvPr id="9" name="Rechteck 8"/>
            <p:cNvSpPr/>
            <p:nvPr/>
          </p:nvSpPr>
          <p:spPr bwMode="auto">
            <a:xfrm>
              <a:off x="3747407" y="3796393"/>
              <a:ext cx="1208314" cy="204107"/>
            </a:xfrm>
            <a:prstGeom prst="rect">
              <a:avLst/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1551214" y="1583872"/>
              <a:ext cx="391886" cy="375557"/>
            </a:xfrm>
            <a:prstGeom prst="ellipse">
              <a:avLst/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Gerade Verbindung 11"/>
            <p:cNvCxnSpPr>
              <a:stCxn id="10" idx="5"/>
              <a:endCxn id="9" idx="0"/>
            </p:cNvCxnSpPr>
            <p:nvPr/>
          </p:nvCxnSpPr>
          <p:spPr bwMode="auto">
            <a:xfrm>
              <a:off x="1885710" y="1904430"/>
              <a:ext cx="2465854" cy="189196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14" name="Gruppieren 13"/>
          <p:cNvGrpSpPr/>
          <p:nvPr/>
        </p:nvGrpSpPr>
        <p:grpSpPr>
          <a:xfrm>
            <a:off x="1736270" y="1515844"/>
            <a:ext cx="2011137" cy="2484656"/>
            <a:chOff x="1551214" y="1583872"/>
            <a:chExt cx="2011137" cy="2484656"/>
          </a:xfrm>
        </p:grpSpPr>
        <p:sp>
          <p:nvSpPr>
            <p:cNvPr id="15" name="Rechteck 14"/>
            <p:cNvSpPr/>
            <p:nvPr/>
          </p:nvSpPr>
          <p:spPr bwMode="auto">
            <a:xfrm>
              <a:off x="2354037" y="3864421"/>
              <a:ext cx="1208314" cy="204107"/>
            </a:xfrm>
            <a:prstGeom prst="rect">
              <a:avLst/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1551214" y="1583872"/>
              <a:ext cx="391886" cy="375557"/>
            </a:xfrm>
            <a:prstGeom prst="ellipse">
              <a:avLst/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Gerade Verbindung 16"/>
            <p:cNvCxnSpPr>
              <a:stCxn id="16" idx="5"/>
              <a:endCxn id="15" idx="0"/>
            </p:cNvCxnSpPr>
            <p:nvPr/>
          </p:nvCxnSpPr>
          <p:spPr bwMode="auto">
            <a:xfrm>
              <a:off x="1885710" y="1904430"/>
              <a:ext cx="1072484" cy="195999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  <p:cxnSp>
        <p:nvCxnSpPr>
          <p:cNvPr id="20" name="Gerade Verbindung 19"/>
          <p:cNvCxnSpPr/>
          <p:nvPr/>
        </p:nvCxnSpPr>
        <p:spPr bwMode="auto">
          <a:xfrm>
            <a:off x="1747157" y="1515844"/>
            <a:ext cx="0" cy="238260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21" name="Gerade Verbindung 20"/>
          <p:cNvCxnSpPr/>
          <p:nvPr/>
        </p:nvCxnSpPr>
        <p:spPr bwMode="auto">
          <a:xfrm>
            <a:off x="6895925" y="1513128"/>
            <a:ext cx="0" cy="238260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1235972" y="4000500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5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6296241" y="3999267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203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29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“nonlinear” channel 5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99" y="2112963"/>
            <a:ext cx="4112978" cy="4525962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5th Belle II PXD/SVD workshop, 24 January 2014, DESY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Valentan, MPI for Physics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4BF3B-B04A-485F-A78A-C09F059E71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3" y="916443"/>
            <a:ext cx="3030113" cy="15675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537" y="916443"/>
            <a:ext cx="3077936" cy="15389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Ellipse 9"/>
          <p:cNvSpPr/>
          <p:nvPr/>
        </p:nvSpPr>
        <p:spPr bwMode="auto">
          <a:xfrm>
            <a:off x="3246012" y="3469821"/>
            <a:ext cx="917773" cy="702129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Gerade Verbindung 11"/>
          <p:cNvCxnSpPr>
            <a:stCxn id="10" idx="1"/>
            <a:endCxn id="8" idx="2"/>
          </p:cNvCxnSpPr>
          <p:nvPr/>
        </p:nvCxnSpPr>
        <p:spPr bwMode="auto">
          <a:xfrm flipH="1" flipV="1">
            <a:off x="1900820" y="2483984"/>
            <a:ext cx="1479597" cy="108866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5780314" y="2501716"/>
            <a:ext cx="839784" cy="351065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Gerade Verbindung 14"/>
          <p:cNvCxnSpPr>
            <a:stCxn id="13" idx="6"/>
            <a:endCxn id="9" idx="2"/>
          </p:cNvCxnSpPr>
          <p:nvPr/>
        </p:nvCxnSpPr>
        <p:spPr bwMode="auto">
          <a:xfrm flipV="1">
            <a:off x="6620098" y="2455411"/>
            <a:ext cx="870407" cy="221838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6" name="Textfeld 15"/>
          <p:cNvSpPr txBox="1"/>
          <p:nvPr/>
        </p:nvSpPr>
        <p:spPr>
          <a:xfrm>
            <a:off x="473529" y="2766704"/>
            <a:ext cx="1936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Asymptotic </a:t>
            </a:r>
            <a:r>
              <a:rPr lang="en-US" dirty="0" err="1" smtClean="0"/>
              <a:t>behaviour</a:t>
            </a:r>
            <a:r>
              <a:rPr lang="en-US" dirty="0" smtClean="0"/>
              <a:t>,</a:t>
            </a:r>
          </a:p>
          <a:p>
            <a:r>
              <a:rPr lang="en-US" dirty="0" smtClean="0"/>
              <a:t>known effect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949166" y="2761985"/>
            <a:ext cx="18662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deviation from</a:t>
            </a:r>
          </a:p>
          <a:p>
            <a:r>
              <a:rPr lang="en-US" dirty="0" smtClean="0"/>
              <a:t>fit line, has this been </a:t>
            </a:r>
          </a:p>
          <a:p>
            <a:r>
              <a:rPr lang="en-US" dirty="0" smtClean="0"/>
              <a:t>observed before?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8229600" y="1020536"/>
            <a:ext cx="0" cy="1632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92D05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7911108" y="1257300"/>
            <a:ext cx="1151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 to 5 ADU</a:t>
            </a:r>
          </a:p>
          <a:p>
            <a:r>
              <a:rPr lang="en-US" dirty="0" smtClean="0"/>
              <a:t>(~2%)</a:t>
            </a:r>
            <a:endParaRPr lang="de-DE" dirty="0"/>
          </a:p>
        </p:txBody>
      </p:sp>
      <p:sp>
        <p:nvSpPr>
          <p:cNvPr id="21" name="Ellipse 20"/>
          <p:cNvSpPr/>
          <p:nvPr/>
        </p:nvSpPr>
        <p:spPr bwMode="auto">
          <a:xfrm>
            <a:off x="5674179" y="4914901"/>
            <a:ext cx="644978" cy="702852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949165" y="4784006"/>
            <a:ext cx="200407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Pronounced effect in</a:t>
            </a:r>
          </a:p>
          <a:p>
            <a:r>
              <a:rPr lang="en-US" dirty="0" smtClean="0"/>
              <a:t>gradient of norm. Chi2!</a:t>
            </a:r>
          </a:p>
          <a:p>
            <a:endParaRPr lang="en-US" dirty="0"/>
          </a:p>
          <a:p>
            <a:r>
              <a:rPr lang="en-US" dirty="0" smtClean="0"/>
              <a:t>8</a:t>
            </a:r>
            <a:r>
              <a:rPr lang="el-GR" dirty="0" smtClean="0"/>
              <a:t>σ</a:t>
            </a:r>
            <a:r>
              <a:rPr lang="en-US" dirty="0" smtClean="0"/>
              <a:t> Deviation, 5 ADU</a:t>
            </a:r>
          </a:p>
          <a:p>
            <a:r>
              <a:rPr lang="en-US" dirty="0" smtClean="0"/>
              <a:t>2% of dynamic range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29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7" grpId="0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Test facilities PXD6">
  <a:themeElements>
    <a:clrScheme name="Test facilities PXD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st facilities PXD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 facilities PXD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facilities PXD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PP-HLL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LL Layout">
  <a:themeElements>
    <a:clrScheme name="Test facilities PXD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st facilities PXD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2D0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rgbClr val="92D050"/>
          </a:solidFill>
          <a:prstDash val="solid"/>
          <a:round/>
          <a:headEnd type="oval" w="med" len="med"/>
          <a:tailEnd type="oval" w="med" len="med"/>
        </a:ln>
        <a:effectLst/>
      </a:spPr>
      <a:bodyPr/>
      <a:lstStyle/>
    </a:lnDef>
  </a:objectDefaults>
  <a:extraClrSchemeLst>
    <a:extraClrScheme>
      <a:clrScheme name="Test facilities PXD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facilities PXD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facilities PXD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facilities PXD6</Template>
  <TotalTime>0</TotalTime>
  <Words>505</Words>
  <Application>Microsoft Office PowerPoint</Application>
  <PresentationFormat>Bildschirmpräsentation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Test facilities PXD6</vt:lpstr>
      <vt:lpstr>MPP-HLL_template</vt:lpstr>
      <vt:lpstr>HLL Layout</vt:lpstr>
      <vt:lpstr>Measuring DCD characteristics at HLL</vt:lpstr>
      <vt:lpstr>Measurement setup</vt:lpstr>
      <vt:lpstr>Pedestals, Noise</vt:lpstr>
      <vt:lpstr>Detailed analysis: Finding the linear region</vt:lpstr>
      <vt:lpstr>Detailed analysis: Observables calculated for every channel</vt:lpstr>
      <vt:lpstr>Results: Gain</vt:lpstr>
      <vt:lpstr>Results: INL, Chi2</vt:lpstr>
      <vt:lpstr>Results: Dynamic range</vt:lpstr>
      <vt:lpstr>Details of “nonlinear” channel 5</vt:lpstr>
      <vt:lpstr>Details of “maximal nonlinear” channel 203</vt:lpstr>
      <vt:lpstr>Summary</vt:lpstr>
      <vt:lpstr>PowerPoint-Präsentation</vt:lpstr>
    </vt:vector>
  </TitlesOfParts>
  <Company>whi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</dc:title>
  <dc:creator>jendrysik</dc:creator>
  <cp:lastModifiedBy>Manfred Valentan</cp:lastModifiedBy>
  <cp:revision>1301</cp:revision>
  <cp:lastPrinted>2001-12-17T12:31:23Z</cp:lastPrinted>
  <dcterms:created xsi:type="dcterms:W3CDTF">2009-09-30T11:33:46Z</dcterms:created>
  <dcterms:modified xsi:type="dcterms:W3CDTF">2014-04-09T12:10:54Z</dcterms:modified>
</cp:coreProperties>
</file>