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567" r:id="rId2"/>
    <p:sldId id="568" r:id="rId3"/>
    <p:sldId id="569" r:id="rId4"/>
    <p:sldId id="570" r:id="rId5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99"/>
    <a:srgbClr val="FF3300"/>
    <a:srgbClr val="3366CC"/>
    <a:srgbClr val="66CCFF"/>
    <a:srgbClr val="FF6600"/>
    <a:srgbClr val="3399FF"/>
    <a:srgbClr val="FF5050"/>
    <a:srgbClr val="FFFF7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37" autoAdjust="0"/>
    <p:restoredTop sz="99492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2008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29F-412A-4CCD-969A-6823A2E33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depfet_logo_v5_hex_layout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6577607"/>
            <a:ext cx="381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DEPFET</a:t>
            </a:r>
            <a:r>
              <a:rPr lang="en-US" sz="1400" baseline="0" dirty="0" smtClean="0"/>
              <a:t> workshop, </a:t>
            </a:r>
            <a:r>
              <a:rPr lang="en-US" sz="1400" baseline="0" dirty="0" err="1" smtClean="0"/>
              <a:t>Kloster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Seeon</a:t>
            </a:r>
            <a:r>
              <a:rPr lang="en-US" sz="1400" baseline="0" dirty="0" smtClean="0"/>
              <a:t>, May 2014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Cooling for Beast &amp; SVX assembly/test</a:t>
            </a:r>
            <a:endParaRPr lang="en-GB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1475656" y="1052736"/>
            <a:ext cx="7217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Beast II and SVX integration &amp; test will be in parallel</a:t>
            </a:r>
          </a:p>
          <a:p>
            <a:r>
              <a:rPr lang="en-GB" dirty="0" smtClean="0"/>
              <a:t>Both need CO2 for cooling</a:t>
            </a:r>
          </a:p>
          <a:p>
            <a:r>
              <a:rPr lang="en-GB" dirty="0" smtClean="0"/>
              <a:t>Need a split and an extra transfer line from platform to B1(from beam position)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2" t="18721" r="22695" b="22169"/>
          <a:stretch/>
        </p:blipFill>
        <p:spPr bwMode="auto">
          <a:xfrm>
            <a:off x="182712" y="2105052"/>
            <a:ext cx="8445260" cy="425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233783" y="2348880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Beast II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1975041" y="32905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7/2015</a:t>
            </a:r>
            <a:endParaRPr lang="en-GB" sz="1200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1835696" y="3428999"/>
            <a:ext cx="144016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7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Layout for SVX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762453" cy="566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843808" y="4199274"/>
            <a:ext cx="120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Bwd</a:t>
            </a:r>
            <a:r>
              <a:rPr lang="en-GB" sz="1200" dirty="0" smtClean="0"/>
              <a:t>:</a:t>
            </a:r>
          </a:p>
          <a:p>
            <a:r>
              <a:rPr lang="en-GB" sz="1200" dirty="0" smtClean="0"/>
              <a:t>2 lines for PXD</a:t>
            </a:r>
          </a:p>
          <a:p>
            <a:r>
              <a:rPr lang="en-GB" sz="1200" dirty="0" smtClean="0"/>
              <a:t>6 lines for SVD</a:t>
            </a:r>
            <a:endParaRPr lang="en-GB" sz="1200" dirty="0"/>
          </a:p>
        </p:txBody>
      </p:sp>
      <p:cxnSp>
        <p:nvCxnSpPr>
          <p:cNvPr id="6" name="Gerade Verbindung mit Pfeil 5"/>
          <p:cNvCxnSpPr>
            <a:stCxn id="4" idx="1"/>
          </p:cNvCxnSpPr>
          <p:nvPr/>
        </p:nvCxnSpPr>
        <p:spPr>
          <a:xfrm flipH="1">
            <a:off x="2123728" y="4522440"/>
            <a:ext cx="72008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79239" y="4221088"/>
            <a:ext cx="120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/>
              <a:t>F</a:t>
            </a:r>
            <a:r>
              <a:rPr lang="en-GB" sz="1200" dirty="0" err="1" smtClean="0"/>
              <a:t>wd</a:t>
            </a:r>
            <a:r>
              <a:rPr lang="en-GB" sz="1200" dirty="0" smtClean="0"/>
              <a:t>:</a:t>
            </a:r>
          </a:p>
          <a:p>
            <a:r>
              <a:rPr lang="en-GB" sz="1200" dirty="0" smtClean="0"/>
              <a:t>2 lines for PXD</a:t>
            </a:r>
          </a:p>
          <a:p>
            <a:r>
              <a:rPr lang="en-GB" sz="1200" dirty="0"/>
              <a:t>2</a:t>
            </a:r>
            <a:r>
              <a:rPr lang="en-GB" sz="1200" dirty="0" smtClean="0"/>
              <a:t> lines for SVD</a:t>
            </a:r>
            <a:endParaRPr lang="en-GB" sz="1200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6588224" y="4509120"/>
            <a:ext cx="576064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23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Layout for Beast II and VXD in B1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859738" cy="51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71600" y="3140968"/>
            <a:ext cx="120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Bwd</a:t>
            </a:r>
            <a:r>
              <a:rPr lang="en-GB" sz="1200" dirty="0" smtClean="0"/>
              <a:t>:</a:t>
            </a:r>
          </a:p>
          <a:p>
            <a:r>
              <a:rPr lang="en-GB" sz="1200" dirty="0" smtClean="0"/>
              <a:t>2 lines for PXD</a:t>
            </a:r>
          </a:p>
          <a:p>
            <a:r>
              <a:rPr lang="en-GB" sz="1200" dirty="0"/>
              <a:t>2</a:t>
            </a:r>
            <a:r>
              <a:rPr lang="en-GB" sz="1200" dirty="0" smtClean="0"/>
              <a:t> lines for SVD</a:t>
            </a:r>
            <a:endParaRPr lang="en-GB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2210887" y="3140968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/>
              <a:t>F</a:t>
            </a:r>
            <a:r>
              <a:rPr lang="en-GB" sz="1200" dirty="0" err="1" smtClean="0"/>
              <a:t>wd</a:t>
            </a:r>
            <a:r>
              <a:rPr lang="en-GB" sz="1200" dirty="0" smtClean="0"/>
              <a:t>:</a:t>
            </a:r>
          </a:p>
          <a:p>
            <a:r>
              <a:rPr lang="en-GB" sz="1200" dirty="0" smtClean="0"/>
              <a:t>2 lines for PXD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860032" y="1412776"/>
            <a:ext cx="38158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Transfer line from platform to B2: ~25 m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junction box</a:t>
            </a:r>
          </a:p>
          <a:p>
            <a:endParaRPr lang="en-GB" dirty="0"/>
          </a:p>
          <a:p>
            <a:r>
              <a:rPr lang="en-GB" dirty="0" smtClean="0"/>
              <a:t>In B1: only short CO2 lines needed</a:t>
            </a:r>
          </a:p>
          <a:p>
            <a:r>
              <a:rPr lang="en-GB" dirty="0" smtClean="0"/>
              <a:t>=&gt; One (large) manifold (12x)</a:t>
            </a:r>
          </a:p>
        </p:txBody>
      </p:sp>
    </p:spTree>
    <p:extLst>
      <p:ext uri="{BB962C8B-B14F-4D97-AF65-F5344CB8AC3E}">
        <p14:creationId xmlns:p14="http://schemas.microsoft.com/office/powerpoint/2010/main" val="353721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Textfeld 3"/>
          <p:cNvSpPr txBox="1"/>
          <p:nvPr/>
        </p:nvSpPr>
        <p:spPr>
          <a:xfrm>
            <a:off x="827584" y="1484784"/>
            <a:ext cx="78630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Avoid large manifold for B1:</a:t>
            </a:r>
          </a:p>
          <a:p>
            <a:endParaRPr lang="en-GB" dirty="0"/>
          </a:p>
          <a:p>
            <a:r>
              <a:rPr lang="en-GB" dirty="0" smtClean="0"/>
              <a:t>Feed PXD </a:t>
            </a:r>
            <a:r>
              <a:rPr lang="en-GB" dirty="0" err="1" smtClean="0"/>
              <a:t>fwd</a:t>
            </a:r>
            <a:r>
              <a:rPr lang="en-GB" dirty="0" smtClean="0"/>
              <a:t> supply in Beast II from </a:t>
            </a:r>
            <a:r>
              <a:rPr lang="en-GB" dirty="0" err="1" smtClean="0"/>
              <a:t>bwd</a:t>
            </a:r>
            <a:endParaRPr lang="en-GB" dirty="0" smtClean="0"/>
          </a:p>
          <a:p>
            <a:pPr marL="285750" indent="-285750">
              <a:buFont typeface="Symbol"/>
              <a:buChar char="Þ"/>
            </a:pPr>
            <a:r>
              <a:rPr lang="en-GB" dirty="0" err="1" smtClean="0"/>
              <a:t>Fwd</a:t>
            </a:r>
            <a:r>
              <a:rPr lang="en-GB" dirty="0" smtClean="0"/>
              <a:t> junction box not needed</a:t>
            </a:r>
          </a:p>
          <a:p>
            <a:pPr marL="285750" indent="-285750">
              <a:buFont typeface="Symbol"/>
              <a:buChar char="Þ"/>
            </a:pPr>
            <a:r>
              <a:rPr lang="en-GB" dirty="0" smtClean="0"/>
              <a:t>Can go in B1 (and back during integration of SVD in Belle II)</a:t>
            </a:r>
          </a:p>
          <a:p>
            <a:pPr marL="285750" indent="-285750">
              <a:buFont typeface="Symbol"/>
              <a:buChar char="Þ"/>
            </a:pPr>
            <a:r>
              <a:rPr lang="en-GB" dirty="0" smtClean="0"/>
              <a:t>Need only extra 4x manifold</a:t>
            </a:r>
          </a:p>
          <a:p>
            <a:pPr marL="3028950" lvl="6" indent="-285750">
              <a:buFont typeface="Symbol"/>
              <a:buChar char="Þ"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standard 8x (can be used as spare)</a:t>
            </a:r>
          </a:p>
          <a:p>
            <a:pPr marL="3028950" lvl="6" indent="-285750">
              <a:buFont typeface="Symbol"/>
              <a:buChar char="Þ"/>
            </a:pPr>
            <a:r>
              <a:rPr lang="en-GB" dirty="0" smtClean="0"/>
              <a:t>4x to be also used for PXD only integration at MPP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7584" y="4005064"/>
            <a:ext cx="49546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Should decide on cost/effort </a:t>
            </a:r>
            <a:r>
              <a:rPr lang="en-GB" dirty="0" smtClean="0"/>
              <a:t>(600</a:t>
            </a:r>
            <a:r>
              <a:rPr lang="en-GB" dirty="0" smtClean="0"/>
              <a:t>€/channel + 1000€)</a:t>
            </a:r>
          </a:p>
          <a:p>
            <a:endParaRPr lang="en-GB" dirty="0" smtClean="0"/>
          </a:p>
          <a:p>
            <a:pPr marL="342900" indent="-342900">
              <a:buAutoNum type="alphaLcParenR"/>
            </a:pPr>
            <a:r>
              <a:rPr lang="en-GB" dirty="0" smtClean="0"/>
              <a:t>2 x 8 + 12 + 4: 	</a:t>
            </a:r>
            <a:r>
              <a:rPr lang="en-GB" dirty="0" smtClean="0"/>
              <a:t>23200</a:t>
            </a:r>
            <a:r>
              <a:rPr lang="en-GB" dirty="0" smtClean="0"/>
              <a:t>€</a:t>
            </a:r>
          </a:p>
          <a:p>
            <a:pPr marL="342900" indent="-342900">
              <a:buAutoNum type="alphaLcParenR"/>
            </a:pPr>
            <a:r>
              <a:rPr lang="en-GB" dirty="0" smtClean="0"/>
              <a:t>2 x 8 + 4:	</a:t>
            </a:r>
            <a:r>
              <a:rPr lang="en-GB" dirty="0" smtClean="0"/>
              <a:t>15000</a:t>
            </a:r>
            <a:r>
              <a:rPr lang="en-GB" dirty="0" smtClean="0"/>
              <a:t>€ 	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Anyway: we need additional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Junction 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25 m of insulated transfer line (how to route?)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Manifold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022638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Bildschirmpräsentation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2_Standarddesign</vt:lpstr>
      <vt:lpstr>Cooling for Beast &amp; SVX assembly/test</vt:lpstr>
      <vt:lpstr>Layout for SVX</vt:lpstr>
      <vt:lpstr>Layout for Beast II and VXD in B1</vt:lpstr>
      <vt:lpstr>Options</vt:lpstr>
    </vt:vector>
  </TitlesOfParts>
  <Company>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Hans-Günther Moser</cp:lastModifiedBy>
  <cp:revision>805</cp:revision>
  <dcterms:created xsi:type="dcterms:W3CDTF">2006-06-22T07:15:02Z</dcterms:created>
  <dcterms:modified xsi:type="dcterms:W3CDTF">2014-05-26T06:42:29Z</dcterms:modified>
</cp:coreProperties>
</file>