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569" r:id="rId2"/>
    <p:sldId id="578" r:id="rId3"/>
    <p:sldId id="579" r:id="rId4"/>
    <p:sldId id="572" r:id="rId5"/>
    <p:sldId id="573" r:id="rId6"/>
    <p:sldId id="570" r:id="rId7"/>
    <p:sldId id="576" r:id="rId8"/>
    <p:sldId id="571" r:id="rId9"/>
    <p:sldId id="577" r:id="rId10"/>
    <p:sldId id="580" r:id="rId11"/>
    <p:sldId id="574" r:id="rId12"/>
    <p:sldId id="575" r:id="rId13"/>
    <p:sldId id="581" r:id="rId1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FF0000"/>
    <a:srgbClr val="00CC99"/>
    <a:srgbClr val="FF3300"/>
    <a:srgbClr val="3366CC"/>
    <a:srgbClr val="66CCFF"/>
    <a:srgbClr val="3399FF"/>
    <a:srgbClr val="FFFF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8399" autoAdjust="0"/>
  </p:normalViewPr>
  <p:slideViewPr>
    <p:cSldViewPr>
      <p:cViewPr varScale="1">
        <p:scale>
          <a:sx n="72" d="100"/>
          <a:sy n="72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Tabelle1!$B$2:$B$40</c:f>
              <c:numCache>
                <c:formatCode>General</c:formatCode>
                <c:ptCount val="3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17.5</c:v>
                </c:pt>
                <c:pt idx="7">
                  <c:v>20</c:v>
                </c:pt>
                <c:pt idx="8">
                  <c:v>22.5</c:v>
                </c:pt>
                <c:pt idx="9">
                  <c:v>25</c:v>
                </c:pt>
                <c:pt idx="10">
                  <c:v>27.5</c:v>
                </c:pt>
                <c:pt idx="11">
                  <c:v>30</c:v>
                </c:pt>
                <c:pt idx="12">
                  <c:v>32.5</c:v>
                </c:pt>
                <c:pt idx="13">
                  <c:v>35</c:v>
                </c:pt>
                <c:pt idx="14">
                  <c:v>37.5</c:v>
                </c:pt>
                <c:pt idx="15">
                  <c:v>40</c:v>
                </c:pt>
                <c:pt idx="16">
                  <c:v>42.5</c:v>
                </c:pt>
                <c:pt idx="17">
                  <c:v>45</c:v>
                </c:pt>
                <c:pt idx="18">
                  <c:v>47.5</c:v>
                </c:pt>
                <c:pt idx="19">
                  <c:v>50</c:v>
                </c:pt>
                <c:pt idx="20">
                  <c:v>52.5</c:v>
                </c:pt>
                <c:pt idx="21">
                  <c:v>55</c:v>
                </c:pt>
                <c:pt idx="22">
                  <c:v>57.499999999999901</c:v>
                </c:pt>
                <c:pt idx="23">
                  <c:v>60</c:v>
                </c:pt>
                <c:pt idx="24">
                  <c:v>62.5</c:v>
                </c:pt>
                <c:pt idx="25">
                  <c:v>65</c:v>
                </c:pt>
                <c:pt idx="26">
                  <c:v>67.5</c:v>
                </c:pt>
                <c:pt idx="27">
                  <c:v>70</c:v>
                </c:pt>
                <c:pt idx="28">
                  <c:v>72.5</c:v>
                </c:pt>
                <c:pt idx="29">
                  <c:v>75</c:v>
                </c:pt>
                <c:pt idx="30">
                  <c:v>77.5</c:v>
                </c:pt>
                <c:pt idx="31">
                  <c:v>80</c:v>
                </c:pt>
                <c:pt idx="32">
                  <c:v>82.5</c:v>
                </c:pt>
                <c:pt idx="33">
                  <c:v>85</c:v>
                </c:pt>
                <c:pt idx="34">
                  <c:v>87.5</c:v>
                </c:pt>
                <c:pt idx="35">
                  <c:v>90</c:v>
                </c:pt>
                <c:pt idx="36">
                  <c:v>92.5</c:v>
                </c:pt>
                <c:pt idx="37">
                  <c:v>95</c:v>
                </c:pt>
                <c:pt idx="38">
                  <c:v>97.5</c:v>
                </c:pt>
              </c:numCache>
            </c:numRef>
          </c:xVal>
          <c:yVal>
            <c:numRef>
              <c:f>Tabelle1!$C$2:$C$40</c:f>
              <c:numCache>
                <c:formatCode>General</c:formatCode>
                <c:ptCount val="39"/>
                <c:pt idx="0">
                  <c:v>0.31208999999999998</c:v>
                </c:pt>
                <c:pt idx="1">
                  <c:v>0.85511000000000004</c:v>
                </c:pt>
                <c:pt idx="2">
                  <c:v>1.4579200000000001</c:v>
                </c:pt>
                <c:pt idx="3">
                  <c:v>2.0887699999999998</c:v>
                </c:pt>
                <c:pt idx="4">
                  <c:v>2.7458999999999998</c:v>
                </c:pt>
                <c:pt idx="5">
                  <c:v>3.40591</c:v>
                </c:pt>
                <c:pt idx="6">
                  <c:v>4.0877299999999996</c:v>
                </c:pt>
                <c:pt idx="7">
                  <c:v>4.7580499999999999</c:v>
                </c:pt>
                <c:pt idx="8">
                  <c:v>5.4518500000000003</c:v>
                </c:pt>
                <c:pt idx="9">
                  <c:v>6.1685100000000004</c:v>
                </c:pt>
                <c:pt idx="10">
                  <c:v>6.8908500000000004</c:v>
                </c:pt>
                <c:pt idx="11">
                  <c:v>7.5898399999999997</c:v>
                </c:pt>
                <c:pt idx="12">
                  <c:v>8.3150700000000004</c:v>
                </c:pt>
                <c:pt idx="13">
                  <c:v>9.0416100000000004</c:v>
                </c:pt>
                <c:pt idx="14">
                  <c:v>9.7595600000000005</c:v>
                </c:pt>
                <c:pt idx="15">
                  <c:v>10.49794</c:v>
                </c:pt>
                <c:pt idx="16">
                  <c:v>11.2249</c:v>
                </c:pt>
                <c:pt idx="17">
                  <c:v>11.97935</c:v>
                </c:pt>
                <c:pt idx="18">
                  <c:v>12.71799</c:v>
                </c:pt>
                <c:pt idx="19">
                  <c:v>13.458869999999999</c:v>
                </c:pt>
                <c:pt idx="20">
                  <c:v>14.21346</c:v>
                </c:pt>
                <c:pt idx="21">
                  <c:v>14.95927</c:v>
                </c:pt>
                <c:pt idx="22">
                  <c:v>15.73584</c:v>
                </c:pt>
                <c:pt idx="23">
                  <c:v>16.49183</c:v>
                </c:pt>
                <c:pt idx="24">
                  <c:v>17.262060000000002</c:v>
                </c:pt>
                <c:pt idx="25">
                  <c:v>18.027830000000002</c:v>
                </c:pt>
                <c:pt idx="26">
                  <c:v>18.81991</c:v>
                </c:pt>
                <c:pt idx="27">
                  <c:v>19.58999</c:v>
                </c:pt>
                <c:pt idx="28">
                  <c:v>20.378789999999999</c:v>
                </c:pt>
                <c:pt idx="29">
                  <c:v>21.178460000000001</c:v>
                </c:pt>
                <c:pt idx="30">
                  <c:v>21.9696</c:v>
                </c:pt>
                <c:pt idx="31">
                  <c:v>22.773630000000001</c:v>
                </c:pt>
                <c:pt idx="32">
                  <c:v>23.59065</c:v>
                </c:pt>
                <c:pt idx="33">
                  <c:v>24.409400000000002</c:v>
                </c:pt>
                <c:pt idx="34">
                  <c:v>25.235679999999999</c:v>
                </c:pt>
                <c:pt idx="35">
                  <c:v>26.08858</c:v>
                </c:pt>
                <c:pt idx="36">
                  <c:v>26.960339999999999</c:v>
                </c:pt>
                <c:pt idx="37">
                  <c:v>27.851669999999999</c:v>
                </c:pt>
                <c:pt idx="38">
                  <c:v>28.818290000000001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Tabelle1!$B$2:$B$40</c:f>
              <c:numCache>
                <c:formatCode>General</c:formatCode>
                <c:ptCount val="3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17.5</c:v>
                </c:pt>
                <c:pt idx="7">
                  <c:v>20</c:v>
                </c:pt>
                <c:pt idx="8">
                  <c:v>22.5</c:v>
                </c:pt>
                <c:pt idx="9">
                  <c:v>25</c:v>
                </c:pt>
                <c:pt idx="10">
                  <c:v>27.5</c:v>
                </c:pt>
                <c:pt idx="11">
                  <c:v>30</c:v>
                </c:pt>
                <c:pt idx="12">
                  <c:v>32.5</c:v>
                </c:pt>
                <c:pt idx="13">
                  <c:v>35</c:v>
                </c:pt>
                <c:pt idx="14">
                  <c:v>37.5</c:v>
                </c:pt>
                <c:pt idx="15">
                  <c:v>40</c:v>
                </c:pt>
                <c:pt idx="16">
                  <c:v>42.5</c:v>
                </c:pt>
                <c:pt idx="17">
                  <c:v>45</c:v>
                </c:pt>
                <c:pt idx="18">
                  <c:v>47.5</c:v>
                </c:pt>
                <c:pt idx="19">
                  <c:v>50</c:v>
                </c:pt>
                <c:pt idx="20">
                  <c:v>52.5</c:v>
                </c:pt>
                <c:pt idx="21">
                  <c:v>55</c:v>
                </c:pt>
                <c:pt idx="22">
                  <c:v>57.499999999999901</c:v>
                </c:pt>
                <c:pt idx="23">
                  <c:v>60</c:v>
                </c:pt>
                <c:pt idx="24">
                  <c:v>62.5</c:v>
                </c:pt>
                <c:pt idx="25">
                  <c:v>65</c:v>
                </c:pt>
                <c:pt idx="26">
                  <c:v>67.5</c:v>
                </c:pt>
                <c:pt idx="27">
                  <c:v>70</c:v>
                </c:pt>
                <c:pt idx="28">
                  <c:v>72.5</c:v>
                </c:pt>
                <c:pt idx="29">
                  <c:v>75</c:v>
                </c:pt>
                <c:pt idx="30">
                  <c:v>77.5</c:v>
                </c:pt>
                <c:pt idx="31">
                  <c:v>80</c:v>
                </c:pt>
                <c:pt idx="32">
                  <c:v>82.5</c:v>
                </c:pt>
                <c:pt idx="33">
                  <c:v>85</c:v>
                </c:pt>
                <c:pt idx="34">
                  <c:v>87.5</c:v>
                </c:pt>
                <c:pt idx="35">
                  <c:v>90</c:v>
                </c:pt>
                <c:pt idx="36">
                  <c:v>92.5</c:v>
                </c:pt>
                <c:pt idx="37">
                  <c:v>95</c:v>
                </c:pt>
                <c:pt idx="38">
                  <c:v>97.5</c:v>
                </c:pt>
              </c:numCache>
            </c:numRef>
          </c:xVal>
          <c:yVal>
            <c:numRef>
              <c:f>Tabelle1!$D$2:$D$40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18144"/>
        <c:axId val="113726208"/>
      </c:scatterChart>
      <c:valAx>
        <c:axId val="11491814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13726208"/>
        <c:crosses val="autoZero"/>
        <c:crossBetween val="midCat"/>
      </c:valAx>
      <c:valAx>
        <c:axId val="11372620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918144"/>
        <c:crosses val="autoZero"/>
        <c:crossBetween val="midCat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0.7175</cdr:x>
      <cdr:y>0.46948</cdr:y>
    </cdr:from>
    <cdr:to>
      <cdr:x>0.85767</cdr:x>
      <cdr:y>0.70144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680520" y="18507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0.05519</cdr:x>
      <cdr:y>0.67587</cdr:y>
    </cdr:from>
    <cdr:to>
      <cdr:x>0.96035</cdr:x>
      <cdr:y>0.67587</cdr:y>
    </cdr:to>
    <cdr:cxnSp macro="">
      <cdr:nvCxnSpPr>
        <cdr:cNvPr id="5" name="Gerade Verbindung 4"/>
        <cdr:cNvCxnSpPr/>
      </cdr:nvCxnSpPr>
      <cdr:spPr>
        <a:xfrm xmlns:a="http://schemas.openxmlformats.org/drawingml/2006/main">
          <a:off x="360040" y="2664296"/>
          <a:ext cx="5904656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5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0.47465</cdr:x>
      <cdr:y>0.67587</cdr:y>
    </cdr:from>
    <cdr:to>
      <cdr:x>0.47465</cdr:x>
      <cdr:y>0.91333</cdr:y>
    </cdr:to>
    <cdr:cxnSp macro="">
      <cdr:nvCxnSpPr>
        <cdr:cNvPr id="8" name="Gerade Verbindung mit Pfeil 7"/>
        <cdr:cNvCxnSpPr/>
      </cdr:nvCxnSpPr>
      <cdr:spPr>
        <a:xfrm xmlns:a="http://schemas.openxmlformats.org/drawingml/2006/main">
          <a:off x="3096344" y="2664296"/>
          <a:ext cx="0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0.49501</cdr:x>
      <cdr:y>0.7672</cdr:y>
    </cdr:from>
    <cdr:to>
      <cdr:x>0.63518</cdr:x>
      <cdr:y>0.99916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3229133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 smtClean="0"/>
            <a:t>Need &gt;45% </a:t>
          </a:r>
          <a:r>
            <a:rPr lang="en-GB" sz="1400" dirty="0" err="1" smtClean="0"/>
            <a:t>yiield</a:t>
          </a:r>
          <a:endParaRPr lang="en-GB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depfet_logo_v5_hex_layout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577607"/>
            <a:ext cx="381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DEPFET</a:t>
            </a:r>
            <a:r>
              <a:rPr lang="en-US" sz="1400" baseline="0" dirty="0" smtClean="0"/>
              <a:t> workshop, </a:t>
            </a:r>
            <a:r>
              <a:rPr lang="en-US" sz="1400" baseline="0" dirty="0" err="1" smtClean="0"/>
              <a:t>Kloster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Seeon</a:t>
            </a:r>
            <a:r>
              <a:rPr lang="en-US" sz="1400" baseline="0" dirty="0" smtClean="0"/>
              <a:t>, May 2014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_dDxsQVxN0B0/SV6COqUYuJI/AAAAAAAAAlE/UG_resZj5h4/s400/KlosterSeeon_Fotostudio_Christoph_Vohler_Muen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40352" cy="55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1055282" y="1196752"/>
            <a:ext cx="35778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Highlights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endParaRPr lang="en-GB" sz="2400" b="1" dirty="0" smtClean="0">
              <a:solidFill>
                <a:srgbClr val="FFFF00"/>
              </a:solidFill>
            </a:endParaRPr>
          </a:p>
          <a:p>
            <a:r>
              <a:rPr lang="en-GB" sz="2400" b="1" dirty="0" smtClean="0">
                <a:solidFill>
                  <a:srgbClr val="FFFF00"/>
                </a:solidFill>
              </a:rPr>
              <a:t>Technical Coordination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TB report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schedule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remarks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Switcher bumping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251520" y="90872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Bonding </a:t>
            </a:r>
            <a:r>
              <a:rPr lang="en-GB" b="1" dirty="0"/>
              <a:t>at </a:t>
            </a:r>
            <a:r>
              <a:rPr lang="en-GB" b="1" dirty="0" smtClean="0"/>
              <a:t>PACTEC</a:t>
            </a:r>
            <a:endParaRPr lang="de-DE" dirty="0"/>
          </a:p>
          <a:p>
            <a:r>
              <a:rPr lang="en-GB" dirty="0" smtClean="0"/>
              <a:t>They </a:t>
            </a:r>
            <a:r>
              <a:rPr lang="en-GB" dirty="0"/>
              <a:t>are willing and able (this is what they claim at least..) to bump ~500 SWB on chip level. Technology would be </a:t>
            </a:r>
            <a:r>
              <a:rPr lang="en-GB" dirty="0" err="1"/>
              <a:t>electroless</a:t>
            </a:r>
            <a:r>
              <a:rPr lang="en-GB" dirty="0"/>
              <a:t> nickel plating for UBM and Sac305 balls per solder jetting. </a:t>
            </a:r>
            <a:endParaRPr lang="de-DE" sz="1200" dirty="0"/>
          </a:p>
          <a:p>
            <a:endParaRPr lang="en-GB" b="1" dirty="0" smtClean="0"/>
          </a:p>
          <a:p>
            <a:r>
              <a:rPr lang="en-GB" b="1" dirty="0" smtClean="0"/>
              <a:t>Swither </a:t>
            </a:r>
            <a:r>
              <a:rPr lang="en-GB" b="1" dirty="0"/>
              <a:t>production via EUROPRACTICE</a:t>
            </a:r>
            <a:endParaRPr lang="de-DE" dirty="0"/>
          </a:p>
          <a:p>
            <a:r>
              <a:rPr lang="en-GB" dirty="0"/>
              <a:t>AMS 18µm HV can be ordered as engineering run at EUROPRACTICE. </a:t>
            </a:r>
            <a:r>
              <a:rPr lang="en-GB" dirty="0" smtClean="0"/>
              <a:t>Wafer level bumping can be done by IZM</a:t>
            </a:r>
          </a:p>
          <a:p>
            <a:endParaRPr lang="en-GB" dirty="0" smtClean="0"/>
          </a:p>
          <a:p>
            <a:r>
              <a:rPr lang="en-GB" b="1" dirty="0"/>
              <a:t>W</a:t>
            </a:r>
            <a:r>
              <a:rPr lang="en-GB" b="1" dirty="0" smtClean="0"/>
              <a:t>e </a:t>
            </a:r>
            <a:r>
              <a:rPr lang="en-GB" b="1" dirty="0"/>
              <a:t>have 3 options for the next swither submission</a:t>
            </a:r>
            <a:r>
              <a:rPr lang="en-GB" dirty="0"/>
              <a:t>: </a:t>
            </a:r>
            <a:endParaRPr lang="en-GB" dirty="0" smtClean="0"/>
          </a:p>
          <a:p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Switcher18 </a:t>
            </a:r>
            <a:r>
              <a:rPr lang="en-GB" dirty="0"/>
              <a:t>by AMS MPW with single chip bumping at </a:t>
            </a:r>
            <a:r>
              <a:rPr lang="en-GB" dirty="0" err="1"/>
              <a:t>PacTec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Switcher18 by EUROPRACTICE engineering run with wafer level bumping by IZM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Switcher33 (with modifications for gating) by AMS MPW with wafer access and waver level bumping by </a:t>
            </a:r>
            <a:r>
              <a:rPr lang="en-GB" dirty="0" smtClean="0"/>
              <a:t>IZM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lvl="0"/>
            <a:r>
              <a:rPr lang="en-GB" dirty="0" smtClean="0"/>
              <a:t>We discarded 3).</a:t>
            </a:r>
          </a:p>
          <a:p>
            <a:pPr lvl="0"/>
            <a:r>
              <a:rPr lang="en-GB" dirty="0" smtClean="0"/>
              <a:t>Costs: 	1) 30k€ for MPW + 25k€ for bumping (500 chips)</a:t>
            </a:r>
          </a:p>
          <a:p>
            <a:pPr lvl="0"/>
            <a:r>
              <a:rPr lang="de-DE" dirty="0" smtClean="0"/>
              <a:t>	2) 200k€ </a:t>
            </a:r>
            <a:r>
              <a:rPr lang="de-DE" dirty="0" err="1" smtClean="0"/>
              <a:t>for</a:t>
            </a:r>
            <a:r>
              <a:rPr lang="de-DE" dirty="0" smtClean="0"/>
              <a:t> eng. Run + ?k€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bumping</a:t>
            </a:r>
            <a:endParaRPr lang="de-DE" dirty="0" smtClean="0"/>
          </a:p>
          <a:p>
            <a:pPr lvl="0"/>
            <a:endParaRPr lang="de-DE" dirty="0"/>
          </a:p>
          <a:p>
            <a:pPr marL="285750" lvl="0" indent="-285750">
              <a:buFont typeface="Symbol"/>
              <a:buChar char="Þ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chips</a:t>
            </a:r>
            <a:r>
              <a:rPr lang="de-DE" dirty="0" smtClean="0"/>
              <a:t> at </a:t>
            </a:r>
            <a:r>
              <a:rPr lang="de-DE" dirty="0" err="1" smtClean="0"/>
              <a:t>Pactech</a:t>
            </a:r>
            <a:r>
              <a:rPr lang="de-DE" dirty="0" smtClean="0"/>
              <a:t>. </a:t>
            </a:r>
            <a:r>
              <a:rPr lang="de-DE" dirty="0" err="1" smtClean="0"/>
              <a:t>If</a:t>
            </a:r>
            <a:r>
              <a:rPr lang="de-DE" dirty="0" smtClean="0"/>
              <a:t> ok,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Pactech</a:t>
            </a:r>
            <a:r>
              <a:rPr lang="de-DE" dirty="0" smtClean="0"/>
              <a:t> (</a:t>
            </a:r>
            <a:r>
              <a:rPr lang="de-DE" dirty="0" err="1" smtClean="0"/>
              <a:t>decision</a:t>
            </a:r>
            <a:r>
              <a:rPr lang="de-DE" dirty="0" smtClean="0"/>
              <a:t> in 2 </a:t>
            </a:r>
            <a:r>
              <a:rPr lang="de-DE" dirty="0" err="1" smtClean="0"/>
              <a:t>months</a:t>
            </a:r>
            <a:r>
              <a:rPr lang="de-DE" dirty="0" smtClean="0"/>
              <a:t>)</a:t>
            </a:r>
          </a:p>
          <a:p>
            <a:pPr marL="285750" lvl="0" indent="-285750">
              <a:buFont typeface="Symbol"/>
              <a:buChar char="Þ"/>
            </a:pPr>
            <a:r>
              <a:rPr lang="de-DE" dirty="0" smtClean="0"/>
              <a:t>Ivan will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quotation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IZM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lavel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 (</a:t>
            </a:r>
            <a:r>
              <a:rPr lang="de-DE" dirty="0" err="1" smtClean="0"/>
              <a:t>backup</a:t>
            </a:r>
            <a:r>
              <a:rPr lang="de-DE" dirty="0" smtClean="0"/>
              <a:t>)</a:t>
            </a:r>
            <a:endParaRPr lang="de-DE" dirty="0" smtClean="0"/>
          </a:p>
          <a:p>
            <a:pPr marL="285750" lvl="0" indent="-285750">
              <a:buFont typeface="Symbol"/>
              <a:buChar char="Þ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82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44834"/>
              </p:ext>
            </p:extLst>
          </p:nvPr>
        </p:nvGraphicFramePr>
        <p:xfrm>
          <a:off x="1187624" y="1124744"/>
          <a:ext cx="6523377" cy="394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187624" y="5376118"/>
            <a:ext cx="6782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Toy MC: start with 30 wafers, through a dice to determine good modules </a:t>
            </a:r>
          </a:p>
          <a:p>
            <a:r>
              <a:rPr lang="en-GB" dirty="0" smtClean="0"/>
              <a:t>Assuming a certain yield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Join to ladder (smaller number of </a:t>
            </a:r>
            <a:r>
              <a:rPr lang="en-GB" dirty="0" err="1" smtClean="0"/>
              <a:t>bwd</a:t>
            </a:r>
            <a:r>
              <a:rPr lang="en-GB" dirty="0" smtClean="0"/>
              <a:t> or </a:t>
            </a:r>
            <a:r>
              <a:rPr lang="en-GB" dirty="0" err="1" smtClean="0"/>
              <a:t>fwd</a:t>
            </a:r>
            <a:r>
              <a:rPr lang="en-GB" dirty="0" smtClean="0"/>
              <a:t> module)</a:t>
            </a:r>
          </a:p>
          <a:p>
            <a:r>
              <a:rPr lang="en-GB" dirty="0" smtClean="0"/>
              <a:t>Mean and 90% C.L. lower limit 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4067944" y="263691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5098509" y="321297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90% C.L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6660232" y="5013176"/>
            <a:ext cx="1008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Yield (%)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395536" y="16288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 ladders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26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Actual situation so far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09989"/>
              </p:ext>
            </p:extLst>
          </p:nvPr>
        </p:nvGraphicFramePr>
        <p:xfrm>
          <a:off x="755576" y="1052736"/>
          <a:ext cx="7206925" cy="229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495"/>
                <a:gridCol w="791510"/>
                <a:gridCol w="782331"/>
                <a:gridCol w="711209"/>
                <a:gridCol w="659275"/>
                <a:gridCol w="745958"/>
                <a:gridCol w="685800"/>
                <a:gridCol w="1275347"/>
              </a:tblGrid>
              <a:tr h="760369">
                <a:tc>
                  <a:txBody>
                    <a:bodyPr/>
                    <a:lstStyle/>
                    <a:p>
                      <a:r>
                        <a:rPr lang="de-DE" dirty="0" smtClean="0"/>
                        <a:t>Modules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Needed</a:t>
                      </a:r>
                      <a:endParaRPr lang="de-DE" dirty="0"/>
                    </a:p>
                  </a:txBody>
                  <a:tcPr/>
                </a:tc>
              </a:tr>
              <a:tr h="4187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Inner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fwd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de-DE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de-DE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 8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Inner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bwd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8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de-DE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de-DE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 8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Outer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fwd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10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de-DE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C000"/>
                          </a:solidFill>
                        </a:rPr>
                        <a:t>11</a:t>
                      </a:r>
                      <a:endParaRPr lang="de-DE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12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Outer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bwd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22</a:t>
                      </a:r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F0"/>
                          </a:solidFill>
                        </a:rPr>
                        <a:t>7</a:t>
                      </a:r>
                      <a:endParaRPr lang="de-D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FF"/>
                          </a:solidFill>
                        </a:rPr>
                        <a:t>5</a:t>
                      </a:r>
                      <a:endParaRPr lang="de-DE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endParaRPr lang="de-DE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12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7584" y="3550364"/>
            <a:ext cx="7023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class 0 &amp; 1: 18 </a:t>
            </a:r>
            <a:r>
              <a:rPr lang="en-GB" dirty="0" err="1" smtClean="0"/>
              <a:t>fwd</a:t>
            </a:r>
            <a:r>
              <a:rPr lang="en-GB" dirty="0" smtClean="0"/>
              <a:t> and 18 </a:t>
            </a:r>
            <a:r>
              <a:rPr lang="en-GB" dirty="0" err="1" smtClean="0"/>
              <a:t>bwd</a:t>
            </a:r>
            <a:endParaRPr lang="en-GB" dirty="0" smtClean="0"/>
          </a:p>
          <a:p>
            <a:r>
              <a:rPr lang="en-GB" dirty="0" smtClean="0"/>
              <a:t>Yield of metal processing, thinning, copper missing: my guess 85%:</a:t>
            </a:r>
          </a:p>
          <a:p>
            <a:r>
              <a:rPr lang="en-GB" dirty="0" smtClean="0"/>
              <a:t>Mean: 14.48 ladder, 90% lower limit: 12 =&gt; should be ok</a:t>
            </a:r>
          </a:p>
          <a:p>
            <a:r>
              <a:rPr lang="en-GB" dirty="0" smtClean="0"/>
              <a:t>Minimum yield needed: 67.5%</a:t>
            </a:r>
          </a:p>
          <a:p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 smtClean="0"/>
              <a:t>: flip chip and SMD, </a:t>
            </a:r>
            <a:r>
              <a:rPr lang="en-GB" dirty="0" err="1" smtClean="0"/>
              <a:t>kapton</a:t>
            </a:r>
            <a:r>
              <a:rPr lang="en-GB" dirty="0" smtClean="0"/>
              <a:t> assembly, ladder gluing!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Good modules won’t be abundant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Prototyping and tests (thermal cycling, </a:t>
            </a:r>
            <a:r>
              <a:rPr lang="en-GB" dirty="0" err="1" smtClean="0"/>
              <a:t>radiaiton</a:t>
            </a:r>
            <a:r>
              <a:rPr lang="en-GB" dirty="0" smtClean="0"/>
              <a:t>) </a:t>
            </a:r>
            <a:r>
              <a:rPr lang="en-GB" dirty="0" smtClean="0"/>
              <a:t>with 2</a:t>
            </a:r>
            <a:r>
              <a:rPr lang="en-GB" baseline="30000" dirty="0" smtClean="0"/>
              <a:t>nd</a:t>
            </a:r>
            <a:r>
              <a:rPr lang="en-GB" dirty="0" smtClean="0"/>
              <a:t> grade modules</a:t>
            </a:r>
          </a:p>
          <a:p>
            <a:pPr marL="285750" indent="-285750">
              <a:buFont typeface="Symbol"/>
              <a:buChar char="Þ"/>
            </a:pPr>
            <a:r>
              <a:rPr lang="en-GB" b="1" dirty="0" smtClean="0"/>
              <a:t>Need perfect QA (eliminate whatever can go wrong….)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Need of </a:t>
            </a:r>
            <a:r>
              <a:rPr lang="en-GB" dirty="0" smtClean="0"/>
              <a:t>a backup production?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6588224" y="3306470"/>
            <a:ext cx="198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Rainer Richter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5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539552" y="155679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Thanks to Laci &amp; Patricia for organising this workshop</a:t>
            </a:r>
            <a:endParaRPr lang="en-GB" sz="3200" b="1" dirty="0"/>
          </a:p>
        </p:txBody>
      </p:sp>
      <p:pic>
        <p:nvPicPr>
          <p:cNvPr id="2050" name="Picture 2" descr="Anlegestelle am 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9034250" cy="32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9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Applications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057168"/>
            <a:ext cx="3456383" cy="21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3472"/>
            <a:ext cx="1562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440676"/>
            <a:ext cx="2618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X-ray imager for KEK PF</a:t>
            </a:r>
          </a:p>
          <a:p>
            <a:r>
              <a:rPr lang="en-GB" dirty="0" smtClean="0"/>
              <a:t>Energy range 2-4 </a:t>
            </a:r>
            <a:r>
              <a:rPr lang="en-GB" dirty="0" err="1" smtClean="0"/>
              <a:t>keV</a:t>
            </a:r>
            <a:endParaRPr lang="en-GB" dirty="0" smtClean="0"/>
          </a:p>
          <a:p>
            <a:r>
              <a:rPr lang="en-GB" dirty="0" smtClean="0"/>
              <a:t>Thin senores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grade Belle II </a:t>
            </a:r>
            <a:r>
              <a:rPr lang="en-GB" dirty="0" err="1" smtClean="0"/>
              <a:t>detecotrs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4568820"/>
            <a:ext cx="2581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Infinipix</a:t>
            </a:r>
            <a:r>
              <a:rPr lang="en-GB" dirty="0" smtClean="0"/>
              <a:t> for ATHENA</a:t>
            </a:r>
          </a:p>
          <a:p>
            <a:r>
              <a:rPr lang="en-GB" dirty="0" smtClean="0"/>
              <a:t>- Gate and </a:t>
            </a:r>
            <a:r>
              <a:rPr lang="en-GB" dirty="0" err="1" smtClean="0"/>
              <a:t>douple</a:t>
            </a:r>
            <a:r>
              <a:rPr lang="en-GB" dirty="0" smtClean="0"/>
              <a:t> readout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33569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ILC: </a:t>
            </a:r>
          </a:p>
          <a:p>
            <a:r>
              <a:rPr lang="en-GB" dirty="0" smtClean="0"/>
              <a:t>nice results on integrated cooling channels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5610726"/>
            <a:ext cx="3778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Electron detector for structural </a:t>
            </a:r>
            <a:r>
              <a:rPr lang="en-GB" dirty="0" smtClean="0"/>
              <a:t>analysis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1" y="3412794"/>
            <a:ext cx="2880320" cy="18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3305" y="3232732"/>
            <a:ext cx="1652586" cy="218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6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7"/>
            <a:ext cx="5291336" cy="26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119675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Inter-metal insulation process was optimized with EMCM3</a:t>
            </a:r>
          </a:p>
          <a:p>
            <a:endParaRPr lang="en-GB" dirty="0"/>
          </a:p>
          <a:p>
            <a:r>
              <a:rPr lang="en-GB" dirty="0" smtClean="0"/>
              <a:t>EMCM4 with selected technology in work for confirmation</a:t>
            </a:r>
          </a:p>
          <a:p>
            <a:endParaRPr lang="en-GB" dirty="0"/>
          </a:p>
          <a:p>
            <a:r>
              <a:rPr lang="en-GB" dirty="0" smtClean="0"/>
              <a:t>Thanks to the HLL team for their effort congratulations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427984" cy="32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2675" y="4221087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first time all 6 switcher on an EMCM were operated together</a:t>
            </a:r>
          </a:p>
          <a:p>
            <a:endParaRPr lang="en-GB" dirty="0"/>
          </a:p>
          <a:p>
            <a:r>
              <a:rPr lang="en-GB" dirty="0" smtClean="0"/>
              <a:t>Furthermore</a:t>
            </a:r>
          </a:p>
          <a:p>
            <a:r>
              <a:rPr lang="en-GB" dirty="0" smtClean="0"/>
              <a:t>Progress using the DAC for pedestal compensation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93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EMCM Tests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8015" r="8121" b="25919"/>
          <a:stretch/>
        </p:blipFill>
        <p:spPr bwMode="auto">
          <a:xfrm>
            <a:off x="288032" y="980729"/>
            <a:ext cx="8748464" cy="31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7941" y="4149080"/>
            <a:ext cx="800449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Metal layer processing </a:t>
            </a:r>
            <a:r>
              <a:rPr lang="en-GB" dirty="0" smtClean="0"/>
              <a:t>scheduled </a:t>
            </a:r>
            <a:r>
              <a:rPr lang="en-GB" dirty="0" smtClean="0"/>
              <a:t>for July,</a:t>
            </a:r>
          </a:p>
          <a:p>
            <a:r>
              <a:rPr lang="en-GB" dirty="0"/>
              <a:t> </a:t>
            </a:r>
            <a:r>
              <a:rPr lang="en-GB" dirty="0" smtClean="0"/>
              <a:t>-Optimisation </a:t>
            </a:r>
            <a:r>
              <a:rPr lang="en-GB" dirty="0" smtClean="0"/>
              <a:t>of inter metal insulation technology: ok (excellent job by the HLL team!)</a:t>
            </a:r>
          </a:p>
          <a:p>
            <a:r>
              <a:rPr lang="en-GB" dirty="0" smtClean="0"/>
              <a:t>- Electronic tests of EMCM: challenging!</a:t>
            </a:r>
          </a:p>
          <a:p>
            <a:r>
              <a:rPr lang="en-GB" dirty="0"/>
              <a:t>	</a:t>
            </a:r>
            <a:r>
              <a:rPr lang="en-GB" dirty="0" smtClean="0"/>
              <a:t>so far: good progress, DCD/DHP works, 6 switcher modules works</a:t>
            </a:r>
          </a:p>
          <a:p>
            <a:r>
              <a:rPr lang="en-GB" dirty="0"/>
              <a:t>	</a:t>
            </a:r>
            <a:r>
              <a:rPr lang="en-GB" dirty="0" smtClean="0"/>
              <a:t>however:  </a:t>
            </a:r>
            <a:r>
              <a:rPr lang="en-GB" sz="1400" dirty="0" smtClean="0"/>
              <a:t>none of the 6 EMCMs built so far worked completely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DCD/DHP communication does not work at 320 MHz (=&gt; next)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still some problems with Aurora links (don’t get all to work simultaneously)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plagued by hardware (faulty connectors) and software problems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</a:t>
            </a:r>
            <a:r>
              <a:rPr lang="en-GB" b="1" dirty="0" smtClean="0"/>
              <a:t>need ASICs</a:t>
            </a:r>
            <a:r>
              <a:rPr lang="en-GB" b="1" dirty="0" smtClean="0"/>
              <a:t>! (DHPT already there, DCD &amp; switcher next week)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/>
              <a:t>	</a:t>
            </a:r>
          </a:p>
        </p:txBody>
      </p:sp>
      <p:sp>
        <p:nvSpPr>
          <p:cNvPr id="8" name="Textfeld 7"/>
          <p:cNvSpPr txBox="1"/>
          <p:nvPr/>
        </p:nvSpPr>
        <p:spPr>
          <a:xfrm rot="2007529">
            <a:off x="611566" y="5733256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Gating ?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Schedule: </a:t>
            </a:r>
            <a:r>
              <a:rPr lang="en-GB" dirty="0" err="1" smtClean="0"/>
              <a:t>Kapton</a:t>
            </a:r>
            <a:r>
              <a:rPr lang="en-GB" dirty="0" smtClean="0"/>
              <a:t> Tapes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24775" r="1382" b="16034"/>
          <a:stretch/>
        </p:blipFill>
        <p:spPr bwMode="auto">
          <a:xfrm>
            <a:off x="-29852" y="980728"/>
            <a:ext cx="9066348" cy="333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70893" y="4653136"/>
            <a:ext cx="6264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Kapton</a:t>
            </a:r>
            <a:r>
              <a:rPr lang="en-GB" dirty="0" smtClean="0"/>
              <a:t> flex design changed: implementation of capacitors</a:t>
            </a:r>
          </a:p>
          <a:p>
            <a:endParaRPr lang="en-GB" dirty="0" smtClean="0"/>
          </a:p>
          <a:p>
            <a:r>
              <a:rPr lang="en-GB" dirty="0" smtClean="0"/>
              <a:t>Need to design 4 different </a:t>
            </a:r>
            <a:r>
              <a:rPr lang="en-GB" dirty="0" err="1" smtClean="0"/>
              <a:t>Kaptons</a:t>
            </a:r>
            <a:r>
              <a:rPr lang="en-GB" dirty="0" smtClean="0"/>
              <a:t> (</a:t>
            </a:r>
            <a:r>
              <a:rPr lang="en-GB" dirty="0" err="1" smtClean="0"/>
              <a:t>fwd</a:t>
            </a:r>
            <a:r>
              <a:rPr lang="en-GB" dirty="0" smtClean="0"/>
              <a:t>, </a:t>
            </a:r>
            <a:r>
              <a:rPr lang="en-GB" dirty="0" err="1" smtClean="0"/>
              <a:t>bwd</a:t>
            </a:r>
            <a:r>
              <a:rPr lang="en-GB" dirty="0" smtClean="0"/>
              <a:t>, layer 1 &amp; 2)</a:t>
            </a:r>
          </a:p>
          <a:p>
            <a:r>
              <a:rPr lang="en-GB" dirty="0" smtClean="0"/>
              <a:t>Rather long time for design (and manufacturing. Manpower limited)</a:t>
            </a:r>
          </a:p>
          <a:p>
            <a:r>
              <a:rPr lang="en-GB" dirty="0" smtClean="0"/>
              <a:t>=&gt; </a:t>
            </a:r>
            <a:r>
              <a:rPr lang="en-GB" dirty="0" err="1" smtClean="0"/>
              <a:t>Kapton</a:t>
            </a:r>
            <a:r>
              <a:rPr lang="en-GB" dirty="0" smtClean="0"/>
              <a:t> delivery on critical path: </a:t>
            </a:r>
            <a:r>
              <a:rPr lang="en-GB" dirty="0" smtClean="0"/>
              <a:t>delays</a:t>
            </a:r>
            <a:r>
              <a:rPr lang="en-GB" dirty="0" smtClean="0"/>
              <a:t> </a:t>
            </a:r>
            <a:r>
              <a:rPr lang="en-GB" dirty="0" smtClean="0"/>
              <a:t>ladder assembly!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2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miss the schedule!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4265" y="49177"/>
            <a:ext cx="5495500" cy="76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Changes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179512" y="1772816"/>
            <a:ext cx="86501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		shipment of PXD to KEK	VXD Installation</a:t>
            </a:r>
          </a:p>
          <a:p>
            <a:endParaRPr lang="en-GB" dirty="0" smtClean="0"/>
          </a:p>
          <a:p>
            <a:r>
              <a:rPr lang="en-GB" dirty="0" smtClean="0"/>
              <a:t>Present schedule	February 2016		July – September 2016</a:t>
            </a:r>
          </a:p>
          <a:p>
            <a:r>
              <a:rPr lang="en-GB" dirty="0" smtClean="0"/>
              <a:t>A2</a:t>
            </a:r>
            <a:r>
              <a:rPr lang="en-GB" dirty="0"/>
              <a:t>	</a:t>
            </a:r>
            <a:r>
              <a:rPr lang="en-GB" dirty="0" smtClean="0"/>
              <a:t>	October 2016		March .- May 2017		+8 months</a:t>
            </a:r>
          </a:p>
          <a:p>
            <a:r>
              <a:rPr lang="en-GB" dirty="0" smtClean="0"/>
              <a:t>A3		November 2016		April – June 2017		+9 months</a:t>
            </a:r>
          </a:p>
          <a:p>
            <a:r>
              <a:rPr lang="en-GB" dirty="0" smtClean="0"/>
              <a:t>A4		February 2017		July – September 2017	+12 months</a:t>
            </a:r>
          </a:p>
          <a:p>
            <a:r>
              <a:rPr lang="en-GB" dirty="0" smtClean="0"/>
              <a:t>C4		February 2017		July – September 2017	+12 months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0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for a party?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7181" y="-385939"/>
            <a:ext cx="5361203" cy="81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1107772" y="1052736"/>
            <a:ext cx="692061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Don’t idle!   </a:t>
            </a:r>
          </a:p>
          <a:p>
            <a:endParaRPr lang="en-GB" dirty="0"/>
          </a:p>
          <a:p>
            <a:r>
              <a:rPr lang="en-GB" dirty="0" smtClean="0"/>
              <a:t>EMCM electronic tests have highest priority</a:t>
            </a:r>
          </a:p>
          <a:p>
            <a:r>
              <a:rPr lang="en-GB" dirty="0" smtClean="0"/>
              <a:t>Processing in the HLL should not be delayed too much</a:t>
            </a:r>
          </a:p>
          <a:p>
            <a:r>
              <a:rPr lang="en-GB" dirty="0" err="1" smtClean="0"/>
              <a:t>Kapton</a:t>
            </a:r>
            <a:r>
              <a:rPr lang="en-GB" dirty="0" smtClean="0"/>
              <a:t> tapes (all 4 types) should be ready before module assembly</a:t>
            </a:r>
          </a:p>
          <a:p>
            <a:endParaRPr lang="en-GB" dirty="0"/>
          </a:p>
          <a:p>
            <a:r>
              <a:rPr lang="en-GB" dirty="0" smtClean="0"/>
              <a:t>Moderate changes possible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smtClean="0"/>
              <a:t>Recommendations by the TB</a:t>
            </a:r>
          </a:p>
          <a:p>
            <a:endParaRPr lang="en-GB" dirty="0"/>
          </a:p>
          <a:p>
            <a:r>
              <a:rPr lang="en-GB" dirty="0" smtClean="0"/>
              <a:t>Continue PXD6 processing (metal) in October (+ 3 months)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More time for tests of EMCM and ASICs</a:t>
            </a:r>
          </a:p>
          <a:p>
            <a:endParaRPr lang="en-GB" dirty="0"/>
          </a:p>
          <a:p>
            <a:r>
              <a:rPr lang="en-GB" dirty="0"/>
              <a:t>R</a:t>
            </a:r>
            <a:r>
              <a:rPr lang="en-GB" dirty="0" smtClean="0"/>
              <a:t>eviews of DHPT and </a:t>
            </a:r>
            <a:r>
              <a:rPr lang="en-GB" dirty="0" err="1" smtClean="0"/>
              <a:t>DCDpipe</a:t>
            </a:r>
            <a:r>
              <a:rPr lang="en-GB" dirty="0" smtClean="0"/>
              <a:t> </a:t>
            </a:r>
            <a:r>
              <a:rPr lang="en-GB" dirty="0" smtClean="0"/>
              <a:t>in October (and resubmission(s))</a:t>
            </a:r>
          </a:p>
          <a:p>
            <a:endParaRPr lang="en-GB" dirty="0"/>
          </a:p>
          <a:p>
            <a:r>
              <a:rPr lang="en-GB" dirty="0" smtClean="0"/>
              <a:t>Switcher: next slide</a:t>
            </a:r>
          </a:p>
          <a:p>
            <a:endParaRPr lang="en-GB" dirty="0"/>
          </a:p>
          <a:p>
            <a:r>
              <a:rPr lang="en-GB" dirty="0" smtClean="0"/>
              <a:t>Relax </a:t>
            </a:r>
            <a:r>
              <a:rPr lang="en-GB" dirty="0" err="1"/>
              <a:t>IBBelle</a:t>
            </a:r>
            <a:r>
              <a:rPr lang="en-GB" dirty="0"/>
              <a:t> assembly at MPP (delayed by CERN and clash with ATLAS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SMD population by NTC: review in ~6 weeks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4543426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Bildschirmpräsentation (4:3)</PresentationFormat>
  <Paragraphs>177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2_Standarddesign</vt:lpstr>
      <vt:lpstr>Summary</vt:lpstr>
      <vt:lpstr>New Applications</vt:lpstr>
      <vt:lpstr>Highlights</vt:lpstr>
      <vt:lpstr>EMCM Tests</vt:lpstr>
      <vt:lpstr>Schedule: Kapton Tapes</vt:lpstr>
      <vt:lpstr>Don’t miss the schedule!</vt:lpstr>
      <vt:lpstr>Schedule Changes</vt:lpstr>
      <vt:lpstr>Time for a party?</vt:lpstr>
      <vt:lpstr>Consequences</vt:lpstr>
      <vt:lpstr>Switcher bumping</vt:lpstr>
      <vt:lpstr>Yield</vt:lpstr>
      <vt:lpstr>Actual situation so far</vt:lpstr>
      <vt:lpstr>PowerPoint-Präsentation</vt:lpstr>
    </vt:vector>
  </TitlesOfParts>
  <Company>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moser</dc:creator>
  <cp:lastModifiedBy>Hans-Günther Moser</cp:lastModifiedBy>
  <cp:revision>838</cp:revision>
  <dcterms:created xsi:type="dcterms:W3CDTF">2006-06-22T07:15:02Z</dcterms:created>
  <dcterms:modified xsi:type="dcterms:W3CDTF">2014-05-30T06:51:50Z</dcterms:modified>
</cp:coreProperties>
</file>