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16" r:id="rId2"/>
    <p:sldId id="433" r:id="rId3"/>
    <p:sldId id="431" r:id="rId4"/>
    <p:sldId id="258" r:id="rId5"/>
    <p:sldId id="382" r:id="rId6"/>
    <p:sldId id="410" r:id="rId7"/>
    <p:sldId id="386" r:id="rId8"/>
    <p:sldId id="412" r:id="rId9"/>
    <p:sldId id="420" r:id="rId10"/>
    <p:sldId id="403" r:id="rId11"/>
    <p:sldId id="423" r:id="rId12"/>
    <p:sldId id="409" r:id="rId13"/>
    <p:sldId id="414" r:id="rId14"/>
    <p:sldId id="422" r:id="rId15"/>
    <p:sldId id="430" r:id="rId16"/>
    <p:sldId id="278" r:id="rId17"/>
    <p:sldId id="335" r:id="rId18"/>
    <p:sldId id="295" r:id="rId19"/>
    <p:sldId id="432" r:id="rId20"/>
    <p:sldId id="355" r:id="rId21"/>
    <p:sldId id="356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F0"/>
    <a:srgbClr val="0000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860" autoAdjust="0"/>
    <p:restoredTop sz="83877" autoAdjust="0"/>
  </p:normalViewPr>
  <p:slideViewPr>
    <p:cSldViewPr>
      <p:cViewPr>
        <p:scale>
          <a:sx n="75" d="100"/>
          <a:sy n="75" d="100"/>
        </p:scale>
        <p:origin x="-156" y="24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6" y="-96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6.emf"/><Relationship Id="rId4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16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944A3-F402-4744-8AB0-301F4E953902}" type="datetimeFigureOut">
              <a:rPr lang="de-DE" smtClean="0"/>
              <a:t>26.05.2014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EFDF5-1367-4E7A-B36D-0366C46DDE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667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3EEC-AE69-4248-9B85-78C4D3E65D98}" type="datetimeFigureOut">
              <a:rPr lang="de-DE" smtClean="0"/>
              <a:t>26.05.2014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AE4C-A1D7-4C9A-943B-9A9368DCAF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10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The HLL </a:t>
            </a:r>
            <a:r>
              <a:rPr lang="de-DE" err="1" smtClean="0"/>
              <a:t>develops</a:t>
            </a:r>
            <a:r>
              <a:rPr lang="de-DE" baseline="0" smtClean="0"/>
              <a:t> </a:t>
            </a:r>
            <a:r>
              <a:rPr lang="de-DE" baseline="0" err="1" smtClean="0"/>
              <a:t>and</a:t>
            </a:r>
            <a:r>
              <a:rPr lang="de-DE" baseline="0" smtClean="0"/>
              <a:t> </a:t>
            </a:r>
            <a:r>
              <a:rPr lang="de-DE" err="1" smtClean="0"/>
              <a:t>produces</a:t>
            </a:r>
            <a:r>
              <a:rPr lang="de-DE" smtClean="0"/>
              <a:t> </a:t>
            </a:r>
            <a:r>
              <a:rPr lang="de-DE" err="1" smtClean="0"/>
              <a:t>silicon</a:t>
            </a:r>
            <a:r>
              <a:rPr lang="de-DE" smtClean="0"/>
              <a:t>-base</a:t>
            </a:r>
            <a:r>
              <a:rPr lang="de-DE" baseline="0" smtClean="0"/>
              <a:t> </a:t>
            </a:r>
            <a:r>
              <a:rPr lang="de-DE" baseline="0" err="1" smtClean="0"/>
              <a:t>radiation</a:t>
            </a:r>
            <a:r>
              <a:rPr lang="de-DE" baseline="0" smtClean="0"/>
              <a:t> </a:t>
            </a:r>
            <a:r>
              <a:rPr lang="de-DE" baseline="0" err="1" smtClean="0"/>
              <a:t>detectors</a:t>
            </a:r>
            <a:r>
              <a:rPr lang="de-DE" baseline="0" smtClean="0"/>
              <a:t>. </a:t>
            </a:r>
            <a:r>
              <a:rPr lang="de-DE" baseline="0" err="1" smtClean="0"/>
              <a:t>One</a:t>
            </a:r>
            <a:r>
              <a:rPr lang="de-DE" baseline="0" smtClean="0"/>
              <a:t> </a:t>
            </a:r>
            <a:r>
              <a:rPr lang="de-DE" baseline="0" err="1" smtClean="0"/>
              <a:t>of</a:t>
            </a:r>
            <a:r>
              <a:rPr lang="de-DE" baseline="0" smtClean="0"/>
              <a:t> </a:t>
            </a:r>
            <a:r>
              <a:rPr lang="de-DE" baseline="0" err="1" smtClean="0"/>
              <a:t>these</a:t>
            </a:r>
            <a:r>
              <a:rPr lang="de-DE" baseline="0" smtClean="0"/>
              <a:t> </a:t>
            </a:r>
            <a:r>
              <a:rPr lang="de-DE" baseline="0" err="1" smtClean="0"/>
              <a:t>devices</a:t>
            </a:r>
            <a:r>
              <a:rPr lang="de-DE" baseline="0" smtClean="0"/>
              <a:t> </a:t>
            </a:r>
            <a:r>
              <a:rPr lang="de-DE" baseline="0" err="1" smtClean="0"/>
              <a:t>is</a:t>
            </a:r>
            <a:r>
              <a:rPr lang="de-DE" baseline="0" smtClean="0"/>
              <a:t> </a:t>
            </a:r>
            <a:r>
              <a:rPr lang="de-DE" baseline="0" err="1" smtClean="0"/>
              <a:t>the</a:t>
            </a:r>
            <a:r>
              <a:rPr lang="de-DE" baseline="0" smtClean="0"/>
              <a:t> DEPFET </a:t>
            </a:r>
            <a:r>
              <a:rPr lang="de-DE" baseline="0" err="1" smtClean="0"/>
              <a:t>active</a:t>
            </a:r>
            <a:r>
              <a:rPr lang="de-DE" baseline="0" smtClean="0"/>
              <a:t> </a:t>
            </a:r>
            <a:r>
              <a:rPr lang="de-DE" baseline="0" err="1" smtClean="0"/>
              <a:t>pixel</a:t>
            </a:r>
            <a:r>
              <a:rPr lang="de-DE" baseline="0" smtClean="0"/>
              <a:t> </a:t>
            </a:r>
            <a:r>
              <a:rPr lang="de-DE" baseline="0" err="1" smtClean="0"/>
              <a:t>sensor</a:t>
            </a:r>
            <a:r>
              <a:rPr lang="de-DE" baseline="0" smtClean="0"/>
              <a:t>.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AE4C-A1D7-4C9A-943B-9A9368DCAF7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9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err="1" smtClean="0"/>
              <a:t>built</a:t>
            </a:r>
            <a:r>
              <a:rPr lang="de-DE" sz="2000" smtClean="0"/>
              <a:t>-in </a:t>
            </a:r>
            <a:r>
              <a:rPr lang="de-DE" sz="2000" err="1" smtClean="0"/>
              <a:t>shutter</a:t>
            </a:r>
            <a:r>
              <a:rPr lang="de-DE" sz="2000" smtClean="0"/>
              <a:t> </a:t>
            </a:r>
            <a:r>
              <a:rPr lang="de-DE" sz="2000" err="1" smtClean="0"/>
              <a:t>for</a:t>
            </a:r>
            <a:r>
              <a:rPr lang="de-DE" sz="2000" smtClean="0"/>
              <a:t> </a:t>
            </a:r>
            <a:r>
              <a:rPr lang="de-DE" sz="2000" err="1" smtClean="0"/>
              <a:t>optical</a:t>
            </a:r>
            <a:r>
              <a:rPr lang="de-DE" sz="2000" smtClean="0"/>
              <a:t> </a:t>
            </a:r>
            <a:r>
              <a:rPr lang="de-DE" sz="2000" err="1" smtClean="0"/>
              <a:t>and</a:t>
            </a:r>
            <a:r>
              <a:rPr lang="de-DE" sz="2000" smtClean="0"/>
              <a:t> x-</a:t>
            </a:r>
            <a:r>
              <a:rPr lang="de-DE" sz="2000" err="1" smtClean="0"/>
              <a:t>ray</a:t>
            </a:r>
            <a:r>
              <a:rPr lang="de-DE" sz="2000" smtClean="0"/>
              <a:t> </a:t>
            </a:r>
            <a:r>
              <a:rPr lang="de-DE" sz="2000" err="1" smtClean="0"/>
              <a:t>applications</a:t>
            </a:r>
            <a:endParaRPr lang="de-DE" sz="2000" smtClean="0"/>
          </a:p>
          <a:p>
            <a:r>
              <a:rPr lang="de-DE" sz="2000" smtClean="0"/>
              <a:t>		</a:t>
            </a:r>
            <a:r>
              <a:rPr lang="de-DE" sz="2000" err="1" smtClean="0"/>
              <a:t>with</a:t>
            </a:r>
            <a:r>
              <a:rPr lang="de-DE" sz="2000" smtClean="0"/>
              <a:t> </a:t>
            </a:r>
            <a:r>
              <a:rPr lang="de-DE" sz="2000" err="1" smtClean="0"/>
              <a:t>rise</a:t>
            </a:r>
            <a:r>
              <a:rPr lang="de-DE" sz="2000" smtClean="0"/>
              <a:t> time </a:t>
            </a:r>
            <a:r>
              <a:rPr lang="de-DE" sz="2000" err="1" smtClean="0"/>
              <a:t>of</a:t>
            </a:r>
            <a:r>
              <a:rPr lang="de-DE" sz="2000" smtClean="0"/>
              <a:t> 100ns</a:t>
            </a:r>
            <a:endParaRPr lang="en-US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AE4C-A1D7-4C9A-943B-9A9368DCAF7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19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err="1" smtClean="0"/>
              <a:t>built</a:t>
            </a:r>
            <a:r>
              <a:rPr lang="de-DE" sz="2000" smtClean="0"/>
              <a:t>-in </a:t>
            </a:r>
            <a:r>
              <a:rPr lang="de-DE" sz="2000" err="1" smtClean="0"/>
              <a:t>shutter</a:t>
            </a:r>
            <a:r>
              <a:rPr lang="de-DE" sz="2000" smtClean="0"/>
              <a:t> </a:t>
            </a:r>
            <a:r>
              <a:rPr lang="de-DE" sz="2000" err="1" smtClean="0"/>
              <a:t>for</a:t>
            </a:r>
            <a:r>
              <a:rPr lang="de-DE" sz="2000" smtClean="0"/>
              <a:t> </a:t>
            </a:r>
            <a:r>
              <a:rPr lang="de-DE" sz="2000" err="1" smtClean="0"/>
              <a:t>optical</a:t>
            </a:r>
            <a:r>
              <a:rPr lang="de-DE" sz="2000" smtClean="0"/>
              <a:t> </a:t>
            </a:r>
            <a:r>
              <a:rPr lang="de-DE" sz="2000" err="1" smtClean="0"/>
              <a:t>and</a:t>
            </a:r>
            <a:r>
              <a:rPr lang="de-DE" sz="2000" smtClean="0"/>
              <a:t> x-</a:t>
            </a:r>
            <a:r>
              <a:rPr lang="de-DE" sz="2000" err="1" smtClean="0"/>
              <a:t>ray</a:t>
            </a:r>
            <a:r>
              <a:rPr lang="de-DE" sz="2000" smtClean="0"/>
              <a:t> </a:t>
            </a:r>
            <a:r>
              <a:rPr lang="de-DE" sz="2000" err="1" smtClean="0"/>
              <a:t>applications</a:t>
            </a:r>
            <a:endParaRPr lang="de-DE" sz="2000" smtClean="0"/>
          </a:p>
          <a:p>
            <a:r>
              <a:rPr lang="de-DE" sz="2000" smtClean="0"/>
              <a:t>		</a:t>
            </a:r>
            <a:r>
              <a:rPr lang="de-DE" sz="2000" err="1" smtClean="0"/>
              <a:t>with</a:t>
            </a:r>
            <a:r>
              <a:rPr lang="de-DE" sz="2000" smtClean="0"/>
              <a:t> </a:t>
            </a:r>
            <a:r>
              <a:rPr lang="de-DE" sz="2000" err="1" smtClean="0"/>
              <a:t>rise</a:t>
            </a:r>
            <a:r>
              <a:rPr lang="de-DE" sz="2000" smtClean="0"/>
              <a:t> time </a:t>
            </a:r>
            <a:r>
              <a:rPr lang="de-DE" sz="2000" err="1" smtClean="0"/>
              <a:t>of</a:t>
            </a:r>
            <a:r>
              <a:rPr lang="de-DE" sz="2000" smtClean="0"/>
              <a:t> 100ns</a:t>
            </a:r>
            <a:endParaRPr lang="en-US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AE4C-A1D7-4C9A-943B-9A9368DCAF7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190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p-</a:t>
            </a:r>
            <a:r>
              <a:rPr lang="de-DE" err="1" smtClean="0"/>
              <a:t>channel</a:t>
            </a:r>
            <a:r>
              <a:rPr lang="de-DE" smtClean="0"/>
              <a:t> MOSFET</a:t>
            </a:r>
          </a:p>
          <a:p>
            <a:r>
              <a:rPr lang="de-DE" err="1" smtClean="0"/>
              <a:t>build</a:t>
            </a:r>
            <a:r>
              <a:rPr lang="de-DE" smtClean="0"/>
              <a:t> on high </a:t>
            </a:r>
            <a:r>
              <a:rPr lang="de-DE" err="1" smtClean="0"/>
              <a:t>resistive</a:t>
            </a:r>
            <a:r>
              <a:rPr lang="de-DE" smtClean="0"/>
              <a:t> </a:t>
            </a:r>
            <a:r>
              <a:rPr lang="de-DE" err="1" smtClean="0"/>
              <a:t>bulk</a:t>
            </a:r>
            <a:endParaRPr lang="de-DE" smtClean="0"/>
          </a:p>
          <a:p>
            <a:r>
              <a:rPr lang="de-DE" err="1" smtClean="0"/>
              <a:t>deep</a:t>
            </a:r>
            <a:r>
              <a:rPr lang="de-DE" smtClean="0"/>
              <a:t> n </a:t>
            </a:r>
            <a:r>
              <a:rPr lang="de-DE" err="1" smtClean="0"/>
              <a:t>implantation</a:t>
            </a:r>
            <a:r>
              <a:rPr lang="de-DE" smtClean="0"/>
              <a:t> </a:t>
            </a:r>
            <a:r>
              <a:rPr lang="de-DE" err="1" smtClean="0"/>
              <a:t>underneath</a:t>
            </a:r>
            <a:r>
              <a:rPr lang="de-DE" smtClean="0"/>
              <a:t> </a:t>
            </a:r>
            <a:r>
              <a:rPr lang="de-DE" err="1" smtClean="0"/>
              <a:t>gate</a:t>
            </a:r>
            <a:r>
              <a:rPr lang="de-DE" smtClean="0"/>
              <a:t> </a:t>
            </a:r>
            <a:r>
              <a:rPr lang="de-DE" err="1" smtClean="0"/>
              <a:t>forms</a:t>
            </a:r>
            <a:r>
              <a:rPr lang="de-DE" smtClean="0"/>
              <a:t> potential </a:t>
            </a:r>
            <a:r>
              <a:rPr lang="de-DE" err="1" smtClean="0"/>
              <a:t>minimum</a:t>
            </a:r>
            <a:r>
              <a:rPr lang="de-DE" smtClean="0"/>
              <a:t> </a:t>
            </a:r>
            <a:r>
              <a:rPr lang="de-DE" err="1" smtClean="0"/>
              <a:t>for</a:t>
            </a:r>
            <a:r>
              <a:rPr lang="de-DE" smtClean="0"/>
              <a:t> e-</a:t>
            </a:r>
          </a:p>
          <a:p>
            <a:r>
              <a:rPr lang="de-DE" err="1" smtClean="0"/>
              <a:t>charge</a:t>
            </a:r>
            <a:r>
              <a:rPr lang="de-DE" smtClean="0"/>
              <a:t> </a:t>
            </a:r>
            <a:r>
              <a:rPr lang="de-DE" err="1" smtClean="0"/>
              <a:t>removed</a:t>
            </a:r>
            <a:r>
              <a:rPr lang="de-DE" smtClean="0"/>
              <a:t> </a:t>
            </a:r>
            <a:r>
              <a:rPr lang="de-DE" err="1" smtClean="0"/>
              <a:t>by</a:t>
            </a:r>
            <a:r>
              <a:rPr lang="de-DE" smtClean="0"/>
              <a:t> </a:t>
            </a:r>
            <a:r>
              <a:rPr lang="de-DE" err="1" smtClean="0"/>
              <a:t>applying</a:t>
            </a:r>
            <a:r>
              <a:rPr lang="de-DE" smtClean="0"/>
              <a:t> positive </a:t>
            </a:r>
            <a:r>
              <a:rPr lang="de-DE" err="1" smtClean="0"/>
              <a:t>voltage</a:t>
            </a:r>
            <a:r>
              <a:rPr lang="de-DE" smtClean="0"/>
              <a:t> </a:t>
            </a:r>
            <a:r>
              <a:rPr lang="de-DE" err="1" smtClean="0"/>
              <a:t>to</a:t>
            </a:r>
            <a:r>
              <a:rPr lang="de-DE" smtClean="0"/>
              <a:t> </a:t>
            </a:r>
            <a:r>
              <a:rPr lang="de-DE" err="1" smtClean="0"/>
              <a:t>clearstructure</a:t>
            </a:r>
            <a:endParaRPr lang="de-DE" smtClean="0"/>
          </a:p>
          <a:p>
            <a:endParaRPr lang="de-DE"/>
          </a:p>
          <a:p>
            <a:r>
              <a:rPr lang="de-DE" smtClean="0"/>
              <a:t>-</a:t>
            </a:r>
            <a:r>
              <a:rPr lang="de-DE" err="1" smtClean="0"/>
              <a:t>sensitivity</a:t>
            </a:r>
            <a:r>
              <a:rPr lang="de-DE" smtClean="0"/>
              <a:t> </a:t>
            </a:r>
            <a:r>
              <a:rPr lang="de-DE" err="1" smtClean="0"/>
              <a:t>over</a:t>
            </a:r>
            <a:r>
              <a:rPr lang="de-DE" smtClean="0"/>
              <a:t> </a:t>
            </a:r>
            <a:r>
              <a:rPr lang="de-DE" err="1" smtClean="0"/>
              <a:t>the</a:t>
            </a:r>
            <a:r>
              <a:rPr lang="de-DE" smtClean="0"/>
              <a:t> </a:t>
            </a:r>
            <a:r>
              <a:rPr lang="de-DE" err="1" smtClean="0"/>
              <a:t>whole</a:t>
            </a:r>
            <a:r>
              <a:rPr lang="de-DE" smtClean="0"/>
              <a:t> </a:t>
            </a:r>
            <a:r>
              <a:rPr lang="de-DE" err="1" smtClean="0"/>
              <a:t>bulk</a:t>
            </a:r>
            <a:r>
              <a:rPr lang="de-DE" smtClean="0"/>
              <a:t> </a:t>
            </a:r>
            <a:r>
              <a:rPr lang="de-DE" err="1" smtClean="0"/>
              <a:t>thickness</a:t>
            </a:r>
            <a:endParaRPr lang="de-DE" smtClean="0"/>
          </a:p>
          <a:p>
            <a:r>
              <a:rPr lang="de-DE" smtClean="0"/>
              <a:t>-</a:t>
            </a:r>
            <a:r>
              <a:rPr lang="de-DE" err="1" smtClean="0"/>
              <a:t>excellent</a:t>
            </a:r>
            <a:r>
              <a:rPr lang="de-DE" smtClean="0"/>
              <a:t> </a:t>
            </a:r>
            <a:r>
              <a:rPr lang="de-DE" err="1" smtClean="0"/>
              <a:t>energy</a:t>
            </a:r>
            <a:r>
              <a:rPr lang="de-DE" smtClean="0"/>
              <a:t> </a:t>
            </a:r>
            <a:r>
              <a:rPr lang="de-DE" err="1" smtClean="0"/>
              <a:t>resolution</a:t>
            </a:r>
            <a:endParaRPr lang="de-DE" smtClean="0"/>
          </a:p>
          <a:p>
            <a:r>
              <a:rPr lang="de-DE" smtClean="0"/>
              <a:t>-</a:t>
            </a:r>
            <a:r>
              <a:rPr lang="de-DE" err="1" smtClean="0"/>
              <a:t>geometry</a:t>
            </a:r>
            <a:r>
              <a:rPr lang="de-DE" smtClean="0"/>
              <a:t> </a:t>
            </a:r>
            <a:r>
              <a:rPr lang="de-DE" err="1" smtClean="0"/>
              <a:t>adaptable</a:t>
            </a:r>
            <a:r>
              <a:rPr lang="de-DE" smtClean="0"/>
              <a:t> </a:t>
            </a:r>
            <a:r>
              <a:rPr lang="de-DE" err="1" smtClean="0"/>
              <a:t>to</a:t>
            </a:r>
            <a:r>
              <a:rPr lang="de-DE" smtClean="0"/>
              <a:t> </a:t>
            </a:r>
            <a:r>
              <a:rPr lang="de-DE" err="1" smtClean="0"/>
              <a:t>demands</a:t>
            </a:r>
            <a:endParaRPr lang="de-DE" smtClean="0"/>
          </a:p>
          <a:p>
            <a:r>
              <a:rPr lang="de-DE"/>
              <a:t>	</a:t>
            </a:r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AE4C-A1D7-4C9A-943B-9A9368DCAF7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36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Further </a:t>
            </a:r>
            <a:r>
              <a:rPr lang="de-DE" err="1" smtClean="0"/>
              <a:t>measurements</a:t>
            </a:r>
            <a:r>
              <a:rPr lang="de-DE" smtClean="0"/>
              <a:t> will</a:t>
            </a:r>
            <a:r>
              <a:rPr lang="de-DE" baseline="0" smtClean="0"/>
              <a:t> </a:t>
            </a:r>
            <a:r>
              <a:rPr lang="de-DE" baseline="0" err="1" smtClean="0"/>
              <a:t>cover</a:t>
            </a:r>
            <a:r>
              <a:rPr lang="de-DE" baseline="0" smtClean="0"/>
              <a:t> a </a:t>
            </a:r>
            <a:r>
              <a:rPr lang="de-DE" baseline="0" err="1" smtClean="0"/>
              <a:t>deeper</a:t>
            </a:r>
            <a:r>
              <a:rPr lang="de-DE" baseline="0" smtClean="0"/>
              <a:t> </a:t>
            </a:r>
            <a:r>
              <a:rPr lang="de-DE" baseline="0" err="1" smtClean="0"/>
              <a:t>investigation</a:t>
            </a:r>
            <a:r>
              <a:rPr lang="de-DE" baseline="0" smtClean="0"/>
              <a:t> </a:t>
            </a:r>
            <a:r>
              <a:rPr lang="de-DE" baseline="0" err="1" smtClean="0"/>
              <a:t>of</a:t>
            </a:r>
            <a:r>
              <a:rPr lang="de-DE" baseline="0" smtClean="0"/>
              <a:t> </a:t>
            </a:r>
            <a:r>
              <a:rPr lang="de-DE" baseline="0" err="1" smtClean="0"/>
              <a:t>timing</a:t>
            </a:r>
            <a:r>
              <a:rPr lang="de-DE" baseline="0" smtClean="0"/>
              <a:t> </a:t>
            </a:r>
            <a:r>
              <a:rPr lang="de-DE" baseline="0" err="1" smtClean="0"/>
              <a:t>performance</a:t>
            </a:r>
            <a:r>
              <a:rPr lang="de-DE" baseline="0" smtClean="0"/>
              <a:t> </a:t>
            </a:r>
            <a:r>
              <a:rPr lang="de-DE" baseline="0" err="1" smtClean="0"/>
              <a:t>as</a:t>
            </a:r>
            <a:r>
              <a:rPr lang="de-DE" baseline="0" smtClean="0"/>
              <a:t> </a:t>
            </a:r>
            <a:r>
              <a:rPr lang="de-DE" baseline="0" err="1" smtClean="0"/>
              <a:t>well</a:t>
            </a:r>
            <a:r>
              <a:rPr lang="de-DE" baseline="0" smtClean="0"/>
              <a:t> </a:t>
            </a:r>
            <a:r>
              <a:rPr lang="de-DE" baseline="0" err="1" smtClean="0"/>
              <a:t>as</a:t>
            </a:r>
            <a:r>
              <a:rPr lang="de-DE" baseline="0" smtClean="0"/>
              <a:t> </a:t>
            </a:r>
            <a:r>
              <a:rPr lang="de-DE" baseline="0" err="1" smtClean="0"/>
              <a:t>spectroscopic</a:t>
            </a:r>
            <a:r>
              <a:rPr lang="de-DE" baseline="0" smtClean="0"/>
              <a:t> </a:t>
            </a:r>
            <a:r>
              <a:rPr lang="de-DE" baseline="0" err="1" smtClean="0"/>
              <a:t>measurements</a:t>
            </a:r>
            <a:r>
              <a:rPr lang="de-DE" baseline="0" smtClean="0"/>
              <a:t>. Matrices </a:t>
            </a:r>
            <a:r>
              <a:rPr lang="de-DE" baseline="0" err="1" smtClean="0"/>
              <a:t>using</a:t>
            </a:r>
            <a:r>
              <a:rPr lang="de-DE" baseline="0" smtClean="0"/>
              <a:t> Blindgate Pixel </a:t>
            </a:r>
            <a:r>
              <a:rPr lang="de-DE" baseline="0" err="1" smtClean="0"/>
              <a:t>as</a:t>
            </a:r>
            <a:r>
              <a:rPr lang="de-DE" baseline="0" smtClean="0"/>
              <a:t> </a:t>
            </a:r>
            <a:r>
              <a:rPr lang="de-DE" baseline="0" err="1" smtClean="0"/>
              <a:t>base</a:t>
            </a:r>
            <a:r>
              <a:rPr lang="de-DE" baseline="0" smtClean="0"/>
              <a:t> </a:t>
            </a:r>
            <a:r>
              <a:rPr lang="de-DE" baseline="0" err="1" smtClean="0"/>
              <a:t>cell</a:t>
            </a:r>
            <a:r>
              <a:rPr lang="de-DE" baseline="0" smtClean="0"/>
              <a:t> </a:t>
            </a:r>
            <a:r>
              <a:rPr lang="de-DE" baseline="0" err="1" smtClean="0"/>
              <a:t>to</a:t>
            </a:r>
            <a:r>
              <a:rPr lang="de-DE" baseline="0" smtClean="0"/>
              <a:t> form a 64x64 Pixel </a:t>
            </a:r>
            <a:r>
              <a:rPr lang="de-DE" baseline="0" err="1" smtClean="0"/>
              <a:t>detector</a:t>
            </a:r>
            <a:r>
              <a:rPr lang="de-DE" baseline="0" smtClean="0"/>
              <a:t> will </a:t>
            </a:r>
            <a:r>
              <a:rPr lang="de-DE" baseline="0" err="1" smtClean="0"/>
              <a:t>be</a:t>
            </a:r>
            <a:r>
              <a:rPr lang="de-DE" baseline="0" smtClean="0"/>
              <a:t> </a:t>
            </a:r>
            <a:r>
              <a:rPr lang="de-DE" baseline="0" err="1" smtClean="0"/>
              <a:t>tested</a:t>
            </a:r>
            <a:r>
              <a:rPr lang="de-DE" baseline="0" smtClean="0"/>
              <a:t>.</a:t>
            </a:r>
          </a:p>
          <a:p>
            <a:r>
              <a:rPr lang="de-DE" baseline="0" smtClean="0"/>
              <a:t>Further </a:t>
            </a:r>
            <a:r>
              <a:rPr lang="de-DE" baseline="0" err="1" smtClean="0"/>
              <a:t>measurements</a:t>
            </a:r>
            <a:r>
              <a:rPr lang="de-DE" baseline="0" smtClean="0"/>
              <a:t> will also </a:t>
            </a:r>
            <a:r>
              <a:rPr lang="de-DE" baseline="0" err="1" smtClean="0"/>
              <a:t>be</a:t>
            </a:r>
            <a:r>
              <a:rPr lang="de-DE" baseline="0" smtClean="0"/>
              <a:t> </a:t>
            </a:r>
            <a:r>
              <a:rPr lang="de-DE" baseline="0" err="1" smtClean="0"/>
              <a:t>compared</a:t>
            </a:r>
            <a:r>
              <a:rPr lang="de-DE" baseline="0" smtClean="0"/>
              <a:t> </a:t>
            </a:r>
            <a:r>
              <a:rPr lang="de-DE" baseline="0" err="1" smtClean="0"/>
              <a:t>to</a:t>
            </a:r>
            <a:r>
              <a:rPr lang="de-DE" baseline="0" smtClean="0"/>
              <a:t> </a:t>
            </a:r>
            <a:r>
              <a:rPr lang="de-DE" baseline="0" err="1" smtClean="0"/>
              <a:t>simulations</a:t>
            </a:r>
            <a:r>
              <a:rPr lang="de-DE" baseline="0" smtClean="0"/>
              <a:t>. A </a:t>
            </a:r>
            <a:r>
              <a:rPr lang="de-DE" baseline="0" err="1" smtClean="0"/>
              <a:t>study</a:t>
            </a:r>
            <a:r>
              <a:rPr lang="de-DE" baseline="0" smtClean="0"/>
              <a:t> </a:t>
            </a:r>
            <a:r>
              <a:rPr lang="de-DE" baseline="0" err="1" smtClean="0"/>
              <a:t>of</a:t>
            </a:r>
            <a:r>
              <a:rPr lang="de-DE" baseline="0" smtClean="0"/>
              <a:t> </a:t>
            </a:r>
            <a:r>
              <a:rPr lang="de-DE" baseline="0" err="1" smtClean="0"/>
              <a:t>geometry</a:t>
            </a:r>
            <a:r>
              <a:rPr lang="de-DE" baseline="0" smtClean="0"/>
              <a:t> </a:t>
            </a:r>
            <a:r>
              <a:rPr lang="de-DE" baseline="0" err="1" smtClean="0"/>
              <a:t>optimizations</a:t>
            </a:r>
            <a:r>
              <a:rPr lang="de-DE" baseline="0" smtClean="0"/>
              <a:t> </a:t>
            </a:r>
            <a:r>
              <a:rPr lang="de-DE" baseline="0" err="1" smtClean="0"/>
              <a:t>is</a:t>
            </a:r>
            <a:r>
              <a:rPr lang="de-DE" baseline="0" smtClean="0"/>
              <a:t> </a:t>
            </a:r>
            <a:r>
              <a:rPr lang="de-DE" baseline="0" err="1" smtClean="0"/>
              <a:t>ongoing</a:t>
            </a:r>
            <a:r>
              <a:rPr lang="de-DE" baseline="0" smtClean="0"/>
              <a:t>. New </a:t>
            </a:r>
            <a:r>
              <a:rPr lang="de-DE" baseline="0" err="1" smtClean="0"/>
              <a:t>concept</a:t>
            </a:r>
            <a:r>
              <a:rPr lang="de-DE" baseline="0" smtClean="0"/>
              <a:t>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AE4C-A1D7-4C9A-943B-9A9368DCAF7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634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err="1" smtClean="0"/>
              <a:t>built</a:t>
            </a:r>
            <a:r>
              <a:rPr lang="de-DE" sz="2000" smtClean="0"/>
              <a:t>-in </a:t>
            </a:r>
            <a:r>
              <a:rPr lang="de-DE" sz="2000" err="1" smtClean="0"/>
              <a:t>shutter</a:t>
            </a:r>
            <a:r>
              <a:rPr lang="de-DE" sz="2000" smtClean="0"/>
              <a:t> </a:t>
            </a:r>
            <a:r>
              <a:rPr lang="de-DE" sz="2000" err="1" smtClean="0"/>
              <a:t>for</a:t>
            </a:r>
            <a:r>
              <a:rPr lang="de-DE" sz="2000" smtClean="0"/>
              <a:t> </a:t>
            </a:r>
            <a:r>
              <a:rPr lang="de-DE" sz="2000" err="1" smtClean="0"/>
              <a:t>optical</a:t>
            </a:r>
            <a:r>
              <a:rPr lang="de-DE" sz="2000" smtClean="0"/>
              <a:t> </a:t>
            </a:r>
            <a:r>
              <a:rPr lang="de-DE" sz="2000" err="1" smtClean="0"/>
              <a:t>and</a:t>
            </a:r>
            <a:r>
              <a:rPr lang="de-DE" sz="2000" smtClean="0"/>
              <a:t> x-</a:t>
            </a:r>
            <a:r>
              <a:rPr lang="de-DE" sz="2000" err="1" smtClean="0"/>
              <a:t>ray</a:t>
            </a:r>
            <a:r>
              <a:rPr lang="de-DE" sz="2000" smtClean="0"/>
              <a:t> </a:t>
            </a:r>
            <a:r>
              <a:rPr lang="de-DE" sz="2000" err="1" smtClean="0"/>
              <a:t>applications</a:t>
            </a:r>
            <a:endParaRPr lang="de-DE" sz="2000" smtClean="0"/>
          </a:p>
          <a:p>
            <a:r>
              <a:rPr lang="de-DE" sz="2000" smtClean="0"/>
              <a:t>		</a:t>
            </a:r>
            <a:r>
              <a:rPr lang="de-DE" sz="2000" err="1" smtClean="0"/>
              <a:t>with</a:t>
            </a:r>
            <a:r>
              <a:rPr lang="de-DE" sz="2000" smtClean="0"/>
              <a:t> </a:t>
            </a:r>
            <a:r>
              <a:rPr lang="de-DE" sz="2000" err="1" smtClean="0"/>
              <a:t>rise</a:t>
            </a:r>
            <a:r>
              <a:rPr lang="de-DE" sz="2000" smtClean="0"/>
              <a:t> time </a:t>
            </a:r>
            <a:r>
              <a:rPr lang="de-DE" sz="2000" err="1" smtClean="0"/>
              <a:t>of</a:t>
            </a:r>
            <a:r>
              <a:rPr lang="de-DE" sz="2000" smtClean="0"/>
              <a:t> 100ns</a:t>
            </a:r>
            <a:endParaRPr lang="en-US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AE4C-A1D7-4C9A-943B-9A9368DCAF7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190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AE4C-A1D7-4C9A-943B-9A9368DCAF7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85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AE4C-A1D7-4C9A-943B-9A9368DCAF7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8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686800" cy="1470025"/>
          </a:xfrm>
        </p:spPr>
        <p:txBody>
          <a:bodyPr>
            <a:normAutofit/>
          </a:bodyPr>
          <a:lstStyle>
            <a:lvl1pPr>
              <a:defRPr sz="4400">
                <a:latin typeface="Georgia" panose="02040502050405020303" pitchFamily="18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6635221"/>
            <a:ext cx="2133600" cy="188912"/>
          </a:xfrm>
        </p:spPr>
        <p:txBody>
          <a:bodyPr/>
          <a:lstStyle/>
          <a:p>
            <a:fld id="{04B17CFE-1E57-4C2D-94C3-59F63219B460}" type="datetime1">
              <a:rPr lang="de-DE" smtClean="0"/>
              <a:t>26.05.2014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52485" y="6623932"/>
            <a:ext cx="4839030" cy="227189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Alexander Bähr         MPE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10400" y="6612643"/>
            <a:ext cx="2133600" cy="265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8E3085-00B5-44B3-8892-F135DFF306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5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latin typeface="Georgia" panose="02040502050405020303" pitchFamily="18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2D6-A216-411C-844D-26E14FD7BC27}" type="datetime1">
              <a:rPr lang="de-DE" smtClean="0"/>
              <a:t>26.05.2014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Alexander Bähr         MPE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06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latin typeface="Georgia" panose="02040502050405020303" pitchFamily="18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BBE1-AE11-476B-896B-55F48FF0B283}" type="datetime1">
              <a:rPr lang="de-DE" smtClean="0"/>
              <a:t>26.05.2014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Alexander Bähr         MPE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54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17500" y="1125538"/>
            <a:ext cx="88265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>
              <a:latin typeface="Georgia" panose="02040502050405020303" pitchFamily="18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4701" y="6610879"/>
            <a:ext cx="9144000" cy="247121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4175" y="115888"/>
            <a:ext cx="7283450" cy="1009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82750"/>
            <a:ext cx="82296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52485" y="6623932"/>
            <a:ext cx="4839030" cy="227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Alexander Bähr         MPE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10400" y="6623931"/>
            <a:ext cx="2133600" cy="222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7D8E3085-00B5-44B3-8892-F135DFF3068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635221"/>
            <a:ext cx="2133600" cy="18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8BFE8-0F1D-4E42-8E82-89E5EC5EE4EB}" type="datetime1">
              <a:rPr lang="de-DE" smtClean="0"/>
              <a:t>26.05.2014</a:t>
            </a:fld>
            <a:endParaRPr lang="de-DE"/>
          </a:p>
        </p:txBody>
      </p:sp>
      <p:pic>
        <p:nvPicPr>
          <p:cNvPr id="18" name="Picture 132" descr="mpe_logo_mpg_colo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665" y="126170"/>
            <a:ext cx="990193" cy="9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2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7.emf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6.e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16.emf"/><Relationship Id="rId9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6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000" y="1201510"/>
            <a:ext cx="8763000" cy="1470025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Georgia" panose="02040502050405020303" pitchFamily="18" charset="0"/>
              </a:rPr>
              <a:t>Infinipix</a:t>
            </a:r>
            <a:r>
              <a:rPr lang="en-US" sz="3200" dirty="0" smtClean="0">
                <a:latin typeface="Georgia" panose="02040502050405020303" pitchFamily="18" charset="0"/>
              </a:rPr>
              <a:t> DEPFETs (for the ATHENA project)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000" y="3006545"/>
            <a:ext cx="8763000" cy="422455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Georgia" panose="02040502050405020303" pitchFamily="18" charset="0"/>
              </a:rPr>
              <a:t>Seeon</a:t>
            </a:r>
            <a:r>
              <a:rPr lang="en-US" sz="2000" dirty="0" smtClean="0">
                <a:latin typeface="Georgia" panose="02040502050405020303" pitchFamily="18" charset="0"/>
              </a:rPr>
              <a:t>, May 2014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Alexander </a:t>
            </a:r>
            <a:r>
              <a:rPr lang="en-US" dirty="0" err="1" smtClean="0"/>
              <a:t>Bähr</a:t>
            </a:r>
            <a:r>
              <a:rPr lang="en-US" smtClean="0"/>
              <a:t>         MPE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en-US" smtClean="0"/>
              <a:t>1</a:t>
            </a:fld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3053055" y="3935356"/>
            <a:ext cx="30378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Georgia" panose="02040502050405020303" pitchFamily="18" charset="0"/>
              </a:rPr>
              <a:t>Alexander </a:t>
            </a:r>
            <a:r>
              <a:rPr lang="en-US" dirty="0" err="1" smtClean="0">
                <a:latin typeface="Georgia" panose="02040502050405020303" pitchFamily="18" charset="0"/>
              </a:rPr>
              <a:t>Bähr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en-US" sz="1000" dirty="0" smtClean="0">
                <a:latin typeface="Comic Sans MS" pitchFamily="66" charset="0"/>
              </a:rPr>
              <a:t>Max-Planck-Institute </a:t>
            </a:r>
            <a:r>
              <a:rPr lang="en-US" sz="1000" dirty="0">
                <a:latin typeface="Comic Sans MS" pitchFamily="66" charset="0"/>
              </a:rPr>
              <a:t>f. </a:t>
            </a:r>
            <a:r>
              <a:rPr lang="en-US" sz="1000" dirty="0" err="1">
                <a:latin typeface="Comic Sans MS" pitchFamily="66" charset="0"/>
              </a:rPr>
              <a:t>extraterrestr</a:t>
            </a:r>
            <a:r>
              <a:rPr lang="en-US" sz="1000" dirty="0">
                <a:latin typeface="Comic Sans MS" pitchFamily="66" charset="0"/>
              </a:rPr>
              <a:t>. Physics</a:t>
            </a:r>
          </a:p>
          <a:p>
            <a:pPr marL="342900" indent="-342900" algn="r">
              <a:buAutoNum type="alphaUcPeriod"/>
            </a:pPr>
            <a:endParaRPr lang="en-US" sz="1000" dirty="0"/>
          </a:p>
        </p:txBody>
      </p:sp>
      <p:pic>
        <p:nvPicPr>
          <p:cNvPr id="13" name="Picture 132" descr="mpe_logo_mpg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03" y="3896951"/>
            <a:ext cx="731837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47"/>
    </mc:Choice>
    <mc:Fallback xmlns="">
      <p:transition spd="slow" advTm="717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Alexander Bähr         MPE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de-DE" smtClean="0"/>
              <a:t>10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64002" y="5079393"/>
            <a:ext cx="85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latin typeface="Georgia" panose="02040502050405020303" pitchFamily="18" charset="0"/>
              </a:rPr>
              <a:t>gate 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832474" y="5079945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spacer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375024" y="508102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spacer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047784" y="5079945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latin typeface="Georgia" panose="02040502050405020303" pitchFamily="18" charset="0"/>
              </a:rPr>
              <a:t>gate 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426678" y="5612793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solidFill>
                  <a:srgbClr val="C00000"/>
                </a:solidFill>
                <a:latin typeface="Georgia" panose="02040502050405020303" pitchFamily="18" charset="0"/>
              </a:rPr>
              <a:t>drain 2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708359" y="5612793"/>
            <a:ext cx="100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solidFill>
                  <a:srgbClr val="00B0F0"/>
                </a:solidFill>
                <a:latin typeface="Georgia" panose="02040502050405020303" pitchFamily="18" charset="0"/>
              </a:rPr>
              <a:t>drain 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540030" y="5612793"/>
            <a:ext cx="12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solidFill>
                  <a:srgbClr val="92D050"/>
                </a:solidFill>
                <a:latin typeface="Georgia" panose="02040502050405020303" pitchFamily="18" charset="0"/>
              </a:rPr>
              <a:t>drift ring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38661" y="5613545"/>
            <a:ext cx="12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solidFill>
                  <a:srgbClr val="92D050"/>
                </a:solidFill>
                <a:latin typeface="Georgia" panose="02040502050405020303" pitchFamily="18" charset="0"/>
              </a:rPr>
              <a:t>drift ring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579604" y="5613069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solidFill>
                  <a:srgbClr val="FFC000"/>
                </a:solidFill>
                <a:latin typeface="Georgia" panose="02040502050405020303" pitchFamily="18" charset="0"/>
              </a:rPr>
              <a:t>source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114582" y="589136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smtClean="0">
                <a:solidFill>
                  <a:srgbClr val="00B0F0"/>
                </a:solidFill>
                <a:latin typeface="Georgia" panose="02040502050405020303" pitchFamily="18" charset="0"/>
              </a:rPr>
              <a:t>0V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04137" y="589136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smtClean="0">
                <a:solidFill>
                  <a:srgbClr val="C00000"/>
                </a:solidFill>
                <a:latin typeface="Georgia" panose="02040502050405020303" pitchFamily="18" charset="0"/>
              </a:rPr>
              <a:t>-5V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928428" y="5891360"/>
            <a:ext cx="58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smtClean="0">
                <a:solidFill>
                  <a:srgbClr val="92D050"/>
                </a:solidFill>
                <a:latin typeface="Georgia" panose="02040502050405020303" pitchFamily="18" charset="0"/>
              </a:rPr>
              <a:t>-7V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621091" y="5901638"/>
            <a:ext cx="58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smtClean="0">
                <a:solidFill>
                  <a:srgbClr val="92D050"/>
                </a:solidFill>
                <a:latin typeface="Georgia" panose="02040502050405020303" pitchFamily="18" charset="0"/>
              </a:rPr>
              <a:t>-7V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581400" y="478411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latin typeface="Georgia" panose="02040502050405020303" pitchFamily="18" charset="0"/>
              </a:rPr>
              <a:t>5V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019675" y="478411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-5V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581182" y="4774593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0V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808833" y="5892112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smtClean="0">
                <a:solidFill>
                  <a:srgbClr val="FFC000"/>
                </a:solidFill>
                <a:latin typeface="Georgia" panose="02040502050405020303" pitchFamily="18" charset="0"/>
              </a:rPr>
              <a:t>0V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068336" y="4786261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smtClean="0">
                <a:latin typeface="Georgia" panose="02040502050405020303" pitchFamily="18" charset="0"/>
              </a:rPr>
              <a:t>5V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2090741" y="5461348"/>
            <a:ext cx="3810001" cy="123822"/>
            <a:chOff x="1961967" y="2057400"/>
            <a:chExt cx="4213857" cy="123822"/>
          </a:xfrm>
        </p:grpSpPr>
        <p:sp>
          <p:nvSpPr>
            <p:cNvPr id="25" name="Rechteck 24"/>
            <p:cNvSpPr/>
            <p:nvPr/>
          </p:nvSpPr>
          <p:spPr>
            <a:xfrm flipV="1">
              <a:off x="2911710" y="2111406"/>
              <a:ext cx="884841" cy="6346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 flipV="1">
              <a:off x="3885590" y="2111406"/>
              <a:ext cx="374314" cy="6954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3804031" y="2057400"/>
              <a:ext cx="70619" cy="5400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 flipV="1">
              <a:off x="1961967" y="2111406"/>
              <a:ext cx="822772" cy="6954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2787651" y="2057400"/>
              <a:ext cx="126478" cy="540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 flipV="1">
              <a:off x="4353907" y="2114548"/>
              <a:ext cx="884841" cy="6346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4268018" y="2057400"/>
              <a:ext cx="70619" cy="5400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 flipV="1">
              <a:off x="5353052" y="2111682"/>
              <a:ext cx="822772" cy="6954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5238748" y="2057400"/>
              <a:ext cx="126478" cy="540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</p:grpSp>
      <p:graphicFrame>
        <p:nvGraphicFramePr>
          <p:cNvPr id="34" name="Obj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062754"/>
              </p:ext>
            </p:extLst>
          </p:nvPr>
        </p:nvGraphicFramePr>
        <p:xfrm>
          <a:off x="1631960" y="1213024"/>
          <a:ext cx="4821885" cy="340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9" name="Acrobat Document" r:id="rId3" imgW="10695600" imgH="7558200" progId="AcroExch.Document.11">
                  <p:embed/>
                </p:oleObj>
              </mc:Choice>
              <mc:Fallback>
                <p:oleObj name="Acrobat Document" r:id="rId3" imgW="10695600" imgH="7558200" progId="AcroExch.Document.11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60" y="1213024"/>
                        <a:ext cx="4821885" cy="340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itel 1"/>
          <p:cNvSpPr>
            <a:spLocks noGrp="1"/>
          </p:cNvSpPr>
          <p:nvPr>
            <p:ph type="title"/>
          </p:nvPr>
        </p:nvSpPr>
        <p:spPr>
          <a:xfrm>
            <a:off x="384175" y="115888"/>
            <a:ext cx="7283450" cy="1009650"/>
          </a:xfrm>
        </p:spPr>
        <p:txBody>
          <a:bodyPr/>
          <a:lstStyle/>
          <a:p>
            <a:r>
              <a:rPr lang="en-US" dirty="0" err="1" smtClean="0"/>
              <a:t>Infinipix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Alexander Bähr         MPE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356622"/>
              </p:ext>
            </p:extLst>
          </p:nvPr>
        </p:nvGraphicFramePr>
        <p:xfrm>
          <a:off x="7254875" y="1212850"/>
          <a:ext cx="188912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0" name="Acrobat Document" r:id="rId3" imgW="10695600" imgH="7558200" progId="AcroExch.Document.11">
                  <p:embed/>
                </p:oleObj>
              </mc:Choice>
              <mc:Fallback>
                <p:oleObj name="Acrobat Document" r:id="rId3" imgW="10695600" imgH="75582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75" y="1212850"/>
                        <a:ext cx="1889125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748027"/>
              </p:ext>
            </p:extLst>
          </p:nvPr>
        </p:nvGraphicFramePr>
        <p:xfrm>
          <a:off x="564274" y="3413406"/>
          <a:ext cx="3969321" cy="258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1" name="Acrobat Document" r:id="rId5" imgW="5400437" imgH="3514535" progId="AcroExch.Document.11">
                  <p:embed/>
                </p:oleObj>
              </mc:Choice>
              <mc:Fallback>
                <p:oleObj name="Acrobat Document" r:id="rId5" imgW="5400437" imgH="351453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274" y="3413406"/>
                        <a:ext cx="3969321" cy="2583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uppieren 19"/>
          <p:cNvGrpSpPr/>
          <p:nvPr/>
        </p:nvGrpSpPr>
        <p:grpSpPr>
          <a:xfrm>
            <a:off x="1389762" y="3307841"/>
            <a:ext cx="2667001" cy="123822"/>
            <a:chOff x="1961967" y="2057400"/>
            <a:chExt cx="4213857" cy="123822"/>
          </a:xfrm>
        </p:grpSpPr>
        <p:sp>
          <p:nvSpPr>
            <p:cNvPr id="22" name="Rechteck 21"/>
            <p:cNvSpPr/>
            <p:nvPr/>
          </p:nvSpPr>
          <p:spPr>
            <a:xfrm flipV="1">
              <a:off x="2911710" y="2111406"/>
              <a:ext cx="884841" cy="6346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 flipV="1">
              <a:off x="3885590" y="2111406"/>
              <a:ext cx="374314" cy="6954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3804031" y="2057400"/>
              <a:ext cx="70619" cy="5400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 flipV="1">
              <a:off x="1961967" y="2111406"/>
              <a:ext cx="822772" cy="6954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2787651" y="2057400"/>
              <a:ext cx="126478" cy="540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 flipV="1">
              <a:off x="4353907" y="2114548"/>
              <a:ext cx="884841" cy="6346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4268018" y="2057400"/>
              <a:ext cx="70619" cy="5400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 flipV="1">
              <a:off x="5353052" y="2111682"/>
              <a:ext cx="822772" cy="6954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5238748" y="2057400"/>
              <a:ext cx="126478" cy="540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3" name="Textfeld 42"/>
          <p:cNvSpPr txBox="1"/>
          <p:nvPr/>
        </p:nvSpPr>
        <p:spPr>
          <a:xfrm>
            <a:off x="2637557" y="2906852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err="1" smtClean="0">
                <a:solidFill>
                  <a:srgbClr val="C00000"/>
                </a:solidFill>
                <a:latin typeface="Georgia" panose="02040502050405020303" pitchFamily="18" charset="0"/>
              </a:rPr>
              <a:t>insensitve</a:t>
            </a:r>
            <a:endParaRPr lang="en-US" b="1" u="sng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595864" y="290685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sensitive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3264002" y="1429500"/>
            <a:ext cx="85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latin typeface="Georgia" panose="02040502050405020303" pitchFamily="18" charset="0"/>
              </a:rPr>
              <a:t>gate 1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4832474" y="1430052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spacer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375024" y="1431127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spacer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047784" y="1430052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latin typeface="Georgia" panose="02040502050405020303" pitchFamily="18" charset="0"/>
              </a:rPr>
              <a:t>gate 2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4426678" y="19629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solidFill>
                  <a:srgbClr val="C00000"/>
                </a:solidFill>
                <a:latin typeface="Georgia" panose="02040502050405020303" pitchFamily="18" charset="0"/>
              </a:rPr>
              <a:t>drain 2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2708359" y="1962900"/>
            <a:ext cx="100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solidFill>
                  <a:srgbClr val="00B0F0"/>
                </a:solidFill>
                <a:latin typeface="Georgia" panose="02040502050405020303" pitchFamily="18" charset="0"/>
              </a:rPr>
              <a:t>drain 1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1540030" y="1962900"/>
            <a:ext cx="12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solidFill>
                  <a:srgbClr val="92D050"/>
                </a:solidFill>
                <a:latin typeface="Georgia" panose="02040502050405020303" pitchFamily="18" charset="0"/>
              </a:rPr>
              <a:t>drift ring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5338661" y="1963652"/>
            <a:ext cx="12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solidFill>
                  <a:srgbClr val="92D050"/>
                </a:solidFill>
                <a:latin typeface="Georgia" panose="02040502050405020303" pitchFamily="18" charset="0"/>
              </a:rPr>
              <a:t>drift ring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3579604" y="196317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solidFill>
                  <a:srgbClr val="FFC000"/>
                </a:solidFill>
                <a:latin typeface="Georgia" panose="02040502050405020303" pitchFamily="18" charset="0"/>
              </a:rPr>
              <a:t>source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3114582" y="2241467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smtClean="0">
                <a:solidFill>
                  <a:srgbClr val="00B0F0"/>
                </a:solidFill>
                <a:latin typeface="Georgia" panose="02040502050405020303" pitchFamily="18" charset="0"/>
              </a:rPr>
              <a:t>0V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504137" y="224146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smtClean="0">
                <a:solidFill>
                  <a:srgbClr val="C00000"/>
                </a:solidFill>
                <a:latin typeface="Georgia" panose="02040502050405020303" pitchFamily="18" charset="0"/>
              </a:rPr>
              <a:t>-5V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1928428" y="2241467"/>
            <a:ext cx="58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smtClean="0">
                <a:solidFill>
                  <a:srgbClr val="92D050"/>
                </a:solidFill>
                <a:latin typeface="Georgia" panose="02040502050405020303" pitchFamily="18" charset="0"/>
              </a:rPr>
              <a:t>-7V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5621091" y="2251745"/>
            <a:ext cx="58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smtClean="0">
                <a:solidFill>
                  <a:srgbClr val="92D050"/>
                </a:solidFill>
                <a:latin typeface="Georgia" panose="02040502050405020303" pitchFamily="18" charset="0"/>
              </a:rPr>
              <a:t>-7V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5019675" y="113422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-5V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2581182" y="112470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0V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3808833" y="2242219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smtClean="0">
                <a:solidFill>
                  <a:srgbClr val="FFC000"/>
                </a:solidFill>
                <a:latin typeface="Georgia" panose="02040502050405020303" pitchFamily="18" charset="0"/>
              </a:rPr>
              <a:t>0V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4068336" y="11363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smtClean="0">
                <a:latin typeface="Georgia" panose="02040502050405020303" pitchFamily="18" charset="0"/>
              </a:rPr>
              <a:t>5V</a:t>
            </a:r>
          </a:p>
        </p:txBody>
      </p:sp>
      <p:grpSp>
        <p:nvGrpSpPr>
          <p:cNvPr id="62" name="Gruppieren 61"/>
          <p:cNvGrpSpPr/>
          <p:nvPr/>
        </p:nvGrpSpPr>
        <p:grpSpPr>
          <a:xfrm>
            <a:off x="2090741" y="1811455"/>
            <a:ext cx="3810001" cy="123822"/>
            <a:chOff x="1961967" y="2057400"/>
            <a:chExt cx="4213857" cy="123822"/>
          </a:xfrm>
        </p:grpSpPr>
        <p:sp>
          <p:nvSpPr>
            <p:cNvPr id="63" name="Rechteck 62"/>
            <p:cNvSpPr/>
            <p:nvPr/>
          </p:nvSpPr>
          <p:spPr>
            <a:xfrm flipV="1">
              <a:off x="2911710" y="2111406"/>
              <a:ext cx="884841" cy="6346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  <p:sp>
          <p:nvSpPr>
            <p:cNvPr id="64" name="Rechteck 63"/>
            <p:cNvSpPr/>
            <p:nvPr/>
          </p:nvSpPr>
          <p:spPr>
            <a:xfrm flipV="1">
              <a:off x="3885590" y="2111406"/>
              <a:ext cx="374314" cy="6954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  <p:sp>
          <p:nvSpPr>
            <p:cNvPr id="65" name="Rechteck 64"/>
            <p:cNvSpPr/>
            <p:nvPr/>
          </p:nvSpPr>
          <p:spPr>
            <a:xfrm>
              <a:off x="3804031" y="2057400"/>
              <a:ext cx="70619" cy="5400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  <p:sp>
          <p:nvSpPr>
            <p:cNvPr id="66" name="Rechteck 65"/>
            <p:cNvSpPr/>
            <p:nvPr/>
          </p:nvSpPr>
          <p:spPr>
            <a:xfrm flipV="1">
              <a:off x="1961967" y="2111406"/>
              <a:ext cx="822772" cy="6954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  <p:sp>
          <p:nvSpPr>
            <p:cNvPr id="67" name="Rechteck 66"/>
            <p:cNvSpPr/>
            <p:nvPr/>
          </p:nvSpPr>
          <p:spPr>
            <a:xfrm>
              <a:off x="2787651" y="2057400"/>
              <a:ext cx="126478" cy="540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  <p:sp>
          <p:nvSpPr>
            <p:cNvPr id="68" name="Rechteck 67"/>
            <p:cNvSpPr/>
            <p:nvPr/>
          </p:nvSpPr>
          <p:spPr>
            <a:xfrm flipV="1">
              <a:off x="4353907" y="2114548"/>
              <a:ext cx="884841" cy="6346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  <p:sp>
          <p:nvSpPr>
            <p:cNvPr id="69" name="Rechteck 68"/>
            <p:cNvSpPr/>
            <p:nvPr/>
          </p:nvSpPr>
          <p:spPr>
            <a:xfrm>
              <a:off x="4268018" y="2057400"/>
              <a:ext cx="70619" cy="5400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  <p:sp>
          <p:nvSpPr>
            <p:cNvPr id="70" name="Rechteck 69"/>
            <p:cNvSpPr/>
            <p:nvPr/>
          </p:nvSpPr>
          <p:spPr>
            <a:xfrm flipV="1">
              <a:off x="5353052" y="2111682"/>
              <a:ext cx="822772" cy="6954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  <p:sp>
          <p:nvSpPr>
            <p:cNvPr id="71" name="Rechteck 70"/>
            <p:cNvSpPr/>
            <p:nvPr/>
          </p:nvSpPr>
          <p:spPr>
            <a:xfrm>
              <a:off x="5238748" y="2057400"/>
              <a:ext cx="126478" cy="540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Georgia" panose="02040502050405020303" pitchFamily="18" charset="0"/>
              </a:endParaRPr>
            </a:p>
          </p:txBody>
        </p:sp>
      </p:grpSp>
      <p:graphicFrame>
        <p:nvGraphicFramePr>
          <p:cNvPr id="72" name="Objek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794172"/>
              </p:ext>
            </p:extLst>
          </p:nvPr>
        </p:nvGraphicFramePr>
        <p:xfrm>
          <a:off x="4942444" y="3418952"/>
          <a:ext cx="3969321" cy="258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2" name="Acrobat Document" r:id="rId7" imgW="5400437" imgH="3514535" progId="AcroExch.Document.11">
                  <p:embed/>
                </p:oleObj>
              </mc:Choice>
              <mc:Fallback>
                <p:oleObj name="Acrobat Document" r:id="rId7" imgW="5400437" imgH="351453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42444" y="3418952"/>
                        <a:ext cx="3969321" cy="2583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feld 72"/>
          <p:cNvSpPr txBox="1"/>
          <p:nvPr/>
        </p:nvSpPr>
        <p:spPr>
          <a:xfrm>
            <a:off x="5818897" y="2883121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err="1" smtClean="0">
                <a:solidFill>
                  <a:srgbClr val="C00000"/>
                </a:solidFill>
                <a:latin typeface="Georgia" panose="02040502050405020303" pitchFamily="18" charset="0"/>
              </a:rPr>
              <a:t>insensitve</a:t>
            </a:r>
            <a:endParaRPr lang="en-US" b="1" u="sng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7019288" y="2883121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sensitive</a:t>
            </a:r>
          </a:p>
        </p:txBody>
      </p:sp>
      <p:grpSp>
        <p:nvGrpSpPr>
          <p:cNvPr id="75" name="Gruppieren 74"/>
          <p:cNvGrpSpPr/>
          <p:nvPr/>
        </p:nvGrpSpPr>
        <p:grpSpPr>
          <a:xfrm>
            <a:off x="5766864" y="3305178"/>
            <a:ext cx="2667001" cy="123822"/>
            <a:chOff x="1961967" y="2057400"/>
            <a:chExt cx="4213857" cy="123822"/>
          </a:xfrm>
        </p:grpSpPr>
        <p:sp>
          <p:nvSpPr>
            <p:cNvPr id="76" name="Rechteck 75"/>
            <p:cNvSpPr/>
            <p:nvPr/>
          </p:nvSpPr>
          <p:spPr>
            <a:xfrm flipV="1">
              <a:off x="2911710" y="2111406"/>
              <a:ext cx="884841" cy="6346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>
            <a:xfrm flipV="1">
              <a:off x="3885590" y="2111406"/>
              <a:ext cx="374314" cy="6954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3804031" y="2057400"/>
              <a:ext cx="70619" cy="5400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Rechteck 78"/>
            <p:cNvSpPr/>
            <p:nvPr/>
          </p:nvSpPr>
          <p:spPr>
            <a:xfrm flipV="1">
              <a:off x="1961967" y="2111406"/>
              <a:ext cx="822772" cy="6954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Rechteck 79"/>
            <p:cNvSpPr/>
            <p:nvPr/>
          </p:nvSpPr>
          <p:spPr>
            <a:xfrm>
              <a:off x="2787651" y="2057400"/>
              <a:ext cx="126478" cy="540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 flipV="1">
              <a:off x="4353907" y="2114548"/>
              <a:ext cx="884841" cy="6346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4268018" y="2057400"/>
              <a:ext cx="70619" cy="5400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/>
            <p:cNvSpPr/>
            <p:nvPr/>
          </p:nvSpPr>
          <p:spPr>
            <a:xfrm flipV="1">
              <a:off x="5353052" y="2111682"/>
              <a:ext cx="822772" cy="6954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5238748" y="2057400"/>
              <a:ext cx="126478" cy="540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5" name="Textfeld 84"/>
          <p:cNvSpPr txBox="1"/>
          <p:nvPr/>
        </p:nvSpPr>
        <p:spPr>
          <a:xfrm>
            <a:off x="3581400" y="113422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latin typeface="Georgia" panose="02040502050405020303" pitchFamily="18" charset="0"/>
              </a:rPr>
              <a:t>5V</a:t>
            </a:r>
          </a:p>
        </p:txBody>
      </p:sp>
      <p:sp>
        <p:nvSpPr>
          <p:cNvPr id="86" name="Titel 1"/>
          <p:cNvSpPr>
            <a:spLocks noGrp="1"/>
          </p:cNvSpPr>
          <p:nvPr>
            <p:ph type="title"/>
          </p:nvPr>
        </p:nvSpPr>
        <p:spPr>
          <a:xfrm>
            <a:off x="384175" y="115888"/>
            <a:ext cx="7283450" cy="1009650"/>
          </a:xfrm>
        </p:spPr>
        <p:txBody>
          <a:bodyPr/>
          <a:lstStyle/>
          <a:p>
            <a:r>
              <a:rPr lang="en-US" dirty="0" err="1" smtClean="0"/>
              <a:t>Infinipix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Alexander Bähr         MPE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34" name="Obj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863386"/>
              </p:ext>
            </p:extLst>
          </p:nvPr>
        </p:nvGraphicFramePr>
        <p:xfrm>
          <a:off x="7254875" y="1212850"/>
          <a:ext cx="188912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7" name="Acrobat Document" r:id="rId3" imgW="10695600" imgH="7558200" progId="AcroExch.Document.11">
                  <p:embed/>
                </p:oleObj>
              </mc:Choice>
              <mc:Fallback>
                <p:oleObj name="Acrobat Document" r:id="rId3" imgW="10695600" imgH="75582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75" y="1212850"/>
                        <a:ext cx="1889125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84175" y="115888"/>
            <a:ext cx="7283450" cy="1009650"/>
          </a:xfrm>
        </p:spPr>
        <p:txBody>
          <a:bodyPr/>
          <a:lstStyle/>
          <a:p>
            <a:r>
              <a:rPr lang="en-US" dirty="0" err="1" smtClean="0"/>
              <a:t>Infinipix</a:t>
            </a:r>
            <a:r>
              <a:rPr lang="en-US" dirty="0" smtClean="0"/>
              <a:t>: first results</a:t>
            </a:r>
            <a:endParaRPr lang="en-US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601016"/>
              </p:ext>
            </p:extLst>
          </p:nvPr>
        </p:nvGraphicFramePr>
        <p:xfrm>
          <a:off x="428550" y="2276850"/>
          <a:ext cx="4435444" cy="3322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8" name="Acrobat Document" r:id="rId5" imgW="5848108" imgH="4381500" progId="AcroExch.Document.11">
                  <p:embed/>
                </p:oleObj>
              </mc:Choice>
              <mc:Fallback>
                <p:oleObj name="Acrobat Document" r:id="rId5" imgW="5848108" imgH="4381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550" y="2276850"/>
                        <a:ext cx="4435444" cy="3322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428550" y="1201510"/>
            <a:ext cx="58128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err="1">
                <a:latin typeface="Georgia" panose="02040502050405020303" pitchFamily="18" charset="0"/>
              </a:rPr>
              <a:t>m</a:t>
            </a:r>
            <a:r>
              <a:rPr lang="de-DE" dirty="0" err="1" smtClean="0">
                <a:latin typeface="Georgia" panose="02040502050405020303" pitchFamily="18" charset="0"/>
              </a:rPr>
              <a:t>easurement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sequence</a:t>
            </a:r>
            <a:endParaRPr lang="de-DE" dirty="0" smtClean="0">
              <a:latin typeface="Georgia" panose="02040502050405020303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de-DE" dirty="0">
                <a:latin typeface="Georgia" panose="02040502050405020303" pitchFamily="18" charset="0"/>
              </a:rPr>
              <a:t>D</a:t>
            </a:r>
            <a:r>
              <a:rPr lang="de-DE" dirty="0" smtClean="0">
                <a:latin typeface="Georgia" panose="02040502050405020303" pitchFamily="18" charset="0"/>
              </a:rPr>
              <a:t>EPFET 1 </a:t>
            </a:r>
            <a:r>
              <a:rPr lang="de-DE" dirty="0" err="1" smtClean="0">
                <a:latin typeface="Georgia" panose="02040502050405020303" pitchFamily="18" charset="0"/>
              </a:rPr>
              <a:t>and</a:t>
            </a:r>
            <a:r>
              <a:rPr lang="de-DE" dirty="0" smtClean="0">
                <a:latin typeface="Georgia" panose="02040502050405020303" pitchFamily="18" charset="0"/>
              </a:rPr>
              <a:t> 2 </a:t>
            </a:r>
            <a:r>
              <a:rPr lang="de-DE" dirty="0" err="1" smtClean="0">
                <a:latin typeface="Georgia" panose="02040502050405020303" pitchFamily="18" charset="0"/>
              </a:rPr>
              <a:t>are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alternating</a:t>
            </a:r>
            <a:r>
              <a:rPr lang="de-DE" dirty="0" smtClean="0">
                <a:latin typeface="Georgia" panose="02040502050405020303" pitchFamily="18" charset="0"/>
              </a:rPr>
              <a:t> sensitive</a:t>
            </a:r>
          </a:p>
          <a:p>
            <a:pPr marL="742950" lvl="1" indent="-285750">
              <a:buFontTx/>
              <a:buChar char="-"/>
            </a:pPr>
            <a:r>
              <a:rPr lang="de-DE" dirty="0" err="1">
                <a:latin typeface="Georgia" panose="02040502050405020303" pitchFamily="18" charset="0"/>
              </a:rPr>
              <a:t>w</a:t>
            </a:r>
            <a:r>
              <a:rPr lang="de-DE" dirty="0" err="1" smtClean="0">
                <a:latin typeface="Georgia" panose="02040502050405020303" pitchFamily="18" charset="0"/>
              </a:rPr>
              <a:t>hile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>
                <a:latin typeface="Georgia" panose="02040502050405020303" pitchFamily="18" charset="0"/>
              </a:rPr>
              <a:t>1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is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collecting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arriving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charge</a:t>
            </a:r>
            <a:r>
              <a:rPr lang="de-DE" dirty="0" smtClean="0">
                <a:latin typeface="Georgia" panose="02040502050405020303" pitchFamily="18" charset="0"/>
              </a:rPr>
              <a:t> 2 </a:t>
            </a:r>
            <a:r>
              <a:rPr lang="de-DE" dirty="0" err="1" smtClean="0">
                <a:latin typeface="Georgia" panose="02040502050405020303" pitchFamily="18" charset="0"/>
              </a:rPr>
              <a:t>is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read</a:t>
            </a:r>
            <a:r>
              <a:rPr lang="de-DE" dirty="0" smtClean="0">
                <a:latin typeface="Georgia" panose="02040502050405020303" pitchFamily="18" charset="0"/>
              </a:rPr>
              <a:t> out</a:t>
            </a:r>
          </a:p>
          <a:p>
            <a:pPr marL="742950" lvl="1" indent="-285750">
              <a:buFontTx/>
              <a:buChar char="-"/>
            </a:pPr>
            <a:r>
              <a:rPr lang="de-DE" dirty="0" err="1">
                <a:latin typeface="Georgia" panose="02040502050405020303" pitchFamily="18" charset="0"/>
              </a:rPr>
              <a:t>w</a:t>
            </a:r>
            <a:r>
              <a:rPr lang="de-DE" dirty="0" err="1" smtClean="0">
                <a:latin typeface="Georgia" panose="02040502050405020303" pitchFamily="18" charset="0"/>
              </a:rPr>
              <a:t>hile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>
                <a:latin typeface="Georgia" panose="02040502050405020303" pitchFamily="18" charset="0"/>
              </a:rPr>
              <a:t>2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>
                <a:latin typeface="Georgia" panose="02040502050405020303" pitchFamily="18" charset="0"/>
              </a:rPr>
              <a:t>is</a:t>
            </a:r>
            <a:r>
              <a:rPr lang="de-DE" dirty="0">
                <a:latin typeface="Georgia" panose="02040502050405020303" pitchFamily="18" charset="0"/>
              </a:rPr>
              <a:t> </a:t>
            </a:r>
            <a:r>
              <a:rPr lang="de-DE" dirty="0" err="1">
                <a:latin typeface="Georgia" panose="02040502050405020303" pitchFamily="18" charset="0"/>
              </a:rPr>
              <a:t>collecting</a:t>
            </a:r>
            <a:r>
              <a:rPr lang="de-DE" dirty="0">
                <a:latin typeface="Georgia" panose="02040502050405020303" pitchFamily="18" charset="0"/>
              </a:rPr>
              <a:t> </a:t>
            </a:r>
            <a:r>
              <a:rPr lang="de-DE" dirty="0" err="1">
                <a:latin typeface="Georgia" panose="02040502050405020303" pitchFamily="18" charset="0"/>
              </a:rPr>
              <a:t>arriving</a:t>
            </a:r>
            <a:r>
              <a:rPr lang="de-DE" dirty="0">
                <a:latin typeface="Georgia" panose="02040502050405020303" pitchFamily="18" charset="0"/>
              </a:rPr>
              <a:t> </a:t>
            </a:r>
            <a:r>
              <a:rPr lang="de-DE" dirty="0" err="1">
                <a:latin typeface="Georgia" panose="02040502050405020303" pitchFamily="18" charset="0"/>
              </a:rPr>
              <a:t>charge</a:t>
            </a:r>
            <a:r>
              <a:rPr lang="de-DE" dirty="0">
                <a:latin typeface="Georgia" panose="02040502050405020303" pitchFamily="18" charset="0"/>
              </a:rPr>
              <a:t> 1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>
                <a:latin typeface="Georgia" panose="02040502050405020303" pitchFamily="18" charset="0"/>
              </a:rPr>
              <a:t>is</a:t>
            </a:r>
            <a:r>
              <a:rPr lang="de-DE" dirty="0">
                <a:latin typeface="Georgia" panose="02040502050405020303" pitchFamily="18" charset="0"/>
              </a:rPr>
              <a:t> </a:t>
            </a:r>
            <a:r>
              <a:rPr lang="de-DE" dirty="0" err="1">
                <a:latin typeface="Georgia" panose="02040502050405020303" pitchFamily="18" charset="0"/>
              </a:rPr>
              <a:t>read</a:t>
            </a:r>
            <a:r>
              <a:rPr lang="de-DE" dirty="0">
                <a:latin typeface="Georgia" panose="02040502050405020303" pitchFamily="18" charset="0"/>
              </a:rPr>
              <a:t> out</a:t>
            </a:r>
          </a:p>
          <a:p>
            <a:pPr marL="742950" lvl="1" indent="-285750">
              <a:buFontTx/>
              <a:buChar char="-"/>
            </a:pPr>
            <a:endParaRPr lang="de-DE" dirty="0" smtClean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994455" y="2622495"/>
                <a:ext cx="357166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de-DE" dirty="0" smtClean="0">
                    <a:latin typeface="Georgia" panose="02040502050405020303" pitchFamily="18" charset="0"/>
                  </a:rPr>
                  <a:t>Single </a:t>
                </a:r>
                <a:r>
                  <a:rPr lang="de-DE" dirty="0" err="1" smtClean="0">
                    <a:latin typeface="Georgia" panose="02040502050405020303" pitchFamily="18" charset="0"/>
                  </a:rPr>
                  <a:t>pixel</a:t>
                </a:r>
                <a:r>
                  <a:rPr lang="de-DE" dirty="0" smtClean="0">
                    <a:latin typeface="Georgia" panose="02040502050405020303" pitchFamily="18" charset="0"/>
                  </a:rPr>
                  <a:t> </a:t>
                </a:r>
                <a:r>
                  <a:rPr lang="de-DE" dirty="0" err="1" smtClean="0">
                    <a:latin typeface="Georgia" panose="02040502050405020303" pitchFamily="18" charset="0"/>
                  </a:rPr>
                  <a:t>exposed</a:t>
                </a:r>
                <a:r>
                  <a:rPr lang="de-DE" dirty="0" smtClean="0">
                    <a:latin typeface="Georgia" panose="02040502050405020303" pitchFamily="18" charset="0"/>
                  </a:rPr>
                  <a:t> </a:t>
                </a:r>
                <a:r>
                  <a:rPr lang="de-DE" dirty="0" err="1" smtClean="0">
                    <a:latin typeface="Georgia" panose="02040502050405020303" pitchFamily="18" charset="0"/>
                  </a:rPr>
                  <a:t>to</a:t>
                </a:r>
                <a:r>
                  <a:rPr lang="de-DE" dirty="0" smtClean="0">
                    <a:latin typeface="Georgia" panose="02040502050405020303" pitchFamily="18" charset="0"/>
                  </a:rPr>
                  <a:t> Fe55: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de-DE" dirty="0" err="1" smtClean="0">
                    <a:latin typeface="Georgia" panose="02040502050405020303" pitchFamily="18" charset="0"/>
                  </a:rPr>
                  <a:t>gain</a:t>
                </a:r>
                <a:r>
                  <a:rPr lang="de-DE" dirty="0" smtClean="0">
                    <a:latin typeface="Georgia" panose="02040502050405020303" pitchFamily="18" charset="0"/>
                  </a:rPr>
                  <a:t> </a:t>
                </a:r>
                <a:r>
                  <a:rPr lang="de-DE" dirty="0" err="1" smtClean="0">
                    <a:latin typeface="Georgia" panose="02040502050405020303" pitchFamily="18" charset="0"/>
                  </a:rPr>
                  <a:t>nearly</a:t>
                </a:r>
                <a:r>
                  <a:rPr lang="de-DE" dirty="0" smtClean="0">
                    <a:latin typeface="Georgia" panose="02040502050405020303" pitchFamily="18" charset="0"/>
                  </a:rPr>
                  <a:t> </a:t>
                </a:r>
                <a:r>
                  <a:rPr lang="de-DE" dirty="0" err="1" smtClean="0">
                    <a:latin typeface="Georgia" panose="02040502050405020303" pitchFamily="18" charset="0"/>
                  </a:rPr>
                  <a:t>identical</a:t>
                </a:r>
                <a:endParaRPr lang="de-DE" dirty="0" smtClean="0">
                  <a:latin typeface="Georgia" panose="02040502050405020303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de-DE" dirty="0" err="1">
                    <a:latin typeface="Georgia" panose="02040502050405020303" pitchFamily="18" charset="0"/>
                  </a:rPr>
                  <a:t>n</a:t>
                </a:r>
                <a:r>
                  <a:rPr lang="de-DE" dirty="0" err="1" smtClean="0">
                    <a:latin typeface="Georgia" panose="02040502050405020303" pitchFamily="18" charset="0"/>
                  </a:rPr>
                  <a:t>o</a:t>
                </a:r>
                <a:r>
                  <a:rPr lang="de-DE" dirty="0" smtClean="0">
                    <a:latin typeface="Georgia" panose="02040502050405020303" pitchFamily="18" charset="0"/>
                  </a:rPr>
                  <a:t> negative </a:t>
                </a:r>
                <a:r>
                  <a:rPr lang="de-DE" dirty="0" err="1" smtClean="0">
                    <a:latin typeface="Georgia" panose="02040502050405020303" pitchFamily="18" charset="0"/>
                  </a:rPr>
                  <a:t>misfits</a:t>
                </a:r>
                <a:endParaRPr lang="de-DE" dirty="0" smtClean="0">
                  <a:latin typeface="Georgia" panose="02040502050405020303" pitchFamily="18" charset="0"/>
                </a:endParaRPr>
              </a:p>
              <a:p>
                <a:pPr marL="1200150" lvl="2" indent="-285750">
                  <a:buFontTx/>
                  <a:buChar char="-"/>
                </a:pPr>
                <a:r>
                  <a:rPr lang="de-DE" dirty="0" err="1" smtClean="0">
                    <a:latin typeface="Georgia" panose="02040502050405020303" pitchFamily="18" charset="0"/>
                  </a:rPr>
                  <a:t>shutter</a:t>
                </a:r>
                <a:r>
                  <a:rPr lang="de-DE" dirty="0" smtClean="0">
                    <a:latin typeface="Georgia" panose="02040502050405020303" pitchFamily="18" charset="0"/>
                  </a:rPr>
                  <a:t> </a:t>
                </a:r>
                <a:r>
                  <a:rPr lang="de-DE" dirty="0" err="1" smtClean="0">
                    <a:latin typeface="Georgia" panose="02040502050405020303" pitchFamily="18" charset="0"/>
                  </a:rPr>
                  <a:t>functional</a:t>
                </a:r>
                <a:endParaRPr lang="de-DE" dirty="0" smtClean="0">
                  <a:latin typeface="Georgia" panose="02040502050405020303" pitchFamily="18" charset="0"/>
                </a:endParaRPr>
              </a:p>
              <a:p>
                <a:pPr marL="1200150" lvl="2" indent="-285750">
                  <a:buFontTx/>
                  <a:buChar char="-"/>
                </a:pPr>
                <a:r>
                  <a:rPr lang="de-DE" dirty="0" err="1" smtClean="0">
                    <a:latin typeface="Georgia" panose="02040502050405020303" pitchFamily="18" charset="0"/>
                  </a:rPr>
                  <a:t>suppression</a:t>
                </a:r>
                <a:r>
                  <a:rPr lang="de-DE" dirty="0" smtClean="0">
                    <a:latin typeface="Georgia" panose="02040502050405020303" pitchFamily="18" charset="0"/>
                  </a:rPr>
                  <a:t>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de-DE" dirty="0" smtClean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455" y="2622495"/>
                <a:ext cx="3571665" cy="1477328"/>
              </a:xfrm>
              <a:prstGeom prst="rect">
                <a:avLst/>
              </a:prstGeom>
              <a:blipFill rotWithShape="1">
                <a:blip r:embed="rId7"/>
                <a:stretch>
                  <a:fillRect l="-1024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72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Alexander Bähr         MPE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de-DE" smtClean="0"/>
              <a:t>13</a:t>
            </a:fld>
            <a:endParaRPr lang="de-DE"/>
          </a:p>
        </p:txBody>
      </p:sp>
      <p:graphicFrame>
        <p:nvGraphicFramePr>
          <p:cNvPr id="34" name="Obj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787897"/>
              </p:ext>
            </p:extLst>
          </p:nvPr>
        </p:nvGraphicFramePr>
        <p:xfrm>
          <a:off x="7254875" y="1212850"/>
          <a:ext cx="188912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0" name="Acrobat Document" r:id="rId3" imgW="10695600" imgH="7558200" progId="AcroExch.Document.11">
                  <p:embed/>
                </p:oleObj>
              </mc:Choice>
              <mc:Fallback>
                <p:oleObj name="Acrobat Document" r:id="rId3" imgW="10695600" imgH="75582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75" y="1212850"/>
                        <a:ext cx="1889125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84175" y="115888"/>
            <a:ext cx="7283450" cy="1009650"/>
          </a:xfrm>
        </p:spPr>
        <p:txBody>
          <a:bodyPr/>
          <a:lstStyle/>
          <a:p>
            <a:r>
              <a:rPr lang="en-US" dirty="0" err="1" smtClean="0"/>
              <a:t>Infinipix</a:t>
            </a:r>
            <a:r>
              <a:rPr lang="en-US" dirty="0" smtClean="0"/>
              <a:t>: timing</a:t>
            </a:r>
            <a:endParaRPr lang="en-US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636219"/>
              </p:ext>
            </p:extLst>
          </p:nvPr>
        </p:nvGraphicFramePr>
        <p:xfrm>
          <a:off x="384048" y="3851455"/>
          <a:ext cx="3216459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1" name="Acrobat Document" r:id="rId5" imgW="5848108" imgH="4381500" progId="AcroExch.Document.11">
                  <p:embed/>
                </p:oleObj>
              </mc:Choice>
              <mc:Fallback>
                <p:oleObj name="Acrobat Document" r:id="rId5" imgW="5848108" imgH="4381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4048" y="3851455"/>
                        <a:ext cx="3216459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66331"/>
              </p:ext>
            </p:extLst>
          </p:nvPr>
        </p:nvGraphicFramePr>
        <p:xfrm>
          <a:off x="385855" y="1163106"/>
          <a:ext cx="3216459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2" name="Acrobat Document" r:id="rId7" imgW="5848108" imgH="4381500" progId="AcroExch.Document.11">
                  <p:embed/>
                </p:oleObj>
              </mc:Choice>
              <mc:Fallback>
                <p:oleObj name="Acrobat Document" r:id="rId7" imgW="5848108" imgH="4381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855" y="1163106"/>
                        <a:ext cx="3216459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395103"/>
              </p:ext>
            </p:extLst>
          </p:nvPr>
        </p:nvGraphicFramePr>
        <p:xfrm>
          <a:off x="3685032" y="1163106"/>
          <a:ext cx="3216459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3" name="Acrobat Document" r:id="rId9" imgW="5848108" imgH="4381500" progId="AcroExch.Document.11">
                  <p:embed/>
                </p:oleObj>
              </mc:Choice>
              <mc:Fallback>
                <p:oleObj name="Acrobat Document" r:id="rId9" imgW="5848108" imgH="4381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85032" y="1163106"/>
                        <a:ext cx="3216459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4187950" y="4335197"/>
            <a:ext cx="234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Georgia" panose="02040502050405020303" pitchFamily="18" charset="0"/>
              </a:rPr>
              <a:t>s</a:t>
            </a:r>
            <a:r>
              <a:rPr lang="de-DE" dirty="0" err="1" smtClean="0">
                <a:latin typeface="Georgia" panose="02040502050405020303" pitchFamily="18" charset="0"/>
              </a:rPr>
              <a:t>hutter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speed</a:t>
            </a:r>
            <a:r>
              <a:rPr lang="de-DE" dirty="0" smtClean="0">
                <a:latin typeface="Georgia" panose="02040502050405020303" pitchFamily="18" charset="0"/>
              </a:rPr>
              <a:t>&lt;200ns</a:t>
            </a:r>
            <a:endParaRPr lang="en-US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/>
              <p:cNvSpPr txBox="1"/>
              <p:nvPr/>
            </p:nvSpPr>
            <p:spPr>
              <a:xfrm>
                <a:off x="4187950" y="4979918"/>
                <a:ext cx="23445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 smtClean="0">
                    <a:latin typeface="Georgia" panose="02040502050405020303" pitchFamily="18" charset="0"/>
                  </a:rPr>
                  <a:t>s</a:t>
                </a:r>
                <a:r>
                  <a:rPr lang="de-DE" dirty="0" err="1" smtClean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uppression</a:t>
                </a:r>
                <a:r>
                  <a:rPr lang="de-DE" dirty="0" smtClean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950" y="4979918"/>
                <a:ext cx="2344511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207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Alexander Bähr         MPE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de-DE" smtClean="0"/>
              <a:t>14</a:t>
            </a:fld>
            <a:endParaRPr lang="de-DE"/>
          </a:p>
        </p:txBody>
      </p:sp>
      <p:graphicFrame>
        <p:nvGraphicFramePr>
          <p:cNvPr id="34" name="Obj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989372"/>
              </p:ext>
            </p:extLst>
          </p:nvPr>
        </p:nvGraphicFramePr>
        <p:xfrm>
          <a:off x="7254875" y="1212850"/>
          <a:ext cx="188912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5" name="Acrobat Document" r:id="rId3" imgW="10695600" imgH="7558200" progId="AcroExch.Document.11">
                  <p:embed/>
                </p:oleObj>
              </mc:Choice>
              <mc:Fallback>
                <p:oleObj name="Acrobat Document" r:id="rId3" imgW="10695600" imgH="75582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75" y="1212850"/>
                        <a:ext cx="1889125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84175" y="115888"/>
            <a:ext cx="7283450" cy="1009650"/>
          </a:xfrm>
        </p:spPr>
        <p:txBody>
          <a:bodyPr/>
          <a:lstStyle/>
          <a:p>
            <a:r>
              <a:rPr lang="en-US" dirty="0" err="1" smtClean="0"/>
              <a:t>Infinipix</a:t>
            </a:r>
            <a:r>
              <a:rPr lang="en-US" dirty="0" smtClean="0"/>
              <a:t>: charge handling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6953111" y="3399564"/>
                <a:ext cx="21908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>
                    <a:latin typeface="Georgia" panose="02040502050405020303" pitchFamily="18" charset="0"/>
                  </a:rPr>
                  <a:t>s</a:t>
                </a:r>
                <a:r>
                  <a:rPr lang="de-DE" dirty="0" err="1" smtClean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uppression</a:t>
                </a:r>
                <a:r>
                  <a:rPr lang="de-DE" dirty="0" smtClean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dirty="0" smtClean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for</a:t>
                </a:r>
                <a:r>
                  <a:rPr lang="de-DE" dirty="0" smtClean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up</a:t>
                </a:r>
                <a:r>
                  <a:rPr lang="de-DE" dirty="0" smtClean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to</a:t>
                </a:r>
                <a:r>
                  <a:rPr lang="de-DE" dirty="0" smtClean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 50 </a:t>
                </a:r>
                <a:r>
                  <a:rPr lang="de-DE" dirty="0" err="1" smtClean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pulses</a:t>
                </a:r>
                <a:endParaRPr lang="de-DE" dirty="0" smtClean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  <a:p>
                <a:r>
                  <a:rPr lang="de-DE" dirty="0" smtClean="0">
                    <a:latin typeface="Georgia" panose="02040502050405020303" pitchFamily="18" charset="0"/>
                  </a:rPr>
                  <a:t>=23500e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85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𝑘𝑒𝑉</m:t>
                    </m:r>
                  </m:oMath>
                </a14:m>
                <a:endParaRPr lang="en-US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111" y="3399564"/>
                <a:ext cx="219089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2507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6953111" y="3030232"/>
            <a:ext cx="219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Georgia" panose="02040502050405020303" pitchFamily="18" charset="0"/>
              </a:rPr>
              <a:t>s</a:t>
            </a:r>
            <a:r>
              <a:rPr lang="de-DE" dirty="0" err="1" smtClean="0">
                <a:latin typeface="Georgia" panose="02040502050405020303" pitchFamily="18" charset="0"/>
              </a:rPr>
              <a:t>ingle</a:t>
            </a:r>
            <a:r>
              <a:rPr lang="de-DE" dirty="0" smtClean="0">
                <a:latin typeface="Georgia" panose="02040502050405020303" pitchFamily="18" charset="0"/>
              </a:rPr>
              <a:t> pulse = 470e</a:t>
            </a:r>
            <a:endParaRPr 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569244"/>
              </p:ext>
            </p:extLst>
          </p:nvPr>
        </p:nvGraphicFramePr>
        <p:xfrm>
          <a:off x="384048" y="1161288"/>
          <a:ext cx="3216548" cy="240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6" name="Acrobat Document" r:id="rId6" imgW="5848269" imgH="4381292" progId="AcroExch.Document.11">
                  <p:embed/>
                </p:oleObj>
              </mc:Choice>
              <mc:Fallback>
                <p:oleObj name="Acrobat Document" r:id="rId6" imgW="5848269" imgH="438129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4048" y="1161288"/>
                        <a:ext cx="3216548" cy="2409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919289"/>
              </p:ext>
            </p:extLst>
          </p:nvPr>
        </p:nvGraphicFramePr>
        <p:xfrm>
          <a:off x="3685032" y="3849624"/>
          <a:ext cx="3216548" cy="240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7" name="Acrobat Document" r:id="rId8" imgW="5848269" imgH="4381292" progId="AcroExch.Document.11">
                  <p:embed/>
                </p:oleObj>
              </mc:Choice>
              <mc:Fallback>
                <p:oleObj name="Acrobat Document" r:id="rId8" imgW="5848269" imgH="438129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85032" y="3849624"/>
                        <a:ext cx="3216548" cy="2409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574680"/>
              </p:ext>
            </p:extLst>
          </p:nvPr>
        </p:nvGraphicFramePr>
        <p:xfrm>
          <a:off x="3685032" y="1161288"/>
          <a:ext cx="3216548" cy="240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8" name="Acrobat Document" r:id="rId10" imgW="5848269" imgH="4381292" progId="AcroExch.Document.11">
                  <p:embed/>
                </p:oleObj>
              </mc:Choice>
              <mc:Fallback>
                <p:oleObj name="Acrobat Document" r:id="rId10" imgW="5848269" imgH="438129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85032" y="1161288"/>
                        <a:ext cx="3216548" cy="2409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309877"/>
              </p:ext>
            </p:extLst>
          </p:nvPr>
        </p:nvGraphicFramePr>
        <p:xfrm>
          <a:off x="384048" y="3849624"/>
          <a:ext cx="3216548" cy="240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9" name="Acrobat Document" r:id="rId12" imgW="5848269" imgH="4381292" progId="AcroExch.Document.11">
                  <p:embed/>
                </p:oleObj>
              </mc:Choice>
              <mc:Fallback>
                <p:oleObj name="Acrobat Document" r:id="rId12" imgW="5848269" imgH="438129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4048" y="3849624"/>
                        <a:ext cx="3216548" cy="2409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0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Alexander Bähr         MPE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de-DE" smtClean="0"/>
              <a:t>15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397319" y="1163105"/>
            <a:ext cx="4237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 smtClean="0">
                <a:latin typeface="Georgia" panose="02040502050405020303" pitchFamily="18" charset="0"/>
              </a:rPr>
              <a:t>ATHENA fast </a:t>
            </a:r>
            <a:r>
              <a:rPr lang="de-DE" sz="2000" u="sng" dirty="0" err="1" smtClean="0">
                <a:latin typeface="Georgia" panose="02040502050405020303" pitchFamily="18" charset="0"/>
              </a:rPr>
              <a:t>sensor</a:t>
            </a:r>
            <a:r>
              <a:rPr lang="de-DE" sz="2000" u="sng" dirty="0" smtClean="0">
                <a:latin typeface="Georgia" panose="02040502050405020303" pitchFamily="18" charset="0"/>
              </a:rPr>
              <a:t> </a:t>
            </a:r>
            <a:r>
              <a:rPr lang="de-DE" sz="2000" u="sng" dirty="0" err="1" smtClean="0">
                <a:latin typeface="Georgia" panose="02040502050405020303" pitchFamily="18" charset="0"/>
              </a:rPr>
              <a:t>requirements</a:t>
            </a:r>
            <a:r>
              <a:rPr lang="de-DE" sz="2000" u="sng" dirty="0" smtClean="0">
                <a:latin typeface="Georgia" panose="02040502050405020303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de-DE" sz="2000" dirty="0" smtClean="0">
                <a:latin typeface="Georgia" panose="02040502050405020303" pitchFamily="18" charset="0"/>
              </a:rPr>
              <a:t>20µs </a:t>
            </a:r>
            <a:r>
              <a:rPr lang="de-DE" sz="2000" dirty="0" err="1" smtClean="0">
                <a:latin typeface="Georgia" panose="02040502050405020303" pitchFamily="18" charset="0"/>
              </a:rPr>
              <a:t>window</a:t>
            </a:r>
            <a:r>
              <a:rPr lang="de-DE" sz="2000" dirty="0" smtClean="0"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latin typeface="Georgia" panose="02040502050405020303" pitchFamily="18" charset="0"/>
              </a:rPr>
              <a:t>mode</a:t>
            </a:r>
            <a:r>
              <a:rPr lang="de-DE" sz="2000" dirty="0" smtClean="0">
                <a:latin typeface="Georgia" panose="02040502050405020303" pitchFamily="18" charset="0"/>
              </a:rPr>
              <a:t> (</a:t>
            </a:r>
            <a:r>
              <a:rPr lang="de-DE" sz="2000" dirty="0" err="1" smtClean="0">
                <a:latin typeface="Georgia" panose="02040502050405020303" pitchFamily="18" charset="0"/>
              </a:rPr>
              <a:t>aim</a:t>
            </a:r>
            <a:r>
              <a:rPr lang="de-DE" sz="2000" dirty="0" smtClean="0"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latin typeface="Georgia" panose="02040502050405020303" pitchFamily="18" charset="0"/>
              </a:rPr>
              <a:t>of</a:t>
            </a:r>
            <a:r>
              <a:rPr lang="de-DE" sz="2000" dirty="0" smtClean="0">
                <a:latin typeface="Georgia" panose="02040502050405020303" pitchFamily="18" charset="0"/>
              </a:rPr>
              <a:t> 10µs)</a:t>
            </a:r>
          </a:p>
          <a:p>
            <a:pPr marL="285750" indent="-285750">
              <a:buFontTx/>
              <a:buChar char="-"/>
            </a:pPr>
            <a:r>
              <a:rPr lang="de-DE" sz="2000" dirty="0" err="1">
                <a:latin typeface="Georgia" panose="02040502050405020303" pitchFamily="18" charset="0"/>
              </a:rPr>
              <a:t>s</a:t>
            </a:r>
            <a:r>
              <a:rPr lang="de-DE" sz="2000" dirty="0" err="1" smtClean="0">
                <a:latin typeface="Georgia" panose="02040502050405020303" pitchFamily="18" charset="0"/>
              </a:rPr>
              <a:t>ingle</a:t>
            </a:r>
            <a:r>
              <a:rPr lang="de-DE" sz="2000" dirty="0" smtClean="0"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latin typeface="Georgia" panose="02040502050405020303" pitchFamily="18" charset="0"/>
              </a:rPr>
              <a:t>row</a:t>
            </a:r>
            <a:r>
              <a:rPr lang="de-DE" sz="2000" dirty="0" smtClean="0"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latin typeface="Georgia" panose="02040502050405020303" pitchFamily="18" charset="0"/>
              </a:rPr>
              <a:t>processed</a:t>
            </a:r>
            <a:r>
              <a:rPr lang="de-DE" sz="2000" dirty="0" smtClean="0">
                <a:latin typeface="Georgia" panose="02040502050405020303" pitchFamily="18" charset="0"/>
              </a:rPr>
              <a:t> in 2.5µs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97317" y="2200040"/>
            <a:ext cx="4686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err="1" smtClean="0">
                <a:latin typeface="Georgia" panose="02040502050405020303" pitchFamily="18" charset="0"/>
              </a:rPr>
              <a:t>circular</a:t>
            </a:r>
            <a:r>
              <a:rPr lang="de-DE" sz="2000" u="sng" dirty="0" smtClean="0">
                <a:latin typeface="Georgia" panose="02040502050405020303" pitchFamily="18" charset="0"/>
              </a:rPr>
              <a:t> DEPFET, </a:t>
            </a:r>
            <a:r>
              <a:rPr lang="de-DE" sz="2000" u="sng" dirty="0" err="1" smtClean="0">
                <a:latin typeface="Georgia" panose="02040502050405020303" pitchFamily="18" charset="0"/>
              </a:rPr>
              <a:t>window</a:t>
            </a:r>
            <a:r>
              <a:rPr lang="de-DE" sz="2000" u="sng" dirty="0" smtClean="0">
                <a:latin typeface="Georgia" panose="02040502050405020303" pitchFamily="18" charset="0"/>
              </a:rPr>
              <a:t> </a:t>
            </a:r>
            <a:r>
              <a:rPr lang="de-DE" sz="2000" u="sng" dirty="0" err="1" smtClean="0">
                <a:latin typeface="Georgia" panose="02040502050405020303" pitchFamily="18" charset="0"/>
              </a:rPr>
              <a:t>operation</a:t>
            </a:r>
            <a:r>
              <a:rPr lang="de-DE" sz="2000" u="sng" dirty="0" smtClean="0">
                <a:latin typeface="Georgia" panose="02040502050405020303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de-DE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high </a:t>
            </a:r>
            <a:r>
              <a:rPr lang="de-DE" sz="2000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number</a:t>
            </a:r>
            <a:r>
              <a:rPr lang="de-DE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of</a:t>
            </a:r>
            <a:r>
              <a:rPr lang="de-DE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MISFIT </a:t>
            </a:r>
            <a:r>
              <a:rPr lang="de-DE" sz="2000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events</a:t>
            </a:r>
            <a:endParaRPr lang="de-DE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de-DE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limited </a:t>
            </a:r>
            <a:r>
              <a:rPr lang="de-DE" sz="2000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sensitivity</a:t>
            </a:r>
            <a:r>
              <a:rPr lang="de-DE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endParaRPr lang="de-DE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de-DE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(</a:t>
            </a:r>
            <a:r>
              <a:rPr lang="de-DE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high </a:t>
            </a:r>
            <a:r>
              <a:rPr lang="de-DE" sz="2000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background</a:t>
            </a:r>
            <a:r>
              <a:rPr lang="de-DE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/>
              <p:cNvSpPr txBox="1"/>
              <p:nvPr/>
            </p:nvSpPr>
            <p:spPr>
              <a:xfrm>
                <a:off x="385855" y="3515272"/>
                <a:ext cx="3878905" cy="14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u="sng" dirty="0" err="1" smtClean="0">
                    <a:latin typeface="Georgia" panose="02040502050405020303" pitchFamily="18" charset="0"/>
                  </a:rPr>
                  <a:t>gateable</a:t>
                </a:r>
                <a:r>
                  <a:rPr lang="de-DE" sz="2000" u="sng" dirty="0" smtClean="0">
                    <a:latin typeface="Georgia" panose="02040502050405020303" pitchFamily="18" charset="0"/>
                  </a:rPr>
                  <a:t> </a:t>
                </a:r>
                <a:r>
                  <a:rPr lang="de-DE" sz="2000" u="sng" dirty="0" smtClean="0">
                    <a:latin typeface="Georgia" panose="02040502050405020303" pitchFamily="18" charset="0"/>
                  </a:rPr>
                  <a:t>DEPFET:</a:t>
                </a:r>
              </a:p>
              <a:p>
                <a:pPr marL="342900" indent="-342900">
                  <a:buFontTx/>
                  <a:buChar char="-"/>
                </a:pPr>
                <a:r>
                  <a:rPr lang="de-DE" sz="2000" dirty="0" smtClean="0">
                    <a:solidFill>
                      <a:srgbClr val="00B050"/>
                    </a:solidFill>
                    <a:latin typeface="Georgia" panose="02040502050405020303" pitchFamily="18" charset="0"/>
                  </a:rPr>
                  <a:t>MISFIT </a:t>
                </a:r>
                <a:r>
                  <a:rPr lang="de-DE" sz="2000" dirty="0" err="1" smtClean="0">
                    <a:solidFill>
                      <a:srgbClr val="00B050"/>
                    </a:solidFill>
                    <a:latin typeface="Georgia" panose="02040502050405020303" pitchFamily="18" charset="0"/>
                  </a:rPr>
                  <a:t>suppression</a:t>
                </a:r>
                <a:endParaRPr lang="de-DE" sz="2000" dirty="0">
                  <a:solidFill>
                    <a:srgbClr val="00B050"/>
                  </a:solidFill>
                  <a:latin typeface="Georgia" panose="02040502050405020303" pitchFamily="18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de-DE" sz="2000" dirty="0" smtClean="0">
                    <a:solidFill>
                      <a:srgbClr val="00B050"/>
                    </a:solidFill>
                    <a:latin typeface="Georgia" panose="02040502050405020303" pitchFamily="18" charset="0"/>
                  </a:rPr>
                  <a:t>high </a:t>
                </a:r>
                <a:r>
                  <a:rPr lang="de-DE" sz="2000" dirty="0" err="1" smtClean="0">
                    <a:solidFill>
                      <a:srgbClr val="00B050"/>
                    </a:solidFill>
                    <a:latin typeface="Georgia" panose="02040502050405020303" pitchFamily="18" charset="0"/>
                  </a:rPr>
                  <a:t>sensitivity</a:t>
                </a:r>
                <a:endParaRPr lang="de-DE" sz="2000" dirty="0" smtClean="0">
                  <a:solidFill>
                    <a:srgbClr val="00B050"/>
                  </a:solidFill>
                  <a:latin typeface="Georgia" panose="02040502050405020303" pitchFamily="18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de-DE" sz="2000" dirty="0" err="1" smtClean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dead</a:t>
                </a:r>
                <a:r>
                  <a:rPr lang="de-DE" sz="2000" dirty="0" smtClean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smtClean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time </a:t>
                </a:r>
                <a:r>
                  <a:rPr lang="de-DE" sz="2000" dirty="0" err="1" smtClean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equal</a:t>
                </a:r>
                <a:r>
                  <a:rPr lang="de-DE" sz="2000" dirty="0" smtClean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err="1" smtClean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to</a:t>
                </a:r>
                <a:r>
                  <a:rPr lang="de-DE" sz="2000" dirty="0" smtClean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𝑟𝑒𝑎𝑑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𝑖𝑛𝑡</m:t>
                            </m:r>
                          </m:sub>
                        </m:sSub>
                      </m:den>
                    </m:f>
                  </m:oMath>
                </a14:m>
                <a:endParaRPr lang="de-DE" sz="2000" dirty="0" smtClean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3515272"/>
                <a:ext cx="3878905" cy="1488869"/>
              </a:xfrm>
              <a:prstGeom prst="rect">
                <a:avLst/>
              </a:prstGeom>
              <a:blipFill rotWithShape="1">
                <a:blip r:embed="rId3"/>
                <a:stretch>
                  <a:fillRect l="-1570" t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5954508" y="1163105"/>
            <a:ext cx="2611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Georgia" panose="02040502050405020303" pitchFamily="18" charset="0"/>
              </a:rPr>
              <a:t>INFINIPIX DEPFET: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449028"/>
              </p:ext>
            </p:extLst>
          </p:nvPr>
        </p:nvGraphicFramePr>
        <p:xfrm>
          <a:off x="6914705" y="1457103"/>
          <a:ext cx="2042454" cy="1443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8" name="Acrobat Document" r:id="rId4" imgW="10695600" imgH="7558200" progId="AcroExch.Document.11">
                  <p:embed/>
                </p:oleObj>
              </mc:Choice>
              <mc:Fallback>
                <p:oleObj name="Acrobat Document" r:id="rId4" imgW="10695600" imgH="7558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14705" y="1457103"/>
                        <a:ext cx="2042454" cy="1443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045269"/>
              </p:ext>
            </p:extLst>
          </p:nvPr>
        </p:nvGraphicFramePr>
        <p:xfrm>
          <a:off x="5084087" y="1550210"/>
          <a:ext cx="1715404" cy="1212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9" name="Acrobat Document" r:id="rId6" imgW="10695600" imgH="7558200" progId="AcroExch.Document.11">
                  <p:embed/>
                </p:oleObj>
              </mc:Choice>
              <mc:Fallback>
                <p:oleObj name="Acrobat Document" r:id="rId6" imgW="10695600" imgH="7558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4087" y="1550210"/>
                        <a:ext cx="1715404" cy="1212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/>
              <p:cNvSpPr txBox="1"/>
              <p:nvPr/>
            </p:nvSpPr>
            <p:spPr>
              <a:xfrm>
                <a:off x="4410096" y="4043480"/>
                <a:ext cx="473390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u="sng" dirty="0" smtClean="0">
                    <a:latin typeface="Georgia" panose="02040502050405020303" pitchFamily="18" charset="0"/>
                  </a:rPr>
                  <a:t>However</a:t>
                </a:r>
                <a:r>
                  <a:rPr lang="de-DE" sz="2000" dirty="0" smtClean="0">
                    <a:latin typeface="Georgia" panose="02040502050405020303" pitchFamily="18" charset="0"/>
                  </a:rPr>
                  <a:t>:</a:t>
                </a:r>
              </a:p>
              <a:p>
                <a:r>
                  <a:rPr lang="de-DE" sz="2000" dirty="0" smtClean="0">
                    <a:latin typeface="Georgia" panose="02040502050405020303" pitchFamily="18" charset="0"/>
                  </a:rPr>
                  <a:t>-</a:t>
                </a:r>
                <a:r>
                  <a:rPr lang="de-DE" sz="2000" dirty="0" err="1" smtClean="0">
                    <a:latin typeface="Georgia" panose="02040502050405020303" pitchFamily="18" charset="0"/>
                  </a:rPr>
                  <a:t>Infinipix</a:t>
                </a:r>
                <a:r>
                  <a:rPr lang="de-DE" sz="2000" dirty="0" smtClean="0">
                    <a:latin typeface="Georgia" panose="02040502050405020303" pitchFamily="18" charset="0"/>
                  </a:rPr>
                  <a:t> DEPFET </a:t>
                </a:r>
                <a:r>
                  <a:rPr lang="de-DE" sz="2000" dirty="0" err="1" smtClean="0">
                    <a:latin typeface="Georgia" panose="02040502050405020303" pitchFamily="18" charset="0"/>
                  </a:rPr>
                  <a:t>operates</a:t>
                </a:r>
                <a:r>
                  <a:rPr lang="de-DE" sz="2000" dirty="0" smtClean="0">
                    <a:latin typeface="Georgia" panose="02040502050405020303" pitchFamily="18" charset="0"/>
                  </a:rPr>
                  <a:t> </a:t>
                </a:r>
                <a:r>
                  <a:rPr lang="de-DE" sz="2000" dirty="0" err="1" smtClean="0">
                    <a:latin typeface="Georgia" panose="02040502050405020303" pitchFamily="18" charset="0"/>
                  </a:rPr>
                  <a:t>nicely</a:t>
                </a:r>
                <a:endParaRPr lang="de-DE" sz="2000" dirty="0" smtClean="0">
                  <a:latin typeface="Georgia" panose="02040502050405020303" pitchFamily="18" charset="0"/>
                </a:endParaRPr>
              </a:p>
              <a:p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-&gt;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shutter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err="1">
                    <a:solidFill>
                      <a:srgbClr val="0070C0"/>
                    </a:solidFill>
                    <a:latin typeface="Georgia" panose="02040502050405020303" pitchFamily="18" charset="0"/>
                  </a:rPr>
                  <a:t>speed</a:t>
                </a:r>
                <a:r>
                  <a:rPr lang="de-DE" sz="20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&lt; 200ns </a:t>
                </a:r>
              </a:p>
              <a:p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-&gt;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charge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err="1">
                    <a:solidFill>
                      <a:srgbClr val="0070C0"/>
                    </a:solidFill>
                    <a:latin typeface="Georgia" panose="02040502050405020303" pitchFamily="18" charset="0"/>
                  </a:rPr>
                  <a:t>suppression</a:t>
                </a:r>
                <a:r>
                  <a:rPr lang="de-DE" sz="20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&lt; </a:t>
                </a:r>
                <a14:m>
                  <m:oMath xmlns:m="http://schemas.openxmlformats.org/officeDocument/2006/math">
                    <m:r>
                      <a:rPr lang="de-DE" sz="2000">
                        <a:solidFill>
                          <a:srgbClr val="0070C0"/>
                        </a:solidFill>
                        <a:latin typeface="Cambria Math"/>
                      </a:rPr>
                      <m:t>5∗</m:t>
                    </m:r>
                    <m:sSup>
                      <m:sSupPr>
                        <m:ctrlPr>
                          <a:rPr lang="de-DE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de-DE" sz="20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de-DE" sz="2000" dirty="0" smtClean="0">
                  <a:latin typeface="Georgia" panose="02040502050405020303" pitchFamily="18" charset="0"/>
                </a:endParaRPr>
              </a:p>
              <a:p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-&gt;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charge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handling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sz="20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23500</m:t>
                    </m:r>
                    <m:r>
                      <a:rPr lang="de-DE" sz="20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𝑒</m:t>
                    </m:r>
                  </m:oMath>
                </a14:m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sz="20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85</m:t>
                    </m:r>
                    <m:r>
                      <a:rPr lang="de-DE" sz="20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𝑘𝑒𝑉</m:t>
                    </m:r>
                  </m:oMath>
                </a14:m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)</a:t>
                </a:r>
                <a:endParaRPr lang="de-DE" sz="2000" dirty="0" smtClean="0">
                  <a:solidFill>
                    <a:srgbClr val="0070C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096" y="4043480"/>
                <a:ext cx="4733904" cy="1631216"/>
              </a:xfrm>
              <a:prstGeom prst="rect">
                <a:avLst/>
              </a:prstGeom>
              <a:blipFill rotWithShape="1">
                <a:blip r:embed="rId8"/>
                <a:stretch>
                  <a:fillRect l="-1287" t="-2239" b="-5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5084086" y="2776115"/>
            <a:ext cx="4261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smtClean="0">
                <a:latin typeface="Georgia" panose="02040502050405020303" pitchFamily="18" charset="0"/>
              </a:rPr>
              <a:t>prototype </a:t>
            </a:r>
            <a:r>
              <a:rPr lang="de-DE" sz="2000" u="sng" dirty="0" err="1" smtClean="0">
                <a:latin typeface="Georgia" panose="02040502050405020303" pitchFamily="18" charset="0"/>
              </a:rPr>
              <a:t>devices</a:t>
            </a:r>
            <a:r>
              <a:rPr lang="de-DE" sz="2000" u="sng" dirty="0" smtClean="0">
                <a:latin typeface="Georgia" panose="02040502050405020303" pitchFamily="18" charset="0"/>
              </a:rPr>
              <a:t> </a:t>
            </a:r>
            <a:r>
              <a:rPr lang="de-DE" sz="2000" u="sng" dirty="0" err="1" smtClean="0">
                <a:latin typeface="Georgia" panose="02040502050405020303" pitchFamily="18" charset="0"/>
              </a:rPr>
              <a:t>functional</a:t>
            </a:r>
            <a:r>
              <a:rPr lang="de-DE" sz="2000" u="sng" dirty="0" smtClean="0">
                <a:latin typeface="Georgia" panose="02040502050405020303" pitchFamily="18" charset="0"/>
              </a:rPr>
              <a:t>:</a:t>
            </a:r>
            <a:endParaRPr lang="de-DE" sz="2000" u="sng" dirty="0" smtClean="0">
              <a:latin typeface="Georgia" panose="02040502050405020303" pitchFamily="18" charset="0"/>
            </a:endParaRPr>
          </a:p>
          <a:p>
            <a:r>
              <a:rPr lang="de-DE" sz="2000" dirty="0" smtClean="0">
                <a:latin typeface="Georgia" panose="02040502050405020303" pitchFamily="18" charset="0"/>
              </a:rPr>
              <a:t>-</a:t>
            </a:r>
            <a:r>
              <a:rPr lang="de-DE" sz="2000" dirty="0" smtClean="0">
                <a:latin typeface="Georgia" panose="02040502050405020303" pitchFamily="18" charset="0"/>
              </a:rPr>
              <a:t>technology </a:t>
            </a:r>
            <a:r>
              <a:rPr lang="de-DE" sz="2000" dirty="0" smtClean="0">
                <a:latin typeface="Georgia" panose="02040502050405020303" pitchFamily="18" charset="0"/>
              </a:rPr>
              <a:t>not </a:t>
            </a:r>
            <a:r>
              <a:rPr lang="de-DE" sz="2000" dirty="0" err="1" smtClean="0">
                <a:latin typeface="Georgia" panose="02040502050405020303" pitchFamily="18" charset="0"/>
              </a:rPr>
              <a:t>optimized</a:t>
            </a:r>
            <a:r>
              <a:rPr lang="de-DE" sz="2000" dirty="0" smtClean="0">
                <a:latin typeface="Georgia" panose="02040502050405020303" pitchFamily="18" charset="0"/>
              </a:rPr>
              <a:t>:</a:t>
            </a:r>
            <a:endParaRPr lang="de-DE" sz="2000" dirty="0" smtClean="0">
              <a:latin typeface="Georgia" panose="02040502050405020303" pitchFamily="18" charset="0"/>
            </a:endParaRPr>
          </a:p>
          <a:p>
            <a:r>
              <a:rPr lang="de-DE" sz="2000" dirty="0" smtClean="0">
                <a:latin typeface="Georgia" panose="02040502050405020303" pitchFamily="18" charset="0"/>
              </a:rPr>
              <a:t>-&gt;</a:t>
            </a:r>
            <a:r>
              <a:rPr lang="de-DE" sz="2000" dirty="0" smtClean="0">
                <a:latin typeface="Georgia" panose="02040502050405020303" pitchFamily="18" charset="0"/>
              </a:rPr>
              <a:t>limited </a:t>
            </a:r>
            <a:r>
              <a:rPr lang="de-DE" sz="2000" dirty="0" err="1" smtClean="0">
                <a:latin typeface="Georgia" panose="02040502050405020303" pitchFamily="18" charset="0"/>
              </a:rPr>
              <a:t>charge</a:t>
            </a:r>
            <a:r>
              <a:rPr lang="de-DE" sz="2000" dirty="0" smtClean="0"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latin typeface="Georgia" panose="02040502050405020303" pitchFamily="18" charset="0"/>
              </a:rPr>
              <a:t>handling</a:t>
            </a:r>
            <a:r>
              <a:rPr lang="de-DE" sz="2000" dirty="0" smtClean="0"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latin typeface="Georgia" panose="02040502050405020303" pitchFamily="18" charset="0"/>
              </a:rPr>
              <a:t>capacity</a:t>
            </a:r>
            <a:endParaRPr lang="de-DE" sz="2000" dirty="0" smtClean="0">
              <a:latin typeface="Georgia" panose="02040502050405020303" pitchFamily="18" charset="0"/>
            </a:endParaRPr>
          </a:p>
          <a:p>
            <a:r>
              <a:rPr lang="de-DE" sz="2000" dirty="0" smtClean="0">
                <a:latin typeface="Georgia" panose="02040502050405020303" pitchFamily="18" charset="0"/>
              </a:rPr>
              <a:t>-&gt;</a:t>
            </a:r>
            <a:r>
              <a:rPr lang="de-DE" sz="2000" dirty="0" err="1" smtClean="0">
                <a:latin typeface="Georgia" panose="02040502050405020303" pitchFamily="18" charset="0"/>
              </a:rPr>
              <a:t>affects</a:t>
            </a:r>
            <a:r>
              <a:rPr lang="de-DE" sz="2000" dirty="0" smtClean="0"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latin typeface="Georgia" panose="02040502050405020303" pitchFamily="18" charset="0"/>
              </a:rPr>
              <a:t>the</a:t>
            </a:r>
            <a:r>
              <a:rPr lang="de-DE" sz="2000" dirty="0" smtClean="0"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latin typeface="Georgia" panose="02040502050405020303" pitchFamily="18" charset="0"/>
              </a:rPr>
              <a:t>charge</a:t>
            </a:r>
            <a:r>
              <a:rPr lang="de-DE" sz="2000" dirty="0" smtClean="0"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latin typeface="Georgia" panose="02040502050405020303" pitchFamily="18" charset="0"/>
              </a:rPr>
              <a:t>suppression</a:t>
            </a:r>
            <a:endParaRPr lang="de-DE" sz="20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82"/>
    </mc:Choice>
    <mc:Fallback xmlns="">
      <p:transition spd="slow" advTm="19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bayern-freunde.fussball-fans.org/frauenkirch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1" y="1252115"/>
            <a:ext cx="8182070" cy="531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539475" y="279790"/>
            <a:ext cx="7457229" cy="781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smtClean="0"/>
              <a:t>Thanks for your attention </a:t>
            </a:r>
            <a:endParaRPr lang="en-US" sz="44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Alexander Bähr         MPE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4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9"/>
    </mc:Choice>
    <mc:Fallback xmlns="">
      <p:transition spd="slow" advTm="140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81000" y="1682750"/>
            <a:ext cx="8763000" cy="48704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smtClean="0"/>
          </a:p>
          <a:p>
            <a:pPr marL="0" indent="0" algn="ctr">
              <a:buNone/>
            </a:pPr>
            <a:endParaRPr lang="en-US" sz="4400" smtClean="0"/>
          </a:p>
          <a:p>
            <a:pPr marL="0" indent="0" algn="ctr">
              <a:buNone/>
            </a:pPr>
            <a:r>
              <a:rPr lang="en-US" sz="4400" smtClean="0"/>
              <a:t>Any Questions?</a:t>
            </a:r>
            <a:endParaRPr lang="en-US" sz="44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Alexander Bähr         MPE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0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8"/>
    </mc:Choice>
    <mc:Fallback xmlns="">
      <p:transition spd="slow" advTm="253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-further measurements </a:t>
            </a:r>
          </a:p>
          <a:p>
            <a:pPr marL="0" indent="0">
              <a:buNone/>
            </a:pPr>
            <a:r>
              <a:rPr lang="en-US" sz="2000" dirty="0" smtClean="0"/>
              <a:t>	-spectroscopic measurements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-&gt;Matrices (32x32 Pixel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	-setup in </a:t>
            </a:r>
            <a:r>
              <a:rPr lang="de-DE" sz="2000" dirty="0" err="1" smtClean="0"/>
              <a:t>preparation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-&gt;</a:t>
            </a:r>
            <a:r>
              <a:rPr lang="de-DE" sz="2000" dirty="0" err="1" smtClean="0"/>
              <a:t>Macropixel</a:t>
            </a:r>
            <a:r>
              <a:rPr lang="de-DE" sz="2000" dirty="0" smtClean="0"/>
              <a:t> (10mm² </a:t>
            </a:r>
            <a:r>
              <a:rPr lang="de-DE" sz="2000" dirty="0" err="1" smtClean="0"/>
              <a:t>collection</a:t>
            </a:r>
            <a:r>
              <a:rPr lang="de-DE" sz="2000" dirty="0" smtClean="0"/>
              <a:t> </a:t>
            </a:r>
            <a:r>
              <a:rPr lang="de-DE" sz="2000" dirty="0" err="1" smtClean="0"/>
              <a:t>area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-</a:t>
            </a:r>
            <a:r>
              <a:rPr lang="de-DE" sz="2000" dirty="0" err="1" smtClean="0"/>
              <a:t>simulations</a:t>
            </a:r>
            <a:r>
              <a:rPr lang="de-DE" sz="2000" dirty="0" smtClean="0"/>
              <a:t> </a:t>
            </a:r>
            <a:r>
              <a:rPr lang="de-DE" sz="2000" dirty="0" err="1" smtClean="0"/>
              <a:t>optimizing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-suppression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-</a:t>
            </a:r>
            <a:r>
              <a:rPr lang="de-DE" sz="2000" dirty="0" err="1" smtClean="0"/>
              <a:t>shutter</a:t>
            </a:r>
            <a:r>
              <a:rPr lang="de-DE" sz="2000" dirty="0" smtClean="0"/>
              <a:t> </a:t>
            </a:r>
            <a:r>
              <a:rPr lang="de-DE" sz="2000" dirty="0" err="1" smtClean="0"/>
              <a:t>timing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-charge </a:t>
            </a:r>
            <a:r>
              <a:rPr lang="de-DE" sz="2000" dirty="0" err="1" smtClean="0"/>
              <a:t>handling</a:t>
            </a:r>
            <a:endParaRPr lang="de-DE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Alexander Bähr         MPI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2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axb\IWORID 2013\BelleIIDetec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36" y="1155149"/>
            <a:ext cx="1695872" cy="16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Alexander Bähr         MPE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de-DE" smtClean="0"/>
              <a:t>19</a:t>
            </a:fld>
            <a:endParaRPr lang="de-DE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31501" y="3006545"/>
            <a:ext cx="1596912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CA6A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de-DE" sz="1500" b="1" err="1">
                <a:latin typeface="Verdana" pitchFamily="34" charset="0"/>
              </a:rPr>
              <a:t>BepiColombo</a:t>
            </a:r>
            <a:endParaRPr lang="de-DE" sz="1500" b="1">
              <a:latin typeface="Verdana" pitchFamily="34" charset="0"/>
            </a:endParaRP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731500" y="3297658"/>
            <a:ext cx="2190023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de-DE" sz="1500" dirty="0" err="1">
                <a:latin typeface="Verdana" pitchFamily="34" charset="0"/>
              </a:rPr>
              <a:t>the</a:t>
            </a:r>
            <a:r>
              <a:rPr lang="de-DE" sz="1500" dirty="0">
                <a:latin typeface="Verdana" pitchFamily="34" charset="0"/>
              </a:rPr>
              <a:t> MIXS </a:t>
            </a:r>
            <a:r>
              <a:rPr lang="de-DE" sz="1500" dirty="0" err="1">
                <a:latin typeface="Verdana" pitchFamily="34" charset="0"/>
              </a:rPr>
              <a:t>instrument</a:t>
            </a:r>
            <a:endParaRPr lang="de-DE" sz="1500" dirty="0">
              <a:latin typeface="Verdana" pitchFamily="34" charset="0"/>
            </a:endParaRPr>
          </a:p>
        </p:txBody>
      </p:sp>
      <p:pic>
        <p:nvPicPr>
          <p:cNvPr id="11" name="Picture 37" descr="VUES01_2_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1" y="1215784"/>
            <a:ext cx="2017590" cy="151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731501" y="2723115"/>
            <a:ext cx="130516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de-DE" sz="1500" dirty="0" err="1" smtClean="0">
                <a:latin typeface="Verdana" pitchFamily="34" charset="0"/>
              </a:rPr>
              <a:t>planetology</a:t>
            </a:r>
            <a:endParaRPr lang="de-DE" sz="1500" dirty="0">
              <a:latin typeface="Verdana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724150" y="4953576"/>
            <a:ext cx="1247457" cy="4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CA6A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de-DE" sz="1800" b="1" smtClean="0">
                <a:latin typeface="Verdana" pitchFamily="34" charset="0"/>
              </a:rPr>
              <a:t>ATHENA</a:t>
            </a:r>
            <a:endParaRPr lang="de-DE" sz="1800" b="1">
              <a:latin typeface="Verdana" pitchFamily="34" charset="0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5724150" y="5387655"/>
            <a:ext cx="3054041" cy="4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de-DE" sz="1800" smtClean="0">
                <a:latin typeface="Verdana" pitchFamily="34" charset="0"/>
              </a:rPr>
              <a:t>Wide Field </a:t>
            </a:r>
            <a:r>
              <a:rPr lang="de-DE" sz="1800" err="1" smtClean="0">
                <a:latin typeface="Verdana" pitchFamily="34" charset="0"/>
              </a:rPr>
              <a:t>Imager</a:t>
            </a:r>
            <a:r>
              <a:rPr lang="de-DE" sz="1800" smtClean="0">
                <a:latin typeface="Verdana" pitchFamily="34" charset="0"/>
              </a:rPr>
              <a:t> (WFI)</a:t>
            </a:r>
            <a:endParaRPr lang="de-DE" sz="1800">
              <a:latin typeface="Verdana" pitchFamily="34" charset="0"/>
            </a:endParaRP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724150" y="4502735"/>
            <a:ext cx="2097754" cy="4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de-DE" sz="1800" dirty="0" smtClean="0">
                <a:latin typeface="Verdana" pitchFamily="34" charset="0"/>
              </a:rPr>
              <a:t>x-</a:t>
            </a:r>
            <a:r>
              <a:rPr lang="de-DE" sz="1800" dirty="0" err="1" smtClean="0">
                <a:latin typeface="Verdana" pitchFamily="34" charset="0"/>
              </a:rPr>
              <a:t>ray</a:t>
            </a:r>
            <a:r>
              <a:rPr lang="de-DE" sz="1800" dirty="0" smtClean="0">
                <a:latin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</a:rPr>
              <a:t>astronomy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799490" y="3006545"/>
            <a:ext cx="1114408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CA6A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de-DE" sz="1500" b="1" smtClean="0">
                <a:latin typeface="Verdana" pitchFamily="34" charset="0"/>
              </a:rPr>
              <a:t>BELLE II</a:t>
            </a:r>
            <a:endParaRPr lang="de-DE" sz="1500" b="1">
              <a:latin typeface="Verdana" pitchFamily="34" charset="0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6799490" y="3297658"/>
            <a:ext cx="1282722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de-DE" sz="1500" smtClean="0">
                <a:latin typeface="Verdana" pitchFamily="34" charset="0"/>
              </a:rPr>
              <a:t>PXD </a:t>
            </a:r>
            <a:r>
              <a:rPr lang="de-DE" sz="1500" err="1" smtClean="0">
                <a:latin typeface="Verdana" pitchFamily="34" charset="0"/>
              </a:rPr>
              <a:t>sensor</a:t>
            </a:r>
            <a:endParaRPr lang="de-DE" sz="1500">
              <a:latin typeface="Verdana" pitchFamily="34" charset="0"/>
            </a:endParaRPr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6799490" y="2713930"/>
            <a:ext cx="1675202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de-DE" sz="1500" err="1" smtClean="0">
                <a:latin typeface="Verdana" pitchFamily="34" charset="0"/>
              </a:rPr>
              <a:t>particle</a:t>
            </a:r>
            <a:r>
              <a:rPr lang="de-DE" sz="1500" smtClean="0">
                <a:latin typeface="Verdana" pitchFamily="34" charset="0"/>
              </a:rPr>
              <a:t> </a:t>
            </a:r>
            <a:r>
              <a:rPr lang="de-DE" sz="1500" err="1" smtClean="0">
                <a:latin typeface="Verdana" pitchFamily="34" charset="0"/>
              </a:rPr>
              <a:t>physics</a:t>
            </a:r>
            <a:endParaRPr lang="de-DE" sz="1500">
              <a:latin typeface="Verdana" pitchFamily="34" charset="0"/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4175" y="115888"/>
            <a:ext cx="7283450" cy="1009650"/>
          </a:xfrm>
        </p:spPr>
        <p:txBody>
          <a:bodyPr/>
          <a:lstStyle/>
          <a:p>
            <a:r>
              <a:rPr lang="en-US" dirty="0" smtClean="0"/>
              <a:t>DEPFETs are or will be used in</a:t>
            </a:r>
            <a:endParaRPr lang="en-US" dirty="0"/>
          </a:p>
        </p:txBody>
      </p:sp>
      <p:pic>
        <p:nvPicPr>
          <p:cNvPr id="2" name="Picture 2" descr="D:\axb\IWORID 2013\z10909183Q,Model-gigantycznego-lasera-XF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55" y="1215784"/>
            <a:ext cx="2111025" cy="149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823144" y="3029885"/>
            <a:ext cx="710451" cy="39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CA6A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de-DE" sz="1500" b="1" smtClean="0">
                <a:latin typeface="Verdana" pitchFamily="34" charset="0"/>
              </a:rPr>
              <a:t>XFEL</a:t>
            </a:r>
            <a:endParaRPr lang="de-DE" sz="1500" b="1">
              <a:latin typeface="Verdana" pitchFamily="34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803900" y="3297658"/>
            <a:ext cx="1431353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de-DE" sz="1500" smtClean="0">
                <a:latin typeface="Verdana" pitchFamily="34" charset="0"/>
              </a:rPr>
              <a:t>DSSC </a:t>
            </a:r>
            <a:r>
              <a:rPr lang="de-DE" sz="1500" err="1" smtClean="0">
                <a:latin typeface="Verdana" pitchFamily="34" charset="0"/>
              </a:rPr>
              <a:t>sensor</a:t>
            </a:r>
            <a:endParaRPr lang="de-DE" sz="1500">
              <a:latin typeface="Verdana" pitchFamily="34" charset="0"/>
            </a:endParaRPr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3823664" y="2713930"/>
            <a:ext cx="1938351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de-DE" sz="1500" err="1" smtClean="0">
                <a:latin typeface="Verdana" pitchFamily="34" charset="0"/>
              </a:rPr>
              <a:t>free</a:t>
            </a:r>
            <a:r>
              <a:rPr lang="de-DE" sz="1500" smtClean="0">
                <a:latin typeface="Verdana" pitchFamily="34" charset="0"/>
              </a:rPr>
              <a:t> </a:t>
            </a:r>
            <a:r>
              <a:rPr lang="de-DE" sz="1500" err="1" smtClean="0">
                <a:latin typeface="Verdana" pitchFamily="34" charset="0"/>
              </a:rPr>
              <a:t>electron</a:t>
            </a:r>
            <a:r>
              <a:rPr lang="de-DE" sz="1500" smtClean="0">
                <a:latin typeface="Verdana" pitchFamily="34" charset="0"/>
              </a:rPr>
              <a:t> </a:t>
            </a:r>
            <a:r>
              <a:rPr lang="de-DE" sz="1500" err="1" smtClean="0">
                <a:latin typeface="Verdana" pitchFamily="34" charset="0"/>
              </a:rPr>
              <a:t>laser</a:t>
            </a:r>
            <a:endParaRPr lang="de-DE" sz="1500">
              <a:latin typeface="Verdana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75" y="4001571"/>
            <a:ext cx="3872475" cy="249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4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68"/>
    </mc:Choice>
    <mc:Fallback xmlns="">
      <p:transition spd="slow" advTm="7116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Alexander Bähr         MPE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de-DE" smtClean="0"/>
              <a:t>2</a:t>
            </a:fld>
            <a:endParaRPr lang="de-DE"/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424260" y="1221145"/>
            <a:ext cx="4847266" cy="12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de-DE" sz="1800" dirty="0" smtClean="0">
                <a:latin typeface="Verdana" pitchFamily="34" charset="0"/>
              </a:rPr>
              <a:t>-</a:t>
            </a:r>
            <a:r>
              <a:rPr lang="de-DE" sz="1800" dirty="0" err="1" smtClean="0">
                <a:latin typeface="Verdana" pitchFamily="34" charset="0"/>
              </a:rPr>
              <a:t>ne</a:t>
            </a:r>
            <a:r>
              <a:rPr lang="de-DE" sz="1800" dirty="0" err="1" smtClean="0">
                <a:latin typeface="Verdana" pitchFamily="34" charset="0"/>
              </a:rPr>
              <a:t>xt</a:t>
            </a:r>
            <a:r>
              <a:rPr lang="de-DE" sz="1800" dirty="0" smtClean="0">
                <a:latin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</a:rPr>
              <a:t>generation</a:t>
            </a:r>
            <a:r>
              <a:rPr lang="de-DE" sz="1800" dirty="0" smtClean="0">
                <a:latin typeface="Verdana" pitchFamily="34" charset="0"/>
              </a:rPr>
              <a:t> x-</a:t>
            </a:r>
            <a:r>
              <a:rPr lang="de-DE" sz="1800" dirty="0" err="1" smtClean="0">
                <a:latin typeface="Verdana" pitchFamily="34" charset="0"/>
              </a:rPr>
              <a:t>ray</a:t>
            </a:r>
            <a:r>
              <a:rPr lang="de-DE" sz="1800" dirty="0" smtClean="0">
                <a:latin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</a:rPr>
              <a:t>observatory</a:t>
            </a:r>
            <a:endParaRPr lang="de-DE" sz="18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de-DE" sz="1800" dirty="0" smtClean="0">
                <a:latin typeface="Verdana" pitchFamily="34" charset="0"/>
              </a:rPr>
              <a:t>-</a:t>
            </a:r>
            <a:r>
              <a:rPr lang="de-DE" sz="1800" dirty="0" err="1" smtClean="0">
                <a:latin typeface="Verdana" pitchFamily="34" charset="0"/>
              </a:rPr>
              <a:t>designed</a:t>
            </a:r>
            <a:r>
              <a:rPr lang="de-DE" sz="1800" dirty="0" smtClean="0">
                <a:latin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</a:rPr>
              <a:t>to</a:t>
            </a:r>
            <a:r>
              <a:rPr lang="de-DE" sz="1800" dirty="0" smtClean="0">
                <a:latin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</a:rPr>
              <a:t>observer</a:t>
            </a:r>
            <a:r>
              <a:rPr lang="de-DE" sz="1800" dirty="0" smtClean="0">
                <a:latin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</a:rPr>
              <a:t>the</a:t>
            </a:r>
            <a:r>
              <a:rPr lang="de-DE" sz="1800" dirty="0" smtClean="0">
                <a:latin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</a:rPr>
              <a:t>hot</a:t>
            </a:r>
            <a:r>
              <a:rPr lang="de-DE" sz="1800" dirty="0" smtClean="0">
                <a:latin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</a:rPr>
              <a:t>and</a:t>
            </a:r>
            <a:r>
              <a:rPr lang="de-DE" sz="1800" dirty="0" smtClean="0">
                <a:latin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</a:rPr>
              <a:t>energetic</a:t>
            </a:r>
            <a:r>
              <a:rPr lang="de-DE" sz="1800" dirty="0" smtClean="0">
                <a:latin typeface="Verdana" pitchFamily="34" charset="0"/>
              </a:rPr>
              <a:t> </a:t>
            </a:r>
            <a:r>
              <a:rPr lang="de-DE" sz="1800" dirty="0" err="1" smtClean="0">
                <a:latin typeface="Verdana" pitchFamily="34" charset="0"/>
              </a:rPr>
              <a:t>universe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4175" y="115888"/>
            <a:ext cx="7283450" cy="1009650"/>
          </a:xfrm>
        </p:spPr>
        <p:txBody>
          <a:bodyPr/>
          <a:lstStyle/>
          <a:p>
            <a:r>
              <a:rPr lang="en-US" dirty="0" smtClean="0"/>
              <a:t>The ATHENA mission</a:t>
            </a:r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9" y="2678997"/>
            <a:ext cx="4849707" cy="33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5271526" y="3587967"/>
            <a:ext cx="4013343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4303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de-DE" sz="1800" dirty="0" err="1" smtClean="0">
                <a:latin typeface="Verdana" pitchFamily="34" charset="0"/>
              </a:rPr>
              <a:t>payload</a:t>
            </a:r>
            <a:r>
              <a:rPr lang="de-DE" sz="1800" dirty="0" smtClean="0">
                <a:latin typeface="Verdana" pitchFamily="34" charset="0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de-DE" sz="1800" dirty="0" smtClean="0">
                <a:latin typeface="Verdana" pitchFamily="34" charset="0"/>
              </a:rPr>
              <a:t>X-IFU (Transition Edge Sensor)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de-DE" sz="1800" dirty="0" smtClean="0">
                <a:latin typeface="Verdana" pitchFamily="34" charset="0"/>
              </a:rPr>
              <a:t>WFI (large </a:t>
            </a:r>
            <a:r>
              <a:rPr lang="de-DE" sz="1800" dirty="0" err="1" smtClean="0">
                <a:latin typeface="Verdana" pitchFamily="34" charset="0"/>
              </a:rPr>
              <a:t>area</a:t>
            </a:r>
            <a:r>
              <a:rPr lang="de-DE" sz="1800" dirty="0" smtClean="0">
                <a:latin typeface="Verdana" pitchFamily="34" charset="0"/>
              </a:rPr>
              <a:t> DEPFET </a:t>
            </a:r>
            <a:r>
              <a:rPr lang="de-DE" sz="1800" dirty="0" err="1" smtClean="0">
                <a:latin typeface="Verdana" pitchFamily="34" charset="0"/>
              </a:rPr>
              <a:t>sensor</a:t>
            </a:r>
            <a:r>
              <a:rPr lang="de-DE" sz="1800" dirty="0" smtClean="0">
                <a:latin typeface="Verdana" pitchFamily="34" charset="0"/>
              </a:rPr>
              <a:t>)</a:t>
            </a:r>
            <a:endParaRPr lang="de-DE" sz="1800" dirty="0">
              <a:latin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68"/>
    </mc:Choice>
    <mc:Fallback xmlns="">
      <p:transition spd="slow" advTm="7116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613872"/>
              </p:ext>
            </p:extLst>
          </p:nvPr>
        </p:nvGraphicFramePr>
        <p:xfrm>
          <a:off x="3877056" y="2999232"/>
          <a:ext cx="53786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19" name="Artwork" r:id="rId4" imgW="5784120" imgH="3934080" progId="Adobe.Illustrator.14">
                  <p:embed/>
                </p:oleObj>
              </mc:Choice>
              <mc:Fallback>
                <p:oleObj name="Artwork" r:id="rId4" imgW="5784120" imgH="3934080" progId="Adobe.Illustrator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7056" y="2999232"/>
                        <a:ext cx="537865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914763"/>
              </p:ext>
            </p:extLst>
          </p:nvPr>
        </p:nvGraphicFramePr>
        <p:xfrm>
          <a:off x="3878086" y="3001973"/>
          <a:ext cx="5362514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0" name="Artwork" r:id="rId6" imgW="11555640" imgH="7868520" progId="Adobe.Illustrator.14">
                  <p:embed/>
                </p:oleObj>
              </mc:Choice>
              <mc:Fallback>
                <p:oleObj name="Artwork" r:id="rId6" imgW="11555640" imgH="7868520" progId="Adobe.Illustrator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78086" y="3001973"/>
                        <a:ext cx="5362514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Alexander Bähr         MPE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en-US" smtClean="0"/>
              <a:t>20</a:t>
            </a:fld>
            <a:endParaRPr lang="en-US"/>
          </a:p>
        </p:txBody>
      </p:sp>
      <p:cxnSp>
        <p:nvCxnSpPr>
          <p:cNvPr id="44" name="Gerade Verbindung 43"/>
          <p:cNvCxnSpPr/>
          <p:nvPr/>
        </p:nvCxnSpPr>
        <p:spPr>
          <a:xfrm>
            <a:off x="2142655" y="3557910"/>
            <a:ext cx="0" cy="42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/>
          <p:cNvSpPr/>
          <p:nvPr/>
        </p:nvSpPr>
        <p:spPr>
          <a:xfrm>
            <a:off x="2074075" y="3983738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Ellipse 45"/>
          <p:cNvSpPr/>
          <p:nvPr/>
        </p:nvSpPr>
        <p:spPr>
          <a:xfrm>
            <a:off x="2066705" y="4373465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47" name="Gerade Verbindung 46"/>
          <p:cNvCxnSpPr>
            <a:endCxn id="60" idx="0"/>
          </p:cNvCxnSpPr>
          <p:nvPr/>
        </p:nvCxnSpPr>
        <p:spPr>
          <a:xfrm flipH="1">
            <a:off x="2135035" y="4503682"/>
            <a:ext cx="7620" cy="578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stCxn id="45" idx="5"/>
          </p:cNvCxnSpPr>
          <p:nvPr/>
        </p:nvCxnSpPr>
        <p:spPr>
          <a:xfrm>
            <a:off x="2191148" y="4098329"/>
            <a:ext cx="212473" cy="154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2683224" y="4472310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Q</a:t>
            </a:r>
            <a:r>
              <a:rPr lang="en-US" sz="2000" smtClean="0">
                <a:latin typeface="Symbol" pitchFamily="18" charset="2"/>
              </a:rPr>
              <a:t>d(</a:t>
            </a:r>
            <a:r>
              <a:rPr lang="en-US" sz="2000" smtClean="0"/>
              <a:t>t)</a:t>
            </a:r>
            <a:endParaRPr lang="en-US" sz="2000"/>
          </a:p>
        </p:txBody>
      </p:sp>
      <p:sp>
        <p:nvSpPr>
          <p:cNvPr id="52" name="Ellipse 51"/>
          <p:cNvSpPr/>
          <p:nvPr/>
        </p:nvSpPr>
        <p:spPr>
          <a:xfrm>
            <a:off x="3357295" y="4557481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3" name="Ellipse 52"/>
          <p:cNvSpPr/>
          <p:nvPr/>
        </p:nvSpPr>
        <p:spPr>
          <a:xfrm>
            <a:off x="3357045" y="4646263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54" name="Gerade Verbindung 53"/>
          <p:cNvCxnSpPr/>
          <p:nvPr/>
        </p:nvCxnSpPr>
        <p:spPr>
          <a:xfrm flipH="1">
            <a:off x="3448485" y="4256036"/>
            <a:ext cx="500" cy="2949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flipH="1">
            <a:off x="3448735" y="4820312"/>
            <a:ext cx="250" cy="2654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3379905" y="5085769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0" name="Ellipse 59"/>
          <p:cNvSpPr/>
          <p:nvPr/>
        </p:nvSpPr>
        <p:spPr>
          <a:xfrm>
            <a:off x="2066455" y="5081910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2" name="Textfeld 61"/>
          <p:cNvSpPr txBox="1"/>
          <p:nvPr/>
        </p:nvSpPr>
        <p:spPr>
          <a:xfrm>
            <a:off x="1761655" y="5238690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blind</a:t>
            </a:r>
            <a:endParaRPr lang="en-US" sz="2000"/>
          </a:p>
        </p:txBody>
      </p:sp>
      <p:cxnSp>
        <p:nvCxnSpPr>
          <p:cNvPr id="66" name="Gerade Verbindung mit Pfeil 65"/>
          <p:cNvCxnSpPr/>
          <p:nvPr/>
        </p:nvCxnSpPr>
        <p:spPr>
          <a:xfrm>
            <a:off x="2290245" y="4080160"/>
            <a:ext cx="0" cy="3303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2295908" y="3767400"/>
            <a:ext cx="1213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blind gate</a:t>
            </a:r>
            <a:endParaRPr lang="en-US" sz="2000"/>
          </a:p>
        </p:txBody>
      </p:sp>
      <p:sp>
        <p:nvSpPr>
          <p:cNvPr id="68" name="Textfeld 67"/>
          <p:cNvSpPr txBox="1"/>
          <p:nvPr/>
        </p:nvSpPr>
        <p:spPr>
          <a:xfrm>
            <a:off x="2454624" y="4758000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2">
                    <a:lumMod val="75000"/>
                  </a:schemeClr>
                </a:solidFill>
              </a:rPr>
              <a:t>signal(t)</a:t>
            </a:r>
            <a:endParaRPr lang="en-US" sz="200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22" name="Gerade Verbindung 121"/>
          <p:cNvCxnSpPr/>
          <p:nvPr/>
        </p:nvCxnSpPr>
        <p:spPr>
          <a:xfrm>
            <a:off x="1375845" y="3211010"/>
            <a:ext cx="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122"/>
          <p:cNvCxnSpPr/>
          <p:nvPr/>
        </p:nvCxnSpPr>
        <p:spPr>
          <a:xfrm>
            <a:off x="1452045" y="3211010"/>
            <a:ext cx="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123"/>
          <p:cNvCxnSpPr/>
          <p:nvPr/>
        </p:nvCxnSpPr>
        <p:spPr>
          <a:xfrm>
            <a:off x="1680645" y="2785182"/>
            <a:ext cx="0" cy="42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/>
          <p:nvPr/>
        </p:nvCxnSpPr>
        <p:spPr>
          <a:xfrm>
            <a:off x="1604445" y="3558766"/>
            <a:ext cx="6407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125"/>
          <p:cNvCxnSpPr/>
          <p:nvPr/>
        </p:nvCxnSpPr>
        <p:spPr>
          <a:xfrm>
            <a:off x="1604445" y="3331922"/>
            <a:ext cx="0" cy="42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/>
          <p:cNvCxnSpPr/>
          <p:nvPr/>
        </p:nvCxnSpPr>
        <p:spPr>
          <a:xfrm>
            <a:off x="1452045" y="321101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>
            <a:off x="1452045" y="389681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>
            <a:off x="1680645" y="3896810"/>
            <a:ext cx="0" cy="42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129"/>
          <p:cNvCxnSpPr/>
          <p:nvPr/>
        </p:nvCxnSpPr>
        <p:spPr>
          <a:xfrm>
            <a:off x="1091462" y="3515810"/>
            <a:ext cx="2843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lipse 130"/>
          <p:cNvSpPr/>
          <p:nvPr/>
        </p:nvSpPr>
        <p:spPr>
          <a:xfrm>
            <a:off x="1612065" y="4295958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Ellipse 131"/>
          <p:cNvSpPr/>
          <p:nvPr/>
        </p:nvSpPr>
        <p:spPr>
          <a:xfrm>
            <a:off x="956745" y="3448684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Ellipse 132"/>
          <p:cNvSpPr/>
          <p:nvPr/>
        </p:nvSpPr>
        <p:spPr>
          <a:xfrm>
            <a:off x="1604445" y="2650930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feld 133"/>
          <p:cNvSpPr txBox="1"/>
          <p:nvPr/>
        </p:nvSpPr>
        <p:spPr>
          <a:xfrm>
            <a:off x="997345" y="4354010"/>
            <a:ext cx="1041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p+ drain</a:t>
            </a:r>
            <a:endParaRPr lang="en-US" sz="2000"/>
          </a:p>
        </p:txBody>
      </p:sp>
      <p:sp>
        <p:nvSpPr>
          <p:cNvPr id="135" name="Textfeld 134"/>
          <p:cNvSpPr txBox="1"/>
          <p:nvPr/>
        </p:nvSpPr>
        <p:spPr>
          <a:xfrm>
            <a:off x="918645" y="2338710"/>
            <a:ext cx="1198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p+ source</a:t>
            </a:r>
            <a:endParaRPr lang="en-US" sz="2000"/>
          </a:p>
        </p:txBody>
      </p:sp>
      <p:sp>
        <p:nvSpPr>
          <p:cNvPr id="136" name="Textfeld 135"/>
          <p:cNvSpPr txBox="1"/>
          <p:nvPr/>
        </p:nvSpPr>
        <p:spPr>
          <a:xfrm>
            <a:off x="309045" y="3058610"/>
            <a:ext cx="1059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FET gate</a:t>
            </a:r>
            <a:endParaRPr lang="en-US" sz="2000"/>
          </a:p>
        </p:txBody>
      </p:sp>
      <p:cxnSp>
        <p:nvCxnSpPr>
          <p:cNvPr id="141" name="Gerade Verbindung 140"/>
          <p:cNvCxnSpPr/>
          <p:nvPr/>
        </p:nvCxnSpPr>
        <p:spPr>
          <a:xfrm>
            <a:off x="2607108" y="3543776"/>
            <a:ext cx="5687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Ellipse 143"/>
          <p:cNvSpPr/>
          <p:nvPr/>
        </p:nvSpPr>
        <p:spPr>
          <a:xfrm>
            <a:off x="3200468" y="3470734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6" name="Textfeld 145"/>
          <p:cNvSpPr txBox="1"/>
          <p:nvPr/>
        </p:nvSpPr>
        <p:spPr>
          <a:xfrm>
            <a:off x="2895668" y="3100710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n+ clear</a:t>
            </a:r>
            <a:endParaRPr lang="en-US" sz="2000"/>
          </a:p>
        </p:txBody>
      </p:sp>
      <p:cxnSp>
        <p:nvCxnSpPr>
          <p:cNvPr id="156" name="Gerade Verbindung 155"/>
          <p:cNvCxnSpPr/>
          <p:nvPr/>
        </p:nvCxnSpPr>
        <p:spPr>
          <a:xfrm>
            <a:off x="2403621" y="4257999"/>
            <a:ext cx="10534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flipH="1" flipV="1">
            <a:off x="2371209" y="3290540"/>
            <a:ext cx="247649" cy="248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lipse 63"/>
          <p:cNvSpPr/>
          <p:nvPr/>
        </p:nvSpPr>
        <p:spPr>
          <a:xfrm>
            <a:off x="2237741" y="3481413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5" name="Textfeld 64"/>
          <p:cNvSpPr txBox="1"/>
          <p:nvPr/>
        </p:nvSpPr>
        <p:spPr>
          <a:xfrm>
            <a:off x="1837808" y="2953073"/>
            <a:ext cx="1200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clear gate</a:t>
            </a:r>
            <a:endParaRPr lang="en-US" sz="2000"/>
          </a:p>
        </p:txBody>
      </p:sp>
      <p:cxnSp>
        <p:nvCxnSpPr>
          <p:cNvPr id="69" name="Gerade Verbindung mit Pfeil 68"/>
          <p:cNvCxnSpPr/>
          <p:nvPr/>
        </p:nvCxnSpPr>
        <p:spPr>
          <a:xfrm>
            <a:off x="2457258" y="3260989"/>
            <a:ext cx="0" cy="3303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/>
          <p:cNvSpPr txBox="1"/>
          <p:nvPr/>
        </p:nvSpPr>
        <p:spPr>
          <a:xfrm>
            <a:off x="7869259" y="2583096"/>
            <a:ext cx="735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drain</a:t>
            </a:r>
            <a:endParaRPr lang="en-US" sz="2000" b="1"/>
          </a:p>
        </p:txBody>
      </p:sp>
      <p:cxnSp>
        <p:nvCxnSpPr>
          <p:cNvPr id="72" name="Gerade Verbindung 71"/>
          <p:cNvCxnSpPr/>
          <p:nvPr/>
        </p:nvCxnSpPr>
        <p:spPr>
          <a:xfrm>
            <a:off x="4885660" y="2507280"/>
            <a:ext cx="40795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381001" y="1163105"/>
            <a:ext cx="877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sensitive state</a:t>
            </a:r>
            <a:endParaRPr lang="en-US" sz="2400"/>
          </a:p>
        </p:txBody>
      </p:sp>
      <p:cxnSp>
        <p:nvCxnSpPr>
          <p:cNvPr id="76" name="Gerade Verbindung 75"/>
          <p:cNvCxnSpPr/>
          <p:nvPr/>
        </p:nvCxnSpPr>
        <p:spPr>
          <a:xfrm>
            <a:off x="6748396" y="2367710"/>
            <a:ext cx="7807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7529854" y="2238445"/>
            <a:ext cx="3833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>
            <a:off x="7913235" y="2468875"/>
            <a:ext cx="576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 flipV="1">
            <a:off x="5068215" y="1892800"/>
            <a:ext cx="0" cy="614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3842305" y="1815990"/>
            <a:ext cx="1216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smtClean="0"/>
              <a:t>surface</a:t>
            </a:r>
          </a:p>
          <a:p>
            <a:pPr algn="r"/>
            <a:r>
              <a:rPr lang="en-US" sz="2200" smtClean="0"/>
              <a:t>potential</a:t>
            </a:r>
            <a:endParaRPr lang="en-US" sz="2200"/>
          </a:p>
        </p:txBody>
      </p:sp>
      <p:cxnSp>
        <p:nvCxnSpPr>
          <p:cNvPr id="81" name="Gerade Verbindung 80"/>
          <p:cNvCxnSpPr/>
          <p:nvPr/>
        </p:nvCxnSpPr>
        <p:spPr>
          <a:xfrm>
            <a:off x="5240338" y="2367710"/>
            <a:ext cx="2804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>
            <a:off x="5520835" y="2367710"/>
            <a:ext cx="12282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hteck 83"/>
          <p:cNvSpPr/>
          <p:nvPr/>
        </p:nvSpPr>
        <p:spPr>
          <a:xfrm>
            <a:off x="7913235" y="2967047"/>
            <a:ext cx="576075" cy="1125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hteck 84"/>
          <p:cNvSpPr/>
          <p:nvPr/>
        </p:nvSpPr>
        <p:spPr>
          <a:xfrm>
            <a:off x="5240338" y="2974667"/>
            <a:ext cx="280499" cy="1086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hteck 85"/>
          <p:cNvSpPr/>
          <p:nvPr/>
        </p:nvSpPr>
        <p:spPr>
          <a:xfrm rot="10800000">
            <a:off x="7529168" y="2860581"/>
            <a:ext cx="388621" cy="107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hteck 86"/>
          <p:cNvSpPr/>
          <p:nvPr/>
        </p:nvSpPr>
        <p:spPr>
          <a:xfrm rot="10800000">
            <a:off x="5520835" y="2856770"/>
            <a:ext cx="1228261" cy="1113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hteck 87"/>
          <p:cNvSpPr/>
          <p:nvPr/>
        </p:nvSpPr>
        <p:spPr>
          <a:xfrm>
            <a:off x="6749099" y="2974667"/>
            <a:ext cx="780070" cy="1086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feld 88"/>
          <p:cNvSpPr txBox="1"/>
          <p:nvPr/>
        </p:nvSpPr>
        <p:spPr>
          <a:xfrm>
            <a:off x="7425589" y="2461596"/>
            <a:ext cx="641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gate</a:t>
            </a:r>
            <a:endParaRPr lang="en-US" sz="2000" b="1"/>
          </a:p>
        </p:txBody>
      </p:sp>
      <p:sp>
        <p:nvSpPr>
          <p:cNvPr id="90" name="Textfeld 89"/>
          <p:cNvSpPr txBox="1"/>
          <p:nvPr/>
        </p:nvSpPr>
        <p:spPr>
          <a:xfrm>
            <a:off x="5538377" y="2445536"/>
            <a:ext cx="1237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blind gate</a:t>
            </a:r>
            <a:endParaRPr lang="en-US" sz="2000" b="1"/>
          </a:p>
        </p:txBody>
      </p:sp>
      <p:sp>
        <p:nvSpPr>
          <p:cNvPr id="91" name="Textfeld 90"/>
          <p:cNvSpPr txBox="1"/>
          <p:nvPr/>
        </p:nvSpPr>
        <p:spPr>
          <a:xfrm>
            <a:off x="6718060" y="2583096"/>
            <a:ext cx="887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source</a:t>
            </a:r>
            <a:endParaRPr lang="en-US" sz="2000" b="1"/>
          </a:p>
        </p:txBody>
      </p:sp>
      <p:sp>
        <p:nvSpPr>
          <p:cNvPr id="92" name="Textfeld 91"/>
          <p:cNvSpPr txBox="1"/>
          <p:nvPr/>
        </p:nvSpPr>
        <p:spPr>
          <a:xfrm>
            <a:off x="4885660" y="2599156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blind</a:t>
            </a:r>
            <a:endParaRPr lang="en-US" sz="2000" b="1"/>
          </a:p>
        </p:txBody>
      </p:sp>
      <p:cxnSp>
        <p:nvCxnSpPr>
          <p:cNvPr id="93" name="Gerade Verbindung 92"/>
          <p:cNvCxnSpPr/>
          <p:nvPr/>
        </p:nvCxnSpPr>
        <p:spPr>
          <a:xfrm>
            <a:off x="7913235" y="1863873"/>
            <a:ext cx="0" cy="1257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>
            <a:off x="6750694" y="1854395"/>
            <a:ext cx="0" cy="1257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94"/>
          <p:cNvCxnSpPr/>
          <p:nvPr/>
        </p:nvCxnSpPr>
        <p:spPr>
          <a:xfrm>
            <a:off x="5521734" y="1854395"/>
            <a:ext cx="0" cy="1257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/>
          <p:cNvCxnSpPr/>
          <p:nvPr/>
        </p:nvCxnSpPr>
        <p:spPr>
          <a:xfrm>
            <a:off x="8489310" y="1863873"/>
            <a:ext cx="0" cy="1257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/>
          <p:nvPr/>
        </p:nvCxnSpPr>
        <p:spPr>
          <a:xfrm>
            <a:off x="5243937" y="1854395"/>
            <a:ext cx="0" cy="1257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>
            <a:off x="7529185" y="1863873"/>
            <a:ext cx="0" cy="1257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292768"/>
              </p:ext>
            </p:extLst>
          </p:nvPr>
        </p:nvGraphicFramePr>
        <p:xfrm>
          <a:off x="407988" y="150813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1" name="Artwork" r:id="rId8" imgW="0" imgH="0" progId="Adobe.Illustrator.14">
                  <p:embed/>
                </p:oleObj>
              </mc:Choice>
              <mc:Fallback>
                <p:oleObj name="Artwork" r:id="rId8" imgW="0" imgH="0" progId="Adobe.Illustrator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150813"/>
                        <a:ext cx="914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Gerade Verbindung 4"/>
          <p:cNvCxnSpPr/>
          <p:nvPr/>
        </p:nvCxnSpPr>
        <p:spPr>
          <a:xfrm>
            <a:off x="865765" y="126170"/>
            <a:ext cx="0" cy="387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7759615" y="5400340"/>
            <a:ext cx="0" cy="40977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 flipV="1">
            <a:off x="7759615" y="4965200"/>
            <a:ext cx="0" cy="40977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 flipV="1">
            <a:off x="7759615" y="4547649"/>
            <a:ext cx="31835" cy="40530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99"/>
          <p:cNvCxnSpPr/>
          <p:nvPr/>
        </p:nvCxnSpPr>
        <p:spPr>
          <a:xfrm flipV="1">
            <a:off x="7801472" y="4186973"/>
            <a:ext cx="31835" cy="31877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/>
          <p:cNvCxnSpPr/>
          <p:nvPr/>
        </p:nvCxnSpPr>
        <p:spPr>
          <a:xfrm flipV="1">
            <a:off x="7842165" y="3862854"/>
            <a:ext cx="51868" cy="2945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 flipH="1" flipV="1">
            <a:off x="7944907" y="3327921"/>
            <a:ext cx="45136" cy="23084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02"/>
          <p:cNvCxnSpPr/>
          <p:nvPr/>
        </p:nvCxnSpPr>
        <p:spPr>
          <a:xfrm flipH="1" flipV="1">
            <a:off x="7759615" y="3153128"/>
            <a:ext cx="153620" cy="13741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 flipV="1">
            <a:off x="7899771" y="3600697"/>
            <a:ext cx="90272" cy="23805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 flipV="1">
            <a:off x="5448745" y="5457486"/>
            <a:ext cx="0" cy="40977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 flipV="1">
            <a:off x="5448745" y="5022346"/>
            <a:ext cx="0" cy="40977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 flipV="1">
            <a:off x="5416910" y="4604795"/>
            <a:ext cx="31835" cy="40530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/>
          <p:nvPr/>
        </p:nvCxnSpPr>
        <p:spPr>
          <a:xfrm flipV="1">
            <a:off x="5518207" y="3779555"/>
            <a:ext cx="117752" cy="33843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 flipV="1">
            <a:off x="5640770" y="3470734"/>
            <a:ext cx="96012" cy="28701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/>
          <p:nvPr/>
        </p:nvCxnSpPr>
        <p:spPr>
          <a:xfrm flipV="1">
            <a:off x="7183540" y="3160165"/>
            <a:ext cx="203644" cy="3040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/>
          <p:cNvCxnSpPr/>
          <p:nvPr/>
        </p:nvCxnSpPr>
        <p:spPr>
          <a:xfrm flipV="1">
            <a:off x="7419239" y="3121760"/>
            <a:ext cx="186756" cy="6411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mit Pfeil 111"/>
          <p:cNvCxnSpPr/>
          <p:nvPr/>
        </p:nvCxnSpPr>
        <p:spPr>
          <a:xfrm flipV="1">
            <a:off x="5775187" y="3309261"/>
            <a:ext cx="294608" cy="15814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/>
          <p:nvPr/>
        </p:nvCxnSpPr>
        <p:spPr>
          <a:xfrm flipV="1">
            <a:off x="6492250" y="3190568"/>
            <a:ext cx="388440" cy="387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/>
          <p:nvPr/>
        </p:nvCxnSpPr>
        <p:spPr>
          <a:xfrm flipV="1">
            <a:off x="6902521" y="3185870"/>
            <a:ext cx="259506" cy="1344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mit Pfeil 136"/>
          <p:cNvCxnSpPr/>
          <p:nvPr/>
        </p:nvCxnSpPr>
        <p:spPr>
          <a:xfrm flipV="1">
            <a:off x="5459331" y="4133876"/>
            <a:ext cx="58876" cy="42360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mit Pfeil 137"/>
          <p:cNvCxnSpPr/>
          <p:nvPr/>
        </p:nvCxnSpPr>
        <p:spPr>
          <a:xfrm flipV="1">
            <a:off x="6130031" y="3236975"/>
            <a:ext cx="323814" cy="637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itel 1"/>
          <p:cNvSpPr>
            <a:spLocks noGrp="1"/>
          </p:cNvSpPr>
          <p:nvPr>
            <p:ph type="title"/>
          </p:nvPr>
        </p:nvSpPr>
        <p:spPr>
          <a:xfrm>
            <a:off x="384175" y="115888"/>
            <a:ext cx="7283450" cy="1009650"/>
          </a:xfrm>
        </p:spPr>
        <p:txBody>
          <a:bodyPr/>
          <a:lstStyle/>
          <a:p>
            <a:r>
              <a:rPr lang="en-US" dirty="0" smtClean="0"/>
              <a:t>gateable DEPFET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853031"/>
              </p:ext>
            </p:extLst>
          </p:nvPr>
        </p:nvGraphicFramePr>
        <p:xfrm>
          <a:off x="3880220" y="2999232"/>
          <a:ext cx="5362514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8" name="Artwork" r:id="rId4" imgW="11555640" imgH="7868520" progId="Adobe.Illustrator.14">
                  <p:embed/>
                </p:oleObj>
              </mc:Choice>
              <mc:Fallback>
                <p:oleObj name="Artwork" r:id="rId4" imgW="11555640" imgH="7868520" progId="Adobe.Illustrator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0220" y="2999232"/>
                        <a:ext cx="5362514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Gerade Verbindung 74"/>
          <p:cNvCxnSpPr/>
          <p:nvPr/>
        </p:nvCxnSpPr>
        <p:spPr>
          <a:xfrm>
            <a:off x="2191148" y="4098329"/>
            <a:ext cx="212473" cy="15497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Alexander Bähr         MPE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en-US" smtClean="0"/>
              <a:t>21</a:t>
            </a:fld>
            <a:endParaRPr lang="en-US"/>
          </a:p>
        </p:txBody>
      </p:sp>
      <p:cxnSp>
        <p:nvCxnSpPr>
          <p:cNvPr id="44" name="Gerade Verbindung 43"/>
          <p:cNvCxnSpPr/>
          <p:nvPr/>
        </p:nvCxnSpPr>
        <p:spPr>
          <a:xfrm>
            <a:off x="2142655" y="3557910"/>
            <a:ext cx="0" cy="42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/>
          <p:cNvSpPr/>
          <p:nvPr/>
        </p:nvSpPr>
        <p:spPr>
          <a:xfrm>
            <a:off x="2074075" y="3983738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Ellipse 45"/>
          <p:cNvSpPr/>
          <p:nvPr/>
        </p:nvSpPr>
        <p:spPr>
          <a:xfrm>
            <a:off x="2066705" y="4373465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47" name="Gerade Verbindung 46"/>
          <p:cNvCxnSpPr>
            <a:endCxn id="60" idx="0"/>
          </p:cNvCxnSpPr>
          <p:nvPr/>
        </p:nvCxnSpPr>
        <p:spPr>
          <a:xfrm flipH="1">
            <a:off x="2135035" y="4503682"/>
            <a:ext cx="7620" cy="578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2683224" y="4472310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Q</a:t>
            </a:r>
            <a:r>
              <a:rPr lang="en-US" sz="2000" smtClean="0">
                <a:latin typeface="Symbol" pitchFamily="18" charset="2"/>
              </a:rPr>
              <a:t>d(</a:t>
            </a:r>
            <a:r>
              <a:rPr lang="en-US" sz="2000" smtClean="0"/>
              <a:t>t)</a:t>
            </a:r>
            <a:endParaRPr lang="en-US" sz="2000"/>
          </a:p>
        </p:txBody>
      </p:sp>
      <p:sp>
        <p:nvSpPr>
          <p:cNvPr id="52" name="Ellipse 51"/>
          <p:cNvSpPr/>
          <p:nvPr/>
        </p:nvSpPr>
        <p:spPr>
          <a:xfrm>
            <a:off x="3357295" y="4557481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3" name="Ellipse 52"/>
          <p:cNvSpPr/>
          <p:nvPr/>
        </p:nvSpPr>
        <p:spPr>
          <a:xfrm>
            <a:off x="3357045" y="4646263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54" name="Gerade Verbindung 53"/>
          <p:cNvCxnSpPr/>
          <p:nvPr/>
        </p:nvCxnSpPr>
        <p:spPr>
          <a:xfrm flipH="1">
            <a:off x="3448485" y="4256036"/>
            <a:ext cx="500" cy="2949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flipH="1">
            <a:off x="3448735" y="4820312"/>
            <a:ext cx="250" cy="2654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3379905" y="5085769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0" name="Ellipse 59"/>
          <p:cNvSpPr/>
          <p:nvPr/>
        </p:nvSpPr>
        <p:spPr>
          <a:xfrm>
            <a:off x="2066455" y="5081910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2" name="Textfeld 61"/>
          <p:cNvSpPr txBox="1"/>
          <p:nvPr/>
        </p:nvSpPr>
        <p:spPr>
          <a:xfrm>
            <a:off x="1761655" y="5238690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blind</a:t>
            </a:r>
            <a:endParaRPr lang="en-US" sz="2000"/>
          </a:p>
        </p:txBody>
      </p:sp>
      <p:cxnSp>
        <p:nvCxnSpPr>
          <p:cNvPr id="66" name="Gerade Verbindung mit Pfeil 65"/>
          <p:cNvCxnSpPr/>
          <p:nvPr/>
        </p:nvCxnSpPr>
        <p:spPr>
          <a:xfrm>
            <a:off x="2290245" y="4080160"/>
            <a:ext cx="0" cy="3303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2295908" y="3767400"/>
            <a:ext cx="1213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blind gate</a:t>
            </a:r>
            <a:endParaRPr lang="en-US" sz="2000"/>
          </a:p>
        </p:txBody>
      </p:sp>
      <p:sp>
        <p:nvSpPr>
          <p:cNvPr id="68" name="Textfeld 67"/>
          <p:cNvSpPr txBox="1"/>
          <p:nvPr/>
        </p:nvSpPr>
        <p:spPr>
          <a:xfrm>
            <a:off x="2454624" y="4758000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2">
                    <a:lumMod val="75000"/>
                  </a:schemeClr>
                </a:solidFill>
              </a:rPr>
              <a:t>signal(t)</a:t>
            </a:r>
            <a:endParaRPr lang="en-US" sz="200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22" name="Gerade Verbindung 121"/>
          <p:cNvCxnSpPr/>
          <p:nvPr/>
        </p:nvCxnSpPr>
        <p:spPr>
          <a:xfrm>
            <a:off x="1375845" y="3211010"/>
            <a:ext cx="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122"/>
          <p:cNvCxnSpPr/>
          <p:nvPr/>
        </p:nvCxnSpPr>
        <p:spPr>
          <a:xfrm>
            <a:off x="1452045" y="3211010"/>
            <a:ext cx="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123"/>
          <p:cNvCxnSpPr/>
          <p:nvPr/>
        </p:nvCxnSpPr>
        <p:spPr>
          <a:xfrm>
            <a:off x="1680645" y="2785182"/>
            <a:ext cx="0" cy="42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/>
          <p:nvPr/>
        </p:nvCxnSpPr>
        <p:spPr>
          <a:xfrm>
            <a:off x="1604445" y="3558766"/>
            <a:ext cx="6407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125"/>
          <p:cNvCxnSpPr/>
          <p:nvPr/>
        </p:nvCxnSpPr>
        <p:spPr>
          <a:xfrm>
            <a:off x="1604445" y="3331922"/>
            <a:ext cx="0" cy="42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/>
          <p:cNvCxnSpPr/>
          <p:nvPr/>
        </p:nvCxnSpPr>
        <p:spPr>
          <a:xfrm>
            <a:off x="1452045" y="321101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>
            <a:off x="1452045" y="389681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>
            <a:off x="1680645" y="3896810"/>
            <a:ext cx="0" cy="42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129"/>
          <p:cNvCxnSpPr/>
          <p:nvPr/>
        </p:nvCxnSpPr>
        <p:spPr>
          <a:xfrm>
            <a:off x="1091462" y="3515810"/>
            <a:ext cx="2843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lipse 130"/>
          <p:cNvSpPr/>
          <p:nvPr/>
        </p:nvSpPr>
        <p:spPr>
          <a:xfrm>
            <a:off x="1612065" y="4295958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Ellipse 131"/>
          <p:cNvSpPr/>
          <p:nvPr/>
        </p:nvSpPr>
        <p:spPr>
          <a:xfrm>
            <a:off x="956745" y="3448684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Ellipse 132"/>
          <p:cNvSpPr/>
          <p:nvPr/>
        </p:nvSpPr>
        <p:spPr>
          <a:xfrm>
            <a:off x="1604445" y="2650930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feld 133"/>
          <p:cNvSpPr txBox="1"/>
          <p:nvPr/>
        </p:nvSpPr>
        <p:spPr>
          <a:xfrm>
            <a:off x="997345" y="4354010"/>
            <a:ext cx="1041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p+ drain</a:t>
            </a:r>
            <a:endParaRPr lang="en-US" sz="2000"/>
          </a:p>
        </p:txBody>
      </p:sp>
      <p:sp>
        <p:nvSpPr>
          <p:cNvPr id="135" name="Textfeld 134"/>
          <p:cNvSpPr txBox="1"/>
          <p:nvPr/>
        </p:nvSpPr>
        <p:spPr>
          <a:xfrm>
            <a:off x="918645" y="2338710"/>
            <a:ext cx="1198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p+ source</a:t>
            </a:r>
            <a:endParaRPr lang="en-US" sz="2000"/>
          </a:p>
        </p:txBody>
      </p:sp>
      <p:sp>
        <p:nvSpPr>
          <p:cNvPr id="136" name="Textfeld 135"/>
          <p:cNvSpPr txBox="1"/>
          <p:nvPr/>
        </p:nvSpPr>
        <p:spPr>
          <a:xfrm>
            <a:off x="309045" y="3058610"/>
            <a:ext cx="1059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FET gate</a:t>
            </a:r>
            <a:endParaRPr lang="en-US" sz="2000"/>
          </a:p>
        </p:txBody>
      </p:sp>
      <p:cxnSp>
        <p:nvCxnSpPr>
          <p:cNvPr id="141" name="Gerade Verbindung 140"/>
          <p:cNvCxnSpPr/>
          <p:nvPr/>
        </p:nvCxnSpPr>
        <p:spPr>
          <a:xfrm>
            <a:off x="2607108" y="3543776"/>
            <a:ext cx="5687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Ellipse 143"/>
          <p:cNvSpPr/>
          <p:nvPr/>
        </p:nvSpPr>
        <p:spPr>
          <a:xfrm>
            <a:off x="3200468" y="3470734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6" name="Textfeld 145"/>
          <p:cNvSpPr txBox="1"/>
          <p:nvPr/>
        </p:nvSpPr>
        <p:spPr>
          <a:xfrm>
            <a:off x="2895668" y="3100710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n+ clear</a:t>
            </a:r>
            <a:endParaRPr lang="en-US" sz="2000"/>
          </a:p>
        </p:txBody>
      </p:sp>
      <p:cxnSp>
        <p:nvCxnSpPr>
          <p:cNvPr id="156" name="Gerade Verbindung 155"/>
          <p:cNvCxnSpPr/>
          <p:nvPr/>
        </p:nvCxnSpPr>
        <p:spPr>
          <a:xfrm>
            <a:off x="2403621" y="4257999"/>
            <a:ext cx="10534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flipH="1" flipV="1">
            <a:off x="2371209" y="3290540"/>
            <a:ext cx="247649" cy="248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lipse 63"/>
          <p:cNvSpPr/>
          <p:nvPr/>
        </p:nvSpPr>
        <p:spPr>
          <a:xfrm>
            <a:off x="2237741" y="3481413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5" name="Textfeld 64"/>
          <p:cNvSpPr txBox="1"/>
          <p:nvPr/>
        </p:nvSpPr>
        <p:spPr>
          <a:xfrm>
            <a:off x="1837808" y="2953073"/>
            <a:ext cx="1200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clear gate</a:t>
            </a:r>
            <a:endParaRPr lang="en-US" sz="2000"/>
          </a:p>
        </p:txBody>
      </p:sp>
      <p:cxnSp>
        <p:nvCxnSpPr>
          <p:cNvPr id="69" name="Gerade Verbindung mit Pfeil 68"/>
          <p:cNvCxnSpPr/>
          <p:nvPr/>
        </p:nvCxnSpPr>
        <p:spPr>
          <a:xfrm>
            <a:off x="2457258" y="3260989"/>
            <a:ext cx="0" cy="3303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/>
          <p:cNvSpPr txBox="1"/>
          <p:nvPr/>
        </p:nvSpPr>
        <p:spPr>
          <a:xfrm>
            <a:off x="7869259" y="2583096"/>
            <a:ext cx="735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drain</a:t>
            </a:r>
            <a:endParaRPr lang="en-US" sz="2000" b="1"/>
          </a:p>
        </p:txBody>
      </p:sp>
      <p:cxnSp>
        <p:nvCxnSpPr>
          <p:cNvPr id="72" name="Gerade Verbindung 71"/>
          <p:cNvCxnSpPr/>
          <p:nvPr/>
        </p:nvCxnSpPr>
        <p:spPr>
          <a:xfrm>
            <a:off x="4885660" y="2507280"/>
            <a:ext cx="40795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381001" y="1163105"/>
            <a:ext cx="877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insensitive state</a:t>
            </a:r>
            <a:endParaRPr lang="en-US" sz="2400"/>
          </a:p>
        </p:txBody>
      </p:sp>
      <p:cxnSp>
        <p:nvCxnSpPr>
          <p:cNvPr id="76" name="Gerade Verbindung 75"/>
          <p:cNvCxnSpPr/>
          <p:nvPr/>
        </p:nvCxnSpPr>
        <p:spPr>
          <a:xfrm>
            <a:off x="6748396" y="2367710"/>
            <a:ext cx="7807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7529854" y="2238445"/>
            <a:ext cx="3833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>
            <a:off x="7913235" y="2468875"/>
            <a:ext cx="576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 flipV="1">
            <a:off x="5068215" y="1892800"/>
            <a:ext cx="0" cy="614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3842305" y="1815990"/>
            <a:ext cx="1216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smtClean="0"/>
              <a:t>surface</a:t>
            </a:r>
          </a:p>
          <a:p>
            <a:pPr algn="r"/>
            <a:r>
              <a:rPr lang="en-US" sz="2200" smtClean="0"/>
              <a:t>potential</a:t>
            </a:r>
            <a:endParaRPr lang="en-US" sz="2200"/>
          </a:p>
        </p:txBody>
      </p:sp>
      <p:sp>
        <p:nvSpPr>
          <p:cNvPr id="84" name="Rechteck 83"/>
          <p:cNvSpPr/>
          <p:nvPr/>
        </p:nvSpPr>
        <p:spPr>
          <a:xfrm>
            <a:off x="7913235" y="2967047"/>
            <a:ext cx="576075" cy="1125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hteck 84"/>
          <p:cNvSpPr/>
          <p:nvPr/>
        </p:nvSpPr>
        <p:spPr>
          <a:xfrm>
            <a:off x="5240338" y="2974667"/>
            <a:ext cx="280499" cy="1086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hteck 87"/>
          <p:cNvSpPr/>
          <p:nvPr/>
        </p:nvSpPr>
        <p:spPr>
          <a:xfrm>
            <a:off x="6749099" y="2974667"/>
            <a:ext cx="780070" cy="1086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feld 88"/>
          <p:cNvSpPr txBox="1"/>
          <p:nvPr/>
        </p:nvSpPr>
        <p:spPr>
          <a:xfrm>
            <a:off x="7425589" y="2461596"/>
            <a:ext cx="641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gate</a:t>
            </a:r>
            <a:endParaRPr lang="en-US" sz="2000" b="1"/>
          </a:p>
        </p:txBody>
      </p:sp>
      <p:sp>
        <p:nvSpPr>
          <p:cNvPr id="90" name="Textfeld 89"/>
          <p:cNvSpPr txBox="1"/>
          <p:nvPr/>
        </p:nvSpPr>
        <p:spPr>
          <a:xfrm>
            <a:off x="5538377" y="2445536"/>
            <a:ext cx="1237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blind gate</a:t>
            </a:r>
            <a:endParaRPr lang="en-US" sz="2000" b="1"/>
          </a:p>
        </p:txBody>
      </p:sp>
      <p:sp>
        <p:nvSpPr>
          <p:cNvPr id="91" name="Textfeld 90"/>
          <p:cNvSpPr txBox="1"/>
          <p:nvPr/>
        </p:nvSpPr>
        <p:spPr>
          <a:xfrm>
            <a:off x="6718060" y="2583096"/>
            <a:ext cx="887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source</a:t>
            </a:r>
            <a:endParaRPr lang="en-US" sz="2000" b="1"/>
          </a:p>
        </p:txBody>
      </p:sp>
      <p:sp>
        <p:nvSpPr>
          <p:cNvPr id="92" name="Textfeld 91"/>
          <p:cNvSpPr txBox="1"/>
          <p:nvPr/>
        </p:nvSpPr>
        <p:spPr>
          <a:xfrm>
            <a:off x="4885660" y="2599156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blind</a:t>
            </a:r>
            <a:endParaRPr lang="en-US" sz="2000" b="1"/>
          </a:p>
        </p:txBody>
      </p:sp>
      <p:cxnSp>
        <p:nvCxnSpPr>
          <p:cNvPr id="93" name="Gerade Verbindung 92"/>
          <p:cNvCxnSpPr/>
          <p:nvPr/>
        </p:nvCxnSpPr>
        <p:spPr>
          <a:xfrm>
            <a:off x="7913235" y="1863873"/>
            <a:ext cx="0" cy="1257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>
            <a:off x="6750694" y="1854395"/>
            <a:ext cx="0" cy="1257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94"/>
          <p:cNvCxnSpPr/>
          <p:nvPr/>
        </p:nvCxnSpPr>
        <p:spPr>
          <a:xfrm>
            <a:off x="5521734" y="1854395"/>
            <a:ext cx="0" cy="1257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/>
          <p:cNvCxnSpPr/>
          <p:nvPr/>
        </p:nvCxnSpPr>
        <p:spPr>
          <a:xfrm>
            <a:off x="8489310" y="1863873"/>
            <a:ext cx="0" cy="1257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/>
          <p:nvPr/>
        </p:nvCxnSpPr>
        <p:spPr>
          <a:xfrm>
            <a:off x="5243937" y="1854395"/>
            <a:ext cx="0" cy="1257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>
            <a:off x="7529185" y="1863873"/>
            <a:ext cx="0" cy="1257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>
            <a:stCxn id="46" idx="7"/>
          </p:cNvCxnSpPr>
          <p:nvPr/>
        </p:nvCxnSpPr>
        <p:spPr>
          <a:xfrm flipV="1">
            <a:off x="2183778" y="4253305"/>
            <a:ext cx="219843" cy="139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feld 98"/>
          <p:cNvSpPr txBox="1"/>
          <p:nvPr/>
        </p:nvSpPr>
        <p:spPr>
          <a:xfrm>
            <a:off x="365234" y="1401411"/>
            <a:ext cx="877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2">
                    <a:lumMod val="90000"/>
                  </a:schemeClr>
                </a:solidFill>
              </a:rPr>
              <a:t>sensitive state</a:t>
            </a:r>
            <a:endParaRPr lang="en-US" sz="240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100" name="Gerade Verbindung 99"/>
          <p:cNvCxnSpPr/>
          <p:nvPr/>
        </p:nvCxnSpPr>
        <p:spPr>
          <a:xfrm>
            <a:off x="5240338" y="1969610"/>
            <a:ext cx="2804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5516283" y="2084825"/>
            <a:ext cx="12328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5240338" y="2367710"/>
            <a:ext cx="280497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520835" y="2367710"/>
            <a:ext cx="1228261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hteck 80"/>
          <p:cNvSpPr/>
          <p:nvPr/>
        </p:nvSpPr>
        <p:spPr>
          <a:xfrm rot="10800000">
            <a:off x="7529168" y="2860581"/>
            <a:ext cx="388621" cy="1075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hteck 81"/>
          <p:cNvSpPr/>
          <p:nvPr/>
        </p:nvSpPr>
        <p:spPr>
          <a:xfrm rot="10800000">
            <a:off x="5520835" y="2856770"/>
            <a:ext cx="1228261" cy="1113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3" name="Objek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022639"/>
              </p:ext>
            </p:extLst>
          </p:nvPr>
        </p:nvGraphicFramePr>
        <p:xfrm>
          <a:off x="407988" y="150813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9" name="Artwork" r:id="rId6" imgW="0" imgH="0" progId="Adobe.Illustrator.14">
                  <p:embed/>
                </p:oleObj>
              </mc:Choice>
              <mc:Fallback>
                <p:oleObj name="Artwork" r:id="rId6" imgW="0" imgH="0" progId="Adobe.Illustrator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150813"/>
                        <a:ext cx="914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6" name="Gerade Verbindung 85"/>
          <p:cNvCxnSpPr/>
          <p:nvPr/>
        </p:nvCxnSpPr>
        <p:spPr>
          <a:xfrm>
            <a:off x="865765" y="126170"/>
            <a:ext cx="0" cy="387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 flipV="1">
            <a:off x="5433733" y="5407377"/>
            <a:ext cx="0" cy="40977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 flipV="1">
            <a:off x="5433733" y="4972237"/>
            <a:ext cx="0" cy="40977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 flipV="1">
            <a:off x="5433733" y="4554686"/>
            <a:ext cx="31835" cy="40530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 flipV="1">
            <a:off x="5475590" y="4194010"/>
            <a:ext cx="31835" cy="31877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 flipV="1">
            <a:off x="5516283" y="3869891"/>
            <a:ext cx="51868" cy="2945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/>
          <p:nvPr/>
        </p:nvCxnSpPr>
        <p:spPr>
          <a:xfrm flipH="1" flipV="1">
            <a:off x="5619025" y="3334958"/>
            <a:ext cx="45136" cy="23084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 flipH="1" flipV="1">
            <a:off x="5433733" y="3160165"/>
            <a:ext cx="153620" cy="13741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/>
          <p:nvPr/>
        </p:nvCxnSpPr>
        <p:spPr>
          <a:xfrm flipV="1">
            <a:off x="5573889" y="3607734"/>
            <a:ext cx="90272" cy="23805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/>
          <p:cNvCxnSpPr/>
          <p:nvPr/>
        </p:nvCxnSpPr>
        <p:spPr>
          <a:xfrm flipV="1">
            <a:off x="7990045" y="5382007"/>
            <a:ext cx="0" cy="40977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mit Pfeil 111"/>
          <p:cNvCxnSpPr/>
          <p:nvPr/>
        </p:nvCxnSpPr>
        <p:spPr>
          <a:xfrm flipV="1">
            <a:off x="7990045" y="4946867"/>
            <a:ext cx="0" cy="40977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/>
          <p:nvPr/>
        </p:nvCxnSpPr>
        <p:spPr>
          <a:xfrm flipV="1">
            <a:off x="7990045" y="4529316"/>
            <a:ext cx="31835" cy="40530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/>
          <p:cNvCxnSpPr/>
          <p:nvPr/>
        </p:nvCxnSpPr>
        <p:spPr>
          <a:xfrm flipV="1">
            <a:off x="8031902" y="4168640"/>
            <a:ext cx="31835" cy="31877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mit Pfeil 114"/>
          <p:cNvCxnSpPr/>
          <p:nvPr/>
        </p:nvCxnSpPr>
        <p:spPr>
          <a:xfrm flipV="1">
            <a:off x="8072595" y="3844521"/>
            <a:ext cx="51868" cy="2945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/>
          <p:nvPr/>
        </p:nvCxnSpPr>
        <p:spPr>
          <a:xfrm flipH="1" flipV="1">
            <a:off x="8031902" y="3537546"/>
            <a:ext cx="92561" cy="2945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/>
          <p:cNvCxnSpPr/>
          <p:nvPr/>
        </p:nvCxnSpPr>
        <p:spPr>
          <a:xfrm flipH="1" flipV="1">
            <a:off x="7723478" y="3365222"/>
            <a:ext cx="282484" cy="14727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/>
          <p:nvPr/>
        </p:nvCxnSpPr>
        <p:spPr>
          <a:xfrm flipH="1" flipV="1">
            <a:off x="7375565" y="3331922"/>
            <a:ext cx="296045" cy="333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/>
          <p:cNvCxnSpPr/>
          <p:nvPr/>
        </p:nvCxnSpPr>
        <p:spPr>
          <a:xfrm flipH="1" flipV="1">
            <a:off x="7088784" y="3290540"/>
            <a:ext cx="248376" cy="42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/>
          <p:cNvCxnSpPr/>
          <p:nvPr/>
        </p:nvCxnSpPr>
        <p:spPr>
          <a:xfrm flipH="1" flipV="1">
            <a:off x="6775960" y="3228871"/>
            <a:ext cx="286890" cy="502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mit Pfeil 120"/>
          <p:cNvCxnSpPr/>
          <p:nvPr/>
        </p:nvCxnSpPr>
        <p:spPr>
          <a:xfrm flipH="1" flipV="1">
            <a:off x="6482724" y="3199556"/>
            <a:ext cx="286890" cy="2510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mit Pfeil 136"/>
          <p:cNvCxnSpPr/>
          <p:nvPr/>
        </p:nvCxnSpPr>
        <p:spPr>
          <a:xfrm flipH="1">
            <a:off x="6185010" y="3198570"/>
            <a:ext cx="28689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mit Pfeil 137"/>
          <p:cNvCxnSpPr/>
          <p:nvPr/>
        </p:nvCxnSpPr>
        <p:spPr>
          <a:xfrm flipH="1">
            <a:off x="5877770" y="3198570"/>
            <a:ext cx="28689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mit Pfeil 138"/>
          <p:cNvCxnSpPr/>
          <p:nvPr/>
        </p:nvCxnSpPr>
        <p:spPr>
          <a:xfrm flipH="1" flipV="1">
            <a:off x="5573889" y="3160165"/>
            <a:ext cx="283531" cy="3840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tel 1"/>
          <p:cNvSpPr>
            <a:spLocks noGrp="1"/>
          </p:cNvSpPr>
          <p:nvPr>
            <p:ph type="title"/>
          </p:nvPr>
        </p:nvSpPr>
        <p:spPr>
          <a:xfrm>
            <a:off x="384175" y="115888"/>
            <a:ext cx="7283450" cy="1009650"/>
          </a:xfrm>
        </p:spPr>
        <p:txBody>
          <a:bodyPr/>
          <a:lstStyle/>
          <a:p>
            <a:r>
              <a:rPr lang="en-US" dirty="0" smtClean="0"/>
              <a:t>gateable DEPFET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Alexander Bähr         MPE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de-DE" smtClean="0"/>
              <a:t>3</a:t>
            </a:fld>
            <a:endParaRPr lang="de-DE"/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4175" y="115888"/>
            <a:ext cx="7283450" cy="1009650"/>
          </a:xfrm>
        </p:spPr>
        <p:txBody>
          <a:bodyPr/>
          <a:lstStyle/>
          <a:p>
            <a:r>
              <a:rPr lang="en-US" dirty="0" smtClean="0"/>
              <a:t>WFI design and key parameters</a:t>
            </a:r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65" y="1201510"/>
            <a:ext cx="2536535" cy="163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139761"/>
              </p:ext>
            </p:extLst>
          </p:nvPr>
        </p:nvGraphicFramePr>
        <p:xfrm>
          <a:off x="5148075" y="3083355"/>
          <a:ext cx="4428340" cy="312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0" name="Acrobat Document" r:id="rId6" imgW="8019943" imgH="5667255" progId="AcroExch.Document.11">
                  <p:embed/>
                </p:oleObj>
              </mc:Choice>
              <mc:Fallback>
                <p:oleObj name="Acrobat Document" r:id="rId6" imgW="8019943" imgH="566725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48075" y="3083355"/>
                        <a:ext cx="4428340" cy="312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977789"/>
              </p:ext>
            </p:extLst>
          </p:nvPr>
        </p:nvGraphicFramePr>
        <p:xfrm>
          <a:off x="424260" y="1163105"/>
          <a:ext cx="5366305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845"/>
                <a:gridCol w="348446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characteristic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energy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range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0.1 – 15keV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energy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resolution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&lt;150 eV (FWHM) @ 6keV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Field </a:t>
                      </a:r>
                      <a:r>
                        <a:rPr lang="de-DE" sz="1600" dirty="0" err="1" smtClean="0"/>
                        <a:t>of</a:t>
                      </a:r>
                      <a:r>
                        <a:rPr lang="de-DE" sz="1600" dirty="0" smtClean="0"/>
                        <a:t> View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40‘x40‘ (</a:t>
                      </a:r>
                      <a:r>
                        <a:rPr lang="de-DE" sz="1600" dirty="0" err="1" smtClean="0"/>
                        <a:t>baseline</a:t>
                      </a:r>
                      <a:r>
                        <a:rPr lang="de-DE" sz="1600" dirty="0" smtClean="0"/>
                        <a:t>)</a:t>
                      </a:r>
                    </a:p>
                    <a:p>
                      <a:r>
                        <a:rPr lang="de-DE" sz="1600" dirty="0" smtClean="0"/>
                        <a:t>50‘x50‘(</a:t>
                      </a:r>
                      <a:r>
                        <a:rPr lang="de-DE" sz="1600" dirty="0" err="1" smtClean="0"/>
                        <a:t>goal</a:t>
                      </a:r>
                      <a:r>
                        <a:rPr lang="de-DE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angular </a:t>
                      </a:r>
                      <a:r>
                        <a:rPr lang="de-DE" sz="1600" dirty="0" err="1" smtClean="0"/>
                        <a:t>resolution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&lt;5 </a:t>
                      </a:r>
                      <a:r>
                        <a:rPr lang="de-DE" sz="1600" dirty="0" err="1" smtClean="0"/>
                        <a:t>arcsec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array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format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central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chip</a:t>
                      </a:r>
                      <a:r>
                        <a:rPr lang="de-DE" sz="1600" baseline="0" dirty="0" smtClean="0"/>
                        <a:t>: 256x256</a:t>
                      </a:r>
                    </a:p>
                    <a:p>
                      <a:r>
                        <a:rPr lang="de-DE" sz="1600" baseline="0" dirty="0" err="1" smtClean="0"/>
                        <a:t>outer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chips</a:t>
                      </a:r>
                      <a:r>
                        <a:rPr lang="de-DE" sz="1600" baseline="0" dirty="0" smtClean="0"/>
                        <a:t>: 4x 448x640 (</a:t>
                      </a:r>
                      <a:r>
                        <a:rPr lang="de-DE" sz="1600" baseline="0" dirty="0" err="1" smtClean="0"/>
                        <a:t>baseline</a:t>
                      </a:r>
                      <a:r>
                        <a:rPr lang="de-DE" sz="1600" baseline="0" dirty="0" smtClean="0"/>
                        <a:t>)</a:t>
                      </a:r>
                    </a:p>
                    <a:p>
                      <a:r>
                        <a:rPr lang="de-DE" sz="1600" dirty="0" smtClean="0"/>
                        <a:t>                      4x 576x768 (</a:t>
                      </a:r>
                      <a:r>
                        <a:rPr lang="de-DE" sz="1600" dirty="0" err="1" smtClean="0"/>
                        <a:t>goal</a:t>
                      </a:r>
                      <a:r>
                        <a:rPr lang="de-DE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pixel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size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central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chip</a:t>
                      </a:r>
                      <a:r>
                        <a:rPr lang="de-DE" sz="1600" dirty="0" smtClean="0"/>
                        <a:t>:</a:t>
                      </a:r>
                      <a:r>
                        <a:rPr lang="de-DE" sz="1600" baseline="0" dirty="0" smtClean="0"/>
                        <a:t> 100x100µm²</a:t>
                      </a:r>
                    </a:p>
                    <a:p>
                      <a:r>
                        <a:rPr lang="de-DE" sz="1600" baseline="0" dirty="0" err="1" smtClean="0"/>
                        <a:t>outer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chips</a:t>
                      </a:r>
                      <a:r>
                        <a:rPr lang="de-DE" sz="1600" baseline="0" dirty="0" smtClean="0"/>
                        <a:t>: 130x130µm²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detector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area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14.1x14.1cm² (</a:t>
                      </a:r>
                      <a:r>
                        <a:rPr lang="de-DE" sz="1600" dirty="0" err="1" smtClean="0"/>
                        <a:t>baseline</a:t>
                      </a:r>
                      <a:r>
                        <a:rPr lang="de-DE" sz="1600" dirty="0" smtClean="0"/>
                        <a:t>)</a:t>
                      </a:r>
                    </a:p>
                    <a:p>
                      <a:r>
                        <a:rPr lang="de-DE" sz="1600" dirty="0" smtClean="0"/>
                        <a:t>17.5x17.5cm²(</a:t>
                      </a:r>
                      <a:r>
                        <a:rPr lang="de-DE" sz="1600" dirty="0" err="1" smtClean="0"/>
                        <a:t>goal</a:t>
                      </a:r>
                      <a:r>
                        <a:rPr lang="de-DE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fast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timing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and</a:t>
                      </a:r>
                      <a:r>
                        <a:rPr lang="de-DE" sz="1600" baseline="0" dirty="0" smtClean="0"/>
                        <a:t> high </a:t>
                      </a:r>
                      <a:r>
                        <a:rPr lang="de-DE" sz="1600" baseline="0" dirty="0" err="1" smtClean="0"/>
                        <a:t>count</a:t>
                      </a:r>
                      <a:r>
                        <a:rPr lang="de-DE" sz="1600" baseline="0" dirty="0" smtClean="0"/>
                        <a:t> rate </a:t>
                      </a:r>
                      <a:r>
                        <a:rPr lang="de-DE" sz="1600" baseline="0" dirty="0" err="1" smtClean="0"/>
                        <a:t>capability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window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mode</a:t>
                      </a:r>
                      <a:r>
                        <a:rPr lang="de-DE" sz="1600" dirty="0" smtClean="0"/>
                        <a:t>: 20µs</a:t>
                      </a:r>
                      <a:r>
                        <a:rPr lang="de-DE" sz="1600" baseline="0" dirty="0" smtClean="0"/>
                        <a:t> (</a:t>
                      </a:r>
                      <a:r>
                        <a:rPr lang="de-DE" sz="1600" baseline="0" dirty="0" err="1" smtClean="0"/>
                        <a:t>baseline</a:t>
                      </a:r>
                      <a:r>
                        <a:rPr lang="de-DE" sz="1600" baseline="0" dirty="0" smtClean="0"/>
                        <a:t>)</a:t>
                      </a:r>
                    </a:p>
                    <a:p>
                      <a:r>
                        <a:rPr lang="de-DE" sz="1600" baseline="0" dirty="0" smtClean="0"/>
                        <a:t>                            10µs (</a:t>
                      </a:r>
                      <a:r>
                        <a:rPr lang="de-DE" sz="1600" baseline="0" dirty="0" err="1" smtClean="0"/>
                        <a:t>goal</a:t>
                      </a:r>
                      <a:r>
                        <a:rPr lang="de-DE" sz="1600" baseline="0" dirty="0" smtClean="0"/>
                        <a:t>)</a:t>
                      </a:r>
                    </a:p>
                    <a:p>
                      <a:r>
                        <a:rPr lang="de-DE" sz="1600" baseline="0" dirty="0" smtClean="0"/>
                        <a:t>1 </a:t>
                      </a:r>
                      <a:r>
                        <a:rPr lang="de-DE" sz="1600" baseline="0" dirty="0" err="1" smtClean="0"/>
                        <a:t>Crab</a:t>
                      </a:r>
                      <a:r>
                        <a:rPr lang="de-DE" sz="1600" baseline="0" dirty="0" smtClean="0"/>
                        <a:t>&gt;80% </a:t>
                      </a:r>
                      <a:r>
                        <a:rPr lang="de-DE" sz="1600" baseline="0" dirty="0" err="1" smtClean="0"/>
                        <a:t>throughput</a:t>
                      </a:r>
                      <a:r>
                        <a:rPr lang="de-DE" sz="1600" baseline="0" dirty="0" smtClean="0"/>
                        <a:t>&lt;5% </a:t>
                      </a:r>
                      <a:r>
                        <a:rPr lang="de-DE" sz="1600" baseline="0" dirty="0" err="1" smtClean="0"/>
                        <a:t>pile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up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424260" y="5984236"/>
            <a:ext cx="537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Surpassing</a:t>
            </a:r>
            <a:r>
              <a:rPr lang="de-DE" dirty="0" smtClean="0"/>
              <a:t> all </a:t>
            </a:r>
            <a:r>
              <a:rPr lang="de-DE" dirty="0" err="1" smtClean="0"/>
              <a:t>existing</a:t>
            </a:r>
            <a:r>
              <a:rPr lang="de-DE" dirty="0" smtClean="0"/>
              <a:t>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at least a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2 in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r>
              <a:rPr lang="de-DE" dirty="0" smtClean="0"/>
              <a:t>,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count</a:t>
            </a:r>
            <a:r>
              <a:rPr lang="de-DE" dirty="0" smtClean="0"/>
              <a:t> rate </a:t>
            </a:r>
            <a:r>
              <a:rPr lang="de-DE" dirty="0" err="1" smtClean="0"/>
              <a:t>capability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744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68"/>
    </mc:Choice>
    <mc:Fallback xmlns="">
      <p:transition spd="slow" advTm="7116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6285" y="126170"/>
            <a:ext cx="7283450" cy="1009650"/>
          </a:xfrm>
        </p:spPr>
        <p:txBody>
          <a:bodyPr/>
          <a:lstStyle/>
          <a:p>
            <a:r>
              <a:rPr lang="en-US" smtClean="0"/>
              <a:t>DEPFET principle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Alexander Bähr         MPE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en-US" smtClean="0"/>
              <a:t>4</a:t>
            </a:fld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385855" y="1623965"/>
            <a:ext cx="3985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>
                <a:latin typeface="Georgia" panose="02040502050405020303" pitchFamily="18" charset="0"/>
              </a:rPr>
              <a:t>p-MOSFET </a:t>
            </a:r>
            <a:r>
              <a:rPr lang="de-DE" dirty="0" err="1" smtClean="0">
                <a:latin typeface="Georgia" panose="02040502050405020303" pitchFamily="18" charset="0"/>
              </a:rPr>
              <a:t>build</a:t>
            </a:r>
            <a:r>
              <a:rPr lang="de-DE" dirty="0" smtClean="0">
                <a:latin typeface="Georgia" panose="02040502050405020303" pitchFamily="18" charset="0"/>
              </a:rPr>
              <a:t> on </a:t>
            </a:r>
            <a:r>
              <a:rPr lang="de-DE" dirty="0" err="1" smtClean="0">
                <a:latin typeface="Georgia" panose="02040502050405020303" pitchFamily="18" charset="0"/>
              </a:rPr>
              <a:t>depleted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bulk</a:t>
            </a:r>
            <a:endParaRPr lang="de-DE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dirty="0" err="1">
                <a:latin typeface="Georgia" panose="02040502050405020303" pitchFamily="18" charset="0"/>
              </a:rPr>
              <a:t>c</a:t>
            </a:r>
            <a:r>
              <a:rPr lang="de-DE" dirty="0" err="1" smtClean="0">
                <a:latin typeface="Georgia" panose="02040502050405020303" pitchFamily="18" charset="0"/>
              </a:rPr>
              <a:t>harge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collected</a:t>
            </a:r>
            <a:r>
              <a:rPr lang="de-DE" dirty="0" smtClean="0">
                <a:latin typeface="Georgia" panose="02040502050405020303" pitchFamily="18" charset="0"/>
              </a:rPr>
              <a:t> in „</a:t>
            </a:r>
            <a:r>
              <a:rPr lang="de-DE" dirty="0" err="1" smtClean="0">
                <a:latin typeface="Georgia" panose="02040502050405020303" pitchFamily="18" charset="0"/>
              </a:rPr>
              <a:t>internal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gate</a:t>
            </a:r>
            <a:r>
              <a:rPr lang="de-DE" dirty="0" smtClean="0">
                <a:latin typeface="Georgia" panose="02040502050405020303" pitchFamily="18" charset="0"/>
              </a:rPr>
              <a:t>“</a:t>
            </a:r>
          </a:p>
          <a:p>
            <a:r>
              <a:rPr lang="de-DE" dirty="0" smtClean="0">
                <a:latin typeface="Georgia" panose="02040502050405020303" pitchFamily="18" charset="0"/>
              </a:rPr>
              <a:t>     </a:t>
            </a:r>
            <a:r>
              <a:rPr lang="de-DE" dirty="0" err="1" smtClean="0">
                <a:latin typeface="Georgia" panose="02040502050405020303" pitchFamily="18" charset="0"/>
              </a:rPr>
              <a:t>causes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current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modulation</a:t>
            </a:r>
            <a:endParaRPr lang="de-DE" dirty="0" smtClean="0">
              <a:latin typeface="Georgia" panose="02040502050405020303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85855" y="4571376"/>
            <a:ext cx="3796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>
                <a:latin typeface="Georgia" panose="02040502050405020303" pitchFamily="18" charset="0"/>
              </a:rPr>
              <a:t>additional </a:t>
            </a:r>
            <a:r>
              <a:rPr lang="de-DE" dirty="0" err="1" smtClean="0">
                <a:latin typeface="Georgia" panose="02040502050405020303" pitchFamily="18" charset="0"/>
              </a:rPr>
              <a:t>properties</a:t>
            </a:r>
            <a:r>
              <a:rPr lang="de-DE" dirty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possible</a:t>
            </a:r>
            <a:endParaRPr lang="de-DE" dirty="0" smtClean="0">
              <a:latin typeface="Georgia" panose="02040502050405020303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de-DE" dirty="0" err="1" smtClean="0">
                <a:latin typeface="Georgia" panose="02040502050405020303" pitchFamily="18" charset="0"/>
              </a:rPr>
              <a:t>nonlinear</a:t>
            </a:r>
            <a:r>
              <a:rPr lang="de-DE" dirty="0" smtClean="0">
                <a:latin typeface="Georgia" panose="02040502050405020303" pitchFamily="18" charset="0"/>
              </a:rPr>
              <a:t> signal </a:t>
            </a:r>
            <a:r>
              <a:rPr lang="de-DE" dirty="0" err="1" smtClean="0">
                <a:latin typeface="Georgia" panose="02040502050405020303" pitchFamily="18" charset="0"/>
              </a:rPr>
              <a:t>response</a:t>
            </a:r>
            <a:endParaRPr lang="de-DE" dirty="0" smtClean="0">
              <a:latin typeface="Georgia" panose="02040502050405020303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de-DE" dirty="0" err="1">
                <a:latin typeface="Georgia" panose="02040502050405020303" pitchFamily="18" charset="0"/>
              </a:rPr>
              <a:t>r</a:t>
            </a:r>
            <a:r>
              <a:rPr lang="de-DE" dirty="0" err="1" smtClean="0">
                <a:latin typeface="Georgia" panose="02040502050405020303" pitchFamily="18" charset="0"/>
              </a:rPr>
              <a:t>epetetive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readout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of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charge</a:t>
            </a:r>
            <a:endParaRPr lang="de-DE" dirty="0" smtClean="0">
              <a:latin typeface="Georgia" panose="02040502050405020303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de-DE" dirty="0" err="1">
                <a:solidFill>
                  <a:srgbClr val="00B0F0"/>
                </a:solidFill>
                <a:latin typeface="Georgia" panose="02040502050405020303" pitchFamily="18" charset="0"/>
              </a:rPr>
              <a:t>b</a:t>
            </a:r>
            <a:r>
              <a:rPr lang="de-DE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uilt</a:t>
            </a:r>
            <a:r>
              <a:rPr lang="de-DE" dirty="0" smtClean="0">
                <a:solidFill>
                  <a:srgbClr val="00B0F0"/>
                </a:solidFill>
                <a:latin typeface="Georgia" panose="02040502050405020303" pitchFamily="18" charset="0"/>
              </a:rPr>
              <a:t>-in </a:t>
            </a:r>
            <a:r>
              <a:rPr lang="de-DE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shutter</a:t>
            </a:r>
            <a:endParaRPr lang="de-DE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586278"/>
              </p:ext>
            </p:extLst>
          </p:nvPr>
        </p:nvGraphicFramePr>
        <p:xfrm>
          <a:off x="6759920" y="4379323"/>
          <a:ext cx="2804730" cy="210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4" name="Acrobat Document" r:id="rId5" imgW="13007520" imgH="9756000" progId="AcroExch.Document.11">
                  <p:embed/>
                </p:oleObj>
              </mc:Choice>
              <mc:Fallback>
                <p:oleObj name="Acrobat Document" r:id="rId5" imgW="13007520" imgH="97560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59920" y="4379323"/>
                        <a:ext cx="2804730" cy="210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368150"/>
              </p:ext>
            </p:extLst>
          </p:nvPr>
        </p:nvGraphicFramePr>
        <p:xfrm>
          <a:off x="4303165" y="4513178"/>
          <a:ext cx="2820988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5" name="Acrobat Document" r:id="rId7" imgW="13223520" imgH="9857520" progId="AcroExch.Document.11">
                  <p:embed/>
                </p:oleObj>
              </mc:Choice>
              <mc:Fallback>
                <p:oleObj name="Acrobat Document" r:id="rId7" imgW="13223520" imgH="985752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03165" y="4513178"/>
                        <a:ext cx="2820988" cy="210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73665"/>
              </p:ext>
            </p:extLst>
          </p:nvPr>
        </p:nvGraphicFramePr>
        <p:xfrm>
          <a:off x="4318774" y="1163105"/>
          <a:ext cx="4813020" cy="340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6" name="Acrobat Document" r:id="rId9" imgW="10695600" imgH="7558200" progId="AcroExch.Document.11">
                  <p:embed/>
                </p:oleObj>
              </mc:Choice>
              <mc:Fallback>
                <p:oleObj name="Acrobat Document" r:id="rId9" imgW="10695600" imgH="7558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8774" y="1163105"/>
                        <a:ext cx="4813020" cy="340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385855" y="3227201"/>
            <a:ext cx="4113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err="1">
                <a:latin typeface="Georgia" panose="02040502050405020303" pitchFamily="18" charset="0"/>
              </a:rPr>
              <a:t>c</a:t>
            </a:r>
            <a:r>
              <a:rPr lang="de-DE" dirty="0" err="1" smtClean="0">
                <a:latin typeface="Georgia" panose="02040502050405020303" pitchFamily="18" charset="0"/>
              </a:rPr>
              <a:t>ombined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sensor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and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first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amplifier</a:t>
            </a:r>
            <a:endParaRPr lang="de-DE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latin typeface="Georgia" panose="02040502050405020303" pitchFamily="18" charset="0"/>
              </a:rPr>
              <a:t>a</a:t>
            </a:r>
            <a:r>
              <a:rPr lang="de-DE" dirty="0" smtClean="0">
                <a:latin typeface="Georgia" panose="02040502050405020303" pitchFamily="18" charset="0"/>
              </a:rPr>
              <a:t>nalog </a:t>
            </a:r>
            <a:r>
              <a:rPr lang="de-DE" dirty="0" err="1" smtClean="0">
                <a:latin typeface="Georgia" panose="02040502050405020303" pitchFamily="18" charset="0"/>
              </a:rPr>
              <a:t>charge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storage</a:t>
            </a:r>
            <a:endParaRPr lang="de-DE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dirty="0" err="1">
                <a:latin typeface="Georgia" panose="02040502050405020303" pitchFamily="18" charset="0"/>
              </a:rPr>
              <a:t>u</a:t>
            </a:r>
            <a:r>
              <a:rPr lang="de-DE" dirty="0" err="1" smtClean="0">
                <a:latin typeface="Georgia" panose="02040502050405020303" pitchFamily="18" charset="0"/>
              </a:rPr>
              <a:t>sable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as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base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cell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for</a:t>
            </a:r>
            <a:r>
              <a:rPr lang="de-DE" dirty="0" smtClean="0">
                <a:latin typeface="Georgia" panose="02040502050405020303" pitchFamily="18" charset="0"/>
              </a:rPr>
              <a:t> Pixel </a:t>
            </a:r>
            <a:r>
              <a:rPr lang="de-DE" dirty="0" err="1" smtClean="0">
                <a:latin typeface="Georgia" panose="02040502050405020303" pitchFamily="18" charset="0"/>
              </a:rPr>
              <a:t>sensor</a:t>
            </a: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de-DE" dirty="0">
              <a:latin typeface="Georgia" panose="02040502050405020303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654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40"/>
    </mc:Choice>
    <mc:Fallback xmlns="">
      <p:transition spd="slow" advTm="500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50" y="2208187"/>
            <a:ext cx="4163818" cy="294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Simbol-X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" r="5345"/>
          <a:stretch>
            <a:fillRect/>
          </a:stretch>
        </p:blipFill>
        <p:spPr bwMode="auto">
          <a:xfrm>
            <a:off x="680420" y="2733166"/>
            <a:ext cx="3842073" cy="30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ihandform 36"/>
          <p:cNvSpPr/>
          <p:nvPr/>
        </p:nvSpPr>
        <p:spPr>
          <a:xfrm>
            <a:off x="376921" y="3142387"/>
            <a:ext cx="4361523" cy="2726864"/>
          </a:xfrm>
          <a:custGeom>
            <a:avLst/>
            <a:gdLst>
              <a:gd name="connsiteX0" fmla="*/ 423862 w 4095750"/>
              <a:gd name="connsiteY0" fmla="*/ 395288 h 2247900"/>
              <a:gd name="connsiteX1" fmla="*/ 1795462 w 4095750"/>
              <a:gd name="connsiteY1" fmla="*/ 1976438 h 2247900"/>
              <a:gd name="connsiteX2" fmla="*/ 3967162 w 4095750"/>
              <a:gd name="connsiteY2" fmla="*/ 809625 h 2247900"/>
              <a:gd name="connsiteX3" fmla="*/ 4095750 w 4095750"/>
              <a:gd name="connsiteY3" fmla="*/ 971550 h 2247900"/>
              <a:gd name="connsiteX4" fmla="*/ 4076700 w 4095750"/>
              <a:gd name="connsiteY4" fmla="*/ 2162175 h 2247900"/>
              <a:gd name="connsiteX5" fmla="*/ 9525 w 4095750"/>
              <a:gd name="connsiteY5" fmla="*/ 2247900 h 2247900"/>
              <a:gd name="connsiteX6" fmla="*/ 0 w 4095750"/>
              <a:gd name="connsiteY6" fmla="*/ 0 h 2247900"/>
              <a:gd name="connsiteX7" fmla="*/ 423862 w 4095750"/>
              <a:gd name="connsiteY7" fmla="*/ 395288 h 2247900"/>
              <a:gd name="connsiteX0" fmla="*/ 423862 w 4836554"/>
              <a:gd name="connsiteY0" fmla="*/ 395288 h 3050818"/>
              <a:gd name="connsiteX1" fmla="*/ 1795462 w 4836554"/>
              <a:gd name="connsiteY1" fmla="*/ 1976438 h 3050818"/>
              <a:gd name="connsiteX2" fmla="*/ 3967162 w 4836554"/>
              <a:gd name="connsiteY2" fmla="*/ 809625 h 3050818"/>
              <a:gd name="connsiteX3" fmla="*/ 4095750 w 4836554"/>
              <a:gd name="connsiteY3" fmla="*/ 971550 h 3050818"/>
              <a:gd name="connsiteX4" fmla="*/ 4836554 w 4836554"/>
              <a:gd name="connsiteY4" fmla="*/ 3050818 h 3050818"/>
              <a:gd name="connsiteX5" fmla="*/ 9525 w 4836554"/>
              <a:gd name="connsiteY5" fmla="*/ 2247900 h 3050818"/>
              <a:gd name="connsiteX6" fmla="*/ 0 w 4836554"/>
              <a:gd name="connsiteY6" fmla="*/ 0 h 3050818"/>
              <a:gd name="connsiteX7" fmla="*/ 423862 w 4836554"/>
              <a:gd name="connsiteY7" fmla="*/ 395288 h 3050818"/>
              <a:gd name="connsiteX0" fmla="*/ 1135554 w 5548246"/>
              <a:gd name="connsiteY0" fmla="*/ 395288 h 3059269"/>
              <a:gd name="connsiteX1" fmla="*/ 2507154 w 5548246"/>
              <a:gd name="connsiteY1" fmla="*/ 1976438 h 3059269"/>
              <a:gd name="connsiteX2" fmla="*/ 4678854 w 5548246"/>
              <a:gd name="connsiteY2" fmla="*/ 809625 h 3059269"/>
              <a:gd name="connsiteX3" fmla="*/ 4807442 w 5548246"/>
              <a:gd name="connsiteY3" fmla="*/ 971550 h 3059269"/>
              <a:gd name="connsiteX4" fmla="*/ 5548246 w 5548246"/>
              <a:gd name="connsiteY4" fmla="*/ 3050818 h 3059269"/>
              <a:gd name="connsiteX5" fmla="*/ 0 w 5548246"/>
              <a:gd name="connsiteY5" fmla="*/ 3059269 h 3059269"/>
              <a:gd name="connsiteX6" fmla="*/ 711692 w 5548246"/>
              <a:gd name="connsiteY6" fmla="*/ 0 h 3059269"/>
              <a:gd name="connsiteX7" fmla="*/ 1135554 w 5548246"/>
              <a:gd name="connsiteY7" fmla="*/ 395288 h 3059269"/>
              <a:gd name="connsiteX0" fmla="*/ 1145079 w 5557771"/>
              <a:gd name="connsiteY0" fmla="*/ 1206657 h 3870638"/>
              <a:gd name="connsiteX1" fmla="*/ 2516679 w 5557771"/>
              <a:gd name="connsiteY1" fmla="*/ 2787807 h 3870638"/>
              <a:gd name="connsiteX2" fmla="*/ 4688379 w 5557771"/>
              <a:gd name="connsiteY2" fmla="*/ 1620994 h 3870638"/>
              <a:gd name="connsiteX3" fmla="*/ 4816967 w 5557771"/>
              <a:gd name="connsiteY3" fmla="*/ 1782919 h 3870638"/>
              <a:gd name="connsiteX4" fmla="*/ 5557771 w 5557771"/>
              <a:gd name="connsiteY4" fmla="*/ 3862187 h 3870638"/>
              <a:gd name="connsiteX5" fmla="*/ 9525 w 5557771"/>
              <a:gd name="connsiteY5" fmla="*/ 3870638 h 3870638"/>
              <a:gd name="connsiteX6" fmla="*/ 0 w 5557771"/>
              <a:gd name="connsiteY6" fmla="*/ 0 h 3870638"/>
              <a:gd name="connsiteX7" fmla="*/ 1145079 w 5557771"/>
              <a:gd name="connsiteY7" fmla="*/ 1206657 h 3870638"/>
              <a:gd name="connsiteX0" fmla="*/ 1145079 w 5557771"/>
              <a:gd name="connsiteY0" fmla="*/ 1206657 h 3870638"/>
              <a:gd name="connsiteX1" fmla="*/ 2516679 w 5557771"/>
              <a:gd name="connsiteY1" fmla="*/ 2787807 h 3870638"/>
              <a:gd name="connsiteX2" fmla="*/ 4688379 w 5557771"/>
              <a:gd name="connsiteY2" fmla="*/ 1620994 h 3870638"/>
              <a:gd name="connsiteX3" fmla="*/ 5512426 w 5557771"/>
              <a:gd name="connsiteY3" fmla="*/ 1615494 h 3870638"/>
              <a:gd name="connsiteX4" fmla="*/ 5557771 w 5557771"/>
              <a:gd name="connsiteY4" fmla="*/ 3862187 h 3870638"/>
              <a:gd name="connsiteX5" fmla="*/ 9525 w 5557771"/>
              <a:gd name="connsiteY5" fmla="*/ 3870638 h 3870638"/>
              <a:gd name="connsiteX6" fmla="*/ 0 w 5557771"/>
              <a:gd name="connsiteY6" fmla="*/ 0 h 3870638"/>
              <a:gd name="connsiteX7" fmla="*/ 1145079 w 5557771"/>
              <a:gd name="connsiteY7" fmla="*/ 1206657 h 387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7771" h="3870638">
                <a:moveTo>
                  <a:pt x="1145079" y="1206657"/>
                </a:moveTo>
                <a:lnTo>
                  <a:pt x="2516679" y="2787807"/>
                </a:lnTo>
                <a:lnTo>
                  <a:pt x="4688379" y="1620994"/>
                </a:lnTo>
                <a:lnTo>
                  <a:pt x="5512426" y="1615494"/>
                </a:lnTo>
                <a:lnTo>
                  <a:pt x="5557771" y="3862187"/>
                </a:lnTo>
                <a:lnTo>
                  <a:pt x="9525" y="3870638"/>
                </a:lnTo>
                <a:lnTo>
                  <a:pt x="0" y="0"/>
                </a:lnTo>
                <a:lnTo>
                  <a:pt x="1145079" y="120665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ihandform 37"/>
          <p:cNvSpPr/>
          <p:nvPr/>
        </p:nvSpPr>
        <p:spPr>
          <a:xfrm>
            <a:off x="451668" y="2545685"/>
            <a:ext cx="4312357" cy="1768700"/>
          </a:xfrm>
          <a:custGeom>
            <a:avLst/>
            <a:gdLst>
              <a:gd name="connsiteX0" fmla="*/ 357187 w 4181475"/>
              <a:gd name="connsiteY0" fmla="*/ 1471612 h 1938337"/>
              <a:gd name="connsiteX1" fmla="*/ 2433637 w 4181475"/>
              <a:gd name="connsiteY1" fmla="*/ 419100 h 1938337"/>
              <a:gd name="connsiteX2" fmla="*/ 3876675 w 4181475"/>
              <a:gd name="connsiteY2" fmla="*/ 1938337 h 1938337"/>
              <a:gd name="connsiteX3" fmla="*/ 4181475 w 4181475"/>
              <a:gd name="connsiteY3" fmla="*/ 1509712 h 1938337"/>
              <a:gd name="connsiteX4" fmla="*/ 4100512 w 4181475"/>
              <a:gd name="connsiteY4" fmla="*/ 0 h 1938337"/>
              <a:gd name="connsiteX5" fmla="*/ 0 w 4181475"/>
              <a:gd name="connsiteY5" fmla="*/ 80962 h 1938337"/>
              <a:gd name="connsiteX6" fmla="*/ 357187 w 4181475"/>
              <a:gd name="connsiteY6" fmla="*/ 1471612 h 1938337"/>
              <a:gd name="connsiteX0" fmla="*/ 1014009 w 4838297"/>
              <a:gd name="connsiteY0" fmla="*/ 2034594 h 2501319"/>
              <a:gd name="connsiteX1" fmla="*/ 3090459 w 4838297"/>
              <a:gd name="connsiteY1" fmla="*/ 982082 h 2501319"/>
              <a:gd name="connsiteX2" fmla="*/ 4533497 w 4838297"/>
              <a:gd name="connsiteY2" fmla="*/ 2501319 h 2501319"/>
              <a:gd name="connsiteX3" fmla="*/ 4838297 w 4838297"/>
              <a:gd name="connsiteY3" fmla="*/ 2072694 h 2501319"/>
              <a:gd name="connsiteX4" fmla="*/ 4757334 w 4838297"/>
              <a:gd name="connsiteY4" fmla="*/ 562982 h 2501319"/>
              <a:gd name="connsiteX5" fmla="*/ 0 w 4838297"/>
              <a:gd name="connsiteY5" fmla="*/ 0 h 2501319"/>
              <a:gd name="connsiteX6" fmla="*/ 1014009 w 4838297"/>
              <a:gd name="connsiteY6" fmla="*/ 2034594 h 2501319"/>
              <a:gd name="connsiteX0" fmla="*/ 138245 w 4838297"/>
              <a:gd name="connsiteY0" fmla="*/ 2498233 h 2501319"/>
              <a:gd name="connsiteX1" fmla="*/ 3090459 w 4838297"/>
              <a:gd name="connsiteY1" fmla="*/ 982082 h 2501319"/>
              <a:gd name="connsiteX2" fmla="*/ 4533497 w 4838297"/>
              <a:gd name="connsiteY2" fmla="*/ 2501319 h 2501319"/>
              <a:gd name="connsiteX3" fmla="*/ 4838297 w 4838297"/>
              <a:gd name="connsiteY3" fmla="*/ 2072694 h 2501319"/>
              <a:gd name="connsiteX4" fmla="*/ 4757334 w 4838297"/>
              <a:gd name="connsiteY4" fmla="*/ 562982 h 2501319"/>
              <a:gd name="connsiteX5" fmla="*/ 0 w 4838297"/>
              <a:gd name="connsiteY5" fmla="*/ 0 h 2501319"/>
              <a:gd name="connsiteX6" fmla="*/ 138245 w 4838297"/>
              <a:gd name="connsiteY6" fmla="*/ 2498233 h 2501319"/>
              <a:gd name="connsiteX0" fmla="*/ 138245 w 5495120"/>
              <a:gd name="connsiteY0" fmla="*/ 2498233 h 2510575"/>
              <a:gd name="connsiteX1" fmla="*/ 3090459 w 5495120"/>
              <a:gd name="connsiteY1" fmla="*/ 982082 h 2510575"/>
              <a:gd name="connsiteX2" fmla="*/ 4533497 w 5495120"/>
              <a:gd name="connsiteY2" fmla="*/ 2501319 h 2510575"/>
              <a:gd name="connsiteX3" fmla="*/ 5495120 w 5495120"/>
              <a:gd name="connsiteY3" fmla="*/ 2510575 h 2510575"/>
              <a:gd name="connsiteX4" fmla="*/ 4757334 w 5495120"/>
              <a:gd name="connsiteY4" fmla="*/ 562982 h 2510575"/>
              <a:gd name="connsiteX5" fmla="*/ 0 w 5495120"/>
              <a:gd name="connsiteY5" fmla="*/ 0 h 2510575"/>
              <a:gd name="connsiteX6" fmla="*/ 138245 w 5495120"/>
              <a:gd name="connsiteY6" fmla="*/ 2498233 h 2510575"/>
              <a:gd name="connsiteX0" fmla="*/ 138245 w 5495120"/>
              <a:gd name="connsiteY0" fmla="*/ 2498233 h 2510575"/>
              <a:gd name="connsiteX1" fmla="*/ 3090459 w 5495120"/>
              <a:gd name="connsiteY1" fmla="*/ 982082 h 2510575"/>
              <a:gd name="connsiteX2" fmla="*/ 4533497 w 5495120"/>
              <a:gd name="connsiteY2" fmla="*/ 2501319 h 2510575"/>
              <a:gd name="connsiteX3" fmla="*/ 5495120 w 5495120"/>
              <a:gd name="connsiteY3" fmla="*/ 2510575 h 2510575"/>
              <a:gd name="connsiteX4" fmla="*/ 5439914 w 5495120"/>
              <a:gd name="connsiteY4" fmla="*/ 73584 h 2510575"/>
              <a:gd name="connsiteX5" fmla="*/ 0 w 5495120"/>
              <a:gd name="connsiteY5" fmla="*/ 0 h 2510575"/>
              <a:gd name="connsiteX6" fmla="*/ 138245 w 5495120"/>
              <a:gd name="connsiteY6" fmla="*/ 2498233 h 25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5120" h="2510575">
                <a:moveTo>
                  <a:pt x="138245" y="2498233"/>
                </a:moveTo>
                <a:lnTo>
                  <a:pt x="3090459" y="982082"/>
                </a:lnTo>
                <a:lnTo>
                  <a:pt x="4533497" y="2501319"/>
                </a:lnTo>
                <a:lnTo>
                  <a:pt x="5495120" y="2510575"/>
                </a:lnTo>
                <a:lnTo>
                  <a:pt x="5439914" y="73584"/>
                </a:lnTo>
                <a:lnTo>
                  <a:pt x="0" y="0"/>
                </a:lnTo>
                <a:lnTo>
                  <a:pt x="138245" y="249823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ihandform 38"/>
          <p:cNvSpPr/>
          <p:nvPr/>
        </p:nvSpPr>
        <p:spPr>
          <a:xfrm>
            <a:off x="2959661" y="3186027"/>
            <a:ext cx="1243365" cy="1042387"/>
          </a:xfrm>
          <a:custGeom>
            <a:avLst/>
            <a:gdLst>
              <a:gd name="connsiteX0" fmla="*/ 223837 w 1638300"/>
              <a:gd name="connsiteY0" fmla="*/ 0 h 1571625"/>
              <a:gd name="connsiteX1" fmla="*/ 0 w 1638300"/>
              <a:gd name="connsiteY1" fmla="*/ 114300 h 1571625"/>
              <a:gd name="connsiteX2" fmla="*/ 1452562 w 1638300"/>
              <a:gd name="connsiteY2" fmla="*/ 1571625 h 1571625"/>
              <a:gd name="connsiteX3" fmla="*/ 1638300 w 1638300"/>
              <a:gd name="connsiteY3" fmla="*/ 1452562 h 1571625"/>
              <a:gd name="connsiteX4" fmla="*/ 223837 w 1638300"/>
              <a:gd name="connsiteY4" fmla="*/ 0 h 1571625"/>
              <a:gd name="connsiteX0" fmla="*/ 223837 w 1794749"/>
              <a:gd name="connsiteY0" fmla="*/ 0 h 1571625"/>
              <a:gd name="connsiteX1" fmla="*/ 0 w 1794749"/>
              <a:gd name="connsiteY1" fmla="*/ 114300 h 1571625"/>
              <a:gd name="connsiteX2" fmla="*/ 1452562 w 1794749"/>
              <a:gd name="connsiteY2" fmla="*/ 1571625 h 1571625"/>
              <a:gd name="connsiteX3" fmla="*/ 1794749 w 1794749"/>
              <a:gd name="connsiteY3" fmla="*/ 1360332 h 1571625"/>
              <a:gd name="connsiteX4" fmla="*/ 223837 w 1794749"/>
              <a:gd name="connsiteY4" fmla="*/ 0 h 1571625"/>
              <a:gd name="connsiteX0" fmla="*/ 407261 w 1794749"/>
              <a:gd name="connsiteY0" fmla="*/ 0 h 1653006"/>
              <a:gd name="connsiteX1" fmla="*/ 0 w 1794749"/>
              <a:gd name="connsiteY1" fmla="*/ 195681 h 1653006"/>
              <a:gd name="connsiteX2" fmla="*/ 1452562 w 1794749"/>
              <a:gd name="connsiteY2" fmla="*/ 1653006 h 1653006"/>
              <a:gd name="connsiteX3" fmla="*/ 1794749 w 1794749"/>
              <a:gd name="connsiteY3" fmla="*/ 1441713 h 1653006"/>
              <a:gd name="connsiteX4" fmla="*/ 407261 w 1794749"/>
              <a:gd name="connsiteY4" fmla="*/ 0 h 1653006"/>
              <a:gd name="connsiteX0" fmla="*/ 407261 w 1794749"/>
              <a:gd name="connsiteY0" fmla="*/ 0 h 1685558"/>
              <a:gd name="connsiteX1" fmla="*/ 0 w 1794749"/>
              <a:gd name="connsiteY1" fmla="*/ 195681 h 1685558"/>
              <a:gd name="connsiteX2" fmla="*/ 1430983 w 1794749"/>
              <a:gd name="connsiteY2" fmla="*/ 1685558 h 1685558"/>
              <a:gd name="connsiteX3" fmla="*/ 1794749 w 1794749"/>
              <a:gd name="connsiteY3" fmla="*/ 1441713 h 1685558"/>
              <a:gd name="connsiteX4" fmla="*/ 407261 w 1794749"/>
              <a:gd name="connsiteY4" fmla="*/ 0 h 168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749" h="1685558">
                <a:moveTo>
                  <a:pt x="407261" y="0"/>
                </a:moveTo>
                <a:lnTo>
                  <a:pt x="0" y="195681"/>
                </a:lnTo>
                <a:lnTo>
                  <a:pt x="1430983" y="1685558"/>
                </a:lnTo>
                <a:lnTo>
                  <a:pt x="1794749" y="1441713"/>
                </a:lnTo>
                <a:lnTo>
                  <a:pt x="40726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feld 39"/>
          <p:cNvSpPr txBox="1"/>
          <p:nvPr/>
        </p:nvSpPr>
        <p:spPr>
          <a:xfrm rot="2742412">
            <a:off x="2888859" y="3502962"/>
            <a:ext cx="14218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err="1" smtClean="0"/>
              <a:t>switching-asics</a:t>
            </a:r>
            <a:endParaRPr lang="en-US" sz="1600"/>
          </a:p>
        </p:txBody>
      </p:sp>
      <p:sp>
        <p:nvSpPr>
          <p:cNvPr id="41" name="Freihandform 40"/>
          <p:cNvSpPr/>
          <p:nvPr/>
        </p:nvSpPr>
        <p:spPr>
          <a:xfrm>
            <a:off x="1056465" y="4090047"/>
            <a:ext cx="1157404" cy="1096070"/>
          </a:xfrm>
          <a:custGeom>
            <a:avLst/>
            <a:gdLst>
              <a:gd name="connsiteX0" fmla="*/ 223837 w 1638300"/>
              <a:gd name="connsiteY0" fmla="*/ 0 h 1571625"/>
              <a:gd name="connsiteX1" fmla="*/ 0 w 1638300"/>
              <a:gd name="connsiteY1" fmla="*/ 114300 h 1571625"/>
              <a:gd name="connsiteX2" fmla="*/ 1452562 w 1638300"/>
              <a:gd name="connsiteY2" fmla="*/ 1571625 h 1571625"/>
              <a:gd name="connsiteX3" fmla="*/ 1638300 w 1638300"/>
              <a:gd name="connsiteY3" fmla="*/ 1452562 h 1571625"/>
              <a:gd name="connsiteX4" fmla="*/ 223837 w 1638300"/>
              <a:gd name="connsiteY4" fmla="*/ 0 h 1571625"/>
              <a:gd name="connsiteX0" fmla="*/ 223837 w 1794749"/>
              <a:gd name="connsiteY0" fmla="*/ 0 h 1571625"/>
              <a:gd name="connsiteX1" fmla="*/ 0 w 1794749"/>
              <a:gd name="connsiteY1" fmla="*/ 114300 h 1571625"/>
              <a:gd name="connsiteX2" fmla="*/ 1452562 w 1794749"/>
              <a:gd name="connsiteY2" fmla="*/ 1571625 h 1571625"/>
              <a:gd name="connsiteX3" fmla="*/ 1794749 w 1794749"/>
              <a:gd name="connsiteY3" fmla="*/ 1360332 h 1571625"/>
              <a:gd name="connsiteX4" fmla="*/ 223837 w 1794749"/>
              <a:gd name="connsiteY4" fmla="*/ 0 h 1571625"/>
              <a:gd name="connsiteX0" fmla="*/ 407261 w 1794749"/>
              <a:gd name="connsiteY0" fmla="*/ 0 h 1653006"/>
              <a:gd name="connsiteX1" fmla="*/ 0 w 1794749"/>
              <a:gd name="connsiteY1" fmla="*/ 195681 h 1653006"/>
              <a:gd name="connsiteX2" fmla="*/ 1452562 w 1794749"/>
              <a:gd name="connsiteY2" fmla="*/ 1653006 h 1653006"/>
              <a:gd name="connsiteX3" fmla="*/ 1794749 w 1794749"/>
              <a:gd name="connsiteY3" fmla="*/ 1441713 h 1653006"/>
              <a:gd name="connsiteX4" fmla="*/ 407261 w 1794749"/>
              <a:gd name="connsiteY4" fmla="*/ 0 h 1653006"/>
              <a:gd name="connsiteX0" fmla="*/ 407261 w 1794749"/>
              <a:gd name="connsiteY0" fmla="*/ 0 h 1685558"/>
              <a:gd name="connsiteX1" fmla="*/ 0 w 1794749"/>
              <a:gd name="connsiteY1" fmla="*/ 195681 h 1685558"/>
              <a:gd name="connsiteX2" fmla="*/ 1430983 w 1794749"/>
              <a:gd name="connsiteY2" fmla="*/ 1685558 h 1685558"/>
              <a:gd name="connsiteX3" fmla="*/ 1794749 w 1794749"/>
              <a:gd name="connsiteY3" fmla="*/ 1441713 h 1685558"/>
              <a:gd name="connsiteX4" fmla="*/ 407261 w 1794749"/>
              <a:gd name="connsiteY4" fmla="*/ 0 h 1685558"/>
              <a:gd name="connsiteX0" fmla="*/ 531341 w 1794749"/>
              <a:gd name="connsiteY0" fmla="*/ 0 h 1772364"/>
              <a:gd name="connsiteX1" fmla="*/ 0 w 1794749"/>
              <a:gd name="connsiteY1" fmla="*/ 282487 h 1772364"/>
              <a:gd name="connsiteX2" fmla="*/ 1430983 w 1794749"/>
              <a:gd name="connsiteY2" fmla="*/ 1772364 h 1772364"/>
              <a:gd name="connsiteX3" fmla="*/ 1794749 w 1794749"/>
              <a:gd name="connsiteY3" fmla="*/ 1528519 h 1772364"/>
              <a:gd name="connsiteX4" fmla="*/ 531341 w 1794749"/>
              <a:gd name="connsiteY4" fmla="*/ 0 h 1772364"/>
              <a:gd name="connsiteX0" fmla="*/ 466603 w 1730011"/>
              <a:gd name="connsiteY0" fmla="*/ 0 h 1772364"/>
              <a:gd name="connsiteX1" fmla="*/ 0 w 1730011"/>
              <a:gd name="connsiteY1" fmla="*/ 233659 h 1772364"/>
              <a:gd name="connsiteX2" fmla="*/ 1366245 w 1730011"/>
              <a:gd name="connsiteY2" fmla="*/ 1772364 h 1772364"/>
              <a:gd name="connsiteX3" fmla="*/ 1730011 w 1730011"/>
              <a:gd name="connsiteY3" fmla="*/ 1528519 h 1772364"/>
              <a:gd name="connsiteX4" fmla="*/ 466603 w 1730011"/>
              <a:gd name="connsiteY4" fmla="*/ 0 h 1772364"/>
              <a:gd name="connsiteX0" fmla="*/ 407259 w 1670667"/>
              <a:gd name="connsiteY0" fmla="*/ 0 h 1772364"/>
              <a:gd name="connsiteX1" fmla="*/ 0 w 1670667"/>
              <a:gd name="connsiteY1" fmla="*/ 190256 h 1772364"/>
              <a:gd name="connsiteX2" fmla="*/ 1306901 w 1670667"/>
              <a:gd name="connsiteY2" fmla="*/ 1772364 h 1772364"/>
              <a:gd name="connsiteX3" fmla="*/ 1670667 w 1670667"/>
              <a:gd name="connsiteY3" fmla="*/ 1528519 h 1772364"/>
              <a:gd name="connsiteX4" fmla="*/ 407259 w 1670667"/>
              <a:gd name="connsiteY4" fmla="*/ 0 h 177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667" h="1772364">
                <a:moveTo>
                  <a:pt x="407259" y="0"/>
                </a:moveTo>
                <a:lnTo>
                  <a:pt x="0" y="190256"/>
                </a:lnTo>
                <a:lnTo>
                  <a:pt x="1306901" y="1772364"/>
                </a:lnTo>
                <a:lnTo>
                  <a:pt x="1670667" y="1528519"/>
                </a:lnTo>
                <a:lnTo>
                  <a:pt x="40725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feld 42"/>
          <p:cNvSpPr txBox="1"/>
          <p:nvPr/>
        </p:nvSpPr>
        <p:spPr>
          <a:xfrm rot="2839289">
            <a:off x="941457" y="4414356"/>
            <a:ext cx="14218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err="1" smtClean="0"/>
              <a:t>switching-asics</a:t>
            </a:r>
            <a:endParaRPr lang="en-US" sz="1600"/>
          </a:p>
        </p:txBody>
      </p:sp>
      <p:sp>
        <p:nvSpPr>
          <p:cNvPr id="44" name="Freihandform 43"/>
          <p:cNvSpPr/>
          <p:nvPr/>
        </p:nvSpPr>
        <p:spPr>
          <a:xfrm>
            <a:off x="2500547" y="4354836"/>
            <a:ext cx="1610831" cy="858926"/>
          </a:xfrm>
          <a:custGeom>
            <a:avLst/>
            <a:gdLst>
              <a:gd name="connsiteX0" fmla="*/ 0 w 2052638"/>
              <a:gd name="connsiteY0" fmla="*/ 1000125 h 1219200"/>
              <a:gd name="connsiteX1" fmla="*/ 1847850 w 2052638"/>
              <a:gd name="connsiteY1" fmla="*/ 0 h 1219200"/>
              <a:gd name="connsiteX2" fmla="*/ 2052638 w 2052638"/>
              <a:gd name="connsiteY2" fmla="*/ 200025 h 1219200"/>
              <a:gd name="connsiteX3" fmla="*/ 200025 w 2052638"/>
              <a:gd name="connsiteY3" fmla="*/ 1219200 h 1219200"/>
              <a:gd name="connsiteX4" fmla="*/ 0 w 2052638"/>
              <a:gd name="connsiteY4" fmla="*/ 1000125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638" h="1219200">
                <a:moveTo>
                  <a:pt x="0" y="1000125"/>
                </a:moveTo>
                <a:lnTo>
                  <a:pt x="1847850" y="0"/>
                </a:lnTo>
                <a:lnTo>
                  <a:pt x="2052638" y="200025"/>
                </a:lnTo>
                <a:lnTo>
                  <a:pt x="200025" y="1219200"/>
                </a:lnTo>
                <a:lnTo>
                  <a:pt x="0" y="1000125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feld 44"/>
          <p:cNvSpPr txBox="1"/>
          <p:nvPr/>
        </p:nvSpPr>
        <p:spPr>
          <a:xfrm rot="19879968">
            <a:off x="2587554" y="4614571"/>
            <a:ext cx="136338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err="1" smtClean="0"/>
              <a:t>read</a:t>
            </a:r>
            <a:r>
              <a:rPr lang="de-DE" sz="1600" smtClean="0"/>
              <a:t>-out-</a:t>
            </a:r>
            <a:r>
              <a:rPr lang="de-DE" sz="1600" err="1" smtClean="0"/>
              <a:t>asics</a:t>
            </a:r>
            <a:endParaRPr lang="en-US" sz="1600"/>
          </a:p>
        </p:txBody>
      </p:sp>
      <p:cxnSp>
        <p:nvCxnSpPr>
          <p:cNvPr id="46" name="Gerade Verbindung 45"/>
          <p:cNvCxnSpPr/>
          <p:nvPr/>
        </p:nvCxnSpPr>
        <p:spPr>
          <a:xfrm flipV="1">
            <a:off x="1321196" y="3281443"/>
            <a:ext cx="1537076" cy="70346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DEPFETs for ATHENA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Alexander </a:t>
            </a:r>
            <a:r>
              <a:rPr lang="en-US" err="1" smtClean="0"/>
              <a:t>Bähr</a:t>
            </a:r>
            <a:r>
              <a:rPr lang="en-US" smtClean="0"/>
              <a:t>         MPE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en-US" smtClean="0"/>
              <a:t>5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376919" y="1221051"/>
            <a:ext cx="5424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matrices </a:t>
            </a:r>
            <a:r>
              <a:rPr lang="en-US" dirty="0" smtClean="0">
                <a:latin typeface="Georgia" panose="02040502050405020303" pitchFamily="18" charset="0"/>
              </a:rPr>
              <a:t>for spatial resolving spectroscopy:</a:t>
            </a:r>
          </a:p>
          <a:p>
            <a:r>
              <a:rPr lang="de-DE" dirty="0" smtClean="0">
                <a:latin typeface="Georgia" panose="02040502050405020303" pitchFamily="18" charset="0"/>
              </a:rPr>
              <a:t>-&gt;</a:t>
            </a:r>
            <a:r>
              <a:rPr lang="de-DE" dirty="0" err="1" smtClean="0">
                <a:latin typeface="Georgia" panose="02040502050405020303" pitchFamily="18" charset="0"/>
              </a:rPr>
              <a:t>read</a:t>
            </a:r>
            <a:r>
              <a:rPr lang="de-DE" dirty="0" smtClean="0">
                <a:latin typeface="Georgia" panose="02040502050405020303" pitchFamily="18" charset="0"/>
              </a:rPr>
              <a:t> out </a:t>
            </a:r>
            <a:r>
              <a:rPr lang="de-DE" dirty="0" err="1" smtClean="0">
                <a:latin typeface="Georgia" panose="02040502050405020303" pitchFamily="18" charset="0"/>
              </a:rPr>
              <a:t>row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wise</a:t>
            </a:r>
            <a:r>
              <a:rPr lang="de-DE" dirty="0" smtClean="0">
                <a:latin typeface="Georgia" panose="02040502050405020303" pitchFamily="18" charset="0"/>
              </a:rPr>
              <a:t> in parallel </a:t>
            </a:r>
            <a:r>
              <a:rPr lang="de-DE" dirty="0" err="1" smtClean="0">
                <a:latin typeface="Georgia" panose="02040502050405020303" pitchFamily="18" charset="0"/>
              </a:rPr>
              <a:t>by</a:t>
            </a:r>
            <a:r>
              <a:rPr lang="de-DE" dirty="0" smtClean="0">
                <a:latin typeface="Georgia" panose="02040502050405020303" pitchFamily="18" charset="0"/>
              </a:rPr>
              <a:t> ASTEROID-ASIC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de-DE" dirty="0" smtClean="0">
                <a:latin typeface="Georgia" panose="02040502050405020303" pitchFamily="18" charset="0"/>
              </a:rPr>
              <a:t>-&gt;flexible </a:t>
            </a:r>
            <a:r>
              <a:rPr lang="de-DE" dirty="0" err="1" smtClean="0">
                <a:latin typeface="Georgia" panose="02040502050405020303" pitchFamily="18" charset="0"/>
              </a:rPr>
              <a:t>adressing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using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SwitcherS</a:t>
            </a:r>
            <a:endParaRPr lang="de-DE" dirty="0" smtClean="0">
              <a:latin typeface="Georgia" panose="02040502050405020303" pitchFamily="18" charset="0"/>
            </a:endParaRPr>
          </a:p>
          <a:p>
            <a:r>
              <a:rPr lang="de-DE" dirty="0" smtClean="0">
                <a:latin typeface="Georgia" panose="02040502050405020303" pitchFamily="18" charset="0"/>
              </a:rPr>
              <a:t>-&gt;</a:t>
            </a:r>
            <a:r>
              <a:rPr lang="de-DE" dirty="0" err="1" smtClean="0">
                <a:latin typeface="Georgia" panose="02040502050405020303" pitchFamily="18" charset="0"/>
              </a:rPr>
              <a:t>usually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read</a:t>
            </a:r>
            <a:r>
              <a:rPr lang="de-DE" dirty="0" smtClean="0">
                <a:latin typeface="Georgia" panose="02040502050405020303" pitchFamily="18" charset="0"/>
              </a:rPr>
              <a:t> out in a </a:t>
            </a:r>
            <a:r>
              <a:rPr lang="de-DE" dirty="0" err="1" smtClean="0">
                <a:latin typeface="Georgia" panose="02040502050405020303" pitchFamily="18" charset="0"/>
              </a:rPr>
              <a:t>rolling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shutter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mode</a:t>
            </a:r>
            <a:endParaRPr lang="de-DE" dirty="0" smtClean="0">
              <a:latin typeface="Georgia" panose="02040502050405020303" pitchFamily="18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5927404" y="5293712"/>
            <a:ext cx="2813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err="1" smtClean="0">
                <a:latin typeface="Georgia" panose="02040502050405020303" pitchFamily="18" charset="0"/>
              </a:rPr>
              <a:t>typical</a:t>
            </a:r>
            <a:r>
              <a:rPr lang="de-DE" smtClean="0">
                <a:latin typeface="Georgia" panose="02040502050405020303" pitchFamily="18" charset="0"/>
              </a:rPr>
              <a:t> </a:t>
            </a:r>
            <a:r>
              <a:rPr lang="de-DE" err="1" smtClean="0">
                <a:latin typeface="Georgia" panose="02040502050405020303" pitchFamily="18" charset="0"/>
              </a:rPr>
              <a:t>performance</a:t>
            </a:r>
            <a:endParaRPr lang="de-DE" smtClean="0">
              <a:latin typeface="Georgia" panose="02040502050405020303" pitchFamily="18" charset="0"/>
            </a:endParaRPr>
          </a:p>
          <a:p>
            <a:r>
              <a:rPr lang="de-DE" smtClean="0">
                <a:latin typeface="Georgia" panose="02040502050405020303" pitchFamily="18" charset="0"/>
              </a:rPr>
              <a:t>FWHM&lt; 130eV @5.9keV</a:t>
            </a:r>
          </a:p>
          <a:p>
            <a:r>
              <a:rPr lang="de-DE" smtClean="0">
                <a:latin typeface="Georgia" panose="02040502050405020303" pitchFamily="18" charset="0"/>
              </a:rPr>
              <a:t>P/B </a:t>
            </a:r>
            <a:r>
              <a:rPr lang="de-DE" baseline="-8000" smtClean="0">
                <a:latin typeface="Georgia" panose="02040502050405020303" pitchFamily="18" charset="0"/>
              </a:rPr>
              <a:t>~</a:t>
            </a:r>
            <a:r>
              <a:rPr lang="de-DE" smtClean="0">
                <a:latin typeface="Georgia" panose="02040502050405020303" pitchFamily="18" charset="0"/>
              </a:rPr>
              <a:t> 3000</a:t>
            </a:r>
            <a:endParaRPr lang="en-US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7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64"/>
    </mc:Choice>
    <mc:Fallback xmlns="">
      <p:transition spd="slow" advTm="200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951E-7 L 0.1151 0.15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76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Simbol-X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" r="5345"/>
          <a:stretch>
            <a:fillRect/>
          </a:stretch>
        </p:blipFill>
        <p:spPr bwMode="auto">
          <a:xfrm>
            <a:off x="680420" y="2733166"/>
            <a:ext cx="3842073" cy="30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ihandform 36"/>
          <p:cNvSpPr/>
          <p:nvPr/>
        </p:nvSpPr>
        <p:spPr>
          <a:xfrm>
            <a:off x="376921" y="3142387"/>
            <a:ext cx="4361523" cy="2726864"/>
          </a:xfrm>
          <a:custGeom>
            <a:avLst/>
            <a:gdLst>
              <a:gd name="connsiteX0" fmla="*/ 423862 w 4095750"/>
              <a:gd name="connsiteY0" fmla="*/ 395288 h 2247900"/>
              <a:gd name="connsiteX1" fmla="*/ 1795462 w 4095750"/>
              <a:gd name="connsiteY1" fmla="*/ 1976438 h 2247900"/>
              <a:gd name="connsiteX2" fmla="*/ 3967162 w 4095750"/>
              <a:gd name="connsiteY2" fmla="*/ 809625 h 2247900"/>
              <a:gd name="connsiteX3" fmla="*/ 4095750 w 4095750"/>
              <a:gd name="connsiteY3" fmla="*/ 971550 h 2247900"/>
              <a:gd name="connsiteX4" fmla="*/ 4076700 w 4095750"/>
              <a:gd name="connsiteY4" fmla="*/ 2162175 h 2247900"/>
              <a:gd name="connsiteX5" fmla="*/ 9525 w 4095750"/>
              <a:gd name="connsiteY5" fmla="*/ 2247900 h 2247900"/>
              <a:gd name="connsiteX6" fmla="*/ 0 w 4095750"/>
              <a:gd name="connsiteY6" fmla="*/ 0 h 2247900"/>
              <a:gd name="connsiteX7" fmla="*/ 423862 w 4095750"/>
              <a:gd name="connsiteY7" fmla="*/ 395288 h 2247900"/>
              <a:gd name="connsiteX0" fmla="*/ 423862 w 4836554"/>
              <a:gd name="connsiteY0" fmla="*/ 395288 h 3050818"/>
              <a:gd name="connsiteX1" fmla="*/ 1795462 w 4836554"/>
              <a:gd name="connsiteY1" fmla="*/ 1976438 h 3050818"/>
              <a:gd name="connsiteX2" fmla="*/ 3967162 w 4836554"/>
              <a:gd name="connsiteY2" fmla="*/ 809625 h 3050818"/>
              <a:gd name="connsiteX3" fmla="*/ 4095750 w 4836554"/>
              <a:gd name="connsiteY3" fmla="*/ 971550 h 3050818"/>
              <a:gd name="connsiteX4" fmla="*/ 4836554 w 4836554"/>
              <a:gd name="connsiteY4" fmla="*/ 3050818 h 3050818"/>
              <a:gd name="connsiteX5" fmla="*/ 9525 w 4836554"/>
              <a:gd name="connsiteY5" fmla="*/ 2247900 h 3050818"/>
              <a:gd name="connsiteX6" fmla="*/ 0 w 4836554"/>
              <a:gd name="connsiteY6" fmla="*/ 0 h 3050818"/>
              <a:gd name="connsiteX7" fmla="*/ 423862 w 4836554"/>
              <a:gd name="connsiteY7" fmla="*/ 395288 h 3050818"/>
              <a:gd name="connsiteX0" fmla="*/ 1135554 w 5548246"/>
              <a:gd name="connsiteY0" fmla="*/ 395288 h 3059269"/>
              <a:gd name="connsiteX1" fmla="*/ 2507154 w 5548246"/>
              <a:gd name="connsiteY1" fmla="*/ 1976438 h 3059269"/>
              <a:gd name="connsiteX2" fmla="*/ 4678854 w 5548246"/>
              <a:gd name="connsiteY2" fmla="*/ 809625 h 3059269"/>
              <a:gd name="connsiteX3" fmla="*/ 4807442 w 5548246"/>
              <a:gd name="connsiteY3" fmla="*/ 971550 h 3059269"/>
              <a:gd name="connsiteX4" fmla="*/ 5548246 w 5548246"/>
              <a:gd name="connsiteY4" fmla="*/ 3050818 h 3059269"/>
              <a:gd name="connsiteX5" fmla="*/ 0 w 5548246"/>
              <a:gd name="connsiteY5" fmla="*/ 3059269 h 3059269"/>
              <a:gd name="connsiteX6" fmla="*/ 711692 w 5548246"/>
              <a:gd name="connsiteY6" fmla="*/ 0 h 3059269"/>
              <a:gd name="connsiteX7" fmla="*/ 1135554 w 5548246"/>
              <a:gd name="connsiteY7" fmla="*/ 395288 h 3059269"/>
              <a:gd name="connsiteX0" fmla="*/ 1145079 w 5557771"/>
              <a:gd name="connsiteY0" fmla="*/ 1206657 h 3870638"/>
              <a:gd name="connsiteX1" fmla="*/ 2516679 w 5557771"/>
              <a:gd name="connsiteY1" fmla="*/ 2787807 h 3870638"/>
              <a:gd name="connsiteX2" fmla="*/ 4688379 w 5557771"/>
              <a:gd name="connsiteY2" fmla="*/ 1620994 h 3870638"/>
              <a:gd name="connsiteX3" fmla="*/ 4816967 w 5557771"/>
              <a:gd name="connsiteY3" fmla="*/ 1782919 h 3870638"/>
              <a:gd name="connsiteX4" fmla="*/ 5557771 w 5557771"/>
              <a:gd name="connsiteY4" fmla="*/ 3862187 h 3870638"/>
              <a:gd name="connsiteX5" fmla="*/ 9525 w 5557771"/>
              <a:gd name="connsiteY5" fmla="*/ 3870638 h 3870638"/>
              <a:gd name="connsiteX6" fmla="*/ 0 w 5557771"/>
              <a:gd name="connsiteY6" fmla="*/ 0 h 3870638"/>
              <a:gd name="connsiteX7" fmla="*/ 1145079 w 5557771"/>
              <a:gd name="connsiteY7" fmla="*/ 1206657 h 3870638"/>
              <a:gd name="connsiteX0" fmla="*/ 1145079 w 5557771"/>
              <a:gd name="connsiteY0" fmla="*/ 1206657 h 3870638"/>
              <a:gd name="connsiteX1" fmla="*/ 2516679 w 5557771"/>
              <a:gd name="connsiteY1" fmla="*/ 2787807 h 3870638"/>
              <a:gd name="connsiteX2" fmla="*/ 4688379 w 5557771"/>
              <a:gd name="connsiteY2" fmla="*/ 1620994 h 3870638"/>
              <a:gd name="connsiteX3" fmla="*/ 5512426 w 5557771"/>
              <a:gd name="connsiteY3" fmla="*/ 1615494 h 3870638"/>
              <a:gd name="connsiteX4" fmla="*/ 5557771 w 5557771"/>
              <a:gd name="connsiteY4" fmla="*/ 3862187 h 3870638"/>
              <a:gd name="connsiteX5" fmla="*/ 9525 w 5557771"/>
              <a:gd name="connsiteY5" fmla="*/ 3870638 h 3870638"/>
              <a:gd name="connsiteX6" fmla="*/ 0 w 5557771"/>
              <a:gd name="connsiteY6" fmla="*/ 0 h 3870638"/>
              <a:gd name="connsiteX7" fmla="*/ 1145079 w 5557771"/>
              <a:gd name="connsiteY7" fmla="*/ 1206657 h 387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7771" h="3870638">
                <a:moveTo>
                  <a:pt x="1145079" y="1206657"/>
                </a:moveTo>
                <a:lnTo>
                  <a:pt x="2516679" y="2787807"/>
                </a:lnTo>
                <a:lnTo>
                  <a:pt x="4688379" y="1620994"/>
                </a:lnTo>
                <a:lnTo>
                  <a:pt x="5512426" y="1615494"/>
                </a:lnTo>
                <a:lnTo>
                  <a:pt x="5557771" y="3862187"/>
                </a:lnTo>
                <a:lnTo>
                  <a:pt x="9525" y="3870638"/>
                </a:lnTo>
                <a:lnTo>
                  <a:pt x="0" y="0"/>
                </a:lnTo>
                <a:lnTo>
                  <a:pt x="1145079" y="120665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ihandform 37"/>
          <p:cNvSpPr/>
          <p:nvPr/>
        </p:nvSpPr>
        <p:spPr>
          <a:xfrm>
            <a:off x="451668" y="2545685"/>
            <a:ext cx="4312357" cy="1768700"/>
          </a:xfrm>
          <a:custGeom>
            <a:avLst/>
            <a:gdLst>
              <a:gd name="connsiteX0" fmla="*/ 357187 w 4181475"/>
              <a:gd name="connsiteY0" fmla="*/ 1471612 h 1938337"/>
              <a:gd name="connsiteX1" fmla="*/ 2433637 w 4181475"/>
              <a:gd name="connsiteY1" fmla="*/ 419100 h 1938337"/>
              <a:gd name="connsiteX2" fmla="*/ 3876675 w 4181475"/>
              <a:gd name="connsiteY2" fmla="*/ 1938337 h 1938337"/>
              <a:gd name="connsiteX3" fmla="*/ 4181475 w 4181475"/>
              <a:gd name="connsiteY3" fmla="*/ 1509712 h 1938337"/>
              <a:gd name="connsiteX4" fmla="*/ 4100512 w 4181475"/>
              <a:gd name="connsiteY4" fmla="*/ 0 h 1938337"/>
              <a:gd name="connsiteX5" fmla="*/ 0 w 4181475"/>
              <a:gd name="connsiteY5" fmla="*/ 80962 h 1938337"/>
              <a:gd name="connsiteX6" fmla="*/ 357187 w 4181475"/>
              <a:gd name="connsiteY6" fmla="*/ 1471612 h 1938337"/>
              <a:gd name="connsiteX0" fmla="*/ 1014009 w 4838297"/>
              <a:gd name="connsiteY0" fmla="*/ 2034594 h 2501319"/>
              <a:gd name="connsiteX1" fmla="*/ 3090459 w 4838297"/>
              <a:gd name="connsiteY1" fmla="*/ 982082 h 2501319"/>
              <a:gd name="connsiteX2" fmla="*/ 4533497 w 4838297"/>
              <a:gd name="connsiteY2" fmla="*/ 2501319 h 2501319"/>
              <a:gd name="connsiteX3" fmla="*/ 4838297 w 4838297"/>
              <a:gd name="connsiteY3" fmla="*/ 2072694 h 2501319"/>
              <a:gd name="connsiteX4" fmla="*/ 4757334 w 4838297"/>
              <a:gd name="connsiteY4" fmla="*/ 562982 h 2501319"/>
              <a:gd name="connsiteX5" fmla="*/ 0 w 4838297"/>
              <a:gd name="connsiteY5" fmla="*/ 0 h 2501319"/>
              <a:gd name="connsiteX6" fmla="*/ 1014009 w 4838297"/>
              <a:gd name="connsiteY6" fmla="*/ 2034594 h 2501319"/>
              <a:gd name="connsiteX0" fmla="*/ 138245 w 4838297"/>
              <a:gd name="connsiteY0" fmla="*/ 2498233 h 2501319"/>
              <a:gd name="connsiteX1" fmla="*/ 3090459 w 4838297"/>
              <a:gd name="connsiteY1" fmla="*/ 982082 h 2501319"/>
              <a:gd name="connsiteX2" fmla="*/ 4533497 w 4838297"/>
              <a:gd name="connsiteY2" fmla="*/ 2501319 h 2501319"/>
              <a:gd name="connsiteX3" fmla="*/ 4838297 w 4838297"/>
              <a:gd name="connsiteY3" fmla="*/ 2072694 h 2501319"/>
              <a:gd name="connsiteX4" fmla="*/ 4757334 w 4838297"/>
              <a:gd name="connsiteY4" fmla="*/ 562982 h 2501319"/>
              <a:gd name="connsiteX5" fmla="*/ 0 w 4838297"/>
              <a:gd name="connsiteY5" fmla="*/ 0 h 2501319"/>
              <a:gd name="connsiteX6" fmla="*/ 138245 w 4838297"/>
              <a:gd name="connsiteY6" fmla="*/ 2498233 h 2501319"/>
              <a:gd name="connsiteX0" fmla="*/ 138245 w 5495120"/>
              <a:gd name="connsiteY0" fmla="*/ 2498233 h 2510575"/>
              <a:gd name="connsiteX1" fmla="*/ 3090459 w 5495120"/>
              <a:gd name="connsiteY1" fmla="*/ 982082 h 2510575"/>
              <a:gd name="connsiteX2" fmla="*/ 4533497 w 5495120"/>
              <a:gd name="connsiteY2" fmla="*/ 2501319 h 2510575"/>
              <a:gd name="connsiteX3" fmla="*/ 5495120 w 5495120"/>
              <a:gd name="connsiteY3" fmla="*/ 2510575 h 2510575"/>
              <a:gd name="connsiteX4" fmla="*/ 4757334 w 5495120"/>
              <a:gd name="connsiteY4" fmla="*/ 562982 h 2510575"/>
              <a:gd name="connsiteX5" fmla="*/ 0 w 5495120"/>
              <a:gd name="connsiteY5" fmla="*/ 0 h 2510575"/>
              <a:gd name="connsiteX6" fmla="*/ 138245 w 5495120"/>
              <a:gd name="connsiteY6" fmla="*/ 2498233 h 2510575"/>
              <a:gd name="connsiteX0" fmla="*/ 138245 w 5495120"/>
              <a:gd name="connsiteY0" fmla="*/ 2498233 h 2510575"/>
              <a:gd name="connsiteX1" fmla="*/ 3090459 w 5495120"/>
              <a:gd name="connsiteY1" fmla="*/ 982082 h 2510575"/>
              <a:gd name="connsiteX2" fmla="*/ 4533497 w 5495120"/>
              <a:gd name="connsiteY2" fmla="*/ 2501319 h 2510575"/>
              <a:gd name="connsiteX3" fmla="*/ 5495120 w 5495120"/>
              <a:gd name="connsiteY3" fmla="*/ 2510575 h 2510575"/>
              <a:gd name="connsiteX4" fmla="*/ 5439914 w 5495120"/>
              <a:gd name="connsiteY4" fmla="*/ 73584 h 2510575"/>
              <a:gd name="connsiteX5" fmla="*/ 0 w 5495120"/>
              <a:gd name="connsiteY5" fmla="*/ 0 h 2510575"/>
              <a:gd name="connsiteX6" fmla="*/ 138245 w 5495120"/>
              <a:gd name="connsiteY6" fmla="*/ 2498233 h 25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5120" h="2510575">
                <a:moveTo>
                  <a:pt x="138245" y="2498233"/>
                </a:moveTo>
                <a:lnTo>
                  <a:pt x="3090459" y="982082"/>
                </a:lnTo>
                <a:lnTo>
                  <a:pt x="4533497" y="2501319"/>
                </a:lnTo>
                <a:lnTo>
                  <a:pt x="5495120" y="2510575"/>
                </a:lnTo>
                <a:lnTo>
                  <a:pt x="5439914" y="73584"/>
                </a:lnTo>
                <a:lnTo>
                  <a:pt x="0" y="0"/>
                </a:lnTo>
                <a:lnTo>
                  <a:pt x="138245" y="249823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ihandform 38"/>
          <p:cNvSpPr/>
          <p:nvPr/>
        </p:nvSpPr>
        <p:spPr>
          <a:xfrm>
            <a:off x="2959661" y="3186027"/>
            <a:ext cx="1243365" cy="1042387"/>
          </a:xfrm>
          <a:custGeom>
            <a:avLst/>
            <a:gdLst>
              <a:gd name="connsiteX0" fmla="*/ 223837 w 1638300"/>
              <a:gd name="connsiteY0" fmla="*/ 0 h 1571625"/>
              <a:gd name="connsiteX1" fmla="*/ 0 w 1638300"/>
              <a:gd name="connsiteY1" fmla="*/ 114300 h 1571625"/>
              <a:gd name="connsiteX2" fmla="*/ 1452562 w 1638300"/>
              <a:gd name="connsiteY2" fmla="*/ 1571625 h 1571625"/>
              <a:gd name="connsiteX3" fmla="*/ 1638300 w 1638300"/>
              <a:gd name="connsiteY3" fmla="*/ 1452562 h 1571625"/>
              <a:gd name="connsiteX4" fmla="*/ 223837 w 1638300"/>
              <a:gd name="connsiteY4" fmla="*/ 0 h 1571625"/>
              <a:gd name="connsiteX0" fmla="*/ 223837 w 1794749"/>
              <a:gd name="connsiteY0" fmla="*/ 0 h 1571625"/>
              <a:gd name="connsiteX1" fmla="*/ 0 w 1794749"/>
              <a:gd name="connsiteY1" fmla="*/ 114300 h 1571625"/>
              <a:gd name="connsiteX2" fmla="*/ 1452562 w 1794749"/>
              <a:gd name="connsiteY2" fmla="*/ 1571625 h 1571625"/>
              <a:gd name="connsiteX3" fmla="*/ 1794749 w 1794749"/>
              <a:gd name="connsiteY3" fmla="*/ 1360332 h 1571625"/>
              <a:gd name="connsiteX4" fmla="*/ 223837 w 1794749"/>
              <a:gd name="connsiteY4" fmla="*/ 0 h 1571625"/>
              <a:gd name="connsiteX0" fmla="*/ 407261 w 1794749"/>
              <a:gd name="connsiteY0" fmla="*/ 0 h 1653006"/>
              <a:gd name="connsiteX1" fmla="*/ 0 w 1794749"/>
              <a:gd name="connsiteY1" fmla="*/ 195681 h 1653006"/>
              <a:gd name="connsiteX2" fmla="*/ 1452562 w 1794749"/>
              <a:gd name="connsiteY2" fmla="*/ 1653006 h 1653006"/>
              <a:gd name="connsiteX3" fmla="*/ 1794749 w 1794749"/>
              <a:gd name="connsiteY3" fmla="*/ 1441713 h 1653006"/>
              <a:gd name="connsiteX4" fmla="*/ 407261 w 1794749"/>
              <a:gd name="connsiteY4" fmla="*/ 0 h 1653006"/>
              <a:gd name="connsiteX0" fmla="*/ 407261 w 1794749"/>
              <a:gd name="connsiteY0" fmla="*/ 0 h 1685558"/>
              <a:gd name="connsiteX1" fmla="*/ 0 w 1794749"/>
              <a:gd name="connsiteY1" fmla="*/ 195681 h 1685558"/>
              <a:gd name="connsiteX2" fmla="*/ 1430983 w 1794749"/>
              <a:gd name="connsiteY2" fmla="*/ 1685558 h 1685558"/>
              <a:gd name="connsiteX3" fmla="*/ 1794749 w 1794749"/>
              <a:gd name="connsiteY3" fmla="*/ 1441713 h 1685558"/>
              <a:gd name="connsiteX4" fmla="*/ 407261 w 1794749"/>
              <a:gd name="connsiteY4" fmla="*/ 0 h 168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749" h="1685558">
                <a:moveTo>
                  <a:pt x="407261" y="0"/>
                </a:moveTo>
                <a:lnTo>
                  <a:pt x="0" y="195681"/>
                </a:lnTo>
                <a:lnTo>
                  <a:pt x="1430983" y="1685558"/>
                </a:lnTo>
                <a:lnTo>
                  <a:pt x="1794749" y="1441713"/>
                </a:lnTo>
                <a:lnTo>
                  <a:pt x="40726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feld 39"/>
          <p:cNvSpPr txBox="1"/>
          <p:nvPr/>
        </p:nvSpPr>
        <p:spPr>
          <a:xfrm rot="2742412">
            <a:off x="2888859" y="3502962"/>
            <a:ext cx="14218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err="1" smtClean="0"/>
              <a:t>switching-asics</a:t>
            </a:r>
            <a:endParaRPr lang="en-US" sz="1600"/>
          </a:p>
        </p:txBody>
      </p:sp>
      <p:sp>
        <p:nvSpPr>
          <p:cNvPr id="41" name="Freihandform 40"/>
          <p:cNvSpPr/>
          <p:nvPr/>
        </p:nvSpPr>
        <p:spPr>
          <a:xfrm>
            <a:off x="1056465" y="4090047"/>
            <a:ext cx="1157404" cy="1096070"/>
          </a:xfrm>
          <a:custGeom>
            <a:avLst/>
            <a:gdLst>
              <a:gd name="connsiteX0" fmla="*/ 223837 w 1638300"/>
              <a:gd name="connsiteY0" fmla="*/ 0 h 1571625"/>
              <a:gd name="connsiteX1" fmla="*/ 0 w 1638300"/>
              <a:gd name="connsiteY1" fmla="*/ 114300 h 1571625"/>
              <a:gd name="connsiteX2" fmla="*/ 1452562 w 1638300"/>
              <a:gd name="connsiteY2" fmla="*/ 1571625 h 1571625"/>
              <a:gd name="connsiteX3" fmla="*/ 1638300 w 1638300"/>
              <a:gd name="connsiteY3" fmla="*/ 1452562 h 1571625"/>
              <a:gd name="connsiteX4" fmla="*/ 223837 w 1638300"/>
              <a:gd name="connsiteY4" fmla="*/ 0 h 1571625"/>
              <a:gd name="connsiteX0" fmla="*/ 223837 w 1794749"/>
              <a:gd name="connsiteY0" fmla="*/ 0 h 1571625"/>
              <a:gd name="connsiteX1" fmla="*/ 0 w 1794749"/>
              <a:gd name="connsiteY1" fmla="*/ 114300 h 1571625"/>
              <a:gd name="connsiteX2" fmla="*/ 1452562 w 1794749"/>
              <a:gd name="connsiteY2" fmla="*/ 1571625 h 1571625"/>
              <a:gd name="connsiteX3" fmla="*/ 1794749 w 1794749"/>
              <a:gd name="connsiteY3" fmla="*/ 1360332 h 1571625"/>
              <a:gd name="connsiteX4" fmla="*/ 223837 w 1794749"/>
              <a:gd name="connsiteY4" fmla="*/ 0 h 1571625"/>
              <a:gd name="connsiteX0" fmla="*/ 407261 w 1794749"/>
              <a:gd name="connsiteY0" fmla="*/ 0 h 1653006"/>
              <a:gd name="connsiteX1" fmla="*/ 0 w 1794749"/>
              <a:gd name="connsiteY1" fmla="*/ 195681 h 1653006"/>
              <a:gd name="connsiteX2" fmla="*/ 1452562 w 1794749"/>
              <a:gd name="connsiteY2" fmla="*/ 1653006 h 1653006"/>
              <a:gd name="connsiteX3" fmla="*/ 1794749 w 1794749"/>
              <a:gd name="connsiteY3" fmla="*/ 1441713 h 1653006"/>
              <a:gd name="connsiteX4" fmla="*/ 407261 w 1794749"/>
              <a:gd name="connsiteY4" fmla="*/ 0 h 1653006"/>
              <a:gd name="connsiteX0" fmla="*/ 407261 w 1794749"/>
              <a:gd name="connsiteY0" fmla="*/ 0 h 1685558"/>
              <a:gd name="connsiteX1" fmla="*/ 0 w 1794749"/>
              <a:gd name="connsiteY1" fmla="*/ 195681 h 1685558"/>
              <a:gd name="connsiteX2" fmla="*/ 1430983 w 1794749"/>
              <a:gd name="connsiteY2" fmla="*/ 1685558 h 1685558"/>
              <a:gd name="connsiteX3" fmla="*/ 1794749 w 1794749"/>
              <a:gd name="connsiteY3" fmla="*/ 1441713 h 1685558"/>
              <a:gd name="connsiteX4" fmla="*/ 407261 w 1794749"/>
              <a:gd name="connsiteY4" fmla="*/ 0 h 1685558"/>
              <a:gd name="connsiteX0" fmla="*/ 531341 w 1794749"/>
              <a:gd name="connsiteY0" fmla="*/ 0 h 1772364"/>
              <a:gd name="connsiteX1" fmla="*/ 0 w 1794749"/>
              <a:gd name="connsiteY1" fmla="*/ 282487 h 1772364"/>
              <a:gd name="connsiteX2" fmla="*/ 1430983 w 1794749"/>
              <a:gd name="connsiteY2" fmla="*/ 1772364 h 1772364"/>
              <a:gd name="connsiteX3" fmla="*/ 1794749 w 1794749"/>
              <a:gd name="connsiteY3" fmla="*/ 1528519 h 1772364"/>
              <a:gd name="connsiteX4" fmla="*/ 531341 w 1794749"/>
              <a:gd name="connsiteY4" fmla="*/ 0 h 1772364"/>
              <a:gd name="connsiteX0" fmla="*/ 466603 w 1730011"/>
              <a:gd name="connsiteY0" fmla="*/ 0 h 1772364"/>
              <a:gd name="connsiteX1" fmla="*/ 0 w 1730011"/>
              <a:gd name="connsiteY1" fmla="*/ 233659 h 1772364"/>
              <a:gd name="connsiteX2" fmla="*/ 1366245 w 1730011"/>
              <a:gd name="connsiteY2" fmla="*/ 1772364 h 1772364"/>
              <a:gd name="connsiteX3" fmla="*/ 1730011 w 1730011"/>
              <a:gd name="connsiteY3" fmla="*/ 1528519 h 1772364"/>
              <a:gd name="connsiteX4" fmla="*/ 466603 w 1730011"/>
              <a:gd name="connsiteY4" fmla="*/ 0 h 1772364"/>
              <a:gd name="connsiteX0" fmla="*/ 407259 w 1670667"/>
              <a:gd name="connsiteY0" fmla="*/ 0 h 1772364"/>
              <a:gd name="connsiteX1" fmla="*/ 0 w 1670667"/>
              <a:gd name="connsiteY1" fmla="*/ 190256 h 1772364"/>
              <a:gd name="connsiteX2" fmla="*/ 1306901 w 1670667"/>
              <a:gd name="connsiteY2" fmla="*/ 1772364 h 1772364"/>
              <a:gd name="connsiteX3" fmla="*/ 1670667 w 1670667"/>
              <a:gd name="connsiteY3" fmla="*/ 1528519 h 1772364"/>
              <a:gd name="connsiteX4" fmla="*/ 407259 w 1670667"/>
              <a:gd name="connsiteY4" fmla="*/ 0 h 177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667" h="1772364">
                <a:moveTo>
                  <a:pt x="407259" y="0"/>
                </a:moveTo>
                <a:lnTo>
                  <a:pt x="0" y="190256"/>
                </a:lnTo>
                <a:lnTo>
                  <a:pt x="1306901" y="1772364"/>
                </a:lnTo>
                <a:lnTo>
                  <a:pt x="1670667" y="1528519"/>
                </a:lnTo>
                <a:lnTo>
                  <a:pt x="40725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feld 42"/>
          <p:cNvSpPr txBox="1"/>
          <p:nvPr/>
        </p:nvSpPr>
        <p:spPr>
          <a:xfrm rot="2839289">
            <a:off x="941457" y="4414356"/>
            <a:ext cx="142186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err="1" smtClean="0"/>
              <a:t>switching-asics</a:t>
            </a:r>
            <a:endParaRPr lang="en-US" sz="1600"/>
          </a:p>
        </p:txBody>
      </p:sp>
      <p:sp>
        <p:nvSpPr>
          <p:cNvPr id="44" name="Freihandform 43"/>
          <p:cNvSpPr/>
          <p:nvPr/>
        </p:nvSpPr>
        <p:spPr>
          <a:xfrm>
            <a:off x="2500547" y="4354836"/>
            <a:ext cx="1610831" cy="858926"/>
          </a:xfrm>
          <a:custGeom>
            <a:avLst/>
            <a:gdLst>
              <a:gd name="connsiteX0" fmla="*/ 0 w 2052638"/>
              <a:gd name="connsiteY0" fmla="*/ 1000125 h 1219200"/>
              <a:gd name="connsiteX1" fmla="*/ 1847850 w 2052638"/>
              <a:gd name="connsiteY1" fmla="*/ 0 h 1219200"/>
              <a:gd name="connsiteX2" fmla="*/ 2052638 w 2052638"/>
              <a:gd name="connsiteY2" fmla="*/ 200025 h 1219200"/>
              <a:gd name="connsiteX3" fmla="*/ 200025 w 2052638"/>
              <a:gd name="connsiteY3" fmla="*/ 1219200 h 1219200"/>
              <a:gd name="connsiteX4" fmla="*/ 0 w 2052638"/>
              <a:gd name="connsiteY4" fmla="*/ 1000125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638" h="1219200">
                <a:moveTo>
                  <a:pt x="0" y="1000125"/>
                </a:moveTo>
                <a:lnTo>
                  <a:pt x="1847850" y="0"/>
                </a:lnTo>
                <a:lnTo>
                  <a:pt x="2052638" y="200025"/>
                </a:lnTo>
                <a:lnTo>
                  <a:pt x="200025" y="1219200"/>
                </a:lnTo>
                <a:lnTo>
                  <a:pt x="0" y="1000125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feld 44"/>
          <p:cNvSpPr txBox="1"/>
          <p:nvPr/>
        </p:nvSpPr>
        <p:spPr>
          <a:xfrm rot="19879968">
            <a:off x="2587554" y="4614571"/>
            <a:ext cx="136338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err="1" smtClean="0"/>
              <a:t>read</a:t>
            </a:r>
            <a:r>
              <a:rPr lang="de-DE" sz="1600" smtClean="0"/>
              <a:t>-out-</a:t>
            </a:r>
            <a:r>
              <a:rPr lang="de-DE" sz="1600" err="1" smtClean="0"/>
              <a:t>asics</a:t>
            </a:r>
            <a:endParaRPr lang="en-US" sz="1600"/>
          </a:p>
        </p:txBody>
      </p:sp>
      <p:cxnSp>
        <p:nvCxnSpPr>
          <p:cNvPr id="46" name="Gerade Verbindung 45"/>
          <p:cNvCxnSpPr/>
          <p:nvPr/>
        </p:nvCxnSpPr>
        <p:spPr>
          <a:xfrm flipV="1">
            <a:off x="1321196" y="3281443"/>
            <a:ext cx="1537076" cy="70346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2607846" y="3946227"/>
            <a:ext cx="150186" cy="7817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Gerade Verbindung 52"/>
          <p:cNvCxnSpPr/>
          <p:nvPr/>
        </p:nvCxnSpPr>
        <p:spPr>
          <a:xfrm flipV="1">
            <a:off x="1681815" y="3672665"/>
            <a:ext cx="1537076" cy="70346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</a:t>
            </a:r>
            <a:r>
              <a:rPr lang="de-DE" dirty="0" err="1" smtClean="0"/>
              <a:t>indow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Alexander Bähr         MPE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37088"/>
              </p:ext>
            </p:extLst>
          </p:nvPr>
        </p:nvGraphicFramePr>
        <p:xfrm>
          <a:off x="5800960" y="1627158"/>
          <a:ext cx="2973388" cy="221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0" name="Acrobat Document" r:id="rId5" imgW="9915500" imgH="7391400" progId="AcroExch.Document.11">
                  <p:embed/>
                </p:oleObj>
              </mc:Choice>
              <mc:Fallback>
                <p:oleObj name="Acrobat Document" r:id="rId5" imgW="9915500" imgH="73914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960" y="1627158"/>
                        <a:ext cx="2973388" cy="221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315860"/>
              </p:ext>
            </p:extLst>
          </p:nvPr>
        </p:nvGraphicFramePr>
        <p:xfrm>
          <a:off x="5784757" y="4130042"/>
          <a:ext cx="2973388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1" name="Acrobat Document" r:id="rId7" imgW="9915500" imgH="7391400" progId="AcroExch.Document.11">
                  <p:embed/>
                </p:oleObj>
              </mc:Choice>
              <mc:Fallback>
                <p:oleObj name="Acrobat Document" r:id="rId7" imgW="9915500" imgH="73914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757" y="4130042"/>
                        <a:ext cx="2973388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hteck 22"/>
          <p:cNvSpPr/>
          <p:nvPr/>
        </p:nvSpPr>
        <p:spPr>
          <a:xfrm>
            <a:off x="680420" y="5292639"/>
            <a:ext cx="5039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-&gt;out </a:t>
            </a:r>
            <a:r>
              <a:rPr lang="de-DE" dirty="0" err="1" smtClean="0">
                <a:latin typeface="Georgia" panose="02040502050405020303" pitchFamily="18" charset="0"/>
              </a:rPr>
              <a:t>of</a:t>
            </a:r>
            <a:r>
              <a:rPr lang="de-DE" dirty="0" smtClean="0">
                <a:latin typeface="Georgia" panose="02040502050405020303" pitchFamily="18" charset="0"/>
              </a:rPr>
              <a:t> time </a:t>
            </a:r>
            <a:r>
              <a:rPr lang="de-DE" dirty="0" err="1" smtClean="0">
                <a:latin typeface="Georgia" panose="02040502050405020303" pitchFamily="18" charset="0"/>
              </a:rPr>
              <a:t>events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cause</a:t>
            </a:r>
            <a:r>
              <a:rPr lang="de-DE" dirty="0" smtClean="0">
                <a:latin typeface="Georgia" panose="02040502050405020303" pitchFamily="18" charset="0"/>
              </a:rPr>
              <a:t> so </a:t>
            </a:r>
            <a:r>
              <a:rPr lang="de-DE" dirty="0" err="1" smtClean="0">
                <a:latin typeface="Georgia" panose="02040502050405020303" pitchFamily="18" charset="0"/>
              </a:rPr>
              <a:t>called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misfits</a:t>
            </a:r>
          </a:p>
          <a:p>
            <a:r>
              <a:rPr lang="de-DE" dirty="0" smtClean="0">
                <a:latin typeface="Georgia" panose="02040502050405020303" pitchFamily="18" charset="0"/>
              </a:rPr>
              <a:t>-&gt;</a:t>
            </a:r>
            <a:r>
              <a:rPr lang="de-DE" dirty="0" err="1" smtClean="0">
                <a:latin typeface="Georgia" panose="02040502050405020303" pitchFamily="18" charset="0"/>
              </a:rPr>
              <a:t>generates</a:t>
            </a:r>
            <a:r>
              <a:rPr lang="de-DE" dirty="0" smtClean="0">
                <a:latin typeface="Georgia" panose="02040502050405020303" pitchFamily="18" charset="0"/>
              </a:rPr>
              <a:t> additional „</a:t>
            </a:r>
            <a:r>
              <a:rPr lang="de-DE" dirty="0" err="1" smtClean="0">
                <a:latin typeface="Georgia" panose="02040502050405020303" pitchFamily="18" charset="0"/>
              </a:rPr>
              <a:t>background</a:t>
            </a:r>
            <a:r>
              <a:rPr lang="de-DE" dirty="0" smtClean="0">
                <a:latin typeface="Georgia" panose="02040502050405020303" pitchFamily="18" charset="0"/>
              </a:rPr>
              <a:t>“</a:t>
            </a:r>
          </a:p>
          <a:p>
            <a:r>
              <a:rPr lang="de-DE" dirty="0">
                <a:latin typeface="Georgia" panose="02040502050405020303" pitchFamily="18" charset="0"/>
              </a:rPr>
              <a:t>	</a:t>
            </a:r>
            <a:r>
              <a:rPr lang="de-DE" dirty="0" smtClean="0">
                <a:latin typeface="Georgia" panose="02040502050405020303" pitchFamily="18" charset="0"/>
              </a:rPr>
              <a:t>dominant at fast </a:t>
            </a:r>
            <a:r>
              <a:rPr lang="de-DE" dirty="0" err="1" smtClean="0">
                <a:latin typeface="Georgia" panose="02040502050405020303" pitchFamily="18" charset="0"/>
              </a:rPr>
              <a:t>timings</a:t>
            </a:r>
            <a:endParaRPr lang="de-DE" dirty="0" smtClean="0">
              <a:latin typeface="Georgia" panose="02040502050405020303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00960" y="3946227"/>
            <a:ext cx="2893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Georgia" panose="02040502050405020303" pitchFamily="18" charset="0"/>
              </a:rPr>
              <a:t>t</a:t>
            </a:r>
            <a:r>
              <a:rPr lang="de-DE" sz="1200" dirty="0" err="1" smtClean="0">
                <a:latin typeface="Georgia" panose="02040502050405020303" pitchFamily="18" charset="0"/>
              </a:rPr>
              <a:t>rapezoidal</a:t>
            </a:r>
            <a:r>
              <a:rPr lang="de-DE" sz="1200" dirty="0" smtClean="0">
                <a:latin typeface="Georgia" panose="02040502050405020303" pitchFamily="18" charset="0"/>
              </a:rPr>
              <a:t> </a:t>
            </a:r>
            <a:r>
              <a:rPr lang="de-DE" sz="1200" dirty="0" err="1" smtClean="0">
                <a:latin typeface="Georgia" panose="02040502050405020303" pitchFamily="18" charset="0"/>
              </a:rPr>
              <a:t>weighting</a:t>
            </a:r>
            <a:r>
              <a:rPr lang="de-DE" sz="1200" dirty="0" smtClean="0">
                <a:latin typeface="Georgia" panose="02040502050405020303" pitchFamily="18" charset="0"/>
              </a:rPr>
              <a:t> </a:t>
            </a:r>
            <a:r>
              <a:rPr lang="de-DE" sz="1200" dirty="0" err="1" smtClean="0">
                <a:latin typeface="Georgia" panose="02040502050405020303" pitchFamily="18" charset="0"/>
              </a:rPr>
              <a:t>of</a:t>
            </a:r>
            <a:r>
              <a:rPr lang="de-DE" sz="1200" dirty="0" smtClean="0">
                <a:latin typeface="Georgia" panose="02040502050405020303" pitchFamily="18" charset="0"/>
              </a:rPr>
              <a:t> DEPFET signal</a:t>
            </a:r>
            <a:endParaRPr lang="en-US" sz="1200" dirty="0">
              <a:latin typeface="Georgia" panose="02040502050405020303" pitchFamily="18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76919" y="1221051"/>
            <a:ext cx="5424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matrices </a:t>
            </a:r>
            <a:r>
              <a:rPr lang="en-US" dirty="0" smtClean="0">
                <a:latin typeface="Georgia" panose="02040502050405020303" pitchFamily="18" charset="0"/>
              </a:rPr>
              <a:t>for spatial resolving spectroscopy:</a:t>
            </a:r>
          </a:p>
          <a:p>
            <a:r>
              <a:rPr lang="de-DE" dirty="0" smtClean="0">
                <a:latin typeface="Georgia" panose="02040502050405020303" pitchFamily="18" charset="0"/>
              </a:rPr>
              <a:t>-&gt;</a:t>
            </a:r>
            <a:r>
              <a:rPr lang="de-DE" dirty="0" err="1" smtClean="0">
                <a:latin typeface="Georgia" panose="02040502050405020303" pitchFamily="18" charset="0"/>
              </a:rPr>
              <a:t>read</a:t>
            </a:r>
            <a:r>
              <a:rPr lang="de-DE" dirty="0" smtClean="0">
                <a:latin typeface="Georgia" panose="02040502050405020303" pitchFamily="18" charset="0"/>
              </a:rPr>
              <a:t> out </a:t>
            </a:r>
            <a:r>
              <a:rPr lang="de-DE" dirty="0" err="1" smtClean="0">
                <a:latin typeface="Georgia" panose="02040502050405020303" pitchFamily="18" charset="0"/>
              </a:rPr>
              <a:t>row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wise</a:t>
            </a:r>
            <a:r>
              <a:rPr lang="de-DE" dirty="0" smtClean="0">
                <a:latin typeface="Georgia" panose="02040502050405020303" pitchFamily="18" charset="0"/>
              </a:rPr>
              <a:t> in parallel </a:t>
            </a:r>
            <a:r>
              <a:rPr lang="de-DE" dirty="0" err="1" smtClean="0">
                <a:latin typeface="Georgia" panose="02040502050405020303" pitchFamily="18" charset="0"/>
              </a:rPr>
              <a:t>by</a:t>
            </a:r>
            <a:r>
              <a:rPr lang="de-DE" dirty="0" smtClean="0">
                <a:latin typeface="Georgia" panose="02040502050405020303" pitchFamily="18" charset="0"/>
              </a:rPr>
              <a:t> ASTEROID-ASIC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de-DE" dirty="0" smtClean="0">
                <a:latin typeface="Georgia" panose="02040502050405020303" pitchFamily="18" charset="0"/>
              </a:rPr>
              <a:t>-&gt;flexible </a:t>
            </a:r>
            <a:r>
              <a:rPr lang="de-DE" dirty="0" err="1" smtClean="0">
                <a:latin typeface="Georgia" panose="02040502050405020303" pitchFamily="18" charset="0"/>
              </a:rPr>
              <a:t>adressing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using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SwitcherS</a:t>
            </a:r>
            <a:endParaRPr lang="de-DE" dirty="0" smtClean="0">
              <a:latin typeface="Georgia" panose="02040502050405020303" pitchFamily="18" charset="0"/>
            </a:endParaRPr>
          </a:p>
          <a:p>
            <a:r>
              <a:rPr lang="de-DE" dirty="0" smtClean="0">
                <a:latin typeface="Georgia" panose="02040502050405020303" pitchFamily="18" charset="0"/>
              </a:rPr>
              <a:t>-&gt;</a:t>
            </a:r>
            <a:r>
              <a:rPr lang="de-DE" dirty="0" err="1" smtClean="0">
                <a:latin typeface="Georgia" panose="02040502050405020303" pitchFamily="18" charset="0"/>
              </a:rPr>
              <a:t>usually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read</a:t>
            </a:r>
            <a:r>
              <a:rPr lang="de-DE" dirty="0" smtClean="0">
                <a:latin typeface="Georgia" panose="02040502050405020303" pitchFamily="18" charset="0"/>
              </a:rPr>
              <a:t> out in a </a:t>
            </a:r>
            <a:r>
              <a:rPr lang="de-DE" dirty="0" err="1" smtClean="0">
                <a:latin typeface="Georgia" panose="02040502050405020303" pitchFamily="18" charset="0"/>
              </a:rPr>
              <a:t>rolling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shutter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mode</a:t>
            </a:r>
            <a:endParaRPr lang="de-DE" dirty="0" smtClean="0">
              <a:latin typeface="Georgia" panose="02040502050405020303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705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64"/>
    </mc:Choice>
    <mc:Fallback xmlns="">
      <p:transition spd="slow" advTm="200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951E-7 L 0.1151 0.15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765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2.90472E-6 L 0.01701 0.0233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 animBg="1"/>
      <p:bldP spid="43" grpId="0"/>
      <p:bldP spid="44" grpId="0" animBg="1"/>
      <p:bldP spid="45" grpId="0"/>
      <p:bldP spid="6" grpId="0" animBg="1"/>
      <p:bldP spid="2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ffect of misfits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Alexander Bähr         MPE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de-DE" smtClean="0"/>
              <a:t>7</a:t>
            </a:fld>
            <a:endParaRPr lang="de-DE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855" y="1721909"/>
            <a:ext cx="5323470" cy="370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21153" y="1144224"/>
            <a:ext cx="5596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signal </a:t>
            </a:r>
            <a:r>
              <a:rPr lang="de-DE" dirty="0" err="1" smtClean="0">
                <a:latin typeface="Georgia" panose="02040502050405020303" pitchFamily="18" charset="0"/>
              </a:rPr>
              <a:t>processing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of</a:t>
            </a:r>
            <a:r>
              <a:rPr lang="de-DE" dirty="0" smtClean="0">
                <a:latin typeface="Georgia" panose="02040502050405020303" pitchFamily="18" charset="0"/>
              </a:rPr>
              <a:t> 4.2µs</a:t>
            </a:r>
          </a:p>
          <a:p>
            <a:r>
              <a:rPr lang="de-DE" dirty="0" smtClean="0">
                <a:latin typeface="Georgia" panose="02040502050405020303" pitchFamily="18" charset="0"/>
              </a:rPr>
              <a:t>P/B=280, FWHM=129eV @15µs </a:t>
            </a:r>
            <a:r>
              <a:rPr lang="de-DE" dirty="0">
                <a:latin typeface="Georgia" panose="02040502050405020303" pitchFamily="18" charset="0"/>
              </a:rPr>
              <a:t>signal </a:t>
            </a:r>
            <a:r>
              <a:rPr lang="de-DE" dirty="0" err="1">
                <a:latin typeface="Georgia" panose="02040502050405020303" pitchFamily="18" charset="0"/>
              </a:rPr>
              <a:t>integration</a:t>
            </a:r>
            <a:endParaRPr lang="de-DE" dirty="0" smtClean="0">
              <a:latin typeface="Georgia" panose="02040502050405020303" pitchFamily="18" charset="0"/>
            </a:endParaRPr>
          </a:p>
          <a:p>
            <a:r>
              <a:rPr lang="de-DE" dirty="0" smtClean="0">
                <a:latin typeface="Georgia" panose="02040502050405020303" pitchFamily="18" charset="0"/>
              </a:rPr>
              <a:t>P/B=1600, FWHM=133eV @125µs signal </a:t>
            </a:r>
            <a:r>
              <a:rPr lang="de-DE" dirty="0" err="1" smtClean="0">
                <a:latin typeface="Georgia" panose="02040502050405020303" pitchFamily="18" charset="0"/>
              </a:rPr>
              <a:t>integration</a:t>
            </a:r>
            <a:endParaRPr lang="en-US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148075" y="3006545"/>
                <a:ext cx="2677913" cy="518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latin typeface="Georgia" panose="02040502050405020303" pitchFamily="18" charset="0"/>
                  </a:rPr>
                  <a:t>m</a:t>
                </a:r>
                <a:r>
                  <a:rPr lang="de-DE" dirty="0" err="1" smtClean="0">
                    <a:latin typeface="Georgia" panose="02040502050405020303" pitchFamily="18" charset="0"/>
                  </a:rPr>
                  <a:t>isfitbackground</a:t>
                </a:r>
                <a:r>
                  <a:rPr lang="de-DE" dirty="0" smtClean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𝑟𝑒𝑎𝑑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𝑖𝑛𝑡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75" y="3006545"/>
                <a:ext cx="2677913" cy="518347"/>
              </a:xfrm>
              <a:prstGeom prst="rect">
                <a:avLst/>
              </a:prstGeom>
              <a:blipFill rotWithShape="1">
                <a:blip r:embed="rId3"/>
                <a:stretch>
                  <a:fillRect l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5109671" y="3542605"/>
            <a:ext cx="4034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-&gt;</a:t>
            </a:r>
            <a:r>
              <a:rPr lang="de-DE" dirty="0" err="1" smtClean="0">
                <a:latin typeface="Georgia" panose="02040502050405020303" pitchFamily="18" charset="0"/>
              </a:rPr>
              <a:t>solution</a:t>
            </a:r>
            <a:r>
              <a:rPr lang="de-DE" dirty="0" smtClean="0">
                <a:latin typeface="Georgia" panose="02040502050405020303" pitchFamily="18" charset="0"/>
              </a:rPr>
              <a:t>:</a:t>
            </a:r>
          </a:p>
          <a:p>
            <a:r>
              <a:rPr lang="de-DE" dirty="0" err="1" smtClean="0">
                <a:solidFill>
                  <a:srgbClr val="92D050"/>
                </a:solidFill>
                <a:latin typeface="Georgia" panose="02040502050405020303" pitchFamily="18" charset="0"/>
              </a:rPr>
              <a:t>supression</a:t>
            </a:r>
            <a:r>
              <a:rPr lang="de-DE" dirty="0" smtClean="0">
                <a:solidFill>
                  <a:srgbClr val="92D050"/>
                </a:solidFill>
                <a:latin typeface="Georgia" panose="02040502050405020303" pitchFamily="18" charset="0"/>
              </a:rPr>
              <a:t> </a:t>
            </a:r>
            <a:r>
              <a:rPr lang="de-DE" dirty="0" err="1" smtClean="0">
                <a:solidFill>
                  <a:srgbClr val="92D050"/>
                </a:solidFill>
                <a:latin typeface="Georgia" panose="02040502050405020303" pitchFamily="18" charset="0"/>
              </a:rPr>
              <a:t>of</a:t>
            </a:r>
            <a:r>
              <a:rPr lang="de-DE" dirty="0" smtClean="0">
                <a:solidFill>
                  <a:srgbClr val="92D050"/>
                </a:solidFill>
                <a:latin typeface="Georgia" panose="02040502050405020303" pitchFamily="18" charset="0"/>
              </a:rPr>
              <a:t> </a:t>
            </a:r>
            <a:r>
              <a:rPr lang="de-DE" dirty="0" err="1" smtClean="0">
                <a:solidFill>
                  <a:srgbClr val="92D050"/>
                </a:solidFill>
                <a:latin typeface="Georgia" panose="02040502050405020303" pitchFamily="18" charset="0"/>
              </a:rPr>
              <a:t>charge</a:t>
            </a:r>
            <a:r>
              <a:rPr lang="de-DE" dirty="0" smtClean="0">
                <a:solidFill>
                  <a:srgbClr val="92D050"/>
                </a:solidFill>
                <a:latin typeface="Georgia" panose="02040502050405020303" pitchFamily="18" charset="0"/>
              </a:rPr>
              <a:t> </a:t>
            </a:r>
            <a:r>
              <a:rPr lang="de-DE" dirty="0" err="1" smtClean="0">
                <a:solidFill>
                  <a:srgbClr val="92D050"/>
                </a:solidFill>
                <a:latin typeface="Georgia" panose="02040502050405020303" pitchFamily="18" charset="0"/>
              </a:rPr>
              <a:t>collection</a:t>
            </a:r>
            <a:r>
              <a:rPr lang="de-DE" dirty="0" smtClean="0">
                <a:solidFill>
                  <a:srgbClr val="92D050"/>
                </a:solidFill>
                <a:latin typeface="Georgia" panose="02040502050405020303" pitchFamily="18" charset="0"/>
              </a:rPr>
              <a:t> </a:t>
            </a:r>
            <a:r>
              <a:rPr lang="de-DE" dirty="0" err="1" smtClean="0">
                <a:solidFill>
                  <a:srgbClr val="92D050"/>
                </a:solidFill>
                <a:latin typeface="Georgia" panose="02040502050405020303" pitchFamily="18" charset="0"/>
              </a:rPr>
              <a:t>during</a:t>
            </a:r>
            <a:r>
              <a:rPr lang="de-DE" dirty="0" smtClean="0">
                <a:solidFill>
                  <a:srgbClr val="92D050"/>
                </a:solidFill>
                <a:latin typeface="Georgia" panose="02040502050405020303" pitchFamily="18" charset="0"/>
              </a:rPr>
              <a:t> </a:t>
            </a:r>
            <a:r>
              <a:rPr lang="de-DE" dirty="0" err="1" smtClean="0">
                <a:solidFill>
                  <a:srgbClr val="92D050"/>
                </a:solidFill>
                <a:latin typeface="Georgia" panose="02040502050405020303" pitchFamily="18" charset="0"/>
              </a:rPr>
              <a:t>device</a:t>
            </a:r>
            <a:r>
              <a:rPr lang="de-DE" dirty="0" smtClean="0">
                <a:solidFill>
                  <a:srgbClr val="92D050"/>
                </a:solidFill>
                <a:latin typeface="Georgia" panose="02040502050405020303" pitchFamily="18" charset="0"/>
              </a:rPr>
              <a:t> </a:t>
            </a:r>
            <a:r>
              <a:rPr lang="de-DE" dirty="0" err="1" smtClean="0">
                <a:solidFill>
                  <a:srgbClr val="92D050"/>
                </a:solidFill>
                <a:latin typeface="Georgia" panose="02040502050405020303" pitchFamily="18" charset="0"/>
              </a:rPr>
              <a:t>readout</a:t>
            </a:r>
            <a:endParaRPr lang="en-US" dirty="0">
              <a:solidFill>
                <a:srgbClr val="92D05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6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53"/>
    </mc:Choice>
    <mc:Fallback xmlns="">
      <p:transition spd="slow" advTm="19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gateable DEPFET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Alexander Bähr         MPE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de-DE" smtClean="0"/>
              <a:t>8</a:t>
            </a:fld>
            <a:endParaRPr lang="de-D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611875"/>
              </p:ext>
            </p:extLst>
          </p:nvPr>
        </p:nvGraphicFramePr>
        <p:xfrm>
          <a:off x="6296618" y="4427530"/>
          <a:ext cx="2807172" cy="210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0" name="Acrobat Document" r:id="rId3" imgW="13007520" imgH="9743040" progId="AcroExch.Document.11">
                  <p:embed/>
                </p:oleObj>
              </mc:Choice>
              <mc:Fallback>
                <p:oleObj name="Acrobat Document" r:id="rId3" imgW="13007520" imgH="97430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96618" y="4427530"/>
                        <a:ext cx="2807172" cy="210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01070" y="1623965"/>
            <a:ext cx="384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 err="1">
                <a:latin typeface="Georgia" panose="02040502050405020303" pitchFamily="18" charset="0"/>
              </a:rPr>
              <a:t>b</a:t>
            </a:r>
            <a:r>
              <a:rPr lang="de-DE" sz="2000" dirty="0" err="1" smtClean="0">
                <a:latin typeface="Georgia" panose="02040502050405020303" pitchFamily="18" charset="0"/>
              </a:rPr>
              <a:t>ased</a:t>
            </a:r>
            <a:r>
              <a:rPr lang="de-DE" sz="2000" dirty="0" smtClean="0">
                <a:latin typeface="Georgia" panose="02040502050405020303" pitchFamily="18" charset="0"/>
              </a:rPr>
              <a:t> on </a:t>
            </a:r>
            <a:r>
              <a:rPr lang="de-DE" sz="2000" dirty="0" err="1" smtClean="0">
                <a:latin typeface="Georgia" panose="02040502050405020303" pitchFamily="18" charset="0"/>
              </a:rPr>
              <a:t>circular</a:t>
            </a:r>
            <a:r>
              <a:rPr lang="de-DE" sz="2000" dirty="0" smtClean="0">
                <a:latin typeface="Georgia" panose="02040502050405020303" pitchFamily="18" charset="0"/>
              </a:rPr>
              <a:t> DEPFET</a:t>
            </a:r>
            <a:endParaRPr lang="de-DE" sz="20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2000" dirty="0" err="1">
                <a:solidFill>
                  <a:srgbClr val="0070C0"/>
                </a:solidFill>
                <a:latin typeface="Georgia" panose="02040502050405020303" pitchFamily="18" charset="0"/>
              </a:rPr>
              <a:t>p</a:t>
            </a:r>
            <a:r>
              <a:rPr lang="de-DE" sz="2000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rovides</a:t>
            </a:r>
            <a:r>
              <a:rPr lang="de-DE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built</a:t>
            </a:r>
            <a:r>
              <a:rPr lang="de-DE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in </a:t>
            </a:r>
            <a:r>
              <a:rPr lang="de-DE" sz="2000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shutter</a:t>
            </a:r>
            <a:r>
              <a:rPr lang="de-DE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by</a:t>
            </a:r>
            <a:r>
              <a:rPr lang="de-DE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addition</a:t>
            </a:r>
            <a:r>
              <a:rPr lang="de-DE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of</a:t>
            </a:r>
            <a:r>
              <a:rPr lang="de-DE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two</a:t>
            </a:r>
            <a:r>
              <a:rPr lang="de-DE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contacts</a:t>
            </a:r>
            <a:endParaRPr lang="de-DE" sz="200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01070" y="4357274"/>
                <a:ext cx="607570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err="1">
                    <a:solidFill>
                      <a:srgbClr val="0070C0"/>
                    </a:solidFill>
                    <a:latin typeface="Georgia" panose="02040502050405020303" pitchFamily="18" charset="0"/>
                  </a:rPr>
                  <a:t>r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esults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of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previous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studies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:</a:t>
                </a:r>
              </a:p>
              <a:p>
                <a:pPr marL="285750" indent="-285750">
                  <a:buFontTx/>
                  <a:buChar char="-"/>
                </a:pPr>
                <a:r>
                  <a:rPr lang="de-DE" sz="2000" dirty="0" err="1">
                    <a:solidFill>
                      <a:srgbClr val="0070C0"/>
                    </a:solidFill>
                    <a:latin typeface="Georgia" panose="02040502050405020303" pitchFamily="18" charset="0"/>
                  </a:rPr>
                  <a:t>s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hutter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speed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in 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the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order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of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100ns (10%-90%)</a:t>
                </a:r>
                <a:endParaRPr lang="en-US" sz="2000" dirty="0" smtClean="0">
                  <a:solidFill>
                    <a:srgbClr val="0070C0"/>
                  </a:solidFill>
                  <a:latin typeface="Georgia" panose="02040502050405020303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de-DE" sz="2000" dirty="0" err="1">
                    <a:solidFill>
                      <a:srgbClr val="0070C0"/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harge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suppression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5∗</m:t>
                    </m:r>
                    <m:sSup>
                      <m:sSupPr>
                        <m:ctrlP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e-DE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de-DE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de-DE" sz="2000" b="0" dirty="0" smtClean="0">
                  <a:solidFill>
                    <a:srgbClr val="0070C0"/>
                  </a:solidFill>
                  <a:latin typeface="Georgia" panose="02040502050405020303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de-DE" sz="2000" dirty="0" err="1">
                    <a:solidFill>
                      <a:srgbClr val="0070C0"/>
                    </a:solidFill>
                    <a:latin typeface="Georgia" panose="02040502050405020303" pitchFamily="18" charset="0"/>
                  </a:rPr>
                  <a:t>t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estsdevices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show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excellent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spectral</a:t>
                </a:r>
                <a:r>
                  <a:rPr lang="de-DE" sz="2000" dirty="0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performance</a:t>
                </a:r>
                <a:endParaRPr lang="de-DE" sz="2000" dirty="0">
                  <a:solidFill>
                    <a:srgbClr val="0070C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0" y="4357274"/>
                <a:ext cx="6075702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1003" t="-2765" b="-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065785"/>
              </p:ext>
            </p:extLst>
          </p:nvPr>
        </p:nvGraphicFramePr>
        <p:xfrm>
          <a:off x="4330980" y="1163105"/>
          <a:ext cx="4813020" cy="340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1" name="Acrobat Document" r:id="rId6" imgW="10695600" imgH="7558200" progId="AcroExch.Document.11">
                  <p:embed/>
                </p:oleObj>
              </mc:Choice>
              <mc:Fallback>
                <p:oleObj name="Acrobat Document" r:id="rId6" imgW="10695600" imgH="7558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30980" y="1163105"/>
                        <a:ext cx="4813020" cy="340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158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53"/>
    </mc:Choice>
    <mc:Fallback xmlns="">
      <p:transition spd="slow" advTm="1935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gateable DEPFET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Alexander Bähr         MPE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3085-00B5-44B3-8892-F135DFF30680}" type="slidenum">
              <a:rPr lang="de-DE" smtClean="0"/>
              <a:t>9</a:t>
            </a:fld>
            <a:endParaRPr lang="de-DE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7"/>
          <a:stretch/>
        </p:blipFill>
        <p:spPr bwMode="auto">
          <a:xfrm>
            <a:off x="384048" y="1719072"/>
            <a:ext cx="4703069" cy="370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91769" y="1143000"/>
            <a:ext cx="4713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Georgia" panose="02040502050405020303" pitchFamily="18" charset="0"/>
              </a:rPr>
              <a:t>signal </a:t>
            </a:r>
            <a:r>
              <a:rPr lang="de-DE" dirty="0" err="1">
                <a:latin typeface="Georgia" panose="02040502050405020303" pitchFamily="18" charset="0"/>
              </a:rPr>
              <a:t>processing</a:t>
            </a:r>
            <a:r>
              <a:rPr lang="de-DE" dirty="0">
                <a:latin typeface="Georgia" panose="02040502050405020303" pitchFamily="18" charset="0"/>
              </a:rPr>
              <a:t> </a:t>
            </a:r>
            <a:r>
              <a:rPr lang="de-DE" dirty="0" err="1">
                <a:latin typeface="Georgia" panose="02040502050405020303" pitchFamily="18" charset="0"/>
              </a:rPr>
              <a:t>of</a:t>
            </a:r>
            <a:r>
              <a:rPr lang="de-DE" dirty="0">
                <a:latin typeface="Georgia" panose="02040502050405020303" pitchFamily="18" charset="0"/>
              </a:rPr>
              <a:t> 4.2µs</a:t>
            </a:r>
          </a:p>
          <a:p>
            <a:r>
              <a:rPr lang="de-DE" dirty="0">
                <a:latin typeface="Georgia" panose="02040502050405020303" pitchFamily="18" charset="0"/>
              </a:rPr>
              <a:t>n</a:t>
            </a:r>
            <a:r>
              <a:rPr lang="de-DE" dirty="0" smtClean="0">
                <a:latin typeface="Georgia" panose="02040502050405020303" pitchFamily="18" charset="0"/>
              </a:rPr>
              <a:t>ormal </a:t>
            </a:r>
            <a:r>
              <a:rPr lang="de-DE" dirty="0" err="1" smtClean="0">
                <a:latin typeface="Georgia" panose="02040502050405020303" pitchFamily="18" charset="0"/>
              </a:rPr>
              <a:t>operation</a:t>
            </a:r>
            <a:r>
              <a:rPr lang="de-DE" dirty="0" smtClean="0">
                <a:latin typeface="Georgia" panose="02040502050405020303" pitchFamily="18" charset="0"/>
              </a:rPr>
              <a:t>: P/B=280, </a:t>
            </a:r>
            <a:r>
              <a:rPr lang="de-DE" dirty="0">
                <a:latin typeface="Georgia" panose="02040502050405020303" pitchFamily="18" charset="0"/>
              </a:rPr>
              <a:t>FWHM=129eV</a:t>
            </a:r>
          </a:p>
          <a:p>
            <a:r>
              <a:rPr lang="de-DE" dirty="0" err="1">
                <a:latin typeface="Georgia" panose="02040502050405020303" pitchFamily="18" charset="0"/>
              </a:rPr>
              <a:t>g</a:t>
            </a:r>
            <a:r>
              <a:rPr lang="de-DE" dirty="0" err="1" smtClean="0">
                <a:latin typeface="Georgia" panose="02040502050405020303" pitchFamily="18" charset="0"/>
              </a:rPr>
              <a:t>ated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operation</a:t>
            </a:r>
            <a:r>
              <a:rPr lang="de-DE" dirty="0" smtClean="0">
                <a:latin typeface="Georgia" panose="02040502050405020303" pitchFamily="18" charset="0"/>
              </a:rPr>
              <a:t>: P/B=3100, FWHM=129eV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5441" y="1623775"/>
            <a:ext cx="3463220" cy="240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482642" y="1204019"/>
            <a:ext cx="3767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Georgia" panose="02040502050405020303" pitchFamily="18" charset="0"/>
              </a:rPr>
              <a:t>signal </a:t>
            </a:r>
            <a:r>
              <a:rPr lang="de-DE" sz="1200" dirty="0" err="1">
                <a:latin typeface="Georgia" panose="02040502050405020303" pitchFamily="18" charset="0"/>
              </a:rPr>
              <a:t>processing</a:t>
            </a:r>
            <a:r>
              <a:rPr lang="de-DE" sz="1200" dirty="0">
                <a:latin typeface="Georgia" panose="02040502050405020303" pitchFamily="18" charset="0"/>
              </a:rPr>
              <a:t> </a:t>
            </a:r>
            <a:r>
              <a:rPr lang="de-DE" sz="1200" dirty="0" err="1">
                <a:latin typeface="Georgia" panose="02040502050405020303" pitchFamily="18" charset="0"/>
              </a:rPr>
              <a:t>of</a:t>
            </a:r>
            <a:r>
              <a:rPr lang="de-DE" sz="1200" dirty="0">
                <a:latin typeface="Georgia" panose="02040502050405020303" pitchFamily="18" charset="0"/>
              </a:rPr>
              <a:t> 4.2µs</a:t>
            </a:r>
          </a:p>
          <a:p>
            <a:r>
              <a:rPr lang="de-DE" sz="1200" dirty="0">
                <a:latin typeface="Georgia" panose="02040502050405020303" pitchFamily="18" charset="0"/>
              </a:rPr>
              <a:t>15µs signal </a:t>
            </a:r>
            <a:r>
              <a:rPr lang="de-DE" sz="1200" dirty="0" err="1">
                <a:latin typeface="Georgia" panose="02040502050405020303" pitchFamily="18" charset="0"/>
              </a:rPr>
              <a:t>integration</a:t>
            </a:r>
            <a:r>
              <a:rPr lang="de-DE" sz="1200" dirty="0">
                <a:latin typeface="Georgia" panose="02040502050405020303" pitchFamily="18" charset="0"/>
              </a:rPr>
              <a:t>: P/B=3100, FWHM=129eV</a:t>
            </a:r>
          </a:p>
          <a:p>
            <a:r>
              <a:rPr lang="de-DE" sz="1200" dirty="0">
                <a:latin typeface="Georgia" panose="02040502050405020303" pitchFamily="18" charset="0"/>
              </a:rPr>
              <a:t>125µs signal </a:t>
            </a:r>
            <a:r>
              <a:rPr lang="de-DE" sz="1200" dirty="0" err="1">
                <a:latin typeface="Georgia" panose="02040502050405020303" pitchFamily="18" charset="0"/>
              </a:rPr>
              <a:t>integration</a:t>
            </a:r>
            <a:r>
              <a:rPr lang="de-DE" sz="1200" dirty="0">
                <a:latin typeface="Georgia" panose="02040502050405020303" pitchFamily="18" charset="0"/>
              </a:rPr>
              <a:t>: P/B=11000, FWHM=133eV</a:t>
            </a:r>
            <a:endParaRPr lang="en-US" sz="12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246174" y="4073968"/>
                <a:ext cx="2881494" cy="518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latin typeface="Georgia" panose="02040502050405020303" pitchFamily="18" charset="0"/>
                  </a:rPr>
                  <a:t>m</a:t>
                </a:r>
                <a:r>
                  <a:rPr lang="de-DE" dirty="0" err="1" smtClean="0">
                    <a:latin typeface="Georgia" panose="02040502050405020303" pitchFamily="18" charset="0"/>
                  </a:rPr>
                  <a:t>isfitbackground</a:t>
                </a:r>
                <a:r>
                  <a:rPr lang="de-DE" dirty="0" smtClean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𝑠h𝑢𝑡𝑡𝑒𝑟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𝑖𝑛𝑡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174" y="4073968"/>
                <a:ext cx="2881494" cy="518347"/>
              </a:xfrm>
              <a:prstGeom prst="rect">
                <a:avLst/>
              </a:prstGeom>
              <a:blipFill rotWithShape="1">
                <a:blip r:embed="rId4"/>
                <a:stretch>
                  <a:fillRect l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207769" y="4780227"/>
            <a:ext cx="3936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-&gt;</a:t>
            </a:r>
            <a:r>
              <a:rPr lang="de-DE" dirty="0" err="1" smtClean="0">
                <a:latin typeface="Georgia" panose="02040502050405020303" pitchFamily="18" charset="0"/>
              </a:rPr>
              <a:t>electrons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arriving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during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readout</a:t>
            </a:r>
            <a:r>
              <a:rPr lang="de-DE" dirty="0" smtClean="0">
                <a:latin typeface="Georgia" panose="02040502050405020303" pitchFamily="18" charset="0"/>
              </a:rPr>
              <a:t> </a:t>
            </a:r>
            <a:r>
              <a:rPr lang="de-DE" dirty="0" err="1" smtClean="0">
                <a:latin typeface="Georgia" panose="02040502050405020303" pitchFamily="18" charset="0"/>
              </a:rPr>
              <a:t>are</a:t>
            </a:r>
            <a:r>
              <a:rPr lang="de-DE" dirty="0" smtClean="0">
                <a:latin typeface="Georgia" panose="02040502050405020303" pitchFamily="18" charset="0"/>
              </a:rPr>
              <a:t> lost:</a:t>
            </a:r>
            <a:r>
              <a:rPr lang="de-DE" dirty="0">
                <a:solidFill>
                  <a:srgbClr val="FF0000"/>
                </a:solidFill>
                <a:latin typeface="Georgia" panose="02040502050405020303" pitchFamily="18" charset="0"/>
              </a:rPr>
              <a:t>	</a:t>
            </a:r>
            <a:r>
              <a:rPr lang="de-DE" dirty="0" smtClean="0">
                <a:solidFill>
                  <a:srgbClr val="FF0000"/>
                </a:solidFill>
                <a:latin typeface="Georgia" panose="02040502050405020303" pitchFamily="18" charset="0"/>
              </a:rPr>
              <a:t>-&gt;</a:t>
            </a:r>
            <a:r>
              <a:rPr lang="de-DE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dead</a:t>
            </a:r>
            <a:r>
              <a:rPr lang="de-DE" dirty="0" smtClean="0">
                <a:solidFill>
                  <a:srgbClr val="FF0000"/>
                </a:solidFill>
                <a:latin typeface="Georgia" panose="02040502050405020303" pitchFamily="18" charset="0"/>
              </a:rPr>
              <a:t> time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246174" y="5701449"/>
            <a:ext cx="20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Georgia" panose="02040502050405020303" pitchFamily="18" charset="0"/>
              </a:rPr>
              <a:t>-&gt;</a:t>
            </a:r>
            <a:r>
              <a:rPr lang="de-DE" dirty="0" err="1" smtClean="0">
                <a:latin typeface="Georgia" panose="02040502050405020303" pitchFamily="18" charset="0"/>
              </a:rPr>
              <a:t>solution</a:t>
            </a:r>
            <a:r>
              <a:rPr lang="de-DE" dirty="0" smtClean="0">
                <a:latin typeface="Georgia" panose="02040502050405020303" pitchFamily="18" charset="0"/>
              </a:rPr>
              <a:t>:</a:t>
            </a:r>
          </a:p>
          <a:p>
            <a:r>
              <a:rPr lang="de-DE" dirty="0" err="1" smtClean="0">
                <a:solidFill>
                  <a:srgbClr val="92D050"/>
                </a:solidFill>
                <a:latin typeface="Georgia" panose="02040502050405020303" pitchFamily="18" charset="0"/>
              </a:rPr>
              <a:t>implement</a:t>
            </a:r>
            <a:r>
              <a:rPr lang="de-DE" dirty="0" smtClean="0">
                <a:solidFill>
                  <a:srgbClr val="92D050"/>
                </a:solidFill>
                <a:latin typeface="Georgia" panose="02040502050405020303" pitchFamily="18" charset="0"/>
              </a:rPr>
              <a:t> </a:t>
            </a:r>
            <a:r>
              <a:rPr lang="de-DE" dirty="0" err="1" smtClean="0">
                <a:solidFill>
                  <a:srgbClr val="92D050"/>
                </a:solidFill>
                <a:latin typeface="Georgia" panose="02040502050405020303" pitchFamily="18" charset="0"/>
              </a:rPr>
              <a:t>storage</a:t>
            </a:r>
            <a:endParaRPr lang="de-DE" dirty="0" smtClean="0">
              <a:solidFill>
                <a:srgbClr val="92D05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82"/>
    </mc:Choice>
    <mc:Fallback xmlns="">
      <p:transition spd="slow" advTm="19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4.5|1.1|1.4|18|1.8|2.9|5.1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6.1|1.5|8.6|6.6|24.9|95.8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6.1|1.5|8.6|6.6|24.9|95.8|1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1079</Words>
  <Application>Microsoft Office PowerPoint</Application>
  <PresentationFormat>Bildschirmpräsentation (4:3)</PresentationFormat>
  <Paragraphs>310</Paragraphs>
  <Slides>21</Slides>
  <Notes>8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Larissa</vt:lpstr>
      <vt:lpstr>Acrobat Document</vt:lpstr>
      <vt:lpstr>Artwork</vt:lpstr>
      <vt:lpstr>Infinipix DEPFETs (for the ATHENA project)</vt:lpstr>
      <vt:lpstr>The ATHENA mission</vt:lpstr>
      <vt:lpstr>WFI design and key parameters</vt:lpstr>
      <vt:lpstr>DEPFET principle</vt:lpstr>
      <vt:lpstr>DEPFETs for ATHENA</vt:lpstr>
      <vt:lpstr>window mode</vt:lpstr>
      <vt:lpstr>effect of misfits</vt:lpstr>
      <vt:lpstr>gateable DEPFET</vt:lpstr>
      <vt:lpstr>gateable DEPFET</vt:lpstr>
      <vt:lpstr>Infinipix</vt:lpstr>
      <vt:lpstr>Infinipix</vt:lpstr>
      <vt:lpstr>Infinipix: first results</vt:lpstr>
      <vt:lpstr>Infinipix: timing</vt:lpstr>
      <vt:lpstr>Infinipix: charge handling</vt:lpstr>
      <vt:lpstr>Summary</vt:lpstr>
      <vt:lpstr>PowerPoint-Präsentation</vt:lpstr>
      <vt:lpstr>PowerPoint-Präsentation</vt:lpstr>
      <vt:lpstr>Outlook</vt:lpstr>
      <vt:lpstr>DEPFETs are or will be used in</vt:lpstr>
      <vt:lpstr>gateable DEPFET</vt:lpstr>
      <vt:lpstr>gateable DEPFET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axb</dc:creator>
  <cp:lastModifiedBy>axb</cp:lastModifiedBy>
  <cp:revision>567</cp:revision>
  <dcterms:created xsi:type="dcterms:W3CDTF">2012-05-16T15:12:35Z</dcterms:created>
  <dcterms:modified xsi:type="dcterms:W3CDTF">2014-05-26T12:39:57Z</dcterms:modified>
</cp:coreProperties>
</file>