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0" r:id="rId2"/>
    <p:sldId id="317" r:id="rId3"/>
    <p:sldId id="318" r:id="rId4"/>
    <p:sldId id="319" r:id="rId5"/>
    <p:sldId id="313" r:id="rId6"/>
    <p:sldId id="314" r:id="rId7"/>
    <p:sldId id="315" r:id="rId8"/>
    <p:sldId id="316" r:id="rId9"/>
    <p:sldId id="311" r:id="rId10"/>
    <p:sldId id="320" r:id="rId11"/>
    <p:sldId id="321" r:id="rId12"/>
    <p:sldId id="324" r:id="rId13"/>
    <p:sldId id="325" r:id="rId14"/>
    <p:sldId id="326" r:id="rId15"/>
    <p:sldId id="322" r:id="rId16"/>
    <p:sldId id="312" r:id="rId17"/>
  </p:sldIdLst>
  <p:sldSz cx="9906000" cy="6858000" type="A4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66FF"/>
    <a:srgbClr val="FF9900"/>
    <a:srgbClr val="66FFFF"/>
    <a:srgbClr val="FF0000"/>
    <a:srgbClr val="FFFF66"/>
    <a:srgbClr val="66FF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5" autoAdjust="0"/>
    <p:restoredTop sz="94675" autoAdjust="0"/>
  </p:normalViewPr>
  <p:slideViewPr>
    <p:cSldViewPr>
      <p:cViewPr varScale="1">
        <p:scale>
          <a:sx n="71" d="100"/>
          <a:sy n="71" d="100"/>
        </p:scale>
        <p:origin x="-1145" y="-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A634F0C-0B52-0C40-879D-97E3704B0495}" type="slidenum">
              <a:rPr lang="en-US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31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charset="0"/>
              </a:defRPr>
            </a:lvl1pPr>
          </a:lstStyle>
          <a:p>
            <a:fld id="{9B7E7108-E737-3E42-A3FC-06C1B2A9CD8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12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cxnSp>
        <p:nvCxnSpPr>
          <p:cNvPr id="11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6688" y="6516688"/>
            <a:ext cx="7327900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yourname@uni-bonn.de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473950" y="6516688"/>
            <a:ext cx="2063750" cy="252412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fld id="{DF6860E3-E20E-0448-82B1-1212345CFF5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15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473950" y="6516688"/>
            <a:ext cx="2063750" cy="252412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fld id="{DF6860E3-E20E-0448-82B1-1212345CFF51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4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6688" y="6516688"/>
            <a:ext cx="7327900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yourname@uni-bonn.de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4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cxnSp>
        <p:nvCxnSpPr>
          <p:cNvPr id="11" name="Straight Connector 8"/>
          <p:cNvCxnSpPr/>
          <p:nvPr userDrawn="1"/>
        </p:nvCxnSpPr>
        <p:spPr>
          <a:xfrm flipV="1">
            <a:off x="0" y="6457527"/>
            <a:ext cx="1878013" cy="1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473950" y="6516688"/>
            <a:ext cx="2063750" cy="252412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fld id="{DF6860E3-E20E-0448-82B1-1212345CFF5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66688" y="6516688"/>
            <a:ext cx="7327900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yourname@uni-bonn.de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86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152400"/>
            <a:ext cx="8674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Titelformat</a:t>
            </a:r>
            <a:endParaRPr lang="en-US" noProof="0" dirty="0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412750" y="836712"/>
            <a:ext cx="9220770" cy="1488"/>
          </a:xfrm>
          <a:prstGeom prst="line">
            <a:avLst/>
          </a:prstGeom>
          <a:noFill/>
          <a:ln w="19050" cmpd="sng">
            <a:solidFill>
              <a:srgbClr val="00429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pic>
        <p:nvPicPr>
          <p:cNvPr id="1031" name="Picture 59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25" y="188913"/>
            <a:ext cx="144145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8"/>
          <p:cNvCxnSpPr/>
          <p:nvPr/>
        </p:nvCxnSpPr>
        <p:spPr>
          <a:xfrm flipV="1">
            <a:off x="0" y="6457527"/>
            <a:ext cx="1878013" cy="1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473950" y="6516688"/>
            <a:ext cx="2063750" cy="252412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fld id="{DF6860E3-E20E-0448-82B1-1212345CFF51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66688" y="6516688"/>
            <a:ext cx="7327900" cy="25241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yourname@uni-bonn.de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9" r:id="rId1"/>
    <p:sldLayoutId id="2147484850" r:id="rId2"/>
    <p:sldLayoutId id="2147484851" r:id="rId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>
              <a:lumMod val="75000"/>
            </a:schemeClr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16387" name="2 Imagen" descr="UniBonn_B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"/>
          <a:stretch>
            <a:fillRect/>
          </a:stretch>
        </p:blipFill>
        <p:spPr bwMode="auto">
          <a:xfrm>
            <a:off x="0" y="44450"/>
            <a:ext cx="9885363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4 CuadroTexto"/>
          <p:cNvSpPr txBox="1">
            <a:spLocks noChangeArrowheads="1"/>
          </p:cNvSpPr>
          <p:nvPr/>
        </p:nvSpPr>
        <p:spPr bwMode="auto">
          <a:xfrm>
            <a:off x="57150" y="2699316"/>
            <a:ext cx="68992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0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n-ea"/>
              </a:rPr>
              <a:t>Hybrid 6 Tests</a:t>
            </a:r>
            <a:endParaRPr lang="en-GB" sz="6000" b="1" dirty="0">
              <a:solidFill>
                <a:schemeClr val="accent2">
                  <a:lumMod val="75000"/>
                </a:schemeClr>
              </a:solidFill>
              <a:latin typeface="+mj-lt"/>
              <a:ea typeface="+mn-ea"/>
            </a:endParaRPr>
          </a:p>
        </p:txBody>
      </p:sp>
      <p:sp>
        <p:nvSpPr>
          <p:cNvPr id="16392" name="5 Rectángulo"/>
          <p:cNvSpPr>
            <a:spLocks noChangeArrowheads="1"/>
          </p:cNvSpPr>
          <p:nvPr/>
        </p:nvSpPr>
        <p:spPr bwMode="auto">
          <a:xfrm>
            <a:off x="635000" y="4050629"/>
            <a:ext cx="584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1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Florian </a:t>
            </a:r>
            <a:r>
              <a:rPr lang="en-GB" altLang="en-US" b="1" dirty="0" err="1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Lütticke</a:t>
            </a:r>
            <a:r>
              <a:rPr lang="en-GB" altLang="en-US" b="1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, Carlos Marinas, Norbert </a:t>
            </a:r>
            <a:r>
              <a:rPr lang="en-GB" altLang="en-US" b="1" dirty="0" err="1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Wermes</a:t>
            </a:r>
            <a:endParaRPr lang="en-GB" altLang="en-US" b="1" dirty="0" smtClean="0">
              <a:solidFill>
                <a:schemeClr val="bg1">
                  <a:lumMod val="50000"/>
                </a:schemeClr>
              </a:solidFill>
              <a:ea typeface="+mn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b="1" dirty="0" smtClean="0">
                <a:solidFill>
                  <a:schemeClr val="bg1">
                    <a:lumMod val="50000"/>
                  </a:schemeClr>
                </a:solidFill>
                <a:ea typeface="+mn-ea"/>
              </a:rPr>
              <a:t>University of Bonn</a:t>
            </a:r>
          </a:p>
        </p:txBody>
      </p:sp>
      <p:pic>
        <p:nvPicPr>
          <p:cNvPr id="10" name="Picture 10" descr="https://silab-redmine.physik.uni-bonn.de/images/silab/SilabLogoM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http://upload.wikimedia.org/wikipedia/en/thumb/7/72/Universit%C3%A4t_Bonn.svg/2000px-Universit%C3%A4t_Bonn.svg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luetticke@physik.uni-bonn.de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Quality </a:t>
            </a:r>
            <a:r>
              <a:rPr lang="de-DE" dirty="0" err="1" smtClean="0"/>
              <a:t>criteria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luetticke@physik.uni-bonn.de</a:t>
            </a:r>
          </a:p>
        </p:txBody>
      </p:sp>
      <p:pic>
        <p:nvPicPr>
          <p:cNvPr id="3074" name="Picture 2" descr="C:\Dropbox\Pictures\Hybrid 6\OffsetSigmaPlo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534" y="885638"/>
            <a:ext cx="3637266" cy="292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ropbox\Pictures\Hybrid 6\OffsetBadPixelPlot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" t="-199" r="3300" b="199"/>
          <a:stretch/>
        </p:blipFill>
        <p:spPr bwMode="auto">
          <a:xfrm>
            <a:off x="6172200" y="3810000"/>
            <a:ext cx="3736026" cy="303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1"/>
          <p:cNvSpPr txBox="1">
            <a:spLocks/>
          </p:cNvSpPr>
          <p:nvPr/>
        </p:nvSpPr>
        <p:spPr>
          <a:xfrm>
            <a:off x="304800" y="1111188"/>
            <a:ext cx="5029200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b="1" kern="0" dirty="0" smtClean="0"/>
              <a:t>Criteria: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Distribution width or sigma</a:t>
            </a:r>
          </a:p>
          <a:p>
            <a:pPr lvl="2">
              <a:buFont typeface="Wingdings" charset="2"/>
              <a:buChar char="§"/>
            </a:pPr>
            <a:r>
              <a:rPr lang="en-US" sz="1800" kern="0" dirty="0" smtClean="0"/>
              <a:t>Optimization can go wrong. All pixel at max or min value is a nice small distribution. -&gt; additional logic needed.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Number of Pixel out of dynamic range</a:t>
            </a:r>
          </a:p>
          <a:p>
            <a:pPr lvl="2">
              <a:buFont typeface="Wingdings" charset="2"/>
              <a:buChar char="§"/>
            </a:pPr>
            <a:r>
              <a:rPr lang="en-US" sz="1800" kern="0" dirty="0" smtClean="0"/>
              <a:t>Not good for final optimization. Very different settings yield the same quality.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Position of 0.05 and 0.95 </a:t>
            </a:r>
            <a:r>
              <a:rPr lang="en-US" sz="1800" kern="0" dirty="0" err="1" smtClean="0"/>
              <a:t>quantile</a:t>
            </a:r>
            <a:endParaRPr lang="en-US" sz="1800" kern="0" dirty="0" smtClean="0"/>
          </a:p>
          <a:p>
            <a:pPr lvl="1">
              <a:buFont typeface="Wingdings" charset="2"/>
              <a:buChar char="§"/>
            </a:pPr>
            <a:endParaRPr lang="en-US" sz="1800" kern="0" dirty="0"/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Convolution of multiple criteria</a:t>
            </a:r>
            <a:endParaRPr lang="en-US" kern="0" dirty="0" smtClean="0"/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Normalized sigma + normalized bad pixel </a:t>
            </a:r>
            <a:r>
              <a:rPr lang="en-US" sz="1800" kern="0" dirty="0" smtClean="0"/>
              <a:t>count</a:t>
            </a:r>
            <a:endParaRPr lang="en-US" sz="1800" kern="0" dirty="0" smtClean="0"/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Sigma/# good pixel</a:t>
            </a: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3705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luetticke@physik.uni-bonn.de</a:t>
            </a:r>
          </a:p>
        </p:txBody>
      </p:sp>
      <p:pic>
        <p:nvPicPr>
          <p:cNvPr id="4098" name="Picture 2" descr="C:\Dropbox\Pictures\Hybrid 6\OffsetQualityPlo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111188"/>
            <a:ext cx="5114925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ropbox\Pictures\Hybrid 6\expectedPedestals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60" y="2954985"/>
            <a:ext cx="4333539" cy="3369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1"/>
          <p:cNvSpPr txBox="1">
            <a:spLocks/>
          </p:cNvSpPr>
          <p:nvPr/>
        </p:nvSpPr>
        <p:spPr>
          <a:xfrm>
            <a:off x="304800" y="1111188"/>
            <a:ext cx="4648200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b="1" kern="0" dirty="0" smtClean="0"/>
              <a:t>Normalized sigma + normalized bad pixel count</a:t>
            </a:r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Not optimal yet</a:t>
            </a:r>
          </a:p>
          <a:p>
            <a:pPr>
              <a:buFont typeface="Wingdings" charset="2"/>
              <a:buChar char="§"/>
            </a:pPr>
            <a:endParaRPr lang="en-US" kern="0" dirty="0" smtClean="0"/>
          </a:p>
          <a:p>
            <a:pPr marL="0" indent="0">
              <a:buFontTx/>
              <a:buNone/>
            </a:pPr>
            <a:endParaRPr lang="en-US" kern="0" dirty="0" smtClean="0"/>
          </a:p>
          <a:p>
            <a:endParaRPr lang="en-GB" kern="0" dirty="0"/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1524000" y="4724400"/>
            <a:ext cx="228600" cy="1007631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524000" y="3893403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Pedestal</a:t>
            </a:r>
            <a:r>
              <a:rPr lang="de-DE" dirty="0" smtClean="0"/>
              <a:t> </a:t>
            </a:r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low</a:t>
            </a:r>
            <a:r>
              <a:rPr lang="de-DE" dirty="0" smtClean="0"/>
              <a:t>,</a:t>
            </a:r>
          </a:p>
          <a:p>
            <a:r>
              <a:rPr lang="de-DE" dirty="0" err="1" smtClean="0"/>
              <a:t>Reduced</a:t>
            </a:r>
            <a:r>
              <a:rPr lang="de-DE" dirty="0" smtClean="0"/>
              <a:t> </a:t>
            </a:r>
            <a:r>
              <a:rPr lang="de-DE" dirty="0" err="1" smtClean="0"/>
              <a:t>dynamic</a:t>
            </a:r>
            <a:r>
              <a:rPr lang="de-DE" dirty="0" smtClean="0"/>
              <a:t> </a:t>
            </a:r>
            <a:r>
              <a:rPr lang="de-DE" dirty="0" err="1" smtClean="0"/>
              <a:t>range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DCD</a:t>
            </a:r>
          </a:p>
          <a:p>
            <a:r>
              <a:rPr lang="de-DE" dirty="0" smtClean="0"/>
              <a:t>ADC &lt;40</a:t>
            </a:r>
          </a:p>
        </p:txBody>
      </p:sp>
    </p:spTree>
    <p:extLst>
      <p:ext uri="{BB962C8B-B14F-4D97-AF65-F5344CB8AC3E}">
        <p14:creationId xmlns:p14="http://schemas.microsoft.com/office/powerpoint/2010/main" val="231157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Limitations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luetticke@physik.uni-bonn.de</a:t>
            </a:r>
          </a:p>
        </p:txBody>
      </p:sp>
      <p:sp>
        <p:nvSpPr>
          <p:cNvPr id="9" name="Subtitle 1"/>
          <p:cNvSpPr txBox="1">
            <a:spLocks/>
          </p:cNvSpPr>
          <p:nvPr/>
        </p:nvSpPr>
        <p:spPr>
          <a:xfrm>
            <a:off x="304800" y="1111188"/>
            <a:ext cx="4953000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b="1" kern="0" dirty="0" smtClean="0"/>
              <a:t>Bad Pixel finder and Out Of </a:t>
            </a:r>
            <a:r>
              <a:rPr lang="en-US" b="1" kern="0" dirty="0"/>
              <a:t>R</a:t>
            </a:r>
            <a:r>
              <a:rPr lang="en-US" b="1" kern="0" dirty="0" smtClean="0"/>
              <a:t>ange check works with global threshold. Use local threshold instead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E.g. </a:t>
            </a:r>
            <a:r>
              <a:rPr lang="en-US" sz="1800" kern="0" dirty="0"/>
              <a:t>s</a:t>
            </a:r>
            <a:r>
              <a:rPr lang="en-US" sz="1800" kern="0" dirty="0" smtClean="0"/>
              <a:t>ome ADC Channels start at ADC value 20 instead of ADC Value 1</a:t>
            </a:r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Does DAC current changes depending on   other DAC setting? Settling time?</a:t>
            </a:r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VPDAC not linear and very strong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128 values.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Value 30 already strong enough to move pixel from below dynamic range to above dynamic range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~20-25 of 128 settings usable</a:t>
            </a:r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DHP Issues.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No automatic checks possible -  do everything by hand</a:t>
            </a:r>
          </a:p>
          <a:p>
            <a:pPr marL="0" indent="0">
              <a:buNone/>
            </a:pPr>
            <a:endParaRPr lang="en-GB" kern="0" dirty="0"/>
          </a:p>
        </p:txBody>
      </p:sp>
      <p:pic>
        <p:nvPicPr>
          <p:cNvPr id="8" name="Picture 2" descr="C:\Dropbox\Pictures\Hybrid 6\OffsetCalibrationData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81225"/>
            <a:ext cx="4463264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06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Outlook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luetticke@physik.uni-bonn.de</a:t>
            </a:r>
          </a:p>
        </p:txBody>
      </p:sp>
      <p:sp>
        <p:nvSpPr>
          <p:cNvPr id="9" name="Subtitle 1"/>
          <p:cNvSpPr txBox="1">
            <a:spLocks/>
          </p:cNvSpPr>
          <p:nvPr/>
        </p:nvSpPr>
        <p:spPr>
          <a:xfrm>
            <a:off x="304800" y="1111188"/>
            <a:ext cx="5715000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b="1" kern="0" dirty="0" smtClean="0"/>
              <a:t>Upload of Offset DAC Data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Upload works</a:t>
            </a:r>
            <a:endParaRPr lang="en-US" sz="1800" kern="0" dirty="0"/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Mapping currently work in progress – different timing settings available.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Check if expected Pedestals correspond to real pedestals</a:t>
            </a:r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Check if DACs influence each other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Compare known expected pedestals with measured ones.</a:t>
            </a:r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Gradient over Columns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DCD Problem? 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Power issues?</a:t>
            </a:r>
          </a:p>
          <a:p>
            <a:pPr marL="0" indent="0">
              <a:buNone/>
            </a:pPr>
            <a:endParaRPr lang="en-US" kern="0" dirty="0" smtClean="0"/>
          </a:p>
        </p:txBody>
      </p:sp>
      <p:pic>
        <p:nvPicPr>
          <p:cNvPr id="6" name="Picture 2" descr="C:\Dropbox\Pictures\Hybrid 6\Offset DACs - wrong timin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466" y="912811"/>
            <a:ext cx="2274735" cy="5945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64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Speed Issues</a:t>
            </a:r>
            <a:endParaRPr lang="en-GB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luetticke@physik.uni-bonn.de</a:t>
            </a:r>
          </a:p>
        </p:txBody>
      </p:sp>
      <p:sp>
        <p:nvSpPr>
          <p:cNvPr id="9" name="Subtitle 1"/>
          <p:cNvSpPr txBox="1">
            <a:spLocks/>
          </p:cNvSpPr>
          <p:nvPr/>
        </p:nvSpPr>
        <p:spPr>
          <a:xfrm>
            <a:off x="304800" y="1111188"/>
            <a:ext cx="9067800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b="1" kern="0" dirty="0" smtClean="0"/>
              <a:t>DCDB samples twice, but only one sample is used for comparison with </a:t>
            </a:r>
            <a:r>
              <a:rPr lang="en-US" b="1" kern="0" dirty="0" smtClean="0"/>
              <a:t>threshold</a:t>
            </a:r>
            <a:endParaRPr lang="en-US" b="1" kern="0" dirty="0" smtClean="0"/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No problem if signal constant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On rising or falling signal, in some cases signal clips to -65/63, -1/+1, +63/+65</a:t>
            </a:r>
          </a:p>
          <a:p>
            <a:pPr marL="0" indent="0">
              <a:buNone/>
            </a:pPr>
            <a:endParaRPr lang="en-US" b="1" kern="0" dirty="0"/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Big matrix – large capacitance – slower signal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Sample as close as possible before clear signal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Best Setting –  still artifacts are observed</a:t>
            </a:r>
          </a:p>
          <a:p>
            <a:pPr>
              <a:buFont typeface="Wingdings" charset="2"/>
              <a:buChar char="§"/>
            </a:pPr>
            <a:endParaRPr lang="en-US" b="1" kern="0" dirty="0" smtClean="0"/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Is the </a:t>
            </a:r>
            <a:r>
              <a:rPr lang="en-US" b="1" kern="0" dirty="0"/>
              <a:t>a</a:t>
            </a:r>
            <a:r>
              <a:rPr lang="en-US" b="1" kern="0" dirty="0" smtClean="0"/>
              <a:t>mplifier of the </a:t>
            </a:r>
            <a:r>
              <a:rPr lang="en-US" b="1" kern="0" dirty="0" smtClean="0"/>
              <a:t>DCD </a:t>
            </a:r>
            <a:r>
              <a:rPr lang="en-US" b="1" kern="0" dirty="0" smtClean="0"/>
              <a:t>too slow?</a:t>
            </a:r>
            <a:endParaRPr lang="en-US" b="1" kern="0" dirty="0" smtClean="0"/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Better Settings?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Voltages?</a:t>
            </a:r>
          </a:p>
          <a:p>
            <a:pPr lvl="1">
              <a:buFont typeface="Wingdings" charset="2"/>
              <a:buChar char="§"/>
            </a:pPr>
            <a:endParaRPr lang="en-US" sz="1800" kern="0" dirty="0"/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DCDB4 Pipeline samples once but slower</a:t>
            </a:r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Needs same time than DCDB2 for both samples</a:t>
            </a:r>
          </a:p>
        </p:txBody>
      </p:sp>
      <p:pic>
        <p:nvPicPr>
          <p:cNvPr id="7" name="Picture 2" descr="C:\Users\luetticke\Pictures\Hybrid 6\ADC value distribution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438400"/>
            <a:ext cx="4191000" cy="386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Gerade Verbindung mit Pfeil 7"/>
          <p:cNvCxnSpPr/>
          <p:nvPr/>
        </p:nvCxnSpPr>
        <p:spPr>
          <a:xfrm>
            <a:off x="8382000" y="3903231"/>
            <a:ext cx="457200" cy="8382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>
            <a:off x="7924800" y="3903231"/>
            <a:ext cx="76200" cy="5715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H="1">
            <a:off x="7010400" y="3903231"/>
            <a:ext cx="609600" cy="9144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01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Laser on </a:t>
            </a:r>
            <a:r>
              <a:rPr lang="en-US" dirty="0" smtClean="0"/>
              <a:t>Hybrid 6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luetticke@physik.uni-bonn.de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5122" name="Picture 2" descr="C:\Dropbox\Pictures\Hybrid 6\Hybrid 6 - Laser on Matri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895350"/>
            <a:ext cx="5038725" cy="542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1"/>
          <p:cNvSpPr txBox="1">
            <a:spLocks/>
          </p:cNvSpPr>
          <p:nvPr/>
        </p:nvSpPr>
        <p:spPr>
          <a:xfrm>
            <a:off x="304800" y="1111188"/>
            <a:ext cx="4267200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b="1" kern="0" dirty="0" smtClean="0"/>
              <a:t>Laser spot on Hybrid 6 visible</a:t>
            </a:r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Laser focused with microscope</a:t>
            </a:r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Raw readout</a:t>
            </a:r>
            <a:endParaRPr lang="en-US" b="1" kern="0" dirty="0"/>
          </a:p>
          <a:p>
            <a:pPr>
              <a:buFont typeface="Wingdings" charset="2"/>
              <a:buChar char="§"/>
            </a:pPr>
            <a:endParaRPr lang="en-US" kern="0" dirty="0" smtClean="0"/>
          </a:p>
          <a:p>
            <a:pPr>
              <a:buFont typeface="Wingdings" charset="2"/>
              <a:buChar char="§"/>
            </a:pPr>
            <a:endParaRPr lang="en-US" kern="0" dirty="0" smtClean="0"/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48397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16</a:t>
            </a:fld>
            <a:endParaRPr lang="de-DE" dirty="0"/>
          </a:p>
        </p:txBody>
      </p:sp>
      <p:pic>
        <p:nvPicPr>
          <p:cNvPr id="16387" name="2 Imagen" descr="UniBonn_B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"/>
          <a:stretch>
            <a:fillRect/>
          </a:stretch>
        </p:blipFill>
        <p:spPr bwMode="auto">
          <a:xfrm>
            <a:off x="0" y="44450"/>
            <a:ext cx="9885363" cy="681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4 CuadroTexto"/>
          <p:cNvSpPr txBox="1">
            <a:spLocks noChangeArrowheads="1"/>
          </p:cNvSpPr>
          <p:nvPr/>
        </p:nvSpPr>
        <p:spPr bwMode="auto">
          <a:xfrm>
            <a:off x="57150" y="3284984"/>
            <a:ext cx="68992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6000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n-ea"/>
              </a:rPr>
              <a:t>Thank you</a:t>
            </a:r>
            <a:endParaRPr lang="en-GB" sz="6000" b="1" dirty="0">
              <a:solidFill>
                <a:schemeClr val="accent2">
                  <a:lumMod val="75000"/>
                </a:schemeClr>
              </a:solidFill>
              <a:latin typeface="+mj-lt"/>
              <a:ea typeface="+mn-ea"/>
            </a:endParaRPr>
          </a:p>
        </p:txBody>
      </p:sp>
      <p:pic>
        <p:nvPicPr>
          <p:cNvPr id="7" name="Picture 10" descr="https://silab-redmine.physik.uni-bonn.de/images/silab/SilabLogoM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758825"/>
            <a:ext cx="22098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http://upload.wikimedia.org/wikipedia/en/thumb/7/72/Universit%C3%A4t_Bonn.svg/2000px-Universit%C3%A4t_Bonn.svg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8013"/>
            <a:ext cx="2674938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luetticke@physik.uni-bonn.de</a:t>
            </a:r>
          </a:p>
        </p:txBody>
      </p:sp>
    </p:spTree>
    <p:extLst>
      <p:ext uri="{BB962C8B-B14F-4D97-AF65-F5344CB8AC3E}">
        <p14:creationId xmlns:p14="http://schemas.microsoft.com/office/powerpoint/2010/main" val="387787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0"/>
                </a:solidFill>
              </a:rPr>
              <a:t>DCD DACs: what for?</a:t>
            </a:r>
            <a:endParaRPr lang="en-GB" dirty="0">
              <a:solidFill>
                <a:srgbClr val="00009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luetticke@physik.uni-bonn.de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2050" name="Picture 2" descr="C:\Users\luetticke\Pictures\Testbeam January 2014\DCD0And1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" t="8462" r="50788" b="6912"/>
          <a:stretch/>
        </p:blipFill>
        <p:spPr bwMode="auto">
          <a:xfrm>
            <a:off x="6738278" y="829531"/>
            <a:ext cx="3167722" cy="568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1"/>
          <p:cNvSpPr txBox="1">
            <a:spLocks/>
          </p:cNvSpPr>
          <p:nvPr/>
        </p:nvSpPr>
        <p:spPr>
          <a:xfrm>
            <a:off x="304800" y="1111188"/>
            <a:ext cx="9229462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b="1" kern="0" dirty="0" smtClean="0"/>
              <a:t>Pedestal distribution of Hybrid 6</a:t>
            </a:r>
          </a:p>
          <a:p>
            <a:pPr lvl="1">
              <a:buFont typeface="Wingdings" charset="2"/>
              <a:buChar char="§"/>
            </a:pPr>
            <a:r>
              <a:rPr lang="en-US" sz="2000" kern="0" dirty="0" smtClean="0"/>
              <a:t>not irradiated – will get worse</a:t>
            </a:r>
          </a:p>
          <a:p>
            <a:pPr lvl="1">
              <a:buFont typeface="Wingdings" charset="2"/>
              <a:buChar char="§"/>
            </a:pPr>
            <a:r>
              <a:rPr lang="en-US" sz="2000" kern="0" dirty="0" smtClean="0"/>
              <a:t>Wider distribution than dynamic range of ADC</a:t>
            </a:r>
          </a:p>
          <a:p>
            <a:pPr lvl="1">
              <a:buFont typeface="Wingdings" charset="2"/>
              <a:buChar char="§"/>
            </a:pPr>
            <a:r>
              <a:rPr lang="en-US" sz="2000" kern="0" dirty="0" smtClean="0"/>
              <a:t>Not all pixel “work” at the same time</a:t>
            </a:r>
          </a:p>
          <a:p>
            <a:pPr lvl="1">
              <a:buFont typeface="Wingdings" charset="2"/>
              <a:buChar char="§"/>
            </a:pPr>
            <a:r>
              <a:rPr lang="en-US" sz="2000" kern="0" dirty="0" smtClean="0"/>
              <a:t>Known as “bad” from wafer tests + </a:t>
            </a:r>
            <a:r>
              <a:rPr lang="en-US" sz="2000" kern="0" dirty="0" err="1" smtClean="0"/>
              <a:t>glueing</a:t>
            </a:r>
            <a:r>
              <a:rPr lang="en-US" sz="2000" kern="0" dirty="0" smtClean="0"/>
              <a:t> </a:t>
            </a:r>
          </a:p>
          <a:p>
            <a:pPr marL="457200" lvl="1" indent="0">
              <a:buNone/>
            </a:pPr>
            <a:endParaRPr lang="en-US" sz="2000" kern="0" dirty="0" smtClean="0"/>
          </a:p>
          <a:p>
            <a:pPr marL="0" indent="0">
              <a:buFontTx/>
              <a:buNone/>
            </a:pPr>
            <a:endParaRPr lang="en-US" kern="0" dirty="0" smtClean="0"/>
          </a:p>
          <a:p>
            <a:endParaRPr lang="en-GB" kern="0" dirty="0"/>
          </a:p>
        </p:txBody>
      </p:sp>
      <p:pic>
        <p:nvPicPr>
          <p:cNvPr id="1026" name="Picture 2" descr="C:\Users\luetticke\Pictures\Hybrid 6\ADC value distribution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971800"/>
            <a:ext cx="4191000" cy="386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 flipH="1">
            <a:off x="6172200" y="4436631"/>
            <a:ext cx="304800" cy="4191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>
            <a:off x="1981200" y="4512831"/>
            <a:ext cx="762000" cy="8001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4800600" y="4436631"/>
            <a:ext cx="457200" cy="8382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H="1">
            <a:off x="4343400" y="4436631"/>
            <a:ext cx="76200" cy="5715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/>
          <p:nvPr/>
        </p:nvCxnSpPr>
        <p:spPr>
          <a:xfrm flipH="1">
            <a:off x="3429000" y="4436631"/>
            <a:ext cx="609600" cy="9144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5334000" y="398722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Pedestal</a:t>
            </a:r>
            <a:r>
              <a:rPr lang="de-DE" sz="1600" dirty="0" smtClean="0"/>
              <a:t> </a:t>
            </a:r>
            <a:r>
              <a:rPr lang="de-DE" sz="1600" dirty="0" err="1" smtClean="0"/>
              <a:t>too</a:t>
            </a:r>
            <a:r>
              <a:rPr lang="de-DE" sz="1600" dirty="0" smtClean="0"/>
              <a:t> high</a:t>
            </a:r>
          </a:p>
          <a:p>
            <a:r>
              <a:rPr lang="de-DE" sz="1600" dirty="0" smtClean="0"/>
              <a:t>ADC &gt;254</a:t>
            </a:r>
            <a:endParaRPr lang="de-DE" sz="1600" dirty="0"/>
          </a:p>
        </p:txBody>
      </p:sp>
      <p:sp>
        <p:nvSpPr>
          <p:cNvPr id="23" name="Textfeld 22"/>
          <p:cNvSpPr txBox="1"/>
          <p:nvPr/>
        </p:nvSpPr>
        <p:spPr>
          <a:xfrm>
            <a:off x="381000" y="3758034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Pedestal</a:t>
            </a:r>
            <a:r>
              <a:rPr lang="de-DE" sz="1600" dirty="0" smtClean="0"/>
              <a:t> </a:t>
            </a:r>
            <a:r>
              <a:rPr lang="de-DE" sz="1600" dirty="0" err="1" smtClean="0"/>
              <a:t>too</a:t>
            </a:r>
            <a:r>
              <a:rPr lang="de-DE" sz="1600" dirty="0" smtClean="0"/>
              <a:t> </a:t>
            </a:r>
            <a:r>
              <a:rPr lang="de-DE" sz="1600" dirty="0" err="1" smtClean="0"/>
              <a:t>low</a:t>
            </a:r>
            <a:r>
              <a:rPr lang="de-DE" sz="1600" dirty="0" smtClean="0"/>
              <a:t>,</a:t>
            </a:r>
          </a:p>
          <a:p>
            <a:r>
              <a:rPr lang="de-DE" sz="1600" dirty="0" err="1" smtClean="0"/>
              <a:t>Reduced</a:t>
            </a:r>
            <a:r>
              <a:rPr lang="de-DE" sz="1600" dirty="0" smtClean="0"/>
              <a:t> </a:t>
            </a:r>
            <a:r>
              <a:rPr lang="de-DE" sz="1600" dirty="0" err="1" smtClean="0"/>
              <a:t>dynamic</a:t>
            </a:r>
            <a:r>
              <a:rPr lang="de-DE" sz="1600" dirty="0" smtClean="0"/>
              <a:t> </a:t>
            </a:r>
            <a:r>
              <a:rPr lang="de-DE" sz="1600" dirty="0" err="1" smtClean="0"/>
              <a:t>range</a:t>
            </a:r>
            <a:r>
              <a:rPr lang="de-DE" sz="1600" dirty="0" smtClean="0"/>
              <a:t> </a:t>
            </a:r>
            <a:r>
              <a:rPr lang="de-DE" sz="1600" dirty="0" err="1" smtClean="0"/>
              <a:t>from</a:t>
            </a:r>
            <a:r>
              <a:rPr lang="de-DE" sz="1600" dirty="0" smtClean="0"/>
              <a:t> DCD ADC &lt;40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3429000" y="38862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Speed </a:t>
            </a:r>
            <a:r>
              <a:rPr lang="de-DE" sz="1600" dirty="0" err="1" smtClean="0"/>
              <a:t>problem</a:t>
            </a:r>
            <a:r>
              <a:rPr lang="de-DE" sz="1600" dirty="0" smtClean="0"/>
              <a:t> – </a:t>
            </a:r>
          </a:p>
          <a:p>
            <a:r>
              <a:rPr lang="de-DE" sz="1600" dirty="0" smtClean="0"/>
              <a:t>See </a:t>
            </a:r>
            <a:r>
              <a:rPr lang="de-DE" sz="1600" dirty="0" err="1" smtClean="0"/>
              <a:t>later</a:t>
            </a:r>
            <a:r>
              <a:rPr lang="de-DE" sz="1600" dirty="0" smtClean="0"/>
              <a:t> </a:t>
            </a:r>
            <a:r>
              <a:rPr lang="de-DE" sz="1600" dirty="0" err="1" smtClean="0"/>
              <a:t>slide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55284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5592" y="2172547"/>
            <a:ext cx="6389933" cy="4365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344488" y="1124744"/>
            <a:ext cx="9229462" cy="5213412"/>
          </a:xfrm>
          <a:prstGeom prst="rect">
            <a:avLst/>
          </a:prstGeom>
        </p:spPr>
        <p:txBody>
          <a:bodyPr/>
          <a:lstStyle/>
          <a:p>
            <a:pPr marL="342900" indent="-342900" algn="l">
              <a:buFont typeface="Wingdings" charset="2"/>
              <a:buChar char="§"/>
            </a:pPr>
            <a:r>
              <a:rPr lang="en-US" b="1" dirty="0" smtClean="0"/>
              <a:t>Idea: fold pixels with too low value back into dynamic range</a:t>
            </a:r>
          </a:p>
          <a:p>
            <a:pPr marL="342900" indent="-342900" algn="l">
              <a:buFont typeface="Wingdings" charset="2"/>
              <a:buChar char="§"/>
            </a:pPr>
            <a:r>
              <a:rPr lang="en-US" b="1" dirty="0" smtClean="0"/>
              <a:t>Realized by three switchable current sources. Size of LSB is set by DAC value</a:t>
            </a:r>
          </a:p>
          <a:p>
            <a:pPr marL="342900" indent="-342900" algn="l">
              <a:buFont typeface="Wingdings" charset="2"/>
              <a:buChar char="§"/>
            </a:pPr>
            <a:endParaRPr lang="en-US" b="1" dirty="0"/>
          </a:p>
          <a:p>
            <a:pPr marL="342900" indent="-342900" algn="l">
              <a:buFont typeface="Wingdings" charset="2"/>
              <a:buChar char="§"/>
            </a:pPr>
            <a:r>
              <a:rPr lang="en-US" b="1" dirty="0" smtClean="0"/>
              <a:t>Final Task: find best value for</a:t>
            </a:r>
          </a:p>
          <a:p>
            <a:pPr lvl="1" indent="-342900">
              <a:buFont typeface="Wingdings" charset="2"/>
              <a:buChar char="§"/>
            </a:pPr>
            <a:r>
              <a:rPr lang="en-US" dirty="0" smtClean="0"/>
              <a:t> 30k Offset DACs</a:t>
            </a:r>
          </a:p>
          <a:p>
            <a:pPr lvl="1" indent="-342900">
              <a:buFont typeface="Wingdings" charset="2"/>
              <a:buChar char="§"/>
            </a:pPr>
            <a:r>
              <a:rPr lang="en-US" dirty="0" smtClean="0"/>
              <a:t>Global DAC</a:t>
            </a:r>
          </a:p>
          <a:p>
            <a:pPr lvl="1" indent="-342900">
              <a:buFont typeface="Wingdings" charset="2"/>
              <a:buChar char="§"/>
            </a:pPr>
            <a:r>
              <a:rPr lang="en-US" dirty="0" smtClean="0"/>
              <a:t>Subtraction DAC</a:t>
            </a:r>
          </a:p>
          <a:p>
            <a:pPr lvl="1" indent="-342900">
              <a:buFont typeface="Wingdings" charset="2"/>
              <a:buChar char="§"/>
            </a:pPr>
            <a:r>
              <a:rPr lang="en-US" dirty="0" smtClean="0"/>
              <a:t>~10</a:t>
            </a:r>
            <a:r>
              <a:rPr lang="en-US" baseline="30000" dirty="0" smtClean="0"/>
              <a:t>18424</a:t>
            </a:r>
            <a:r>
              <a:rPr lang="en-US" dirty="0" smtClean="0"/>
              <a:t>  settings</a:t>
            </a:r>
          </a:p>
          <a:p>
            <a:pPr>
              <a:buFont typeface="Wingdings" charset="2"/>
              <a:buChar char="§"/>
            </a:pPr>
            <a:r>
              <a:rPr lang="en-US" b="1" dirty="0" smtClean="0"/>
              <a:t>First: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Basic function tests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Find workaround for DHP</a:t>
            </a:r>
            <a:br>
              <a:rPr lang="en-US" dirty="0" smtClean="0"/>
            </a:br>
            <a:r>
              <a:rPr lang="en-US" dirty="0" smtClean="0"/>
              <a:t>Issues</a:t>
            </a:r>
          </a:p>
          <a:p>
            <a:pPr marL="342900" indent="-342900" algn="l">
              <a:buFont typeface="Wingdings" charset="2"/>
              <a:buChar char="§"/>
            </a:pPr>
            <a:endParaRPr lang="en-US" b="1" dirty="0" smtClean="0"/>
          </a:p>
          <a:p>
            <a:pPr marL="0" indent="0" algn="l">
              <a:buNone/>
            </a:pPr>
            <a:endParaRPr lang="en-US" dirty="0"/>
          </a:p>
          <a:p>
            <a:pPr algn="l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0"/>
                </a:solidFill>
              </a:rPr>
              <a:t>Dynamic DAC compensation</a:t>
            </a:r>
            <a:endParaRPr lang="en-GB" dirty="0">
              <a:solidFill>
                <a:srgbClr val="00009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luetticke@physik.uni-bonn.de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3657600" y="3733800"/>
            <a:ext cx="1905000" cy="1676400"/>
          </a:xfrm>
          <a:prstGeom prst="roundRect">
            <a:avLst/>
          </a:prstGeom>
          <a:solidFill>
            <a:srgbClr val="C00000">
              <a:alpha val="5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95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DHP02 data acquisition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luetticke@physik.uni-bonn.de</a:t>
            </a:r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344488" y="1124744"/>
            <a:ext cx="9229462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b="1" kern="0" dirty="0" smtClean="0"/>
              <a:t>DHP steers 2Bit DAC settings (640 </a:t>
            </a:r>
            <a:r>
              <a:rPr lang="en-US" b="1" kern="0" dirty="0" err="1" smtClean="0"/>
              <a:t>Mbyte</a:t>
            </a:r>
            <a:r>
              <a:rPr lang="en-US" b="1" kern="0" dirty="0" smtClean="0"/>
              <a:t>/sec)</a:t>
            </a:r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Design </a:t>
            </a:r>
            <a:r>
              <a:rPr lang="en-US" b="1" kern="0" dirty="0" smtClean="0"/>
              <a:t>Feature in </a:t>
            </a:r>
            <a:r>
              <a:rPr lang="en-US" b="1" kern="0" dirty="0" smtClean="0"/>
              <a:t>DHP02: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Steering only works in ACQUISITION mode (not in ACQUISITION TO MEM)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Data acquisition is stopped synchronously (after full frame was taken)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2Bit DAC output from DHP stops asynchronously (immediately after command was received)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Last written 2BitDAC Data stays on output line when DAC output is switched </a:t>
            </a:r>
            <a:r>
              <a:rPr lang="en-US" sz="1800" kern="0" dirty="0" smtClean="0"/>
              <a:t>off</a:t>
            </a:r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Not an issue in DHPT 1.0</a:t>
            </a:r>
            <a:endParaRPr lang="en-US" kern="0" dirty="0" smtClean="0"/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3801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 output: DACs switched off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luetticke@physik.uni-bonn.de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344488" y="1124744"/>
            <a:ext cx="9229462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kern="0" dirty="0"/>
          </a:p>
        </p:txBody>
      </p:sp>
      <p:pic>
        <p:nvPicPr>
          <p:cNvPr id="1026" name="Picture 2" descr="C:\Users\luetticke\Pictures\Offset DAC Test\NoDACs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2133600" cy="537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47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 output: DACs switched </a:t>
            </a:r>
            <a:r>
              <a:rPr lang="en-US" dirty="0" smtClean="0"/>
              <a:t>on – Acquisition to </a:t>
            </a:r>
            <a:r>
              <a:rPr lang="en-US" dirty="0" err="1" smtClean="0"/>
              <a:t>Mem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luetticke@physik.uni-bonn.de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344488" y="1124744"/>
            <a:ext cx="9229462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kern="0" dirty="0"/>
          </a:p>
        </p:txBody>
      </p:sp>
      <p:pic>
        <p:nvPicPr>
          <p:cNvPr id="1026" name="Picture 2" descr="C:\Users\luetticke\Pictures\Offset DAC Test\NoDACs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2133600" cy="537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uetticke\Pictures\Offset DAC Test\Unprogrammed_AQ_TO_MEM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914401"/>
            <a:ext cx="2160098" cy="5423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9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 output: </a:t>
            </a:r>
            <a:r>
              <a:rPr lang="en-US" dirty="0" smtClean="0"/>
              <a:t>Normal acquisition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luetticke@physik.uni-bonn.de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344488" y="1124744"/>
            <a:ext cx="9229462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kern="0" dirty="0"/>
          </a:p>
        </p:txBody>
      </p:sp>
      <p:pic>
        <p:nvPicPr>
          <p:cNvPr id="1026" name="Picture 2" descr="C:\Users\luetticke\Pictures\Offset DAC Test\NoDACs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2133600" cy="537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uetticke\Pictures\Offset DAC Test\Unprogrammed_AQ_TO_MEM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914401"/>
            <a:ext cx="2160098" cy="5423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uetticke\Pictures\Offset DAC Test\Unprogrammed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4"/>
          <a:stretch/>
        </p:blipFill>
        <p:spPr bwMode="auto">
          <a:xfrm>
            <a:off x="4750899" y="914400"/>
            <a:ext cx="2183301" cy="548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feil nach links 5"/>
          <p:cNvSpPr/>
          <p:nvPr/>
        </p:nvSpPr>
        <p:spPr>
          <a:xfrm>
            <a:off x="6858000" y="3626279"/>
            <a:ext cx="685800" cy="3071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links 11"/>
          <p:cNvSpPr/>
          <p:nvPr/>
        </p:nvSpPr>
        <p:spPr>
          <a:xfrm>
            <a:off x="6934200" y="5181600"/>
            <a:ext cx="685800" cy="3071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7650332" y="354902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Leaving acquisition mode: DAC output gets static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7650332" y="5104342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Acquisition continues until the specified “last row” from DHP Settings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976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DAC output: </a:t>
            </a:r>
            <a:r>
              <a:rPr lang="en-US" dirty="0" smtClean="0"/>
              <a:t>programmed Memory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luetticke@physik.uni-bonn.de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344488" y="1124744"/>
            <a:ext cx="9229462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GB" kern="0" dirty="0"/>
          </a:p>
        </p:txBody>
      </p:sp>
      <p:pic>
        <p:nvPicPr>
          <p:cNvPr id="1026" name="Picture 2" descr="C:\Users\luetticke\Pictures\Offset DAC Test\NoDACs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2133600" cy="537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uetticke\Pictures\Offset DAC Test\Unprogrammed_AQ_TO_MEM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1" y="914401"/>
            <a:ext cx="2160098" cy="5423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uetticke\Pictures\Offset DAC Test\Unprogrammed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4"/>
          <a:stretch/>
        </p:blipFill>
        <p:spPr bwMode="auto">
          <a:xfrm>
            <a:off x="4750899" y="914400"/>
            <a:ext cx="2183301" cy="548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uetticke\Pictures\Offset DAC Test\oneResult.pn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72" b="4780"/>
          <a:stretch/>
        </p:blipFill>
        <p:spPr bwMode="auto">
          <a:xfrm>
            <a:off x="7086600" y="930676"/>
            <a:ext cx="2209800" cy="549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eck 6"/>
          <p:cNvSpPr/>
          <p:nvPr/>
        </p:nvSpPr>
        <p:spPr>
          <a:xfrm>
            <a:off x="0" y="914400"/>
            <a:ext cx="7086600" cy="550859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rechts 7"/>
          <p:cNvSpPr/>
          <p:nvPr/>
        </p:nvSpPr>
        <p:spPr>
          <a:xfrm>
            <a:off x="6324600" y="5410200"/>
            <a:ext cx="1143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>
            <a:off x="6248400" y="4267200"/>
            <a:ext cx="1143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5179381" y="5413133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DAC Value = 3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>
          <a:xfrm>
            <a:off x="5181600" y="43192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DAC Value = 2</a:t>
            </a:r>
            <a:endParaRPr lang="de-DE" dirty="0"/>
          </a:p>
        </p:txBody>
      </p:sp>
      <p:sp>
        <p:nvSpPr>
          <p:cNvPr id="17" name="Pfeil nach links 16"/>
          <p:cNvSpPr/>
          <p:nvPr/>
        </p:nvSpPr>
        <p:spPr>
          <a:xfrm>
            <a:off x="8914783" y="3350770"/>
            <a:ext cx="685800" cy="3071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9144000" y="360167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DAC = 0</a:t>
            </a:r>
            <a:endParaRPr lang="de-DE" dirty="0"/>
          </a:p>
        </p:txBody>
      </p:sp>
      <p:sp>
        <p:nvSpPr>
          <p:cNvPr id="19" name="Pfeil nach links 18"/>
          <p:cNvSpPr/>
          <p:nvPr/>
        </p:nvSpPr>
        <p:spPr>
          <a:xfrm rot="5400000">
            <a:off x="7987683" y="5904325"/>
            <a:ext cx="685800" cy="3071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7874558" y="6422995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DAC Pattern</a:t>
            </a:r>
            <a:endParaRPr lang="de-DE" dirty="0"/>
          </a:p>
        </p:txBody>
      </p:sp>
      <p:sp>
        <p:nvSpPr>
          <p:cNvPr id="21" name="Subtitle 1"/>
          <p:cNvSpPr txBox="1">
            <a:spLocks/>
          </p:cNvSpPr>
          <p:nvPr/>
        </p:nvSpPr>
        <p:spPr>
          <a:xfrm>
            <a:off x="304800" y="958788"/>
            <a:ext cx="6248400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b="1" kern="0" dirty="0" smtClean="0"/>
              <a:t>Programmed pattern</a:t>
            </a:r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“Last Row” set to 0 (not good for normal acquisition)</a:t>
            </a:r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Data acquisition will work with some tricks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DHP Memory bigger than matrix. If switching to static DACs occurs after that we don’t have a problem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Try often, get lucky and do intelligent sorting of ‘bad data’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Can JTAG be synchronized?</a:t>
            </a:r>
            <a:endParaRPr lang="en-US" b="1" kern="0" dirty="0" smtClean="0"/>
          </a:p>
          <a:p>
            <a:pPr marL="0" indent="0">
              <a:buFontTx/>
              <a:buNone/>
            </a:pPr>
            <a:endParaRPr lang="en-US" kern="0" dirty="0" smtClean="0"/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63978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90"/>
                </a:solidFill>
              </a:rPr>
              <a:t>Optimize DAC Settings:</a:t>
            </a:r>
            <a:endParaRPr lang="en-GB" dirty="0">
              <a:solidFill>
                <a:srgbClr val="000090"/>
              </a:solidFill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luetticke@physik.uni-bonn.de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860E3-E20E-0448-82B1-1212345CFF51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304800" y="1111188"/>
            <a:ext cx="5029200" cy="5213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 i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b="1" kern="0" dirty="0" smtClean="0"/>
              <a:t>Load constant DAC values into memory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Circumvent DHP limitations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Change VPDAC value </a:t>
            </a:r>
            <a:endParaRPr lang="en-US" sz="1200" b="1" kern="0" dirty="0"/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For each </a:t>
            </a:r>
            <a:r>
              <a:rPr lang="en-US" b="1" kern="0" dirty="0"/>
              <a:t>VPDAC </a:t>
            </a:r>
            <a:r>
              <a:rPr lang="en-US" b="1" kern="0" dirty="0" smtClean="0"/>
              <a:t> value: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Optimize DAC Values to be as close as possible to a certain pedestal value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Alternative: try to get pixel to be below certain high threshold while enforce to have them in dynamic range</a:t>
            </a:r>
          </a:p>
          <a:p>
            <a:pPr>
              <a:buFont typeface="Wingdings" charset="2"/>
              <a:buChar char="§"/>
            </a:pPr>
            <a:r>
              <a:rPr lang="en-US" sz="2000" b="1" kern="0" dirty="0" smtClean="0"/>
              <a:t>Find best solution in </a:t>
            </a:r>
            <a:r>
              <a:rPr lang="en-US" b="1" kern="0" dirty="0" smtClean="0"/>
              <a:t>VPDAC  - target pedestal space</a:t>
            </a:r>
          </a:p>
          <a:p>
            <a:pPr lvl="1">
              <a:buFont typeface="Wingdings" charset="2"/>
              <a:buChar char="§"/>
            </a:pPr>
            <a:r>
              <a:rPr lang="en-US" sz="1800" kern="0" dirty="0" smtClean="0"/>
              <a:t>Ignore bad Pixel!</a:t>
            </a:r>
            <a:endParaRPr lang="en-US" sz="2000" kern="0" dirty="0"/>
          </a:p>
          <a:p>
            <a:pPr lvl="1">
              <a:buFont typeface="Wingdings" charset="2"/>
              <a:buChar char="§"/>
            </a:pPr>
            <a:endParaRPr lang="en-US" sz="2000" kern="0" dirty="0"/>
          </a:p>
          <a:p>
            <a:pPr>
              <a:buFont typeface="Wingdings" charset="2"/>
              <a:buChar char="§"/>
            </a:pPr>
            <a:r>
              <a:rPr lang="en-US" b="1" kern="0" dirty="0" smtClean="0"/>
              <a:t>Possible 2</a:t>
            </a:r>
            <a:r>
              <a:rPr lang="en-US" b="1" kern="0" baseline="30000" dirty="0" smtClean="0"/>
              <a:t>nd</a:t>
            </a:r>
            <a:r>
              <a:rPr lang="en-US" b="1" kern="0" dirty="0" smtClean="0"/>
              <a:t> step for </a:t>
            </a:r>
            <a:r>
              <a:rPr lang="en-US" b="1" kern="0" dirty="0" err="1" smtClean="0"/>
              <a:t>finetuning</a:t>
            </a:r>
            <a:endParaRPr lang="en-US" b="1" kern="0" dirty="0" smtClean="0"/>
          </a:p>
          <a:p>
            <a:endParaRPr lang="en-GB" kern="0" dirty="0"/>
          </a:p>
        </p:txBody>
      </p:sp>
      <p:pic>
        <p:nvPicPr>
          <p:cNvPr id="2050" name="Picture 2" descr="C:\Dropbox\Pictures\Hybrid 6\OffsetCalibrationData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89106"/>
            <a:ext cx="4463264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 Verbindung 5"/>
          <p:cNvCxnSpPr/>
          <p:nvPr/>
        </p:nvCxnSpPr>
        <p:spPr>
          <a:xfrm>
            <a:off x="5791200" y="4447401"/>
            <a:ext cx="3505200" cy="0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8001000" y="4447401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Target </a:t>
            </a:r>
            <a:r>
              <a:rPr lang="de-DE" dirty="0" err="1" smtClean="0"/>
              <a:t>pedestal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8153400" y="4828401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DAC=0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8458200" y="32766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DAC=1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7543800" y="3304401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DAC=2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7010400" y="2542401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DAC=3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62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Lab_PowerPointStyle">
  <a:themeElements>
    <a:clrScheme name="DEPFET Meeting Aachen 130207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PFET Meeting Aachen 130207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PFET Meeting Aachen 13020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PFET Meeting Aachen 13020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FET Meeting Aachen 13020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FET Meeting Aachen 13020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FET Meeting Aachen 13020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FET Meeting Aachen 13020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PFET Meeting Aachen 13020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SiLab_PowerPointStyle</Template>
  <TotalTime>0</TotalTime>
  <Words>797</Words>
  <Application>Microsoft Office PowerPoint</Application>
  <PresentationFormat>A4-Papier (210x297 mm)</PresentationFormat>
  <Paragraphs>160</Paragraphs>
  <Slides>16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SiLab_PowerPointStyle</vt:lpstr>
      <vt:lpstr>PowerPoint-Präsentation</vt:lpstr>
      <vt:lpstr>DCD DACs: what for?</vt:lpstr>
      <vt:lpstr>Dynamic DAC compensation</vt:lpstr>
      <vt:lpstr>Issues with DHP02 data acquisition</vt:lpstr>
      <vt:lpstr>DAC output: DACs switched off</vt:lpstr>
      <vt:lpstr>DAC output: DACs switched on – Acquisition to Mem</vt:lpstr>
      <vt:lpstr>DAC output: Normal acquisition</vt:lpstr>
      <vt:lpstr>DAC output: programmed Memory</vt:lpstr>
      <vt:lpstr>Optimize DAC Settings:</vt:lpstr>
      <vt:lpstr>Quality criteria</vt:lpstr>
      <vt:lpstr>Results</vt:lpstr>
      <vt:lpstr>Limitations</vt:lpstr>
      <vt:lpstr>Outlook</vt:lpstr>
      <vt:lpstr>Speed Issues</vt:lpstr>
      <vt:lpstr>Laser on Hybrid 6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luetticke</dc:creator>
  <cp:lastModifiedBy>Florian Lütticke</cp:lastModifiedBy>
  <cp:revision>46</cp:revision>
  <dcterms:created xsi:type="dcterms:W3CDTF">2014-05-23T15:50:02Z</dcterms:created>
  <dcterms:modified xsi:type="dcterms:W3CDTF">2014-05-27T21:12:29Z</dcterms:modified>
</cp:coreProperties>
</file>