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7" r:id="rId3"/>
    <p:sldId id="375" r:id="rId4"/>
    <p:sldId id="376" r:id="rId5"/>
    <p:sldId id="377" r:id="rId6"/>
    <p:sldId id="378" r:id="rId7"/>
    <p:sldId id="379" r:id="rId8"/>
    <p:sldId id="380" r:id="rId9"/>
  </p:sldIdLst>
  <p:sldSz cx="9144000" cy="6858000" type="screen4x3"/>
  <p:notesSz cx="9875838" cy="6670675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BEB"/>
    <a:srgbClr val="00FF00"/>
    <a:srgbClr val="DBD9E7"/>
    <a:srgbClr val="AFAFFF"/>
    <a:srgbClr val="7979FF"/>
    <a:srgbClr val="66FFCC"/>
    <a:srgbClr val="F34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64" autoAdjust="0"/>
  </p:normalViewPr>
  <p:slideViewPr>
    <p:cSldViewPr>
      <p:cViewPr varScale="1">
        <p:scale>
          <a:sx n="82" d="100"/>
          <a:sy n="82" d="100"/>
        </p:scale>
        <p:origin x="-26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102"/>
      </p:cViewPr>
      <p:guideLst>
        <p:guide orient="horz" pos="2102"/>
        <p:guide pos="31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BC351F-6E91-460D-BE32-C19826B487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0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0063"/>
            <a:ext cx="3335338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03D7F9-FAF6-443E-B929-0F0EFB9553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89624-3956-4CD4-B125-7C25D80E57E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349" y="3168517"/>
            <a:ext cx="7901141" cy="3001695"/>
          </a:xfrm>
          <a:prstGeom prst="rect">
            <a:avLst/>
          </a:prstGeom>
          <a:noFill/>
          <a:ln/>
        </p:spPr>
        <p:txBody>
          <a:bodyPr lIns="91998" tIns="45999" rIns="91998" bIns="45999"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0A9A-8E4E-4AFB-9D1A-F003B1F357B4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49CD-1180-4CB2-9AF6-62624542419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0BD-82AF-4BA6-8AF4-E2685C1A08B2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533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6FE4F4B8-546B-4655-8B7D-7E5F0E211980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62400" y="6400800"/>
            <a:ext cx="48006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9297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1155700"/>
          </a:xfrm>
        </p:spPr>
        <p:txBody>
          <a:bodyPr/>
          <a:lstStyle>
            <a:lvl1pPr>
              <a:defRPr sz="3600" cap="none" baseline="0">
                <a:solidFill>
                  <a:srgbClr val="AFAFFF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>
            <a:lvl1pPr>
              <a:buFont typeface="Calibri" pitchFamily="34" charset="0"/>
              <a:buChar char="—"/>
              <a:defRPr/>
            </a:lvl1pPr>
            <a:lvl2pPr>
              <a:buFont typeface="Calibri" pitchFamily="34" charset="0"/>
              <a:buChar char="_"/>
              <a:defRPr baseline="0">
                <a:solidFill>
                  <a:srgbClr val="AFAFFF"/>
                </a:solidFill>
              </a:defRPr>
            </a:lvl2pPr>
            <a:lvl3pPr marL="671512" indent="0">
              <a:buNone/>
              <a:defRPr/>
            </a:lvl3pPr>
            <a:lvl4pPr marL="1366837" indent="-342900">
              <a:buClr>
                <a:schemeClr val="tx1"/>
              </a:buClr>
              <a:buFont typeface="Wingdings" pitchFamily="2" charset="2"/>
              <a:buChar char="Ø"/>
              <a:defRPr baseline="0">
                <a:solidFill>
                  <a:srgbClr val="2A1BEB"/>
                </a:solidFill>
              </a:defRPr>
            </a:lvl4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1558" y="6340512"/>
            <a:ext cx="533400" cy="457200"/>
          </a:xfrm>
          <a:ln/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350560"/>
            <a:ext cx="6629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  <p:pic>
        <p:nvPicPr>
          <p:cNvPr id="7" name="Picture 9" descr="ifc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144627"/>
            <a:ext cx="863600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1BB1-A4E5-4CEC-B091-8ACFFDAEC89A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DE43-9046-40B6-9ECD-6CF60B9EE82C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1DB-E64A-4CB6-B58B-2F2F71CA86DB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1D0-A6CF-4285-99E9-6602BDE09BB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B5E-57AA-4CCE-B6AB-07EDB346C16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902-2274-4511-8B80-8B310CDDAAD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3AD-C0A3-401B-8E6F-D73B23F9D791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72000" y="72000"/>
            <a:ext cx="9000000" cy="633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AFA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cambiar el estilo de título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modificar el estilo de texto del patrón</a:t>
            </a:r>
          </a:p>
          <a:p>
            <a:pPr lvl="1"/>
            <a:r>
              <a:rPr lang="es-ES_tradnl" altLang="en-US" dirty="0" smtClean="0"/>
              <a:t>Segundo nivel</a:t>
            </a:r>
          </a:p>
          <a:p>
            <a:pPr lvl="2"/>
            <a:r>
              <a:rPr lang="es-ES_tradnl" altLang="en-US" dirty="0" smtClean="0"/>
              <a:t>Tercer nivel</a:t>
            </a:r>
          </a:p>
          <a:p>
            <a:pPr lvl="3"/>
            <a:r>
              <a:rPr lang="es-ES_tradnl" altLang="en-US" dirty="0" smtClean="0"/>
              <a:t>Cuarto nivel</a:t>
            </a:r>
          </a:p>
          <a:p>
            <a:pPr lvl="4"/>
            <a:r>
              <a:rPr lang="es-ES_tradnl" altLang="en-US" dirty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1952" y="631455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0">
                <a:solidFill>
                  <a:srgbClr val="7030A0"/>
                </a:solidFill>
                <a:latin typeface="+mn-lt"/>
              </a:defRPr>
            </a:lvl1pPr>
          </a:lstStyle>
          <a:p>
            <a:pPr>
              <a:defRPr/>
            </a:pPr>
            <a:fld id="{729B781D-1B07-4E9C-8182-19D4D52035FB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cap="none" baseline="0" smtClean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AFAFF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63" y="0"/>
            <a:ext cx="8785237" cy="1676400"/>
          </a:xfrm>
        </p:spPr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</a:rPr>
              <a:t>Readiness of the FOS monitor for the thermal mock-up and recent activities.</a:t>
            </a:r>
            <a:r>
              <a:rPr lang="en-US" sz="3600" dirty="0">
                <a:solidFill>
                  <a:srgbClr val="00B0F0"/>
                </a:solidFill>
              </a:rPr>
              <a:t/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> </a:t>
            </a:r>
            <a:r>
              <a:rPr lang="en-US" sz="3200" dirty="0">
                <a:solidFill>
                  <a:srgbClr val="DBD9E7"/>
                </a:solidFill>
              </a:rPr>
              <a:t/>
            </a:r>
            <a:br>
              <a:rPr lang="en-US" sz="3200" dirty="0">
                <a:solidFill>
                  <a:srgbClr val="DBD9E7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/>
            </a:r>
            <a:br>
              <a:rPr lang="en-US" sz="3200" dirty="0" smtClean="0">
                <a:solidFill>
                  <a:srgbClr val="DBD9E7"/>
                </a:solidFill>
              </a:rPr>
            </a:br>
            <a:r>
              <a:rPr lang="en-US" sz="3200" noProof="0" dirty="0" err="1" smtClean="0">
                <a:solidFill>
                  <a:srgbClr val="DBD9E7"/>
                </a:solidFill>
              </a:rPr>
              <a:t>Kloster</a:t>
            </a:r>
            <a:r>
              <a:rPr lang="en-US" sz="3200" noProof="0" dirty="0" smtClean="0">
                <a:solidFill>
                  <a:srgbClr val="DBD9E7"/>
                </a:solidFill>
              </a:rPr>
              <a:t> </a:t>
            </a:r>
            <a:r>
              <a:rPr lang="en-US" sz="3200" noProof="0" dirty="0" err="1" smtClean="0">
                <a:solidFill>
                  <a:srgbClr val="DBD9E7"/>
                </a:solidFill>
              </a:rPr>
              <a:t>Seeon</a:t>
            </a:r>
            <a:r>
              <a:rPr lang="en-US" sz="3200" noProof="0" dirty="0" smtClean="0">
                <a:solidFill>
                  <a:srgbClr val="DBD9E7"/>
                </a:solidFill>
              </a:rPr>
              <a:t>, 16th </a:t>
            </a:r>
            <a:r>
              <a:rPr lang="en-US" sz="3200" noProof="0" dirty="0" err="1" smtClean="0">
                <a:solidFill>
                  <a:srgbClr val="DBD9E7"/>
                </a:solidFill>
              </a:rPr>
              <a:t>DEPFET</a:t>
            </a:r>
            <a:r>
              <a:rPr lang="en-US" sz="3200" noProof="0" dirty="0" smtClean="0">
                <a:solidFill>
                  <a:srgbClr val="DBD9E7"/>
                </a:solidFill>
              </a:rPr>
              <a:t> Workshop</a:t>
            </a:r>
            <a:r>
              <a:rPr lang="en-US" sz="3600" noProof="0" dirty="0"/>
              <a:t/>
            </a:r>
            <a:br>
              <a:rPr lang="en-US" sz="3600" noProof="0" dirty="0"/>
            </a:b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		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3617236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E. </a:t>
            </a:r>
            <a:r>
              <a:rPr lang="en-US" sz="2400" i="0" dirty="0" err="1" smtClean="0"/>
              <a:t>Currás</a:t>
            </a:r>
            <a:r>
              <a:rPr lang="en-US" sz="2400" i="0" dirty="0" smtClean="0"/>
              <a:t>, D. </a:t>
            </a:r>
            <a:r>
              <a:rPr lang="en-US" sz="2400" i="0" dirty="0" err="1" smtClean="0"/>
              <a:t>Moya</a:t>
            </a:r>
            <a:r>
              <a:rPr lang="en-US" sz="2400" i="0" dirty="0" smtClean="0"/>
              <a:t>, I. Vila, A. L. </a:t>
            </a:r>
            <a:r>
              <a:rPr lang="en-US" sz="2400" i="0" dirty="0" err="1" smtClean="0"/>
              <a:t>Virto</a:t>
            </a:r>
            <a:r>
              <a:rPr lang="en-US" sz="2400" i="0" dirty="0" smtClean="0"/>
              <a:t>., </a:t>
            </a:r>
            <a:r>
              <a:rPr lang="en-US" sz="2400" i="0" dirty="0" err="1" smtClean="0"/>
              <a:t>J.González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rgbClr val="AFAFFF"/>
                </a:solidFill>
              </a:rPr>
              <a:t>Instituto de Física de Cantabria (</a:t>
            </a:r>
            <a:r>
              <a:rPr lang="en-US" i="0" dirty="0" err="1" smtClean="0">
                <a:solidFill>
                  <a:srgbClr val="AFAFFF"/>
                </a:solidFill>
              </a:rPr>
              <a:t>CSIC-UC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4637909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G. </a:t>
            </a:r>
            <a:r>
              <a:rPr lang="en-US" sz="2400" i="0" dirty="0" err="1" smtClean="0"/>
              <a:t>Carrión</a:t>
            </a:r>
            <a:r>
              <a:rPr lang="en-US" sz="2400" i="0" dirty="0" smtClean="0"/>
              <a:t>, M. </a:t>
            </a:r>
            <a:r>
              <a:rPr lang="en-US" sz="2400" i="0" dirty="0" err="1" smtClean="0"/>
              <a:t>Frövel</a:t>
            </a:r>
            <a:r>
              <a:rPr lang="en-US" sz="2400" i="0" dirty="0" smtClean="0"/>
              <a:t>.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err="1" smtClean="0">
                <a:solidFill>
                  <a:srgbClr val="AFAFFF"/>
                </a:solidFill>
              </a:rPr>
              <a:t>Instituto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Nacional</a:t>
            </a:r>
            <a:r>
              <a:rPr lang="en-US" i="0" dirty="0" smtClean="0">
                <a:solidFill>
                  <a:srgbClr val="AFAFFF"/>
                </a:solidFill>
              </a:rPr>
              <a:t> de </a:t>
            </a:r>
            <a:r>
              <a:rPr lang="en-US" i="0" dirty="0" err="1" smtClean="0">
                <a:solidFill>
                  <a:srgbClr val="AFAFFF"/>
                </a:solidFill>
              </a:rPr>
              <a:t>Técnica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Aeronautica</a:t>
            </a:r>
            <a:r>
              <a:rPr lang="en-US" i="0" dirty="0" smtClean="0">
                <a:solidFill>
                  <a:srgbClr val="AFAFFF"/>
                </a:solidFill>
              </a:rPr>
              <a:t> (</a:t>
            </a:r>
            <a:r>
              <a:rPr lang="en-US" i="0" dirty="0" err="1" smtClean="0">
                <a:solidFill>
                  <a:srgbClr val="AFAFFF"/>
                </a:solidFill>
              </a:rPr>
              <a:t>INTA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51" y="5407350"/>
            <a:ext cx="2283045" cy="87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r>
              <a:rPr lang="en-US" sz="4800" dirty="0" smtClean="0"/>
              <a:t>Status and open issues concerning the FOS for the mock-up.</a:t>
            </a:r>
            <a:endParaRPr lang="en-US" sz="2800" dirty="0"/>
          </a:p>
          <a:p>
            <a:r>
              <a:rPr lang="en-US" sz="4800" dirty="0" smtClean="0"/>
              <a:t>Report on improved therma</a:t>
            </a:r>
            <a:r>
              <a:rPr lang="en-US" sz="4800" dirty="0" smtClean="0"/>
              <a:t>l calibration</a:t>
            </a:r>
            <a:r>
              <a:rPr lang="en-US" sz="4800" dirty="0"/>
              <a:t> </a:t>
            </a:r>
            <a:r>
              <a:rPr lang="en-US" sz="4800" dirty="0" smtClean="0"/>
              <a:t>and humidity sensitivity.</a:t>
            </a:r>
            <a:endParaRPr lang="en-US" sz="4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</a:t>
            </a:fld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787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and sensors for the mock-up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  <p:pic>
        <p:nvPicPr>
          <p:cNvPr id="6" name="Picture 2" descr="C:\Users\MOYAD\AppData\Local\Temp\Desy_setup_fiberdistribution-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"/>
          <a:stretch/>
        </p:blipFill>
        <p:spPr bwMode="auto">
          <a:xfrm>
            <a:off x="453304" y="1524000"/>
            <a:ext cx="823739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 bwMode="auto">
          <a:xfrm flipH="1">
            <a:off x="3048000" y="1447800"/>
            <a:ext cx="2438400" cy="7620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10 CuadroTexto"/>
          <p:cNvSpPr txBox="1"/>
          <p:nvPr/>
        </p:nvSpPr>
        <p:spPr>
          <a:xfrm>
            <a:off x="4553022" y="1133360"/>
            <a:ext cx="318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cables with four sensors</a:t>
            </a:r>
            <a:endParaRPr lang="en-US" dirty="0"/>
          </a:p>
        </p:txBody>
      </p:sp>
      <p:cxnSp>
        <p:nvCxnSpPr>
          <p:cNvPr id="12" name="11 Conector recto de flecha"/>
          <p:cNvCxnSpPr/>
          <p:nvPr/>
        </p:nvCxnSpPr>
        <p:spPr bwMode="auto">
          <a:xfrm flipH="1">
            <a:off x="3810000" y="1471914"/>
            <a:ext cx="1676400" cy="890286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17 Conector recto"/>
          <p:cNvCxnSpPr/>
          <p:nvPr/>
        </p:nvCxnSpPr>
        <p:spPr bwMode="auto">
          <a:xfrm>
            <a:off x="5486400" y="1600200"/>
            <a:ext cx="76200" cy="1143000"/>
          </a:xfrm>
          <a:prstGeom prst="line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18 Conector recto"/>
          <p:cNvCxnSpPr/>
          <p:nvPr/>
        </p:nvCxnSpPr>
        <p:spPr bwMode="auto">
          <a:xfrm>
            <a:off x="5562600" y="1600200"/>
            <a:ext cx="245480" cy="1143000"/>
          </a:xfrm>
          <a:prstGeom prst="line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23 CuadroTexto"/>
          <p:cNvSpPr txBox="1"/>
          <p:nvPr/>
        </p:nvSpPr>
        <p:spPr>
          <a:xfrm>
            <a:off x="226239" y="5926238"/>
            <a:ext cx="6022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FOS with not specific support (see next table)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 at </a:t>
            </a:r>
            <a:r>
              <a:rPr lang="en-US" dirty="0" err="1" smtClean="0"/>
              <a:t>DESY</a:t>
            </a:r>
            <a:r>
              <a:rPr lang="en-US" dirty="0" smtClean="0"/>
              <a:t> test beam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50544"/>
              </p:ext>
            </p:extLst>
          </p:nvPr>
        </p:nvGraphicFramePr>
        <p:xfrm>
          <a:off x="461120" y="1066800"/>
          <a:ext cx="7920880" cy="4882952"/>
        </p:xfrm>
        <a:graphic>
          <a:graphicData uri="http://schemas.openxmlformats.org/drawingml/2006/table">
            <a:tbl>
              <a:tblPr/>
              <a:tblGrid>
                <a:gridCol w="1697331"/>
                <a:gridCol w="1182989"/>
                <a:gridCol w="1890210"/>
                <a:gridCol w="977252"/>
                <a:gridCol w="2173098"/>
              </a:tblGrid>
              <a:tr h="30018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PXD thermal set-up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Nº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of sensors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OS-4210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1 polyimida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2 polyimida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SN89356/0003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 Test Beam 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486400" y="5029200"/>
            <a:ext cx="2915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DAQ</a:t>
            </a:r>
            <a:r>
              <a:rPr lang="en-US" dirty="0" smtClean="0"/>
              <a:t> integration using January test beam EPICS driver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4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	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066800"/>
            <a:ext cx="8458200" cy="762000"/>
          </a:xfrm>
        </p:spPr>
        <p:txBody>
          <a:bodyPr/>
          <a:lstStyle/>
          <a:p>
            <a:r>
              <a:rPr lang="en-US" dirty="0" smtClean="0"/>
              <a:t>Dimensions and fixation of l-shapes.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5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  <p:grpSp>
        <p:nvGrpSpPr>
          <p:cNvPr id="6" name="5 Grupo"/>
          <p:cNvGrpSpPr/>
          <p:nvPr/>
        </p:nvGrpSpPr>
        <p:grpSpPr>
          <a:xfrm>
            <a:off x="1224332" y="2164310"/>
            <a:ext cx="6588224" cy="3897724"/>
            <a:chOff x="2123728" y="2348880"/>
            <a:chExt cx="6588224" cy="3897724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65"/>
            <a:stretch/>
          </p:blipFill>
          <p:spPr>
            <a:xfrm>
              <a:off x="2411760" y="2348880"/>
              <a:ext cx="6300192" cy="3456000"/>
            </a:xfrm>
            <a:prstGeom prst="rect">
              <a:avLst/>
            </a:prstGeom>
          </p:spPr>
        </p:pic>
        <p:cxnSp>
          <p:nvCxnSpPr>
            <p:cNvPr id="8" name="7 Conector recto"/>
            <p:cNvCxnSpPr/>
            <p:nvPr/>
          </p:nvCxnSpPr>
          <p:spPr>
            <a:xfrm flipH="1">
              <a:off x="2411760" y="2708920"/>
              <a:ext cx="72008" cy="20162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flipH="1">
              <a:off x="6354002" y="5004000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2447764" y="4509120"/>
              <a:ext cx="3888236" cy="10081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H="1" flipV="1">
              <a:off x="2123728" y="2654293"/>
              <a:ext cx="436240" cy="1122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flipH="1" flipV="1">
              <a:off x="2123728" y="3933056"/>
              <a:ext cx="1246330" cy="3602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rot="-60000" flipH="1">
              <a:off x="2195736" y="2710395"/>
              <a:ext cx="72008" cy="122266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H="1">
              <a:off x="7290302" y="5229200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6372004" y="5526408"/>
              <a:ext cx="900296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7794554" y="5157192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V="1">
              <a:off x="7326404" y="5670424"/>
              <a:ext cx="450148" cy="628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6732240" y="309651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Fiber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egress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protection</a:t>
              </a:r>
              <a:endParaRPr lang="en-US" dirty="0"/>
            </a:p>
          </p:txBody>
        </p:sp>
        <p:sp>
          <p:nvSpPr>
            <p:cNvPr id="19" name="18 CuadroTexto"/>
            <p:cNvSpPr txBox="1"/>
            <p:nvPr/>
          </p:nvSpPr>
          <p:spPr>
            <a:xfrm rot="840000">
              <a:off x="6390300" y="525500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7 mm</a:t>
              </a:r>
              <a:endParaRPr lang="en-US" dirty="0"/>
            </a:p>
          </p:txBody>
        </p:sp>
        <p:sp>
          <p:nvSpPr>
            <p:cNvPr id="20" name="19 CuadroTexto"/>
            <p:cNvSpPr txBox="1"/>
            <p:nvPr/>
          </p:nvSpPr>
          <p:spPr>
            <a:xfrm rot="-360000">
              <a:off x="7308304" y="587727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3.5 mm</a:t>
              </a:r>
              <a:endParaRPr lang="en-US" dirty="0"/>
            </a:p>
          </p:txBody>
        </p:sp>
        <p:cxnSp>
          <p:nvCxnSpPr>
            <p:cNvPr id="21" name="20 Conector recto de flecha"/>
            <p:cNvCxnSpPr/>
            <p:nvPr/>
          </p:nvCxnSpPr>
          <p:spPr>
            <a:xfrm>
              <a:off x="7272300" y="3741527"/>
              <a:ext cx="0" cy="1199641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 rot="900000">
              <a:off x="4076229" y="477636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30 mm</a:t>
              </a:r>
              <a:endParaRPr lang="en-US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815916" y="2696573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CFRP L-</a:t>
              </a:r>
              <a:r>
                <a:rPr lang="es-ES_tradnl" dirty="0" err="1" smtClean="0"/>
                <a:t>shape</a:t>
              </a:r>
              <a:endParaRPr lang="en-US" dirty="0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>
              <a:off x="4680012" y="3065905"/>
              <a:ext cx="0" cy="1199641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510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calibration temperature calibration of fiber sensors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1600200"/>
          </a:xfrm>
        </p:spPr>
        <p:txBody>
          <a:bodyPr/>
          <a:lstStyle/>
          <a:p>
            <a:r>
              <a:rPr lang="en-US" dirty="0" err="1" smtClean="0"/>
              <a:t>NIST</a:t>
            </a:r>
            <a:r>
              <a:rPr lang="en-US" dirty="0" smtClean="0"/>
              <a:t> traceable temperature reference sensors.</a:t>
            </a:r>
          </a:p>
          <a:p>
            <a:r>
              <a:rPr lang="en-US" dirty="0" smtClean="0"/>
              <a:t>Measure both long range sensitivity and absolute value.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6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82" y="2667000"/>
            <a:ext cx="313431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7" y="2720824"/>
            <a:ext cx="5401497" cy="347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17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Nist</a:t>
            </a:r>
            <a:r>
              <a:rPr lang="en-US" dirty="0" smtClean="0"/>
              <a:t>  traceable FOS temperature calibration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7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6299"/>
            <a:ext cx="8458200" cy="468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81500" y="1185446"/>
            <a:ext cx="3695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FOS sensors same fiber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 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documentation and manual under preparation.</a:t>
            </a:r>
          </a:p>
          <a:p>
            <a:r>
              <a:rPr lang="en-US" dirty="0" smtClean="0"/>
              <a:t>Assuming installation of fibers by mid of July.</a:t>
            </a:r>
          </a:p>
          <a:p>
            <a:r>
              <a:rPr lang="en-US" dirty="0" smtClean="0"/>
              <a:t>Installation of L-shapes in </a:t>
            </a:r>
            <a:r>
              <a:rPr lang="en-US" dirty="0"/>
              <a:t>S</a:t>
            </a:r>
            <a:r>
              <a:rPr lang="en-US" dirty="0" smtClean="0"/>
              <a:t>eptember 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8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ivan.vila@csic.es, 16th PXD Workshop, May 27th,2014, DESY.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1201400324"/>
      </p:ext>
    </p:extLst>
  </p:cSld>
  <p:clrMapOvr>
    <a:masterClrMapping/>
  </p:clrMapOvr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dirty="0" smtClean="0">
            <a:solidFill>
              <a:schemeClr val="bg1"/>
            </a:solidFill>
          </a:defRPr>
        </a:defPPr>
      </a:lstStyle>
    </a:spDef>
    <a:lnDef>
      <a:spPr bwMode="auto">
        <a:noFill/>
        <a:ln w="25400" cap="flat" cmpd="sng" algn="ctr">
          <a:solidFill>
            <a:srgbClr val="2A1BEB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Presentación en pantalla (4:3)</PresentationFormat>
  <Paragraphs>110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Borde</vt:lpstr>
      <vt:lpstr>Readiness of the FOS monitor for the thermal mock-up and recent activities.    Kloster Seeon, 16th DEPFET Workshop      </vt:lpstr>
      <vt:lpstr>Outline</vt:lpstr>
      <vt:lpstr>Fiber cables and sensors for the mock-up</vt:lpstr>
      <vt:lpstr>FOS at DESY test beam</vt:lpstr>
      <vt:lpstr>Open issues </vt:lpstr>
      <vt:lpstr>Absolute calibration temperature calibration of fiber sensors</vt:lpstr>
      <vt:lpstr>Nist  traceable FOS temperature calibration</vt:lpstr>
      <vt:lpstr>Questions &amp; Comments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2011-06-18T11:47:30Z</dcterms:created>
  <dcterms:modified xsi:type="dcterms:W3CDTF">2014-05-27T13:44:28Z</dcterms:modified>
</cp:coreProperties>
</file>