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6" r:id="rId3"/>
    <p:sldId id="258" r:id="rId4"/>
    <p:sldId id="262" r:id="rId5"/>
    <p:sldId id="273" r:id="rId6"/>
    <p:sldId id="261" r:id="rId7"/>
    <p:sldId id="274" r:id="rId8"/>
    <p:sldId id="260" r:id="rId9"/>
    <p:sldId id="272" r:id="rId10"/>
    <p:sldId id="278" r:id="rId11"/>
    <p:sldId id="279" r:id="rId12"/>
    <p:sldId id="265" r:id="rId13"/>
    <p:sldId id="267" r:id="rId14"/>
    <p:sldId id="276" r:id="rId15"/>
    <p:sldId id="277" r:id="rId16"/>
    <p:sldId id="275" r:id="rId17"/>
    <p:sldId id="266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E8A"/>
    <a:srgbClr val="D34D27"/>
    <a:srgbClr val="586372"/>
    <a:srgbClr val="4072BB"/>
    <a:srgbClr val="77A085"/>
    <a:srgbClr val="996633"/>
    <a:srgbClr val="D5D7CD"/>
    <a:srgbClr val="0C6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428" autoAdjust="0"/>
  </p:normalViewPr>
  <p:slideViewPr>
    <p:cSldViewPr snapToGrid="0" snapToObjects="1">
      <p:cViewPr varScale="1">
        <p:scale>
          <a:sx n="125" d="100"/>
          <a:sy n="125" d="100"/>
        </p:scale>
        <p:origin x="-1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195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DC1D1-F707-DF45-9C25-232C77D7B640}" type="datetimeFigureOut">
              <a:rPr lang="en-US" smtClean="0"/>
              <a:t>04.11.14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87CCD-89DA-0C4E-8327-1184EA334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582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38ECD-C401-B549-889E-C5B38B46B5BC}" type="datetimeFigureOut">
              <a:rPr lang="en-US" smtClean="0"/>
              <a:t>04.11.14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9CDAB-4137-DA46-ABD4-1ECC82EF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33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9CDAB-4137-DA46-ABD4-1ECC82EFD2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4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7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2000"/>
          </a:xfrm>
          <a:solidFill>
            <a:srgbClr val="0C6562"/>
          </a:solidFill>
        </p:spPr>
        <p:txBody>
          <a:bodyPr>
            <a:noAutofit/>
          </a:bodyPr>
          <a:lstStyle>
            <a:lvl1pPr>
              <a:defRPr sz="3600">
                <a:solidFill>
                  <a:srgbClr val="D5D7C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95" y="719172"/>
            <a:ext cx="8626307" cy="556244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0C6562"/>
                </a:solidFill>
              </a:defRPr>
            </a:lvl1pPr>
            <a:lvl2pPr>
              <a:defRPr sz="2400">
                <a:solidFill>
                  <a:srgbClr val="0C6562"/>
                </a:solidFill>
              </a:defRPr>
            </a:lvl2pPr>
            <a:lvl3pPr>
              <a:defRPr>
                <a:solidFill>
                  <a:srgbClr val="0C6562"/>
                </a:solidFill>
              </a:defRPr>
            </a:lvl3pPr>
            <a:lvl4pPr>
              <a:defRPr>
                <a:solidFill>
                  <a:srgbClr val="0C6562"/>
                </a:solidFill>
              </a:defRPr>
            </a:lvl4pPr>
            <a:lvl5pPr>
              <a:defRPr>
                <a:solidFill>
                  <a:srgbClr val="0C656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8000"/>
            <a:ext cx="1441531" cy="360000"/>
          </a:xfrm>
          <a:solidFill>
            <a:srgbClr val="0C6562"/>
          </a:solidFill>
        </p:spPr>
        <p:txBody>
          <a:bodyPr/>
          <a:lstStyle>
            <a:lvl1pPr>
              <a:defRPr>
                <a:solidFill>
                  <a:srgbClr val="D5D7CD"/>
                </a:solidFill>
              </a:defRPr>
            </a:lvl1pPr>
          </a:lstStyle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531" y="6498000"/>
            <a:ext cx="6264000" cy="360000"/>
          </a:xfrm>
          <a:solidFill>
            <a:srgbClr val="0C6562"/>
          </a:solidFill>
        </p:spPr>
        <p:txBody>
          <a:bodyPr/>
          <a:lstStyle>
            <a:lvl1pPr>
              <a:defRPr>
                <a:solidFill>
                  <a:srgbClr val="D5D7CD"/>
                </a:solidFill>
              </a:defRPr>
            </a:lvl1pPr>
          </a:lstStyle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4000" y="6498000"/>
            <a:ext cx="1432951" cy="360000"/>
          </a:xfrm>
          <a:solidFill>
            <a:srgbClr val="0C6562"/>
          </a:solidFill>
        </p:spPr>
        <p:txBody>
          <a:bodyPr/>
          <a:lstStyle>
            <a:lvl1pPr>
              <a:defRPr>
                <a:solidFill>
                  <a:srgbClr val="D5D7CD"/>
                </a:solidFill>
              </a:defRPr>
            </a:lvl1pPr>
          </a:lstStyle>
          <a:p>
            <a:fld id="{633D27CE-124F-D742-8ADB-57C2E173AD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6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1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6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7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6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6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8.11.2014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Andreas Wildauer - Tag der </a:t>
            </a:r>
            <a:r>
              <a:rPr lang="en-US" dirty="0" err="1" smtClean="0"/>
              <a:t>offenen</a:t>
            </a:r>
            <a:r>
              <a:rPr lang="en-US" dirty="0" smtClean="0"/>
              <a:t> </a:t>
            </a:r>
            <a:r>
              <a:rPr lang="en-US" dirty="0" err="1" smtClean="0"/>
              <a:t>Tür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D27CE-124F-D742-8ADB-57C2E173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6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s://www.mpp.mpg.de/forschung/experimental/atlas/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TLAS_Large.jpg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9" r="8680" b="15609"/>
          <a:stretch/>
        </p:blipFill>
        <p:spPr>
          <a:xfrm>
            <a:off x="337159" y="1393514"/>
            <a:ext cx="8350274" cy="4394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8409"/>
            <a:ext cx="7772400" cy="25046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C6562"/>
                </a:solidFill>
              </a:rPr>
              <a:t>Das</a:t>
            </a:r>
            <a:br>
              <a:rPr lang="en-US" b="1" dirty="0" smtClean="0">
                <a:solidFill>
                  <a:srgbClr val="0C6562"/>
                </a:solidFill>
              </a:rPr>
            </a:br>
            <a:r>
              <a:rPr lang="en-US" b="1" dirty="0" smtClean="0">
                <a:solidFill>
                  <a:srgbClr val="0C6562"/>
                </a:solidFill>
              </a:rPr>
              <a:t>ATLAS-Experiment</a:t>
            </a:r>
            <a:r>
              <a:rPr lang="en-US" b="1" dirty="0" smtClean="0">
                <a:solidFill>
                  <a:srgbClr val="0C6562"/>
                </a:solidFill>
              </a:rPr>
              <a:t/>
            </a:r>
            <a:br>
              <a:rPr lang="en-US" b="1" dirty="0" smtClean="0">
                <a:solidFill>
                  <a:srgbClr val="0C6562"/>
                </a:solidFill>
              </a:rPr>
            </a:br>
            <a:r>
              <a:rPr lang="en-US" b="1" dirty="0" smtClean="0">
                <a:solidFill>
                  <a:srgbClr val="0C6562"/>
                </a:solidFill>
              </a:rPr>
              <a:t>am</a:t>
            </a:r>
            <a:br>
              <a:rPr lang="en-US" b="1" dirty="0" smtClean="0">
                <a:solidFill>
                  <a:srgbClr val="0C6562"/>
                </a:solidFill>
              </a:rPr>
            </a:br>
            <a:r>
              <a:rPr lang="en-US" b="1" dirty="0" smtClean="0">
                <a:solidFill>
                  <a:srgbClr val="0C6562"/>
                </a:solidFill>
              </a:rPr>
              <a:t>Large Hadron Collider</a:t>
            </a:r>
            <a:endParaRPr lang="en-US" b="1" dirty="0">
              <a:solidFill>
                <a:srgbClr val="0C656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805" y="5567977"/>
            <a:ext cx="8963926" cy="1203390"/>
          </a:xfrm>
        </p:spPr>
        <p:txBody>
          <a:bodyPr/>
          <a:lstStyle/>
          <a:p>
            <a:r>
              <a:rPr lang="en-US" dirty="0" smtClean="0">
                <a:solidFill>
                  <a:srgbClr val="0C6562"/>
                </a:solidFill>
              </a:rPr>
              <a:t>Dr. Andreas Wildauer - Max-Planck </a:t>
            </a:r>
            <a:r>
              <a:rPr lang="en-US" dirty="0" err="1" smtClean="0">
                <a:solidFill>
                  <a:srgbClr val="0C6562"/>
                </a:solidFill>
              </a:rPr>
              <a:t>Institut</a:t>
            </a:r>
            <a:r>
              <a:rPr lang="en-US" dirty="0" smtClean="0">
                <a:solidFill>
                  <a:srgbClr val="0C6562"/>
                </a:solidFill>
              </a:rPr>
              <a:t> </a:t>
            </a:r>
            <a:r>
              <a:rPr lang="en-US" dirty="0" err="1" smtClean="0">
                <a:solidFill>
                  <a:srgbClr val="0C6562"/>
                </a:solidFill>
              </a:rPr>
              <a:t>für</a:t>
            </a:r>
            <a:r>
              <a:rPr lang="en-US" dirty="0" smtClean="0">
                <a:solidFill>
                  <a:srgbClr val="0C6562"/>
                </a:solidFill>
              </a:rPr>
              <a:t> </a:t>
            </a:r>
            <a:r>
              <a:rPr lang="en-US" dirty="0" err="1" smtClean="0">
                <a:solidFill>
                  <a:srgbClr val="0C6562"/>
                </a:solidFill>
              </a:rPr>
              <a:t>Physik</a:t>
            </a:r>
            <a:endParaRPr lang="en-US" dirty="0">
              <a:solidFill>
                <a:srgbClr val="0C6562"/>
              </a:solidFill>
            </a:endParaRPr>
          </a:p>
          <a:p>
            <a:r>
              <a:rPr lang="en-US" dirty="0" smtClean="0">
                <a:solidFill>
                  <a:srgbClr val="0C6562"/>
                </a:solidFill>
              </a:rPr>
              <a:t>Tag der </a:t>
            </a:r>
            <a:r>
              <a:rPr lang="en-US" dirty="0" err="1" smtClean="0">
                <a:solidFill>
                  <a:srgbClr val="0C6562"/>
                </a:solidFill>
              </a:rPr>
              <a:t>Offenen</a:t>
            </a:r>
            <a:r>
              <a:rPr lang="en-US" dirty="0" smtClean="0">
                <a:solidFill>
                  <a:srgbClr val="0C6562"/>
                </a:solidFill>
              </a:rPr>
              <a:t> </a:t>
            </a:r>
            <a:r>
              <a:rPr lang="en-US" dirty="0" err="1" smtClean="0">
                <a:solidFill>
                  <a:srgbClr val="0C6562"/>
                </a:solidFill>
              </a:rPr>
              <a:t>Tür</a:t>
            </a:r>
            <a:r>
              <a:rPr lang="en-US" dirty="0" smtClean="0">
                <a:solidFill>
                  <a:srgbClr val="0C6562"/>
                </a:solidFill>
              </a:rPr>
              <a:t> 8.11.2014</a:t>
            </a:r>
            <a:endParaRPr lang="en-US" dirty="0">
              <a:solidFill>
                <a:srgbClr val="0C6562"/>
              </a:solidFill>
            </a:endParaRPr>
          </a:p>
        </p:txBody>
      </p:sp>
      <p:pic>
        <p:nvPicPr>
          <p:cNvPr id="10" name="Picture 9" descr="ATLAS-chrome-logo-blue-wh_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49" y="565273"/>
            <a:ext cx="2471160" cy="828240"/>
          </a:xfrm>
          <a:prstGeom prst="rect">
            <a:avLst/>
          </a:prstGeom>
        </p:spPr>
      </p:pic>
      <p:pic>
        <p:nvPicPr>
          <p:cNvPr id="4" name="Picture 3" descr="cernlogo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41" y="238964"/>
            <a:ext cx="1420886" cy="1427229"/>
          </a:xfrm>
          <a:prstGeom prst="rect">
            <a:avLst/>
          </a:prstGeom>
        </p:spPr>
      </p:pic>
      <p:pic>
        <p:nvPicPr>
          <p:cNvPr id="6" name="Picture 5" descr="MPP_logo_cmy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0" y="238964"/>
            <a:ext cx="2188765" cy="15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ATLAS-</a:t>
            </a:r>
            <a:r>
              <a:rPr lang="en-US" dirty="0" err="1" smtClean="0"/>
              <a:t>Detektor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SCT_T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36600"/>
            <a:ext cx="4292600" cy="28732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6200" y="977900"/>
            <a:ext cx="30066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C6562"/>
                </a:solidFill>
              </a:rPr>
              <a:t>SCT:</a:t>
            </a:r>
          </a:p>
          <a:p>
            <a:r>
              <a:rPr lang="en-US" sz="2400" dirty="0">
                <a:solidFill>
                  <a:srgbClr val="0C6562"/>
                </a:solidFill>
              </a:rPr>
              <a:t>(</a:t>
            </a:r>
            <a:r>
              <a:rPr lang="en-US" sz="2400" dirty="0" err="1" smtClean="0">
                <a:solidFill>
                  <a:srgbClr val="0C6562"/>
                </a:solidFill>
              </a:rPr>
              <a:t>SiliCon</a:t>
            </a:r>
            <a:r>
              <a:rPr lang="en-US" sz="2400" dirty="0" smtClean="0">
                <a:solidFill>
                  <a:srgbClr val="0C6562"/>
                </a:solidFill>
              </a:rPr>
              <a:t> Tracker)</a:t>
            </a:r>
          </a:p>
          <a:p>
            <a:r>
              <a:rPr lang="en-US" sz="2400" dirty="0" err="1" smtClean="0">
                <a:solidFill>
                  <a:srgbClr val="0C6562"/>
                </a:solidFill>
              </a:rPr>
              <a:t>Teilkomponente</a:t>
            </a:r>
            <a:r>
              <a:rPr lang="en-US" sz="2400" dirty="0" smtClean="0">
                <a:solidFill>
                  <a:srgbClr val="0C6562"/>
                </a:solidFill>
              </a:rPr>
              <a:t> des</a:t>
            </a:r>
            <a:br>
              <a:rPr lang="en-US" sz="2400" dirty="0" smtClean="0">
                <a:solidFill>
                  <a:srgbClr val="0C6562"/>
                </a:solidFill>
              </a:rPr>
            </a:br>
            <a:r>
              <a:rPr lang="en-US" sz="2400" dirty="0" err="1">
                <a:solidFill>
                  <a:srgbClr val="0C6562"/>
                </a:solidFill>
              </a:rPr>
              <a:t>I</a:t>
            </a:r>
            <a:r>
              <a:rPr lang="en-US" sz="2400" dirty="0" err="1" smtClean="0">
                <a:solidFill>
                  <a:srgbClr val="0C6562"/>
                </a:solidFill>
              </a:rPr>
              <a:t>nneren</a:t>
            </a:r>
            <a:r>
              <a:rPr lang="en-US" sz="2400" dirty="0" smtClean="0">
                <a:solidFill>
                  <a:srgbClr val="0C6562"/>
                </a:solidFill>
              </a:rPr>
              <a:t> </a:t>
            </a:r>
            <a:r>
              <a:rPr lang="en-US" sz="2400" dirty="0" err="1" smtClean="0">
                <a:solidFill>
                  <a:srgbClr val="0C6562"/>
                </a:solidFill>
              </a:rPr>
              <a:t>Spurdetektors</a:t>
            </a:r>
            <a:endParaRPr lang="en-US" sz="2400" dirty="0">
              <a:solidFill>
                <a:srgbClr val="0C6562"/>
              </a:solidFill>
            </a:endParaRPr>
          </a:p>
        </p:txBody>
      </p:sp>
      <p:pic>
        <p:nvPicPr>
          <p:cNvPr id="10" name="Picture 9" descr="H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071503"/>
            <a:ext cx="4420529" cy="329119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533900" y="12446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500" y="4495800"/>
            <a:ext cx="44093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C6562"/>
                </a:solidFill>
              </a:rPr>
              <a:t>HEC:</a:t>
            </a:r>
          </a:p>
          <a:p>
            <a:r>
              <a:rPr lang="en-US" sz="2400" dirty="0">
                <a:solidFill>
                  <a:srgbClr val="0C6562"/>
                </a:solidFill>
              </a:rPr>
              <a:t>(</a:t>
            </a:r>
            <a:r>
              <a:rPr lang="en-US" sz="2400" dirty="0" err="1" smtClean="0">
                <a:solidFill>
                  <a:srgbClr val="0C6562"/>
                </a:solidFill>
              </a:rPr>
              <a:t>Hadronic</a:t>
            </a:r>
            <a:r>
              <a:rPr lang="en-US" sz="2400" dirty="0" smtClean="0">
                <a:solidFill>
                  <a:srgbClr val="0C6562"/>
                </a:solidFill>
              </a:rPr>
              <a:t> </a:t>
            </a:r>
            <a:r>
              <a:rPr lang="en-US" sz="2400" dirty="0" err="1" smtClean="0">
                <a:solidFill>
                  <a:srgbClr val="0C6562"/>
                </a:solidFill>
              </a:rPr>
              <a:t>Endcap</a:t>
            </a:r>
            <a:r>
              <a:rPr lang="en-US" sz="2400" dirty="0" smtClean="0">
                <a:solidFill>
                  <a:srgbClr val="0C6562"/>
                </a:solidFill>
              </a:rPr>
              <a:t> Calorimeter)</a:t>
            </a:r>
          </a:p>
          <a:p>
            <a:r>
              <a:rPr lang="en-US" sz="2400" dirty="0" err="1" smtClean="0">
                <a:solidFill>
                  <a:srgbClr val="0C6562"/>
                </a:solidFill>
              </a:rPr>
              <a:t>Teilkomponente</a:t>
            </a:r>
            <a:r>
              <a:rPr lang="en-US" sz="2400" dirty="0" smtClean="0">
                <a:solidFill>
                  <a:srgbClr val="0C6562"/>
                </a:solidFill>
              </a:rPr>
              <a:t> des </a:t>
            </a:r>
            <a:r>
              <a:rPr lang="en-US" sz="2400" dirty="0" err="1" smtClean="0">
                <a:solidFill>
                  <a:srgbClr val="0C6562"/>
                </a:solidFill>
              </a:rPr>
              <a:t>Kalorimeters</a:t>
            </a:r>
            <a:endParaRPr lang="en-US" sz="2400" dirty="0">
              <a:solidFill>
                <a:srgbClr val="0C656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03500" y="47625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32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ATLAS-</a:t>
            </a:r>
            <a:r>
              <a:rPr lang="en-US" dirty="0" err="1" smtClean="0"/>
              <a:t>Detektor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MuonMagn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713060"/>
            <a:ext cx="8724900" cy="56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1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Forschung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ATLAS am MPP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300" y="1023972"/>
            <a:ext cx="5304951" cy="3832225"/>
          </a:xfrm>
        </p:spPr>
        <p:txBody>
          <a:bodyPr/>
          <a:lstStyle/>
          <a:p>
            <a:r>
              <a:rPr lang="en-US" dirty="0" err="1" smtClean="0"/>
              <a:t>Standardmodell</a:t>
            </a:r>
            <a:r>
              <a:rPr lang="en-US" dirty="0" smtClean="0"/>
              <a:t> der </a:t>
            </a:r>
            <a:r>
              <a:rPr lang="en-US" dirty="0" err="1" smtClean="0"/>
              <a:t>Teilchenphysik</a:t>
            </a:r>
            <a:endParaRPr lang="en-US" dirty="0" smtClean="0"/>
          </a:p>
          <a:p>
            <a:pPr lvl="1"/>
            <a:r>
              <a:rPr lang="en-US" dirty="0" err="1" smtClean="0"/>
              <a:t>Präzisionsmessung</a:t>
            </a:r>
            <a:r>
              <a:rPr lang="en-US" dirty="0" smtClean="0"/>
              <a:t> der </a:t>
            </a:r>
            <a:r>
              <a:rPr lang="en-US" dirty="0" err="1" smtClean="0"/>
              <a:t>freien</a:t>
            </a:r>
            <a:r>
              <a:rPr lang="en-US" dirty="0" smtClean="0"/>
              <a:t> Parameter des </a:t>
            </a:r>
            <a:r>
              <a:rPr lang="en-US" dirty="0" err="1" smtClean="0"/>
              <a:t>Modells</a:t>
            </a:r>
            <a:r>
              <a:rPr lang="en-US" dirty="0" smtClean="0"/>
              <a:t> (</a:t>
            </a:r>
            <a:r>
              <a:rPr lang="en-US" dirty="0" err="1" smtClean="0"/>
              <a:t>z.B</a:t>
            </a:r>
            <a:r>
              <a:rPr lang="en-US" dirty="0" smtClean="0"/>
              <a:t>. </a:t>
            </a:r>
            <a:r>
              <a:rPr lang="en-US" dirty="0" err="1" smtClean="0"/>
              <a:t>Massen</a:t>
            </a:r>
            <a:r>
              <a:rPr lang="en-US" dirty="0" smtClean="0"/>
              <a:t> der </a:t>
            </a:r>
            <a:r>
              <a:rPr lang="en-US" dirty="0" err="1" smtClean="0"/>
              <a:t>Teilchen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Test der </a:t>
            </a:r>
            <a:r>
              <a:rPr lang="en-US" dirty="0" err="1" smtClean="0"/>
              <a:t>Vorhersagen</a:t>
            </a:r>
            <a:r>
              <a:rPr lang="en-US" dirty="0" smtClean="0"/>
              <a:t> und </a:t>
            </a:r>
            <a:r>
              <a:rPr lang="en-US" dirty="0" err="1" smtClean="0"/>
              <a:t>offenen</a:t>
            </a:r>
            <a:r>
              <a:rPr lang="en-US" dirty="0" smtClean="0"/>
              <a:t> </a:t>
            </a:r>
            <a:r>
              <a:rPr lang="en-US" dirty="0" err="1" smtClean="0"/>
              <a:t>Fragen</a:t>
            </a:r>
            <a:r>
              <a:rPr lang="en-US" dirty="0" smtClean="0"/>
              <a:t> des </a:t>
            </a:r>
            <a:r>
              <a:rPr lang="en-US" dirty="0" err="1" smtClean="0"/>
              <a:t>Modells</a:t>
            </a:r>
            <a:r>
              <a:rPr lang="en-US" dirty="0" smtClean="0"/>
              <a:t> </a:t>
            </a:r>
          </a:p>
          <a:p>
            <a:r>
              <a:rPr lang="en-US" u="sng" dirty="0" err="1"/>
              <a:t>Entdeckung</a:t>
            </a:r>
            <a:r>
              <a:rPr lang="en-US" u="sng" dirty="0"/>
              <a:t> und </a:t>
            </a:r>
            <a:r>
              <a:rPr lang="en-US" u="sng" dirty="0" err="1"/>
              <a:t>Untersuchung</a:t>
            </a:r>
            <a:r>
              <a:rPr lang="en-US" u="sng" dirty="0"/>
              <a:t> des in den 60er </a:t>
            </a:r>
            <a:r>
              <a:rPr lang="en-US" u="sng" dirty="0" err="1"/>
              <a:t>Jahren</a:t>
            </a:r>
            <a:r>
              <a:rPr lang="en-US" u="sng" dirty="0"/>
              <a:t> </a:t>
            </a:r>
            <a:r>
              <a:rPr lang="en-US" u="sng" dirty="0" err="1"/>
              <a:t>postulierten</a:t>
            </a:r>
            <a:r>
              <a:rPr lang="en-US" u="sng" dirty="0"/>
              <a:t> </a:t>
            </a:r>
            <a:r>
              <a:rPr lang="en-US" u="sng" dirty="0" smtClean="0"/>
              <a:t>Higgs-Bosons</a:t>
            </a:r>
            <a:endParaRPr lang="en-US" u="sng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2305" y="4828233"/>
            <a:ext cx="8859946" cy="14836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C656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C6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C6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C6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C6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 smtClean="0"/>
              <a:t>Suche</a:t>
            </a:r>
            <a:r>
              <a:rPr lang="en-US" sz="2600" dirty="0" smtClean="0"/>
              <a:t> </a:t>
            </a:r>
            <a:r>
              <a:rPr lang="en-US" sz="2600" dirty="0" err="1" smtClean="0"/>
              <a:t>nach</a:t>
            </a:r>
            <a:r>
              <a:rPr lang="en-US" sz="2600" dirty="0" smtClean="0"/>
              <a:t> </a:t>
            </a:r>
            <a:r>
              <a:rPr lang="en-US" sz="2600" dirty="0" err="1" smtClean="0"/>
              <a:t>Ph</a:t>
            </a:r>
            <a:r>
              <a:rPr lang="en-US" sz="2600" dirty="0" err="1" smtClean="0"/>
              <a:t>änomenen</a:t>
            </a:r>
            <a:r>
              <a:rPr lang="en-US" sz="2600" dirty="0" smtClean="0"/>
              <a:t> </a:t>
            </a:r>
            <a:r>
              <a:rPr lang="en-US" sz="2600" dirty="0" err="1" smtClean="0"/>
              <a:t>jenseits</a:t>
            </a:r>
            <a:r>
              <a:rPr lang="en-US" sz="2600" dirty="0" smtClean="0"/>
              <a:t> des </a:t>
            </a:r>
            <a:r>
              <a:rPr lang="en-US" sz="2600" dirty="0" err="1" smtClean="0"/>
              <a:t>Standardmodells</a:t>
            </a:r>
            <a:endParaRPr lang="en-US" sz="2600" dirty="0" smtClean="0"/>
          </a:p>
          <a:p>
            <a:pPr lvl="1"/>
            <a:r>
              <a:rPr lang="en-US" sz="2400" dirty="0" err="1" smtClean="0"/>
              <a:t>übergeordnete</a:t>
            </a:r>
            <a:r>
              <a:rPr lang="en-US" sz="2400" dirty="0" smtClean="0"/>
              <a:t> </a:t>
            </a:r>
            <a:r>
              <a:rPr lang="en-US" sz="2400" dirty="0" err="1" smtClean="0"/>
              <a:t>Symmetrien</a:t>
            </a:r>
            <a:r>
              <a:rPr lang="en-US" sz="2400" dirty="0" smtClean="0"/>
              <a:t> (</a:t>
            </a:r>
            <a:r>
              <a:rPr lang="en-US" sz="2400" dirty="0" err="1" smtClean="0"/>
              <a:t>Supersymmetrie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“Grand Unified Theories” – </a:t>
            </a:r>
            <a:r>
              <a:rPr lang="en-US" sz="2400" dirty="0" err="1"/>
              <a:t>V</a:t>
            </a:r>
            <a:r>
              <a:rPr lang="en-US" sz="2400" dirty="0" err="1" smtClean="0"/>
              <a:t>ereinheitlichung</a:t>
            </a:r>
            <a:r>
              <a:rPr lang="en-US" sz="2400" dirty="0" smtClean="0"/>
              <a:t> der </a:t>
            </a:r>
            <a:r>
              <a:rPr lang="en-US" sz="2400" dirty="0" err="1" smtClean="0"/>
              <a:t>Kräfte</a:t>
            </a:r>
            <a:r>
              <a:rPr lang="en-US" sz="2400" dirty="0" smtClean="0"/>
              <a:t> </a:t>
            </a:r>
          </a:p>
        </p:txBody>
      </p:sp>
      <p:pic>
        <p:nvPicPr>
          <p:cNvPr id="10" name="Picture 9" descr="Standard_Model_of_Elementary_Particles-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/>
          <a:stretch/>
        </p:blipFill>
        <p:spPr>
          <a:xfrm>
            <a:off x="44953" y="833749"/>
            <a:ext cx="3865102" cy="38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0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Warum</a:t>
            </a:r>
            <a:r>
              <a:rPr lang="en-US" dirty="0" smtClean="0"/>
              <a:t> </a:t>
            </a:r>
            <a:r>
              <a:rPr lang="en-US" dirty="0" err="1" smtClean="0"/>
              <a:t>haben</a:t>
            </a:r>
            <a:r>
              <a:rPr lang="en-US" dirty="0" smtClean="0"/>
              <a:t> </a:t>
            </a:r>
            <a:r>
              <a:rPr lang="en-US" dirty="0" err="1" smtClean="0"/>
              <a:t>Teilchen</a:t>
            </a:r>
            <a:r>
              <a:rPr lang="en-US" dirty="0" smtClean="0"/>
              <a:t> Masse?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Theorie</a:t>
            </a:r>
            <a:r>
              <a:rPr lang="en-US" dirty="0" smtClean="0"/>
              <a:t>: 1964 von Peter Higgs und</a:t>
            </a:r>
            <a:br>
              <a:rPr lang="en-US" dirty="0" smtClean="0"/>
            </a:br>
            <a:r>
              <a:rPr lang="en-US" dirty="0" err="1" smtClean="0"/>
              <a:t>anderen</a:t>
            </a:r>
            <a:r>
              <a:rPr lang="en-US" dirty="0" smtClean="0"/>
              <a:t> </a:t>
            </a:r>
            <a:r>
              <a:rPr lang="en-US" dirty="0" err="1" smtClean="0"/>
              <a:t>aufgestellt</a:t>
            </a:r>
            <a:endParaRPr lang="en-US" dirty="0" smtClean="0"/>
          </a:p>
          <a:p>
            <a:pPr lvl="1"/>
            <a:r>
              <a:rPr lang="en-US" dirty="0" smtClean="0"/>
              <a:t>Masse </a:t>
            </a:r>
            <a:r>
              <a:rPr lang="en-US" dirty="0" err="1" smtClean="0"/>
              <a:t>wird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Wechselwirkung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einem</a:t>
            </a:r>
            <a:r>
              <a:rPr lang="en-US" dirty="0" smtClean="0"/>
              <a:t> </a:t>
            </a:r>
            <a:r>
              <a:rPr lang="en-US" dirty="0" err="1" smtClean="0"/>
              <a:t>Hintergrundfeld</a:t>
            </a:r>
            <a:r>
              <a:rPr lang="en-US" dirty="0" smtClean="0"/>
              <a:t>, </a:t>
            </a:r>
            <a:r>
              <a:rPr lang="en-US" dirty="0" err="1" smtClean="0"/>
              <a:t>dem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Higgsfeld</a:t>
            </a:r>
            <a:r>
              <a:rPr lang="en-US" dirty="0" smtClean="0"/>
              <a:t>, </a:t>
            </a:r>
            <a:r>
              <a:rPr lang="en-US" dirty="0" err="1" smtClean="0"/>
              <a:t>erzeugt</a:t>
            </a:r>
            <a:endParaRPr lang="en-US" dirty="0" smtClean="0"/>
          </a:p>
          <a:p>
            <a:r>
              <a:rPr lang="en-US" dirty="0" err="1" smtClean="0"/>
              <a:t>Konsequenz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Es</a:t>
            </a:r>
            <a:r>
              <a:rPr lang="en-US" dirty="0" smtClean="0"/>
              <a:t> muss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smtClean="0"/>
              <a:t>Higgs-Boson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Anregung</a:t>
            </a:r>
            <a:r>
              <a:rPr lang="en-US" dirty="0" smtClean="0"/>
              <a:t> des </a:t>
            </a:r>
            <a:r>
              <a:rPr lang="en-US" dirty="0" err="1" smtClean="0"/>
              <a:t>Higgsfeldes</a:t>
            </a:r>
            <a:r>
              <a:rPr lang="en-US" dirty="0" smtClean="0"/>
              <a:t> </a:t>
            </a:r>
            <a:r>
              <a:rPr lang="en-US" dirty="0" err="1" smtClean="0"/>
              <a:t>geben</a:t>
            </a:r>
            <a:endParaRPr lang="en-US" dirty="0" smtClean="0"/>
          </a:p>
          <a:p>
            <a:r>
              <a:rPr lang="en-US" dirty="0" err="1" smtClean="0"/>
              <a:t>Seit</a:t>
            </a:r>
            <a:r>
              <a:rPr lang="en-US" dirty="0" smtClean="0"/>
              <a:t> </a:t>
            </a:r>
            <a:r>
              <a:rPr lang="en-US" dirty="0" err="1" smtClean="0"/>
              <a:t>dieser</a:t>
            </a:r>
            <a:r>
              <a:rPr lang="en-US" dirty="0" smtClean="0"/>
              <a:t> </a:t>
            </a:r>
            <a:r>
              <a:rPr lang="en-US" dirty="0" err="1" smtClean="0"/>
              <a:t>Behauptung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das </a:t>
            </a:r>
            <a:r>
              <a:rPr lang="en-US" dirty="0" smtClean="0"/>
              <a:t>Higgs-Boson </a:t>
            </a:r>
            <a:r>
              <a:rPr lang="en-US" dirty="0" smtClean="0"/>
              <a:t>das “most wanted” </a:t>
            </a:r>
            <a:r>
              <a:rPr lang="en-US" dirty="0" err="1" smtClean="0"/>
              <a:t>Teilchen</a:t>
            </a:r>
            <a:r>
              <a:rPr lang="en-US" dirty="0"/>
              <a:t> </a:t>
            </a:r>
            <a:r>
              <a:rPr lang="en-US" dirty="0" smtClean="0"/>
              <a:t>der </a:t>
            </a:r>
            <a:r>
              <a:rPr lang="en-US" dirty="0" err="1" smtClean="0"/>
              <a:t>Hochenergiephysik</a:t>
            </a:r>
            <a:endParaRPr lang="en-US" dirty="0" smtClean="0"/>
          </a:p>
          <a:p>
            <a:pPr lvl="1"/>
            <a:r>
              <a:rPr lang="en-US" dirty="0" smtClean="0"/>
              <a:t>Der </a:t>
            </a:r>
            <a:r>
              <a:rPr lang="en-US" dirty="0" err="1" smtClean="0"/>
              <a:t>Nachweis</a:t>
            </a:r>
            <a:r>
              <a:rPr lang="en-US" dirty="0" smtClean="0"/>
              <a:t> der </a:t>
            </a:r>
            <a:r>
              <a:rPr lang="en-US" dirty="0" err="1" smtClean="0"/>
              <a:t>Existenz</a:t>
            </a:r>
            <a:r>
              <a:rPr lang="en-US" dirty="0" smtClean="0"/>
              <a:t> des </a:t>
            </a:r>
            <a:r>
              <a:rPr lang="en-US" dirty="0" smtClean="0"/>
              <a:t>Higgs-Bosons</a:t>
            </a:r>
            <a:br>
              <a:rPr lang="en-US" dirty="0" smtClean="0"/>
            </a:br>
            <a:r>
              <a:rPr lang="en-US" dirty="0" err="1" smtClean="0"/>
              <a:t>liess</a:t>
            </a:r>
            <a:r>
              <a:rPr lang="en-US" dirty="0" smtClean="0"/>
              <a:t> </a:t>
            </a:r>
            <a:r>
              <a:rPr lang="en-US" dirty="0" err="1" smtClean="0"/>
              <a:t>noch</a:t>
            </a:r>
            <a:r>
              <a:rPr lang="en-US" dirty="0" smtClean="0"/>
              <a:t> </a:t>
            </a:r>
            <a:r>
              <a:rPr lang="en-US" dirty="0" smtClean="0"/>
              <a:t>ca. 50 </a:t>
            </a:r>
            <a:r>
              <a:rPr lang="en-US" dirty="0" err="1" smtClean="0"/>
              <a:t>Jahre</a:t>
            </a:r>
            <a:r>
              <a:rPr lang="en-US" dirty="0" smtClean="0"/>
              <a:t> auf </a:t>
            </a:r>
            <a:r>
              <a:rPr lang="en-US" dirty="0" err="1" smtClean="0"/>
              <a:t>sich</a:t>
            </a:r>
            <a:r>
              <a:rPr lang="en-US" dirty="0" smtClean="0"/>
              <a:t> </a:t>
            </a:r>
            <a:r>
              <a:rPr lang="en-US" dirty="0" err="1" smtClean="0"/>
              <a:t>warten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Peter Higgs May 30th 2008 small fi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28" y="809076"/>
            <a:ext cx="2633477" cy="1764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0309" y="257988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 Higgs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Entdeckung</a:t>
            </a:r>
            <a:r>
              <a:rPr lang="en-US" dirty="0" smtClean="0"/>
              <a:t> des </a:t>
            </a:r>
            <a:r>
              <a:rPr lang="en-US" dirty="0" smtClean="0"/>
              <a:t>Higgs-Bosons </a:t>
            </a:r>
            <a:r>
              <a:rPr lang="en-US" dirty="0" smtClean="0"/>
              <a:t>am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Juli</a:t>
            </a:r>
            <a:r>
              <a:rPr lang="en-US" dirty="0" smtClean="0"/>
              <a:t> 2012 </a:t>
            </a:r>
            <a:r>
              <a:rPr lang="en-US" dirty="0" err="1" smtClean="0"/>
              <a:t>wurde</a:t>
            </a:r>
            <a:r>
              <a:rPr lang="en-US" dirty="0" smtClean="0"/>
              <a:t> die </a:t>
            </a:r>
            <a:r>
              <a:rPr lang="en-US" dirty="0" err="1" smtClean="0"/>
              <a:t>Entdeckung</a:t>
            </a:r>
            <a:r>
              <a:rPr lang="en-US" dirty="0" smtClean="0"/>
              <a:t> </a:t>
            </a:r>
            <a:r>
              <a:rPr lang="en-US" dirty="0" err="1" smtClean="0"/>
              <a:t>eines</a:t>
            </a:r>
            <a:r>
              <a:rPr lang="en-US" dirty="0" smtClean="0"/>
              <a:t> </a:t>
            </a:r>
            <a:r>
              <a:rPr lang="en-US" dirty="0" smtClean="0"/>
              <a:t>Higgs-Bosons </a:t>
            </a:r>
            <a:r>
              <a:rPr lang="en-US" dirty="0" smtClean="0"/>
              <a:t>am LHC </a:t>
            </a:r>
            <a:r>
              <a:rPr lang="en-US" dirty="0" err="1" smtClean="0"/>
              <a:t>durch</a:t>
            </a:r>
            <a:r>
              <a:rPr lang="en-US" dirty="0" smtClean="0"/>
              <a:t> ATLAS und CMS </a:t>
            </a:r>
            <a:r>
              <a:rPr lang="en-US" dirty="0" err="1" smtClean="0"/>
              <a:t>bekanntgegeben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smtClean="0"/>
              <a:t>Higgs und </a:t>
            </a:r>
            <a:r>
              <a:rPr lang="en-US" dirty="0" smtClean="0"/>
              <a:t>François </a:t>
            </a:r>
            <a:r>
              <a:rPr lang="en-US" dirty="0" err="1" smtClean="0"/>
              <a:t>Englert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ihre</a:t>
            </a:r>
            <a:r>
              <a:rPr lang="en-US" dirty="0" smtClean="0"/>
              <a:t> </a:t>
            </a:r>
            <a:r>
              <a:rPr lang="en-US" dirty="0" err="1" smtClean="0"/>
              <a:t>Vorhersage</a:t>
            </a:r>
            <a:r>
              <a:rPr lang="en-US" dirty="0" smtClean="0"/>
              <a:t> </a:t>
            </a:r>
            <a:r>
              <a:rPr lang="en-US" dirty="0" smtClean="0"/>
              <a:t>des </a:t>
            </a:r>
            <a:r>
              <a:rPr lang="en-US" dirty="0" smtClean="0"/>
              <a:t>Higgs-Bosons</a:t>
            </a:r>
            <a:br>
              <a:rPr lang="en-US" dirty="0" smtClean="0"/>
            </a:b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Physik</a:t>
            </a:r>
            <a:r>
              <a:rPr lang="en-US" dirty="0" smtClean="0"/>
              <a:t> </a:t>
            </a:r>
            <a:r>
              <a:rPr lang="en-US" dirty="0" err="1" smtClean="0"/>
              <a:t>Nobelpreis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2013 </a:t>
            </a:r>
            <a:r>
              <a:rPr lang="en-US" dirty="0" err="1" smtClean="0"/>
              <a:t>ausgezeichnet</a:t>
            </a:r>
            <a:endParaRPr lang="en-US" dirty="0" smtClean="0"/>
          </a:p>
          <a:p>
            <a:r>
              <a:rPr lang="en-US" dirty="0" err="1" smtClean="0"/>
              <a:t>Physiker</a:t>
            </a:r>
            <a:r>
              <a:rPr lang="en-US" dirty="0" smtClean="0"/>
              <a:t> des Max-</a:t>
            </a:r>
            <a:r>
              <a:rPr lang="en-US" dirty="0" smtClean="0"/>
              <a:t>Planck</a:t>
            </a:r>
            <a:br>
              <a:rPr lang="en-US" dirty="0" smtClean="0"/>
            </a:br>
            <a:r>
              <a:rPr lang="en-US" dirty="0" err="1" smtClean="0"/>
              <a:t>Instituts</a:t>
            </a:r>
            <a:r>
              <a:rPr lang="en-US" dirty="0" smtClean="0"/>
              <a:t> </a:t>
            </a:r>
            <a:r>
              <a:rPr lang="en-US" dirty="0" err="1" smtClean="0"/>
              <a:t>waren</a:t>
            </a:r>
            <a:r>
              <a:rPr lang="en-US" dirty="0" smtClean="0"/>
              <a:t> </a:t>
            </a:r>
            <a:r>
              <a:rPr lang="en-US" dirty="0" err="1" smtClean="0"/>
              <a:t>massgeblich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 </a:t>
            </a:r>
            <a:r>
              <a:rPr lang="en-US" dirty="0" err="1" smtClean="0"/>
              <a:t>dieser</a:t>
            </a:r>
            <a:r>
              <a:rPr lang="en-US" dirty="0" smtClean="0"/>
              <a:t> </a:t>
            </a:r>
            <a:r>
              <a:rPr lang="en-US" dirty="0" err="1" smtClean="0"/>
              <a:t>Entdeckung</a:t>
            </a:r>
            <a:r>
              <a:rPr lang="en-US" dirty="0" smtClean="0"/>
              <a:t> </a:t>
            </a:r>
            <a:r>
              <a:rPr lang="en-US" dirty="0" err="1" smtClean="0"/>
              <a:t>beteiligt</a:t>
            </a:r>
            <a:r>
              <a:rPr lang="en-US" dirty="0" smtClean="0"/>
              <a:t>!</a:t>
            </a:r>
          </a:p>
          <a:p>
            <a:pPr marL="342900" lvl="1" indent="-342900">
              <a:buFont typeface="Arial"/>
              <a:buChar char="•"/>
            </a:pPr>
            <a:r>
              <a:rPr lang="en-US" sz="2600" dirty="0" err="1" smtClean="0"/>
              <a:t>Es</a:t>
            </a:r>
            <a:r>
              <a:rPr lang="en-US" sz="2600" dirty="0" smtClean="0"/>
              <a:t> </a:t>
            </a:r>
            <a:r>
              <a:rPr lang="en-US" sz="2600" dirty="0" err="1" smtClean="0"/>
              <a:t>ist</a:t>
            </a:r>
            <a:r>
              <a:rPr lang="en-US" sz="2600" dirty="0" smtClean="0"/>
              <a:t> </a:t>
            </a:r>
            <a:r>
              <a:rPr lang="en-US" sz="2600" dirty="0" err="1" smtClean="0"/>
              <a:t>eine</a:t>
            </a:r>
            <a:r>
              <a:rPr lang="en-US" sz="2600" dirty="0" smtClean="0"/>
              <a:t> der </a:t>
            </a:r>
            <a:r>
              <a:rPr lang="en-US" sz="2600" dirty="0" err="1" smtClean="0"/>
              <a:t>größten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err="1" smtClean="0"/>
              <a:t>Errungenschaften</a:t>
            </a:r>
            <a:r>
              <a:rPr lang="en-US" sz="2600" dirty="0" smtClean="0"/>
              <a:t> der</a:t>
            </a:r>
            <a:br>
              <a:rPr lang="en-US" sz="2600" dirty="0" smtClean="0"/>
            </a:br>
            <a:r>
              <a:rPr lang="en-US" sz="2600" dirty="0" err="1" smtClean="0"/>
              <a:t>modernen</a:t>
            </a:r>
            <a:r>
              <a:rPr lang="en-US" sz="2600" dirty="0" smtClean="0"/>
              <a:t> </a:t>
            </a:r>
            <a:r>
              <a:rPr lang="en-US" sz="2600" dirty="0" err="1" smtClean="0"/>
              <a:t>Teilchenphysik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 descr="HiggsZ4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106004"/>
            <a:ext cx="4391535" cy="42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2123786"/>
            <a:ext cx="4480467" cy="4345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Entdeckung</a:t>
            </a:r>
            <a:r>
              <a:rPr lang="en-US" dirty="0" smtClean="0"/>
              <a:t> des </a:t>
            </a:r>
            <a:r>
              <a:rPr lang="en-US" dirty="0" smtClean="0"/>
              <a:t>Higgs-Bosons </a:t>
            </a:r>
            <a:r>
              <a:rPr lang="en-US" dirty="0" smtClean="0"/>
              <a:t>am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Juli</a:t>
            </a:r>
            <a:r>
              <a:rPr lang="en-US" dirty="0" smtClean="0"/>
              <a:t> 2012 </a:t>
            </a:r>
            <a:r>
              <a:rPr lang="en-US" dirty="0" err="1" smtClean="0"/>
              <a:t>wurde</a:t>
            </a:r>
            <a:r>
              <a:rPr lang="en-US" dirty="0" smtClean="0"/>
              <a:t> die </a:t>
            </a:r>
            <a:r>
              <a:rPr lang="en-US" dirty="0" err="1" smtClean="0"/>
              <a:t>Entdeckung</a:t>
            </a:r>
            <a:r>
              <a:rPr lang="en-US" dirty="0" smtClean="0"/>
              <a:t> </a:t>
            </a:r>
            <a:r>
              <a:rPr lang="en-US" dirty="0" err="1" smtClean="0"/>
              <a:t>eines</a:t>
            </a:r>
            <a:r>
              <a:rPr lang="en-US" dirty="0" smtClean="0"/>
              <a:t> </a:t>
            </a:r>
            <a:r>
              <a:rPr lang="en-US" dirty="0" smtClean="0"/>
              <a:t>Higgs-Bosons </a:t>
            </a:r>
            <a:r>
              <a:rPr lang="en-US" dirty="0" smtClean="0"/>
              <a:t>am LHC </a:t>
            </a:r>
            <a:r>
              <a:rPr lang="en-US" dirty="0" err="1" smtClean="0"/>
              <a:t>durch</a:t>
            </a:r>
            <a:r>
              <a:rPr lang="en-US" dirty="0" smtClean="0"/>
              <a:t> ATLAS und CMS </a:t>
            </a:r>
            <a:r>
              <a:rPr lang="en-US" dirty="0" err="1" smtClean="0"/>
              <a:t>bekanntgegeben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smtClean="0"/>
              <a:t>Higgs und </a:t>
            </a:r>
            <a:r>
              <a:rPr lang="en-US" dirty="0" smtClean="0"/>
              <a:t>François </a:t>
            </a:r>
            <a:r>
              <a:rPr lang="en-US" dirty="0" err="1" smtClean="0"/>
              <a:t>Englert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ihre</a:t>
            </a:r>
            <a:r>
              <a:rPr lang="en-US" dirty="0" smtClean="0"/>
              <a:t> </a:t>
            </a:r>
            <a:r>
              <a:rPr lang="en-US" dirty="0" err="1" smtClean="0"/>
              <a:t>Vorhersage</a:t>
            </a:r>
            <a:r>
              <a:rPr lang="en-US" dirty="0" smtClean="0"/>
              <a:t> </a:t>
            </a:r>
            <a:r>
              <a:rPr lang="en-US" dirty="0" smtClean="0"/>
              <a:t>des </a:t>
            </a:r>
            <a:r>
              <a:rPr lang="en-US" dirty="0" smtClean="0"/>
              <a:t>Higgs-Bosons</a:t>
            </a:r>
            <a:br>
              <a:rPr lang="en-US" dirty="0" smtClean="0"/>
            </a:b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Physik</a:t>
            </a:r>
            <a:r>
              <a:rPr lang="en-US" dirty="0" smtClean="0"/>
              <a:t> </a:t>
            </a:r>
            <a:r>
              <a:rPr lang="en-US" dirty="0" err="1" smtClean="0"/>
              <a:t>Nobelpreis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2013 </a:t>
            </a:r>
            <a:r>
              <a:rPr lang="en-US" dirty="0" err="1" smtClean="0"/>
              <a:t>ausgezeichnet</a:t>
            </a:r>
            <a:endParaRPr lang="en-US" dirty="0" smtClean="0"/>
          </a:p>
          <a:p>
            <a:r>
              <a:rPr lang="en-US" dirty="0" err="1" smtClean="0"/>
              <a:t>Physiker</a:t>
            </a:r>
            <a:r>
              <a:rPr lang="en-US" dirty="0" smtClean="0"/>
              <a:t> des Max-</a:t>
            </a:r>
            <a:r>
              <a:rPr lang="en-US" dirty="0" smtClean="0"/>
              <a:t>Planck</a:t>
            </a:r>
            <a:br>
              <a:rPr lang="en-US" dirty="0" smtClean="0"/>
            </a:br>
            <a:r>
              <a:rPr lang="en-US" dirty="0" err="1" smtClean="0"/>
              <a:t>Instituts</a:t>
            </a:r>
            <a:r>
              <a:rPr lang="en-US" dirty="0" smtClean="0"/>
              <a:t> </a:t>
            </a:r>
            <a:r>
              <a:rPr lang="en-US" dirty="0" err="1" smtClean="0"/>
              <a:t>waren</a:t>
            </a:r>
            <a:r>
              <a:rPr lang="en-US" dirty="0" smtClean="0"/>
              <a:t> </a:t>
            </a:r>
            <a:r>
              <a:rPr lang="en-US" dirty="0" err="1" smtClean="0"/>
              <a:t>massgeblich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 </a:t>
            </a:r>
            <a:r>
              <a:rPr lang="en-US" dirty="0" err="1" smtClean="0"/>
              <a:t>dieser</a:t>
            </a:r>
            <a:r>
              <a:rPr lang="en-US" dirty="0" smtClean="0"/>
              <a:t> </a:t>
            </a:r>
            <a:r>
              <a:rPr lang="en-US" dirty="0" err="1" smtClean="0"/>
              <a:t>Entdeckung</a:t>
            </a:r>
            <a:r>
              <a:rPr lang="en-US" dirty="0" smtClean="0"/>
              <a:t> </a:t>
            </a:r>
            <a:r>
              <a:rPr lang="en-US" dirty="0" err="1" smtClean="0"/>
              <a:t>beteiligt</a:t>
            </a:r>
            <a:r>
              <a:rPr lang="en-US" dirty="0" smtClean="0"/>
              <a:t>!</a:t>
            </a:r>
          </a:p>
          <a:p>
            <a:pPr marL="342900" lvl="1" indent="-342900">
              <a:buFont typeface="Arial"/>
              <a:buChar char="•"/>
            </a:pPr>
            <a:r>
              <a:rPr lang="en-US" sz="2600" dirty="0" err="1" smtClean="0"/>
              <a:t>Es</a:t>
            </a:r>
            <a:r>
              <a:rPr lang="en-US" sz="2600" dirty="0" smtClean="0"/>
              <a:t> </a:t>
            </a:r>
            <a:r>
              <a:rPr lang="en-US" sz="2600" dirty="0" err="1" smtClean="0"/>
              <a:t>ist</a:t>
            </a:r>
            <a:r>
              <a:rPr lang="en-US" sz="2600" dirty="0" smtClean="0"/>
              <a:t> </a:t>
            </a:r>
            <a:r>
              <a:rPr lang="en-US" sz="2600" dirty="0" err="1" smtClean="0"/>
              <a:t>eine</a:t>
            </a:r>
            <a:r>
              <a:rPr lang="en-US" sz="2600" dirty="0" smtClean="0"/>
              <a:t> der </a:t>
            </a:r>
            <a:r>
              <a:rPr lang="en-US" sz="2600" dirty="0" err="1" smtClean="0"/>
              <a:t>größten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err="1" smtClean="0"/>
              <a:t>Errungenschaften</a:t>
            </a:r>
            <a:r>
              <a:rPr lang="en-US" sz="2600" dirty="0" smtClean="0"/>
              <a:t> der</a:t>
            </a:r>
            <a:br>
              <a:rPr lang="en-US" sz="2600" dirty="0" smtClean="0"/>
            </a:br>
            <a:r>
              <a:rPr lang="en-US" sz="2600" dirty="0" err="1" smtClean="0"/>
              <a:t>modernen</a:t>
            </a:r>
            <a:r>
              <a:rPr lang="en-US" sz="2600" dirty="0" smtClean="0"/>
              <a:t> </a:t>
            </a:r>
            <a:r>
              <a:rPr lang="en-US" sz="2600" dirty="0" err="1" smtClean="0"/>
              <a:t>Teilchenphysik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31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Higgs-Boson </a:t>
            </a:r>
            <a:r>
              <a:rPr lang="en-US" dirty="0" err="1" smtClean="0"/>
              <a:t>Zerfall</a:t>
            </a:r>
            <a:r>
              <a:rPr lang="en-US" dirty="0"/>
              <a:t> </a:t>
            </a:r>
            <a:r>
              <a:rPr lang="en-US" dirty="0" err="1" smtClean="0"/>
              <a:t>nach</a:t>
            </a:r>
            <a:r>
              <a:rPr lang="en-US" dirty="0" smtClean="0"/>
              <a:t> 4 </a:t>
            </a:r>
            <a:r>
              <a:rPr lang="en-US" dirty="0" err="1" smtClean="0"/>
              <a:t>Myonen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Higgs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77738"/>
            <a:ext cx="8928100" cy="57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Zukunft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ATLAS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sz="2600" dirty="0"/>
              <a:t>Die </a:t>
            </a:r>
            <a:r>
              <a:rPr lang="en-US" sz="2600" dirty="0" err="1"/>
              <a:t>Entdeckung</a:t>
            </a:r>
            <a:r>
              <a:rPr lang="en-US" sz="2600" dirty="0"/>
              <a:t> des </a:t>
            </a:r>
            <a:r>
              <a:rPr lang="en-US" sz="2600" dirty="0" smtClean="0"/>
              <a:t>Higgs-Bosons </a:t>
            </a:r>
            <a:r>
              <a:rPr lang="en-US" sz="2600" dirty="0"/>
              <a:t>war </a:t>
            </a:r>
            <a:r>
              <a:rPr lang="en-US" sz="2600" dirty="0" err="1"/>
              <a:t>erst</a:t>
            </a:r>
            <a:r>
              <a:rPr lang="en-US" sz="2600" dirty="0"/>
              <a:t> der </a:t>
            </a:r>
            <a:r>
              <a:rPr lang="en-US" sz="2600" dirty="0" err="1"/>
              <a:t>Anfang</a:t>
            </a:r>
            <a:r>
              <a:rPr lang="en-US" sz="2600" dirty="0" smtClean="0"/>
              <a:t>!</a:t>
            </a:r>
          </a:p>
          <a:p>
            <a:pPr lvl="1"/>
            <a:r>
              <a:rPr lang="en-US" dirty="0" err="1"/>
              <a:t>Seit</a:t>
            </a:r>
            <a:r>
              <a:rPr lang="en-US" dirty="0"/>
              <a:t> </a:t>
            </a:r>
            <a:r>
              <a:rPr lang="en-US" dirty="0" err="1"/>
              <a:t>Anfang</a:t>
            </a:r>
            <a:r>
              <a:rPr lang="en-US" dirty="0"/>
              <a:t> 2013 </a:t>
            </a:r>
            <a:r>
              <a:rPr lang="en-US" dirty="0" err="1"/>
              <a:t>sind</a:t>
            </a:r>
            <a:r>
              <a:rPr lang="en-US" dirty="0"/>
              <a:t> der LHC und ATLAS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 smtClean="0"/>
              <a:t>Umbau</a:t>
            </a:r>
            <a:endParaRPr lang="en-US" dirty="0" smtClean="0"/>
          </a:p>
          <a:p>
            <a:pPr lvl="1"/>
            <a:r>
              <a:rPr lang="en-US" dirty="0" smtClean="0"/>
              <a:t>Die </a:t>
            </a:r>
            <a:r>
              <a:rPr lang="en-US" dirty="0" err="1" smtClean="0"/>
              <a:t>Datennahme</a:t>
            </a:r>
            <a:r>
              <a:rPr lang="en-US" dirty="0" smtClean="0"/>
              <a:t> </a:t>
            </a:r>
            <a:r>
              <a:rPr lang="en-US" dirty="0" err="1"/>
              <a:t>beginnt</a:t>
            </a:r>
            <a:r>
              <a:rPr lang="en-US" dirty="0"/>
              <a:t> </a:t>
            </a:r>
            <a:r>
              <a:rPr lang="en-US" dirty="0" err="1"/>
              <a:t>wieder</a:t>
            </a:r>
            <a:r>
              <a:rPr lang="en-US" dirty="0"/>
              <a:t> </a:t>
            </a:r>
            <a:r>
              <a:rPr lang="en-US" dirty="0" smtClean="0"/>
              <a:t>2015</a:t>
            </a:r>
          </a:p>
          <a:p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gibt</a:t>
            </a:r>
            <a:r>
              <a:rPr lang="en-US" dirty="0" smtClean="0"/>
              <a:t> </a:t>
            </a:r>
            <a:r>
              <a:rPr lang="en-US" dirty="0" err="1" smtClean="0"/>
              <a:t>noch</a:t>
            </a:r>
            <a:r>
              <a:rPr lang="en-US" dirty="0" smtClean="0"/>
              <a:t> </a:t>
            </a:r>
            <a:r>
              <a:rPr lang="en-US" dirty="0" err="1" smtClean="0"/>
              <a:t>viele</a:t>
            </a:r>
            <a:r>
              <a:rPr lang="en-US" dirty="0" smtClean="0"/>
              <a:t> </a:t>
            </a:r>
            <a:r>
              <a:rPr lang="en-US" dirty="0" err="1" smtClean="0"/>
              <a:t>offene</a:t>
            </a:r>
            <a:r>
              <a:rPr lang="en-US" dirty="0" smtClean="0"/>
              <a:t> </a:t>
            </a:r>
            <a:r>
              <a:rPr lang="en-US" dirty="0" err="1" smtClean="0"/>
              <a:t>Fragen</a:t>
            </a:r>
            <a:r>
              <a:rPr lang="en-US" dirty="0" smtClean="0"/>
              <a:t>, </a:t>
            </a:r>
            <a:r>
              <a:rPr lang="en-US" dirty="0" err="1" smtClean="0"/>
              <a:t>f</a:t>
            </a:r>
            <a:r>
              <a:rPr lang="en-US" dirty="0" err="1" smtClean="0"/>
              <a:t>ür</a:t>
            </a:r>
            <a:r>
              <a:rPr lang="en-US" dirty="0" smtClean="0"/>
              <a:t> </a:t>
            </a:r>
            <a:r>
              <a:rPr lang="en-US" dirty="0" err="1" smtClean="0"/>
              <a:t>welche</a:t>
            </a:r>
            <a:r>
              <a:rPr lang="en-US" dirty="0" smtClean="0"/>
              <a:t> der LHC und ATLAS </a:t>
            </a:r>
            <a:r>
              <a:rPr lang="en-US" dirty="0" err="1" smtClean="0"/>
              <a:t>Antworten</a:t>
            </a:r>
            <a:r>
              <a:rPr lang="en-US" dirty="0" smtClean="0"/>
              <a:t> </a:t>
            </a:r>
            <a:r>
              <a:rPr lang="en-US" dirty="0" err="1" smtClean="0"/>
              <a:t>suchen</a:t>
            </a:r>
            <a:endParaRPr lang="en-US" dirty="0" smtClean="0"/>
          </a:p>
          <a:p>
            <a:pPr lvl="1"/>
            <a:r>
              <a:rPr lang="en-US" dirty="0" err="1" smtClean="0"/>
              <a:t>Gibt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übergeordnete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“</a:t>
            </a:r>
            <a:r>
              <a:rPr lang="en-US" dirty="0" err="1" smtClean="0"/>
              <a:t>Supersymmetrie</a:t>
            </a:r>
            <a:r>
              <a:rPr lang="en-US" dirty="0" smtClean="0"/>
              <a:t>”?</a:t>
            </a:r>
          </a:p>
          <a:p>
            <a:pPr lvl="1"/>
            <a:r>
              <a:rPr lang="en-US" dirty="0" err="1" smtClean="0"/>
              <a:t>Kann</a:t>
            </a:r>
            <a:r>
              <a:rPr lang="en-US" dirty="0" smtClean="0"/>
              <a:t> man die 4 </a:t>
            </a:r>
            <a:r>
              <a:rPr lang="en-US" dirty="0" err="1" smtClean="0"/>
              <a:t>fundamentalen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Kräfte</a:t>
            </a:r>
            <a:r>
              <a:rPr lang="en-US" dirty="0" smtClean="0"/>
              <a:t> </a:t>
            </a:r>
            <a:r>
              <a:rPr lang="en-US" dirty="0" err="1" smtClean="0"/>
              <a:t>vereinigen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Aus</a:t>
            </a:r>
            <a:r>
              <a:rPr lang="en-US" dirty="0" smtClean="0"/>
              <a:t> was </a:t>
            </a:r>
            <a:r>
              <a:rPr lang="en-US" dirty="0" err="1" smtClean="0"/>
              <a:t>besteht</a:t>
            </a:r>
            <a:r>
              <a:rPr lang="en-US" dirty="0" smtClean="0"/>
              <a:t> des </a:t>
            </a:r>
            <a:r>
              <a:rPr lang="en-US" dirty="0" err="1" smtClean="0"/>
              <a:t>Universum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wirklich</a:t>
            </a:r>
            <a:r>
              <a:rPr lang="en-US" dirty="0" smtClean="0"/>
              <a:t>?</a:t>
            </a:r>
            <a:endParaRPr lang="en-US" sz="2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3225800"/>
            <a:ext cx="3785347" cy="29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 der </a:t>
            </a:r>
            <a:r>
              <a:rPr lang="en-US" dirty="0" err="1" smtClean="0"/>
              <a:t>offenen</a:t>
            </a:r>
            <a:r>
              <a:rPr lang="en-US" dirty="0" smtClean="0"/>
              <a:t> </a:t>
            </a:r>
            <a:r>
              <a:rPr lang="en-US" dirty="0" err="1" smtClean="0"/>
              <a:t>Tür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Vielen</a:t>
            </a:r>
            <a:r>
              <a:rPr lang="en-US" dirty="0" smtClean="0"/>
              <a:t> Dank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Ihre</a:t>
            </a:r>
            <a:r>
              <a:rPr lang="en-US" dirty="0" smtClean="0"/>
              <a:t> </a:t>
            </a:r>
            <a:r>
              <a:rPr lang="en-US" dirty="0" err="1" smtClean="0"/>
              <a:t>Aufmerksamkeit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Verpassen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nicht</a:t>
            </a:r>
            <a:endParaRPr lang="en-US" dirty="0" smtClean="0"/>
          </a:p>
          <a:p>
            <a:pPr lvl="1"/>
            <a:r>
              <a:rPr lang="en-US" dirty="0" smtClean="0"/>
              <a:t>den (</a:t>
            </a:r>
            <a:r>
              <a:rPr lang="en-US" dirty="0" err="1" smtClean="0"/>
              <a:t>nachgebauten</a:t>
            </a:r>
            <a:r>
              <a:rPr lang="en-US" dirty="0" smtClean="0"/>
              <a:t>) ATLAS </a:t>
            </a:r>
            <a:r>
              <a:rPr lang="en-US" dirty="0" err="1" smtClean="0"/>
              <a:t>Kontrollraum</a:t>
            </a:r>
            <a:endParaRPr lang="en-US" dirty="0" smtClean="0"/>
          </a:p>
          <a:p>
            <a:pPr lvl="1"/>
            <a:r>
              <a:rPr lang="en-US" dirty="0" smtClean="0"/>
              <a:t>die ATLAS </a:t>
            </a:r>
            <a:r>
              <a:rPr lang="en-US" dirty="0" err="1" smtClean="0"/>
              <a:t>Ausstellungsstücke</a:t>
            </a:r>
            <a:r>
              <a:rPr lang="en-US" dirty="0"/>
              <a:t> </a:t>
            </a:r>
            <a:r>
              <a:rPr lang="en-US" dirty="0" smtClean="0"/>
              <a:t>und Poster in der Halle </a:t>
            </a:r>
          </a:p>
          <a:p>
            <a:r>
              <a:rPr lang="en-US" dirty="0" smtClean="0"/>
              <a:t>Und </a:t>
            </a:r>
            <a:r>
              <a:rPr lang="en-US" dirty="0" err="1" smtClean="0"/>
              <a:t>wenn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Fragen</a:t>
            </a:r>
            <a:r>
              <a:rPr lang="en-US" dirty="0" smtClean="0"/>
              <a:t> </a:t>
            </a:r>
            <a:r>
              <a:rPr lang="en-US" dirty="0" err="1" smtClean="0"/>
              <a:t>haben</a:t>
            </a:r>
            <a:r>
              <a:rPr lang="en-US" dirty="0" smtClean="0"/>
              <a:t>, </a:t>
            </a:r>
            <a:r>
              <a:rPr lang="en-US" dirty="0" err="1" smtClean="0"/>
              <a:t>fragen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!</a:t>
            </a:r>
          </a:p>
          <a:p>
            <a:pPr lvl="1"/>
            <a:r>
              <a:rPr lang="en-US" dirty="0" err="1" smtClean="0"/>
              <a:t>Physiker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</a:t>
            </a:r>
            <a:r>
              <a:rPr lang="en-US" dirty="0" err="1" smtClean="0"/>
              <a:t>gesprächiger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vielleicht</a:t>
            </a:r>
            <a:r>
              <a:rPr lang="en-US" dirty="0" smtClean="0"/>
              <a:t> </a:t>
            </a:r>
            <a:r>
              <a:rPr lang="en-US" dirty="0" err="1" smtClean="0"/>
              <a:t>meinen</a:t>
            </a:r>
            <a:r>
              <a:rPr lang="en-US" dirty="0" smtClean="0"/>
              <a:t> ;-)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 descr="vp1_Hgg_run191426_evt86694500_hi-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2" y="3526642"/>
            <a:ext cx="4035964" cy="2863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5200" y="4102100"/>
            <a:ext cx="3848100" cy="1569660"/>
          </a:xfrm>
          <a:prstGeom prst="rect">
            <a:avLst/>
          </a:prstGeom>
          <a:noFill/>
          <a:ln w="38100" cmpd="sng">
            <a:solidFill>
              <a:srgbClr val="0C656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0C6562"/>
                </a:solidFill>
              </a:rPr>
              <a:t>Mehr</a:t>
            </a:r>
            <a:r>
              <a:rPr lang="en-US" sz="2400" u="sng" dirty="0" smtClean="0">
                <a:solidFill>
                  <a:srgbClr val="0C6562"/>
                </a:solidFill>
              </a:rPr>
              <a:t> </a:t>
            </a:r>
            <a:r>
              <a:rPr lang="en-US" sz="2400" u="sng" dirty="0" err="1" smtClean="0">
                <a:solidFill>
                  <a:srgbClr val="0C6562"/>
                </a:solidFill>
              </a:rPr>
              <a:t>Informationen</a:t>
            </a:r>
            <a:r>
              <a:rPr lang="en-US" sz="2400" u="sng" dirty="0" smtClean="0">
                <a:solidFill>
                  <a:srgbClr val="0C6562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C6562"/>
                </a:solidFill>
              </a:rPr>
              <a:t>	</a:t>
            </a:r>
            <a:r>
              <a:rPr lang="en-US" sz="2400" dirty="0" err="1" smtClean="0">
                <a:solidFill>
                  <a:srgbClr val="0C6562"/>
                </a:solidFill>
              </a:rPr>
              <a:t>mpp.mpg.de</a:t>
            </a:r>
            <a:r>
              <a:rPr lang="en-US" sz="2400" dirty="0" smtClean="0">
                <a:solidFill>
                  <a:srgbClr val="0C6562"/>
                </a:solidFill>
              </a:rPr>
              <a:t> -&gt; </a:t>
            </a:r>
            <a:r>
              <a:rPr lang="en-US" sz="2400" dirty="0" smtClean="0">
                <a:solidFill>
                  <a:srgbClr val="0C6562"/>
                </a:solidFill>
                <a:hlinkClick r:id="rId3"/>
              </a:rPr>
              <a:t>ATLAS</a:t>
            </a:r>
            <a:endParaRPr lang="en-US" sz="2400" dirty="0" smtClean="0">
              <a:solidFill>
                <a:srgbClr val="0C6562"/>
              </a:solidFill>
            </a:endParaRPr>
          </a:p>
          <a:p>
            <a:r>
              <a:rPr lang="en-US" sz="2400" dirty="0" smtClean="0">
                <a:solidFill>
                  <a:srgbClr val="0C6562"/>
                </a:solidFill>
              </a:rPr>
              <a:t>	</a:t>
            </a:r>
            <a:r>
              <a:rPr lang="en-US" sz="2400" dirty="0" err="1" smtClean="0">
                <a:solidFill>
                  <a:srgbClr val="0C6562"/>
                </a:solidFill>
              </a:rPr>
              <a:t>atlas.ch</a:t>
            </a:r>
            <a:endParaRPr lang="en-US" sz="2400" dirty="0" smtClean="0">
              <a:solidFill>
                <a:srgbClr val="0C6562"/>
              </a:solidFill>
            </a:endParaRPr>
          </a:p>
          <a:p>
            <a:r>
              <a:rPr lang="en-US" sz="2400" dirty="0" smtClean="0">
                <a:solidFill>
                  <a:srgbClr val="0C6562"/>
                </a:solidFill>
              </a:rPr>
              <a:t>	</a:t>
            </a:r>
            <a:r>
              <a:rPr lang="en-US" sz="2400" dirty="0" err="1" smtClean="0">
                <a:solidFill>
                  <a:srgbClr val="0C6562"/>
                </a:solidFill>
              </a:rPr>
              <a:t>cern.ch</a:t>
            </a:r>
            <a:endParaRPr lang="en-US" sz="2400" dirty="0">
              <a:solidFill>
                <a:srgbClr val="0C65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9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“Large Hadron Collider” (LHC) am CERN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Größter</a:t>
            </a:r>
            <a:r>
              <a:rPr lang="en-US" dirty="0" smtClean="0"/>
              <a:t> </a:t>
            </a:r>
            <a:r>
              <a:rPr lang="en-US" dirty="0" err="1" smtClean="0"/>
              <a:t>Teilchenbeschleuniger</a:t>
            </a:r>
            <a:r>
              <a:rPr lang="en-US" dirty="0" smtClean="0"/>
              <a:t> der Welt, 27 km </a:t>
            </a:r>
            <a:r>
              <a:rPr lang="en-US" dirty="0" err="1" smtClean="0"/>
              <a:t>Umfang</a:t>
            </a:r>
            <a:endParaRPr lang="en-US" dirty="0" smtClean="0"/>
          </a:p>
          <a:p>
            <a:r>
              <a:rPr lang="en-US" dirty="0" smtClean="0"/>
              <a:t>Proton-Proton </a:t>
            </a:r>
            <a:r>
              <a:rPr lang="en-US" dirty="0" err="1" smtClean="0"/>
              <a:t>Kollisionen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7, 8 und </a:t>
            </a:r>
            <a:r>
              <a:rPr lang="en-US" dirty="0" err="1" smtClean="0"/>
              <a:t>ab</a:t>
            </a:r>
            <a:r>
              <a:rPr lang="en-US" dirty="0" smtClean="0"/>
              <a:t> 2015 </a:t>
            </a:r>
            <a:r>
              <a:rPr lang="en-US" dirty="0" err="1" smtClean="0"/>
              <a:t>bei</a:t>
            </a:r>
            <a:r>
              <a:rPr lang="en-US" dirty="0" smtClean="0"/>
              <a:t> 13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Schwerpunktsenergie</a:t>
            </a:r>
            <a:endParaRPr lang="en-US" dirty="0" smtClean="0"/>
          </a:p>
          <a:p>
            <a:r>
              <a:rPr lang="en-US" dirty="0" smtClean="0"/>
              <a:t>4 </a:t>
            </a:r>
            <a:r>
              <a:rPr lang="en-US" dirty="0" err="1" smtClean="0"/>
              <a:t>Detektoren</a:t>
            </a:r>
            <a:r>
              <a:rPr lang="en-US" dirty="0" smtClean="0"/>
              <a:t> </a:t>
            </a:r>
            <a:r>
              <a:rPr lang="en-US" dirty="0" err="1" smtClean="0"/>
              <a:t>messen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die </a:t>
            </a:r>
            <a:r>
              <a:rPr lang="en-US" dirty="0" err="1" smtClean="0"/>
              <a:t>Zerfallsprodukte</a:t>
            </a:r>
            <a:endParaRPr lang="en-US" dirty="0" smtClean="0"/>
          </a:p>
          <a:p>
            <a:pPr lvl="1"/>
            <a:r>
              <a:rPr lang="en-US" dirty="0" smtClean="0"/>
              <a:t>ATLAS</a:t>
            </a:r>
          </a:p>
          <a:p>
            <a:pPr lvl="1"/>
            <a:r>
              <a:rPr lang="en-US" dirty="0" smtClean="0"/>
              <a:t>CMS</a:t>
            </a:r>
          </a:p>
          <a:p>
            <a:pPr lvl="1"/>
            <a:r>
              <a:rPr lang="en-US" dirty="0" err="1" smtClean="0"/>
              <a:t>LHCb</a:t>
            </a:r>
            <a:r>
              <a:rPr lang="en-US" dirty="0" smtClean="0"/>
              <a:t> und ALICE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 descr="LH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9584" b="11481"/>
          <a:stretch/>
        </p:blipFill>
        <p:spPr>
          <a:xfrm>
            <a:off x="3848801" y="2663410"/>
            <a:ext cx="5261482" cy="3562451"/>
          </a:xfrm>
          <a:prstGeom prst="rect">
            <a:avLst/>
          </a:prstGeom>
        </p:spPr>
      </p:pic>
      <p:pic>
        <p:nvPicPr>
          <p:cNvPr id="14" name="Picture 13" descr="LHC_tunne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 b="7853"/>
          <a:stretch/>
        </p:blipFill>
        <p:spPr>
          <a:xfrm>
            <a:off x="251696" y="4393520"/>
            <a:ext cx="3498174" cy="1832341"/>
          </a:xfrm>
          <a:prstGeom prst="rect">
            <a:avLst/>
          </a:prstGeom>
        </p:spPr>
      </p:pic>
      <p:pic>
        <p:nvPicPr>
          <p:cNvPr id="2" name="Picture 1" descr="cernlogo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01" y="1685702"/>
            <a:ext cx="894995" cy="898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6399" y="1696940"/>
            <a:ext cx="4360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C6562"/>
                </a:solidFill>
              </a:rPr>
              <a:t>Europäisches</a:t>
            </a:r>
            <a:r>
              <a:rPr lang="en-US" sz="2200" dirty="0" smtClean="0">
                <a:solidFill>
                  <a:srgbClr val="0C6562"/>
                </a:solidFill>
              </a:rPr>
              <a:t> </a:t>
            </a:r>
            <a:r>
              <a:rPr lang="en-US" sz="2200" dirty="0" err="1" smtClean="0">
                <a:solidFill>
                  <a:srgbClr val="0C6562"/>
                </a:solidFill>
              </a:rPr>
              <a:t>Kernforschungsinstitut</a:t>
            </a:r>
            <a:endParaRPr lang="en-US" sz="2200" dirty="0" smtClean="0">
              <a:solidFill>
                <a:srgbClr val="0C6562"/>
              </a:solidFill>
            </a:endParaRPr>
          </a:p>
          <a:p>
            <a:r>
              <a:rPr lang="en-US" sz="2200" dirty="0">
                <a:solidFill>
                  <a:srgbClr val="0C6562"/>
                </a:solidFill>
              </a:rPr>
              <a:t>i</a:t>
            </a:r>
            <a:r>
              <a:rPr lang="en-US" sz="2200" dirty="0" smtClean="0">
                <a:solidFill>
                  <a:srgbClr val="0C6562"/>
                </a:solidFill>
              </a:rPr>
              <a:t>n </a:t>
            </a:r>
            <a:r>
              <a:rPr lang="en-US" sz="2200" dirty="0" err="1" smtClean="0">
                <a:solidFill>
                  <a:srgbClr val="0C6562"/>
                </a:solidFill>
              </a:rPr>
              <a:t>Genf</a:t>
            </a:r>
            <a:r>
              <a:rPr lang="en-US" sz="2200" dirty="0" smtClean="0">
                <a:solidFill>
                  <a:srgbClr val="0C6562"/>
                </a:solidFill>
              </a:rPr>
              <a:t>, </a:t>
            </a:r>
            <a:r>
              <a:rPr lang="en-US" sz="2200" dirty="0" err="1" smtClean="0">
                <a:solidFill>
                  <a:srgbClr val="0C6562"/>
                </a:solidFill>
              </a:rPr>
              <a:t>Schweiz</a:t>
            </a:r>
            <a:endParaRPr lang="en-US" sz="2200" dirty="0">
              <a:solidFill>
                <a:srgbClr val="0C65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9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smtClean="0"/>
              <a:t>ATLAS-Experiment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95" y="719172"/>
            <a:ext cx="8784134" cy="5750789"/>
          </a:xfrm>
        </p:spPr>
        <p:txBody>
          <a:bodyPr/>
          <a:lstStyle/>
          <a:p>
            <a:r>
              <a:rPr lang="en-US" dirty="0" smtClean="0"/>
              <a:t>Die </a:t>
            </a:r>
            <a:r>
              <a:rPr lang="en-US" dirty="0" smtClean="0"/>
              <a:t>ATLAS-</a:t>
            </a:r>
            <a:r>
              <a:rPr lang="en-US" dirty="0" err="1" smtClean="0"/>
              <a:t>Kollaboration</a:t>
            </a:r>
            <a:endParaRPr lang="en-US" dirty="0" smtClean="0"/>
          </a:p>
          <a:p>
            <a:pPr lvl="1"/>
            <a:r>
              <a:rPr lang="en-US" dirty="0" err="1" smtClean="0"/>
              <a:t>Besteht</a:t>
            </a:r>
            <a:r>
              <a:rPr lang="en-US" dirty="0" smtClean="0"/>
              <a:t> </a:t>
            </a:r>
            <a:r>
              <a:rPr lang="en-US" dirty="0" err="1" smtClean="0"/>
              <a:t>aus</a:t>
            </a:r>
            <a:r>
              <a:rPr lang="en-US" dirty="0" smtClean="0"/>
              <a:t> ca. 3000 </a:t>
            </a:r>
            <a:r>
              <a:rPr lang="en-US" dirty="0" err="1" smtClean="0"/>
              <a:t>Mitarbeiter</a:t>
            </a:r>
            <a:r>
              <a:rPr lang="en-US" dirty="0" smtClean="0"/>
              <a:t> </a:t>
            </a:r>
            <a:r>
              <a:rPr lang="en-US" dirty="0" err="1" smtClean="0"/>
              <a:t>welche</a:t>
            </a:r>
            <a:r>
              <a:rPr lang="en-US" dirty="0" smtClean="0"/>
              <a:t> an 180 </a:t>
            </a:r>
            <a:r>
              <a:rPr lang="en-US" dirty="0" err="1" smtClean="0"/>
              <a:t>Universitäten</a:t>
            </a:r>
            <a:r>
              <a:rPr lang="en-US" dirty="0" smtClean="0"/>
              <a:t>/</a:t>
            </a:r>
            <a:r>
              <a:rPr lang="en-US" dirty="0" err="1" smtClean="0"/>
              <a:t>Laboratorien</a:t>
            </a:r>
            <a:r>
              <a:rPr lang="en-US" dirty="0" smtClean="0"/>
              <a:t> in 40 </a:t>
            </a:r>
            <a:r>
              <a:rPr lang="en-US" dirty="0" err="1" smtClean="0"/>
              <a:t>Ländern</a:t>
            </a:r>
            <a:r>
              <a:rPr lang="en-US" dirty="0" smtClean="0"/>
              <a:t> </a:t>
            </a:r>
            <a:r>
              <a:rPr lang="en-US" dirty="0" err="1" smtClean="0"/>
              <a:t>beschäftigt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endParaRPr lang="en-US" dirty="0" smtClean="0"/>
          </a:p>
          <a:p>
            <a:pPr lvl="1"/>
            <a:r>
              <a:rPr lang="en-US" dirty="0" smtClean="0"/>
              <a:t>Das Max-Planck </a:t>
            </a:r>
            <a:r>
              <a:rPr lang="en-US" dirty="0" err="1" smtClean="0"/>
              <a:t>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Physik</a:t>
            </a:r>
            <a:r>
              <a:rPr lang="en-US" dirty="0" smtClean="0"/>
              <a:t> </a:t>
            </a:r>
            <a:r>
              <a:rPr lang="en-US" dirty="0" err="1" smtClean="0"/>
              <a:t>beschäftigt</a:t>
            </a:r>
            <a:r>
              <a:rPr lang="en-US" dirty="0" smtClean="0"/>
              <a:t> 35 </a:t>
            </a:r>
            <a:r>
              <a:rPr lang="en-US" dirty="0" err="1" smtClean="0"/>
              <a:t>Wissen-schaftler</a:t>
            </a:r>
            <a:r>
              <a:rPr lang="en-US" dirty="0" smtClean="0"/>
              <a:t> </a:t>
            </a:r>
            <a:r>
              <a:rPr lang="en-US" dirty="0" err="1" smtClean="0"/>
              <a:t>welche</a:t>
            </a:r>
            <a:r>
              <a:rPr lang="en-US" dirty="0" smtClean="0"/>
              <a:t> am </a:t>
            </a:r>
            <a:r>
              <a:rPr lang="en-US" dirty="0" smtClean="0"/>
              <a:t>ATLAS-Experiment </a:t>
            </a:r>
            <a:r>
              <a:rPr lang="en-US" dirty="0" err="1" smtClean="0"/>
              <a:t>mitarbeiten</a:t>
            </a:r>
            <a:endParaRPr lang="en-US" dirty="0" smtClean="0"/>
          </a:p>
          <a:p>
            <a:r>
              <a:rPr lang="en-US" dirty="0" smtClean="0"/>
              <a:t>Der </a:t>
            </a:r>
            <a:r>
              <a:rPr lang="en-US" dirty="0" smtClean="0"/>
              <a:t>ATLAS-</a:t>
            </a:r>
            <a:r>
              <a:rPr lang="en-US" dirty="0" err="1" smtClean="0"/>
              <a:t>Detektor</a:t>
            </a:r>
            <a:endParaRPr lang="en-US" dirty="0" smtClean="0"/>
          </a:p>
          <a:p>
            <a:pPr lvl="1"/>
            <a:r>
              <a:rPr lang="en-US" dirty="0" err="1" smtClean="0"/>
              <a:t>Größter</a:t>
            </a:r>
            <a:r>
              <a:rPr lang="en-US" dirty="0" smtClean="0"/>
              <a:t> </a:t>
            </a:r>
            <a:r>
              <a:rPr lang="en-US" dirty="0" err="1" smtClean="0"/>
              <a:t>Detektor</a:t>
            </a:r>
            <a:r>
              <a:rPr lang="en-US" dirty="0"/>
              <a:t> </a:t>
            </a:r>
            <a:r>
              <a:rPr lang="en-US" dirty="0" smtClean="0"/>
              <a:t>am LHC</a:t>
            </a:r>
          </a:p>
          <a:p>
            <a:pPr lvl="2"/>
            <a:r>
              <a:rPr lang="en-US" dirty="0" smtClean="0"/>
              <a:t>46 m </a:t>
            </a:r>
            <a:r>
              <a:rPr lang="en-US" dirty="0" err="1" smtClean="0"/>
              <a:t>lang</a:t>
            </a:r>
            <a:endParaRPr lang="en-US" dirty="0" smtClean="0"/>
          </a:p>
          <a:p>
            <a:pPr lvl="2"/>
            <a:r>
              <a:rPr lang="en-US" dirty="0" smtClean="0"/>
              <a:t>25 m </a:t>
            </a:r>
            <a:r>
              <a:rPr lang="en-US" dirty="0" err="1" smtClean="0"/>
              <a:t>hoch</a:t>
            </a:r>
            <a:endParaRPr lang="en-US" dirty="0" smtClean="0"/>
          </a:p>
          <a:p>
            <a:pPr lvl="2"/>
            <a:r>
              <a:rPr lang="en-US" dirty="0" smtClean="0"/>
              <a:t>7.000 </a:t>
            </a:r>
            <a:r>
              <a:rPr lang="en-US" dirty="0" err="1" smtClean="0"/>
              <a:t>Tonnen</a:t>
            </a:r>
            <a:r>
              <a:rPr lang="en-US" dirty="0" smtClean="0"/>
              <a:t> </a:t>
            </a:r>
            <a:r>
              <a:rPr lang="en-US" dirty="0" err="1" smtClean="0"/>
              <a:t>schwer</a:t>
            </a:r>
            <a:endParaRPr lang="en-US" dirty="0" smtClean="0"/>
          </a:p>
          <a:p>
            <a:pPr lvl="1"/>
            <a:r>
              <a:rPr lang="en-US" dirty="0" err="1" smtClean="0"/>
              <a:t>Präzisionsmessung</a:t>
            </a:r>
            <a:r>
              <a:rPr lang="en-US" dirty="0" smtClean="0"/>
              <a:t> der</a:t>
            </a:r>
            <a:br>
              <a:rPr lang="en-US" dirty="0" smtClean="0"/>
            </a:br>
            <a:r>
              <a:rPr lang="en-US" dirty="0" err="1" smtClean="0"/>
              <a:t>Kollissionen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 descr="ATLAS-collab-map-2010-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44" y="3219373"/>
            <a:ext cx="4524186" cy="315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5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99" y="818054"/>
            <a:ext cx="8698681" cy="5562441"/>
          </a:xfrm>
        </p:spPr>
        <p:txBody>
          <a:bodyPr/>
          <a:lstStyle/>
          <a:p>
            <a:r>
              <a:rPr lang="en-US" dirty="0" err="1" smtClean="0"/>
              <a:t>Heute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18 </a:t>
            </a:r>
            <a:r>
              <a:rPr lang="en-US" dirty="0" err="1" smtClean="0"/>
              <a:t>fundamentale</a:t>
            </a:r>
            <a:r>
              <a:rPr lang="en-US" dirty="0" smtClean="0"/>
              <a:t> </a:t>
            </a:r>
            <a:r>
              <a:rPr lang="en-US" dirty="0" err="1" smtClean="0"/>
              <a:t>Teilchen</a:t>
            </a:r>
            <a:r>
              <a:rPr lang="en-US" dirty="0" smtClean="0"/>
              <a:t> der </a:t>
            </a:r>
            <a:r>
              <a:rPr lang="en-US" dirty="0" err="1" smtClean="0"/>
              <a:t>Natur</a:t>
            </a:r>
            <a:r>
              <a:rPr lang="en-US" dirty="0" smtClean="0"/>
              <a:t> </a:t>
            </a:r>
            <a:r>
              <a:rPr lang="en-US" dirty="0" err="1" smtClean="0"/>
              <a:t>bekannt</a:t>
            </a:r>
            <a:endParaRPr lang="en-US" dirty="0" smtClean="0"/>
          </a:p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uns</a:t>
            </a:r>
            <a:r>
              <a:rPr lang="en-US" dirty="0" smtClean="0"/>
              <a:t> </a:t>
            </a:r>
            <a:r>
              <a:rPr lang="en-US" dirty="0" err="1" smtClean="0"/>
              <a:t>bekannte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besteht</a:t>
            </a:r>
            <a:r>
              <a:rPr lang="en-US" dirty="0" smtClean="0"/>
              <a:t> </a:t>
            </a:r>
            <a:r>
              <a:rPr lang="en-US" dirty="0" err="1" smtClean="0"/>
              <a:t>daraus</a:t>
            </a:r>
            <a:endParaRPr lang="en-US" dirty="0" smtClean="0"/>
          </a:p>
          <a:p>
            <a:r>
              <a:rPr lang="en-US" dirty="0" smtClean="0"/>
              <a:t>Das </a:t>
            </a:r>
            <a:r>
              <a:rPr lang="en-US" dirty="0" smtClean="0"/>
              <a:t>ATLAS-Experiment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erforscht</a:t>
            </a:r>
            <a:r>
              <a:rPr lang="en-US" dirty="0" smtClean="0"/>
              <a:t> </a:t>
            </a:r>
            <a:r>
              <a:rPr lang="en-US" dirty="0" err="1" smtClean="0"/>
              <a:t>diese</a:t>
            </a:r>
            <a:r>
              <a:rPr lang="en-US" dirty="0" smtClean="0"/>
              <a:t> </a:t>
            </a:r>
            <a:r>
              <a:rPr lang="en-US" dirty="0" err="1" smtClean="0"/>
              <a:t>Bausteine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deren</a:t>
            </a:r>
            <a:r>
              <a:rPr lang="en-US" dirty="0" smtClean="0"/>
              <a:t> </a:t>
            </a:r>
            <a:r>
              <a:rPr lang="en-US" dirty="0" err="1" smtClean="0"/>
              <a:t>Eigenschaften</a:t>
            </a:r>
            <a:r>
              <a:rPr lang="en-US" dirty="0" smtClean="0"/>
              <a:t> und</a:t>
            </a:r>
            <a:br>
              <a:rPr lang="en-US" dirty="0" smtClean="0"/>
            </a:br>
            <a:r>
              <a:rPr lang="en-US" dirty="0" err="1" smtClean="0"/>
              <a:t>Wechselwirkungen</a:t>
            </a:r>
            <a:endParaRPr lang="en-US" dirty="0" smtClean="0"/>
          </a:p>
          <a:p>
            <a:r>
              <a:rPr lang="en-US" dirty="0" err="1" smtClean="0"/>
              <a:t>Erforschung</a:t>
            </a:r>
            <a:r>
              <a:rPr lang="en-US" dirty="0" smtClean="0"/>
              <a:t> des </a:t>
            </a:r>
            <a:r>
              <a:rPr lang="en-US" dirty="0" err="1" smtClean="0"/>
              <a:t>Kleinsten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hilft</a:t>
            </a:r>
            <a:r>
              <a:rPr lang="en-US" dirty="0" smtClean="0"/>
              <a:t> </a:t>
            </a:r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Verständnis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 </a:t>
            </a:r>
            <a:r>
              <a:rPr lang="en-US" dirty="0" err="1" smtClean="0"/>
              <a:t>Größtem</a:t>
            </a:r>
            <a:endParaRPr lang="en-US" dirty="0" smtClean="0"/>
          </a:p>
          <a:p>
            <a:pPr lvl="1"/>
            <a:r>
              <a:rPr lang="en-US" dirty="0" err="1" smtClean="0"/>
              <a:t>Geheimnis</a:t>
            </a:r>
            <a:r>
              <a:rPr lang="en-US" dirty="0" smtClean="0"/>
              <a:t> der “</a:t>
            </a:r>
            <a:r>
              <a:rPr lang="en-US" dirty="0" err="1" smtClean="0"/>
              <a:t>Dunklen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Materie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Geschichte des </a:t>
            </a:r>
            <a:r>
              <a:rPr lang="en-US" dirty="0" err="1" smtClean="0"/>
              <a:t>Universums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Aus</a:t>
            </a:r>
            <a:r>
              <a:rPr lang="en-US" dirty="0" smtClean="0"/>
              <a:t> was </a:t>
            </a:r>
            <a:r>
              <a:rPr lang="en-US" dirty="0" err="1" smtClean="0"/>
              <a:t>besteht</a:t>
            </a:r>
            <a:r>
              <a:rPr lang="en-US" dirty="0" smtClean="0"/>
              <a:t> das </a:t>
            </a:r>
            <a:r>
              <a:rPr lang="en-US" dirty="0" err="1" smtClean="0"/>
              <a:t>Universum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Standard_Model_of_Elementary_Particles-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08" y="1236182"/>
            <a:ext cx="4976961" cy="47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0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Geschichte </a:t>
            </a:r>
            <a:r>
              <a:rPr lang="en-US" dirty="0" smtClean="0"/>
              <a:t>des </a:t>
            </a:r>
            <a:r>
              <a:rPr lang="en-US" dirty="0" err="1" smtClean="0"/>
              <a:t>Universums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863" y="768843"/>
            <a:ext cx="8929160" cy="602196"/>
          </a:xfrm>
        </p:spPr>
        <p:txBody>
          <a:bodyPr/>
          <a:lstStyle/>
          <a:p>
            <a:r>
              <a:rPr lang="en-US" dirty="0" err="1" smtClean="0"/>
              <a:t>Zurück</a:t>
            </a:r>
            <a:r>
              <a:rPr lang="en-US" dirty="0" smtClean="0"/>
              <a:t> in der </a:t>
            </a:r>
            <a:r>
              <a:rPr lang="en-US" dirty="0" err="1" smtClean="0"/>
              <a:t>Zeit</a:t>
            </a:r>
            <a:r>
              <a:rPr lang="en-US" dirty="0" smtClean="0"/>
              <a:t> </a:t>
            </a:r>
            <a:r>
              <a:rPr lang="en-US" dirty="0" err="1" smtClean="0"/>
              <a:t>bedeutet</a:t>
            </a:r>
            <a:r>
              <a:rPr lang="en-US" dirty="0"/>
              <a:t> </a:t>
            </a:r>
            <a:r>
              <a:rPr lang="en-US" dirty="0" err="1" smtClean="0"/>
              <a:t>aufwärts</a:t>
            </a:r>
            <a:r>
              <a:rPr lang="en-US" dirty="0" smtClean="0"/>
              <a:t> in der </a:t>
            </a:r>
            <a:r>
              <a:rPr lang="en-US" dirty="0" err="1" smtClean="0"/>
              <a:t>Energie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Um die </a:t>
            </a:r>
            <a:r>
              <a:rPr lang="en-US" dirty="0" err="1" smtClean="0"/>
              <a:t>kleinsten</a:t>
            </a:r>
            <a:r>
              <a:rPr lang="en-US" dirty="0" smtClean="0"/>
              <a:t> </a:t>
            </a:r>
            <a:r>
              <a:rPr lang="en-US" dirty="0" err="1" smtClean="0"/>
              <a:t>Bausteine</a:t>
            </a:r>
            <a:r>
              <a:rPr lang="en-US" dirty="0" smtClean="0"/>
              <a:t> der </a:t>
            </a:r>
            <a:r>
              <a:rPr lang="en-US" dirty="0" err="1" smtClean="0"/>
              <a:t>Natur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erforschen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müssen</a:t>
            </a:r>
            <a:r>
              <a:rPr lang="en-US" dirty="0" smtClean="0"/>
              <a:t> </a:t>
            </a:r>
            <a:r>
              <a:rPr lang="en-US" dirty="0" err="1" smtClean="0"/>
              <a:t>wir</a:t>
            </a:r>
            <a:r>
              <a:rPr lang="en-US" dirty="0" smtClean="0"/>
              <a:t> </a:t>
            </a:r>
            <a:r>
              <a:rPr lang="en-US" dirty="0" err="1" smtClean="0"/>
              <a:t>Bedingungen</a:t>
            </a:r>
            <a:r>
              <a:rPr lang="en-US" dirty="0" smtClean="0"/>
              <a:t> </a:t>
            </a:r>
            <a:r>
              <a:rPr lang="en-US" dirty="0" err="1" smtClean="0"/>
              <a:t>nahe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Urknall</a:t>
            </a:r>
            <a:r>
              <a:rPr lang="en-US" dirty="0" smtClean="0"/>
              <a:t> </a:t>
            </a:r>
            <a:r>
              <a:rPr lang="en-US" dirty="0" err="1" smtClean="0"/>
              <a:t>erschaffen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urkn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2758" r="3895"/>
          <a:stretch/>
        </p:blipFill>
        <p:spPr>
          <a:xfrm>
            <a:off x="1539682" y="1258658"/>
            <a:ext cx="6030982" cy="43587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832357" y="1371039"/>
            <a:ext cx="0" cy="4101875"/>
          </a:xfrm>
          <a:prstGeom prst="line">
            <a:avLst/>
          </a:prstGeom>
          <a:ln w="508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21935" y="1247420"/>
            <a:ext cx="66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C6562"/>
                </a:solidFill>
              </a:rPr>
              <a:t>LHC</a:t>
            </a:r>
            <a:endParaRPr lang="en-US" sz="2400" dirty="0">
              <a:solidFill>
                <a:srgbClr val="0C6562"/>
              </a:solidFill>
            </a:endParaRPr>
          </a:p>
        </p:txBody>
      </p: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3391860" y="1478253"/>
            <a:ext cx="350591" cy="38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89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Beschleuniger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Mikroskop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95" y="3339808"/>
            <a:ext cx="8779919" cy="2897291"/>
          </a:xfrm>
        </p:spPr>
        <p:txBody>
          <a:bodyPr/>
          <a:lstStyle/>
          <a:p>
            <a:r>
              <a:rPr lang="en-US" dirty="0" err="1" smtClean="0"/>
              <a:t>Mikroskop</a:t>
            </a:r>
            <a:r>
              <a:rPr lang="en-US" dirty="0" smtClean="0"/>
              <a:t>: </a:t>
            </a:r>
            <a:r>
              <a:rPr lang="en-US" dirty="0" err="1" smtClean="0"/>
              <a:t>Wellenlänge</a:t>
            </a:r>
            <a:r>
              <a:rPr lang="en-US" dirty="0" smtClean="0"/>
              <a:t> des </a:t>
            </a:r>
            <a:r>
              <a:rPr lang="en-US" dirty="0" err="1" smtClean="0"/>
              <a:t>Lichts</a:t>
            </a:r>
            <a:r>
              <a:rPr lang="en-US" dirty="0" smtClean="0"/>
              <a:t> </a:t>
            </a:r>
            <a:r>
              <a:rPr lang="en-US" dirty="0" err="1" smtClean="0"/>
              <a:t>bestimmt</a:t>
            </a:r>
            <a:r>
              <a:rPr lang="en-US" dirty="0" smtClean="0"/>
              <a:t> </a:t>
            </a:r>
            <a:r>
              <a:rPr lang="en-US" dirty="0" err="1" smtClean="0"/>
              <a:t>Auflösung</a:t>
            </a:r>
            <a:endParaRPr lang="en-US" dirty="0" smtClean="0"/>
          </a:p>
          <a:p>
            <a:pPr lvl="1"/>
            <a:r>
              <a:rPr lang="en-US" dirty="0" err="1" smtClean="0"/>
              <a:t>Sichtbares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: 4 – 8 * 10</a:t>
            </a:r>
            <a:r>
              <a:rPr lang="en-US" baseline="30000" dirty="0" smtClean="0"/>
              <a:t>-7</a:t>
            </a:r>
            <a:r>
              <a:rPr lang="en-US" dirty="0" smtClean="0"/>
              <a:t> Meter (m)</a:t>
            </a:r>
          </a:p>
          <a:p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Teilchen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höhere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-&gt; </a:t>
            </a:r>
            <a:r>
              <a:rPr lang="en-US" dirty="0" err="1" smtClean="0"/>
              <a:t>kürzere</a:t>
            </a:r>
            <a:r>
              <a:rPr lang="en-US" dirty="0" smtClean="0"/>
              <a:t> </a:t>
            </a:r>
            <a:r>
              <a:rPr lang="en-US" dirty="0" err="1" smtClean="0"/>
              <a:t>Wellenlänge</a:t>
            </a:r>
            <a:r>
              <a:rPr lang="en-US" dirty="0" smtClean="0"/>
              <a:t> -&gt; </a:t>
            </a:r>
            <a:r>
              <a:rPr lang="en-US" dirty="0" err="1" smtClean="0"/>
              <a:t>bessere</a:t>
            </a:r>
            <a:r>
              <a:rPr lang="en-US" dirty="0" smtClean="0"/>
              <a:t> </a:t>
            </a:r>
            <a:r>
              <a:rPr lang="en-US" dirty="0" err="1" smtClean="0"/>
              <a:t>Auflösung</a:t>
            </a:r>
            <a:endParaRPr lang="en-US" dirty="0" smtClean="0"/>
          </a:p>
          <a:p>
            <a:pPr lvl="1"/>
            <a:r>
              <a:rPr lang="en-US" dirty="0" err="1" smtClean="0"/>
              <a:t>Elektronenmikroskop</a:t>
            </a:r>
            <a:r>
              <a:rPr lang="en-US" dirty="0" smtClean="0"/>
              <a:t>: E = 1 – 100 </a:t>
            </a:r>
            <a:r>
              <a:rPr lang="en-US" dirty="0" err="1" smtClean="0"/>
              <a:t>keV</a:t>
            </a:r>
            <a:r>
              <a:rPr lang="en-US" dirty="0" smtClean="0"/>
              <a:t> -&gt; 4 – 0.4 </a:t>
            </a:r>
            <a:r>
              <a:rPr lang="en-US" dirty="0"/>
              <a:t>* 10</a:t>
            </a:r>
            <a:r>
              <a:rPr lang="en-US" baseline="30000" dirty="0" smtClean="0"/>
              <a:t>-9</a:t>
            </a:r>
            <a:r>
              <a:rPr lang="en-US" dirty="0" smtClean="0"/>
              <a:t> m</a:t>
            </a:r>
          </a:p>
          <a:p>
            <a:pPr lvl="1"/>
            <a:r>
              <a:rPr lang="en-US" dirty="0" smtClean="0"/>
              <a:t>LHC </a:t>
            </a:r>
            <a:r>
              <a:rPr lang="en-US" dirty="0" err="1" smtClean="0"/>
              <a:t>Beschleuniger</a:t>
            </a:r>
            <a:r>
              <a:rPr lang="en-US" dirty="0" smtClean="0"/>
              <a:t>: </a:t>
            </a:r>
            <a:r>
              <a:rPr lang="en-US" dirty="0" err="1" smtClean="0"/>
              <a:t>Energie</a:t>
            </a:r>
            <a:r>
              <a:rPr lang="en-US" dirty="0" smtClean="0"/>
              <a:t> 7 </a:t>
            </a:r>
            <a:r>
              <a:rPr lang="en-US" dirty="0" err="1" smtClean="0"/>
              <a:t>TeV</a:t>
            </a:r>
            <a:r>
              <a:rPr lang="en-US" dirty="0" smtClean="0"/>
              <a:t> -&gt; 10</a:t>
            </a:r>
            <a:r>
              <a:rPr lang="en-US" baseline="30000" dirty="0" smtClean="0"/>
              <a:t>-19</a:t>
            </a:r>
            <a:r>
              <a:rPr lang="en-US" dirty="0" smtClean="0"/>
              <a:t> 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KristallZuQuar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2" y="900343"/>
            <a:ext cx="8208056" cy="22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7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Prinzip</a:t>
            </a:r>
            <a:r>
              <a:rPr lang="en-US" dirty="0" smtClean="0"/>
              <a:t> des (Ring)</a:t>
            </a:r>
            <a:r>
              <a:rPr lang="en-US" dirty="0" err="1" smtClean="0"/>
              <a:t>Beschleunigers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e_efeld_b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3" y="752121"/>
            <a:ext cx="1923887" cy="2054712"/>
          </a:xfrm>
          <a:prstGeom prst="rect">
            <a:avLst/>
          </a:prstGeom>
          <a:ln w="38100" cmpd="sng">
            <a:solidFill>
              <a:srgbClr val="223E8A"/>
            </a:solidFill>
          </a:ln>
        </p:spPr>
      </p:pic>
      <p:pic>
        <p:nvPicPr>
          <p:cNvPr id="8" name="Picture 7" descr="ablenkung_im_magnetf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3" y="4610563"/>
            <a:ext cx="3392841" cy="1751144"/>
          </a:xfrm>
          <a:prstGeom prst="rect">
            <a:avLst/>
          </a:prstGeom>
          <a:ln w="38100" cmpd="sng">
            <a:solidFill>
              <a:srgbClr val="D34D27"/>
            </a:solidFill>
          </a:ln>
        </p:spPr>
      </p:pic>
      <p:pic>
        <p:nvPicPr>
          <p:cNvPr id="9" name="Picture 8" descr="ringbeschleuniger_g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47" y="1555374"/>
            <a:ext cx="5217891" cy="3730792"/>
          </a:xfrm>
          <a:prstGeom prst="rect">
            <a:avLst/>
          </a:prstGeom>
          <a:ln w="38100" cmpd="sng">
            <a:solidFill>
              <a:srgbClr val="7F7F7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32649" y="753691"/>
            <a:ext cx="5626861" cy="400110"/>
          </a:xfrm>
          <a:prstGeom prst="rect">
            <a:avLst/>
          </a:prstGeom>
          <a:noFill/>
          <a:ln w="38100" cmpd="sng">
            <a:solidFill>
              <a:srgbClr val="223E8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C6562"/>
                </a:solidFill>
              </a:rPr>
              <a:t>Ein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elektrisches</a:t>
            </a:r>
            <a:r>
              <a:rPr lang="en-US" sz="2000" dirty="0" smtClean="0">
                <a:solidFill>
                  <a:srgbClr val="0C6562"/>
                </a:solidFill>
              </a:rPr>
              <a:t> Feld </a:t>
            </a:r>
            <a:r>
              <a:rPr lang="en-US" sz="2000" dirty="0" err="1" smtClean="0">
                <a:solidFill>
                  <a:srgbClr val="0C6562"/>
                </a:solidFill>
              </a:rPr>
              <a:t>beschleunigt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geladene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Teilchen</a:t>
            </a:r>
            <a:endParaRPr lang="en-US" sz="2000" dirty="0">
              <a:solidFill>
                <a:srgbClr val="0C656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81156" y="5757345"/>
            <a:ext cx="5327675" cy="400110"/>
          </a:xfrm>
          <a:prstGeom prst="rect">
            <a:avLst/>
          </a:prstGeom>
          <a:noFill/>
          <a:ln w="38100" cmpd="sng">
            <a:solidFill>
              <a:srgbClr val="D34D27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C6562"/>
                </a:solidFill>
              </a:rPr>
              <a:t>Ein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magnetisches</a:t>
            </a:r>
            <a:r>
              <a:rPr lang="en-US" sz="2000" dirty="0" smtClean="0">
                <a:solidFill>
                  <a:srgbClr val="0C6562"/>
                </a:solidFill>
              </a:rPr>
              <a:t> Feld </a:t>
            </a:r>
            <a:r>
              <a:rPr lang="en-US" sz="2000" dirty="0" err="1" smtClean="0">
                <a:solidFill>
                  <a:srgbClr val="0C6562"/>
                </a:solidFill>
              </a:rPr>
              <a:t>lenkt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geladene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Teilchen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ab</a:t>
            </a:r>
            <a:endParaRPr lang="en-US" sz="2000" dirty="0">
              <a:solidFill>
                <a:srgbClr val="0C656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940300" y="1257300"/>
            <a:ext cx="1320800" cy="431800"/>
          </a:xfrm>
          <a:prstGeom prst="straightConnector1">
            <a:avLst/>
          </a:prstGeom>
          <a:ln>
            <a:solidFill>
              <a:srgbClr val="223E8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356100" y="4775971"/>
            <a:ext cx="391802" cy="748529"/>
          </a:xfrm>
          <a:prstGeom prst="straightConnector1">
            <a:avLst/>
          </a:prstGeom>
          <a:ln>
            <a:solidFill>
              <a:srgbClr val="D34D2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1525" y="3010721"/>
            <a:ext cx="3251161" cy="1323439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C6562"/>
                </a:solidFill>
              </a:rPr>
              <a:t>Kombiniert</a:t>
            </a:r>
            <a:r>
              <a:rPr lang="en-US" sz="2000" dirty="0" smtClean="0">
                <a:solidFill>
                  <a:srgbClr val="0C6562"/>
                </a:solidFill>
              </a:rPr>
              <a:t> man </a:t>
            </a:r>
            <a:r>
              <a:rPr lang="en-US" sz="2000" dirty="0" err="1" smtClean="0">
                <a:solidFill>
                  <a:srgbClr val="0C6562"/>
                </a:solidFill>
              </a:rPr>
              <a:t>beides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kann</a:t>
            </a:r>
            <a:r>
              <a:rPr lang="en-US" sz="2000" dirty="0" smtClean="0">
                <a:solidFill>
                  <a:srgbClr val="0C6562"/>
                </a:solidFill>
              </a:rPr>
              <a:t/>
            </a:r>
            <a:br>
              <a:rPr lang="en-US" sz="2000" dirty="0" smtClean="0">
                <a:solidFill>
                  <a:srgbClr val="0C6562"/>
                </a:solidFill>
              </a:rPr>
            </a:br>
            <a:r>
              <a:rPr lang="en-US" sz="2000" dirty="0" smtClean="0">
                <a:solidFill>
                  <a:srgbClr val="0C6562"/>
                </a:solidFill>
              </a:rPr>
              <a:t>man </a:t>
            </a:r>
            <a:r>
              <a:rPr lang="en-US" sz="2000" dirty="0" err="1" smtClean="0">
                <a:solidFill>
                  <a:srgbClr val="0C6562"/>
                </a:solidFill>
              </a:rPr>
              <a:t>Teilchen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beliebig</a:t>
            </a:r>
            <a:r>
              <a:rPr lang="en-US" sz="2000" dirty="0" smtClean="0">
                <a:solidFill>
                  <a:srgbClr val="0C6562"/>
                </a:solidFill>
              </a:rPr>
              <a:t> oft</a:t>
            </a:r>
            <a:br>
              <a:rPr lang="en-US" sz="2000" dirty="0" smtClean="0">
                <a:solidFill>
                  <a:srgbClr val="0C6562"/>
                </a:solidFill>
              </a:rPr>
            </a:br>
            <a:r>
              <a:rPr lang="en-US" sz="2000" dirty="0" err="1" smtClean="0">
                <a:solidFill>
                  <a:srgbClr val="0C6562"/>
                </a:solidFill>
              </a:rPr>
              <a:t>beschleunigen</a:t>
            </a:r>
            <a:r>
              <a:rPr lang="en-US" sz="2000" dirty="0" smtClean="0">
                <a:solidFill>
                  <a:srgbClr val="0C6562"/>
                </a:solidFill>
              </a:rPr>
              <a:t> und </a:t>
            </a:r>
            <a:r>
              <a:rPr lang="en-US" sz="2000" dirty="0" err="1" smtClean="0">
                <a:solidFill>
                  <a:srgbClr val="0C6562"/>
                </a:solidFill>
              </a:rPr>
              <a:t>sehr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hohe</a:t>
            </a:r>
            <a:endParaRPr lang="en-US" sz="2000" dirty="0" smtClean="0">
              <a:solidFill>
                <a:srgbClr val="0C6562"/>
              </a:solidFill>
            </a:endParaRPr>
          </a:p>
          <a:p>
            <a:r>
              <a:rPr lang="en-US" sz="2000" dirty="0" err="1" smtClean="0">
                <a:solidFill>
                  <a:srgbClr val="0C6562"/>
                </a:solidFill>
              </a:rPr>
              <a:t>Energien</a:t>
            </a:r>
            <a:r>
              <a:rPr lang="en-US" sz="2000" dirty="0" smtClean="0">
                <a:solidFill>
                  <a:srgbClr val="0C6562"/>
                </a:solidFill>
              </a:rPr>
              <a:t> </a:t>
            </a:r>
            <a:r>
              <a:rPr lang="en-US" sz="2000" dirty="0" err="1" smtClean="0">
                <a:solidFill>
                  <a:srgbClr val="0C6562"/>
                </a:solidFill>
              </a:rPr>
              <a:t>erreichen</a:t>
            </a:r>
            <a:r>
              <a:rPr lang="en-US" sz="2000" dirty="0" smtClean="0">
                <a:solidFill>
                  <a:srgbClr val="0C6562"/>
                </a:solidFill>
              </a:rPr>
              <a:t>!</a:t>
            </a:r>
            <a:endParaRPr lang="en-US" sz="2000" dirty="0">
              <a:solidFill>
                <a:srgbClr val="0C65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9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Prinzip</a:t>
            </a:r>
            <a:r>
              <a:rPr lang="en-US" dirty="0" smtClean="0"/>
              <a:t> der </a:t>
            </a:r>
            <a:r>
              <a:rPr lang="en-US" dirty="0" err="1" smtClean="0"/>
              <a:t>Teilchendetektoren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1695" y="719172"/>
            <a:ext cx="8626307" cy="5748852"/>
          </a:xfrm>
        </p:spPr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meisten</a:t>
            </a:r>
            <a:r>
              <a:rPr lang="en-US" dirty="0" smtClean="0"/>
              <a:t> </a:t>
            </a:r>
            <a:r>
              <a:rPr lang="en-US" dirty="0" err="1" smtClean="0"/>
              <a:t>fundamentalen</a:t>
            </a:r>
            <a:r>
              <a:rPr lang="en-US" dirty="0" smtClean="0"/>
              <a:t> </a:t>
            </a:r>
            <a:r>
              <a:rPr lang="en-US" dirty="0" err="1" smtClean="0"/>
              <a:t>Teilchen</a:t>
            </a:r>
            <a:r>
              <a:rPr lang="en-US" dirty="0" smtClean="0"/>
              <a:t>, die man </a:t>
            </a:r>
            <a:r>
              <a:rPr lang="en-US" dirty="0" err="1" smtClean="0"/>
              <a:t>messen</a:t>
            </a:r>
            <a:r>
              <a:rPr lang="en-US" dirty="0" smtClean="0"/>
              <a:t> </a:t>
            </a:r>
            <a:r>
              <a:rPr lang="en-US" dirty="0" err="1" smtClean="0"/>
              <a:t>möchte</a:t>
            </a:r>
            <a:r>
              <a:rPr lang="en-US" dirty="0" smtClean="0"/>
              <a:t>, </a:t>
            </a:r>
            <a:r>
              <a:rPr lang="en-US" dirty="0" err="1" smtClean="0"/>
              <a:t>zerfallen</a:t>
            </a:r>
            <a:r>
              <a:rPr lang="en-US" dirty="0" smtClean="0"/>
              <a:t> </a:t>
            </a:r>
            <a:r>
              <a:rPr lang="en-US" dirty="0" err="1" smtClean="0"/>
              <a:t>sofort</a:t>
            </a:r>
            <a:r>
              <a:rPr lang="en-US" dirty="0" smtClean="0"/>
              <a:t> </a:t>
            </a:r>
            <a:r>
              <a:rPr lang="en-US" dirty="0" err="1" smtClean="0"/>
              <a:t>nach</a:t>
            </a:r>
            <a:r>
              <a:rPr lang="en-US" dirty="0" smtClean="0"/>
              <a:t> der Proton-Proton </a:t>
            </a:r>
            <a:r>
              <a:rPr lang="en-US" dirty="0" err="1" smtClean="0"/>
              <a:t>Kollision</a:t>
            </a:r>
            <a:endParaRPr lang="en-US" dirty="0" smtClean="0"/>
          </a:p>
          <a:p>
            <a:r>
              <a:rPr lang="en-US" dirty="0" err="1" smtClean="0"/>
              <a:t>Nur</a:t>
            </a:r>
            <a:r>
              <a:rPr lang="en-US" dirty="0" smtClean="0"/>
              <a:t> stabile </a:t>
            </a:r>
            <a:r>
              <a:rPr lang="en-US" dirty="0" err="1" smtClean="0"/>
              <a:t>Zerfallsprodukte</a:t>
            </a:r>
            <a:r>
              <a:rPr lang="en-US" dirty="0" smtClean="0"/>
              <a:t> </a:t>
            </a:r>
            <a:r>
              <a:rPr lang="en-US" dirty="0" err="1" smtClean="0"/>
              <a:t>können</a:t>
            </a:r>
            <a:r>
              <a:rPr lang="en-US" dirty="0" smtClean="0"/>
              <a:t> </a:t>
            </a:r>
            <a:r>
              <a:rPr lang="en-US" dirty="0" err="1" smtClean="0"/>
              <a:t>gemessen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endParaRPr lang="en-US" dirty="0" smtClean="0"/>
          </a:p>
          <a:p>
            <a:pPr lvl="1"/>
            <a:r>
              <a:rPr lang="en-US" dirty="0" err="1" smtClean="0"/>
              <a:t>Elektron</a:t>
            </a:r>
            <a:r>
              <a:rPr lang="en-US" dirty="0" smtClean="0"/>
              <a:t>/Photon</a:t>
            </a:r>
          </a:p>
          <a:p>
            <a:pPr lvl="1"/>
            <a:r>
              <a:rPr lang="en-US" dirty="0" err="1" smtClean="0"/>
              <a:t>Myon</a:t>
            </a:r>
            <a:endParaRPr lang="en-US" dirty="0" smtClean="0"/>
          </a:p>
          <a:p>
            <a:pPr lvl="1"/>
            <a:r>
              <a:rPr lang="en-US" dirty="0" smtClean="0"/>
              <a:t>Hadron</a:t>
            </a:r>
          </a:p>
          <a:p>
            <a:pPr lvl="1"/>
            <a:r>
              <a:rPr lang="en-US" dirty="0" smtClean="0"/>
              <a:t>Neutrino (</a:t>
            </a:r>
            <a:r>
              <a:rPr lang="en-US" dirty="0" err="1" smtClean="0"/>
              <a:t>indirekt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Detektor</a:t>
            </a:r>
            <a:r>
              <a:rPr lang="en-US" dirty="0" smtClean="0"/>
              <a:t> </a:t>
            </a:r>
            <a:r>
              <a:rPr lang="en-US" dirty="0" err="1" smtClean="0"/>
              <a:t>besteht</a:t>
            </a:r>
            <a:r>
              <a:rPr lang="en-US" dirty="0" smtClean="0"/>
              <a:t> </a:t>
            </a:r>
            <a:r>
              <a:rPr lang="en-US" dirty="0" err="1" smtClean="0"/>
              <a:t>aus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Einzel</a:t>
            </a:r>
            <a:r>
              <a:rPr lang="en-US" dirty="0" err="1" smtClean="0"/>
              <a:t>detektoren</a:t>
            </a:r>
            <a:endParaRPr lang="en-US" dirty="0" smtClean="0"/>
          </a:p>
          <a:p>
            <a:pPr lvl="1"/>
            <a:r>
              <a:rPr lang="en-US" dirty="0" err="1" smtClean="0"/>
              <a:t>Jede</a:t>
            </a:r>
            <a:r>
              <a:rPr lang="en-US" dirty="0" err="1"/>
              <a:t>r</a:t>
            </a:r>
            <a:r>
              <a:rPr lang="en-US" dirty="0" smtClean="0"/>
              <a:t> </a:t>
            </a:r>
            <a:r>
              <a:rPr lang="en-US" dirty="0" err="1" smtClean="0"/>
              <a:t>misst</a:t>
            </a:r>
            <a:r>
              <a:rPr lang="en-US" dirty="0" smtClean="0"/>
              <a:t> </a:t>
            </a:r>
            <a:r>
              <a:rPr lang="en-US" dirty="0" err="1" smtClean="0"/>
              <a:t>bestimmte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Teilchensorte</a:t>
            </a:r>
            <a:r>
              <a:rPr lang="en-US" dirty="0" smtClean="0"/>
              <a:t>(n)</a:t>
            </a:r>
          </a:p>
          <a:p>
            <a:r>
              <a:rPr lang="en-US" dirty="0" err="1" smtClean="0"/>
              <a:t>Gemessen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Ladung</a:t>
            </a:r>
            <a:r>
              <a:rPr lang="en-US" dirty="0" smtClean="0"/>
              <a:t>, </a:t>
            </a:r>
            <a:r>
              <a:rPr lang="en-US" dirty="0" err="1" smtClean="0"/>
              <a:t>Impuls</a:t>
            </a:r>
            <a:r>
              <a:rPr lang="en-US" dirty="0" smtClean="0"/>
              <a:t>, </a:t>
            </a:r>
            <a:r>
              <a:rPr lang="en-US" dirty="0" err="1" smtClean="0"/>
              <a:t>Energie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753925" y="2077371"/>
            <a:ext cx="4361488" cy="4390653"/>
            <a:chOff x="4753925" y="2077371"/>
            <a:chExt cx="4361488" cy="4390653"/>
          </a:xfrm>
        </p:grpSpPr>
        <p:grpSp>
          <p:nvGrpSpPr>
            <p:cNvPr id="13" name="Group 12"/>
            <p:cNvGrpSpPr/>
            <p:nvPr/>
          </p:nvGrpSpPr>
          <p:grpSpPr>
            <a:xfrm>
              <a:off x="4753925" y="2077371"/>
              <a:ext cx="4361488" cy="4390653"/>
              <a:chOff x="4753925" y="2077371"/>
              <a:chExt cx="4361488" cy="4390653"/>
            </a:xfrm>
          </p:grpSpPr>
          <p:pic>
            <p:nvPicPr>
              <p:cNvPr id="11" name="Picture 10" descr="ATLAS_Slice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7" r="10760"/>
              <a:stretch/>
            </p:blipFill>
            <p:spPr>
              <a:xfrm>
                <a:off x="4753925" y="2077371"/>
                <a:ext cx="4361488" cy="4390653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8395229" y="4158066"/>
                <a:ext cx="720184" cy="5619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ight Triangle 2"/>
            <p:cNvSpPr/>
            <p:nvPr/>
          </p:nvSpPr>
          <p:spPr>
            <a:xfrm>
              <a:off x="5713294" y="4950210"/>
              <a:ext cx="1122324" cy="1122326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27001" y="4932325"/>
              <a:ext cx="697024" cy="11223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5080000" y="3408327"/>
              <a:ext cx="874232" cy="131164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60260" y="2196213"/>
              <a:ext cx="1005368" cy="479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53925" y="3408327"/>
              <a:ext cx="326075" cy="1311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ight Triangle 17"/>
            <p:cNvSpPr/>
            <p:nvPr/>
          </p:nvSpPr>
          <p:spPr>
            <a:xfrm flipV="1">
              <a:off x="4860260" y="2675859"/>
              <a:ext cx="1005368" cy="401675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84676" y="5784652"/>
            <a:ext cx="12885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77A085"/>
                </a:solidFill>
              </a:rPr>
              <a:t>Innerer</a:t>
            </a:r>
            <a:r>
              <a:rPr lang="en-US" sz="1600" dirty="0">
                <a:solidFill>
                  <a:srgbClr val="77A085"/>
                </a:solidFill>
              </a:rPr>
              <a:t/>
            </a:r>
            <a:br>
              <a:rPr lang="en-US" sz="1600" dirty="0">
                <a:solidFill>
                  <a:srgbClr val="77A085"/>
                </a:solidFill>
              </a:rPr>
            </a:br>
            <a:r>
              <a:rPr lang="en-US" sz="1600" dirty="0" err="1" smtClean="0">
                <a:solidFill>
                  <a:srgbClr val="77A085"/>
                </a:solidFill>
              </a:rPr>
              <a:t>Spurdetektor</a:t>
            </a:r>
            <a:endParaRPr lang="en-US" sz="1600" dirty="0">
              <a:solidFill>
                <a:srgbClr val="77A085"/>
              </a:solidFill>
            </a:endParaRPr>
          </a:p>
        </p:txBody>
      </p:sp>
      <p:sp>
        <p:nvSpPr>
          <p:cNvPr id="22" name="Left Brace 21"/>
          <p:cNvSpPr/>
          <p:nvPr/>
        </p:nvSpPr>
        <p:spPr>
          <a:xfrm rot="18900000">
            <a:off x="6387624" y="5563417"/>
            <a:ext cx="184054" cy="680065"/>
          </a:xfrm>
          <a:prstGeom prst="leftBrace">
            <a:avLst/>
          </a:prstGeom>
          <a:ln>
            <a:solidFill>
              <a:srgbClr val="77A0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Left Brace 22"/>
          <p:cNvSpPr/>
          <p:nvPr/>
        </p:nvSpPr>
        <p:spPr>
          <a:xfrm rot="13500000">
            <a:off x="7851411" y="4980407"/>
            <a:ext cx="184054" cy="680065"/>
          </a:xfrm>
          <a:prstGeom prst="leftBrace">
            <a:avLst/>
          </a:prstGeom>
          <a:solidFill>
            <a:srgbClr val="000000"/>
          </a:solidFill>
          <a:ln>
            <a:solidFill>
              <a:srgbClr val="9966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8893554">
            <a:off x="7431660" y="5023628"/>
            <a:ext cx="19800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996633"/>
                </a:solidFill>
              </a:rPr>
              <a:t>Elektro-magnetisches</a:t>
            </a:r>
            <a:r>
              <a:rPr lang="en-US" sz="1600" dirty="0">
                <a:solidFill>
                  <a:srgbClr val="996633"/>
                </a:solidFill>
              </a:rPr>
              <a:t/>
            </a:r>
            <a:br>
              <a:rPr lang="en-US" sz="1600" dirty="0">
                <a:solidFill>
                  <a:srgbClr val="996633"/>
                </a:solidFill>
              </a:rPr>
            </a:br>
            <a:r>
              <a:rPr lang="en-US" sz="1600" dirty="0" err="1" smtClean="0">
                <a:solidFill>
                  <a:srgbClr val="996633"/>
                </a:solidFill>
              </a:rPr>
              <a:t>Kalorimeter</a:t>
            </a:r>
            <a:endParaRPr lang="en-US" sz="1600" dirty="0">
              <a:solidFill>
                <a:srgbClr val="996633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 rot="19620000">
            <a:off x="5351964" y="3389164"/>
            <a:ext cx="127142" cy="150742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3375867">
            <a:off x="4588438" y="4144273"/>
            <a:ext cx="13131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4072BB"/>
                </a:solidFill>
              </a:rPr>
              <a:t>Hadronisches</a:t>
            </a:r>
            <a:endParaRPr lang="en-US" sz="1600" dirty="0" smtClean="0">
              <a:solidFill>
                <a:srgbClr val="4072BB"/>
              </a:solidFill>
            </a:endParaRPr>
          </a:p>
          <a:p>
            <a:r>
              <a:rPr lang="en-US" sz="1600" dirty="0" err="1" smtClean="0">
                <a:solidFill>
                  <a:srgbClr val="4072BB"/>
                </a:solidFill>
              </a:rPr>
              <a:t>Kalorimeter</a:t>
            </a:r>
            <a:endParaRPr lang="en-US" sz="1600" dirty="0">
              <a:solidFill>
                <a:srgbClr val="4072BB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12955" y="2175069"/>
            <a:ext cx="13389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586372"/>
                </a:solidFill>
              </a:rPr>
              <a:t>Myon</a:t>
            </a:r>
            <a:r>
              <a:rPr lang="en-US" sz="1600" dirty="0">
                <a:solidFill>
                  <a:srgbClr val="586372"/>
                </a:solidFill>
              </a:rPr>
              <a:t/>
            </a:r>
            <a:br>
              <a:rPr lang="en-US" sz="1600" dirty="0">
                <a:solidFill>
                  <a:srgbClr val="586372"/>
                </a:solidFill>
              </a:rPr>
            </a:br>
            <a:r>
              <a:rPr lang="en-US" sz="1600" dirty="0" err="1" smtClean="0">
                <a:solidFill>
                  <a:srgbClr val="586372"/>
                </a:solidFill>
              </a:rPr>
              <a:t>Spektrometer</a:t>
            </a:r>
            <a:endParaRPr lang="en-US" sz="1600" dirty="0">
              <a:solidFill>
                <a:srgbClr val="5863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TLAS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19729" r="8624" b="15411"/>
          <a:stretch/>
        </p:blipFill>
        <p:spPr>
          <a:xfrm>
            <a:off x="958254" y="1562083"/>
            <a:ext cx="6931221" cy="4032782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1695" y="719172"/>
            <a:ext cx="8626307" cy="5675260"/>
          </a:xfrm>
        </p:spPr>
        <p:txBody>
          <a:bodyPr/>
          <a:lstStyle/>
          <a:p>
            <a:r>
              <a:rPr lang="en-US" dirty="0" err="1" smtClean="0"/>
              <a:t>Besteht</a:t>
            </a:r>
            <a:r>
              <a:rPr lang="en-US" dirty="0" smtClean="0"/>
              <a:t> </a:t>
            </a:r>
            <a:r>
              <a:rPr lang="en-US" dirty="0" err="1" smtClean="0"/>
              <a:t>aus</a:t>
            </a:r>
            <a:r>
              <a:rPr lang="en-US" dirty="0" smtClean="0"/>
              <a:t> 3 </a:t>
            </a:r>
            <a:r>
              <a:rPr lang="en-US" dirty="0" err="1" smtClean="0"/>
              <a:t>Einzeldetektoren</a:t>
            </a:r>
            <a:endParaRPr lang="en-US" dirty="0" smtClean="0"/>
          </a:p>
          <a:p>
            <a:pPr lvl="1"/>
            <a:r>
              <a:rPr lang="en-US" dirty="0" err="1" smtClean="0"/>
              <a:t>Innerer</a:t>
            </a:r>
            <a:r>
              <a:rPr lang="en-US" dirty="0" smtClean="0"/>
              <a:t> </a:t>
            </a:r>
            <a:r>
              <a:rPr lang="en-US" dirty="0" err="1" smtClean="0"/>
              <a:t>Spurd</a:t>
            </a:r>
            <a:r>
              <a:rPr lang="en-US" dirty="0" err="1" smtClean="0"/>
              <a:t>etektor</a:t>
            </a:r>
            <a:r>
              <a:rPr lang="en-US" dirty="0" smtClean="0"/>
              <a:t>, </a:t>
            </a:r>
            <a:r>
              <a:rPr lang="en-US" dirty="0" err="1" smtClean="0"/>
              <a:t>Kalorimeter</a:t>
            </a:r>
            <a:r>
              <a:rPr lang="en-US" dirty="0" smtClean="0"/>
              <a:t>, </a:t>
            </a:r>
            <a:r>
              <a:rPr lang="en-US" dirty="0" err="1" smtClean="0"/>
              <a:t>Myon</a:t>
            </a:r>
            <a:r>
              <a:rPr lang="en-US" dirty="0" smtClean="0"/>
              <a:t> </a:t>
            </a:r>
            <a:r>
              <a:rPr lang="en-US" dirty="0" err="1" smtClean="0"/>
              <a:t>Spektrometer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Unser </a:t>
            </a:r>
            <a:r>
              <a:rPr lang="en-US" dirty="0" err="1" smtClean="0"/>
              <a:t>Institut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Planung</a:t>
            </a:r>
            <a:r>
              <a:rPr lang="en-US" dirty="0" smtClean="0"/>
              <a:t>, </a:t>
            </a:r>
            <a:r>
              <a:rPr lang="en-US" dirty="0" err="1" smtClean="0"/>
              <a:t>Bau</a:t>
            </a:r>
            <a:r>
              <a:rPr lang="en-US" dirty="0" smtClean="0"/>
              <a:t>, </a:t>
            </a:r>
            <a:r>
              <a:rPr lang="en-US" dirty="0" err="1" smtClean="0"/>
              <a:t>Betrieb</a:t>
            </a:r>
            <a:r>
              <a:rPr lang="en-US" dirty="0" smtClean="0"/>
              <a:t>, </a:t>
            </a:r>
            <a:r>
              <a:rPr lang="en-US" dirty="0" err="1" smtClean="0"/>
              <a:t>Erweiterung</a:t>
            </a:r>
            <a:r>
              <a:rPr lang="en-US" dirty="0" smtClean="0"/>
              <a:t> </a:t>
            </a:r>
            <a:r>
              <a:rPr lang="en-US" dirty="0" err="1" smtClean="0"/>
              <a:t>aller</a:t>
            </a:r>
            <a:r>
              <a:rPr lang="en-US" dirty="0" smtClean="0"/>
              <a:t> </a:t>
            </a:r>
            <a:r>
              <a:rPr lang="en-US" dirty="0" err="1" smtClean="0"/>
              <a:t>drei</a:t>
            </a:r>
            <a:r>
              <a:rPr lang="en-US" dirty="0" smtClean="0"/>
              <a:t> </a:t>
            </a:r>
            <a:r>
              <a:rPr lang="en-US" dirty="0" err="1" smtClean="0"/>
              <a:t>Subdetektoren</a:t>
            </a:r>
            <a:r>
              <a:rPr lang="en-US" dirty="0" smtClean="0"/>
              <a:t> </a:t>
            </a:r>
            <a:r>
              <a:rPr lang="en-US" dirty="0" err="1" smtClean="0"/>
              <a:t>massgeblich</a:t>
            </a:r>
            <a:r>
              <a:rPr lang="en-US" dirty="0" smtClean="0"/>
              <a:t> </a:t>
            </a:r>
            <a:r>
              <a:rPr lang="en-US" dirty="0" err="1" smtClean="0"/>
              <a:t>beteiligt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smtClean="0"/>
              <a:t>ATLAS-</a:t>
            </a:r>
            <a:r>
              <a:rPr lang="en-US" dirty="0" err="1" smtClean="0"/>
              <a:t>Detektor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8.11.2014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Andreas Wildauer - Tag der offenen Tür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7CE-124F-D742-8ADB-57C2E173ADA0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05737" y="2090271"/>
            <a:ext cx="0" cy="320283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-108580" y="3527523"/>
            <a:ext cx="81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C6562"/>
                </a:solidFill>
              </a:rPr>
              <a:t>25 m</a:t>
            </a:r>
            <a:endParaRPr lang="en-US" sz="2400" dirty="0">
              <a:solidFill>
                <a:srgbClr val="0C656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68129" y="4350774"/>
            <a:ext cx="5547032" cy="11716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62732" y="4631127"/>
            <a:ext cx="81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C6562"/>
                </a:solidFill>
              </a:rPr>
              <a:t>46 m</a:t>
            </a:r>
            <a:endParaRPr lang="en-US" sz="2400" dirty="0">
              <a:solidFill>
                <a:srgbClr val="0C65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7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10226</TotalTime>
  <Words>789</Words>
  <Application>Microsoft Macintosh PowerPoint</Application>
  <PresentationFormat>On-screen Show (4:3)</PresentationFormat>
  <Paragraphs>190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Das ATLAS-Experiment am Large Hadron Collider</vt:lpstr>
      <vt:lpstr>Der “Large Hadron Collider” (LHC) am CERN</vt:lpstr>
      <vt:lpstr>Das ATLAS-Experiment</vt:lpstr>
      <vt:lpstr>Aus was besteht das Universum?</vt:lpstr>
      <vt:lpstr>Die Geschichte des Universums</vt:lpstr>
      <vt:lpstr>Der Beschleuniger als Mikroskop</vt:lpstr>
      <vt:lpstr>Das Prinzip des (Ring)Beschleunigers</vt:lpstr>
      <vt:lpstr>Das Prinzip der Teilchendetektoren</vt:lpstr>
      <vt:lpstr>Der ATLAS-Detektor</vt:lpstr>
      <vt:lpstr>Der ATLAS-Detektor</vt:lpstr>
      <vt:lpstr>Der ATLAS-Detektor</vt:lpstr>
      <vt:lpstr>Forschung mit ATLAS am MPP</vt:lpstr>
      <vt:lpstr>Warum haben Teilchen Masse?</vt:lpstr>
      <vt:lpstr>Die Entdeckung des Higgs-Bosons am LHC</vt:lpstr>
      <vt:lpstr>Die Entdeckung des Higgs-Bosons am LHC</vt:lpstr>
      <vt:lpstr>Higgs-Boson Zerfall nach 4 Myonen</vt:lpstr>
      <vt:lpstr>Die Zukunft mit ATLAS</vt:lpstr>
      <vt:lpstr>Tag der offenen Tür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 Wildauer</dc:creator>
  <cp:lastModifiedBy>Andreas Wildauer</cp:lastModifiedBy>
  <cp:revision>110</cp:revision>
  <dcterms:created xsi:type="dcterms:W3CDTF">2014-10-21T08:34:56Z</dcterms:created>
  <dcterms:modified xsi:type="dcterms:W3CDTF">2014-11-08T06:53:34Z</dcterms:modified>
</cp:coreProperties>
</file>