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56" r:id="rId3"/>
    <p:sldId id="259" r:id="rId4"/>
    <p:sldId id="257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93" autoAdjust="0"/>
  </p:normalViewPr>
  <p:slideViewPr>
    <p:cSldViewPr>
      <p:cViewPr varScale="1">
        <p:scale>
          <a:sx n="125" d="100"/>
          <a:sy n="125" d="100"/>
        </p:scale>
        <p:origin x="-12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918F5-6203-45D5-85C1-A6475BA02E89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97A92-59F1-497F-A52C-DA51609C27E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76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07504" y="6635121"/>
            <a:ext cx="1656184" cy="222879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internal, April 2014</a:t>
            </a:r>
            <a:endParaRPr lang="de-DE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32402"/>
            <a:ext cx="2767064" cy="225598"/>
          </a:xfrm>
          <a:prstGeom prst="rect">
            <a:avLst/>
          </a:prstGeom>
          <a:ln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dirty="0" smtClean="0"/>
              <a:t>Ladislav Andricek, MPG Semiconductor Lab</a:t>
            </a:r>
            <a:endParaRPr lang="de-DE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xfrm>
            <a:off x="522288" y="1493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Click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edit</a:t>
            </a:r>
            <a:r>
              <a:rPr lang="de-DE" dirty="0" smtClean="0"/>
              <a:t> 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styles</a:t>
            </a:r>
            <a:endParaRPr lang="de-DE" dirty="0" smtClean="0"/>
          </a:p>
          <a:p>
            <a:pPr lvl="1"/>
            <a:r>
              <a:rPr lang="de-DE" dirty="0" smtClean="0"/>
              <a:t>Second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2"/>
            <a:r>
              <a:rPr lang="de-DE" dirty="0" smtClean="0"/>
              <a:t>Third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3"/>
            <a:r>
              <a:rPr lang="de-DE" dirty="0" err="1" smtClean="0"/>
              <a:t>Fourth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  <a:p>
            <a:pPr lvl="4"/>
            <a:r>
              <a:rPr lang="de-DE" dirty="0" err="1" smtClean="0"/>
              <a:t>Fifth</a:t>
            </a:r>
            <a:r>
              <a:rPr lang="de-DE" dirty="0" smtClean="0"/>
              <a:t> </a:t>
            </a:r>
            <a:r>
              <a:rPr lang="de-DE" dirty="0" err="1" smtClean="0"/>
              <a:t>level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41399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79168" y="6669088"/>
            <a:ext cx="3311525" cy="18891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internal, April 2014</a:t>
            </a:r>
            <a:endParaRPr lang="de-D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Ladislav Andricek, MPG Semiconductor Lab</a:t>
            </a:r>
            <a:endParaRPr lang="de-DE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256694" y="6684579"/>
            <a:ext cx="746236" cy="1734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52D20-2352-4749-B7C5-DD441254C4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2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79168" y="6669088"/>
            <a:ext cx="3311525" cy="18891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internal, April 2014</a:t>
            </a:r>
            <a:endParaRPr lang="de-DE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Ladislav Andricek, MPG Semiconductor Lab</a:t>
            </a:r>
            <a:endParaRPr lang="de-DE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4256694" y="6684579"/>
            <a:ext cx="746236" cy="1734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52D20-2352-4749-B7C5-DD441254C40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aci\Desktop\Logo-trans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1938" y="157628"/>
            <a:ext cx="1126298" cy="6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7698" name="Rectangle 2"/>
          <p:cNvSpPr>
            <a:spLocks noChangeArrowheads="1"/>
          </p:cNvSpPr>
          <p:nvPr/>
        </p:nvSpPr>
        <p:spPr bwMode="auto">
          <a:xfrm>
            <a:off x="119063" y="0"/>
            <a:ext cx="133350" cy="6669088"/>
          </a:xfrm>
          <a:prstGeom prst="rect">
            <a:avLst/>
          </a:prstGeom>
          <a:solidFill>
            <a:srgbClr val="C9DBD8"/>
          </a:solidFill>
          <a:ln w="9525">
            <a:solidFill>
              <a:srgbClr val="C9DBD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252413" y="0"/>
            <a:ext cx="131762" cy="6858000"/>
          </a:xfrm>
          <a:prstGeom prst="rect">
            <a:avLst/>
          </a:prstGeom>
          <a:solidFill>
            <a:srgbClr val="E6F2F2"/>
          </a:solidFill>
          <a:ln w="9525">
            <a:solidFill>
              <a:srgbClr val="E6F2F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0" y="6642100"/>
            <a:ext cx="9144000" cy="215900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5763" y="188913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4008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Title</a:t>
            </a:r>
          </a:p>
        </p:txBody>
      </p:sp>
      <p:sp>
        <p:nvSpPr>
          <p:cNvPr id="797702" name="Rectangle 6"/>
          <p:cNvSpPr>
            <a:spLocks noChangeArrowheads="1"/>
          </p:cNvSpPr>
          <p:nvPr/>
        </p:nvSpPr>
        <p:spPr bwMode="auto">
          <a:xfrm>
            <a:off x="0" y="0"/>
            <a:ext cx="119063" cy="6669088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3" name="Rectangle 7"/>
          <p:cNvSpPr>
            <a:spLocks noChangeArrowheads="1"/>
          </p:cNvSpPr>
          <p:nvPr/>
        </p:nvSpPr>
        <p:spPr bwMode="auto">
          <a:xfrm>
            <a:off x="0" y="-26988"/>
            <a:ext cx="9144000" cy="142876"/>
          </a:xfrm>
          <a:prstGeom prst="rect">
            <a:avLst/>
          </a:prstGeom>
          <a:solidFill>
            <a:srgbClr val="7CA6A6"/>
          </a:solidFill>
          <a:ln w="9525">
            <a:solidFill>
              <a:srgbClr val="7CA6A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4" name="Line 8"/>
          <p:cNvSpPr>
            <a:spLocks noChangeShapeType="1"/>
          </p:cNvSpPr>
          <p:nvPr/>
        </p:nvSpPr>
        <p:spPr bwMode="auto">
          <a:xfrm>
            <a:off x="296863" y="908050"/>
            <a:ext cx="7585075" cy="0"/>
          </a:xfrm>
          <a:prstGeom prst="line">
            <a:avLst/>
          </a:prstGeom>
          <a:noFill/>
          <a:ln w="38100">
            <a:solidFill>
              <a:srgbClr val="E6F2F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797709" name="Oval 13"/>
          <p:cNvSpPr>
            <a:spLocks noChangeArrowheads="1"/>
          </p:cNvSpPr>
          <p:nvPr/>
        </p:nvSpPr>
        <p:spPr bwMode="auto">
          <a:xfrm>
            <a:off x="566738" y="414338"/>
            <a:ext cx="179387" cy="180975"/>
          </a:xfrm>
          <a:prstGeom prst="ellipse">
            <a:avLst/>
          </a:prstGeom>
          <a:gradFill rotWithShape="1">
            <a:gsLst>
              <a:gs pos="0">
                <a:srgbClr val="7CA6A6">
                  <a:gamma/>
                  <a:shade val="46275"/>
                  <a:invGamma/>
                </a:srgbClr>
              </a:gs>
              <a:gs pos="50000">
                <a:srgbClr val="7CA6A6"/>
              </a:gs>
              <a:gs pos="100000">
                <a:srgbClr val="7CA6A6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119063" y="6664107"/>
            <a:ext cx="1403648" cy="206004"/>
          </a:xfrm>
          <a:prstGeom prst="rect">
            <a:avLst/>
          </a:prstGeom>
          <a:ln/>
        </p:spPr>
        <p:txBody>
          <a:bodyPr/>
          <a:lstStyle>
            <a:lvl1pPr algn="l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en-US" smtClean="0"/>
              <a:t>internal, April 2014</a:t>
            </a:r>
            <a:endParaRPr lang="de-DE" dirty="0"/>
          </a:p>
        </p:txBody>
      </p:sp>
      <p:sp>
        <p:nvSpPr>
          <p:cNvPr id="1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6376936" y="6653597"/>
            <a:ext cx="2767064" cy="180974"/>
          </a:xfrm>
          <a:prstGeom prst="rect">
            <a:avLst/>
          </a:prstGeom>
          <a:ln/>
        </p:spPr>
        <p:txBody>
          <a:bodyPr/>
          <a:lstStyle>
            <a:lvl1pPr algn="r">
              <a:defRPr sz="10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defRPr>
            </a:lvl1pPr>
          </a:lstStyle>
          <a:p>
            <a:pPr>
              <a:defRPr/>
            </a:pPr>
            <a:r>
              <a:rPr lang="de-DE" smtClean="0"/>
              <a:t>Ladislav Andricek, MPG Semiconductor Lab</a:t>
            </a:r>
            <a:endParaRPr lang="de-DE" dirty="0"/>
          </a:p>
        </p:txBody>
      </p:sp>
      <p:sp>
        <p:nvSpPr>
          <p:cNvPr id="17" name="Rectangle 10"/>
          <p:cNvSpPr txBox="1">
            <a:spLocks noChangeArrowheads="1"/>
          </p:cNvSpPr>
          <p:nvPr/>
        </p:nvSpPr>
        <p:spPr bwMode="auto">
          <a:xfrm>
            <a:off x="4139952" y="6669360"/>
            <a:ext cx="384631" cy="187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22C74C0C-8C4F-4B0C-A0DA-A4D8859FA67C}" type="slidenum">
              <a:rPr lang="de-DE" sz="1000" smtClean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pPr algn="ctr">
                <a:defRPr/>
              </a:pPr>
              <a:t>‹Nr.›</a:t>
            </a:fld>
            <a:endParaRPr lang="de-DE" sz="10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75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Segoe UI Symbol" panose="020B0502040204020203" pitchFamily="34" charset="0"/>
          <a:ea typeface="Segoe UI Symbol" panose="020B0502040204020203" pitchFamily="34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SzPct val="150000"/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812800" indent="-812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defRPr sz="16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  <a:cs typeface="+mn-cs"/>
        </a:defRPr>
      </a:lvl1pPr>
      <a:lvl2pPr marL="1168400" indent="-7112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3" panose="05040102010807070707" pitchFamily="18" charset="2"/>
        <a:buChar char="w"/>
        <a:defRPr sz="14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2pPr>
      <a:lvl3pPr marL="1524000" indent="-609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3pPr>
      <a:lvl4pPr marL="18796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4pPr>
      <a:lvl5pPr marL="2336800" indent="-5080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Wingdings 3" panose="05040102010807070707" pitchFamily="18" charset="2"/>
        <a:buChar char="9"/>
        <a:defRPr sz="1200">
          <a:solidFill>
            <a:schemeClr val="tx1"/>
          </a:solidFill>
          <a:latin typeface="Segoe UI Symbol" panose="020B0502040204020203" pitchFamily="34" charset="0"/>
          <a:ea typeface="Segoe UI Symbol" panose="020B0502040204020203" pitchFamily="34" charset="0"/>
        </a:defRPr>
      </a:lvl5pPr>
      <a:lvl6pPr marL="27940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6pPr>
      <a:lvl7pPr marL="32512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7pPr>
      <a:lvl8pPr marL="37084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8pPr>
      <a:lvl9pPr marL="4165600" indent="-508000" algn="l" rtl="0" fontAlgn="base">
        <a:spcBef>
          <a:spcPct val="20000"/>
        </a:spcBef>
        <a:spcAft>
          <a:spcPct val="0"/>
        </a:spcAft>
        <a:buClr>
          <a:schemeClr val="tx1"/>
        </a:buClr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 damage in direct detection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April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Semiconductor Lab</a:t>
            </a:r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744090" y="2204864"/>
            <a:ext cx="7933582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400" b="1" dirty="0" smtClean="0"/>
              <a:t>Real-space imaging:</a:t>
            </a:r>
          </a:p>
          <a:p>
            <a:pPr algn="l"/>
            <a:endParaRPr lang="en-US" sz="1400" dirty="0"/>
          </a:p>
          <a:p>
            <a:pPr algn="l"/>
            <a:r>
              <a:rPr lang="en-US" sz="1400" dirty="0" smtClean="0"/>
              <a:t>1e8 electrons, 100% </a:t>
            </a:r>
            <a:r>
              <a:rPr lang="en-US" sz="1400" dirty="0" err="1" smtClean="0"/>
              <a:t>occup</a:t>
            </a:r>
            <a:r>
              <a:rPr lang="en-US" sz="1400" dirty="0" smtClean="0"/>
              <a:t>., 4e6 e-/cm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, “homogenous” on 25cm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 	</a:t>
            </a:r>
            <a:r>
              <a:rPr lang="en-US" sz="1400" dirty="0" smtClean="0">
                <a:sym typeface="Wingdings" pitchFamily="2" charset="2"/>
              </a:rPr>
              <a:t> 0.64 rad/shot</a:t>
            </a:r>
          </a:p>
          <a:p>
            <a:pPr algn="l"/>
            <a:endParaRPr lang="en-US" sz="1400" dirty="0">
              <a:sym typeface="Wingdings" pitchFamily="2" charset="2"/>
            </a:endParaRPr>
          </a:p>
          <a:p>
            <a:pPr algn="l"/>
            <a:r>
              <a:rPr lang="en-US" sz="1400" dirty="0" smtClean="0">
                <a:sym typeface="Wingdings" pitchFamily="2" charset="2"/>
              </a:rPr>
              <a:t>80kHz repetition rate					 </a:t>
            </a:r>
            <a:r>
              <a:rPr lang="en-US" sz="1400" b="1" dirty="0" smtClean="0">
                <a:sym typeface="Wingdings" pitchFamily="2" charset="2"/>
              </a:rPr>
              <a:t>51 </a:t>
            </a:r>
            <a:r>
              <a:rPr lang="en-US" sz="1400" b="1" dirty="0" err="1" smtClean="0">
                <a:sym typeface="Wingdings" pitchFamily="2" charset="2"/>
              </a:rPr>
              <a:t>krad</a:t>
            </a:r>
            <a:r>
              <a:rPr lang="en-US" sz="1400" b="1" dirty="0" smtClean="0">
                <a:sym typeface="Wingdings" pitchFamily="2" charset="2"/>
              </a:rPr>
              <a:t>/s (on sensor)</a:t>
            </a:r>
          </a:p>
          <a:p>
            <a:pPr algn="l"/>
            <a:endParaRPr lang="en-US" sz="1400" b="1" dirty="0" smtClean="0">
              <a:sym typeface="Wingdings" pitchFamily="2" charset="2"/>
            </a:endParaRPr>
          </a:p>
          <a:p>
            <a:pPr algn="l"/>
            <a:endParaRPr lang="en-US" sz="1400" b="1" dirty="0">
              <a:sym typeface="Wingdings" pitchFamily="2" charset="2"/>
            </a:endParaRPr>
          </a:p>
          <a:p>
            <a:pPr algn="l"/>
            <a:endParaRPr lang="en-US" sz="1400" b="1" dirty="0" smtClean="0">
              <a:sym typeface="Wingdings" pitchFamily="2" charset="2"/>
            </a:endParaRPr>
          </a:p>
          <a:p>
            <a:pPr algn="l"/>
            <a:endParaRPr lang="en-US" sz="1400" b="1" dirty="0">
              <a:sym typeface="Wingdings" pitchFamily="2" charset="2"/>
            </a:endParaRPr>
          </a:p>
          <a:p>
            <a:pPr algn="l"/>
            <a:r>
              <a:rPr lang="en-US" sz="1400" b="1" dirty="0" smtClean="0">
                <a:sym typeface="Wingdings" pitchFamily="2" charset="2"/>
              </a:rPr>
              <a:t>Diffraction imaging:</a:t>
            </a:r>
          </a:p>
          <a:p>
            <a:pPr algn="l"/>
            <a:endParaRPr lang="en-US" sz="1400" b="1" dirty="0">
              <a:sym typeface="Wingdings" pitchFamily="2" charset="2"/>
            </a:endParaRPr>
          </a:p>
          <a:p>
            <a:pPr algn="l"/>
            <a:r>
              <a:rPr lang="en-US" sz="1400" dirty="0" smtClean="0">
                <a:sym typeface="Wingdings" pitchFamily="2" charset="2"/>
              </a:rPr>
              <a:t>1e6 electrons in 100(???) pixel, “in-homogenous”,  1 reflex in 4 pixel	 1e4 e/1e-4 cm</a:t>
            </a:r>
            <a:r>
              <a:rPr lang="en-US" sz="1400" baseline="30000" dirty="0" smtClean="0">
                <a:sym typeface="Wingdings" pitchFamily="2" charset="2"/>
              </a:rPr>
              <a:t>2</a:t>
            </a:r>
          </a:p>
          <a:p>
            <a:pPr algn="l"/>
            <a:endParaRPr lang="en-US" sz="1400" dirty="0">
              <a:sym typeface="Wingdings" pitchFamily="2" charset="2"/>
            </a:endParaRPr>
          </a:p>
          <a:p>
            <a:pPr marL="285750" indent="-285750" algn="l">
              <a:buFont typeface="Wingdings" pitchFamily="2" charset="2"/>
              <a:buChar char="à"/>
            </a:pPr>
            <a:r>
              <a:rPr lang="en-US" sz="1400" dirty="0" smtClean="0">
                <a:sym typeface="Wingdings" pitchFamily="2" charset="2"/>
              </a:rPr>
              <a:t>1e8 e-/cm</a:t>
            </a:r>
            <a:r>
              <a:rPr lang="en-US" sz="1400" baseline="30000" dirty="0" smtClean="0">
                <a:sym typeface="Wingdings" pitchFamily="2" charset="2"/>
              </a:rPr>
              <a:t>2</a:t>
            </a:r>
            <a:r>
              <a:rPr lang="en-US" sz="1400" dirty="0" smtClean="0">
                <a:sym typeface="Wingdings" pitchFamily="2" charset="2"/>
              </a:rPr>
              <a:t> 					 16 rad/shot</a:t>
            </a:r>
          </a:p>
          <a:p>
            <a:pPr marL="285750" indent="-285750" algn="l">
              <a:buFont typeface="Wingdings" pitchFamily="2" charset="2"/>
              <a:buChar char="à"/>
            </a:pPr>
            <a:endParaRPr lang="en-US" sz="1400" dirty="0">
              <a:sym typeface="Wingdings" pitchFamily="2" charset="2"/>
            </a:endParaRPr>
          </a:p>
          <a:p>
            <a:pPr algn="l"/>
            <a:r>
              <a:rPr lang="en-US" sz="1400" dirty="0" smtClean="0">
                <a:sym typeface="Wingdings" pitchFamily="2" charset="2"/>
              </a:rPr>
              <a:t>1kHz </a:t>
            </a:r>
            <a:r>
              <a:rPr lang="en-US" sz="1400" dirty="0">
                <a:sym typeface="Wingdings" pitchFamily="2" charset="2"/>
              </a:rPr>
              <a:t>repetition </a:t>
            </a:r>
            <a:r>
              <a:rPr lang="en-US" sz="1400" dirty="0" smtClean="0">
                <a:sym typeface="Wingdings" pitchFamily="2" charset="2"/>
              </a:rPr>
              <a:t>rate	</a:t>
            </a:r>
            <a:r>
              <a:rPr lang="en-US" sz="1400" dirty="0">
                <a:sym typeface="Wingdings" pitchFamily="2" charset="2"/>
              </a:rPr>
              <a:t>	</a:t>
            </a:r>
            <a:r>
              <a:rPr lang="en-US" sz="1400" dirty="0" smtClean="0">
                <a:sym typeface="Wingdings" pitchFamily="2" charset="2"/>
              </a:rPr>
              <a:t>			 </a:t>
            </a:r>
            <a:r>
              <a:rPr lang="en-US" sz="1400" b="1" dirty="0" smtClean="0">
                <a:sym typeface="Wingdings" pitchFamily="2" charset="2"/>
              </a:rPr>
              <a:t>16 </a:t>
            </a:r>
            <a:r>
              <a:rPr lang="en-US" sz="1400" b="1" dirty="0" err="1" smtClean="0">
                <a:sym typeface="Wingdings" pitchFamily="2" charset="2"/>
              </a:rPr>
              <a:t>krad</a:t>
            </a:r>
            <a:r>
              <a:rPr lang="en-US" sz="1400" b="1" dirty="0" smtClean="0">
                <a:sym typeface="Wingdings" pitchFamily="2" charset="2"/>
              </a:rPr>
              <a:t>/s (local</a:t>
            </a:r>
            <a:r>
              <a:rPr lang="en-US" sz="1400" b="1" dirty="0" smtClean="0">
                <a:sym typeface="Wingdings" pitchFamily="2" charset="2"/>
              </a:rPr>
              <a:t>)</a:t>
            </a:r>
          </a:p>
          <a:p>
            <a:pPr algn="l"/>
            <a:endParaRPr lang="en-US" sz="1400" b="1" dirty="0">
              <a:sym typeface="Wingdings" pitchFamily="2" charset="2"/>
            </a:endParaRPr>
          </a:p>
          <a:p>
            <a:pPr algn="l"/>
            <a:endParaRPr lang="en-US" sz="1400" b="1" dirty="0" smtClean="0">
              <a:sym typeface="Wingdings" pitchFamily="2" charset="2"/>
            </a:endParaRPr>
          </a:p>
          <a:p>
            <a:pPr algn="l"/>
            <a:r>
              <a:rPr lang="en-US" sz="1400" b="1" dirty="0" smtClean="0">
                <a:sym typeface="Wingdings" pitchFamily="2" charset="2"/>
              </a:rPr>
              <a:t>TID: Oxide/interface damage  </a:t>
            </a:r>
            <a:r>
              <a:rPr lang="en-US" sz="1400" b="1" dirty="0" err="1" smtClean="0">
                <a:sym typeface="Wingdings" pitchFamily="2" charset="2"/>
              </a:rPr>
              <a:t>Vth</a:t>
            </a:r>
            <a:r>
              <a:rPr lang="en-US" sz="1400" b="1" dirty="0" smtClean="0">
                <a:sym typeface="Wingdings" pitchFamily="2" charset="2"/>
              </a:rPr>
              <a:t> -&gt; more negative  need to compensate</a:t>
            </a:r>
          </a:p>
          <a:p>
            <a:pPr algn="l"/>
            <a:endParaRPr lang="en-US" sz="1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393540" y="1297274"/>
                <a:ext cx="4354829" cy="571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latin typeface="Cambria Math"/>
                        </a:rPr>
                        <m:t>𝑻𝑰𝑫</m:t>
                      </m:r>
                      <m:d>
                        <m:dPr>
                          <m:begChr m:val="["/>
                          <m:endChr m:val="]"/>
                          <m:ctrlPr>
                            <a:rPr lang="de-DE" sz="1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de-DE" sz="1400" b="1" i="1" smtClean="0">
                              <a:latin typeface="Cambria Math"/>
                            </a:rPr>
                            <m:t>𝒓𝒂𝒅</m:t>
                          </m:r>
                        </m:e>
                      </m:d>
                      <m:r>
                        <a:rPr lang="de-DE" sz="1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de-DE" sz="1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de-DE" sz="1400" b="1" i="1" smtClean="0">
                              <a:latin typeface="Cambria Math"/>
                            </a:rPr>
                            <m:t>𝒅𝑬</m:t>
                          </m:r>
                        </m:num>
                        <m:den>
                          <m:r>
                            <a:rPr lang="de-DE" sz="1400" b="1" i="1" smtClean="0">
                              <a:latin typeface="Cambria Math"/>
                            </a:rPr>
                            <m:t>𝒅𝒙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de-DE" sz="1400" b="1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1400" b="1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de-DE" sz="1400" b="1" i="1" smtClean="0">
                                  <a:latin typeface="Cambria Math"/>
                                </a:rPr>
                                <m:t>𝑴𝒆𝑽</m:t>
                              </m:r>
                              <m:r>
                                <a:rPr lang="de-DE" sz="1400" b="1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de-DE" sz="1400" b="1" i="1" smtClean="0">
                                  <a:latin typeface="Cambria Math"/>
                                </a:rPr>
                                <m:t>𝒄𝒎</m:t>
                              </m:r>
                              <m:r>
                                <a:rPr lang="de-DE" sz="1400" b="1" i="1" baseline="30000" smtClean="0">
                                  <a:latin typeface="Cambria Math"/>
                                </a:rPr>
                                <m:t>𝟐</m:t>
                              </m:r>
                            </m:num>
                            <m:den>
                              <m:r>
                                <a:rPr lang="de-DE" sz="1400" b="1" i="1" smtClean="0">
                                  <a:latin typeface="Cambria Math"/>
                                </a:rPr>
                                <m:t>𝒈</m:t>
                              </m:r>
                            </m:den>
                          </m:f>
                        </m:e>
                      </m:d>
                      <m:r>
                        <a:rPr lang="de-DE" sz="14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l-GR" sz="1400" b="1" i="1" smtClean="0">
                          <a:latin typeface="Cambria Math"/>
                          <a:ea typeface="Cambria Math"/>
                        </a:rPr>
                        <m:t>𝜱</m:t>
                      </m:r>
                      <m:r>
                        <a:rPr lang="de-DE" sz="1400" b="1" i="1" smtClean="0">
                          <a:latin typeface="Cambria Math"/>
                          <a:ea typeface="Cambria Math"/>
                        </a:rPr>
                        <m:t>[</m:t>
                      </m:r>
                      <m:f>
                        <m:fPr>
                          <m:ctrlPr>
                            <a:rPr lang="de-DE" sz="1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1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sz="1400" b="1" i="1" smtClean="0">
                                  <a:latin typeface="Cambria Math"/>
                                  <a:ea typeface="Cambria Math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de-DE" sz="1400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de-DE" sz="1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de-DE" sz="1400" b="1" i="1" smtClean="0">
                                  <a:latin typeface="Cambria Math"/>
                                  <a:ea typeface="Cambria Math"/>
                                </a:rPr>
                                <m:t>𝒄𝒎</m:t>
                              </m:r>
                            </m:e>
                            <m:sup>
                              <m:r>
                                <a:rPr lang="de-DE" sz="1400" b="1" i="1" smtClean="0">
                                  <a:latin typeface="Cambria Math"/>
                                  <a:ea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de-DE" sz="1400" b="1" i="1" smtClean="0">
                          <a:latin typeface="Cambria Math"/>
                          <a:ea typeface="Cambria Math"/>
                        </a:rPr>
                        <m:t>]</m:t>
                      </m:r>
                      <m:r>
                        <a:rPr lang="de-DE" sz="1400" b="1" i="1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de-DE" sz="1400" b="1" i="1" smtClean="0">
                          <a:latin typeface="Cambria Math"/>
                        </a:rPr>
                        <m:t>𝟏</m:t>
                      </m:r>
                      <m:r>
                        <a:rPr lang="de-DE" sz="1400" b="1" i="1" smtClean="0">
                          <a:latin typeface="Cambria Math"/>
                        </a:rPr>
                        <m:t>.</m:t>
                      </m:r>
                      <m:r>
                        <a:rPr lang="de-DE" sz="1400" b="1" i="1" smtClean="0">
                          <a:latin typeface="Cambria Math"/>
                        </a:rPr>
                        <m:t>𝟔</m:t>
                      </m:r>
                      <m:r>
                        <a:rPr lang="de-DE" sz="1400" b="1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de-DE" sz="1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de-DE" sz="1400" b="1" i="1" smtClean="0">
                              <a:latin typeface="Cambria Math"/>
                              <a:ea typeface="Cambria Math"/>
                            </a:rPr>
                            <m:t>𝟏𝟎</m:t>
                          </m:r>
                        </m:e>
                        <m:sup>
                          <m:r>
                            <a:rPr lang="de-DE" sz="14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de-DE" sz="1400" b="1" i="1" smtClean="0">
                              <a:latin typeface="Cambria Math"/>
                              <a:ea typeface="Cambria Math"/>
                            </a:rPr>
                            <m:t>𝟕</m:t>
                          </m:r>
                        </m:sup>
                      </m:sSup>
                      <m:r>
                        <a:rPr lang="de-DE" sz="1400" b="1" i="1" smtClean="0">
                          <a:latin typeface="Cambria Math"/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1400" b="1" baseline="30000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40" y="1297274"/>
                <a:ext cx="4354829" cy="5717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hteck 8"/>
              <p:cNvSpPr/>
              <p:nvPr/>
            </p:nvSpPr>
            <p:spPr>
              <a:xfrm>
                <a:off x="4710881" y="1313496"/>
                <a:ext cx="3467424" cy="5393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1" i="1">
                              <a:latin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  <m:t>𝒅𝑬</m:t>
                          </m:r>
                        </m:num>
                        <m:den>
                          <m: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  <m:t>𝒅𝒙</m:t>
                          </m:r>
                        </m:den>
                      </m:f>
                      <m:d>
                        <m:dPr>
                          <m:ctrlP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</m:ctrlPr>
                        </m:dPr>
                        <m:e>
                          <m: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  <m:t>𝟐𝟓𝟎𝐤𝐞𝐕</m:t>
                          </m:r>
                          <m:r>
                            <a:rPr lang="de-DE" sz="1400" b="1">
                              <a:latin typeface="Cambria Math"/>
                              <a:sym typeface="Wingdings" pitchFamily="2" charset="2"/>
                            </a:rPr>
                            <m:t> </m:t>
                          </m:r>
                          <m:sSup>
                            <m:sSupPr>
                              <m:ctrlPr>
                                <a:rPr lang="de-DE" sz="1400" b="1" i="1">
                                  <a:latin typeface="Cambria Math"/>
                                  <a:sym typeface="Wingdings" pitchFamily="2" charset="2"/>
                                </a:rPr>
                              </m:ctrlPr>
                            </m:sSupPr>
                            <m:e>
                              <m:r>
                                <a:rPr lang="de-DE" sz="1400" b="1" i="1">
                                  <a:latin typeface="Cambria Math"/>
                                  <a:sym typeface="Wingdings" pitchFamily="2" charset="2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de-DE" sz="1400" b="1" i="1">
                                  <a:latin typeface="Cambria Math"/>
                                  <a:sym typeface="Wingdings" pitchFamily="2" charset="2"/>
                                </a:rPr>
                                <m:t>−</m:t>
                              </m:r>
                            </m:sup>
                          </m:sSup>
                          <m: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  <m:t> </m:t>
                          </m:r>
                          <m: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  <m:t>𝒊𝒏</m:t>
                          </m:r>
                          <m: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  <m:t> </m:t>
                          </m:r>
                          <m: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  <m:t>𝑺𝒊𝑶</m:t>
                          </m:r>
                          <m:r>
                            <a:rPr lang="de-DE" sz="1400" b="1" i="1" baseline="-25000">
                              <a:latin typeface="Cambria Math"/>
                              <a:sym typeface="Wingdings" pitchFamily="2" charset="2"/>
                            </a:rPr>
                            <m:t>𝟐</m:t>
                          </m:r>
                        </m:e>
                      </m:d>
                      <m:r>
                        <a:rPr lang="de-DE" sz="1400" b="1" i="1">
                          <a:latin typeface="Cambria Math"/>
                          <a:sym typeface="Wingdings" pitchFamily="2" charset="2"/>
                        </a:rPr>
                        <m:t>=</m:t>
                      </m:r>
                      <m:r>
                        <a:rPr lang="de-DE" sz="1400" b="1" i="1">
                          <a:latin typeface="Cambria Math"/>
                          <a:sym typeface="Wingdings" pitchFamily="2" charset="2"/>
                        </a:rPr>
                        <m:t>𝟐</m:t>
                      </m:r>
                      <m:r>
                        <a:rPr lang="de-DE" sz="1400" b="1" i="1">
                          <a:latin typeface="Cambria Math"/>
                          <a:sym typeface="Wingdings" pitchFamily="2" charset="2"/>
                        </a:rPr>
                        <m:t>.</m:t>
                      </m:r>
                      <m:r>
                        <a:rPr lang="de-DE" sz="1400" b="1" i="1">
                          <a:latin typeface="Cambria Math"/>
                          <a:sym typeface="Wingdings" pitchFamily="2" charset="2"/>
                        </a:rPr>
                        <m:t>𝟏</m:t>
                      </m:r>
                      <m:f>
                        <m:fPr>
                          <m:ctrlP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</m:ctrlPr>
                        </m:fPr>
                        <m:num>
                          <m: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  <m:t>𝑴𝒆𝑽</m:t>
                          </m:r>
                          <m: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  <m:t> </m:t>
                          </m:r>
                          <m: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  <m:t>𝒄𝒎</m:t>
                          </m:r>
                          <m:r>
                            <a:rPr lang="de-DE" sz="1400" b="1" i="1" baseline="30000">
                              <a:latin typeface="Cambria Math"/>
                              <a:sym typeface="Wingdings" pitchFamily="2" charset="2"/>
                            </a:rPr>
                            <m:t>𝟐</m:t>
                          </m:r>
                        </m:num>
                        <m:den>
                          <m:r>
                            <a:rPr lang="de-DE" sz="1400" b="1" i="1">
                              <a:latin typeface="Cambria Math"/>
                              <a:sym typeface="Wingdings" pitchFamily="2" charset="2"/>
                            </a:rPr>
                            <m:t>𝒈</m:t>
                          </m:r>
                        </m:den>
                      </m:f>
                    </m:oMath>
                  </m:oMathPara>
                </a14:m>
                <a:endParaRPr lang="en-US" sz="1400" b="1" dirty="0"/>
              </a:p>
            </p:txBody>
          </p:sp>
        </mc:Choice>
        <mc:Fallback>
          <p:sp>
            <p:nvSpPr>
              <p:cNvPr id="9" name="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881" y="1313496"/>
                <a:ext cx="3467424" cy="539315"/>
              </a:xfrm>
              <a:prstGeom prst="rect">
                <a:avLst/>
              </a:prstGeom>
              <a:blipFill rotWithShape="1">
                <a:blip r:embed="rId3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feld 9"/>
          <p:cNvSpPr txBox="1"/>
          <p:nvPr/>
        </p:nvSpPr>
        <p:spPr>
          <a:xfrm>
            <a:off x="8153502" y="1423871"/>
            <a:ext cx="7153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(NIST)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19556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NIEL Damage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April 2014</a:t>
            </a:r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Semiconductor Lab</a:t>
            </a:r>
            <a:endParaRPr lang="de-D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04" y="1196752"/>
            <a:ext cx="4240028" cy="3277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993" y="1004560"/>
            <a:ext cx="3724100" cy="3659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758" y="1004560"/>
            <a:ext cx="1872208" cy="277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994" y="4194016"/>
            <a:ext cx="3770108" cy="2295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467544" y="4669779"/>
            <a:ext cx="4824536" cy="17555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NIEL </a:t>
            </a:r>
            <a:r>
              <a:rPr lang="en-US" sz="1400" dirty="0" smtClean="0">
                <a:sym typeface="Wingdings" panose="05000000000000000000" pitchFamily="2" charset="2"/>
              </a:rPr>
              <a:t> leakage current increase</a:t>
            </a:r>
            <a:endParaRPr lang="en-US" sz="1400" dirty="0" smtClean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Normalize NIEL Damage to 1MeV Neutrons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Andreas Ritter: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/>
              <a:t>	</a:t>
            </a:r>
            <a:r>
              <a:rPr lang="en-US" sz="1400" dirty="0" smtClean="0"/>
              <a:t>Hardness factor for 10 MeV electrons ~1/100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~100 </a:t>
            </a:r>
            <a:r>
              <a:rPr lang="en-US" sz="1400" dirty="0" err="1" smtClean="0"/>
              <a:t>keV</a:t>
            </a:r>
            <a:r>
              <a:rPr lang="en-US" sz="1400" dirty="0" smtClean="0"/>
              <a:t> even smaller, but non-zero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sz="1400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sz="1400" dirty="0" smtClean="0"/>
              <a:t>:- measure!!!</a:t>
            </a:r>
            <a:endParaRPr lang="en-US" sz="1400" dirty="0" smtClean="0"/>
          </a:p>
        </p:txBody>
      </p:sp>
      <p:cxnSp>
        <p:nvCxnSpPr>
          <p:cNvPr id="13" name="Gerade Verbindung 12"/>
          <p:cNvCxnSpPr/>
          <p:nvPr/>
        </p:nvCxnSpPr>
        <p:spPr bwMode="auto">
          <a:xfrm>
            <a:off x="3856045" y="2636912"/>
            <a:ext cx="0" cy="936104"/>
          </a:xfrm>
          <a:prstGeom prst="line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Gerade Verbindung 17"/>
          <p:cNvCxnSpPr/>
          <p:nvPr/>
        </p:nvCxnSpPr>
        <p:spPr bwMode="auto">
          <a:xfrm flipH="1">
            <a:off x="1263757" y="2636912"/>
            <a:ext cx="2592288" cy="0"/>
          </a:xfrm>
          <a:prstGeom prst="line">
            <a:avLst/>
          </a:prstGeom>
          <a:solidFill>
            <a:schemeClr val="tx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539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Irradiation plan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April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Semiconductor Lab</a:t>
            </a:r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509898" y="1196752"/>
            <a:ext cx="8064896" cy="476105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noAutofit/>
          </a:bodyPr>
          <a:lstStyle/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:- irradiate with </a:t>
            </a:r>
            <a:r>
              <a:rPr lang="en-US" dirty="0" err="1" smtClean="0"/>
              <a:t>lowE</a:t>
            </a:r>
            <a:r>
              <a:rPr lang="en-US" dirty="0" smtClean="0"/>
              <a:t> electrons, few 100keV, as a function of </a:t>
            </a:r>
            <a:r>
              <a:rPr lang="en-US" dirty="0" err="1" smtClean="0"/>
              <a:t>fluence</a:t>
            </a:r>
            <a:endParaRPr lang="en-US" dirty="0"/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/>
              <a:t>:- first approach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/>
              <a:t>	</a:t>
            </a:r>
            <a:r>
              <a:rPr lang="en-US" dirty="0" smtClean="0"/>
              <a:t>:- MOS caps under bias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/>
              <a:t>	</a:t>
            </a:r>
            <a:r>
              <a:rPr lang="en-US" dirty="0" smtClean="0"/>
              <a:t>:- non-biased </a:t>
            </a:r>
            <a:r>
              <a:rPr lang="en-US" dirty="0" err="1" smtClean="0"/>
              <a:t>PiN</a:t>
            </a:r>
            <a:r>
              <a:rPr lang="en-US" dirty="0" smtClean="0"/>
              <a:t> diodes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/>
              <a:t>	</a:t>
            </a:r>
            <a:r>
              <a:rPr lang="en-US" dirty="0" smtClean="0"/>
              <a:t>:- 1cm² chips mounted on ceramic carriers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endParaRPr lang="en-US" dirty="0"/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TID and NIEL Damage </a:t>
            </a:r>
            <a:r>
              <a:rPr lang="en-US" dirty="0" smtClean="0">
                <a:sym typeface="Wingdings" panose="05000000000000000000" pitchFamily="2" charset="2"/>
              </a:rPr>
              <a:t>without uncertainty of conversion to rad and </a:t>
            </a:r>
            <a:r>
              <a:rPr lang="en-US" dirty="0" err="1" smtClean="0">
                <a:sym typeface="Wingdings" panose="05000000000000000000" pitchFamily="2" charset="2"/>
              </a:rPr>
              <a:t>n</a:t>
            </a:r>
            <a:r>
              <a:rPr lang="en-US" baseline="-25000" dirty="0" err="1" smtClean="0">
                <a:sym typeface="Wingdings" panose="05000000000000000000" pitchFamily="2" charset="2"/>
              </a:rPr>
              <a:t>eq</a:t>
            </a:r>
            <a:endParaRPr lang="en-US" baseline="-25000" dirty="0" smtClean="0">
              <a:sym typeface="Wingdings" panose="05000000000000000000" pitchFamily="2" charset="2"/>
            </a:endParaRP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High-temp annealing studies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>
                <a:sym typeface="Wingdings" panose="05000000000000000000" pitchFamily="2" charset="2"/>
              </a:rPr>
              <a:t>:- a nice Master Thesis or so </a:t>
            </a:r>
          </a:p>
          <a:p>
            <a:pPr marL="285750" indent="-28575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à"/>
            </a:pPr>
            <a:endParaRPr lang="en-US" dirty="0">
              <a:sym typeface="Wingdings" panose="05000000000000000000" pitchFamily="2" charset="2"/>
            </a:endParaRP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>
                <a:sym typeface="Wingdings" panose="05000000000000000000" pitchFamily="2" charset="2"/>
              </a:rPr>
              <a:t>:- details on irradiation facility at MPSD?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>
                <a:sym typeface="Wingdings" panose="05000000000000000000" pitchFamily="2" charset="2"/>
              </a:rPr>
              <a:t>:- space??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 smtClean="0">
                <a:sym typeface="Wingdings" panose="05000000000000000000" pitchFamily="2" charset="2"/>
              </a:rPr>
              <a:t>:- how to bias?</a:t>
            </a:r>
          </a:p>
        </p:txBody>
      </p:sp>
    </p:spTree>
    <p:extLst>
      <p:ext uri="{BB962C8B-B14F-4D97-AF65-F5344CB8AC3E}">
        <p14:creationId xmlns:p14="http://schemas.microsoft.com/office/powerpoint/2010/main" val="49448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(info from </a:t>
            </a:r>
            <a:r>
              <a:rPr lang="en-US" dirty="0" err="1" smtClean="0"/>
              <a:t>Sascha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internal, April 2014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Ladislav Andricek, MPG Semiconductor Lab</a:t>
            </a:r>
            <a:endParaRPr lang="de-DE"/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537" y="1435002"/>
            <a:ext cx="2797671" cy="2797671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295" y="1467374"/>
            <a:ext cx="2797671" cy="2765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4566935"/>
            <a:ext cx="409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de-DE" sz="1200" dirty="0" smtClean="0"/>
              <a:t>1000 Hz +/- </a:t>
            </a:r>
            <a:r>
              <a:rPr lang="de-DE" sz="1200" dirty="0" err="1" smtClean="0"/>
              <a:t>full</a:t>
            </a:r>
            <a:r>
              <a:rPr lang="de-DE" sz="1200" dirty="0" smtClean="0"/>
              <a:t> </a:t>
            </a:r>
            <a:r>
              <a:rPr lang="de-DE" sz="1200" dirty="0" err="1" smtClean="0"/>
              <a:t>frame</a:t>
            </a:r>
            <a:r>
              <a:rPr lang="de-DE" sz="1200" dirty="0" smtClean="0"/>
              <a:t> rate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e-DE" sz="1200" dirty="0" smtClean="0"/>
              <a:t>10 %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Pixels </a:t>
            </a:r>
            <a:r>
              <a:rPr lang="de-DE" sz="1200" dirty="0" err="1" smtClean="0"/>
              <a:t>are</a:t>
            </a:r>
            <a:r>
              <a:rPr lang="de-DE" sz="1200" dirty="0" smtClean="0"/>
              <a:t>  &gt;90 % </a:t>
            </a:r>
            <a:r>
              <a:rPr lang="de-DE" sz="1200" dirty="0" err="1" smtClean="0"/>
              <a:t>filled</a:t>
            </a:r>
            <a:endParaRPr lang="de-DE" sz="1200" dirty="0"/>
          </a:p>
          <a:p>
            <a:pPr marL="285750" indent="-285750" algn="l">
              <a:buFont typeface="Arial" pitchFamily="34" charset="0"/>
              <a:buChar char="•"/>
            </a:pPr>
            <a:r>
              <a:rPr lang="de-DE" sz="1200" dirty="0" smtClean="0"/>
              <a:t>90 %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Pixels </a:t>
            </a:r>
            <a:r>
              <a:rPr lang="de-DE" sz="1200" dirty="0" err="1" smtClean="0"/>
              <a:t>are</a:t>
            </a:r>
            <a:r>
              <a:rPr lang="de-DE" sz="1200" dirty="0" smtClean="0"/>
              <a:t>  &lt;10% </a:t>
            </a:r>
            <a:r>
              <a:rPr lang="de-DE" sz="1200" dirty="0" err="1" smtClean="0"/>
              <a:t>filled</a:t>
            </a:r>
            <a:endParaRPr lang="de-DE" sz="1200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de-DE" sz="1200" dirty="0" smtClean="0"/>
              <a:t>Primary </a:t>
            </a:r>
            <a:r>
              <a:rPr lang="de-DE" sz="1200" dirty="0" err="1" smtClean="0"/>
              <a:t>electrons</a:t>
            </a:r>
            <a:r>
              <a:rPr lang="de-DE" sz="1200" dirty="0" smtClean="0"/>
              <a:t> 60 -300 </a:t>
            </a:r>
            <a:r>
              <a:rPr lang="de-DE" sz="1200" dirty="0" err="1" smtClean="0"/>
              <a:t>KeV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1-5 </a:t>
            </a:r>
            <a:r>
              <a:rPr lang="de-DE" sz="1200" dirty="0" err="1" smtClean="0"/>
              <a:t>MeV</a:t>
            </a:r>
            <a:endParaRPr lang="de-DE" sz="1200" dirty="0" smtClean="0"/>
          </a:p>
          <a:p>
            <a:pPr marL="285750" indent="-285750" algn="l">
              <a:buFont typeface="Arial" pitchFamily="34" charset="0"/>
              <a:buChar char="•"/>
            </a:pPr>
            <a:r>
              <a:rPr lang="de-DE" sz="1200" dirty="0" smtClean="0"/>
              <a:t>1E5-1E8 </a:t>
            </a:r>
            <a:r>
              <a:rPr lang="de-DE" sz="1200" dirty="0" err="1" smtClean="0"/>
              <a:t>electrons</a:t>
            </a:r>
            <a:r>
              <a:rPr lang="de-DE" sz="1200" dirty="0" smtClean="0"/>
              <a:t> </a:t>
            </a:r>
            <a:r>
              <a:rPr lang="de-DE" sz="1200" dirty="0" err="1" smtClean="0"/>
              <a:t>within</a:t>
            </a:r>
            <a:r>
              <a:rPr lang="de-DE" sz="1200" dirty="0" smtClean="0"/>
              <a:t> &lt; 1ps, (1000 Hz </a:t>
            </a:r>
            <a:r>
              <a:rPr lang="de-DE" sz="1200" dirty="0" err="1" smtClean="0"/>
              <a:t>rep</a:t>
            </a:r>
            <a:r>
              <a:rPr lang="de-DE" sz="1200" dirty="0" smtClean="0"/>
              <a:t>. Rate)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4889252" y="4566935"/>
            <a:ext cx="40906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de-DE" sz="1200" dirty="0" smtClean="0"/>
              <a:t>80 kHz +/- </a:t>
            </a:r>
            <a:r>
              <a:rPr lang="de-DE" sz="1200" dirty="0" err="1" smtClean="0"/>
              <a:t>full</a:t>
            </a:r>
            <a:r>
              <a:rPr lang="de-DE" sz="1200" dirty="0" smtClean="0"/>
              <a:t> </a:t>
            </a:r>
            <a:r>
              <a:rPr lang="de-DE" sz="1200" dirty="0" err="1" smtClean="0"/>
              <a:t>frame</a:t>
            </a:r>
            <a:r>
              <a:rPr lang="de-DE" sz="1200" dirty="0" smtClean="0"/>
              <a:t> rate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e-DE" sz="1200" dirty="0" smtClean="0"/>
              <a:t>100 %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Pixels </a:t>
            </a:r>
            <a:r>
              <a:rPr lang="de-DE" sz="1200" dirty="0" err="1" smtClean="0"/>
              <a:t>are</a:t>
            </a:r>
            <a:r>
              <a:rPr lang="de-DE" sz="1200" dirty="0" smtClean="0"/>
              <a:t>  50 % </a:t>
            </a:r>
            <a:r>
              <a:rPr lang="de-DE" sz="1200" dirty="0" err="1" smtClean="0"/>
              <a:t>filled</a:t>
            </a:r>
            <a:r>
              <a:rPr lang="de-DE" sz="1200" dirty="0" smtClean="0"/>
              <a:t> on </a:t>
            </a:r>
            <a:r>
              <a:rPr lang="de-DE" sz="1200" dirty="0" err="1" smtClean="0"/>
              <a:t>avarage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all </a:t>
            </a:r>
            <a:r>
              <a:rPr lang="de-DE" sz="1200" dirty="0" err="1" smtClean="0"/>
              <a:t>values</a:t>
            </a:r>
            <a:r>
              <a:rPr lang="de-DE" sz="1200" dirty="0" smtClean="0"/>
              <a:t> </a:t>
            </a:r>
            <a:r>
              <a:rPr lang="de-DE" sz="1200" dirty="0" err="1" smtClean="0"/>
              <a:t>within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dynamic</a:t>
            </a:r>
            <a:r>
              <a:rPr lang="de-DE" sz="1200" dirty="0" smtClean="0"/>
              <a:t> </a:t>
            </a:r>
            <a:r>
              <a:rPr lang="de-DE" sz="1200" dirty="0" err="1" smtClean="0"/>
              <a:t>range</a:t>
            </a:r>
            <a:r>
              <a:rPr lang="de-DE" sz="1200" dirty="0" smtClean="0"/>
              <a:t> </a:t>
            </a:r>
            <a:r>
              <a:rPr lang="de-DE" sz="1200" dirty="0" err="1" smtClean="0"/>
              <a:t>exist</a:t>
            </a:r>
            <a:r>
              <a:rPr lang="de-DE" sz="1200" dirty="0" smtClean="0"/>
              <a:t>.</a:t>
            </a:r>
            <a:br>
              <a:rPr lang="de-DE" sz="1200" dirty="0" smtClean="0"/>
            </a:br>
            <a:r>
              <a:rPr lang="de-DE" sz="1200" dirty="0" err="1" smtClean="0"/>
              <a:t>Normally</a:t>
            </a:r>
            <a:r>
              <a:rPr lang="de-DE" sz="1200" dirty="0" smtClean="0"/>
              <a:t> </a:t>
            </a:r>
            <a:r>
              <a:rPr lang="de-DE" sz="1200" dirty="0" err="1" smtClean="0"/>
              <a:t>distributed</a:t>
            </a:r>
            <a:r>
              <a:rPr lang="de-DE" sz="1200" dirty="0" smtClean="0"/>
              <a:t> </a:t>
            </a:r>
            <a:r>
              <a:rPr lang="de-DE" sz="1200" dirty="0" err="1" smtClean="0"/>
              <a:t>around</a:t>
            </a:r>
            <a:r>
              <a:rPr lang="de-DE" sz="1200" dirty="0" smtClean="0"/>
              <a:t> 50% 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e-DE" sz="1200" dirty="0" smtClean="0"/>
              <a:t>Primary </a:t>
            </a:r>
            <a:r>
              <a:rPr lang="de-DE" sz="1200" dirty="0" err="1" smtClean="0"/>
              <a:t>electrons</a:t>
            </a:r>
            <a:r>
              <a:rPr lang="de-DE" sz="1200" dirty="0" smtClean="0"/>
              <a:t> 100 -300 </a:t>
            </a:r>
            <a:r>
              <a:rPr lang="de-DE" sz="1200" dirty="0" err="1" smtClean="0"/>
              <a:t>KeV</a:t>
            </a:r>
            <a:r>
              <a:rPr lang="de-DE" sz="1200" dirty="0" smtClean="0"/>
              <a:t> 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de-DE" sz="1200" dirty="0" smtClean="0"/>
              <a:t>1E8 </a:t>
            </a:r>
            <a:r>
              <a:rPr lang="de-DE" sz="1200" dirty="0" err="1" smtClean="0"/>
              <a:t>electrons</a:t>
            </a:r>
            <a:r>
              <a:rPr lang="de-DE" sz="1200" dirty="0" smtClean="0"/>
              <a:t> </a:t>
            </a:r>
            <a:r>
              <a:rPr lang="de-DE" sz="1200" dirty="0" err="1" smtClean="0"/>
              <a:t>within</a:t>
            </a:r>
            <a:r>
              <a:rPr lang="de-DE" sz="1200" dirty="0" smtClean="0"/>
              <a:t> &lt; 10ns, (80 kHz </a:t>
            </a:r>
            <a:r>
              <a:rPr lang="de-DE" sz="1200" dirty="0" err="1" smtClean="0"/>
              <a:t>rep</a:t>
            </a:r>
            <a:r>
              <a:rPr lang="de-DE" sz="1200" dirty="0" smtClean="0"/>
              <a:t>. Rate)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750117" y="1036957"/>
            <a:ext cx="1681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Diffraction imaging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5894586" y="1036957"/>
            <a:ext cx="17250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Real-space imaging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6871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  <a:ln>
          <a:noFill/>
        </a:ln>
      </a:spPr>
      <a:bodyPr wrap="none" rtlCol="0">
        <a:noAutofit/>
      </a:bodyPr>
      <a:lstStyle>
        <a:defPPr>
          <a:spcBef>
            <a:spcPts val="100"/>
          </a:spcBef>
          <a:spcAft>
            <a:spcPts val="100"/>
          </a:spcAft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239</Words>
  <Application>Microsoft Office PowerPoint</Application>
  <PresentationFormat>Bildschirmpräsentation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1_Default Design</vt:lpstr>
      <vt:lpstr>Rad damage in direct detection</vt:lpstr>
      <vt:lpstr>NIEL Damage</vt:lpstr>
      <vt:lpstr>Irradiation plan</vt:lpstr>
      <vt:lpstr>Applications (info from Sascha)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Laci</dc:creator>
  <cp:lastModifiedBy>Laci</cp:lastModifiedBy>
  <cp:revision>9</cp:revision>
  <dcterms:created xsi:type="dcterms:W3CDTF">2014-03-18T20:20:31Z</dcterms:created>
  <dcterms:modified xsi:type="dcterms:W3CDTF">2014-04-30T07:39:48Z</dcterms:modified>
</cp:coreProperties>
</file>