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0" r:id="rId3"/>
    <p:sldId id="265" r:id="rId4"/>
    <p:sldId id="284" r:id="rId5"/>
    <p:sldId id="283" r:id="rId6"/>
    <p:sldId id="273" r:id="rId7"/>
    <p:sldId id="276" r:id="rId8"/>
    <p:sldId id="277" r:id="rId9"/>
    <p:sldId id="274" r:id="rId10"/>
    <p:sldId id="275" r:id="rId11"/>
    <p:sldId id="278" r:id="rId12"/>
    <p:sldId id="286" r:id="rId13"/>
    <p:sldId id="288" r:id="rId14"/>
    <p:sldId id="287" r:id="rId15"/>
    <p:sldId id="289" r:id="rId16"/>
    <p:sldId id="291" r:id="rId17"/>
    <p:sldId id="292" r:id="rId18"/>
    <p:sldId id="293" r:id="rId19"/>
    <p:sldId id="294" r:id="rId20"/>
    <p:sldId id="295" r:id="rId21"/>
    <p:sldId id="285" r:id="rId22"/>
    <p:sldId id="280" r:id="rId23"/>
    <p:sldId id="282" r:id="rId24"/>
  </p:sldIdLst>
  <p:sldSz cx="9144000" cy="6858000" type="screen4x3"/>
  <p:notesSz cx="6858000" cy="91440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A0"/>
    <a:srgbClr val="014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7" autoAdjust="0"/>
    <p:restoredTop sz="94660"/>
  </p:normalViewPr>
  <p:slideViewPr>
    <p:cSldViewPr>
      <p:cViewPr varScale="1">
        <p:scale>
          <a:sx n="96" d="100"/>
          <a:sy n="96" d="100"/>
        </p:scale>
        <p:origin x="451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noProof="0" smtClean="0"/>
              <a:t>Textmasterformate durch Klicken bearbeiten</a:t>
            </a:r>
          </a:p>
          <a:p>
            <a:pPr lvl="1"/>
            <a:r>
              <a:rPr lang="de-AT" altLang="en-US" noProof="0" smtClean="0"/>
              <a:t>Zweite Ebene</a:t>
            </a:r>
          </a:p>
          <a:p>
            <a:pPr lvl="2"/>
            <a:r>
              <a:rPr lang="de-AT" altLang="en-US" noProof="0" smtClean="0"/>
              <a:t>Dritte Ebene</a:t>
            </a:r>
          </a:p>
          <a:p>
            <a:pPr lvl="3"/>
            <a:r>
              <a:rPr lang="de-AT" altLang="en-US" noProof="0" smtClean="0"/>
              <a:t>Vierte Ebene</a:t>
            </a:r>
          </a:p>
          <a:p>
            <a:pPr lvl="4"/>
            <a:r>
              <a:rPr lang="de-AT" altLang="en-US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de-AT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2F651B-1500-4340-9B8B-AF7715EBF3A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45745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B02C9C-2648-4D53-A351-21114A0174CD}" type="slidenum">
              <a:rPr lang="de-AT" altLang="en-US" smtClean="0"/>
              <a:pPr/>
              <a:t>1</a:t>
            </a:fld>
            <a:endParaRPr lang="de-AT" altLang="en-US" smtClean="0"/>
          </a:p>
        </p:txBody>
      </p:sp>
    </p:spTree>
    <p:extLst>
      <p:ext uri="{BB962C8B-B14F-4D97-AF65-F5344CB8AC3E}">
        <p14:creationId xmlns:p14="http://schemas.microsoft.com/office/powerpoint/2010/main" val="261110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2F651B-1500-4340-9B8B-AF7715EBF3A2}" type="slidenum">
              <a:rPr lang="de-AT" altLang="en-US" smtClean="0"/>
              <a:pPr>
                <a:defRPr/>
              </a:pPr>
              <a:t>14</a:t>
            </a:fld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5262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ephy_svd_banner2011_en_vector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friedl\Desktop\l5ladder_explosion_transp_lores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175" y="1025525"/>
            <a:ext cx="565785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Conference on Nose-Picking</a:t>
            </a:r>
            <a:endParaRPr lang="de-AT" altLang="en-US" noProof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AT" altLang="en-US" noProof="0" smtClean="0"/>
              <a:t>Title of my presentation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1588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DF6FC-5B8C-49E2-9C6C-9EE7D9A84AD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34968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B61DB-4CF2-4857-979C-7FC2A2939BD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03970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BE74D-480F-4C9F-BAFA-6DD717EDC54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7203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D979-07C6-405F-8FD2-C5680CE85B50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2024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B129F-7E5B-4A33-9F6D-22B1C3705BDF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283670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B4FA8-F92A-47CA-9B22-D7D2A53F9046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98690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72B83-F975-48F5-8322-25D170984DF5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64297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63C4B-30A0-400C-AA97-688AC84E5FE3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57318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246AE-9E12-4FB3-95BF-2DFFEA2A00B2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80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F1131-0896-4BAA-B0E2-99CD83F38B19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136632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en-US" smtClean="0"/>
              <a:t>Textmasterformate durch Klicken bearbeiten</a:t>
            </a:r>
          </a:p>
          <a:p>
            <a:pPr lvl="1"/>
            <a:r>
              <a:rPr lang="de-AT" altLang="en-US" smtClean="0"/>
              <a:t>Zweite Ebene</a:t>
            </a:r>
          </a:p>
          <a:p>
            <a:pPr lvl="2"/>
            <a:r>
              <a:rPr lang="de-AT" altLang="en-US" smtClean="0"/>
              <a:t>Dritte Ebene</a:t>
            </a:r>
          </a:p>
          <a:p>
            <a:pPr lvl="3"/>
            <a:r>
              <a:rPr lang="de-AT" altLang="en-US" smtClean="0"/>
              <a:t>Vierte Ebene</a:t>
            </a:r>
          </a:p>
          <a:p>
            <a:pPr lvl="4"/>
            <a:r>
              <a:rPr lang="de-AT" altLang="en-US" smtClean="0"/>
              <a:t>Fünfte Ebene</a:t>
            </a:r>
          </a:p>
        </p:txBody>
      </p:sp>
      <p:sp>
        <p:nvSpPr>
          <p:cNvPr id="1028" name="Line 10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61A0"/>
                </a:solidFill>
              </a:defRPr>
            </a:lvl1pPr>
          </a:lstStyle>
          <a:p>
            <a:pPr>
              <a:defRPr/>
            </a:pPr>
            <a:fld id="{9B961636-AF48-49A3-9256-4AD5B86608B6}" type="slidenum">
              <a:rPr lang="de-AT" altLang="en-US"/>
              <a:pPr>
                <a:defRPr/>
              </a:pPr>
              <a:t>‹Nr.›</a:t>
            </a:fld>
            <a:endParaRPr lang="de-AT" altLang="en-US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1050" y="6597650"/>
            <a:ext cx="48244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61A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C. Irmler (HEPHY Vienna)</a:t>
            </a:r>
            <a:endParaRPr lang="de-AT" altLang="en-US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18351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61A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  <p:pic>
        <p:nvPicPr>
          <p:cNvPr id="1032" name="Picture 10" descr="hephy_svd_banner2011_en_vector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https://docs.google.com/spreadsheets/d/1FETwDeGazYBz8s9AVe_mUbn52lHJAJvKPDzykLGDkJk/pubhtml" TargetMode="External"/><Relationship Id="rId5" Type="http://schemas.openxmlformats.org/officeDocument/2006/relationships/image" Target="../media/image19.emf"/><Relationship Id="rId4" Type="http://schemas.openxmlformats.org/officeDocument/2006/relationships/package" Target="../embeddings/Microsoft_Excel-Arbeitsblatt1.xls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>
                <a:solidFill>
                  <a:schemeClr val="tx1"/>
                </a:solidFill>
              </a:rPr>
              <a:t>2 Oct. 2014</a:t>
            </a:r>
            <a:endParaRPr lang="de-AT" altLang="en-US" sz="1600" smtClean="0">
              <a:solidFill>
                <a:schemeClr val="tx1"/>
              </a:solidFill>
            </a:endParaRP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>
                <a:solidFill>
                  <a:schemeClr val="tx1"/>
                </a:solidFill>
              </a:rPr>
              <a:t>C. Irmler (HEPHY Vienna)</a:t>
            </a:r>
            <a:endParaRPr lang="de-AT" altLang="en-US" sz="1800" smtClean="0">
              <a:solidFill>
                <a:schemeClr val="tx1"/>
              </a:solidFill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4213" y="4365625"/>
            <a:ext cx="7773987" cy="1223963"/>
          </a:xfrm>
        </p:spPr>
        <p:txBody>
          <a:bodyPr/>
          <a:lstStyle/>
          <a:p>
            <a:pPr eaLnBrk="1" hangingPunct="1"/>
            <a:r>
              <a:rPr lang="en-US" altLang="de-DE" smtClean="0"/>
              <a:t>BPAC Preparation and SVD Schedule</a:t>
            </a:r>
            <a:endParaRPr lang="en-US" altLang="en-US" smtClean="0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6</a:t>
            </a:r>
            <a:r>
              <a:rPr lang="en-US" altLang="en-US" baseline="30000" smtClean="0"/>
              <a:t>th</a:t>
            </a:r>
            <a:r>
              <a:rPr lang="en-US" altLang="en-US" smtClean="0"/>
              <a:t> Belle II VXD workshop</a:t>
            </a:r>
          </a:p>
        </p:txBody>
      </p:sp>
      <p:sp>
        <p:nvSpPr>
          <p:cNvPr id="4102" name="AutoShape 7" descr="loop_height_20140321_4-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Documents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de-DE" sz="2400" dirty="0" smtClean="0">
                <a:sym typeface="Wingdings" panose="05000000000000000000" pitchFamily="2" charset="2"/>
              </a:rPr>
              <a:t>SVD </a:t>
            </a:r>
            <a:r>
              <a:rPr lang="en-US" altLang="de-DE" sz="2400" dirty="0" err="1" smtClean="0">
                <a:sym typeface="Wingdings" panose="05000000000000000000" pitchFamily="2" charset="2"/>
              </a:rPr>
              <a:t>Twiki</a:t>
            </a:r>
            <a:endParaRPr lang="en-US" altLang="de-DE" sz="2400" dirty="0" smtClean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To be reorganized  discussion in IB meeting</a:t>
            </a:r>
          </a:p>
          <a:p>
            <a:pPr lvl="1"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Add or complete information on assembly site pages</a:t>
            </a:r>
          </a:p>
          <a:p>
            <a:pPr lvl="2">
              <a:defRPr/>
            </a:pPr>
            <a:r>
              <a:rPr lang="en-US" altLang="de-DE" sz="1600" dirty="0" smtClean="0">
                <a:sym typeface="Wingdings" panose="05000000000000000000" pitchFamily="2" charset="2"/>
              </a:rPr>
              <a:t>https://belle2.cc.kek.jp/~twiki/bin/view/Detector/SVD/SiteQualificationPage</a:t>
            </a:r>
            <a:endParaRPr lang="en-US" altLang="de-DE" sz="2000" dirty="0" smtClean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de-DE" sz="2400" dirty="0" smtClean="0">
                <a:sym typeface="Wingdings" panose="05000000000000000000" pitchFamily="2" charset="2"/>
              </a:rPr>
              <a:t>Assembly manual</a:t>
            </a:r>
          </a:p>
          <a:p>
            <a:pPr lvl="1"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Structured manual</a:t>
            </a:r>
          </a:p>
          <a:p>
            <a:pPr lvl="1"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Process flow chart</a:t>
            </a:r>
          </a:p>
          <a:p>
            <a:pPr lvl="2">
              <a:defRPr/>
            </a:pPr>
            <a:r>
              <a:rPr lang="en-US" altLang="de-DE" sz="1600" dirty="0" smtClean="0">
                <a:sym typeface="Wingdings" panose="05000000000000000000" pitchFamily="2" charset="2"/>
              </a:rPr>
              <a:t>List up all assembly tasks</a:t>
            </a:r>
          </a:p>
          <a:p>
            <a:pPr lvl="1"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Description of each task </a:t>
            </a:r>
          </a:p>
          <a:p>
            <a:pPr lvl="2">
              <a:defRPr/>
            </a:pPr>
            <a:r>
              <a:rPr lang="en-US" altLang="de-DE" sz="1600" dirty="0" smtClean="0">
                <a:sym typeface="Wingdings" panose="05000000000000000000" pitchFamily="2" charset="2"/>
              </a:rPr>
              <a:t>Work instructions</a:t>
            </a:r>
          </a:p>
          <a:p>
            <a:pPr lvl="2">
              <a:defRPr/>
            </a:pPr>
            <a:r>
              <a:rPr lang="en-US" altLang="de-DE" sz="1600" dirty="0" smtClean="0">
                <a:sym typeface="Wingdings" panose="05000000000000000000" pitchFamily="2" charset="2"/>
              </a:rPr>
              <a:t>Matched with tasks in process flow</a:t>
            </a:r>
          </a:p>
          <a:p>
            <a:pPr lvl="1"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Format</a:t>
            </a:r>
          </a:p>
          <a:p>
            <a:pPr lvl="2">
              <a:defRPr/>
            </a:pPr>
            <a:r>
              <a:rPr lang="en-US" altLang="de-DE" sz="1600" dirty="0" err="1" smtClean="0">
                <a:sym typeface="Wingdings" panose="05000000000000000000" pitchFamily="2" charset="2"/>
              </a:rPr>
              <a:t>Twiki</a:t>
            </a:r>
            <a:r>
              <a:rPr lang="en-US" altLang="de-DE" sz="1600" dirty="0" smtClean="0">
                <a:sym typeface="Wingdings" panose="05000000000000000000" pitchFamily="2" charset="2"/>
              </a:rPr>
              <a:t> pages  </a:t>
            </a:r>
            <a:r>
              <a:rPr lang="en-US" altLang="de-DE" sz="1600" dirty="0">
                <a:sym typeface="Wingdings" panose="05000000000000000000" pitchFamily="2" charset="2"/>
              </a:rPr>
              <a:t>c</a:t>
            </a:r>
            <a:r>
              <a:rPr lang="en-US" altLang="de-DE" sz="1600" dirty="0" smtClean="0">
                <a:sym typeface="Wingdings" panose="05000000000000000000" pitchFamily="2" charset="2"/>
              </a:rPr>
              <a:t>reate PDF file(s) for reviewers</a:t>
            </a:r>
          </a:p>
          <a:p>
            <a:pPr lvl="2">
              <a:defRPr/>
            </a:pPr>
            <a:r>
              <a:rPr lang="en-US" altLang="de-DE" sz="1600" dirty="0" smtClean="0">
                <a:sym typeface="Wingdings" panose="05000000000000000000" pitchFamily="2" charset="2"/>
              </a:rPr>
              <a:t>Standalone document (PDF)  upload or link it to </a:t>
            </a:r>
            <a:r>
              <a:rPr lang="en-US" altLang="de-DE" sz="1600" dirty="0" err="1" smtClean="0">
                <a:sym typeface="Wingdings" panose="05000000000000000000" pitchFamily="2" charset="2"/>
              </a:rPr>
              <a:t>Twiki</a:t>
            </a:r>
            <a:r>
              <a:rPr lang="en-US" altLang="de-DE" sz="1600" dirty="0" smtClean="0">
                <a:sym typeface="Wingdings" panose="05000000000000000000" pitchFamily="2" charset="2"/>
              </a:rPr>
              <a:t> page</a:t>
            </a:r>
          </a:p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1434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4341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8496" y="1562894"/>
            <a:ext cx="3568420" cy="4711700"/>
          </a:xfrm>
          <a:prstGeom prst="rect">
            <a:avLst/>
          </a:prstGeom>
        </p:spPr>
      </p:pic>
      <p:pic>
        <p:nvPicPr>
          <p:cNvPr id="15362" name="Grafik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38" y="1628775"/>
            <a:ext cx="2628900" cy="457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L5 Assembly Process Flow</a:t>
            </a:r>
          </a:p>
        </p:txBody>
      </p:sp>
      <p:sp>
        <p:nvSpPr>
          <p:cNvPr id="15364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5365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sp>
        <p:nvSpPr>
          <p:cNvPr id="14347" name="Textfeld 5"/>
          <p:cNvSpPr txBox="1">
            <a:spLocks noChangeArrowheads="1"/>
          </p:cNvSpPr>
          <p:nvPr/>
        </p:nvSpPr>
        <p:spPr bwMode="auto">
          <a:xfrm>
            <a:off x="4462463" y="6235700"/>
            <a:ext cx="16795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AT" altLang="en-US" sz="1200">
                <a:solidFill>
                  <a:schemeClr val="tx1"/>
                </a:solidFill>
              </a:rPr>
              <a:t>L5 process flow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119938" y="2640013"/>
            <a:ext cx="2097087" cy="16621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61A0"/>
                </a:solidFill>
              </a:rPr>
              <a:t>Assembly steps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61A0"/>
                </a:solidFill>
              </a:rPr>
              <a:t>Individual Tasks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61A0"/>
                </a:solidFill>
              </a:rPr>
              <a:t>Described in work instructions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61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0061A0"/>
              </a:solidFill>
            </a:endParaRPr>
          </a:p>
        </p:txBody>
      </p:sp>
      <p:cxnSp>
        <p:nvCxnSpPr>
          <p:cNvPr id="21" name="Gerade Verbindung mit Pfeil 20"/>
          <p:cNvCxnSpPr/>
          <p:nvPr/>
        </p:nvCxnSpPr>
        <p:spPr>
          <a:xfrm flipH="1">
            <a:off x="5867400" y="2878138"/>
            <a:ext cx="1003300" cy="5826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/>
          <p:cNvSpPr txBox="1">
            <a:spLocks noChangeArrowheads="1"/>
          </p:cNvSpPr>
          <p:nvPr/>
        </p:nvSpPr>
        <p:spPr bwMode="auto">
          <a:xfrm>
            <a:off x="7165975" y="3933825"/>
            <a:ext cx="13858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Inspection or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function test</a:t>
            </a:r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6011863" y="4119563"/>
            <a:ext cx="1041400" cy="1635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/>
          <p:cNvSpPr txBox="1">
            <a:spLocks noChangeArrowheads="1"/>
          </p:cNvSpPr>
          <p:nvPr/>
        </p:nvSpPr>
        <p:spPr bwMode="auto">
          <a:xfrm>
            <a:off x="7165975" y="4819650"/>
            <a:ext cx="187007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Data to be stored in construction DB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H="1">
            <a:off x="6142038" y="5092700"/>
            <a:ext cx="877887" cy="21748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 flipV="1">
            <a:off x="5940425" y="1681163"/>
            <a:ext cx="1112838" cy="27463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7164388" y="1811338"/>
            <a:ext cx="9874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Main task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3635375" y="2441575"/>
            <a:ext cx="865188" cy="35083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2416175" y="2209800"/>
            <a:ext cx="11287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Input items</a:t>
            </a:r>
          </a:p>
        </p:txBody>
      </p:sp>
      <p:cxnSp>
        <p:nvCxnSpPr>
          <p:cNvPr id="27" name="Gerade Verbindung mit Pfeil 26"/>
          <p:cNvCxnSpPr/>
          <p:nvPr/>
        </p:nvCxnSpPr>
        <p:spPr>
          <a:xfrm flipV="1">
            <a:off x="2689225" y="5108575"/>
            <a:ext cx="773113" cy="40005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1890713" y="5594350"/>
            <a:ext cx="194468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Task number</a:t>
            </a:r>
            <a:br>
              <a:rPr lang="en-US" altLang="en-US" sz="1800" dirty="0"/>
            </a:br>
            <a:r>
              <a:rPr lang="en-US" altLang="en-US" sz="1800" dirty="0"/>
              <a:t>refers to work instruction</a:t>
            </a:r>
          </a:p>
        </p:txBody>
      </p:sp>
      <p:sp>
        <p:nvSpPr>
          <p:cNvPr id="2" name="Rechteck 1"/>
          <p:cNvSpPr/>
          <p:nvPr/>
        </p:nvSpPr>
        <p:spPr>
          <a:xfrm>
            <a:off x="1628702" y="3006680"/>
            <a:ext cx="989354" cy="41868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feil nach rechts 4"/>
          <p:cNvSpPr/>
          <p:nvPr/>
        </p:nvSpPr>
        <p:spPr>
          <a:xfrm>
            <a:off x="2700473" y="3001369"/>
            <a:ext cx="560115" cy="423999"/>
          </a:xfrm>
          <a:prstGeom prst="rightArrow">
            <a:avLst>
              <a:gd name="adj1" fmla="val 50000"/>
              <a:gd name="adj2" fmla="val 51433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feld 27"/>
          <p:cNvSpPr txBox="1">
            <a:spLocks noChangeArrowheads="1"/>
          </p:cNvSpPr>
          <p:nvPr/>
        </p:nvSpPr>
        <p:spPr bwMode="auto">
          <a:xfrm>
            <a:off x="1655314" y="2656362"/>
            <a:ext cx="9874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Main </a:t>
            </a:r>
            <a:r>
              <a:rPr lang="en-US" altLang="en-US" sz="1800" dirty="0" smtClean="0"/>
              <a:t>task</a:t>
            </a:r>
            <a:endParaRPr lang="en-US" altLang="en-US" sz="1800" dirty="0"/>
          </a:p>
        </p:txBody>
      </p:sp>
      <p:pic>
        <p:nvPicPr>
          <p:cNvPr id="29" name="Grafik 2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265363"/>
            <a:ext cx="6732587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hteck 29"/>
          <p:cNvSpPr/>
          <p:nvPr/>
        </p:nvSpPr>
        <p:spPr>
          <a:xfrm>
            <a:off x="4942680" y="3262717"/>
            <a:ext cx="1660437" cy="72469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feld 30"/>
          <p:cNvSpPr txBox="1">
            <a:spLocks noChangeArrowheads="1"/>
          </p:cNvSpPr>
          <p:nvPr/>
        </p:nvSpPr>
        <p:spPr bwMode="auto">
          <a:xfrm>
            <a:off x="4819121" y="4110089"/>
            <a:ext cx="1944687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Work instruction for each task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19" grpId="0"/>
      <p:bldP spid="24" grpId="0"/>
      <p:bldP spid="33" grpId="0"/>
      <p:bldP spid="14" grpId="0"/>
      <p:bldP spid="16" grpId="0"/>
      <p:bldP spid="26" grpId="0"/>
      <p:bldP spid="2" grpId="0" animBg="1"/>
      <p:bldP spid="5" grpId="0" animBg="1"/>
      <p:bldP spid="28" grpId="0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L5 Work Instruction</a:t>
            </a:r>
          </a:p>
        </p:txBody>
      </p:sp>
      <p:sp>
        <p:nvSpPr>
          <p:cNvPr id="16387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6388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14343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9475" y="1509860"/>
            <a:ext cx="3380730" cy="499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Textfeld 38"/>
          <p:cNvSpPr txBox="1">
            <a:spLocks noChangeArrowheads="1"/>
          </p:cNvSpPr>
          <p:nvPr/>
        </p:nvSpPr>
        <p:spPr bwMode="auto">
          <a:xfrm>
            <a:off x="182687" y="1457156"/>
            <a:ext cx="24114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Task number and name</a:t>
            </a:r>
          </a:p>
        </p:txBody>
      </p:sp>
      <p:cxnSp>
        <p:nvCxnSpPr>
          <p:cNvPr id="40" name="Gerade Verbindung mit Pfeil 39"/>
          <p:cNvCxnSpPr/>
          <p:nvPr/>
        </p:nvCxnSpPr>
        <p:spPr>
          <a:xfrm>
            <a:off x="3216837" y="1603105"/>
            <a:ext cx="13591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>
            <a:spLocks noChangeArrowheads="1"/>
          </p:cNvSpPr>
          <p:nvPr/>
        </p:nvSpPr>
        <p:spPr bwMode="auto">
          <a:xfrm>
            <a:off x="182260" y="4273906"/>
            <a:ext cx="20002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Detailed but short description of Task</a:t>
            </a:r>
          </a:p>
        </p:txBody>
      </p:sp>
      <p:sp>
        <p:nvSpPr>
          <p:cNvPr id="46" name="Textfeld 45"/>
          <p:cNvSpPr txBox="1">
            <a:spLocks noChangeArrowheads="1"/>
          </p:cNvSpPr>
          <p:nvPr/>
        </p:nvSpPr>
        <p:spPr bwMode="auto">
          <a:xfrm>
            <a:off x="142875" y="5343525"/>
            <a:ext cx="2290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Things to be verified or considered.</a:t>
            </a:r>
            <a:br>
              <a:rPr lang="en-US" altLang="en-US" sz="1800" dirty="0"/>
            </a:br>
            <a:r>
              <a:rPr lang="en-US" altLang="en-US" sz="1800" dirty="0"/>
              <a:t>Pictures good vs. bad </a:t>
            </a:r>
          </a:p>
        </p:txBody>
      </p:sp>
      <p:cxnSp>
        <p:nvCxnSpPr>
          <p:cNvPr id="31" name="Gerade Verbindung mit Pfeil 30"/>
          <p:cNvCxnSpPr/>
          <p:nvPr/>
        </p:nvCxnSpPr>
        <p:spPr>
          <a:xfrm flipV="1">
            <a:off x="3216837" y="1859640"/>
            <a:ext cx="1366276" cy="167328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/>
          <p:cNvSpPr txBox="1">
            <a:spLocks noChangeArrowheads="1"/>
          </p:cNvSpPr>
          <p:nvPr/>
        </p:nvSpPr>
        <p:spPr bwMode="auto">
          <a:xfrm>
            <a:off x="179512" y="1856631"/>
            <a:ext cx="29367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AT" altLang="en-US" sz="1800" dirty="0" smtClean="0"/>
              <a:t>List </a:t>
            </a:r>
            <a:r>
              <a:rPr lang="de-AT" altLang="en-US" sz="1800" dirty="0" err="1" smtClean="0"/>
              <a:t>of</a:t>
            </a:r>
            <a:r>
              <a:rPr lang="de-AT" altLang="en-US" sz="1800" dirty="0" smtClean="0"/>
              <a:t> </a:t>
            </a:r>
            <a:r>
              <a:rPr lang="de-AT" altLang="en-US" sz="1800" dirty="0" err="1" smtClean="0"/>
              <a:t>tools</a:t>
            </a:r>
            <a:r>
              <a:rPr lang="de-AT" altLang="en-US" sz="1800" dirty="0" smtClean="0"/>
              <a:t> </a:t>
            </a:r>
            <a:r>
              <a:rPr lang="de-AT" altLang="en-US" sz="1800" dirty="0" err="1" smtClean="0"/>
              <a:t>and</a:t>
            </a:r>
            <a:r>
              <a:rPr lang="de-AT" altLang="en-US" sz="1800" dirty="0" smtClean="0"/>
              <a:t> </a:t>
            </a:r>
            <a:r>
              <a:rPr lang="de-AT" altLang="en-US" sz="1800" dirty="0" err="1" smtClean="0"/>
              <a:t>components</a:t>
            </a:r>
            <a:endParaRPr lang="en-US" altLang="en-US" sz="1800" dirty="0"/>
          </a:p>
        </p:txBody>
      </p:sp>
      <p:cxnSp>
        <p:nvCxnSpPr>
          <p:cNvPr id="36" name="Gerade Verbindung mit Pfeil 35"/>
          <p:cNvCxnSpPr/>
          <p:nvPr/>
        </p:nvCxnSpPr>
        <p:spPr>
          <a:xfrm>
            <a:off x="3223278" y="5816667"/>
            <a:ext cx="13591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>
            <a:off x="3216837" y="4581128"/>
            <a:ext cx="13591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feld 40"/>
          <p:cNvSpPr txBox="1">
            <a:spLocks noChangeArrowheads="1"/>
          </p:cNvSpPr>
          <p:nvPr/>
        </p:nvSpPr>
        <p:spPr bwMode="auto">
          <a:xfrm>
            <a:off x="142875" y="2788269"/>
            <a:ext cx="23596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AT" altLang="en-US" sz="1800" dirty="0" err="1" smtClean="0"/>
              <a:t>Photos</a:t>
            </a:r>
            <a:r>
              <a:rPr lang="de-AT" altLang="en-US" sz="1800" dirty="0" smtClean="0"/>
              <a:t> </a:t>
            </a:r>
            <a:r>
              <a:rPr lang="de-AT" altLang="en-US" sz="1800" dirty="0" err="1" smtClean="0"/>
              <a:t>of</a:t>
            </a:r>
            <a:r>
              <a:rPr lang="de-AT" altLang="en-US" sz="1800" dirty="0" smtClean="0"/>
              <a:t> </a:t>
            </a:r>
            <a:r>
              <a:rPr lang="de-AT" altLang="en-US" sz="1800" dirty="0" err="1" smtClean="0"/>
              <a:t>components</a:t>
            </a:r>
            <a:r>
              <a:rPr lang="de-AT" altLang="en-US" sz="1800" dirty="0" smtClean="0"/>
              <a:t> </a:t>
            </a:r>
            <a:br>
              <a:rPr lang="de-AT" altLang="en-US" sz="1800" dirty="0" smtClean="0"/>
            </a:br>
            <a:r>
              <a:rPr lang="de-AT" altLang="en-US" sz="1800" dirty="0" err="1" smtClean="0"/>
              <a:t>and</a:t>
            </a:r>
            <a:r>
              <a:rPr lang="de-AT" altLang="en-US" sz="1800" dirty="0" smtClean="0"/>
              <a:t> / </a:t>
            </a:r>
            <a:r>
              <a:rPr lang="de-AT" altLang="en-US" sz="1800" dirty="0" err="1" smtClean="0"/>
              <a:t>or</a:t>
            </a:r>
            <a:endParaRPr lang="de-AT" altLang="en-US" sz="1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de-AT" altLang="en-US" sz="1800" dirty="0" err="1" smtClean="0"/>
              <a:t>assembly</a:t>
            </a:r>
            <a:r>
              <a:rPr lang="de-AT" altLang="en-US" sz="1800" dirty="0" smtClean="0"/>
              <a:t> </a:t>
            </a:r>
            <a:r>
              <a:rPr lang="de-AT" altLang="en-US" sz="1800" dirty="0" err="1" smtClean="0"/>
              <a:t>steps</a:t>
            </a:r>
            <a:endParaRPr lang="en-US" altLang="en-US" sz="1800" dirty="0"/>
          </a:p>
        </p:txBody>
      </p:sp>
      <p:cxnSp>
        <p:nvCxnSpPr>
          <p:cNvPr id="44" name="Gerade Verbindung mit Pfeil 43"/>
          <p:cNvCxnSpPr/>
          <p:nvPr/>
        </p:nvCxnSpPr>
        <p:spPr>
          <a:xfrm>
            <a:off x="3216837" y="3068960"/>
            <a:ext cx="1359132" cy="1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feld 14343"/>
          <p:cNvSpPr txBox="1"/>
          <p:nvPr/>
        </p:nvSpPr>
        <p:spPr>
          <a:xfrm>
            <a:off x="827584" y="2883841"/>
            <a:ext cx="7704856" cy="1754326"/>
          </a:xfrm>
          <a:prstGeom prst="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B050"/>
                </a:solidFill>
              </a:rPr>
              <a:t>L5 assembly manual available on </a:t>
            </a:r>
            <a:r>
              <a:rPr lang="en-US" dirty="0" err="1">
                <a:solidFill>
                  <a:srgbClr val="00B050"/>
                </a:solidFill>
              </a:rPr>
              <a:t>Twiki</a:t>
            </a:r>
            <a:r>
              <a:rPr lang="en-US" dirty="0">
                <a:solidFill>
                  <a:srgbClr val="00B050"/>
                </a:solidFill>
              </a:rPr>
              <a:t> page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50"/>
                </a:solidFill>
              </a:rPr>
              <a:t>Links to documents on </a:t>
            </a:r>
            <a:r>
              <a:rPr lang="en-US" dirty="0" smtClean="0">
                <a:solidFill>
                  <a:srgbClr val="00B050"/>
                </a:solidFill>
              </a:rPr>
              <a:t>SVN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50"/>
                </a:solidFill>
              </a:rPr>
              <a:t>https://belle2.cc.kek.jp/~twiki/bin/view/Detector/SVD/ViennaPage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00B050"/>
                </a:solidFill>
              </a:rPr>
              <a:t>Automatically </a:t>
            </a:r>
            <a:r>
              <a:rPr lang="en-US" dirty="0">
                <a:solidFill>
                  <a:srgbClr val="00B050"/>
                </a:solidFill>
              </a:rPr>
              <a:t>updated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B050"/>
                </a:solidFill>
              </a:rPr>
              <a:t>Still in </a:t>
            </a:r>
            <a:r>
              <a:rPr lang="en-US" dirty="0" smtClean="0">
                <a:solidFill>
                  <a:srgbClr val="00B050"/>
                </a:solidFill>
              </a:rPr>
              <a:t>progress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AT" dirty="0" smtClean="0">
                <a:solidFill>
                  <a:srgbClr val="00B050"/>
                </a:solidFill>
              </a:rPr>
              <a:t>Can </a:t>
            </a:r>
            <a:r>
              <a:rPr lang="de-AT" dirty="0" err="1" smtClean="0">
                <a:solidFill>
                  <a:srgbClr val="00B050"/>
                </a:solidFill>
              </a:rPr>
              <a:t>be</a:t>
            </a:r>
            <a:r>
              <a:rPr lang="de-AT" dirty="0" smtClean="0">
                <a:solidFill>
                  <a:srgbClr val="00B050"/>
                </a:solidFill>
              </a:rPr>
              <a:t> </a:t>
            </a:r>
            <a:r>
              <a:rPr lang="de-AT" dirty="0" err="1" smtClean="0">
                <a:solidFill>
                  <a:srgbClr val="00B050"/>
                </a:solidFill>
              </a:rPr>
              <a:t>used</a:t>
            </a:r>
            <a:r>
              <a:rPr lang="de-AT" dirty="0" smtClean="0">
                <a:solidFill>
                  <a:srgbClr val="00B050"/>
                </a:solidFill>
              </a:rPr>
              <a:t> </a:t>
            </a:r>
            <a:r>
              <a:rPr lang="de-AT" dirty="0" err="1" smtClean="0">
                <a:solidFill>
                  <a:srgbClr val="00B050"/>
                </a:solidFill>
              </a:rPr>
              <a:t>as</a:t>
            </a:r>
            <a:r>
              <a:rPr lang="de-AT" dirty="0" smtClean="0">
                <a:solidFill>
                  <a:srgbClr val="00B050"/>
                </a:solidFill>
              </a:rPr>
              <a:t> </a:t>
            </a:r>
            <a:r>
              <a:rPr lang="de-AT" dirty="0" err="1" smtClean="0">
                <a:solidFill>
                  <a:srgbClr val="00B050"/>
                </a:solidFill>
              </a:rPr>
              <a:t>template</a:t>
            </a:r>
            <a:r>
              <a:rPr lang="de-AT" dirty="0" smtClean="0">
                <a:solidFill>
                  <a:srgbClr val="00B050"/>
                </a:solidFill>
              </a:rPr>
              <a:t> </a:t>
            </a:r>
            <a:r>
              <a:rPr lang="de-AT" dirty="0" err="1" smtClean="0">
                <a:solidFill>
                  <a:srgbClr val="00B050"/>
                </a:solidFill>
              </a:rPr>
              <a:t>for</a:t>
            </a:r>
            <a:r>
              <a:rPr lang="de-AT" dirty="0" smtClean="0">
                <a:solidFill>
                  <a:srgbClr val="00B050"/>
                </a:solidFill>
              </a:rPr>
              <a:t> </a:t>
            </a:r>
            <a:r>
              <a:rPr lang="de-AT" dirty="0" err="1" smtClean="0">
                <a:solidFill>
                  <a:srgbClr val="00B050"/>
                </a:solidFill>
              </a:rPr>
              <a:t>other</a:t>
            </a:r>
            <a:r>
              <a:rPr lang="de-AT" dirty="0" smtClean="0">
                <a:solidFill>
                  <a:srgbClr val="00B050"/>
                </a:solidFill>
              </a:rPr>
              <a:t> </a:t>
            </a:r>
            <a:r>
              <a:rPr lang="de-AT" dirty="0" err="1" smtClean="0">
                <a:solidFill>
                  <a:srgbClr val="00B050"/>
                </a:solidFill>
              </a:rPr>
              <a:t>layers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Tentative BPAC </a:t>
            </a:r>
            <a:r>
              <a:rPr lang="de-AT" dirty="0"/>
              <a:t>A</a:t>
            </a:r>
            <a:r>
              <a:rPr lang="de-AT" dirty="0" smtClean="0"/>
              <a:t>genda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547406"/>
              </p:ext>
            </p:extLst>
          </p:nvPr>
        </p:nvGraphicFramePr>
        <p:xfrm>
          <a:off x="379947" y="1698100"/>
          <a:ext cx="8565980" cy="3096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8" name="Arbeitsblatt" r:id="rId4" imgW="14768423" imgH="5331324" progId="Excel.Sheet.12">
                  <p:embed/>
                </p:oleObj>
              </mc:Choice>
              <mc:Fallback>
                <p:oleObj name="Arbeitsblatt" r:id="rId4" imgW="14768423" imgH="53313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9947" y="1698100"/>
                        <a:ext cx="8565980" cy="3096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395536" y="4941168"/>
            <a:ext cx="8229600" cy="136857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Tentative agenda available as Google spread sheet</a:t>
            </a:r>
          </a:p>
          <a:p>
            <a:pPr lvl="1"/>
            <a:r>
              <a:rPr lang="en-US" sz="2000" dirty="0" smtClean="0">
                <a:hlinkClick r:id="rId6"/>
              </a:rPr>
              <a:t>https://docs.google.com/spreadsheets/d/1FETwDeGazYBz8s9AVe_mUbn52lHJAJvKPDzykLGDkJk/pubhtml</a:t>
            </a:r>
            <a:endParaRPr lang="en-US" sz="2000" dirty="0" smtClean="0"/>
          </a:p>
          <a:p>
            <a:pPr lvl="1"/>
            <a:r>
              <a:rPr lang="en-US" sz="2000" dirty="0" smtClean="0"/>
              <a:t>Please also read the column “Content / Remarks”</a:t>
            </a:r>
          </a:p>
        </p:txBody>
      </p:sp>
    </p:spTree>
    <p:extLst>
      <p:ext uri="{BB962C8B-B14F-4D97-AF65-F5344CB8AC3E}">
        <p14:creationId xmlns:p14="http://schemas.microsoft.com/office/powerpoint/2010/main" val="10233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BPAC Agenda – 1</a:t>
            </a:r>
            <a:r>
              <a:rPr lang="de-AT" baseline="30000" dirty="0" smtClean="0"/>
              <a:t>st</a:t>
            </a:r>
            <a:r>
              <a:rPr lang="de-AT" dirty="0" smtClean="0"/>
              <a:t> Day General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748464" cy="46089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General presentations</a:t>
            </a:r>
          </a:p>
          <a:p>
            <a:pPr lvl="1"/>
            <a:r>
              <a:rPr lang="en-US" sz="2000" dirty="0" smtClean="0"/>
              <a:t>Physics requirements and performance of the SVD (K. Hara)</a:t>
            </a:r>
          </a:p>
          <a:p>
            <a:pPr lvl="1"/>
            <a:r>
              <a:rPr lang="en-US" sz="2000" dirty="0" smtClean="0"/>
              <a:t>SVD group organization and construction schedule (C. Irmler)</a:t>
            </a:r>
          </a:p>
          <a:p>
            <a:pPr lvl="1"/>
            <a:r>
              <a:rPr lang="en-US" sz="2000" dirty="0" smtClean="0"/>
              <a:t>SVD mechanics overview (</a:t>
            </a:r>
            <a:r>
              <a:rPr lang="en-US" sz="2000" dirty="0" err="1" smtClean="0"/>
              <a:t>M.Friedl</a:t>
            </a:r>
            <a:r>
              <a:rPr lang="en-US" sz="2000" dirty="0" smtClean="0"/>
              <a:t>)</a:t>
            </a:r>
          </a:p>
          <a:p>
            <a:r>
              <a:rPr lang="en-US" sz="2400" dirty="0" smtClean="0"/>
              <a:t>Ladder production specific talks</a:t>
            </a:r>
          </a:p>
          <a:p>
            <a:pPr lvl="1"/>
            <a:r>
              <a:rPr lang="en-US" sz="2000" dirty="0" smtClean="0"/>
              <a:t>Ladder components production status (K. Hara)</a:t>
            </a:r>
          </a:p>
          <a:p>
            <a:pPr lvl="1"/>
            <a:r>
              <a:rPr lang="en-US" sz="2000" dirty="0" smtClean="0"/>
              <a:t>Logistics (M. Friedl)</a:t>
            </a:r>
          </a:p>
          <a:p>
            <a:pPr lvl="2"/>
            <a:r>
              <a:rPr lang="en-US" sz="2000" dirty="0" smtClean="0"/>
              <a:t>Overview about parts shipment and (tentative) schedule</a:t>
            </a:r>
          </a:p>
          <a:p>
            <a:pPr lvl="1"/>
            <a:r>
              <a:rPr lang="en-US" sz="2000" dirty="0" smtClean="0"/>
              <a:t>QC/QA, internal site readiness review (F. </a:t>
            </a:r>
            <a:r>
              <a:rPr lang="en-US" sz="2000" dirty="0" err="1" smtClean="0"/>
              <a:t>Forti</a:t>
            </a:r>
            <a:r>
              <a:rPr lang="en-US" sz="2000" dirty="0" smtClean="0"/>
              <a:t>)</a:t>
            </a:r>
          </a:p>
          <a:p>
            <a:pPr lvl="2"/>
            <a:r>
              <a:rPr lang="en-US" sz="1600" dirty="0" smtClean="0"/>
              <a:t>QC/QA guidelines and procedures</a:t>
            </a:r>
          </a:p>
          <a:p>
            <a:pPr lvl="2"/>
            <a:r>
              <a:rPr lang="en-US" sz="1600" dirty="0" smtClean="0"/>
              <a:t>Construction DB</a:t>
            </a:r>
          </a:p>
          <a:p>
            <a:pPr lvl="2"/>
            <a:r>
              <a:rPr lang="en-US" sz="1600" dirty="0" smtClean="0"/>
              <a:t>Site reviews</a:t>
            </a:r>
            <a:endParaRPr lang="en-US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89164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BPAC Agenda – 1</a:t>
            </a:r>
            <a:r>
              <a:rPr lang="de-AT" baseline="30000" dirty="0" smtClean="0"/>
              <a:t>st</a:t>
            </a:r>
            <a:r>
              <a:rPr lang="de-AT" dirty="0" smtClean="0"/>
              <a:t> </a:t>
            </a:r>
            <a:r>
              <a:rPr lang="de-AT" dirty="0" err="1" smtClean="0"/>
              <a:t>Afternoon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748464" cy="46089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Ladder assembly</a:t>
            </a:r>
          </a:p>
          <a:p>
            <a:pPr lvl="1"/>
            <a:r>
              <a:rPr lang="en-US" sz="2000" dirty="0"/>
              <a:t>L4-L6 ladder assembly </a:t>
            </a:r>
            <a:r>
              <a:rPr lang="en-US" sz="2000" dirty="0" smtClean="0"/>
              <a:t>procedure (Y. </a:t>
            </a:r>
            <a:r>
              <a:rPr lang="en-US" sz="2000" dirty="0" err="1" smtClean="0"/>
              <a:t>Onuki</a:t>
            </a:r>
            <a:r>
              <a:rPr lang="en-US" sz="2000" dirty="0" smtClean="0"/>
              <a:t>)</a:t>
            </a:r>
          </a:p>
          <a:p>
            <a:pPr lvl="2"/>
            <a:r>
              <a:rPr lang="en-US" sz="1600" dirty="0" smtClean="0"/>
              <a:t>Description of ladder assembly procedure</a:t>
            </a:r>
          </a:p>
          <a:p>
            <a:pPr lvl="2"/>
            <a:r>
              <a:rPr lang="en-US" sz="1600" dirty="0" smtClean="0"/>
              <a:t>Please include FW/BW sub-assemblies from Pisa</a:t>
            </a:r>
          </a:p>
          <a:p>
            <a:pPr lvl="2"/>
            <a:r>
              <a:rPr lang="en-US" sz="1600" dirty="0" smtClean="0"/>
              <a:t>Compare with L5 work flow</a:t>
            </a:r>
          </a:p>
          <a:p>
            <a:pPr lvl="1"/>
            <a:r>
              <a:rPr lang="en-US" sz="2000" dirty="0" smtClean="0"/>
              <a:t>FW/BW sub-assembly procedure (S. </a:t>
            </a:r>
            <a:r>
              <a:rPr lang="en-US" sz="2000" dirty="0" err="1" smtClean="0"/>
              <a:t>Bettarini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L3 ladder assembly </a:t>
            </a:r>
            <a:r>
              <a:rPr lang="en-US" sz="2000" dirty="0" err="1" smtClean="0"/>
              <a:t>procdure</a:t>
            </a:r>
            <a:r>
              <a:rPr lang="en-US" sz="2000" dirty="0" smtClean="0"/>
              <a:t> (G. Taylor)</a:t>
            </a:r>
          </a:p>
          <a:p>
            <a:r>
              <a:rPr lang="en-US" sz="2400" dirty="0" smtClean="0"/>
              <a:t>Assembly site reports</a:t>
            </a:r>
          </a:p>
          <a:p>
            <a:pPr lvl="1"/>
            <a:r>
              <a:rPr lang="en-US" sz="2000" dirty="0" smtClean="0"/>
              <a:t>FW/BW, L4, L5, L6, L3</a:t>
            </a:r>
          </a:p>
          <a:p>
            <a:pPr lvl="2"/>
            <a:r>
              <a:rPr lang="en-US" sz="1600" dirty="0" smtClean="0"/>
              <a:t>Describe the current status of assembly site</a:t>
            </a:r>
          </a:p>
          <a:p>
            <a:pPr lvl="2"/>
            <a:r>
              <a:rPr lang="en-US" sz="1600" dirty="0" smtClean="0"/>
              <a:t>Equipment, Manpower, Schedule, QC procedure</a:t>
            </a:r>
          </a:p>
          <a:p>
            <a:pPr lvl="2"/>
            <a:r>
              <a:rPr lang="en-US" sz="1600" dirty="0" smtClean="0"/>
              <a:t>Assembly manual</a:t>
            </a:r>
          </a:p>
          <a:p>
            <a:pPr lvl="2"/>
            <a:r>
              <a:rPr lang="en-US" sz="1600" dirty="0" smtClean="0"/>
              <a:t>Open issues</a:t>
            </a:r>
          </a:p>
          <a:p>
            <a:pPr lvl="2"/>
            <a:r>
              <a:rPr lang="en-US" sz="1600" dirty="0" smtClean="0"/>
              <a:t>Achieved milestones </a:t>
            </a:r>
            <a:r>
              <a:rPr lang="en-US" sz="1600" dirty="0" smtClean="0">
                <a:sym typeface="Wingdings" panose="05000000000000000000" pitchFamily="2" charset="2"/>
              </a:rPr>
              <a:t> highlights (e.g. class C/B ladder)</a:t>
            </a:r>
            <a:endParaRPr lang="en-US" sz="1600" dirty="0" smtClean="0"/>
          </a:p>
          <a:p>
            <a:pPr lvl="2"/>
            <a:r>
              <a:rPr lang="en-US" sz="1600" dirty="0" smtClean="0"/>
              <a:t>etc. </a:t>
            </a:r>
          </a:p>
          <a:p>
            <a:pPr lvl="1"/>
            <a:endParaRPr lang="en-US" sz="1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19435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BPAC Agenda – 2</a:t>
            </a:r>
            <a:r>
              <a:rPr lang="de-AT" baseline="30000" dirty="0" smtClean="0"/>
              <a:t>nd</a:t>
            </a:r>
            <a:r>
              <a:rPr lang="de-AT" dirty="0" smtClean="0"/>
              <a:t> Day Morning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748464" cy="46089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Clean Room Visit</a:t>
            </a:r>
          </a:p>
          <a:p>
            <a:pPr lvl="1"/>
            <a:r>
              <a:rPr lang="en-US" sz="2000" dirty="0" smtClean="0"/>
              <a:t>Demonstration of tools</a:t>
            </a:r>
          </a:p>
          <a:p>
            <a:pPr lvl="1"/>
            <a:r>
              <a:rPr lang="en-US" sz="2000" dirty="0" smtClean="0"/>
              <a:t>Demonstration of selected assembly steps </a:t>
            </a:r>
          </a:p>
          <a:p>
            <a:pPr lvl="2"/>
            <a:r>
              <a:rPr lang="en-US" sz="1600" dirty="0" smtClean="0"/>
              <a:t>E.g. PA bending</a:t>
            </a:r>
          </a:p>
          <a:p>
            <a:pPr lvl="2"/>
            <a:r>
              <a:rPr lang="en-US" sz="1600" dirty="0" smtClean="0"/>
              <a:t>Electrical testing</a:t>
            </a:r>
          </a:p>
          <a:p>
            <a:pPr lvl="2"/>
            <a:r>
              <a:rPr lang="en-US" sz="1600" dirty="0" smtClean="0"/>
              <a:t>etc.</a:t>
            </a:r>
          </a:p>
          <a:p>
            <a:r>
              <a:rPr lang="en-US" sz="2400" dirty="0" smtClean="0"/>
              <a:t>SVD structure status (S. Tanaka)</a:t>
            </a:r>
          </a:p>
          <a:p>
            <a:pPr lvl="1"/>
            <a:r>
              <a:rPr lang="en-US" sz="2000" dirty="0" smtClean="0"/>
              <a:t>Design and production status of cones, end-flanges, outer shell, etc.</a:t>
            </a:r>
          </a:p>
          <a:p>
            <a:r>
              <a:rPr lang="en-US" sz="2400" dirty="0" smtClean="0"/>
              <a:t>Ladder mount procedure (T. Tsuboyama)</a:t>
            </a:r>
          </a:p>
          <a:p>
            <a:pPr lvl="1"/>
            <a:r>
              <a:rPr lang="en-US" sz="2000" dirty="0" smtClean="0"/>
              <a:t>Procedure, tools, alignment, etc.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55955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BPAC Agenda – 2</a:t>
            </a:r>
            <a:r>
              <a:rPr lang="de-AT" baseline="30000" dirty="0" smtClean="0"/>
              <a:t>nd</a:t>
            </a:r>
            <a:r>
              <a:rPr lang="de-AT" dirty="0" smtClean="0"/>
              <a:t> Day </a:t>
            </a:r>
            <a:r>
              <a:rPr lang="de-AT" dirty="0" err="1" smtClean="0"/>
              <a:t>Afternoon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700808"/>
            <a:ext cx="8748464" cy="460893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Thermal Mockup Status (</a:t>
            </a:r>
            <a:r>
              <a:rPr lang="en-US" sz="2400" dirty="0" err="1" smtClean="0"/>
              <a:t>tba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Carsten will provide information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FF0000"/>
                </a:solidFill>
              </a:rPr>
              <a:t>need to assign </a:t>
            </a:r>
            <a:r>
              <a:rPr lang="en-US" sz="2000" dirty="0" smtClean="0">
                <a:solidFill>
                  <a:srgbClr val="FF0000"/>
                </a:solidFill>
              </a:rPr>
              <a:t>speaker</a:t>
            </a:r>
          </a:p>
          <a:p>
            <a:r>
              <a:rPr lang="en-US" sz="2400" dirty="0" smtClean="0"/>
              <a:t>Electronics and Grounding (M. Friedl)</a:t>
            </a:r>
          </a:p>
          <a:p>
            <a:pPr lvl="1"/>
            <a:r>
              <a:rPr lang="en-US" sz="2000" dirty="0" smtClean="0"/>
              <a:t>Overview, status and schedule of SVD electronics</a:t>
            </a:r>
          </a:p>
          <a:p>
            <a:r>
              <a:rPr lang="en-US" sz="2400" dirty="0" smtClean="0"/>
              <a:t>Electrical performance and test beam results	 (K. Nakamura)</a:t>
            </a:r>
          </a:p>
          <a:p>
            <a:pPr lvl="1"/>
            <a:r>
              <a:rPr lang="en-US" sz="2000" dirty="0" smtClean="0"/>
              <a:t>Results of DESY beam test</a:t>
            </a:r>
          </a:p>
          <a:p>
            <a:r>
              <a:rPr lang="en-US" sz="2400" dirty="0" smtClean="0"/>
              <a:t>Open issues (K. Hara)</a:t>
            </a:r>
          </a:p>
          <a:p>
            <a:pPr lvl="1"/>
            <a:r>
              <a:rPr lang="en-US" sz="2000" dirty="0" smtClean="0"/>
              <a:t>List of unsolved issues</a:t>
            </a:r>
          </a:p>
          <a:p>
            <a:pPr lvl="1"/>
            <a:r>
              <a:rPr lang="en-US" sz="2000" dirty="0" smtClean="0"/>
              <a:t>Ideas and scenarios how we plan to solve than</a:t>
            </a:r>
          </a:p>
          <a:p>
            <a:pPr lvl="1"/>
            <a:r>
              <a:rPr lang="en-US" sz="2000" dirty="0" smtClean="0"/>
              <a:t> Priority of issues</a:t>
            </a:r>
          </a:p>
          <a:p>
            <a:r>
              <a:rPr lang="en-US" sz="2400" dirty="0" smtClean="0"/>
              <a:t>Schedule control and management of unexpected problems (C. Irmler)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33454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BPAC - Timeline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43607" y="1484784"/>
            <a:ext cx="7848873" cy="504056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3-4 Oct.: Pisa site qualification</a:t>
            </a:r>
          </a:p>
          <a:p>
            <a:r>
              <a:rPr lang="en-US" sz="2400" b="1" dirty="0" smtClean="0"/>
              <a:t>Prepare </a:t>
            </a:r>
            <a:r>
              <a:rPr lang="en-US" sz="2400" b="1" dirty="0" err="1" smtClean="0"/>
              <a:t>Indico</a:t>
            </a:r>
            <a:r>
              <a:rPr lang="en-US" sz="2400" b="1" dirty="0" smtClean="0"/>
              <a:t> page with agenda</a:t>
            </a:r>
          </a:p>
          <a:p>
            <a:pPr lvl="1"/>
            <a:r>
              <a:rPr lang="en-US" sz="2000" dirty="0" smtClean="0"/>
              <a:t>To be done within next 1-2 weeks</a:t>
            </a:r>
          </a:p>
          <a:p>
            <a:r>
              <a:rPr lang="en-US" sz="2400" b="1" dirty="0" smtClean="0"/>
              <a:t>Assembly manuals and presentations</a:t>
            </a:r>
          </a:p>
          <a:p>
            <a:pPr lvl="1"/>
            <a:r>
              <a:rPr lang="en-US" altLang="de-DE" sz="2000" b="1" dirty="0" smtClean="0">
                <a:solidFill>
                  <a:srgbClr val="00B050"/>
                </a:solidFill>
              </a:rPr>
              <a:t>~2 </a:t>
            </a:r>
            <a:r>
              <a:rPr lang="en-US" altLang="de-DE" sz="2000" b="1" dirty="0">
                <a:solidFill>
                  <a:srgbClr val="00B050"/>
                </a:solidFill>
              </a:rPr>
              <a:t>weeks </a:t>
            </a:r>
            <a:r>
              <a:rPr lang="en-US" altLang="de-DE" sz="2000" b="1" dirty="0" smtClean="0">
                <a:solidFill>
                  <a:srgbClr val="00B050"/>
                </a:solidFill>
              </a:rPr>
              <a:t>before review</a:t>
            </a:r>
          </a:p>
          <a:p>
            <a:pPr lvl="1"/>
            <a:r>
              <a:rPr lang="en-US" altLang="de-DE" sz="2000" dirty="0" smtClean="0"/>
              <a:t>Reviewers need some time to </a:t>
            </a:r>
            <a:r>
              <a:rPr lang="en-US" altLang="de-DE" sz="2000" dirty="0"/>
              <a:t>study </a:t>
            </a:r>
            <a:r>
              <a:rPr lang="en-US" altLang="de-DE" sz="2000" dirty="0" smtClean="0"/>
              <a:t>them </a:t>
            </a:r>
          </a:p>
          <a:p>
            <a:pPr lvl="1"/>
            <a:r>
              <a:rPr lang="en-US" sz="2000" dirty="0" smtClean="0"/>
              <a:t>Might be modified afterwards </a:t>
            </a:r>
          </a:p>
          <a:p>
            <a:r>
              <a:rPr lang="en-US" sz="2400" b="1" dirty="0"/>
              <a:t>End of Oct.: working L5 </a:t>
            </a:r>
            <a:r>
              <a:rPr lang="en-US" sz="2400" b="1" dirty="0" smtClean="0"/>
              <a:t>ladder</a:t>
            </a:r>
            <a:endParaRPr lang="en-US" sz="2400" b="1" dirty="0" smtClean="0"/>
          </a:p>
          <a:p>
            <a:r>
              <a:rPr lang="en-US" sz="2400" b="1" dirty="0" smtClean="0"/>
              <a:t>31 </a:t>
            </a:r>
            <a:r>
              <a:rPr lang="en-US" sz="2400" b="1" dirty="0" smtClean="0"/>
              <a:t>Oct. / 1 Nov.: TIFR and IPMU site qualification</a:t>
            </a:r>
          </a:p>
          <a:p>
            <a:pPr lvl="1"/>
            <a:r>
              <a:rPr lang="en-US" sz="2000" dirty="0" smtClean="0"/>
              <a:t>TIFR most likely postponed to Feb. 2015</a:t>
            </a:r>
          </a:p>
          <a:p>
            <a:r>
              <a:rPr lang="en-US" sz="2400" b="1" dirty="0" smtClean="0"/>
              <a:t>9-10 </a:t>
            </a:r>
            <a:r>
              <a:rPr lang="en-US" sz="2400" b="1" dirty="0" smtClean="0"/>
              <a:t>Nov. Assembly readiness review</a:t>
            </a:r>
          </a:p>
          <a:p>
            <a:pPr lvl="1"/>
            <a:r>
              <a:rPr lang="en-US" sz="2000" dirty="0" smtClean="0"/>
              <a:t>7-8 Nov. rehearsals at IPMU</a:t>
            </a:r>
            <a:endParaRPr lang="en-US" sz="2000" dirty="0" smtClean="0">
              <a:sym typeface="Wingdings" panose="05000000000000000000" pitchFamily="2" charset="2"/>
            </a:endParaRPr>
          </a:p>
          <a:p>
            <a:r>
              <a:rPr lang="en-US" sz="2400" b="1" dirty="0" smtClean="0">
                <a:sym typeface="Wingdings" panose="05000000000000000000" pitchFamily="2" charset="2"/>
              </a:rPr>
              <a:t>Jan. 2015: HEPHY and Melbourne site qualification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Full qualification base on class B ladders</a:t>
            </a:r>
            <a:endParaRPr lang="en-US" sz="200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 Oct. 2014</a:t>
            </a:r>
            <a:endParaRPr lang="de-AT"/>
          </a:p>
        </p:txBody>
      </p:sp>
      <p:sp>
        <p:nvSpPr>
          <p:cNvPr id="7" name="Pfeil nach unten 6"/>
          <p:cNvSpPr/>
          <p:nvPr/>
        </p:nvSpPr>
        <p:spPr>
          <a:xfrm>
            <a:off x="251520" y="1484784"/>
            <a:ext cx="720080" cy="4847754"/>
          </a:xfrm>
          <a:prstGeom prst="downArrow">
            <a:avLst>
              <a:gd name="adj1" fmla="val 50000"/>
              <a:gd name="adj2" fmla="val 136753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400" b="1" dirty="0" smtClean="0">
                <a:ln>
                  <a:solidFill>
                    <a:srgbClr val="FFC000"/>
                  </a:solidFill>
                </a:ln>
              </a:rPr>
              <a:t>Time</a:t>
            </a:r>
            <a:endParaRPr lang="en-US" sz="2400" b="1" dirty="0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C. Irmler (HEPHY Vienna)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1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Schedule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significant change since July B2GM</a:t>
            </a:r>
          </a:p>
          <a:p>
            <a:r>
              <a:rPr lang="en-US" sz="2400" dirty="0" smtClean="0"/>
              <a:t>Start of production mainly driven by the PA0 problem</a:t>
            </a:r>
          </a:p>
          <a:p>
            <a:pPr lvl="1"/>
            <a:r>
              <a:rPr lang="en-US" sz="2000" dirty="0" smtClean="0"/>
              <a:t>Need to find a solution asap</a:t>
            </a:r>
          </a:p>
          <a:p>
            <a:r>
              <a:rPr lang="en-US" sz="2400" dirty="0" smtClean="0"/>
              <a:t>We can start with FW/BW sub-assemblies</a:t>
            </a:r>
          </a:p>
          <a:p>
            <a:pPr lvl="1"/>
            <a:r>
              <a:rPr lang="en-US" sz="2000" dirty="0" smtClean="0"/>
              <a:t>Need to define schedule for shipment of components</a:t>
            </a:r>
          </a:p>
          <a:p>
            <a:r>
              <a:rPr lang="en-US" sz="2400" dirty="0" smtClean="0"/>
              <a:t>VXD integration at the same time as BEAST phase 2</a:t>
            </a:r>
          </a:p>
          <a:p>
            <a:pPr lvl="1"/>
            <a:r>
              <a:rPr lang="en-US" sz="2000" dirty="0" smtClean="0"/>
              <a:t>Now starting from Dec. 2016</a:t>
            </a:r>
          </a:p>
          <a:p>
            <a:r>
              <a:rPr lang="en-US" sz="2400" dirty="0" smtClean="0"/>
              <a:t>VXD installation</a:t>
            </a:r>
          </a:p>
          <a:p>
            <a:pPr lvl="1"/>
            <a:r>
              <a:rPr lang="en-US" sz="2000" dirty="0" smtClean="0"/>
              <a:t>Summer shutdown 2017 (Jul. – Sept.)</a:t>
            </a:r>
          </a:p>
          <a:p>
            <a:pPr lvl="1"/>
            <a:r>
              <a:rPr lang="en-US" sz="2000" dirty="0" smtClean="0"/>
              <a:t>Need to prepare detailed schedule together with PXD group</a:t>
            </a:r>
            <a:endParaRPr lang="en-US" sz="1600" dirty="0" smtClean="0"/>
          </a:p>
          <a:p>
            <a:pPr lvl="1"/>
            <a:endParaRPr lang="en-US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</p:spTree>
    <p:extLst>
      <p:ext uri="{BB962C8B-B14F-4D97-AF65-F5344CB8AC3E}">
        <p14:creationId xmlns:p14="http://schemas.microsoft.com/office/powerpoint/2010/main" val="40428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Meeting Schedule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October</a:t>
            </a:r>
          </a:p>
          <a:p>
            <a:pPr lvl="1"/>
            <a:r>
              <a:rPr lang="en-US" altLang="en-US" sz="2000" smtClean="0"/>
              <a:t>3</a:t>
            </a:r>
            <a:r>
              <a:rPr lang="en-US" altLang="en-US" sz="2000" baseline="30000" smtClean="0"/>
              <a:t>rd</a:t>
            </a:r>
            <a:r>
              <a:rPr lang="en-US" altLang="en-US" sz="2000" smtClean="0"/>
              <a:t> – 4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Oct: Pisa site qualification (class C) </a:t>
            </a:r>
          </a:p>
          <a:p>
            <a:pPr lvl="1"/>
            <a:r>
              <a:rPr lang="en-US" altLang="en-US" sz="2000" smtClean="0"/>
              <a:t>31</a:t>
            </a:r>
            <a:r>
              <a:rPr lang="en-US" altLang="en-US" sz="2000" baseline="30000" smtClean="0"/>
              <a:t>st</a:t>
            </a:r>
            <a:r>
              <a:rPr lang="en-US" altLang="en-US" sz="2000" smtClean="0"/>
              <a:t> Oct. - 1</a:t>
            </a:r>
            <a:r>
              <a:rPr lang="en-US" altLang="en-US" sz="2000" baseline="30000" smtClean="0"/>
              <a:t>st</a:t>
            </a:r>
            <a:r>
              <a:rPr lang="en-US" altLang="en-US" sz="2000" smtClean="0"/>
              <a:t> Nov: IPMU and TIFR site qualification (class C)</a:t>
            </a:r>
          </a:p>
          <a:p>
            <a:pPr lvl="2"/>
            <a:r>
              <a:rPr lang="en-US" altLang="en-US" sz="1600" smtClean="0"/>
              <a:t>Do we really need two days?</a:t>
            </a:r>
          </a:p>
          <a:p>
            <a:r>
              <a:rPr lang="en-US" altLang="en-US" sz="2400" smtClean="0"/>
              <a:t>November</a:t>
            </a:r>
          </a:p>
          <a:p>
            <a:pPr lvl="1"/>
            <a:r>
              <a:rPr lang="en-US" altLang="en-US" sz="2000" smtClean="0"/>
              <a:t>3</a:t>
            </a:r>
            <a:r>
              <a:rPr lang="en-US" altLang="en-US" sz="2000" baseline="30000" smtClean="0"/>
              <a:t>rd </a:t>
            </a:r>
            <a:r>
              <a:rPr lang="en-US" altLang="en-US" sz="2000" smtClean="0"/>
              <a:t>- 6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Nov: B2GM (KEK)</a:t>
            </a:r>
          </a:p>
          <a:p>
            <a:pPr lvl="1"/>
            <a:r>
              <a:rPr lang="en-US" altLang="en-US" sz="2000" smtClean="0"/>
              <a:t>7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Nov: VXD mechanics meeting (KEK)</a:t>
            </a:r>
          </a:p>
          <a:p>
            <a:pPr lvl="1"/>
            <a:r>
              <a:rPr lang="en-US" altLang="en-US" sz="2000" smtClean="0"/>
              <a:t>7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– 8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Nov: Rehearsal for SVD review (IPMU)</a:t>
            </a:r>
          </a:p>
          <a:p>
            <a:pPr lvl="2"/>
            <a:r>
              <a:rPr lang="en-US" altLang="en-US" sz="1600" smtClean="0"/>
              <a:t>Do we need 2 days?</a:t>
            </a:r>
          </a:p>
          <a:p>
            <a:pPr lvl="1"/>
            <a:r>
              <a:rPr lang="en-US" altLang="en-US" sz="2000" smtClean="0"/>
              <a:t>9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– 10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Nov: </a:t>
            </a:r>
            <a:r>
              <a:rPr lang="en-US" altLang="en-US" sz="2000" b="1" smtClean="0"/>
              <a:t>SVD readiness review </a:t>
            </a:r>
            <a:r>
              <a:rPr lang="en-US" altLang="en-US" sz="2000" smtClean="0"/>
              <a:t>(IPMU)</a:t>
            </a:r>
          </a:p>
          <a:p>
            <a:r>
              <a:rPr lang="en-US" altLang="en-US" sz="2400" smtClean="0"/>
              <a:t>December / January</a:t>
            </a:r>
          </a:p>
          <a:p>
            <a:pPr lvl="1"/>
            <a:r>
              <a:rPr lang="en-US" altLang="en-US" sz="1800" smtClean="0"/>
              <a:t>Site qualification HEPHY and Melbourne </a:t>
            </a:r>
            <a:r>
              <a:rPr lang="en-US" altLang="en-US" sz="1800" smtClean="0">
                <a:sym typeface="Wingdings" panose="05000000000000000000" pitchFamily="2" charset="2"/>
              </a:rPr>
              <a:t> date tbd</a:t>
            </a:r>
            <a:endParaRPr lang="en-US" altLang="en-US" sz="1800" smtClean="0"/>
          </a:p>
        </p:txBody>
      </p:sp>
      <p:sp>
        <p:nvSpPr>
          <p:cNvPr id="614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6149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Schedule</a:t>
            </a:r>
            <a:endParaRPr lang="en-US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700808"/>
            <a:ext cx="8647075" cy="4464496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Irmler (HEPHY Vienna)</a:t>
            </a:r>
            <a:endParaRPr lang="de-AT" alt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 Oct. 2014</a:t>
            </a:r>
            <a:endParaRPr lang="de-AT" altLang="en-US"/>
          </a:p>
        </p:txBody>
      </p:sp>
      <p:cxnSp>
        <p:nvCxnSpPr>
          <p:cNvPr id="10" name="Gerade Verbindung mit Pfeil 9"/>
          <p:cNvCxnSpPr/>
          <p:nvPr/>
        </p:nvCxnSpPr>
        <p:spPr>
          <a:xfrm>
            <a:off x="4355976" y="3356992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>
            <a:off x="4391980" y="3861048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4414074" y="4005064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/>
          <p:nvPr/>
        </p:nvCxnSpPr>
        <p:spPr>
          <a:xfrm>
            <a:off x="4211960" y="4131496"/>
            <a:ext cx="3600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5144943" y="3563724"/>
            <a:ext cx="336072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Needs to be shifted due to PA0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935037"/>
          </a:xfrm>
        </p:spPr>
        <p:txBody>
          <a:bodyPr/>
          <a:lstStyle/>
          <a:p>
            <a:r>
              <a:rPr lang="en-US" altLang="en-US" smtClean="0"/>
              <a:t>Thank you!</a:t>
            </a:r>
            <a:br>
              <a:rPr lang="en-US" altLang="en-US" smtClean="0"/>
            </a:br>
            <a:r>
              <a:rPr lang="en-US" altLang="en-US" smtClean="0"/>
              <a:t>Let’s start discussion.</a:t>
            </a:r>
          </a:p>
        </p:txBody>
      </p:sp>
      <p:sp>
        <p:nvSpPr>
          <p:cNvPr id="22531" name="Datumsplatzhalter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22532" name="Picture 4" descr="http://www.brennr.de/wp-content/uploads/2010/11/zielflag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0338" y="2381250"/>
            <a:ext cx="3887787" cy="291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Fußzeilenplatzhalt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Backup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23556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23557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TIFR: tentative visit plan to IPMU (2015)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4838" y="1458913"/>
            <a:ext cx="7143750" cy="499745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3200" dirty="0" smtClean="0"/>
              <a:t>Kamesh</a:t>
            </a:r>
            <a:r>
              <a:rPr lang="en-US" sz="3200" dirty="0"/>
              <a:t>: </a:t>
            </a:r>
            <a:r>
              <a:rPr lang="en-IN" sz="3200" dirty="0" smtClean="0"/>
              <a:t>10th Jan - 28th Feb</a:t>
            </a:r>
          </a:p>
          <a:p>
            <a:pPr>
              <a:defRPr/>
            </a:pPr>
            <a:r>
              <a:rPr lang="en-IN" sz="3200" dirty="0" err="1" smtClean="0"/>
              <a:t>Sukant</a:t>
            </a:r>
            <a:r>
              <a:rPr lang="en-IN" sz="3200" dirty="0" smtClean="0"/>
              <a:t>: 10th Jan - 10th April</a:t>
            </a:r>
          </a:p>
          <a:p>
            <a:pPr>
              <a:defRPr/>
            </a:pPr>
            <a:r>
              <a:rPr lang="en-IN" sz="3200" dirty="0" smtClean="0"/>
              <a:t>Varghese: 10th Jan - 10th April</a:t>
            </a:r>
          </a:p>
          <a:p>
            <a:pPr>
              <a:defRPr/>
            </a:pPr>
            <a:r>
              <a:rPr lang="en-IN" sz="3200" dirty="0" err="1" smtClean="0"/>
              <a:t>Gagan</a:t>
            </a:r>
            <a:r>
              <a:rPr lang="en-IN" sz="3200" dirty="0" smtClean="0"/>
              <a:t>: 24th Jan - 14th Feb</a:t>
            </a:r>
          </a:p>
          <a:p>
            <a:pPr>
              <a:defRPr/>
            </a:pPr>
            <a:r>
              <a:rPr lang="en-IN" sz="3200" dirty="0" smtClean="0"/>
              <a:t>Sanjay: 25th Feb - 30th March</a:t>
            </a:r>
          </a:p>
          <a:p>
            <a:pPr>
              <a:defRPr/>
            </a:pPr>
            <a:r>
              <a:rPr lang="en-IN" sz="3200" dirty="0" err="1" smtClean="0"/>
              <a:t>Mangesh</a:t>
            </a:r>
            <a:r>
              <a:rPr lang="en-IN" sz="3200" dirty="0" smtClean="0"/>
              <a:t>: 5th April - 5th July</a:t>
            </a:r>
          </a:p>
          <a:p>
            <a:pPr>
              <a:defRPr/>
            </a:pPr>
            <a:r>
              <a:rPr lang="en-IN" sz="3200" dirty="0" err="1" smtClean="0"/>
              <a:t>Nisar</a:t>
            </a:r>
            <a:r>
              <a:rPr lang="en-IN" sz="3200" dirty="0" smtClean="0"/>
              <a:t>: 5th April - 5th July</a:t>
            </a:r>
          </a:p>
          <a:p>
            <a:pPr>
              <a:defRPr/>
            </a:pPr>
            <a:r>
              <a:rPr lang="en-IN" sz="3200" dirty="0" err="1" smtClean="0"/>
              <a:t>Kamesh</a:t>
            </a:r>
            <a:r>
              <a:rPr lang="en-IN" sz="3200" dirty="0" smtClean="0"/>
              <a:t>: 25th March - 15th May</a:t>
            </a:r>
          </a:p>
          <a:p>
            <a:pPr>
              <a:defRPr/>
            </a:pPr>
            <a:r>
              <a:rPr lang="en-IN" sz="3200" dirty="0" smtClean="0"/>
              <a:t>Sanjay: 10th May - 15th June</a:t>
            </a:r>
          </a:p>
          <a:p>
            <a:pPr>
              <a:defRPr/>
            </a:pPr>
            <a:r>
              <a:rPr lang="en-IN" sz="3200" dirty="0" smtClean="0"/>
              <a:t>Thomas: 28th June - 20th September</a:t>
            </a:r>
          </a:p>
          <a:p>
            <a:pPr>
              <a:defRPr/>
            </a:pPr>
            <a:r>
              <a:rPr lang="en-IN" sz="3200" dirty="0" smtClean="0"/>
              <a:t>Varghese: 28th June - 20th September</a:t>
            </a:r>
          </a:p>
          <a:p>
            <a:pPr>
              <a:defRPr/>
            </a:pPr>
            <a:r>
              <a:rPr lang="en-IN" sz="3200" dirty="0" err="1" smtClean="0"/>
              <a:t>Kamesh</a:t>
            </a:r>
            <a:r>
              <a:rPr lang="en-IN" sz="3200" dirty="0" smtClean="0"/>
              <a:t>: 10th June - 10 August</a:t>
            </a:r>
          </a:p>
          <a:p>
            <a:pPr>
              <a:defRPr/>
            </a:pPr>
            <a:r>
              <a:rPr lang="en-IN" sz="3200" dirty="0" smtClean="0"/>
              <a:t>Sanjay: 5th August - 10th September</a:t>
            </a:r>
          </a:p>
          <a:p>
            <a:pPr>
              <a:defRPr/>
            </a:pPr>
            <a:r>
              <a:rPr lang="en-IN" sz="3200" dirty="0" err="1" smtClean="0"/>
              <a:t>Subhashree</a:t>
            </a:r>
            <a:r>
              <a:rPr lang="en-IN" sz="3200" dirty="0" smtClean="0"/>
              <a:t>: 15th September - 15th November</a:t>
            </a:r>
          </a:p>
          <a:p>
            <a:pPr>
              <a:defRPr/>
            </a:pPr>
            <a:r>
              <a:rPr lang="en-IN" sz="3200" dirty="0" err="1" smtClean="0"/>
              <a:t>Sukant</a:t>
            </a:r>
            <a:r>
              <a:rPr lang="en-IN" sz="3200" dirty="0" smtClean="0"/>
              <a:t>: 15th September - 15th November</a:t>
            </a:r>
          </a:p>
          <a:p>
            <a:pPr>
              <a:defRPr/>
            </a:pPr>
            <a:r>
              <a:rPr lang="en-IN" sz="3200" dirty="0" err="1" smtClean="0"/>
              <a:t>Kamesh</a:t>
            </a:r>
            <a:r>
              <a:rPr lang="en-IN" sz="3200" dirty="0" smtClean="0"/>
              <a:t>: 5th September - 15th November</a:t>
            </a:r>
            <a:endParaRPr lang="en-US" sz="32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2458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24581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BPAC Milestones: Pisa 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>
          <a:xfrm>
            <a:off x="323528" y="1700213"/>
            <a:ext cx="7629525" cy="468153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2000" dirty="0" smtClean="0"/>
              <a:t>Hybrid sandwich production</a:t>
            </a:r>
          </a:p>
          <a:p>
            <a:pPr lvl="1">
              <a:defRPr/>
            </a:pPr>
            <a:r>
              <a:rPr lang="en-US" altLang="de-DE" sz="1800" dirty="0" smtClean="0"/>
              <a:t>Procedure and jigs verified</a:t>
            </a:r>
          </a:p>
          <a:p>
            <a:pPr lvl="1">
              <a:defRPr/>
            </a:pPr>
            <a:r>
              <a:rPr lang="en-US" altLang="de-DE" sz="1800" dirty="0" smtClean="0"/>
              <a:t>First sandwiches produced</a:t>
            </a:r>
          </a:p>
          <a:p>
            <a:pPr>
              <a:defRPr/>
            </a:pPr>
            <a:r>
              <a:rPr lang="en-US" altLang="de-DE" sz="2000" dirty="0" smtClean="0"/>
              <a:t>BW sub-assemblies (SBW)</a:t>
            </a:r>
          </a:p>
          <a:p>
            <a:pPr lvl="1">
              <a:defRPr/>
            </a:pPr>
            <a:r>
              <a:rPr lang="en-US" altLang="de-DE" sz="1800" dirty="0" smtClean="0"/>
              <a:t>Final jigs available</a:t>
            </a:r>
          </a:p>
          <a:p>
            <a:pPr lvl="1">
              <a:defRPr/>
            </a:pPr>
            <a:r>
              <a:rPr lang="en-US" altLang="de-DE" sz="1800" dirty="0" smtClean="0"/>
              <a:t>2 class C for IPMU and TIFR </a:t>
            </a:r>
            <a:r>
              <a:rPr lang="en-US" altLang="de-DE" sz="1800" dirty="0" smtClean="0">
                <a:sym typeface="Wingdings" panose="05000000000000000000" pitchFamily="2" charset="2"/>
              </a:rPr>
              <a:t> 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en-US" altLang="de-DE" sz="1800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Oct.</a:t>
            </a:r>
          </a:p>
          <a:p>
            <a:pPr lvl="1">
              <a:defRPr/>
            </a:pPr>
            <a:r>
              <a:rPr lang="en-US" altLang="de-DE" sz="1800" dirty="0" smtClean="0">
                <a:sym typeface="Wingdings" panose="05000000000000000000" pitchFamily="2" charset="2"/>
              </a:rPr>
              <a:t>class B for HEPHY  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4</a:t>
            </a:r>
            <a:r>
              <a:rPr lang="en-US" altLang="de-DE" sz="1800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Oct.</a:t>
            </a:r>
          </a:p>
          <a:p>
            <a:pPr>
              <a:defRPr/>
            </a:pPr>
            <a:r>
              <a:rPr lang="en-US" altLang="de-DE" sz="2000" dirty="0" smtClean="0">
                <a:sym typeface="Wingdings" panose="05000000000000000000" pitchFamily="2" charset="2"/>
              </a:rPr>
              <a:t>FW sub-assemblies (SFW)</a:t>
            </a:r>
          </a:p>
          <a:p>
            <a:pPr lvl="1">
              <a:defRPr/>
            </a:pPr>
            <a:r>
              <a:rPr lang="en-US" altLang="de-DE" sz="1800" dirty="0" smtClean="0">
                <a:sym typeface="Wingdings" panose="05000000000000000000" pitchFamily="2" charset="2"/>
              </a:rPr>
              <a:t>Using temporary jigs</a:t>
            </a:r>
          </a:p>
          <a:p>
            <a:pPr lvl="1">
              <a:defRPr/>
            </a:pPr>
            <a:r>
              <a:rPr lang="en-US" altLang="de-DE" sz="1800" dirty="0" smtClean="0">
                <a:sym typeface="Wingdings" panose="05000000000000000000" pitchFamily="2" charset="2"/>
              </a:rPr>
              <a:t>Design and productions of final jigs  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15</a:t>
            </a:r>
            <a:r>
              <a:rPr lang="en-US" altLang="de-DE" sz="1800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Oct. ?</a:t>
            </a:r>
          </a:p>
          <a:p>
            <a:pPr lvl="1">
              <a:defRPr/>
            </a:pPr>
            <a:r>
              <a:rPr lang="en-US" altLang="de-DE" sz="1800" dirty="0" smtClean="0">
                <a:sym typeface="Wingdings" panose="05000000000000000000" pitchFamily="2" charset="2"/>
              </a:rPr>
              <a:t>class C for IPMU  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10</a:t>
            </a:r>
            <a:r>
              <a:rPr lang="en-US" altLang="de-DE" sz="1800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Oct. </a:t>
            </a:r>
            <a:r>
              <a:rPr lang="en-US" altLang="de-DE" sz="1800" dirty="0" smtClean="0">
                <a:sym typeface="Wingdings" panose="05000000000000000000" pitchFamily="2" charset="2"/>
              </a:rPr>
              <a:t>/ for TIFR  </a:t>
            </a:r>
            <a:r>
              <a:rPr lang="en-US" altLang="de-DE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late Oct. </a:t>
            </a:r>
            <a:r>
              <a:rPr lang="en-US" altLang="de-DE" sz="1800" dirty="0" smtClean="0">
                <a:sym typeface="Wingdings" panose="05000000000000000000" pitchFamily="2" charset="2"/>
              </a:rPr>
              <a:t></a:t>
            </a:r>
            <a:r>
              <a:rPr lang="en-US" altLang="de-DE" sz="1800" dirty="0" smtClean="0">
                <a:solidFill>
                  <a:srgbClr val="FFC000"/>
                </a:solidFill>
                <a:sym typeface="Wingdings" panose="05000000000000000000" pitchFamily="2" charset="2"/>
              </a:rPr>
              <a:t> when?</a:t>
            </a:r>
          </a:p>
          <a:p>
            <a:pPr lvl="1">
              <a:defRPr/>
            </a:pPr>
            <a:r>
              <a:rPr lang="en-US" altLang="de-DE" sz="1800" dirty="0" smtClean="0">
                <a:sym typeface="Wingdings" panose="05000000000000000000" pitchFamily="2" charset="2"/>
              </a:rPr>
              <a:t>class B</a:t>
            </a:r>
            <a:r>
              <a:rPr lang="en-US" altLang="de-DE" sz="1800" dirty="0" smtClean="0"/>
              <a:t> for HEPHY </a:t>
            </a:r>
            <a:r>
              <a:rPr lang="en-US" altLang="de-DE" sz="1800" dirty="0" smtClean="0">
                <a:sym typeface="Wingdings" panose="05000000000000000000" pitchFamily="2" charset="2"/>
              </a:rPr>
              <a:t> 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15</a:t>
            </a:r>
            <a:r>
              <a:rPr lang="en-US" altLang="de-DE" sz="1800" baseline="30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th</a:t>
            </a:r>
            <a:r>
              <a:rPr lang="en-US" altLang="de-DE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 Oct. </a:t>
            </a:r>
          </a:p>
          <a:p>
            <a:pPr>
              <a:defRPr/>
            </a:pPr>
            <a:r>
              <a:rPr lang="en-US" altLang="de-DE" sz="1800" b="1" dirty="0" smtClean="0">
                <a:sym typeface="Wingdings" panose="05000000000000000000" pitchFamily="2" charset="2"/>
              </a:rPr>
              <a:t>Class C Site qualification: 3</a:t>
            </a:r>
            <a:r>
              <a:rPr lang="en-US" altLang="de-DE" sz="1800" b="1" baseline="30000" dirty="0" smtClean="0">
                <a:sym typeface="Wingdings" panose="05000000000000000000" pitchFamily="2" charset="2"/>
              </a:rPr>
              <a:t>rd</a:t>
            </a:r>
            <a:r>
              <a:rPr lang="en-US" altLang="de-DE" sz="1800" b="1" dirty="0" smtClean="0">
                <a:sym typeface="Wingdings" panose="05000000000000000000" pitchFamily="2" charset="2"/>
              </a:rPr>
              <a:t> – 4</a:t>
            </a:r>
            <a:r>
              <a:rPr lang="en-US" altLang="de-DE" sz="1800" b="1" baseline="30000" dirty="0" smtClean="0">
                <a:sym typeface="Wingdings" panose="05000000000000000000" pitchFamily="2" charset="2"/>
              </a:rPr>
              <a:t>th</a:t>
            </a:r>
            <a:r>
              <a:rPr lang="en-US" altLang="de-DE" sz="1800" b="1" dirty="0" smtClean="0">
                <a:sym typeface="Wingdings" panose="05000000000000000000" pitchFamily="2" charset="2"/>
              </a:rPr>
              <a:t> Oct</a:t>
            </a:r>
            <a:r>
              <a:rPr lang="en-US" altLang="de-DE" sz="1800" dirty="0" smtClean="0">
                <a:sym typeface="Wingdings" panose="05000000000000000000" pitchFamily="2" charset="2"/>
              </a:rPr>
              <a:t>.</a:t>
            </a:r>
            <a:endParaRPr lang="en-US" altLang="de-DE" sz="1800" dirty="0" smtClean="0"/>
          </a:p>
          <a:p>
            <a:pPr marL="457200" lvl="1" indent="0">
              <a:buFontTx/>
              <a:buNone/>
              <a:defRPr/>
            </a:pPr>
            <a:endParaRPr lang="en-US" altLang="de-DE" sz="1800" dirty="0" smtClean="0"/>
          </a:p>
          <a:p>
            <a:pPr lvl="1">
              <a:defRPr/>
            </a:pPr>
            <a:endParaRPr lang="en-US" altLang="de-DE" sz="1800" dirty="0" smtClean="0"/>
          </a:p>
        </p:txBody>
      </p:sp>
      <p:sp>
        <p:nvSpPr>
          <p:cNvPr id="7172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7173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7174" name="Picture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00725" y="1700213"/>
            <a:ext cx="3246438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10375" y="3295650"/>
            <a:ext cx="2236788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6" name="Gruppieren 1"/>
          <p:cNvGrpSpPr>
            <a:grpSpLocks/>
          </p:cNvGrpSpPr>
          <p:nvPr/>
        </p:nvGrpSpPr>
        <p:grpSpPr bwMode="auto">
          <a:xfrm>
            <a:off x="4970463" y="5516563"/>
            <a:ext cx="4076700" cy="1044575"/>
            <a:chOff x="4970095" y="5517232"/>
            <a:chExt cx="4077307" cy="1043351"/>
          </a:xfrm>
        </p:grpSpPr>
        <p:pic>
          <p:nvPicPr>
            <p:cNvPr id="7177" name="Picture 8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095" y="5517232"/>
              <a:ext cx="4077307" cy="1043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8" name="TextBox 4"/>
            <p:cNvSpPr txBox="1">
              <a:spLocks noChangeArrowheads="1"/>
            </p:cNvSpPr>
            <p:nvPr/>
          </p:nvSpPr>
          <p:spPr bwMode="auto">
            <a:xfrm>
              <a:off x="8183306" y="6165304"/>
              <a:ext cx="792000" cy="153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457200">
                <a:spcBef>
                  <a:spcPct val="20000"/>
                </a:spcBef>
                <a:buChar char="•"/>
                <a:defRPr sz="3000">
                  <a:solidFill>
                    <a:srgbClr val="0061A0"/>
                  </a:solidFill>
                  <a:latin typeface="Arial" panose="020B0604020202020204" pitchFamily="34" charset="0"/>
                </a:defRPr>
              </a:lvl1pPr>
              <a:lvl2pPr marL="742950" indent="-285750" defTabSz="457200">
                <a:spcBef>
                  <a:spcPct val="20000"/>
                </a:spcBef>
                <a:buChar char="–"/>
                <a:defRPr sz="2600">
                  <a:solidFill>
                    <a:srgbClr val="0061A0"/>
                  </a:solidFill>
                  <a:latin typeface="Arial" panose="020B0604020202020204" pitchFamily="34" charset="0"/>
                </a:defRPr>
              </a:lvl2pPr>
              <a:lvl3pPr marL="1143000" indent="-228600" defTabSz="457200">
                <a:spcBef>
                  <a:spcPct val="20000"/>
                </a:spcBef>
                <a:buChar char="•"/>
                <a:defRPr sz="2200">
                  <a:solidFill>
                    <a:srgbClr val="0061A0"/>
                  </a:solidFill>
                  <a:latin typeface="Arial" panose="020B0604020202020204" pitchFamily="34" charset="0"/>
                </a:defRPr>
              </a:lvl3pPr>
              <a:lvl4pPr marL="1600200" indent="-228600" defTabSz="457200">
                <a:spcBef>
                  <a:spcPct val="20000"/>
                </a:spcBef>
                <a:buChar char="–"/>
                <a:defRPr sz="2000">
                  <a:solidFill>
                    <a:srgbClr val="0061A0"/>
                  </a:solidFill>
                  <a:latin typeface="Arial" panose="020B0604020202020204" pitchFamily="34" charset="0"/>
                </a:defRPr>
              </a:lvl4pPr>
              <a:lvl5pPr marL="2057400" indent="-228600" defTabSz="457200">
                <a:spcBef>
                  <a:spcPct val="20000"/>
                </a:spcBef>
                <a:buChar char="»"/>
                <a:defRPr sz="2000">
                  <a:solidFill>
                    <a:srgbClr val="0061A0"/>
                  </a:solidFill>
                  <a:latin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61A0"/>
                  </a:solidFill>
                  <a:latin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61A0"/>
                  </a:solidFill>
                  <a:latin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61A0"/>
                  </a:solidFill>
                  <a:latin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61A0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b="1">
                  <a:solidFill>
                    <a:schemeClr val="tx1"/>
                  </a:solidFill>
                </a:rPr>
                <a:t>Late October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smtClean="0"/>
              <a:t>BPAC Milestones: TIFR</a:t>
            </a:r>
            <a:endParaRPr lang="en-US" altLang="en-US" smtClean="0"/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>
          <a:xfrm>
            <a:off x="457200" y="1844947"/>
            <a:ext cx="5843588" cy="482441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sz="2000" dirty="0" smtClean="0"/>
              <a:t>Mockup based on rev. 1 built in July</a:t>
            </a:r>
          </a:p>
          <a:p>
            <a:pPr>
              <a:defRPr/>
            </a:pPr>
            <a:r>
              <a:rPr lang="en-US" altLang="en-US" sz="2000" dirty="0" smtClean="0"/>
              <a:t>Finishing of design and production of final jigs</a:t>
            </a:r>
          </a:p>
          <a:p>
            <a:pPr lvl="1">
              <a:defRPr/>
            </a:pPr>
            <a:r>
              <a:rPr lang="en-US" altLang="en-US" sz="1800" dirty="0" smtClean="0"/>
              <a:t>more than 90% finished and verified with CMM</a:t>
            </a:r>
          </a:p>
          <a:p>
            <a:pPr lvl="1">
              <a:defRPr/>
            </a:pPr>
            <a:r>
              <a:rPr lang="en-US" altLang="en-US" sz="1800" dirty="0" smtClean="0">
                <a:sym typeface="Wingdings" panose="05000000000000000000" pitchFamily="2" charset="2"/>
              </a:rPr>
              <a:t>To-do: BW &amp; FW pickup jigs</a:t>
            </a:r>
          </a:p>
          <a:p>
            <a:pPr>
              <a:defRPr/>
            </a:pPr>
            <a:r>
              <a:rPr lang="en-US" altLang="en-US" sz="2000" dirty="0" smtClean="0"/>
              <a:t>Preparation and programming of gluing robot</a:t>
            </a:r>
          </a:p>
          <a:p>
            <a:pPr>
              <a:defRPr/>
            </a:pPr>
            <a:r>
              <a:rPr lang="en-US" altLang="en-US" sz="2000" dirty="0" smtClean="0"/>
              <a:t>Preparation of wire bonding programs</a:t>
            </a:r>
          </a:p>
          <a:p>
            <a:pPr>
              <a:defRPr/>
            </a:pPr>
            <a:r>
              <a:rPr lang="en-US" altLang="en-US" sz="2000" b="1" dirty="0" smtClean="0"/>
              <a:t>Build 1-DSSD Origami module</a:t>
            </a:r>
            <a:endParaRPr lang="en-US" altLang="en-US" sz="1600" b="1" dirty="0" smtClean="0"/>
          </a:p>
          <a:p>
            <a:pPr lvl="1">
              <a:defRPr/>
            </a:pPr>
            <a:r>
              <a:rPr lang="en-US" altLang="en-US" sz="1800" dirty="0" smtClean="0"/>
              <a:t>Sensor available?</a:t>
            </a:r>
          </a:p>
          <a:p>
            <a:pPr lvl="1">
              <a:defRPr/>
            </a:pPr>
            <a:r>
              <a:rPr lang="en-US" altLang="en-US" sz="1800" dirty="0" smtClean="0"/>
              <a:t>Electrical characterization with APVDAQ</a:t>
            </a:r>
          </a:p>
          <a:p>
            <a:pPr>
              <a:defRPr/>
            </a:pPr>
            <a:r>
              <a:rPr lang="en-US" altLang="en-US" sz="2000" dirty="0" smtClean="0"/>
              <a:t>Assembly of Class C ladder </a:t>
            </a:r>
            <a:r>
              <a:rPr lang="en-US" altLang="en-US" sz="2000" dirty="0" smtClean="0">
                <a:sym typeface="Wingdings" panose="05000000000000000000" pitchFamily="2" charset="2"/>
              </a:rPr>
              <a:t> </a:t>
            </a:r>
            <a:r>
              <a:rPr lang="en-US" alt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early Jan 2015</a:t>
            </a:r>
          </a:p>
          <a:p>
            <a:pPr lvl="1">
              <a:defRPr/>
            </a:pPr>
            <a:r>
              <a:rPr lang="en-US" altLang="en-US" sz="1800" dirty="0" smtClean="0">
                <a:sym typeface="Wingdings" panose="05000000000000000000" pitchFamily="2" charset="2"/>
              </a:rPr>
              <a:t>Class C FW sub-assembly ready by late Oct.</a:t>
            </a:r>
          </a:p>
          <a:p>
            <a:pPr>
              <a:defRPr/>
            </a:pPr>
            <a:r>
              <a:rPr lang="en-US" altLang="de-DE" sz="2000" b="1" dirty="0" smtClean="0">
                <a:sym typeface="Wingdings" panose="05000000000000000000" pitchFamily="2" charset="2"/>
              </a:rPr>
              <a:t>Site qualification: 31</a:t>
            </a:r>
            <a:r>
              <a:rPr lang="en-US" altLang="en-US" sz="2000" b="1" baseline="30000" dirty="0" smtClean="0">
                <a:sym typeface="Wingdings" panose="05000000000000000000" pitchFamily="2" charset="2"/>
              </a:rPr>
              <a:t>th</a:t>
            </a:r>
            <a:r>
              <a:rPr lang="en-US" altLang="de-DE" sz="2000" b="1" dirty="0" smtClean="0">
                <a:sym typeface="Wingdings" panose="05000000000000000000" pitchFamily="2" charset="2"/>
              </a:rPr>
              <a:t> Oct.</a:t>
            </a:r>
          </a:p>
          <a:p>
            <a:pPr lvl="1">
              <a:defRPr/>
            </a:pPr>
            <a:r>
              <a:rPr lang="en-US" altLang="de-DE" sz="1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Possible without a class C module?</a:t>
            </a:r>
          </a:p>
          <a:p>
            <a:pPr lvl="1">
              <a:defRPr/>
            </a:pPr>
            <a:r>
              <a:rPr lang="en-US" altLang="en-US" sz="1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Shall we postpone to February B2GM?</a:t>
            </a:r>
            <a:endParaRPr lang="en-US" altLang="en-US" sz="1800" dirty="0" smtClean="0"/>
          </a:p>
        </p:txBody>
      </p:sp>
      <p:sp>
        <p:nvSpPr>
          <p:cNvPr id="8196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8197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8198" name="Picture 4" descr="E:\IPMU Photos\June - July 2014\IMG_320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21538" y="1474788"/>
            <a:ext cx="18764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2" descr="E:\IPMU Photos\June - July 2014\IMG_3357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53075" y="3429000"/>
            <a:ext cx="3560763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3" descr="E:\IPMU Photos\June - July 2014\IMG_335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5400" y="4721225"/>
            <a:ext cx="2709863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TIFR: Manpower @ IPMU (Sep-Nov 2014)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Kamesh: 17th Sep - 17th Oct</a:t>
            </a:r>
            <a:r>
              <a:rPr lang="en-US" altLang="en-US" sz="2400" smtClean="0">
                <a:solidFill>
                  <a:srgbClr val="FF0000"/>
                </a:solidFill>
              </a:rPr>
              <a:t>*</a:t>
            </a:r>
          </a:p>
          <a:p>
            <a:r>
              <a:rPr lang="en-US" altLang="en-US" sz="2400" smtClean="0"/>
              <a:t>Nisar: 17th Sep - 12th Nov</a:t>
            </a:r>
          </a:p>
          <a:p>
            <a:r>
              <a:rPr lang="en-US" altLang="en-US" sz="2400" smtClean="0"/>
              <a:t>Subhashree: 15th Oct - 26th Nov</a:t>
            </a:r>
          </a:p>
          <a:p>
            <a:r>
              <a:rPr lang="en-US" altLang="en-US" sz="2400" smtClean="0"/>
              <a:t>Gagan: 26th Oct - 11th Nov</a:t>
            </a:r>
          </a:p>
          <a:p>
            <a:endParaRPr lang="en-US" altLang="en-US" sz="2400" smtClean="0"/>
          </a:p>
          <a:p>
            <a:pPr>
              <a:buFontTx/>
              <a:buNone/>
            </a:pPr>
            <a:r>
              <a:rPr lang="en-US" altLang="en-US" sz="2400" smtClean="0"/>
              <a:t>   </a:t>
            </a:r>
            <a:r>
              <a:rPr lang="en-US" altLang="en-US" sz="2400" smtClean="0">
                <a:solidFill>
                  <a:srgbClr val="FF0000"/>
                </a:solidFill>
              </a:rPr>
              <a:t>*</a:t>
            </a:r>
            <a:r>
              <a:rPr lang="en-US" altLang="en-US" sz="2400" smtClean="0"/>
              <a:t>Kamesh may return to IPMU in November if FW/BW sub-assemblies are made available by 20th Oct.</a:t>
            </a:r>
          </a:p>
          <a:p>
            <a:pPr>
              <a:buFontTx/>
              <a:buNone/>
            </a:pPr>
            <a:endParaRPr lang="en-US" altLang="en-US" sz="2400" smtClean="0"/>
          </a:p>
          <a:p>
            <a:r>
              <a:rPr lang="en-US" altLang="en-US" sz="2400" smtClean="0"/>
              <a:t>Long-term travel plan to be presented at BPAC</a:t>
            </a:r>
          </a:p>
          <a:p>
            <a:pPr lvl="1"/>
            <a:r>
              <a:rPr lang="en-US" altLang="en-US" sz="2000" smtClean="0"/>
              <a:t>See backup slides for tentativ schedule</a:t>
            </a:r>
          </a:p>
        </p:txBody>
      </p:sp>
      <p:sp>
        <p:nvSpPr>
          <p:cNvPr id="9220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9221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smtClean="0"/>
              <a:t>BPAC Milestones: HEPHY</a:t>
            </a:r>
            <a:endParaRPr lang="en-US" altLang="en-US" smtClean="0"/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>
          <a:xfrm>
            <a:off x="457200" y="1628775"/>
            <a:ext cx="6994525" cy="4752975"/>
          </a:xfrm>
        </p:spPr>
        <p:txBody>
          <a:bodyPr>
            <a:normAutofit/>
          </a:bodyPr>
          <a:lstStyle/>
          <a:p>
            <a:r>
              <a:rPr lang="en-US" altLang="en-US" sz="2000" dirty="0" smtClean="0"/>
              <a:t>Production of final jigs </a:t>
            </a:r>
            <a:r>
              <a:rPr lang="en-US" altLang="en-US" sz="2000" dirty="0" smtClean="0">
                <a:sym typeface="Wingdings" panose="05000000000000000000" pitchFamily="2" charset="2"/>
              </a:rPr>
              <a:t> </a:t>
            </a:r>
            <a:r>
              <a:rPr lang="en-US" altLang="en-US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almost done</a:t>
            </a:r>
          </a:p>
          <a:p>
            <a:pPr lvl="1"/>
            <a:r>
              <a:rPr lang="en-US" altLang="en-US" sz="1800" dirty="0" err="1" smtClean="0">
                <a:sym typeface="Wingdings" panose="05000000000000000000" pitchFamily="2" charset="2"/>
              </a:rPr>
              <a:t>ToDo</a:t>
            </a:r>
            <a:r>
              <a:rPr lang="en-US" altLang="en-US" sz="1800" dirty="0" smtClean="0">
                <a:sym typeface="Wingdings" panose="05000000000000000000" pitchFamily="2" charset="2"/>
              </a:rPr>
              <a:t>: BW and FW pick up jigs</a:t>
            </a:r>
          </a:p>
          <a:p>
            <a:pPr lvl="2"/>
            <a:r>
              <a:rPr lang="en-US" altLang="en-US" sz="1600" dirty="0" smtClean="0">
                <a:sym typeface="Wingdings" panose="05000000000000000000" pitchFamily="2" charset="2"/>
              </a:rPr>
              <a:t>Need final drawings of MP jigs</a:t>
            </a:r>
          </a:p>
          <a:p>
            <a:r>
              <a:rPr lang="en-US" altLang="en-US" sz="2000" dirty="0" smtClean="0"/>
              <a:t>Verification of jigs and procedures </a:t>
            </a:r>
            <a:r>
              <a:rPr lang="en-US" altLang="en-US" sz="2000" dirty="0" smtClean="0">
                <a:sym typeface="Wingdings" panose="05000000000000000000" pitchFamily="2" charset="2"/>
              </a:rPr>
              <a:t> </a:t>
            </a:r>
            <a:r>
              <a:rPr lang="en-US" altLang="en-US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ongoing</a:t>
            </a:r>
            <a:endParaRPr lang="en-US" altLang="en-US" sz="1800" dirty="0" smtClean="0">
              <a:solidFill>
                <a:srgbClr val="00B050"/>
              </a:solidFill>
            </a:endParaRPr>
          </a:p>
          <a:p>
            <a:r>
              <a:rPr lang="en-US" altLang="en-US" sz="2000" dirty="0" smtClean="0"/>
              <a:t>Build class C Origami sub-assembly </a:t>
            </a:r>
            <a:r>
              <a:rPr lang="en-US" altLang="en-US" sz="2000" dirty="0" smtClean="0">
                <a:sym typeface="Wingdings" panose="05000000000000000000" pitchFamily="2" charset="2"/>
              </a:rPr>
              <a:t> </a:t>
            </a:r>
            <a:r>
              <a:rPr lang="en-US" altLang="en-US" sz="2000" dirty="0" smtClean="0">
                <a:solidFill>
                  <a:srgbClr val="00B050"/>
                </a:solidFill>
                <a:sym typeface="Wingdings" panose="05000000000000000000" pitchFamily="2" charset="2"/>
              </a:rPr>
              <a:t>ongoing</a:t>
            </a:r>
          </a:p>
          <a:p>
            <a:r>
              <a:rPr lang="en-US" altLang="en-US" sz="2000" b="1" dirty="0" smtClean="0">
                <a:sym typeface="Wingdings" panose="05000000000000000000" pitchFamily="2" charset="2"/>
              </a:rPr>
              <a:t>Build class B L5 ladder for beam test</a:t>
            </a:r>
          </a:p>
          <a:p>
            <a:pPr lvl="1"/>
            <a:r>
              <a:rPr lang="en-US" altLang="en-US" sz="1800" dirty="0" smtClean="0">
                <a:solidFill>
                  <a:srgbClr val="00B050"/>
                </a:solidFill>
              </a:rPr>
              <a:t>17-24 Nov. @ SPS, CERN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Fully electrically functional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Might not have final mech. precision</a:t>
            </a:r>
          </a:p>
          <a:p>
            <a:pPr lvl="1"/>
            <a:r>
              <a:rPr lang="en-US" altLang="en-US" sz="1800" dirty="0" smtClean="0">
                <a:sym typeface="Wingdings" panose="05000000000000000000" pitchFamily="2" charset="2"/>
              </a:rPr>
              <a:t>Origami flexes from pre-production  </a:t>
            </a:r>
            <a:r>
              <a:rPr lang="en-US" altLang="en-US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no cracks!</a:t>
            </a:r>
          </a:p>
          <a:p>
            <a:pPr lvl="1"/>
            <a:r>
              <a:rPr lang="en-US" altLang="en-US" sz="1800" dirty="0" smtClean="0">
                <a:solidFill>
                  <a:srgbClr val="00B050"/>
                </a:solidFill>
                <a:sym typeface="Wingdings" panose="05000000000000000000" pitchFamily="2" charset="2"/>
              </a:rPr>
              <a:t>Will start next week</a:t>
            </a:r>
          </a:p>
          <a:p>
            <a:r>
              <a:rPr lang="en-US" altLang="de-DE" sz="2000" b="1" dirty="0" smtClean="0">
                <a:sym typeface="Wingdings" panose="05000000000000000000" pitchFamily="2" charset="2"/>
              </a:rPr>
              <a:t>Full site qualification in January 2015</a:t>
            </a:r>
          </a:p>
          <a:p>
            <a:pPr lvl="1"/>
            <a:r>
              <a:rPr lang="en-US" altLang="de-DE" sz="1600" dirty="0" smtClean="0">
                <a:sym typeface="Wingdings" panose="05000000000000000000" pitchFamily="2" charset="2"/>
              </a:rPr>
              <a:t>19 Jan. 2015?</a:t>
            </a:r>
          </a:p>
          <a:p>
            <a:pPr lvl="1"/>
            <a:r>
              <a:rPr lang="en-US" altLang="de-DE" sz="1600" dirty="0" smtClean="0">
                <a:sym typeface="Wingdings" panose="05000000000000000000" pitchFamily="2" charset="2"/>
              </a:rPr>
              <a:t>VXD workshop 21-23 Jan. (tbc)</a:t>
            </a:r>
          </a:p>
          <a:p>
            <a:pPr lvl="1"/>
            <a:endParaRPr lang="en-US" altLang="de-DE" sz="1600" dirty="0" smtClean="0"/>
          </a:p>
          <a:p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/>
            <a:endParaRPr lang="en-US" altLang="en-US" sz="1800" dirty="0" smtClean="0">
              <a:sym typeface="Wingdings" panose="05000000000000000000" pitchFamily="2" charset="2"/>
            </a:endParaRPr>
          </a:p>
          <a:p>
            <a:pPr lvl="1"/>
            <a:endParaRPr lang="en-US" altLang="en-US" sz="1800" dirty="0" smtClean="0"/>
          </a:p>
          <a:p>
            <a:endParaRPr lang="en-US" altLang="en-US" sz="2000" dirty="0" smtClean="0"/>
          </a:p>
        </p:txBody>
      </p:sp>
      <p:sp>
        <p:nvSpPr>
          <p:cNvPr id="10244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0245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10246" name="Grafik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9625" y="1700213"/>
            <a:ext cx="1566863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feld 3"/>
          <p:cNvSpPr txBox="1">
            <a:spLocks noChangeArrowheads="1"/>
          </p:cNvSpPr>
          <p:nvPr/>
        </p:nvSpPr>
        <p:spPr bwMode="auto">
          <a:xfrm>
            <a:off x="7296150" y="4351338"/>
            <a:ext cx="1293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wire bonded</a:t>
            </a:r>
            <a:br>
              <a:rPr lang="en-US" altLang="en-US" sz="1200">
                <a:solidFill>
                  <a:schemeClr val="tx1"/>
                </a:solidFill>
              </a:rPr>
            </a:br>
            <a:r>
              <a:rPr lang="en-US" altLang="en-US" sz="1200">
                <a:solidFill>
                  <a:schemeClr val="tx1"/>
                </a:solidFill>
              </a:rPr>
              <a:t>SPA in storage box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724128" y="5070408"/>
            <a:ext cx="3272860" cy="14948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en-US" smtClean="0"/>
              <a:t>BPAC Milestones: IPMU</a:t>
            </a:r>
            <a:endParaRPr lang="en-US" altLang="en-US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>
          <a:xfrm>
            <a:off x="457200" y="1628775"/>
            <a:ext cx="5051425" cy="475297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sz="2400" dirty="0" smtClean="0">
                <a:sym typeface="Wingdings" panose="05000000000000000000" pitchFamily="2" charset="2"/>
              </a:rPr>
              <a:t>Verification and test of final jigs</a:t>
            </a:r>
          </a:p>
          <a:p>
            <a:pPr>
              <a:defRPr/>
            </a:pPr>
            <a:r>
              <a:rPr lang="en-US" altLang="en-US" sz="2400" dirty="0" smtClean="0">
                <a:sym typeface="Wingdings" panose="05000000000000000000" pitchFamily="2" charset="2"/>
              </a:rPr>
              <a:t>Build class C ladders</a:t>
            </a:r>
          </a:p>
          <a:p>
            <a:pPr lvl="1">
              <a:defRPr/>
            </a:pPr>
            <a:r>
              <a:rPr lang="en-US" altLang="en-US" sz="2000" b="1" dirty="0" smtClean="0">
                <a:sym typeface="Wingdings" panose="05000000000000000000" pitchFamily="2" charset="2"/>
              </a:rPr>
              <a:t>C-1:</a:t>
            </a:r>
            <a:r>
              <a:rPr lang="en-US" altLang="en-US" sz="2000" dirty="0" smtClean="0">
                <a:sym typeface="Wingdings" panose="05000000000000000000" pitchFamily="2" charset="2"/>
              </a:rPr>
              <a:t> finished, verify jigs, procedure and wire bonding efficiency</a:t>
            </a:r>
          </a:p>
          <a:p>
            <a:pPr lvl="1">
              <a:defRPr/>
            </a:pPr>
            <a:r>
              <a:rPr lang="en-US" altLang="en-US" sz="2000" b="1" dirty="0" smtClean="0">
                <a:sym typeface="Wingdings" panose="05000000000000000000" pitchFamily="2" charset="2"/>
              </a:rPr>
              <a:t>C-2:</a:t>
            </a:r>
            <a:r>
              <a:rPr lang="en-US" altLang="en-US" sz="2000" dirty="0" smtClean="0">
                <a:sym typeface="Wingdings" panose="05000000000000000000" pitchFamily="2" charset="2"/>
              </a:rPr>
              <a:t> mech. precision measurement with CMM, cutting method for </a:t>
            </a:r>
            <a:r>
              <a:rPr lang="en-US" altLang="en-US" sz="2000" dirty="0" err="1" smtClean="0">
                <a:sym typeface="Wingdings" panose="05000000000000000000" pitchFamily="2" charset="2"/>
              </a:rPr>
              <a:t>Airex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altLang="en-US" sz="2000" b="1" dirty="0" smtClean="0">
                <a:sym typeface="Wingdings" panose="05000000000000000000" pitchFamily="2" charset="2"/>
              </a:rPr>
              <a:t>MM:</a:t>
            </a:r>
            <a:r>
              <a:rPr lang="en-US" altLang="en-US" sz="2000" dirty="0" smtClean="0">
                <a:sym typeface="Wingdings" panose="05000000000000000000" pitchFamily="2" charset="2"/>
              </a:rPr>
              <a:t> partial dummy ladder to study wire bonding of -z</a:t>
            </a:r>
          </a:p>
          <a:p>
            <a:pPr lvl="1">
              <a:defRPr/>
            </a:pPr>
            <a:r>
              <a:rPr lang="en-US" altLang="en-US" sz="2000" b="1" dirty="0" smtClean="0">
                <a:sym typeface="Wingdings" panose="05000000000000000000" pitchFamily="2" charset="2"/>
              </a:rPr>
              <a:t>B-1:</a:t>
            </a:r>
            <a:r>
              <a:rPr lang="en-US" altLang="en-US" sz="2000" dirty="0" smtClean="0">
                <a:sym typeface="Wingdings" panose="05000000000000000000" pitchFamily="2" charset="2"/>
              </a:rPr>
              <a:t> readable Origami sub-assembly with class C FW and BW sub-assembly?</a:t>
            </a:r>
          </a:p>
          <a:p>
            <a:pPr lvl="1">
              <a:defRPr/>
            </a:pPr>
            <a:r>
              <a:rPr lang="en-US" altLang="en-US" sz="2000" dirty="0" smtClean="0">
                <a:solidFill>
                  <a:srgbClr val="FFC000"/>
                </a:solidFill>
                <a:sym typeface="Wingdings" panose="05000000000000000000" pitchFamily="2" charset="2"/>
              </a:rPr>
              <a:t>Do we have enough sensors to be used for partial class B ladders?</a:t>
            </a:r>
          </a:p>
          <a:p>
            <a:pPr>
              <a:defRPr/>
            </a:pPr>
            <a:endParaRPr lang="en-US" altLang="en-US" sz="2000" dirty="0" smtClean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de-DE" sz="2400" b="1" dirty="0" smtClean="0"/>
              <a:t>Class C site qualification 1</a:t>
            </a:r>
            <a:r>
              <a:rPr lang="en-US" altLang="de-DE" sz="2400" b="1" baseline="30000" dirty="0" smtClean="0"/>
              <a:t>st</a:t>
            </a:r>
            <a:r>
              <a:rPr lang="en-US" altLang="de-DE" sz="2400" b="1" dirty="0" smtClean="0"/>
              <a:t> Nov.</a:t>
            </a:r>
          </a:p>
          <a:p>
            <a:pPr>
              <a:defRPr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>
              <a:defRPr/>
            </a:pPr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>
              <a:defRPr/>
            </a:pPr>
            <a:endParaRPr lang="en-US" altLang="en-US" sz="2000" dirty="0" smtClean="0"/>
          </a:p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11268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1269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11270" name="Picture 2" descr="C:\Users\Tomoko\Desktop\IMG_5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625" y="1700213"/>
            <a:ext cx="35274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Grafik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625" y="3757613"/>
            <a:ext cx="3527425" cy="255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BPAC Milestones: Melbourne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4906888" cy="4536926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Finishing production of jigs</a:t>
            </a:r>
          </a:p>
          <a:p>
            <a:pPr lvl="1"/>
            <a:r>
              <a:rPr lang="en-US" altLang="en-US" sz="2000" dirty="0" smtClean="0"/>
              <a:t>1 jig remaining</a:t>
            </a:r>
          </a:p>
          <a:p>
            <a:r>
              <a:rPr lang="en-US" altLang="en-US" sz="2400" dirty="0" smtClean="0"/>
              <a:t>Set up hybrid gluing</a:t>
            </a:r>
          </a:p>
          <a:p>
            <a:r>
              <a:rPr lang="en-US" altLang="en-US" sz="2400" dirty="0"/>
              <a:t>Verify assembly procedure</a:t>
            </a:r>
            <a:endParaRPr lang="en-US" altLang="en-US" sz="2400" dirty="0" smtClean="0"/>
          </a:p>
          <a:p>
            <a:r>
              <a:rPr lang="en-US" altLang="en-US" sz="2400" dirty="0" smtClean="0"/>
              <a:t>Verify sensor alignment</a:t>
            </a:r>
          </a:p>
          <a:p>
            <a:pPr lvl="1"/>
            <a:r>
              <a:rPr lang="en-US" altLang="en-US" sz="2000" dirty="0" smtClean="0"/>
              <a:t>already done</a:t>
            </a:r>
          </a:p>
          <a:p>
            <a:r>
              <a:rPr lang="en-US" altLang="en-US" sz="2400" dirty="0" smtClean="0"/>
              <a:t>Finalize wire bonding programs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r>
              <a:rPr lang="en-US" altLang="en-US" sz="2400" b="1" dirty="0" smtClean="0"/>
              <a:t>Assembly class C ladder</a:t>
            </a:r>
            <a:endParaRPr lang="en-US" altLang="en-US" sz="2400" b="1" dirty="0"/>
          </a:p>
          <a:p>
            <a:r>
              <a:rPr lang="en-US" altLang="en-US" sz="2400" dirty="0" smtClean="0"/>
              <a:t>Site qualification in Jan. 2015?</a:t>
            </a:r>
          </a:p>
        </p:txBody>
      </p:sp>
      <p:sp>
        <p:nvSpPr>
          <p:cNvPr id="12292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2293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04814"/>
            <a:ext cx="3244608" cy="168488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07570"/>
            <a:ext cx="3244608" cy="2440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to be Prepared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altLang="de-DE" b="1" dirty="0" smtClean="0">
                <a:sym typeface="Wingdings" panose="05000000000000000000" pitchFamily="2" charset="2"/>
              </a:rPr>
              <a:t>Equipment at assembly sites</a:t>
            </a:r>
          </a:p>
          <a:p>
            <a:pPr lvl="1">
              <a:defRPr/>
            </a:pPr>
            <a:r>
              <a:rPr lang="en-US" altLang="de-DE" dirty="0" smtClean="0">
                <a:sym typeface="Wingdings" panose="05000000000000000000" pitchFamily="2" charset="2"/>
              </a:rPr>
              <a:t>Clean room, CMM, Bonder, Gluing robot, etc.</a:t>
            </a:r>
          </a:p>
          <a:p>
            <a:pPr lvl="1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TIFR and IPMU:</a:t>
            </a:r>
          </a:p>
          <a:p>
            <a:pPr lvl="2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Plan how commonly used equipment is shared</a:t>
            </a:r>
          </a:p>
          <a:p>
            <a:pPr lvl="2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Access to clean room for TIFR people</a:t>
            </a:r>
          </a:p>
          <a:p>
            <a:pPr>
              <a:defRPr/>
            </a:pPr>
            <a:r>
              <a:rPr lang="en-US" altLang="de-DE" b="1" dirty="0" smtClean="0">
                <a:sym typeface="Wingdings" panose="05000000000000000000" pitchFamily="2" charset="2"/>
              </a:rPr>
              <a:t>Manpower overview</a:t>
            </a:r>
          </a:p>
          <a:p>
            <a:pPr lvl="1">
              <a:defRPr/>
            </a:pPr>
            <a:r>
              <a:rPr lang="en-US" altLang="de-DE" dirty="0" smtClean="0">
                <a:sym typeface="Wingdings" panose="05000000000000000000" pitchFamily="2" charset="2"/>
              </a:rPr>
              <a:t>Who is responsible for which task</a:t>
            </a:r>
          </a:p>
          <a:p>
            <a:pPr lvl="1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TIFR: </a:t>
            </a:r>
          </a:p>
          <a:p>
            <a:pPr lvl="2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Organization of assembly teams  Who are the team leaders</a:t>
            </a:r>
          </a:p>
          <a:p>
            <a:pPr lvl="2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How to assure uniform quality of both teams</a:t>
            </a:r>
          </a:p>
          <a:p>
            <a:pPr lvl="2">
              <a:defRPr/>
            </a:pPr>
            <a:r>
              <a:rPr lang="en-US" altLang="de-DE" i="1" dirty="0" smtClean="0">
                <a:sym typeface="Wingdings" panose="05000000000000000000" pitchFamily="2" charset="2"/>
              </a:rPr>
              <a:t>How is the training of the teams organized</a:t>
            </a:r>
            <a:endParaRPr lang="en-US" altLang="de-DE" i="1" dirty="0"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altLang="de-DE" b="1" dirty="0" smtClean="0">
                <a:sym typeface="Wingdings" panose="05000000000000000000" pitchFamily="2" charset="2"/>
              </a:rPr>
              <a:t>Schedule</a:t>
            </a:r>
            <a:r>
              <a:rPr lang="en-US" altLang="de-DE" dirty="0" smtClean="0">
                <a:sym typeface="Wingdings" panose="05000000000000000000" pitchFamily="2" charset="2"/>
              </a:rPr>
              <a:t> </a:t>
            </a:r>
          </a:p>
          <a:p>
            <a:pPr lvl="1">
              <a:defRPr/>
            </a:pPr>
            <a:r>
              <a:rPr lang="en-US" altLang="de-DE" dirty="0" smtClean="0">
                <a:sym typeface="Wingdings" panose="05000000000000000000" pitchFamily="2" charset="2"/>
              </a:rPr>
              <a:t>Duration of assembly of one ladder / sub-assembly</a:t>
            </a:r>
          </a:p>
          <a:p>
            <a:pPr lvl="1">
              <a:defRPr/>
            </a:pPr>
            <a:r>
              <a:rPr lang="en-US" altLang="de-DE" dirty="0" smtClean="0">
                <a:sym typeface="Wingdings" panose="05000000000000000000" pitchFamily="2" charset="2"/>
              </a:rPr>
              <a:t>Duration of full production</a:t>
            </a:r>
            <a:endParaRPr lang="en-US" altLang="de-DE" dirty="0">
              <a:sym typeface="Wingdings" panose="05000000000000000000" pitchFamily="2" charset="2"/>
            </a:endParaRPr>
          </a:p>
          <a:p>
            <a:pPr lvl="1">
              <a:defRPr/>
            </a:pPr>
            <a:r>
              <a:rPr lang="en-US" i="1" dirty="0" smtClean="0"/>
              <a:t>TIFR: Long-term t</a:t>
            </a:r>
            <a:r>
              <a:rPr lang="en-US" altLang="de-DE" i="1" dirty="0" smtClean="0">
                <a:sym typeface="Wingdings" panose="05000000000000000000" pitchFamily="2" charset="2"/>
              </a:rPr>
              <a:t>ravel and stay schedule of teams!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13316" name="Fußzeilenplatzhalt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C. Irmler (HEPHY Vienna)</a:t>
            </a:r>
            <a:endParaRPr lang="de-AT" altLang="en-US" sz="1400" smtClean="0"/>
          </a:p>
        </p:txBody>
      </p:sp>
      <p:sp>
        <p:nvSpPr>
          <p:cNvPr id="13317" name="Datumsplatzhalter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000">
                <a:solidFill>
                  <a:srgbClr val="0061A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600">
                <a:solidFill>
                  <a:srgbClr val="0061A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0061A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61A0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/>
              <a:t>2 Oct. 2014</a:t>
            </a:r>
            <a:endParaRPr lang="de-AT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1724</Words>
  <Application>Microsoft Office PowerPoint</Application>
  <PresentationFormat>Bildschirmpräsentation (4:3)</PresentationFormat>
  <Paragraphs>306</Paragraphs>
  <Slides>23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Wingdings</vt:lpstr>
      <vt:lpstr>Standarddesign</vt:lpstr>
      <vt:lpstr>Arbeitsblatt</vt:lpstr>
      <vt:lpstr>BPAC Preparation and SVD Schedule</vt:lpstr>
      <vt:lpstr>Meeting Schedule</vt:lpstr>
      <vt:lpstr>BPAC Milestones: Pisa </vt:lpstr>
      <vt:lpstr>BPAC Milestones: TIFR</vt:lpstr>
      <vt:lpstr>TIFR: Manpower @ IPMU (Sep-Nov 2014)</vt:lpstr>
      <vt:lpstr>BPAC Milestones: HEPHY</vt:lpstr>
      <vt:lpstr>BPAC Milestones: IPMU</vt:lpstr>
      <vt:lpstr>BPAC Milestones: Melbourne</vt:lpstr>
      <vt:lpstr>Information to be Prepared</vt:lpstr>
      <vt:lpstr>Documents</vt:lpstr>
      <vt:lpstr>L5 Assembly Process Flow</vt:lpstr>
      <vt:lpstr>L5 Work Instruction</vt:lpstr>
      <vt:lpstr>Tentative BPAC Agenda</vt:lpstr>
      <vt:lpstr>BPAC Agenda – 1st Day General</vt:lpstr>
      <vt:lpstr>BPAC Agenda – 1st Afternoon</vt:lpstr>
      <vt:lpstr>BPAC Agenda – 2nd Day Morning</vt:lpstr>
      <vt:lpstr>BPAC Agenda – 2nd Day Afternoon</vt:lpstr>
      <vt:lpstr>BPAC - Timeline</vt:lpstr>
      <vt:lpstr>SVD Schedule</vt:lpstr>
      <vt:lpstr>SVD Schedule</vt:lpstr>
      <vt:lpstr>Thank you! Let’s start discussion.</vt:lpstr>
      <vt:lpstr>Backup</vt:lpstr>
      <vt:lpstr>TIFR: tentative visit plan to IPMU (2015)</vt:lpstr>
    </vt:vector>
  </TitlesOfParts>
  <Company>HEPHY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Bergauer</dc:creator>
  <cp:lastModifiedBy>Christian Irmler</cp:lastModifiedBy>
  <cp:revision>129</cp:revision>
  <dcterms:created xsi:type="dcterms:W3CDTF">2008-09-01T14:36:39Z</dcterms:created>
  <dcterms:modified xsi:type="dcterms:W3CDTF">2014-10-02T09:40:27Z</dcterms:modified>
</cp:coreProperties>
</file>