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7"/>
  </p:notesMasterIdLst>
  <p:sldIdLst>
    <p:sldId id="256" r:id="rId2"/>
    <p:sldId id="424" r:id="rId3"/>
    <p:sldId id="426" r:id="rId4"/>
    <p:sldId id="434" r:id="rId5"/>
    <p:sldId id="436" r:id="rId6"/>
    <p:sldId id="437" r:id="rId7"/>
    <p:sldId id="439" r:id="rId8"/>
    <p:sldId id="438" r:id="rId9"/>
    <p:sldId id="442" r:id="rId10"/>
    <p:sldId id="444" r:id="rId11"/>
    <p:sldId id="446" r:id="rId12"/>
    <p:sldId id="445" r:id="rId13"/>
    <p:sldId id="440" r:id="rId14"/>
    <p:sldId id="447" r:id="rId15"/>
    <p:sldId id="443" r:id="rId16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D13B"/>
    <a:srgbClr val="2D2DF3"/>
    <a:srgbClr val="000000"/>
    <a:srgbClr val="FF0000"/>
    <a:srgbClr val="FF6201"/>
    <a:srgbClr val="5C8F29"/>
    <a:srgbClr val="7FCF3B"/>
    <a:srgbClr val="FFFF00"/>
    <a:srgbClr val="990000"/>
    <a:srgbClr val="FF505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64" autoAdjust="0"/>
    <p:restoredTop sz="91839" autoAdjust="0"/>
  </p:normalViewPr>
  <p:slideViewPr>
    <p:cSldViewPr>
      <p:cViewPr varScale="1">
        <p:scale>
          <a:sx n="88" d="100"/>
          <a:sy n="88" d="100"/>
        </p:scale>
        <p:origin x="-907" y="-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9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2726" y="-72"/>
      </p:cViewPr>
      <p:guideLst>
        <p:guide orient="horz" pos="3126"/>
        <p:guide pos="2141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41E1E0-2386-47EB-BF47-46EFCBC784A7}" type="datetimeFigureOut">
              <a:rPr lang="de-AT" smtClean="0"/>
              <a:pPr/>
              <a:t>01.10.2014</a:t>
            </a:fld>
            <a:endParaRPr lang="de-A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CE4FAB-2F75-41FC-AE27-04263F5B677B}" type="slidenum">
              <a:rPr lang="de-AT" smtClean="0"/>
              <a:pPr/>
              <a:t>‹#›</a:t>
            </a:fld>
            <a:endParaRPr lang="de-A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de-DE" smtClean="0"/>
              <a:t>2 October 2014</a:t>
            </a: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M.Friedl:Electrical Tests of Modules and Ladders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pic>
        <p:nvPicPr>
          <p:cNvPr id="7" name="Picture 6" descr="hephy_svd_title201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715"/>
            <a:ext cx="9144000" cy="685657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de-DE" smtClean="0"/>
              <a:t>2 October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M.Friedl:Electrical Tests of Modules and Ladders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de-DE" smtClean="0"/>
              <a:t>2 October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M.Friedl:Electrical Tests of Modules and Ladders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685800"/>
          </a:xfrm>
        </p:spPr>
        <p:txBody>
          <a:bodyPr/>
          <a:lstStyle>
            <a:extLst/>
          </a:lstStyle>
          <a:p>
            <a:r>
              <a:rPr kumimoji="0" lang="en-US" noProof="0" smtClean="0"/>
              <a:t>Click to edit Master title style</a:t>
            </a:r>
            <a:endParaRPr kumimoji="0"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536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noProof="0" dirty="0" smtClean="0"/>
              <a:t>Click to edit Master text styles</a:t>
            </a:r>
          </a:p>
          <a:p>
            <a:pPr lvl="1" eaLnBrk="1" latinLnBrk="0" hangingPunct="1"/>
            <a:r>
              <a:rPr lang="en-US" noProof="0" dirty="0" smtClean="0"/>
              <a:t>Second level</a:t>
            </a:r>
          </a:p>
          <a:p>
            <a:pPr lvl="2" eaLnBrk="1" latinLnBrk="0" hangingPunct="1"/>
            <a:r>
              <a:rPr lang="en-US" noProof="0" dirty="0" smtClean="0"/>
              <a:t>Third level</a:t>
            </a:r>
          </a:p>
          <a:p>
            <a:pPr lvl="3" eaLnBrk="1" latinLnBrk="0" hangingPunct="1"/>
            <a:r>
              <a:rPr lang="en-US" noProof="0" dirty="0" smtClean="0"/>
              <a:t>Fourth level</a:t>
            </a:r>
          </a:p>
          <a:p>
            <a:pPr lvl="4" eaLnBrk="1" latinLnBrk="0" hangingPunct="1"/>
            <a:r>
              <a:rPr lang="en-US" noProof="0" dirty="0" smtClean="0"/>
              <a:t>Fifth level</a:t>
            </a:r>
            <a:endParaRPr kumimoji="0"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600" y="6416675"/>
            <a:ext cx="1828800" cy="365125"/>
          </a:xfrm>
        </p:spPr>
        <p:txBody>
          <a:bodyPr/>
          <a:lstStyle>
            <a:lvl1pPr>
              <a:defRPr sz="1600"/>
            </a:lvl1pPr>
            <a:extLst/>
          </a:lstStyle>
          <a:p>
            <a:r>
              <a:rPr lang="de-DE" noProof="0" smtClean="0"/>
              <a:t>2 October 2014</a:t>
            </a:r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16675"/>
            <a:ext cx="4800600" cy="365125"/>
          </a:xfrm>
        </p:spPr>
        <p:txBody>
          <a:bodyPr/>
          <a:lstStyle>
            <a:lvl1pPr algn="l">
              <a:defRPr sz="1600"/>
            </a:lvl1pPr>
            <a:extLst/>
          </a:lstStyle>
          <a:p>
            <a:r>
              <a:rPr lang="en-US" noProof="0" smtClean="0"/>
              <a:t>M.Friedl:Electrical Tests of Modules and Ladders</a:t>
            </a:r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71088" cy="365125"/>
          </a:xfrm>
        </p:spPr>
        <p:txBody>
          <a:bodyPr/>
          <a:lstStyle>
            <a:lvl1pPr algn="r">
              <a:defRPr sz="1600"/>
            </a:lvl1pPr>
            <a:extLst/>
          </a:lstStyle>
          <a:p>
            <a:fld id="{B6F15528-21DE-4FAA-801E-634DDDAF4B2B}" type="slidenum">
              <a:rPr lang="en-US" noProof="0" smtClean="0"/>
              <a:pPr/>
              <a:t>‹#›</a:t>
            </a:fld>
            <a:endParaRPr lang="en-US" noProof="0"/>
          </a:p>
        </p:txBody>
      </p:sp>
      <p:pic>
        <p:nvPicPr>
          <p:cNvPr id="11" name="Picture 10" descr="hephy_svd_banner2011_en_vecto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6057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de-DE" smtClean="0"/>
              <a:t>2 October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M.Friedl:Electrical Tests of Modules and Ladders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de-DE" smtClean="0"/>
              <a:t>2 October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M.Friedl:Electrical Tests of Modules and Ladders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de-DE" smtClean="0"/>
              <a:t>2 October 2014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M.Friedl:Electrical Tests of Modules and Ladders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de-DE" smtClean="0"/>
              <a:t>2 October 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M.Friedl:Electrical Tests of Modules and Ladders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de-DE" smtClean="0"/>
              <a:t>2 October 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M.Friedl:Electrical Tests of Modules and Ladders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de-DE" smtClean="0"/>
              <a:t>2 October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M.Friedl:Electrical Tests of Modules and Ladders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r>
              <a:rPr lang="de-DE" smtClean="0"/>
              <a:t>2 October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r>
              <a:rPr lang="en-US" smtClean="0"/>
              <a:t>M.Friedl:Electrical Tests of Modules and Ladders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858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8229600" cy="521256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r>
              <a:rPr lang="de-DE" smtClean="0"/>
              <a:t>2 October 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16675"/>
            <a:ext cx="60198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r>
              <a:rPr lang="en-US" smtClean="0"/>
              <a:t>M.Friedl:Electrical Tests of Modules and Ladders</a:t>
            </a: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3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hep.phys.s.u-tokyo.ac.jp/~sasaki/sasaki_eqa_document.zip" TargetMode="External"/><Relationship Id="rId2" Type="http://schemas.openxmlformats.org/officeDocument/2006/relationships/hyperlink" Target="https://belle2.cc.kek.jp/~twiki/bin/view/Detector/SVD/OrigamiWireBondingOrder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hep.phys.s.u-tokyo.ac.jp/~sasaki/add_eqa_docu.zip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kds.kek.jp/getFile.py/access?contribId=3&amp;resId=0&amp;materialId=slides&amp;confId=16355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riedl\Desktop\materials\z_machine_l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15340"/>
            <a:ext cx="9144000" cy="6042660"/>
          </a:xfrm>
          <a:prstGeom prst="rect">
            <a:avLst/>
          </a:prstGeom>
          <a:noFill/>
        </p:spPr>
      </p:pic>
      <p:grpSp>
        <p:nvGrpSpPr>
          <p:cNvPr id="9" name="Group 8"/>
          <p:cNvGrpSpPr/>
          <p:nvPr/>
        </p:nvGrpSpPr>
        <p:grpSpPr>
          <a:xfrm>
            <a:off x="5656143" y="905256"/>
            <a:ext cx="3972489" cy="1761744"/>
            <a:chOff x="294711" y="4943856"/>
            <a:chExt cx="3972489" cy="1609344"/>
          </a:xfrm>
        </p:grpSpPr>
        <p:sp>
          <p:nvSpPr>
            <p:cNvPr id="7" name="Rectangle 6"/>
            <p:cNvSpPr/>
            <p:nvPr/>
          </p:nvSpPr>
          <p:spPr>
            <a:xfrm>
              <a:off x="304800" y="4953000"/>
              <a:ext cx="3342711" cy="1600200"/>
            </a:xfrm>
            <a:prstGeom prst="rect">
              <a:avLst/>
            </a:prstGeom>
            <a:solidFill>
              <a:srgbClr val="000000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94711" y="5446776"/>
              <a:ext cx="3441648" cy="7591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2600"/>
                </a:lnSpc>
              </a:pPr>
              <a:r>
                <a:rPr lang="de-AT" sz="3900" b="1" dirty="0" err="1" smtClean="0"/>
                <a:t>Electrical</a:t>
              </a:r>
              <a:r>
                <a:rPr lang="de-AT" sz="3900" b="1" dirty="0" smtClean="0"/>
                <a:t> Tests</a:t>
              </a:r>
            </a:p>
            <a:p>
              <a:pPr>
                <a:lnSpc>
                  <a:spcPts val="2600"/>
                </a:lnSpc>
              </a:pPr>
              <a:r>
                <a:rPr lang="de-AT" sz="2400" b="1" dirty="0" err="1" smtClean="0"/>
                <a:t>of</a:t>
              </a:r>
              <a:r>
                <a:rPr lang="de-AT" sz="2400" b="1" dirty="0" smtClean="0"/>
                <a:t> Modules </a:t>
              </a:r>
              <a:r>
                <a:rPr lang="de-AT" sz="2400" b="1" dirty="0" err="1" smtClean="0"/>
                <a:t>and</a:t>
              </a:r>
              <a:r>
                <a:rPr lang="de-AT" sz="2400" b="1" dirty="0" smtClean="0"/>
                <a:t> </a:t>
              </a:r>
              <a:r>
                <a:rPr lang="de-AT" sz="2400" b="1" dirty="0" err="1" smtClean="0"/>
                <a:t>Ladders</a:t>
              </a:r>
              <a:endParaRPr lang="en-US" sz="2400" b="1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04800" y="6126449"/>
              <a:ext cx="3962400" cy="364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1970" dirty="0" smtClean="0"/>
                <a:t>Markus Friedl  (HEPHY Vienna)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04800" y="4943856"/>
              <a:ext cx="3886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000" dirty="0" smtClean="0"/>
                <a:t>2 </a:t>
              </a:r>
              <a:r>
                <a:rPr lang="de-AT" sz="2000" dirty="0" err="1" smtClean="0"/>
                <a:t>October</a:t>
              </a:r>
              <a:r>
                <a:rPr lang="de-AT" sz="2000" dirty="0" smtClean="0"/>
                <a:t> 2014</a:t>
              </a:r>
              <a:endParaRPr lang="de-AT" sz="20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Semi-Final </a:t>
            </a:r>
            <a:r>
              <a:rPr lang="en-US" dirty="0" smtClean="0"/>
              <a:t>Measurement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Electrical test (with bias) after finishing all bonding reveals</a:t>
            </a:r>
          </a:p>
          <a:p>
            <a:pPr lvl="1"/>
            <a:r>
              <a:rPr lang="en-US" dirty="0" smtClean="0"/>
              <a:t>If biasing works (noise must decrease for both p- and n-sides)</a:t>
            </a:r>
          </a:p>
          <a:p>
            <a:pPr lvl="1"/>
            <a:r>
              <a:rPr lang="en-US" dirty="0" smtClean="0"/>
              <a:t>Pinholes and hot strips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Wires of p-side pinholes &amp; hot strips should be removed (with pull tester)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Reliable pinhole detection using separation voltage between p-bias and local APV ground </a:t>
            </a:r>
          </a:p>
          <a:p>
            <a:pPr lvl="1"/>
            <a:r>
              <a:rPr lang="en-US" dirty="0" smtClean="0"/>
              <a:t>Calibration curve amplitude changes vs. separation voltage</a:t>
            </a:r>
          </a:p>
          <a:p>
            <a:pPr lvl="1"/>
            <a:r>
              <a:rPr lang="en-US" dirty="0" smtClean="0"/>
              <a:t>DAC add-on circuit to be supplied to all ladder assembly sites</a:t>
            </a:r>
          </a:p>
          <a:p>
            <a:pPr lvl="1"/>
            <a:r>
              <a:rPr lang="en-US" dirty="0" smtClean="0"/>
              <a:t>Allows separation voltage to be set by software (automated measurement procedure)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 smtClean="0"/>
              <a:t>2 October 2014</a:t>
            </a:r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M.Friedl:Electrical Tests of Modules and Ladders</a:t>
            </a:r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noProof="0" smtClean="0"/>
              <a:pPr/>
              <a:t>10</a:t>
            </a:fld>
            <a:endParaRPr lang="en-US" noProof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Remedy For Too Many Pinholes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00" y="1600200"/>
            <a:ext cx="2286000" cy="4755360"/>
          </a:xfrm>
        </p:spPr>
        <p:txBody>
          <a:bodyPr/>
          <a:lstStyle/>
          <a:p>
            <a:r>
              <a:rPr lang="en-US" dirty="0" smtClean="0"/>
              <a:t>Only current flow INTO APV is problem = p-side only</a:t>
            </a:r>
          </a:p>
          <a:p>
            <a:endParaRPr lang="en-US" dirty="0" smtClean="0"/>
          </a:p>
          <a:p>
            <a:r>
              <a:rPr lang="en-US" dirty="0" smtClean="0"/>
              <a:t>Remedy: offset voltage between HV bias and APV_GND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 smtClean="0"/>
              <a:t>2 October 2014</a:t>
            </a:r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M.Friedl:Electrical Tests of Modules and Ladders</a:t>
            </a:r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noProof="0" smtClean="0"/>
              <a:pPr/>
              <a:t>11</a:t>
            </a:fld>
            <a:endParaRPr lang="en-US" noProof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5" y="1596631"/>
            <a:ext cx="6096000" cy="4712093"/>
          </a:xfrm>
          <a:prstGeom prst="rect">
            <a:avLst/>
          </a:prstGeom>
          <a:solidFill>
            <a:schemeClr val="tx1"/>
          </a:solidFill>
          <a:ln w="7620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9" name="Oval 8"/>
          <p:cNvSpPr/>
          <p:nvPr/>
        </p:nvSpPr>
        <p:spPr>
          <a:xfrm>
            <a:off x="5248275" y="4914900"/>
            <a:ext cx="800100" cy="5143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DAC Add-On for APVDAQ Test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DAC circuit which can create </a:t>
            </a:r>
            <a:r>
              <a:rPr lang="en-US" dirty="0" smtClean="0">
                <a:sym typeface="Symbol"/>
              </a:rPr>
              <a:t></a:t>
            </a:r>
            <a:r>
              <a:rPr lang="en-US" dirty="0" smtClean="0"/>
              <a:t>-5…+5V offset to HV</a:t>
            </a:r>
          </a:p>
          <a:p>
            <a:pPr lvl="1"/>
            <a:r>
              <a:rPr lang="en-US" dirty="0" smtClean="0"/>
              <a:t>Tested OK, PCBs (25x33mm</a:t>
            </a:r>
            <a:r>
              <a:rPr lang="en-US" baseline="30000" dirty="0" smtClean="0"/>
              <a:t>2</a:t>
            </a:r>
            <a:r>
              <a:rPr lang="en-US" dirty="0" smtClean="0"/>
              <a:t>) received but not yet assembled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 smtClean="0"/>
              <a:t>19 June 2014</a:t>
            </a:r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M.Friedl: Electronics &amp; Grounding</a:t>
            </a:r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noProof="0" smtClean="0"/>
              <a:pPr/>
              <a:t>12</a:t>
            </a:fld>
            <a:endParaRPr lang="en-US" noProof="0"/>
          </a:p>
        </p:txBody>
      </p:sp>
      <p:grpSp>
        <p:nvGrpSpPr>
          <p:cNvPr id="12" name="Group 11"/>
          <p:cNvGrpSpPr/>
          <p:nvPr/>
        </p:nvGrpSpPr>
        <p:grpSpPr>
          <a:xfrm>
            <a:off x="552450" y="2667000"/>
            <a:ext cx="8064000" cy="3499471"/>
            <a:chOff x="552450" y="2667000"/>
            <a:chExt cx="8064000" cy="3499471"/>
          </a:xfrm>
        </p:grpSpPr>
        <p:pic>
          <p:nvPicPr>
            <p:cNvPr id="22530" name="Picture 2" descr="E:\belle2\apvdaq\biasshift\biasshift_sch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52450" y="2667000"/>
              <a:ext cx="8064000" cy="3499471"/>
            </a:xfrm>
            <a:prstGeom prst="rect">
              <a:avLst/>
            </a:prstGeom>
            <a:noFill/>
          </p:spPr>
        </p:pic>
        <p:sp>
          <p:nvSpPr>
            <p:cNvPr id="8" name="TextBox 7"/>
            <p:cNvSpPr txBox="1"/>
            <p:nvPr/>
          </p:nvSpPr>
          <p:spPr>
            <a:xfrm>
              <a:off x="1200150" y="2743200"/>
              <a:ext cx="36423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Connection points to repeater board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2981325" y="3048000"/>
              <a:ext cx="95250" cy="180975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147" name="Picture 3" descr="C:\Users\friedl\Desktop\materials\biasshift_transp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43530" y="2668436"/>
            <a:ext cx="2668196" cy="349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Measurement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Source or laser scan</a:t>
            </a:r>
          </a:p>
          <a:p>
            <a:r>
              <a:rPr lang="en-US" dirty="0" smtClean="0"/>
              <a:t>Real measurements of sensor signals</a:t>
            </a:r>
          </a:p>
          <a:p>
            <a:r>
              <a:rPr lang="en-US" dirty="0" smtClean="0"/>
              <a:t>Requires</a:t>
            </a:r>
          </a:p>
          <a:p>
            <a:pPr lvl="1"/>
            <a:r>
              <a:rPr lang="en-US" baseline="30000" dirty="0" smtClean="0"/>
              <a:t>90</a:t>
            </a:r>
            <a:r>
              <a:rPr lang="en-US" dirty="0" smtClean="0"/>
              <a:t>Sr source with trigger </a:t>
            </a:r>
            <a:r>
              <a:rPr lang="en-US" dirty="0" err="1" smtClean="0"/>
              <a:t>scintillator+logic</a:t>
            </a:r>
            <a:r>
              <a:rPr lang="en-US" dirty="0" smtClean="0"/>
              <a:t> </a:t>
            </a:r>
          </a:p>
          <a:p>
            <a:pPr lvl="2">
              <a:buNone/>
            </a:pPr>
            <a:r>
              <a:rPr lang="en-US" dirty="0" smtClean="0"/>
              <a:t>	or 	</a:t>
            </a:r>
          </a:p>
          <a:p>
            <a:pPr lvl="1"/>
            <a:r>
              <a:rPr lang="en-US" dirty="0" smtClean="0"/>
              <a:t>Pulsed laser with trigger input or output</a:t>
            </a:r>
            <a:br>
              <a:rPr lang="en-US" dirty="0" smtClean="0"/>
            </a:br>
            <a:r>
              <a:rPr lang="en-US" dirty="0" smtClean="0"/>
              <a:t>(APVDAQ needs NIM input signal for external trigger)</a:t>
            </a:r>
          </a:p>
          <a:p>
            <a:pPr lvl="1"/>
            <a:r>
              <a:rPr lang="en-US" dirty="0" smtClean="0"/>
              <a:t>Movable stage to change position of ladder relative to source or laser</a:t>
            </a:r>
          </a:p>
          <a:p>
            <a:pPr lvl="1"/>
            <a:r>
              <a:rPr lang="en-US" dirty="0" smtClean="0"/>
              <a:t>Software control for movable stage to scan one sensor of </a:t>
            </a:r>
            <a:r>
              <a:rPr lang="en-US" smtClean="0"/>
              <a:t>the ladder at a time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 smtClean="0"/>
              <a:t>2 October 2014</a:t>
            </a:r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M.Friedl:Electrical Tests of Modules and Ladders</a:t>
            </a:r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noProof="0" smtClean="0"/>
              <a:pPr/>
              <a:t>13</a:t>
            </a:fld>
            <a:endParaRPr lang="en-US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Vienna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Light-proof box with </a:t>
            </a:r>
            <a:r>
              <a:rPr lang="en-US" dirty="0" err="1" smtClean="0"/>
              <a:t>xy</a:t>
            </a:r>
            <a:r>
              <a:rPr lang="en-US" dirty="0" smtClean="0"/>
              <a:t> control for ladder motion</a:t>
            </a:r>
          </a:p>
          <a:p>
            <a:r>
              <a:rPr lang="en-US" dirty="0" smtClean="0"/>
              <a:t>Source + PM are mounted in the center</a:t>
            </a:r>
          </a:p>
          <a:p>
            <a:r>
              <a:rPr lang="en-US" dirty="0" smtClean="0"/>
              <a:t>So far used in </a:t>
            </a:r>
            <a:br>
              <a:rPr lang="en-US" dirty="0" smtClean="0"/>
            </a:br>
            <a:r>
              <a:rPr lang="en-US" dirty="0" smtClean="0"/>
              <a:t>beam tests</a:t>
            </a:r>
            <a:br>
              <a:rPr lang="en-US" dirty="0" smtClean="0"/>
            </a:br>
            <a:r>
              <a:rPr lang="en-US" dirty="0" smtClean="0"/>
              <a:t>(without source)</a:t>
            </a:r>
          </a:p>
          <a:p>
            <a:r>
              <a:rPr lang="en-US" dirty="0" smtClean="0"/>
              <a:t>Allows CO2 </a:t>
            </a:r>
            <a:br>
              <a:rPr lang="en-US" dirty="0" smtClean="0"/>
            </a:br>
            <a:r>
              <a:rPr lang="en-US" dirty="0" smtClean="0"/>
              <a:t>cooling &amp; dry gas</a:t>
            </a:r>
            <a:br>
              <a:rPr lang="en-US" dirty="0" smtClean="0"/>
            </a:br>
            <a:r>
              <a:rPr lang="en-US" dirty="0" smtClean="0"/>
              <a:t>flushing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 smtClean="0"/>
              <a:t>2 October 2014</a:t>
            </a:r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M.Friedl:Electrical Tests of Modules and Ladders</a:t>
            </a:r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noProof="0" smtClean="0"/>
              <a:pPr/>
              <a:t>14</a:t>
            </a:fld>
            <a:endParaRPr lang="en-US" noProof="0"/>
          </a:p>
        </p:txBody>
      </p:sp>
      <p:pic>
        <p:nvPicPr>
          <p:cNvPr id="1026" name="Picture 2" descr="C:\Users\friedl\Desktop\testbeam11Outrea_012.jpg"/>
          <p:cNvPicPr>
            <a:picLocks noChangeAspect="1" noChangeArrowheads="1"/>
          </p:cNvPicPr>
          <p:nvPr/>
        </p:nvPicPr>
        <p:blipFill>
          <a:blip r:embed="rId2" cstate="print"/>
          <a:srcRect r="9408"/>
          <a:stretch>
            <a:fillRect/>
          </a:stretch>
        </p:blipFill>
        <p:spPr bwMode="auto">
          <a:xfrm>
            <a:off x="3522452" y="2580894"/>
            <a:ext cx="5105400" cy="37437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Twiki</a:t>
            </a:r>
            <a:r>
              <a:rPr lang="en-US" dirty="0" smtClean="0"/>
              <a:t>: Origami Wire Bonding Order (step-by-step table)</a:t>
            </a:r>
            <a:br>
              <a:rPr lang="en-US" dirty="0" smtClean="0"/>
            </a:br>
            <a:r>
              <a:rPr lang="en-US" sz="1750" dirty="0" smtClean="0">
                <a:hlinkClick r:id="rId2"/>
              </a:rPr>
              <a:t>https://belle2.cc.kek.jp/~twiki/bin/view/Detector/SVD/OrigamiWireBondingOrder</a:t>
            </a:r>
            <a:r>
              <a:rPr lang="en-US" sz="1750" dirty="0" smtClean="0"/>
              <a:t> </a:t>
            </a:r>
          </a:p>
          <a:p>
            <a:r>
              <a:rPr lang="en-US" dirty="0" smtClean="0"/>
              <a:t>Sasaki-san: Origami measurement data </a:t>
            </a:r>
            <a:br>
              <a:rPr lang="en-US" dirty="0" smtClean="0"/>
            </a:br>
            <a:r>
              <a:rPr lang="en-US" sz="1750" dirty="0" smtClean="0">
                <a:hlinkClick r:id="rId3"/>
              </a:rPr>
              <a:t>http://hep.phys.s.u-tokyo.ac.jp/~sasaki/sasaki_eqa_document.zip</a:t>
            </a:r>
            <a:r>
              <a:rPr lang="en-US" sz="1750" dirty="0" smtClean="0"/>
              <a:t> </a:t>
            </a:r>
            <a:br>
              <a:rPr lang="en-US" sz="1750" dirty="0" smtClean="0"/>
            </a:br>
            <a:r>
              <a:rPr lang="en-US" sz="1750" dirty="0" smtClean="0">
                <a:hlinkClick r:id="rId4"/>
              </a:rPr>
              <a:t>http://hep.phys.s.u-tokyo.ac.jp/~sasaki/add_eqa_docu.zip</a:t>
            </a:r>
            <a:r>
              <a:rPr lang="en-US" sz="1750" dirty="0" smtClean="0"/>
              <a:t> </a:t>
            </a:r>
            <a:br>
              <a:rPr lang="en-US" sz="1750" dirty="0" smtClean="0"/>
            </a:br>
            <a:r>
              <a:rPr lang="en-US" sz="1750" dirty="0" smtClean="0"/>
              <a:t>(this is also the source of the wire-bonding sketches)</a:t>
            </a:r>
          </a:p>
          <a:p>
            <a:pPr lvl="1"/>
            <a:r>
              <a:rPr lang="en-US" dirty="0" smtClean="0"/>
              <a:t>Also includes suggestions for good/bad thresholds</a:t>
            </a:r>
          </a:p>
          <a:p>
            <a:pPr lvl="1"/>
            <a:r>
              <a:rPr lang="en-US" dirty="0" smtClean="0"/>
              <a:t>Probably a bit too early to decide about grading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 smtClean="0"/>
              <a:t>2 October 2014</a:t>
            </a:r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M.Friedl:Electrical Tests of Modules and Ladders</a:t>
            </a:r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noProof="0" smtClean="0"/>
              <a:pPr/>
              <a:t>15</a:t>
            </a:fld>
            <a:endParaRPr lang="en-US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already know how to test bare</a:t>
            </a:r>
          </a:p>
          <a:p>
            <a:pPr lvl="1"/>
            <a:r>
              <a:rPr lang="en-US" dirty="0" smtClean="0"/>
              <a:t>Hybrids</a:t>
            </a:r>
          </a:p>
          <a:p>
            <a:pPr lvl="1"/>
            <a:r>
              <a:rPr lang="en-US" dirty="0" err="1" smtClean="0"/>
              <a:t>Origamis</a:t>
            </a:r>
            <a:endParaRPr lang="en-US" dirty="0" smtClean="0"/>
          </a:p>
          <a:p>
            <a:r>
              <a:rPr lang="en-US" dirty="0" smtClean="0"/>
              <a:t>See </a:t>
            </a:r>
            <a:r>
              <a:rPr lang="en-US" sz="1500" dirty="0" smtClean="0">
                <a:hlinkClick r:id="rId2"/>
              </a:rPr>
              <a:t>http://kds.kek.jp/getFile.py/access?contribId=3&amp;resId=0&amp;materialId=slides&amp;confId=16355</a:t>
            </a:r>
            <a:r>
              <a:rPr lang="en-US" sz="1500" dirty="0" smtClean="0"/>
              <a:t> </a:t>
            </a:r>
          </a:p>
          <a:p>
            <a:endParaRPr lang="en-US" dirty="0" smtClean="0"/>
          </a:p>
          <a:p>
            <a:r>
              <a:rPr lang="en-US" dirty="0" smtClean="0"/>
              <a:t>Now we should think about testing modules (=hybrids with sensor with or without bias)</a:t>
            </a:r>
            <a:endParaRPr lang="en-US" dirty="0"/>
          </a:p>
          <a:p>
            <a:r>
              <a:rPr lang="en-US" dirty="0" smtClean="0"/>
              <a:t>Purposes:</a:t>
            </a:r>
          </a:p>
          <a:p>
            <a:pPr lvl="1"/>
            <a:r>
              <a:rPr lang="en-US" dirty="0" smtClean="0"/>
              <a:t>Verification of (partial) wire bonding during ladder assembly</a:t>
            </a:r>
          </a:p>
          <a:p>
            <a:pPr lvl="1"/>
            <a:r>
              <a:rPr lang="en-US" dirty="0" smtClean="0"/>
              <a:t>Final tests of completed module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 smtClean="0"/>
              <a:t>2 October 2014</a:t>
            </a:r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M.Friedl:Electrical Tests of Modules and Ladders</a:t>
            </a:r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noProof="0" smtClean="0"/>
              <a:pPr/>
              <a:t>2</a:t>
            </a:fld>
            <a:endParaRPr lang="en-US" noProof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Defects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5360"/>
          </a:xfrm>
        </p:spPr>
        <p:txBody>
          <a:bodyPr>
            <a:normAutofit fontScale="92500" lnSpcReduction="20000"/>
          </a:bodyPr>
          <a:lstStyle/>
          <a:p>
            <a:r>
              <a:rPr lang="de-AT" dirty="0" err="1" smtClean="0"/>
              <a:t>Affecting</a:t>
            </a:r>
            <a:r>
              <a:rPr lang="de-AT" dirty="0" smtClean="0"/>
              <a:t> </a:t>
            </a:r>
            <a:r>
              <a:rPr lang="de-AT" b="1" dirty="0" err="1" smtClean="0"/>
              <a:t>full</a:t>
            </a:r>
            <a:r>
              <a:rPr lang="de-AT" b="1" dirty="0" smtClean="0"/>
              <a:t> </a:t>
            </a:r>
            <a:r>
              <a:rPr lang="de-AT" b="1" dirty="0" err="1" smtClean="0"/>
              <a:t>sensor</a:t>
            </a:r>
            <a:endParaRPr lang="de-AT" b="1" dirty="0" smtClean="0"/>
          </a:p>
          <a:p>
            <a:pPr lvl="1"/>
            <a:r>
              <a:rPr lang="de-AT" dirty="0" err="1" smtClean="0"/>
              <a:t>No</a:t>
            </a:r>
            <a:r>
              <a:rPr lang="de-AT" dirty="0" smtClean="0"/>
              <a:t> </a:t>
            </a:r>
            <a:r>
              <a:rPr lang="de-AT" dirty="0" err="1" smtClean="0"/>
              <a:t>bias</a:t>
            </a:r>
            <a:r>
              <a:rPr lang="de-AT" dirty="0" smtClean="0"/>
              <a:t> </a:t>
            </a:r>
            <a:r>
              <a:rPr lang="de-AT" dirty="0" err="1" smtClean="0"/>
              <a:t>connection</a:t>
            </a:r>
            <a:r>
              <a:rPr lang="de-AT" dirty="0" smtClean="0"/>
              <a:t> &gt; </a:t>
            </a:r>
            <a:r>
              <a:rPr lang="de-AT" dirty="0" err="1" smtClean="0"/>
              <a:t>no</a:t>
            </a:r>
            <a:r>
              <a:rPr lang="de-AT" dirty="0" smtClean="0"/>
              <a:t> </a:t>
            </a:r>
            <a:r>
              <a:rPr lang="de-AT" dirty="0" err="1" smtClean="0"/>
              <a:t>depletion</a:t>
            </a:r>
            <a:r>
              <a:rPr lang="de-AT" dirty="0" smtClean="0"/>
              <a:t> &gt; large </a:t>
            </a:r>
            <a:r>
              <a:rPr lang="de-AT" dirty="0" err="1" smtClean="0"/>
              <a:t>noise</a:t>
            </a:r>
            <a:endParaRPr lang="de-AT" dirty="0" smtClean="0"/>
          </a:p>
          <a:p>
            <a:pPr lvl="1"/>
            <a:r>
              <a:rPr lang="de-AT" dirty="0" smtClean="0"/>
              <a:t>Large </a:t>
            </a:r>
            <a:r>
              <a:rPr lang="de-AT" dirty="0" err="1" smtClean="0"/>
              <a:t>common</a:t>
            </a:r>
            <a:r>
              <a:rPr lang="de-AT" dirty="0" smtClean="0"/>
              <a:t> </a:t>
            </a:r>
            <a:r>
              <a:rPr lang="de-AT" dirty="0" err="1" smtClean="0"/>
              <a:t>mode</a:t>
            </a:r>
            <a:r>
              <a:rPr lang="de-AT" dirty="0" smtClean="0"/>
              <a:t> </a:t>
            </a:r>
            <a:r>
              <a:rPr lang="de-AT" dirty="0" err="1" smtClean="0"/>
              <a:t>noise</a:t>
            </a:r>
            <a:r>
              <a:rPr lang="de-AT" dirty="0" smtClean="0"/>
              <a:t> &gt; </a:t>
            </a:r>
            <a:r>
              <a:rPr lang="de-AT" dirty="0" err="1" smtClean="0"/>
              <a:t>could</a:t>
            </a:r>
            <a:r>
              <a:rPr lang="de-AT" dirty="0" smtClean="0"/>
              <a:t> </a:t>
            </a:r>
            <a:r>
              <a:rPr lang="de-AT" dirty="0" err="1" smtClean="0"/>
              <a:t>indicate</a:t>
            </a:r>
            <a:r>
              <a:rPr lang="de-AT" dirty="0" smtClean="0"/>
              <a:t> </a:t>
            </a:r>
            <a:r>
              <a:rPr lang="de-AT" dirty="0" err="1" smtClean="0"/>
              <a:t>problem</a:t>
            </a:r>
            <a:r>
              <a:rPr lang="de-AT" dirty="0" smtClean="0"/>
              <a:t> </a:t>
            </a:r>
            <a:r>
              <a:rPr lang="de-AT" dirty="0" err="1" smtClean="0"/>
              <a:t>with</a:t>
            </a:r>
            <a:r>
              <a:rPr lang="de-AT" dirty="0" smtClean="0"/>
              <a:t> </a:t>
            </a:r>
            <a:r>
              <a:rPr lang="de-AT" dirty="0" err="1" smtClean="0"/>
              <a:t>bias</a:t>
            </a:r>
            <a:endParaRPr lang="de-AT" dirty="0" smtClean="0"/>
          </a:p>
          <a:p>
            <a:pPr lvl="1"/>
            <a:endParaRPr lang="de-AT" dirty="0" smtClean="0"/>
          </a:p>
          <a:p>
            <a:r>
              <a:rPr lang="de-AT" dirty="0" err="1" smtClean="0"/>
              <a:t>Affecting</a:t>
            </a:r>
            <a:r>
              <a:rPr lang="de-AT" dirty="0" smtClean="0"/>
              <a:t> </a:t>
            </a:r>
            <a:r>
              <a:rPr lang="de-AT" b="1" dirty="0" err="1" smtClean="0"/>
              <a:t>single</a:t>
            </a:r>
            <a:r>
              <a:rPr lang="de-AT" b="1" dirty="0" smtClean="0"/>
              <a:t> </a:t>
            </a:r>
            <a:r>
              <a:rPr lang="de-AT" b="1" dirty="0" err="1" smtClean="0"/>
              <a:t>strips</a:t>
            </a:r>
            <a:endParaRPr lang="de-AT" b="1" dirty="0" smtClean="0"/>
          </a:p>
          <a:p>
            <a:pPr lvl="1"/>
            <a:r>
              <a:rPr lang="de-AT" dirty="0" err="1" smtClean="0"/>
              <a:t>No</a:t>
            </a:r>
            <a:r>
              <a:rPr lang="de-AT" dirty="0" smtClean="0"/>
              <a:t> </a:t>
            </a:r>
            <a:r>
              <a:rPr lang="de-AT" dirty="0" err="1" smtClean="0"/>
              <a:t>connection</a:t>
            </a:r>
            <a:r>
              <a:rPr lang="de-AT" dirty="0" smtClean="0"/>
              <a:t> &gt; </a:t>
            </a:r>
            <a:r>
              <a:rPr lang="de-AT" dirty="0" err="1" smtClean="0"/>
              <a:t>low</a:t>
            </a:r>
            <a:r>
              <a:rPr lang="de-AT" dirty="0" smtClean="0"/>
              <a:t> </a:t>
            </a:r>
            <a:r>
              <a:rPr lang="de-AT" dirty="0" err="1" smtClean="0"/>
              <a:t>noise</a:t>
            </a:r>
            <a:endParaRPr lang="de-AT" dirty="0" smtClean="0"/>
          </a:p>
          <a:p>
            <a:pPr lvl="1"/>
            <a:r>
              <a:rPr lang="de-AT" dirty="0" smtClean="0"/>
              <a:t>Hot </a:t>
            </a:r>
            <a:r>
              <a:rPr lang="de-AT" dirty="0" err="1" smtClean="0"/>
              <a:t>strip</a:t>
            </a:r>
            <a:r>
              <a:rPr lang="de-AT" dirty="0" smtClean="0"/>
              <a:t> &gt; </a:t>
            </a:r>
            <a:r>
              <a:rPr lang="de-AT" dirty="0" err="1" smtClean="0"/>
              <a:t>high</a:t>
            </a:r>
            <a:r>
              <a:rPr lang="de-AT" dirty="0" smtClean="0"/>
              <a:t> </a:t>
            </a:r>
            <a:r>
              <a:rPr lang="de-AT" dirty="0" err="1" smtClean="0"/>
              <a:t>noise</a:t>
            </a:r>
            <a:endParaRPr lang="de-AT" dirty="0" smtClean="0"/>
          </a:p>
          <a:p>
            <a:pPr lvl="1"/>
            <a:r>
              <a:rPr lang="de-AT" dirty="0" err="1" smtClean="0"/>
              <a:t>Shorted</a:t>
            </a:r>
            <a:r>
              <a:rPr lang="de-AT" dirty="0" smtClean="0"/>
              <a:t> </a:t>
            </a:r>
            <a:r>
              <a:rPr lang="de-AT" dirty="0" err="1" smtClean="0"/>
              <a:t>neighbors</a:t>
            </a:r>
            <a:r>
              <a:rPr lang="de-AT" dirty="0" smtClean="0"/>
              <a:t> &gt; half </a:t>
            </a:r>
            <a:r>
              <a:rPr lang="de-AT" dirty="0" err="1" smtClean="0"/>
              <a:t>calibration</a:t>
            </a:r>
            <a:r>
              <a:rPr lang="de-AT" dirty="0" smtClean="0"/>
              <a:t> </a:t>
            </a:r>
            <a:r>
              <a:rPr lang="de-AT" dirty="0" err="1" smtClean="0"/>
              <a:t>signal</a:t>
            </a:r>
            <a:r>
              <a:rPr lang="de-AT" dirty="0" smtClean="0"/>
              <a:t> (</a:t>
            </a:r>
            <a:r>
              <a:rPr lang="de-AT" dirty="0" err="1" smtClean="0"/>
              <a:t>for</a:t>
            </a:r>
            <a:r>
              <a:rPr lang="de-AT" dirty="0" smtClean="0"/>
              <a:t> 2 </a:t>
            </a:r>
            <a:r>
              <a:rPr lang="de-AT" dirty="0" err="1" smtClean="0"/>
              <a:t>strips</a:t>
            </a:r>
            <a:r>
              <a:rPr lang="de-AT" dirty="0" smtClean="0"/>
              <a:t>; </a:t>
            </a:r>
            <a:r>
              <a:rPr lang="de-AT" dirty="0" err="1" smtClean="0"/>
              <a:t>lower</a:t>
            </a:r>
            <a:r>
              <a:rPr lang="de-AT" dirty="0" smtClean="0"/>
              <a:t> </a:t>
            </a:r>
            <a:r>
              <a:rPr lang="de-AT" dirty="0" err="1" smtClean="0"/>
              <a:t>to</a:t>
            </a:r>
            <a:r>
              <a:rPr lang="de-AT" dirty="0" smtClean="0"/>
              <a:t> </a:t>
            </a:r>
            <a:r>
              <a:rPr lang="de-AT" dirty="0" err="1" smtClean="0"/>
              <a:t>zero</a:t>
            </a:r>
            <a:r>
              <a:rPr lang="de-AT" dirty="0" smtClean="0"/>
              <a:t> </a:t>
            </a:r>
            <a:r>
              <a:rPr lang="de-AT" dirty="0" err="1" smtClean="0"/>
              <a:t>with</a:t>
            </a:r>
            <a:r>
              <a:rPr lang="de-AT" dirty="0" smtClean="0"/>
              <a:t> </a:t>
            </a:r>
            <a:r>
              <a:rPr lang="de-AT" dirty="0" err="1" smtClean="0"/>
              <a:t>more</a:t>
            </a:r>
            <a:r>
              <a:rPr lang="de-AT" dirty="0" smtClean="0"/>
              <a:t> </a:t>
            </a:r>
            <a:r>
              <a:rPr lang="de-AT" dirty="0" err="1" smtClean="0"/>
              <a:t>to</a:t>
            </a:r>
            <a:r>
              <a:rPr lang="de-AT" dirty="0" smtClean="0"/>
              <a:t> </a:t>
            </a:r>
            <a:r>
              <a:rPr lang="de-AT" dirty="0" err="1" smtClean="0"/>
              <a:t>many</a:t>
            </a:r>
            <a:r>
              <a:rPr lang="de-AT" dirty="0" smtClean="0"/>
              <a:t> </a:t>
            </a:r>
            <a:r>
              <a:rPr lang="de-AT" dirty="0" err="1" smtClean="0"/>
              <a:t>more</a:t>
            </a:r>
            <a:r>
              <a:rPr lang="de-AT" dirty="0" smtClean="0"/>
              <a:t>)</a:t>
            </a:r>
            <a:endParaRPr lang="de-AT" dirty="0" smtClean="0"/>
          </a:p>
          <a:p>
            <a:pPr lvl="1"/>
            <a:r>
              <a:rPr lang="de-AT" dirty="0" err="1" smtClean="0"/>
              <a:t>Pinhole</a:t>
            </a:r>
            <a:r>
              <a:rPr lang="de-AT" dirty="0" smtClean="0"/>
              <a:t> &gt; </a:t>
            </a:r>
            <a:r>
              <a:rPr lang="de-AT" dirty="0" err="1" smtClean="0"/>
              <a:t>low</a:t>
            </a:r>
            <a:r>
              <a:rPr lang="de-AT" dirty="0" smtClean="0"/>
              <a:t>/</a:t>
            </a:r>
            <a:r>
              <a:rPr lang="de-AT" dirty="0" err="1" smtClean="0"/>
              <a:t>no</a:t>
            </a:r>
            <a:r>
              <a:rPr lang="de-AT" dirty="0" smtClean="0"/>
              <a:t> </a:t>
            </a:r>
            <a:r>
              <a:rPr lang="de-AT" dirty="0" err="1" smtClean="0"/>
              <a:t>calibration</a:t>
            </a:r>
            <a:r>
              <a:rPr lang="de-AT" dirty="0" smtClean="0"/>
              <a:t> </a:t>
            </a:r>
            <a:r>
              <a:rPr lang="de-AT" dirty="0" err="1" smtClean="0"/>
              <a:t>signal</a:t>
            </a:r>
            <a:endParaRPr lang="de-AT" dirty="0" smtClean="0"/>
          </a:p>
          <a:p>
            <a:pPr lvl="1"/>
            <a:endParaRPr lang="de-AT" dirty="0" smtClean="0"/>
          </a:p>
          <a:p>
            <a:r>
              <a:rPr lang="en-US" dirty="0" smtClean="0"/>
              <a:t>Defect may lie with PA and/or sensor</a:t>
            </a:r>
          </a:p>
          <a:p>
            <a:r>
              <a:rPr lang="en-US" dirty="0" smtClean="0"/>
              <a:t>Common mode correction (CMC) can invert low &lt;&gt; high noise</a:t>
            </a:r>
          </a:p>
          <a:p>
            <a:r>
              <a:rPr lang="en-US" dirty="0" smtClean="0"/>
              <a:t>Calibration run (includes noise) needed to find all those defects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 smtClean="0"/>
              <a:t>2 October 2014</a:t>
            </a:r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M.Friedl:Electrical Tests of Modules and Ladders</a:t>
            </a:r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noProof="0" smtClean="0"/>
              <a:pPr/>
              <a:t>3</a:t>
            </a:fld>
            <a:endParaRPr lang="en-US" noProof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Origami Assembly Flow: n-Side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181600"/>
            <a:ext cx="8229600" cy="117396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Excerpt from L5 ladder assembly process flow (</a:t>
            </a:r>
            <a:r>
              <a:rPr lang="en-US" dirty="0" err="1" smtClean="0"/>
              <a:t>Twiki</a:t>
            </a:r>
            <a:r>
              <a:rPr lang="en-US" dirty="0" smtClean="0"/>
              <a:t>)</a:t>
            </a:r>
          </a:p>
          <a:p>
            <a:r>
              <a:rPr lang="en-US" dirty="0" smtClean="0"/>
              <a:t>Electrical test after each step</a:t>
            </a:r>
          </a:p>
          <a:p>
            <a:r>
              <a:rPr lang="en-US" dirty="0" smtClean="0"/>
              <a:t>n-side bias bonds are made initially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 smtClean="0"/>
              <a:t>2 October 2014</a:t>
            </a:r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M.Friedl:Electrical Tests of Modules and Ladders</a:t>
            </a:r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noProof="0" smtClean="0"/>
              <a:pPr/>
              <a:t>4</a:t>
            </a:fld>
            <a:endParaRPr lang="en-US" noProof="0"/>
          </a:p>
        </p:txBody>
      </p:sp>
      <p:pic>
        <p:nvPicPr>
          <p:cNvPr id="1026" name="Picture 2" descr="C:\Users\friedl\Desktop\l5.5.80.png"/>
          <p:cNvPicPr>
            <a:picLocks noChangeAspect="1" noChangeArrowheads="1"/>
          </p:cNvPicPr>
          <p:nvPr/>
        </p:nvPicPr>
        <p:blipFill>
          <a:blip r:embed="rId2" cstate="print"/>
          <a:srcRect t="25139"/>
          <a:stretch>
            <a:fillRect/>
          </a:stretch>
        </p:blipFill>
        <p:spPr bwMode="auto">
          <a:xfrm>
            <a:off x="546600" y="1600200"/>
            <a:ext cx="8064000" cy="3486523"/>
          </a:xfrm>
          <a:prstGeom prst="rect">
            <a:avLst/>
          </a:prstGeom>
          <a:noFill/>
        </p:spPr>
      </p:pic>
      <p:grpSp>
        <p:nvGrpSpPr>
          <p:cNvPr id="41" name="Group 40"/>
          <p:cNvGrpSpPr/>
          <p:nvPr/>
        </p:nvGrpSpPr>
        <p:grpSpPr>
          <a:xfrm>
            <a:off x="1719530" y="1738390"/>
            <a:ext cx="2694993" cy="3082440"/>
            <a:chOff x="1719530" y="1738390"/>
            <a:chExt cx="2694993" cy="3082440"/>
          </a:xfrm>
        </p:grpSpPr>
        <p:sp>
          <p:nvSpPr>
            <p:cNvPr id="10" name="フリーフォーム 31"/>
            <p:cNvSpPr/>
            <p:nvPr/>
          </p:nvSpPr>
          <p:spPr>
            <a:xfrm>
              <a:off x="3020679" y="1992361"/>
              <a:ext cx="299484" cy="277188"/>
            </a:xfrm>
            <a:custGeom>
              <a:avLst/>
              <a:gdLst>
                <a:gd name="connsiteX0" fmla="*/ 0 w 522514"/>
                <a:gd name="connsiteY0" fmla="*/ 279354 h 453525"/>
                <a:gd name="connsiteX1" fmla="*/ 232228 w 522514"/>
                <a:gd name="connsiteY1" fmla="*/ 3582 h 453525"/>
                <a:gd name="connsiteX2" fmla="*/ 522514 w 522514"/>
                <a:gd name="connsiteY2" fmla="*/ 453525 h 453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2514" h="453525">
                  <a:moveTo>
                    <a:pt x="0" y="279354"/>
                  </a:moveTo>
                  <a:cubicBezTo>
                    <a:pt x="72571" y="126953"/>
                    <a:pt x="145142" y="-25447"/>
                    <a:pt x="232228" y="3582"/>
                  </a:cubicBezTo>
                  <a:cubicBezTo>
                    <a:pt x="319314" y="32610"/>
                    <a:pt x="420914" y="243067"/>
                    <a:pt x="522514" y="453525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正方形/長方形 25"/>
            <p:cNvSpPr/>
            <p:nvPr/>
          </p:nvSpPr>
          <p:spPr>
            <a:xfrm>
              <a:off x="2066740" y="2269549"/>
              <a:ext cx="1960538" cy="90902"/>
            </a:xfrm>
            <a:prstGeom prst="rect">
              <a:avLst/>
            </a:prstGeom>
            <a:ln w="12700"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正方形/長方形 26"/>
            <p:cNvSpPr/>
            <p:nvPr/>
          </p:nvSpPr>
          <p:spPr>
            <a:xfrm>
              <a:off x="2066740" y="2360452"/>
              <a:ext cx="2276660" cy="116466"/>
            </a:xfrm>
            <a:prstGeom prst="rect">
              <a:avLst/>
            </a:prstGeom>
            <a:ln w="12700">
              <a:solidFill>
                <a:schemeClr val="tx1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正方形/長方形 27"/>
            <p:cNvSpPr/>
            <p:nvPr/>
          </p:nvSpPr>
          <p:spPr>
            <a:xfrm>
              <a:off x="2538177" y="2144157"/>
              <a:ext cx="673839" cy="108147"/>
            </a:xfrm>
            <a:prstGeom prst="rect">
              <a:avLst/>
            </a:prstGeom>
            <a:solidFill>
              <a:schemeClr val="bg1">
                <a:lumMod val="75000"/>
                <a:lumOff val="25000"/>
              </a:schemeClr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フリーフォーム 31"/>
            <p:cNvSpPr/>
            <p:nvPr/>
          </p:nvSpPr>
          <p:spPr>
            <a:xfrm>
              <a:off x="3023727" y="3168889"/>
              <a:ext cx="299484" cy="277188"/>
            </a:xfrm>
            <a:custGeom>
              <a:avLst/>
              <a:gdLst>
                <a:gd name="connsiteX0" fmla="*/ 0 w 522514"/>
                <a:gd name="connsiteY0" fmla="*/ 279354 h 453525"/>
                <a:gd name="connsiteX1" fmla="*/ 232228 w 522514"/>
                <a:gd name="connsiteY1" fmla="*/ 3582 h 453525"/>
                <a:gd name="connsiteX2" fmla="*/ 522514 w 522514"/>
                <a:gd name="connsiteY2" fmla="*/ 453525 h 453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2514" h="453525">
                  <a:moveTo>
                    <a:pt x="0" y="279354"/>
                  </a:moveTo>
                  <a:cubicBezTo>
                    <a:pt x="72571" y="126953"/>
                    <a:pt x="145142" y="-25447"/>
                    <a:pt x="232228" y="3582"/>
                  </a:cubicBezTo>
                  <a:cubicBezTo>
                    <a:pt x="319314" y="32610"/>
                    <a:pt x="420914" y="243067"/>
                    <a:pt x="522514" y="453525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フリーフォーム 32"/>
            <p:cNvSpPr/>
            <p:nvPr/>
          </p:nvSpPr>
          <p:spPr>
            <a:xfrm>
              <a:off x="2961803" y="3066288"/>
              <a:ext cx="447527" cy="420352"/>
            </a:xfrm>
            <a:custGeom>
              <a:avLst/>
              <a:gdLst>
                <a:gd name="connsiteX0" fmla="*/ 0 w 522514"/>
                <a:gd name="connsiteY0" fmla="*/ 279354 h 453525"/>
                <a:gd name="connsiteX1" fmla="*/ 232228 w 522514"/>
                <a:gd name="connsiteY1" fmla="*/ 3582 h 453525"/>
                <a:gd name="connsiteX2" fmla="*/ 522514 w 522514"/>
                <a:gd name="connsiteY2" fmla="*/ 453525 h 453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2514" h="453525">
                  <a:moveTo>
                    <a:pt x="0" y="279354"/>
                  </a:moveTo>
                  <a:cubicBezTo>
                    <a:pt x="72571" y="126953"/>
                    <a:pt x="145142" y="-25447"/>
                    <a:pt x="232228" y="3582"/>
                  </a:cubicBezTo>
                  <a:cubicBezTo>
                    <a:pt x="319314" y="32610"/>
                    <a:pt x="420914" y="243067"/>
                    <a:pt x="522514" y="453525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正方形/長方形 25"/>
            <p:cNvSpPr/>
            <p:nvPr/>
          </p:nvSpPr>
          <p:spPr>
            <a:xfrm>
              <a:off x="2069788" y="3446077"/>
              <a:ext cx="1960538" cy="90902"/>
            </a:xfrm>
            <a:prstGeom prst="rect">
              <a:avLst/>
            </a:prstGeom>
            <a:ln w="12700"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正方形/長方形 26"/>
            <p:cNvSpPr/>
            <p:nvPr/>
          </p:nvSpPr>
          <p:spPr>
            <a:xfrm>
              <a:off x="2069788" y="3536980"/>
              <a:ext cx="2276660" cy="116466"/>
            </a:xfrm>
            <a:prstGeom prst="rect">
              <a:avLst/>
            </a:prstGeom>
            <a:ln w="12700">
              <a:solidFill>
                <a:schemeClr val="tx1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正方形/長方形 27"/>
            <p:cNvSpPr/>
            <p:nvPr/>
          </p:nvSpPr>
          <p:spPr>
            <a:xfrm>
              <a:off x="2541225" y="3320685"/>
              <a:ext cx="673839" cy="108147"/>
            </a:xfrm>
            <a:prstGeom prst="rect">
              <a:avLst/>
            </a:prstGeom>
            <a:solidFill>
              <a:schemeClr val="bg1">
                <a:lumMod val="75000"/>
                <a:lumOff val="25000"/>
              </a:schemeClr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フリーフォーム 24"/>
            <p:cNvSpPr/>
            <p:nvPr/>
          </p:nvSpPr>
          <p:spPr>
            <a:xfrm>
              <a:off x="3952150" y="4488069"/>
              <a:ext cx="190870" cy="221549"/>
            </a:xfrm>
            <a:custGeom>
              <a:avLst/>
              <a:gdLst>
                <a:gd name="connsiteX0" fmla="*/ 0 w 522514"/>
                <a:gd name="connsiteY0" fmla="*/ 279354 h 453525"/>
                <a:gd name="connsiteX1" fmla="*/ 232228 w 522514"/>
                <a:gd name="connsiteY1" fmla="*/ 3582 h 453525"/>
                <a:gd name="connsiteX2" fmla="*/ 522514 w 522514"/>
                <a:gd name="connsiteY2" fmla="*/ 453525 h 453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2514" h="453525">
                  <a:moveTo>
                    <a:pt x="0" y="279354"/>
                  </a:moveTo>
                  <a:cubicBezTo>
                    <a:pt x="72571" y="126953"/>
                    <a:pt x="145142" y="-25447"/>
                    <a:pt x="232228" y="3582"/>
                  </a:cubicBezTo>
                  <a:cubicBezTo>
                    <a:pt x="319314" y="32610"/>
                    <a:pt x="420914" y="243067"/>
                    <a:pt x="522514" y="453525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フリーフォーム 31"/>
            <p:cNvSpPr/>
            <p:nvPr/>
          </p:nvSpPr>
          <p:spPr>
            <a:xfrm>
              <a:off x="3026775" y="4336273"/>
              <a:ext cx="299484" cy="277188"/>
            </a:xfrm>
            <a:custGeom>
              <a:avLst/>
              <a:gdLst>
                <a:gd name="connsiteX0" fmla="*/ 0 w 522514"/>
                <a:gd name="connsiteY0" fmla="*/ 279354 h 453525"/>
                <a:gd name="connsiteX1" fmla="*/ 232228 w 522514"/>
                <a:gd name="connsiteY1" fmla="*/ 3582 h 453525"/>
                <a:gd name="connsiteX2" fmla="*/ 522514 w 522514"/>
                <a:gd name="connsiteY2" fmla="*/ 453525 h 453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2514" h="453525">
                  <a:moveTo>
                    <a:pt x="0" y="279354"/>
                  </a:moveTo>
                  <a:cubicBezTo>
                    <a:pt x="72571" y="126953"/>
                    <a:pt x="145142" y="-25447"/>
                    <a:pt x="232228" y="3582"/>
                  </a:cubicBezTo>
                  <a:cubicBezTo>
                    <a:pt x="319314" y="32610"/>
                    <a:pt x="420914" y="243067"/>
                    <a:pt x="522514" y="453525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フリーフォーム 32"/>
            <p:cNvSpPr/>
            <p:nvPr/>
          </p:nvSpPr>
          <p:spPr>
            <a:xfrm>
              <a:off x="2964851" y="4233672"/>
              <a:ext cx="447527" cy="420352"/>
            </a:xfrm>
            <a:custGeom>
              <a:avLst/>
              <a:gdLst>
                <a:gd name="connsiteX0" fmla="*/ 0 w 522514"/>
                <a:gd name="connsiteY0" fmla="*/ 279354 h 453525"/>
                <a:gd name="connsiteX1" fmla="*/ 232228 w 522514"/>
                <a:gd name="connsiteY1" fmla="*/ 3582 h 453525"/>
                <a:gd name="connsiteX2" fmla="*/ 522514 w 522514"/>
                <a:gd name="connsiteY2" fmla="*/ 453525 h 453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2514" h="453525">
                  <a:moveTo>
                    <a:pt x="0" y="279354"/>
                  </a:moveTo>
                  <a:cubicBezTo>
                    <a:pt x="72571" y="126953"/>
                    <a:pt x="145142" y="-25447"/>
                    <a:pt x="232228" y="3582"/>
                  </a:cubicBezTo>
                  <a:cubicBezTo>
                    <a:pt x="319314" y="32610"/>
                    <a:pt x="420914" y="243067"/>
                    <a:pt x="522514" y="453525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フリーフォーム 33"/>
            <p:cNvSpPr/>
            <p:nvPr/>
          </p:nvSpPr>
          <p:spPr>
            <a:xfrm>
              <a:off x="3819246" y="4331540"/>
              <a:ext cx="447527" cy="456620"/>
            </a:xfrm>
            <a:custGeom>
              <a:avLst/>
              <a:gdLst>
                <a:gd name="connsiteX0" fmla="*/ 0 w 522514"/>
                <a:gd name="connsiteY0" fmla="*/ 279354 h 453525"/>
                <a:gd name="connsiteX1" fmla="*/ 232228 w 522514"/>
                <a:gd name="connsiteY1" fmla="*/ 3582 h 453525"/>
                <a:gd name="connsiteX2" fmla="*/ 522514 w 522514"/>
                <a:gd name="connsiteY2" fmla="*/ 453525 h 453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2514" h="453525">
                  <a:moveTo>
                    <a:pt x="0" y="279354"/>
                  </a:moveTo>
                  <a:cubicBezTo>
                    <a:pt x="72571" y="126953"/>
                    <a:pt x="145142" y="-25447"/>
                    <a:pt x="232228" y="3582"/>
                  </a:cubicBezTo>
                  <a:cubicBezTo>
                    <a:pt x="319314" y="32610"/>
                    <a:pt x="420914" y="243067"/>
                    <a:pt x="522514" y="453525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正方形/長方形 25"/>
            <p:cNvSpPr/>
            <p:nvPr/>
          </p:nvSpPr>
          <p:spPr>
            <a:xfrm>
              <a:off x="2072836" y="4613461"/>
              <a:ext cx="1960538" cy="90902"/>
            </a:xfrm>
            <a:prstGeom prst="rect">
              <a:avLst/>
            </a:prstGeom>
            <a:ln w="12700"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正方形/長方形 26"/>
            <p:cNvSpPr/>
            <p:nvPr/>
          </p:nvSpPr>
          <p:spPr>
            <a:xfrm>
              <a:off x="2072836" y="4704364"/>
              <a:ext cx="2276660" cy="116466"/>
            </a:xfrm>
            <a:prstGeom prst="rect">
              <a:avLst/>
            </a:prstGeom>
            <a:ln w="12700">
              <a:solidFill>
                <a:schemeClr val="tx1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正方形/長方形 27"/>
            <p:cNvSpPr/>
            <p:nvPr/>
          </p:nvSpPr>
          <p:spPr>
            <a:xfrm>
              <a:off x="2544273" y="4488069"/>
              <a:ext cx="673839" cy="108147"/>
            </a:xfrm>
            <a:prstGeom prst="rect">
              <a:avLst/>
            </a:prstGeom>
            <a:solidFill>
              <a:schemeClr val="bg1">
                <a:lumMod val="75000"/>
                <a:lumOff val="25000"/>
              </a:schemeClr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719530" y="1738390"/>
              <a:ext cx="14437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n-side APV25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276856" y="2440924"/>
              <a:ext cx="7489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DSSD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452400" y="1780032"/>
              <a:ext cx="962123" cy="5347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700"/>
                </a:lnSpc>
              </a:pPr>
              <a:r>
                <a:rPr lang="en-US" dirty="0" smtClean="0">
                  <a:solidFill>
                    <a:schemeClr val="bg1"/>
                  </a:solidFill>
                </a:rPr>
                <a:t>Origami</a:t>
              </a:r>
              <a:br>
                <a:rPr lang="en-US" dirty="0" smtClean="0">
                  <a:solidFill>
                    <a:schemeClr val="bg1"/>
                  </a:solidFill>
                </a:rPr>
              </a:br>
              <a:r>
                <a:rPr lang="en-US" dirty="0" smtClean="0">
                  <a:solidFill>
                    <a:schemeClr val="bg1"/>
                  </a:solidFill>
                </a:rPr>
                <a:t>+PA0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Electrical Tests: n-Side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05400" cy="475536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No bias possible yet</a:t>
            </a:r>
          </a:p>
          <a:p>
            <a:r>
              <a:rPr lang="en-US" dirty="0" smtClean="0"/>
              <a:t>Noise on n-side</a:t>
            </a:r>
          </a:p>
          <a:p>
            <a:pPr lvl="1"/>
            <a:r>
              <a:rPr lang="en-US" dirty="0" smtClean="0"/>
              <a:t>Inner row: higher for even strips (0,2,…)</a:t>
            </a:r>
          </a:p>
          <a:p>
            <a:pPr lvl="2"/>
            <a:r>
              <a:rPr lang="en-US" dirty="0" smtClean="0"/>
              <a:t>Never tried – not clear if really visible</a:t>
            </a:r>
          </a:p>
          <a:p>
            <a:pPr lvl="1"/>
            <a:r>
              <a:rPr lang="en-US" dirty="0" smtClean="0"/>
              <a:t>Full PA0: slightly higher and uniform</a:t>
            </a:r>
          </a:p>
          <a:p>
            <a:pPr lvl="1"/>
            <a:r>
              <a:rPr lang="en-US" dirty="0" smtClean="0"/>
              <a:t>Full DSSD: much higher (no bias)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Screenshots by Sasaki-san</a:t>
            </a:r>
          </a:p>
          <a:p>
            <a:pPr lvl="1"/>
            <a:r>
              <a:rPr lang="en-US" dirty="0" smtClean="0"/>
              <a:t>Upper picture: ½ connections made on </a:t>
            </a:r>
            <a:r>
              <a:rPr lang="en-US" b="1" dirty="0" smtClean="0"/>
              <a:t>both APV and DSSD </a:t>
            </a:r>
            <a:r>
              <a:rPr lang="en-US" dirty="0" smtClean="0"/>
              <a:t>sides</a:t>
            </a:r>
          </a:p>
          <a:p>
            <a:pPr lvl="2"/>
            <a:r>
              <a:rPr lang="en-US" dirty="0" smtClean="0"/>
              <a:t>Even/odd structure clearly visible</a:t>
            </a:r>
          </a:p>
          <a:p>
            <a:pPr lvl="2"/>
            <a:r>
              <a:rPr lang="en-US" dirty="0" smtClean="0"/>
              <a:t>Con: no way to distinguish PA and DSSD problems</a:t>
            </a:r>
          </a:p>
          <a:p>
            <a:pPr lvl="1"/>
            <a:r>
              <a:rPr lang="en-US" dirty="0" smtClean="0"/>
              <a:t>Lower picture: n-side completed</a:t>
            </a:r>
          </a:p>
          <a:p>
            <a:pPr lvl="2"/>
            <a:r>
              <a:rPr lang="en-US" dirty="0" smtClean="0"/>
              <a:t>Average noise level ~10 ADC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 smtClean="0"/>
              <a:t>2 October 2014</a:t>
            </a:r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M.Friedl:Electrical Tests of Modules and Ladders</a:t>
            </a:r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noProof="0" smtClean="0"/>
              <a:pPr/>
              <a:t>5</a:t>
            </a:fld>
            <a:endParaRPr lang="en-US" noProof="0"/>
          </a:p>
        </p:txBody>
      </p:sp>
      <p:grpSp>
        <p:nvGrpSpPr>
          <p:cNvPr id="9" name="Group 8"/>
          <p:cNvGrpSpPr/>
          <p:nvPr/>
        </p:nvGrpSpPr>
        <p:grpSpPr>
          <a:xfrm>
            <a:off x="5532311" y="1524000"/>
            <a:ext cx="3060001" cy="4824218"/>
            <a:chOff x="5532311" y="1524000"/>
            <a:chExt cx="3060001" cy="4824218"/>
          </a:xfrm>
        </p:grpSpPr>
        <p:pic>
          <p:nvPicPr>
            <p:cNvPr id="2050" name="Picture 2" descr="C:\Users\friedl\Desktop\noise_12pa0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532311" y="1524000"/>
              <a:ext cx="3060000" cy="2310811"/>
            </a:xfrm>
            <a:prstGeom prst="rect">
              <a:avLst/>
            </a:prstGeom>
            <a:noFill/>
          </p:spPr>
        </p:pic>
        <p:pic>
          <p:nvPicPr>
            <p:cNvPr id="2051" name="Picture 3" descr="C:\Users\friedl\Desktop\materials\noise_pa0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532312" y="4038600"/>
              <a:ext cx="3060000" cy="2309618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to Learn Here?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0"/>
            <a:ext cx="8229600" cy="1021560"/>
          </a:xfrm>
        </p:spPr>
        <p:txBody>
          <a:bodyPr>
            <a:normAutofit/>
          </a:bodyPr>
          <a:lstStyle/>
          <a:p>
            <a:r>
              <a:rPr lang="en-US" dirty="0" smtClean="0"/>
              <a:t>Deviations from ideal pattern indicate problems</a:t>
            </a:r>
          </a:p>
          <a:p>
            <a:r>
              <a:rPr lang="en-US" dirty="0" smtClean="0"/>
              <a:t>Here: most likely bad wire bond to PA &gt; attempt to repair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 smtClean="0"/>
              <a:t>2 October 2014</a:t>
            </a:r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M.Friedl:Electrical Tests of Modules and Ladders</a:t>
            </a:r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noProof="0" smtClean="0"/>
              <a:pPr/>
              <a:t>6</a:t>
            </a:fld>
            <a:endParaRPr lang="en-US" noProof="0"/>
          </a:p>
        </p:txBody>
      </p:sp>
      <p:pic>
        <p:nvPicPr>
          <p:cNvPr id="3074" name="Picture 2" descr="C:\Users\friedl\Desktop\materials\hybrid_1row_sensorbonds_pednoise_apv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524000"/>
            <a:ext cx="4953000" cy="3744374"/>
          </a:xfrm>
          <a:prstGeom prst="rect">
            <a:avLst/>
          </a:prstGeom>
          <a:noFill/>
        </p:spPr>
      </p:pic>
      <p:sp>
        <p:nvSpPr>
          <p:cNvPr id="8" name="Down Arrow 7"/>
          <p:cNvSpPr/>
          <p:nvPr/>
        </p:nvSpPr>
        <p:spPr>
          <a:xfrm>
            <a:off x="2115312" y="1600200"/>
            <a:ext cx="152400" cy="83820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6525768" y="1600200"/>
            <a:ext cx="152400" cy="83820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Can and Can’t Do On n-Side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Remember: we have no bias yet</a:t>
            </a:r>
          </a:p>
          <a:p>
            <a:pPr lvl="1"/>
            <a:r>
              <a:rPr lang="en-US" dirty="0" smtClean="0"/>
              <a:t>Would require p-side wire bonds which cannot be placed yet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Without bias, we can find</a:t>
            </a:r>
          </a:p>
          <a:p>
            <a:pPr lvl="1"/>
            <a:r>
              <a:rPr lang="en-US" dirty="0" smtClean="0"/>
              <a:t>No connections</a:t>
            </a:r>
          </a:p>
          <a:p>
            <a:pPr lvl="1"/>
            <a:r>
              <a:rPr lang="en-US" dirty="0" smtClean="0"/>
              <a:t>Shorted strips</a:t>
            </a:r>
          </a:p>
          <a:p>
            <a:r>
              <a:rPr lang="en-US" dirty="0" smtClean="0"/>
              <a:t>We cannot (reliably) find</a:t>
            </a:r>
          </a:p>
          <a:p>
            <a:pPr lvl="1"/>
            <a:r>
              <a:rPr lang="en-US" dirty="0" smtClean="0"/>
              <a:t>Pinholes</a:t>
            </a:r>
          </a:p>
          <a:p>
            <a:pPr lvl="1"/>
            <a:r>
              <a:rPr lang="en-US" dirty="0" smtClean="0"/>
              <a:t>Hot strips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Luckily, pinholes on n-side are harmless</a:t>
            </a:r>
          </a:p>
          <a:p>
            <a:pPr lvl="1"/>
            <a:r>
              <a:rPr lang="en-US" dirty="0" smtClean="0"/>
              <a:t>Only p-side is affected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 smtClean="0"/>
              <a:t>2 October 2014</a:t>
            </a:r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M.Friedl:Electrical Tests of Modules and Ladders</a:t>
            </a:r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noProof="0" smtClean="0"/>
              <a:pPr/>
              <a:t>7</a:t>
            </a:fld>
            <a:endParaRPr lang="en-US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friedl\Desktop\materials\l5.5.13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676400"/>
            <a:ext cx="8064000" cy="334177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Origami Assembly Flow: p-Side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181600"/>
            <a:ext cx="8229600" cy="117396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Similar to n-side case</a:t>
            </a:r>
          </a:p>
          <a:p>
            <a:r>
              <a:rPr lang="en-US" dirty="0" smtClean="0"/>
              <a:t>Sensor side is already bonded to PA1/PA2</a:t>
            </a:r>
          </a:p>
          <a:p>
            <a:r>
              <a:rPr lang="en-US" dirty="0" smtClean="0"/>
              <a:t>p-side bias bonds are made initially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 smtClean="0"/>
              <a:t>2 October 2014</a:t>
            </a:r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M.Friedl:Electrical Tests of Modules and Ladders</a:t>
            </a:r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noProof="0" smtClean="0"/>
              <a:pPr/>
              <a:t>8</a:t>
            </a:fld>
            <a:endParaRPr lang="en-US" noProof="0"/>
          </a:p>
        </p:txBody>
      </p:sp>
      <p:grpSp>
        <p:nvGrpSpPr>
          <p:cNvPr id="94" name="Group 93"/>
          <p:cNvGrpSpPr/>
          <p:nvPr/>
        </p:nvGrpSpPr>
        <p:grpSpPr>
          <a:xfrm>
            <a:off x="1719530" y="1682262"/>
            <a:ext cx="2723077" cy="3175572"/>
            <a:chOff x="1719530" y="1682262"/>
            <a:chExt cx="2723077" cy="3175572"/>
          </a:xfrm>
        </p:grpSpPr>
        <p:sp>
          <p:nvSpPr>
            <p:cNvPr id="36" name="フリーフォーム 44"/>
            <p:cNvSpPr/>
            <p:nvPr/>
          </p:nvSpPr>
          <p:spPr>
            <a:xfrm>
              <a:off x="3805139" y="2224578"/>
              <a:ext cx="154952" cy="179858"/>
            </a:xfrm>
            <a:custGeom>
              <a:avLst/>
              <a:gdLst>
                <a:gd name="connsiteX0" fmla="*/ 0 w 522514"/>
                <a:gd name="connsiteY0" fmla="*/ 279354 h 453525"/>
                <a:gd name="connsiteX1" fmla="*/ 232228 w 522514"/>
                <a:gd name="connsiteY1" fmla="*/ 3582 h 453525"/>
                <a:gd name="connsiteX2" fmla="*/ 522514 w 522514"/>
                <a:gd name="connsiteY2" fmla="*/ 453525 h 453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2514" h="453525">
                  <a:moveTo>
                    <a:pt x="0" y="279354"/>
                  </a:moveTo>
                  <a:cubicBezTo>
                    <a:pt x="72571" y="126953"/>
                    <a:pt x="145142" y="-25447"/>
                    <a:pt x="232228" y="3582"/>
                  </a:cubicBezTo>
                  <a:cubicBezTo>
                    <a:pt x="319314" y="32610"/>
                    <a:pt x="420914" y="243067"/>
                    <a:pt x="522514" y="453525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フリーフォーム 50"/>
            <p:cNvSpPr/>
            <p:nvPr/>
          </p:nvSpPr>
          <p:spPr>
            <a:xfrm>
              <a:off x="3735985" y="2097505"/>
              <a:ext cx="363312" cy="341250"/>
            </a:xfrm>
            <a:custGeom>
              <a:avLst/>
              <a:gdLst>
                <a:gd name="connsiteX0" fmla="*/ 0 w 522514"/>
                <a:gd name="connsiteY0" fmla="*/ 279354 h 453525"/>
                <a:gd name="connsiteX1" fmla="*/ 232228 w 522514"/>
                <a:gd name="connsiteY1" fmla="*/ 3582 h 453525"/>
                <a:gd name="connsiteX2" fmla="*/ 522514 w 522514"/>
                <a:gd name="connsiteY2" fmla="*/ 453525 h 453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2514" h="453525">
                  <a:moveTo>
                    <a:pt x="0" y="279354"/>
                  </a:moveTo>
                  <a:cubicBezTo>
                    <a:pt x="72571" y="126953"/>
                    <a:pt x="145142" y="-25447"/>
                    <a:pt x="232228" y="3582"/>
                  </a:cubicBezTo>
                  <a:cubicBezTo>
                    <a:pt x="319314" y="32610"/>
                    <a:pt x="420914" y="243067"/>
                    <a:pt x="522514" y="453525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フリーフォーム 58"/>
            <p:cNvSpPr/>
            <p:nvPr/>
          </p:nvSpPr>
          <p:spPr>
            <a:xfrm>
              <a:off x="3218964" y="2095558"/>
              <a:ext cx="243127" cy="211026"/>
            </a:xfrm>
            <a:custGeom>
              <a:avLst/>
              <a:gdLst>
                <a:gd name="connsiteX0" fmla="*/ 0 w 522514"/>
                <a:gd name="connsiteY0" fmla="*/ 279354 h 453525"/>
                <a:gd name="connsiteX1" fmla="*/ 232228 w 522514"/>
                <a:gd name="connsiteY1" fmla="*/ 3582 h 453525"/>
                <a:gd name="connsiteX2" fmla="*/ 522514 w 522514"/>
                <a:gd name="connsiteY2" fmla="*/ 453525 h 453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2514" h="453525">
                  <a:moveTo>
                    <a:pt x="0" y="279354"/>
                  </a:moveTo>
                  <a:cubicBezTo>
                    <a:pt x="72571" y="126953"/>
                    <a:pt x="145142" y="-25447"/>
                    <a:pt x="232228" y="3582"/>
                  </a:cubicBezTo>
                  <a:cubicBezTo>
                    <a:pt x="319314" y="32610"/>
                    <a:pt x="420914" y="243067"/>
                    <a:pt x="522514" y="453525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正方形/長方形 39"/>
            <p:cNvSpPr/>
            <p:nvPr/>
          </p:nvSpPr>
          <p:spPr>
            <a:xfrm>
              <a:off x="2201174" y="2312374"/>
              <a:ext cx="1708645" cy="87796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正方形/長方形 40"/>
            <p:cNvSpPr/>
            <p:nvPr/>
          </p:nvSpPr>
          <p:spPr>
            <a:xfrm>
              <a:off x="2201174" y="2400170"/>
              <a:ext cx="1965279" cy="94549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正方形/長方形 47"/>
            <p:cNvSpPr/>
            <p:nvPr/>
          </p:nvSpPr>
          <p:spPr>
            <a:xfrm>
              <a:off x="2700936" y="2224578"/>
              <a:ext cx="547036" cy="87796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2" name="直線コネクタ 51"/>
            <p:cNvCxnSpPr/>
            <p:nvPr/>
          </p:nvCxnSpPr>
          <p:spPr>
            <a:xfrm>
              <a:off x="2534079" y="2508227"/>
              <a:ext cx="1668124" cy="0"/>
            </a:xfrm>
            <a:prstGeom prst="line">
              <a:avLst/>
            </a:prstGeom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3" name="Group 52"/>
            <p:cNvGrpSpPr/>
            <p:nvPr/>
          </p:nvGrpSpPr>
          <p:grpSpPr>
            <a:xfrm>
              <a:off x="3408771" y="1945743"/>
              <a:ext cx="1004424" cy="564369"/>
              <a:chOff x="4802872" y="4077867"/>
              <a:chExt cx="2158646" cy="1212908"/>
            </a:xfrm>
          </p:grpSpPr>
          <p:cxnSp>
            <p:nvCxnSpPr>
              <p:cNvPr id="54" name="直線コネクタ 55"/>
              <p:cNvCxnSpPr/>
              <p:nvPr/>
            </p:nvCxnSpPr>
            <p:spPr>
              <a:xfrm flipH="1" flipV="1">
                <a:off x="4802872" y="4818265"/>
                <a:ext cx="539725" cy="9776"/>
              </a:xfrm>
              <a:prstGeom prst="line">
                <a:avLst/>
              </a:prstGeom>
              <a:ln w="38100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Freeform 54"/>
              <p:cNvSpPr/>
              <p:nvPr/>
            </p:nvSpPr>
            <p:spPr>
              <a:xfrm>
                <a:off x="5305245" y="4313208"/>
                <a:ext cx="345057" cy="526212"/>
              </a:xfrm>
              <a:custGeom>
                <a:avLst/>
                <a:gdLst>
                  <a:gd name="connsiteX0" fmla="*/ 0 w 284671"/>
                  <a:gd name="connsiteY0" fmla="*/ 112143 h 112143"/>
                  <a:gd name="connsiteX1" fmla="*/ 284671 w 284671"/>
                  <a:gd name="connsiteY1" fmla="*/ 0 h 112143"/>
                  <a:gd name="connsiteX0" fmla="*/ 0 w 247540"/>
                  <a:gd name="connsiteY0" fmla="*/ 122156 h 122156"/>
                  <a:gd name="connsiteX1" fmla="*/ 247540 w 247540"/>
                  <a:gd name="connsiteY1" fmla="*/ 0 h 122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47540" h="122156">
                    <a:moveTo>
                      <a:pt x="0" y="122156"/>
                    </a:moveTo>
                    <a:cubicBezTo>
                      <a:pt x="104954" y="104184"/>
                      <a:pt x="172778" y="76200"/>
                      <a:pt x="247540" y="0"/>
                    </a:cubicBezTo>
                  </a:path>
                </a:pathLst>
              </a:custGeom>
              <a:ln w="38100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Freeform 55"/>
              <p:cNvSpPr/>
              <p:nvPr/>
            </p:nvSpPr>
            <p:spPr>
              <a:xfrm>
                <a:off x="5641676" y="4077867"/>
                <a:ext cx="1319842" cy="1212908"/>
              </a:xfrm>
              <a:custGeom>
                <a:avLst/>
                <a:gdLst>
                  <a:gd name="connsiteX0" fmla="*/ 0 w 1479431"/>
                  <a:gd name="connsiteY0" fmla="*/ 182592 h 1166004"/>
                  <a:gd name="connsiteX1" fmla="*/ 284672 w 1479431"/>
                  <a:gd name="connsiteY1" fmla="*/ 1438 h 1166004"/>
                  <a:gd name="connsiteX2" fmla="*/ 1035170 w 1479431"/>
                  <a:gd name="connsiteY2" fmla="*/ 173966 h 1166004"/>
                  <a:gd name="connsiteX3" fmla="*/ 1457865 w 1479431"/>
                  <a:gd name="connsiteY3" fmla="*/ 829574 h 1166004"/>
                  <a:gd name="connsiteX4" fmla="*/ 1164567 w 1479431"/>
                  <a:gd name="connsiteY4" fmla="*/ 1166004 h 1166004"/>
                  <a:gd name="connsiteX0" fmla="*/ 0 w 1482307"/>
                  <a:gd name="connsiteY0" fmla="*/ 182592 h 1005845"/>
                  <a:gd name="connsiteX1" fmla="*/ 284672 w 1482307"/>
                  <a:gd name="connsiteY1" fmla="*/ 1438 h 1005845"/>
                  <a:gd name="connsiteX2" fmla="*/ 1035170 w 1482307"/>
                  <a:gd name="connsiteY2" fmla="*/ 173966 h 1005845"/>
                  <a:gd name="connsiteX3" fmla="*/ 1457865 w 1482307"/>
                  <a:gd name="connsiteY3" fmla="*/ 829574 h 1005845"/>
                  <a:gd name="connsiteX4" fmla="*/ 1181819 w 1482307"/>
                  <a:gd name="connsiteY4" fmla="*/ 1005845 h 1005845"/>
                  <a:gd name="connsiteX0" fmla="*/ 0 w 1482307"/>
                  <a:gd name="connsiteY0" fmla="*/ 182592 h 1005845"/>
                  <a:gd name="connsiteX1" fmla="*/ 284672 w 1482307"/>
                  <a:gd name="connsiteY1" fmla="*/ 1438 h 1005845"/>
                  <a:gd name="connsiteX2" fmla="*/ 1035170 w 1482307"/>
                  <a:gd name="connsiteY2" fmla="*/ 173966 h 1005845"/>
                  <a:gd name="connsiteX3" fmla="*/ 1457865 w 1482307"/>
                  <a:gd name="connsiteY3" fmla="*/ 829574 h 1005845"/>
                  <a:gd name="connsiteX4" fmla="*/ 1181819 w 1482307"/>
                  <a:gd name="connsiteY4" fmla="*/ 1005845 h 1005845"/>
                  <a:gd name="connsiteX0" fmla="*/ 0 w 1542692"/>
                  <a:gd name="connsiteY0" fmla="*/ 182592 h 1005845"/>
                  <a:gd name="connsiteX1" fmla="*/ 284672 w 1542692"/>
                  <a:gd name="connsiteY1" fmla="*/ 1438 h 1005845"/>
                  <a:gd name="connsiteX2" fmla="*/ 1035170 w 1542692"/>
                  <a:gd name="connsiteY2" fmla="*/ 173966 h 1005845"/>
                  <a:gd name="connsiteX3" fmla="*/ 1518250 w 1542692"/>
                  <a:gd name="connsiteY3" fmla="*/ 596616 h 1005845"/>
                  <a:gd name="connsiteX4" fmla="*/ 1181819 w 1542692"/>
                  <a:gd name="connsiteY4" fmla="*/ 1005845 h 1005845"/>
                  <a:gd name="connsiteX0" fmla="*/ 0 w 1542692"/>
                  <a:gd name="connsiteY0" fmla="*/ 218992 h 1042245"/>
                  <a:gd name="connsiteX1" fmla="*/ 508959 w 1542692"/>
                  <a:gd name="connsiteY1" fmla="*/ 1438 h 1042245"/>
                  <a:gd name="connsiteX2" fmla="*/ 1035170 w 1542692"/>
                  <a:gd name="connsiteY2" fmla="*/ 210366 h 1042245"/>
                  <a:gd name="connsiteX3" fmla="*/ 1518250 w 1542692"/>
                  <a:gd name="connsiteY3" fmla="*/ 633016 h 1042245"/>
                  <a:gd name="connsiteX4" fmla="*/ 1181819 w 1542692"/>
                  <a:gd name="connsiteY4" fmla="*/ 1042245 h 1042245"/>
                  <a:gd name="connsiteX0" fmla="*/ 0 w 1542692"/>
                  <a:gd name="connsiteY0" fmla="*/ 286558 h 1109811"/>
                  <a:gd name="connsiteX1" fmla="*/ 508959 w 1542692"/>
                  <a:gd name="connsiteY1" fmla="*/ 69004 h 1109811"/>
                  <a:gd name="connsiteX2" fmla="*/ 1518250 w 1542692"/>
                  <a:gd name="connsiteY2" fmla="*/ 700582 h 1109811"/>
                  <a:gd name="connsiteX3" fmla="*/ 1181819 w 1542692"/>
                  <a:gd name="connsiteY3" fmla="*/ 1109811 h 1109811"/>
                  <a:gd name="connsiteX0" fmla="*/ 0 w 1594450"/>
                  <a:gd name="connsiteY0" fmla="*/ 305971 h 1129224"/>
                  <a:gd name="connsiteX1" fmla="*/ 508959 w 1594450"/>
                  <a:gd name="connsiteY1" fmla="*/ 88417 h 1129224"/>
                  <a:gd name="connsiteX2" fmla="*/ 1570008 w 1594450"/>
                  <a:gd name="connsiteY2" fmla="*/ 836475 h 1129224"/>
                  <a:gd name="connsiteX3" fmla="*/ 1181819 w 1594450"/>
                  <a:gd name="connsiteY3" fmla="*/ 1129224 h 1129224"/>
                  <a:gd name="connsiteX0" fmla="*/ 0 w 1570008"/>
                  <a:gd name="connsiteY0" fmla="*/ 305971 h 1129224"/>
                  <a:gd name="connsiteX1" fmla="*/ 508959 w 1570008"/>
                  <a:gd name="connsiteY1" fmla="*/ 88417 h 1129224"/>
                  <a:gd name="connsiteX2" fmla="*/ 1570008 w 1570008"/>
                  <a:gd name="connsiteY2" fmla="*/ 836475 h 1129224"/>
                  <a:gd name="connsiteX3" fmla="*/ 1181819 w 1570008"/>
                  <a:gd name="connsiteY3" fmla="*/ 1129224 h 1129224"/>
                  <a:gd name="connsiteX0" fmla="*/ 0 w 1570008"/>
                  <a:gd name="connsiteY0" fmla="*/ 305971 h 1129224"/>
                  <a:gd name="connsiteX1" fmla="*/ 508959 w 1570008"/>
                  <a:gd name="connsiteY1" fmla="*/ 88417 h 1129224"/>
                  <a:gd name="connsiteX2" fmla="*/ 1570008 w 1570008"/>
                  <a:gd name="connsiteY2" fmla="*/ 836475 h 1129224"/>
                  <a:gd name="connsiteX3" fmla="*/ 1181819 w 1570008"/>
                  <a:gd name="connsiteY3" fmla="*/ 1129224 h 1129224"/>
                  <a:gd name="connsiteX0" fmla="*/ 0 w 1570008"/>
                  <a:gd name="connsiteY0" fmla="*/ 305971 h 1129224"/>
                  <a:gd name="connsiteX1" fmla="*/ 508959 w 1570008"/>
                  <a:gd name="connsiteY1" fmla="*/ 88417 h 1129224"/>
                  <a:gd name="connsiteX2" fmla="*/ 1570008 w 1570008"/>
                  <a:gd name="connsiteY2" fmla="*/ 836475 h 1129224"/>
                  <a:gd name="connsiteX3" fmla="*/ 1181819 w 1570008"/>
                  <a:gd name="connsiteY3" fmla="*/ 1129224 h 1129224"/>
                  <a:gd name="connsiteX0" fmla="*/ 0 w 1570008"/>
                  <a:gd name="connsiteY0" fmla="*/ 305971 h 1107384"/>
                  <a:gd name="connsiteX1" fmla="*/ 508959 w 1570008"/>
                  <a:gd name="connsiteY1" fmla="*/ 88417 h 1107384"/>
                  <a:gd name="connsiteX2" fmla="*/ 1570008 w 1570008"/>
                  <a:gd name="connsiteY2" fmla="*/ 836475 h 1107384"/>
                  <a:gd name="connsiteX3" fmla="*/ 1138687 w 1570008"/>
                  <a:gd name="connsiteY3" fmla="*/ 1107384 h 1107384"/>
                  <a:gd name="connsiteX0" fmla="*/ 0 w 1570008"/>
                  <a:gd name="connsiteY0" fmla="*/ 305971 h 1106162"/>
                  <a:gd name="connsiteX1" fmla="*/ 508959 w 1570008"/>
                  <a:gd name="connsiteY1" fmla="*/ 88417 h 1106162"/>
                  <a:gd name="connsiteX2" fmla="*/ 1570008 w 1570008"/>
                  <a:gd name="connsiteY2" fmla="*/ 836475 h 1106162"/>
                  <a:gd name="connsiteX3" fmla="*/ 845389 w 1570008"/>
                  <a:gd name="connsiteY3" fmla="*/ 1100104 h 1106162"/>
                  <a:gd name="connsiteX0" fmla="*/ 0 w 1570008"/>
                  <a:gd name="connsiteY0" fmla="*/ 305971 h 1106162"/>
                  <a:gd name="connsiteX1" fmla="*/ 508959 w 1570008"/>
                  <a:gd name="connsiteY1" fmla="*/ 88417 h 1106162"/>
                  <a:gd name="connsiteX2" fmla="*/ 1570008 w 1570008"/>
                  <a:gd name="connsiteY2" fmla="*/ 836475 h 1106162"/>
                  <a:gd name="connsiteX3" fmla="*/ 845389 w 1570008"/>
                  <a:gd name="connsiteY3" fmla="*/ 1100104 h 1106162"/>
                  <a:gd name="connsiteX0" fmla="*/ 0 w 1570008"/>
                  <a:gd name="connsiteY0" fmla="*/ 305971 h 1117015"/>
                  <a:gd name="connsiteX1" fmla="*/ 508959 w 1570008"/>
                  <a:gd name="connsiteY1" fmla="*/ 88417 h 1117015"/>
                  <a:gd name="connsiteX2" fmla="*/ 1570008 w 1570008"/>
                  <a:gd name="connsiteY2" fmla="*/ 836475 h 1117015"/>
                  <a:gd name="connsiteX3" fmla="*/ 854015 w 1570008"/>
                  <a:gd name="connsiteY3" fmla="*/ 1114664 h 1117015"/>
                  <a:gd name="connsiteX0" fmla="*/ 0 w 1570008"/>
                  <a:gd name="connsiteY0" fmla="*/ 305971 h 1109734"/>
                  <a:gd name="connsiteX1" fmla="*/ 508959 w 1570008"/>
                  <a:gd name="connsiteY1" fmla="*/ 88417 h 1109734"/>
                  <a:gd name="connsiteX2" fmla="*/ 1570008 w 1570008"/>
                  <a:gd name="connsiteY2" fmla="*/ 836475 h 1109734"/>
                  <a:gd name="connsiteX3" fmla="*/ 836762 w 1570008"/>
                  <a:gd name="connsiteY3" fmla="*/ 1107383 h 1109734"/>
                  <a:gd name="connsiteX0" fmla="*/ 0 w 1319842"/>
                  <a:gd name="connsiteY0" fmla="*/ 299905 h 1103668"/>
                  <a:gd name="connsiteX1" fmla="*/ 508959 w 1319842"/>
                  <a:gd name="connsiteY1" fmla="*/ 82351 h 1103668"/>
                  <a:gd name="connsiteX2" fmla="*/ 1319842 w 1319842"/>
                  <a:gd name="connsiteY2" fmla="*/ 794009 h 1103668"/>
                  <a:gd name="connsiteX3" fmla="*/ 836762 w 1319842"/>
                  <a:gd name="connsiteY3" fmla="*/ 1101317 h 1103668"/>
                  <a:gd name="connsiteX0" fmla="*/ 0 w 1319842"/>
                  <a:gd name="connsiteY0" fmla="*/ 219825 h 1023588"/>
                  <a:gd name="connsiteX1" fmla="*/ 612476 w 1319842"/>
                  <a:gd name="connsiteY1" fmla="*/ 82351 h 1023588"/>
                  <a:gd name="connsiteX2" fmla="*/ 1319842 w 1319842"/>
                  <a:gd name="connsiteY2" fmla="*/ 713929 h 1023588"/>
                  <a:gd name="connsiteX3" fmla="*/ 836762 w 1319842"/>
                  <a:gd name="connsiteY3" fmla="*/ 1021237 h 1023588"/>
                  <a:gd name="connsiteX0" fmla="*/ 0 w 1319842"/>
                  <a:gd name="connsiteY0" fmla="*/ 219825 h 1023588"/>
                  <a:gd name="connsiteX1" fmla="*/ 612476 w 1319842"/>
                  <a:gd name="connsiteY1" fmla="*/ 82351 h 1023588"/>
                  <a:gd name="connsiteX2" fmla="*/ 1319842 w 1319842"/>
                  <a:gd name="connsiteY2" fmla="*/ 713929 h 1023588"/>
                  <a:gd name="connsiteX3" fmla="*/ 836762 w 1319842"/>
                  <a:gd name="connsiteY3" fmla="*/ 1021237 h 1023588"/>
                  <a:gd name="connsiteX0" fmla="*/ 0 w 1319842"/>
                  <a:gd name="connsiteY0" fmla="*/ 219825 h 1023588"/>
                  <a:gd name="connsiteX1" fmla="*/ 612476 w 1319842"/>
                  <a:gd name="connsiteY1" fmla="*/ 82351 h 1023588"/>
                  <a:gd name="connsiteX2" fmla="*/ 1319842 w 1319842"/>
                  <a:gd name="connsiteY2" fmla="*/ 713929 h 1023588"/>
                  <a:gd name="connsiteX3" fmla="*/ 836762 w 1319842"/>
                  <a:gd name="connsiteY3" fmla="*/ 1021237 h 1023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19842" h="1023588">
                    <a:moveTo>
                      <a:pt x="0" y="219825"/>
                    </a:moveTo>
                    <a:cubicBezTo>
                      <a:pt x="47445" y="64448"/>
                      <a:pt x="392502" y="0"/>
                      <a:pt x="612476" y="82351"/>
                    </a:cubicBezTo>
                    <a:cubicBezTo>
                      <a:pt x="832450" y="164702"/>
                      <a:pt x="1302590" y="336623"/>
                      <a:pt x="1319842" y="713929"/>
                    </a:cubicBezTo>
                    <a:cubicBezTo>
                      <a:pt x="1318404" y="983616"/>
                      <a:pt x="1025107" y="1023588"/>
                      <a:pt x="836762" y="1021237"/>
                    </a:cubicBezTo>
                  </a:path>
                </a:pathLst>
              </a:custGeom>
              <a:ln w="38100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4" name="フリーフォーム 44"/>
            <p:cNvSpPr/>
            <p:nvPr/>
          </p:nvSpPr>
          <p:spPr>
            <a:xfrm>
              <a:off x="3813765" y="3413094"/>
              <a:ext cx="154952" cy="179858"/>
            </a:xfrm>
            <a:custGeom>
              <a:avLst/>
              <a:gdLst>
                <a:gd name="connsiteX0" fmla="*/ 0 w 522514"/>
                <a:gd name="connsiteY0" fmla="*/ 279354 h 453525"/>
                <a:gd name="connsiteX1" fmla="*/ 232228 w 522514"/>
                <a:gd name="connsiteY1" fmla="*/ 3582 h 453525"/>
                <a:gd name="connsiteX2" fmla="*/ 522514 w 522514"/>
                <a:gd name="connsiteY2" fmla="*/ 453525 h 453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2514" h="453525">
                  <a:moveTo>
                    <a:pt x="0" y="279354"/>
                  </a:moveTo>
                  <a:cubicBezTo>
                    <a:pt x="72571" y="126953"/>
                    <a:pt x="145142" y="-25447"/>
                    <a:pt x="232228" y="3582"/>
                  </a:cubicBezTo>
                  <a:cubicBezTo>
                    <a:pt x="319314" y="32610"/>
                    <a:pt x="420914" y="243067"/>
                    <a:pt x="522514" y="453525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フリーフォーム 50"/>
            <p:cNvSpPr/>
            <p:nvPr/>
          </p:nvSpPr>
          <p:spPr>
            <a:xfrm>
              <a:off x="3744611" y="3286021"/>
              <a:ext cx="363312" cy="341250"/>
            </a:xfrm>
            <a:custGeom>
              <a:avLst/>
              <a:gdLst>
                <a:gd name="connsiteX0" fmla="*/ 0 w 522514"/>
                <a:gd name="connsiteY0" fmla="*/ 279354 h 453525"/>
                <a:gd name="connsiteX1" fmla="*/ 232228 w 522514"/>
                <a:gd name="connsiteY1" fmla="*/ 3582 h 453525"/>
                <a:gd name="connsiteX2" fmla="*/ 522514 w 522514"/>
                <a:gd name="connsiteY2" fmla="*/ 453525 h 453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2514" h="453525">
                  <a:moveTo>
                    <a:pt x="0" y="279354"/>
                  </a:moveTo>
                  <a:cubicBezTo>
                    <a:pt x="72571" y="126953"/>
                    <a:pt x="145142" y="-25447"/>
                    <a:pt x="232228" y="3582"/>
                  </a:cubicBezTo>
                  <a:cubicBezTo>
                    <a:pt x="319314" y="32610"/>
                    <a:pt x="420914" y="243067"/>
                    <a:pt x="522514" y="453525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フリーフォーム 58"/>
            <p:cNvSpPr/>
            <p:nvPr/>
          </p:nvSpPr>
          <p:spPr>
            <a:xfrm>
              <a:off x="3227590" y="3284074"/>
              <a:ext cx="243127" cy="211026"/>
            </a:xfrm>
            <a:custGeom>
              <a:avLst/>
              <a:gdLst>
                <a:gd name="connsiteX0" fmla="*/ 0 w 522514"/>
                <a:gd name="connsiteY0" fmla="*/ 279354 h 453525"/>
                <a:gd name="connsiteX1" fmla="*/ 232228 w 522514"/>
                <a:gd name="connsiteY1" fmla="*/ 3582 h 453525"/>
                <a:gd name="connsiteX2" fmla="*/ 522514 w 522514"/>
                <a:gd name="connsiteY2" fmla="*/ 453525 h 453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2514" h="453525">
                  <a:moveTo>
                    <a:pt x="0" y="279354"/>
                  </a:moveTo>
                  <a:cubicBezTo>
                    <a:pt x="72571" y="126953"/>
                    <a:pt x="145142" y="-25447"/>
                    <a:pt x="232228" y="3582"/>
                  </a:cubicBezTo>
                  <a:cubicBezTo>
                    <a:pt x="319314" y="32610"/>
                    <a:pt x="420914" y="243067"/>
                    <a:pt x="522514" y="453525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フリーフォーム 59"/>
            <p:cNvSpPr/>
            <p:nvPr/>
          </p:nvSpPr>
          <p:spPr>
            <a:xfrm rot="21010092">
              <a:off x="3167324" y="3172831"/>
              <a:ext cx="363312" cy="341250"/>
            </a:xfrm>
            <a:custGeom>
              <a:avLst/>
              <a:gdLst>
                <a:gd name="connsiteX0" fmla="*/ 0 w 522514"/>
                <a:gd name="connsiteY0" fmla="*/ 279354 h 453525"/>
                <a:gd name="connsiteX1" fmla="*/ 232228 w 522514"/>
                <a:gd name="connsiteY1" fmla="*/ 3582 h 453525"/>
                <a:gd name="connsiteX2" fmla="*/ 522514 w 522514"/>
                <a:gd name="connsiteY2" fmla="*/ 453525 h 453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2514" h="453525">
                  <a:moveTo>
                    <a:pt x="0" y="279354"/>
                  </a:moveTo>
                  <a:cubicBezTo>
                    <a:pt x="72571" y="126953"/>
                    <a:pt x="145142" y="-25447"/>
                    <a:pt x="232228" y="3582"/>
                  </a:cubicBezTo>
                  <a:cubicBezTo>
                    <a:pt x="319314" y="32610"/>
                    <a:pt x="420914" y="243067"/>
                    <a:pt x="522514" y="453525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正方形/長方形 39"/>
            <p:cNvSpPr/>
            <p:nvPr/>
          </p:nvSpPr>
          <p:spPr>
            <a:xfrm>
              <a:off x="2209800" y="3500890"/>
              <a:ext cx="1708645" cy="87796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正方形/長方形 40"/>
            <p:cNvSpPr/>
            <p:nvPr/>
          </p:nvSpPr>
          <p:spPr>
            <a:xfrm>
              <a:off x="2209800" y="3588686"/>
              <a:ext cx="1965279" cy="94549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正方形/長方形 47"/>
            <p:cNvSpPr/>
            <p:nvPr/>
          </p:nvSpPr>
          <p:spPr>
            <a:xfrm>
              <a:off x="2709562" y="3413094"/>
              <a:ext cx="547036" cy="87796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2" name="直線コネクタ 51"/>
            <p:cNvCxnSpPr/>
            <p:nvPr/>
          </p:nvCxnSpPr>
          <p:spPr>
            <a:xfrm>
              <a:off x="2542705" y="3696743"/>
              <a:ext cx="1668124" cy="0"/>
            </a:xfrm>
            <a:prstGeom prst="line">
              <a:avLst/>
            </a:prstGeom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3" name="Group 72"/>
            <p:cNvGrpSpPr/>
            <p:nvPr/>
          </p:nvGrpSpPr>
          <p:grpSpPr>
            <a:xfrm>
              <a:off x="3417397" y="3134259"/>
              <a:ext cx="1004424" cy="564369"/>
              <a:chOff x="4802872" y="4077867"/>
              <a:chExt cx="2158646" cy="1212908"/>
            </a:xfrm>
          </p:grpSpPr>
          <p:cxnSp>
            <p:nvCxnSpPr>
              <p:cNvPr id="74" name="直線コネクタ 55"/>
              <p:cNvCxnSpPr/>
              <p:nvPr/>
            </p:nvCxnSpPr>
            <p:spPr>
              <a:xfrm flipH="1" flipV="1">
                <a:off x="4802872" y="4818265"/>
                <a:ext cx="539725" cy="9776"/>
              </a:xfrm>
              <a:prstGeom prst="line">
                <a:avLst/>
              </a:prstGeom>
              <a:ln w="38100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" name="Freeform 74"/>
              <p:cNvSpPr/>
              <p:nvPr/>
            </p:nvSpPr>
            <p:spPr>
              <a:xfrm>
                <a:off x="5305245" y="4313208"/>
                <a:ext cx="345057" cy="526212"/>
              </a:xfrm>
              <a:custGeom>
                <a:avLst/>
                <a:gdLst>
                  <a:gd name="connsiteX0" fmla="*/ 0 w 284671"/>
                  <a:gd name="connsiteY0" fmla="*/ 112143 h 112143"/>
                  <a:gd name="connsiteX1" fmla="*/ 284671 w 284671"/>
                  <a:gd name="connsiteY1" fmla="*/ 0 h 112143"/>
                  <a:gd name="connsiteX0" fmla="*/ 0 w 247540"/>
                  <a:gd name="connsiteY0" fmla="*/ 122156 h 122156"/>
                  <a:gd name="connsiteX1" fmla="*/ 247540 w 247540"/>
                  <a:gd name="connsiteY1" fmla="*/ 0 h 122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47540" h="122156">
                    <a:moveTo>
                      <a:pt x="0" y="122156"/>
                    </a:moveTo>
                    <a:cubicBezTo>
                      <a:pt x="104954" y="104184"/>
                      <a:pt x="172778" y="76200"/>
                      <a:pt x="247540" y="0"/>
                    </a:cubicBezTo>
                  </a:path>
                </a:pathLst>
              </a:custGeom>
              <a:ln w="38100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Freeform 75"/>
              <p:cNvSpPr/>
              <p:nvPr/>
            </p:nvSpPr>
            <p:spPr>
              <a:xfrm>
                <a:off x="5641676" y="4077867"/>
                <a:ext cx="1319842" cy="1212908"/>
              </a:xfrm>
              <a:custGeom>
                <a:avLst/>
                <a:gdLst>
                  <a:gd name="connsiteX0" fmla="*/ 0 w 1479431"/>
                  <a:gd name="connsiteY0" fmla="*/ 182592 h 1166004"/>
                  <a:gd name="connsiteX1" fmla="*/ 284672 w 1479431"/>
                  <a:gd name="connsiteY1" fmla="*/ 1438 h 1166004"/>
                  <a:gd name="connsiteX2" fmla="*/ 1035170 w 1479431"/>
                  <a:gd name="connsiteY2" fmla="*/ 173966 h 1166004"/>
                  <a:gd name="connsiteX3" fmla="*/ 1457865 w 1479431"/>
                  <a:gd name="connsiteY3" fmla="*/ 829574 h 1166004"/>
                  <a:gd name="connsiteX4" fmla="*/ 1164567 w 1479431"/>
                  <a:gd name="connsiteY4" fmla="*/ 1166004 h 1166004"/>
                  <a:gd name="connsiteX0" fmla="*/ 0 w 1482307"/>
                  <a:gd name="connsiteY0" fmla="*/ 182592 h 1005845"/>
                  <a:gd name="connsiteX1" fmla="*/ 284672 w 1482307"/>
                  <a:gd name="connsiteY1" fmla="*/ 1438 h 1005845"/>
                  <a:gd name="connsiteX2" fmla="*/ 1035170 w 1482307"/>
                  <a:gd name="connsiteY2" fmla="*/ 173966 h 1005845"/>
                  <a:gd name="connsiteX3" fmla="*/ 1457865 w 1482307"/>
                  <a:gd name="connsiteY3" fmla="*/ 829574 h 1005845"/>
                  <a:gd name="connsiteX4" fmla="*/ 1181819 w 1482307"/>
                  <a:gd name="connsiteY4" fmla="*/ 1005845 h 1005845"/>
                  <a:gd name="connsiteX0" fmla="*/ 0 w 1482307"/>
                  <a:gd name="connsiteY0" fmla="*/ 182592 h 1005845"/>
                  <a:gd name="connsiteX1" fmla="*/ 284672 w 1482307"/>
                  <a:gd name="connsiteY1" fmla="*/ 1438 h 1005845"/>
                  <a:gd name="connsiteX2" fmla="*/ 1035170 w 1482307"/>
                  <a:gd name="connsiteY2" fmla="*/ 173966 h 1005845"/>
                  <a:gd name="connsiteX3" fmla="*/ 1457865 w 1482307"/>
                  <a:gd name="connsiteY3" fmla="*/ 829574 h 1005845"/>
                  <a:gd name="connsiteX4" fmla="*/ 1181819 w 1482307"/>
                  <a:gd name="connsiteY4" fmla="*/ 1005845 h 1005845"/>
                  <a:gd name="connsiteX0" fmla="*/ 0 w 1542692"/>
                  <a:gd name="connsiteY0" fmla="*/ 182592 h 1005845"/>
                  <a:gd name="connsiteX1" fmla="*/ 284672 w 1542692"/>
                  <a:gd name="connsiteY1" fmla="*/ 1438 h 1005845"/>
                  <a:gd name="connsiteX2" fmla="*/ 1035170 w 1542692"/>
                  <a:gd name="connsiteY2" fmla="*/ 173966 h 1005845"/>
                  <a:gd name="connsiteX3" fmla="*/ 1518250 w 1542692"/>
                  <a:gd name="connsiteY3" fmla="*/ 596616 h 1005845"/>
                  <a:gd name="connsiteX4" fmla="*/ 1181819 w 1542692"/>
                  <a:gd name="connsiteY4" fmla="*/ 1005845 h 1005845"/>
                  <a:gd name="connsiteX0" fmla="*/ 0 w 1542692"/>
                  <a:gd name="connsiteY0" fmla="*/ 218992 h 1042245"/>
                  <a:gd name="connsiteX1" fmla="*/ 508959 w 1542692"/>
                  <a:gd name="connsiteY1" fmla="*/ 1438 h 1042245"/>
                  <a:gd name="connsiteX2" fmla="*/ 1035170 w 1542692"/>
                  <a:gd name="connsiteY2" fmla="*/ 210366 h 1042245"/>
                  <a:gd name="connsiteX3" fmla="*/ 1518250 w 1542692"/>
                  <a:gd name="connsiteY3" fmla="*/ 633016 h 1042245"/>
                  <a:gd name="connsiteX4" fmla="*/ 1181819 w 1542692"/>
                  <a:gd name="connsiteY4" fmla="*/ 1042245 h 1042245"/>
                  <a:gd name="connsiteX0" fmla="*/ 0 w 1542692"/>
                  <a:gd name="connsiteY0" fmla="*/ 286558 h 1109811"/>
                  <a:gd name="connsiteX1" fmla="*/ 508959 w 1542692"/>
                  <a:gd name="connsiteY1" fmla="*/ 69004 h 1109811"/>
                  <a:gd name="connsiteX2" fmla="*/ 1518250 w 1542692"/>
                  <a:gd name="connsiteY2" fmla="*/ 700582 h 1109811"/>
                  <a:gd name="connsiteX3" fmla="*/ 1181819 w 1542692"/>
                  <a:gd name="connsiteY3" fmla="*/ 1109811 h 1109811"/>
                  <a:gd name="connsiteX0" fmla="*/ 0 w 1594450"/>
                  <a:gd name="connsiteY0" fmla="*/ 305971 h 1129224"/>
                  <a:gd name="connsiteX1" fmla="*/ 508959 w 1594450"/>
                  <a:gd name="connsiteY1" fmla="*/ 88417 h 1129224"/>
                  <a:gd name="connsiteX2" fmla="*/ 1570008 w 1594450"/>
                  <a:gd name="connsiteY2" fmla="*/ 836475 h 1129224"/>
                  <a:gd name="connsiteX3" fmla="*/ 1181819 w 1594450"/>
                  <a:gd name="connsiteY3" fmla="*/ 1129224 h 1129224"/>
                  <a:gd name="connsiteX0" fmla="*/ 0 w 1570008"/>
                  <a:gd name="connsiteY0" fmla="*/ 305971 h 1129224"/>
                  <a:gd name="connsiteX1" fmla="*/ 508959 w 1570008"/>
                  <a:gd name="connsiteY1" fmla="*/ 88417 h 1129224"/>
                  <a:gd name="connsiteX2" fmla="*/ 1570008 w 1570008"/>
                  <a:gd name="connsiteY2" fmla="*/ 836475 h 1129224"/>
                  <a:gd name="connsiteX3" fmla="*/ 1181819 w 1570008"/>
                  <a:gd name="connsiteY3" fmla="*/ 1129224 h 1129224"/>
                  <a:gd name="connsiteX0" fmla="*/ 0 w 1570008"/>
                  <a:gd name="connsiteY0" fmla="*/ 305971 h 1129224"/>
                  <a:gd name="connsiteX1" fmla="*/ 508959 w 1570008"/>
                  <a:gd name="connsiteY1" fmla="*/ 88417 h 1129224"/>
                  <a:gd name="connsiteX2" fmla="*/ 1570008 w 1570008"/>
                  <a:gd name="connsiteY2" fmla="*/ 836475 h 1129224"/>
                  <a:gd name="connsiteX3" fmla="*/ 1181819 w 1570008"/>
                  <a:gd name="connsiteY3" fmla="*/ 1129224 h 1129224"/>
                  <a:gd name="connsiteX0" fmla="*/ 0 w 1570008"/>
                  <a:gd name="connsiteY0" fmla="*/ 305971 h 1129224"/>
                  <a:gd name="connsiteX1" fmla="*/ 508959 w 1570008"/>
                  <a:gd name="connsiteY1" fmla="*/ 88417 h 1129224"/>
                  <a:gd name="connsiteX2" fmla="*/ 1570008 w 1570008"/>
                  <a:gd name="connsiteY2" fmla="*/ 836475 h 1129224"/>
                  <a:gd name="connsiteX3" fmla="*/ 1181819 w 1570008"/>
                  <a:gd name="connsiteY3" fmla="*/ 1129224 h 1129224"/>
                  <a:gd name="connsiteX0" fmla="*/ 0 w 1570008"/>
                  <a:gd name="connsiteY0" fmla="*/ 305971 h 1107384"/>
                  <a:gd name="connsiteX1" fmla="*/ 508959 w 1570008"/>
                  <a:gd name="connsiteY1" fmla="*/ 88417 h 1107384"/>
                  <a:gd name="connsiteX2" fmla="*/ 1570008 w 1570008"/>
                  <a:gd name="connsiteY2" fmla="*/ 836475 h 1107384"/>
                  <a:gd name="connsiteX3" fmla="*/ 1138687 w 1570008"/>
                  <a:gd name="connsiteY3" fmla="*/ 1107384 h 1107384"/>
                  <a:gd name="connsiteX0" fmla="*/ 0 w 1570008"/>
                  <a:gd name="connsiteY0" fmla="*/ 305971 h 1106162"/>
                  <a:gd name="connsiteX1" fmla="*/ 508959 w 1570008"/>
                  <a:gd name="connsiteY1" fmla="*/ 88417 h 1106162"/>
                  <a:gd name="connsiteX2" fmla="*/ 1570008 w 1570008"/>
                  <a:gd name="connsiteY2" fmla="*/ 836475 h 1106162"/>
                  <a:gd name="connsiteX3" fmla="*/ 845389 w 1570008"/>
                  <a:gd name="connsiteY3" fmla="*/ 1100104 h 1106162"/>
                  <a:gd name="connsiteX0" fmla="*/ 0 w 1570008"/>
                  <a:gd name="connsiteY0" fmla="*/ 305971 h 1106162"/>
                  <a:gd name="connsiteX1" fmla="*/ 508959 w 1570008"/>
                  <a:gd name="connsiteY1" fmla="*/ 88417 h 1106162"/>
                  <a:gd name="connsiteX2" fmla="*/ 1570008 w 1570008"/>
                  <a:gd name="connsiteY2" fmla="*/ 836475 h 1106162"/>
                  <a:gd name="connsiteX3" fmla="*/ 845389 w 1570008"/>
                  <a:gd name="connsiteY3" fmla="*/ 1100104 h 1106162"/>
                  <a:gd name="connsiteX0" fmla="*/ 0 w 1570008"/>
                  <a:gd name="connsiteY0" fmla="*/ 305971 h 1117015"/>
                  <a:gd name="connsiteX1" fmla="*/ 508959 w 1570008"/>
                  <a:gd name="connsiteY1" fmla="*/ 88417 h 1117015"/>
                  <a:gd name="connsiteX2" fmla="*/ 1570008 w 1570008"/>
                  <a:gd name="connsiteY2" fmla="*/ 836475 h 1117015"/>
                  <a:gd name="connsiteX3" fmla="*/ 854015 w 1570008"/>
                  <a:gd name="connsiteY3" fmla="*/ 1114664 h 1117015"/>
                  <a:gd name="connsiteX0" fmla="*/ 0 w 1570008"/>
                  <a:gd name="connsiteY0" fmla="*/ 305971 h 1109734"/>
                  <a:gd name="connsiteX1" fmla="*/ 508959 w 1570008"/>
                  <a:gd name="connsiteY1" fmla="*/ 88417 h 1109734"/>
                  <a:gd name="connsiteX2" fmla="*/ 1570008 w 1570008"/>
                  <a:gd name="connsiteY2" fmla="*/ 836475 h 1109734"/>
                  <a:gd name="connsiteX3" fmla="*/ 836762 w 1570008"/>
                  <a:gd name="connsiteY3" fmla="*/ 1107383 h 1109734"/>
                  <a:gd name="connsiteX0" fmla="*/ 0 w 1319842"/>
                  <a:gd name="connsiteY0" fmla="*/ 299905 h 1103668"/>
                  <a:gd name="connsiteX1" fmla="*/ 508959 w 1319842"/>
                  <a:gd name="connsiteY1" fmla="*/ 82351 h 1103668"/>
                  <a:gd name="connsiteX2" fmla="*/ 1319842 w 1319842"/>
                  <a:gd name="connsiteY2" fmla="*/ 794009 h 1103668"/>
                  <a:gd name="connsiteX3" fmla="*/ 836762 w 1319842"/>
                  <a:gd name="connsiteY3" fmla="*/ 1101317 h 1103668"/>
                  <a:gd name="connsiteX0" fmla="*/ 0 w 1319842"/>
                  <a:gd name="connsiteY0" fmla="*/ 219825 h 1023588"/>
                  <a:gd name="connsiteX1" fmla="*/ 612476 w 1319842"/>
                  <a:gd name="connsiteY1" fmla="*/ 82351 h 1023588"/>
                  <a:gd name="connsiteX2" fmla="*/ 1319842 w 1319842"/>
                  <a:gd name="connsiteY2" fmla="*/ 713929 h 1023588"/>
                  <a:gd name="connsiteX3" fmla="*/ 836762 w 1319842"/>
                  <a:gd name="connsiteY3" fmla="*/ 1021237 h 1023588"/>
                  <a:gd name="connsiteX0" fmla="*/ 0 w 1319842"/>
                  <a:gd name="connsiteY0" fmla="*/ 219825 h 1023588"/>
                  <a:gd name="connsiteX1" fmla="*/ 612476 w 1319842"/>
                  <a:gd name="connsiteY1" fmla="*/ 82351 h 1023588"/>
                  <a:gd name="connsiteX2" fmla="*/ 1319842 w 1319842"/>
                  <a:gd name="connsiteY2" fmla="*/ 713929 h 1023588"/>
                  <a:gd name="connsiteX3" fmla="*/ 836762 w 1319842"/>
                  <a:gd name="connsiteY3" fmla="*/ 1021237 h 1023588"/>
                  <a:gd name="connsiteX0" fmla="*/ 0 w 1319842"/>
                  <a:gd name="connsiteY0" fmla="*/ 219825 h 1023588"/>
                  <a:gd name="connsiteX1" fmla="*/ 612476 w 1319842"/>
                  <a:gd name="connsiteY1" fmla="*/ 82351 h 1023588"/>
                  <a:gd name="connsiteX2" fmla="*/ 1319842 w 1319842"/>
                  <a:gd name="connsiteY2" fmla="*/ 713929 h 1023588"/>
                  <a:gd name="connsiteX3" fmla="*/ 836762 w 1319842"/>
                  <a:gd name="connsiteY3" fmla="*/ 1021237 h 1023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19842" h="1023588">
                    <a:moveTo>
                      <a:pt x="0" y="219825"/>
                    </a:moveTo>
                    <a:cubicBezTo>
                      <a:pt x="47445" y="64448"/>
                      <a:pt x="392502" y="0"/>
                      <a:pt x="612476" y="82351"/>
                    </a:cubicBezTo>
                    <a:cubicBezTo>
                      <a:pt x="832450" y="164702"/>
                      <a:pt x="1302590" y="336623"/>
                      <a:pt x="1319842" y="713929"/>
                    </a:cubicBezTo>
                    <a:cubicBezTo>
                      <a:pt x="1318404" y="983616"/>
                      <a:pt x="1025107" y="1023588"/>
                      <a:pt x="836762" y="1021237"/>
                    </a:cubicBezTo>
                  </a:path>
                </a:pathLst>
              </a:custGeom>
              <a:ln w="38100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8" name="フリーフォーム 44"/>
            <p:cNvSpPr/>
            <p:nvPr/>
          </p:nvSpPr>
          <p:spPr>
            <a:xfrm>
              <a:off x="3822391" y="4572300"/>
              <a:ext cx="154952" cy="179858"/>
            </a:xfrm>
            <a:custGeom>
              <a:avLst/>
              <a:gdLst>
                <a:gd name="connsiteX0" fmla="*/ 0 w 522514"/>
                <a:gd name="connsiteY0" fmla="*/ 279354 h 453525"/>
                <a:gd name="connsiteX1" fmla="*/ 232228 w 522514"/>
                <a:gd name="connsiteY1" fmla="*/ 3582 h 453525"/>
                <a:gd name="connsiteX2" fmla="*/ 522514 w 522514"/>
                <a:gd name="connsiteY2" fmla="*/ 453525 h 453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2514" h="453525">
                  <a:moveTo>
                    <a:pt x="0" y="279354"/>
                  </a:moveTo>
                  <a:cubicBezTo>
                    <a:pt x="72571" y="126953"/>
                    <a:pt x="145142" y="-25447"/>
                    <a:pt x="232228" y="3582"/>
                  </a:cubicBezTo>
                  <a:cubicBezTo>
                    <a:pt x="319314" y="32610"/>
                    <a:pt x="420914" y="243067"/>
                    <a:pt x="522514" y="453525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フリーフォーム 50"/>
            <p:cNvSpPr/>
            <p:nvPr/>
          </p:nvSpPr>
          <p:spPr>
            <a:xfrm>
              <a:off x="3753237" y="4445227"/>
              <a:ext cx="363312" cy="341250"/>
            </a:xfrm>
            <a:custGeom>
              <a:avLst/>
              <a:gdLst>
                <a:gd name="connsiteX0" fmla="*/ 0 w 522514"/>
                <a:gd name="connsiteY0" fmla="*/ 279354 h 453525"/>
                <a:gd name="connsiteX1" fmla="*/ 232228 w 522514"/>
                <a:gd name="connsiteY1" fmla="*/ 3582 h 453525"/>
                <a:gd name="connsiteX2" fmla="*/ 522514 w 522514"/>
                <a:gd name="connsiteY2" fmla="*/ 453525 h 453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2514" h="453525">
                  <a:moveTo>
                    <a:pt x="0" y="279354"/>
                  </a:moveTo>
                  <a:cubicBezTo>
                    <a:pt x="72571" y="126953"/>
                    <a:pt x="145142" y="-25447"/>
                    <a:pt x="232228" y="3582"/>
                  </a:cubicBezTo>
                  <a:cubicBezTo>
                    <a:pt x="319314" y="32610"/>
                    <a:pt x="420914" y="243067"/>
                    <a:pt x="522514" y="453525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フリーフォーム 58"/>
            <p:cNvSpPr/>
            <p:nvPr/>
          </p:nvSpPr>
          <p:spPr>
            <a:xfrm>
              <a:off x="3236216" y="4443280"/>
              <a:ext cx="243127" cy="211026"/>
            </a:xfrm>
            <a:custGeom>
              <a:avLst/>
              <a:gdLst>
                <a:gd name="connsiteX0" fmla="*/ 0 w 522514"/>
                <a:gd name="connsiteY0" fmla="*/ 279354 h 453525"/>
                <a:gd name="connsiteX1" fmla="*/ 232228 w 522514"/>
                <a:gd name="connsiteY1" fmla="*/ 3582 h 453525"/>
                <a:gd name="connsiteX2" fmla="*/ 522514 w 522514"/>
                <a:gd name="connsiteY2" fmla="*/ 453525 h 453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2514" h="453525">
                  <a:moveTo>
                    <a:pt x="0" y="279354"/>
                  </a:moveTo>
                  <a:cubicBezTo>
                    <a:pt x="72571" y="126953"/>
                    <a:pt x="145142" y="-25447"/>
                    <a:pt x="232228" y="3582"/>
                  </a:cubicBezTo>
                  <a:cubicBezTo>
                    <a:pt x="319314" y="32610"/>
                    <a:pt x="420914" y="243067"/>
                    <a:pt x="522514" y="453525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フリーフォーム 59"/>
            <p:cNvSpPr/>
            <p:nvPr/>
          </p:nvSpPr>
          <p:spPr>
            <a:xfrm rot="21010092">
              <a:off x="3175950" y="4332037"/>
              <a:ext cx="363312" cy="341250"/>
            </a:xfrm>
            <a:custGeom>
              <a:avLst/>
              <a:gdLst>
                <a:gd name="connsiteX0" fmla="*/ 0 w 522514"/>
                <a:gd name="connsiteY0" fmla="*/ 279354 h 453525"/>
                <a:gd name="connsiteX1" fmla="*/ 232228 w 522514"/>
                <a:gd name="connsiteY1" fmla="*/ 3582 h 453525"/>
                <a:gd name="connsiteX2" fmla="*/ 522514 w 522514"/>
                <a:gd name="connsiteY2" fmla="*/ 453525 h 453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2514" h="453525">
                  <a:moveTo>
                    <a:pt x="0" y="279354"/>
                  </a:moveTo>
                  <a:cubicBezTo>
                    <a:pt x="72571" y="126953"/>
                    <a:pt x="145142" y="-25447"/>
                    <a:pt x="232228" y="3582"/>
                  </a:cubicBezTo>
                  <a:cubicBezTo>
                    <a:pt x="319314" y="32610"/>
                    <a:pt x="420914" y="243067"/>
                    <a:pt x="522514" y="453525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フリーフォーム 60"/>
            <p:cNvSpPr/>
            <p:nvPr/>
          </p:nvSpPr>
          <p:spPr>
            <a:xfrm rot="20713364">
              <a:off x="3117196" y="4269975"/>
              <a:ext cx="493910" cy="437002"/>
            </a:xfrm>
            <a:custGeom>
              <a:avLst/>
              <a:gdLst>
                <a:gd name="connsiteX0" fmla="*/ 0 w 522514"/>
                <a:gd name="connsiteY0" fmla="*/ 279354 h 453525"/>
                <a:gd name="connsiteX1" fmla="*/ 232228 w 522514"/>
                <a:gd name="connsiteY1" fmla="*/ 3582 h 453525"/>
                <a:gd name="connsiteX2" fmla="*/ 522514 w 522514"/>
                <a:gd name="connsiteY2" fmla="*/ 453525 h 453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2514" h="453525">
                  <a:moveTo>
                    <a:pt x="0" y="279354"/>
                  </a:moveTo>
                  <a:cubicBezTo>
                    <a:pt x="72571" y="126953"/>
                    <a:pt x="145142" y="-25447"/>
                    <a:pt x="232228" y="3582"/>
                  </a:cubicBezTo>
                  <a:cubicBezTo>
                    <a:pt x="319314" y="32610"/>
                    <a:pt x="420914" y="243067"/>
                    <a:pt x="522514" y="453525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正方形/長方形 39"/>
            <p:cNvSpPr/>
            <p:nvPr/>
          </p:nvSpPr>
          <p:spPr>
            <a:xfrm>
              <a:off x="2218426" y="4660096"/>
              <a:ext cx="1708645" cy="87796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正方形/長方形 40"/>
            <p:cNvSpPr/>
            <p:nvPr/>
          </p:nvSpPr>
          <p:spPr>
            <a:xfrm>
              <a:off x="2218426" y="4747892"/>
              <a:ext cx="1965279" cy="94549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正方形/長方形 47"/>
            <p:cNvSpPr/>
            <p:nvPr/>
          </p:nvSpPr>
          <p:spPr>
            <a:xfrm>
              <a:off x="2718188" y="4572300"/>
              <a:ext cx="547036" cy="87796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6" name="直線コネクタ 51"/>
            <p:cNvCxnSpPr/>
            <p:nvPr/>
          </p:nvCxnSpPr>
          <p:spPr>
            <a:xfrm>
              <a:off x="2551331" y="4855949"/>
              <a:ext cx="1668124" cy="0"/>
            </a:xfrm>
            <a:prstGeom prst="line">
              <a:avLst/>
            </a:prstGeom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7" name="Group 86"/>
            <p:cNvGrpSpPr/>
            <p:nvPr/>
          </p:nvGrpSpPr>
          <p:grpSpPr>
            <a:xfrm>
              <a:off x="3426023" y="4293465"/>
              <a:ext cx="1004424" cy="564369"/>
              <a:chOff x="4802872" y="4077867"/>
              <a:chExt cx="2158646" cy="1212908"/>
            </a:xfrm>
          </p:grpSpPr>
          <p:cxnSp>
            <p:nvCxnSpPr>
              <p:cNvPr id="88" name="直線コネクタ 55"/>
              <p:cNvCxnSpPr/>
              <p:nvPr/>
            </p:nvCxnSpPr>
            <p:spPr>
              <a:xfrm flipH="1" flipV="1">
                <a:off x="4802872" y="4818265"/>
                <a:ext cx="539725" cy="9776"/>
              </a:xfrm>
              <a:prstGeom prst="line">
                <a:avLst/>
              </a:prstGeom>
              <a:ln w="38100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9" name="Freeform 88"/>
              <p:cNvSpPr/>
              <p:nvPr/>
            </p:nvSpPr>
            <p:spPr>
              <a:xfrm>
                <a:off x="5305245" y="4313208"/>
                <a:ext cx="345057" cy="526212"/>
              </a:xfrm>
              <a:custGeom>
                <a:avLst/>
                <a:gdLst>
                  <a:gd name="connsiteX0" fmla="*/ 0 w 284671"/>
                  <a:gd name="connsiteY0" fmla="*/ 112143 h 112143"/>
                  <a:gd name="connsiteX1" fmla="*/ 284671 w 284671"/>
                  <a:gd name="connsiteY1" fmla="*/ 0 h 112143"/>
                  <a:gd name="connsiteX0" fmla="*/ 0 w 247540"/>
                  <a:gd name="connsiteY0" fmla="*/ 122156 h 122156"/>
                  <a:gd name="connsiteX1" fmla="*/ 247540 w 247540"/>
                  <a:gd name="connsiteY1" fmla="*/ 0 h 122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47540" h="122156">
                    <a:moveTo>
                      <a:pt x="0" y="122156"/>
                    </a:moveTo>
                    <a:cubicBezTo>
                      <a:pt x="104954" y="104184"/>
                      <a:pt x="172778" y="76200"/>
                      <a:pt x="247540" y="0"/>
                    </a:cubicBezTo>
                  </a:path>
                </a:pathLst>
              </a:custGeom>
              <a:ln w="38100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Freeform 89"/>
              <p:cNvSpPr/>
              <p:nvPr/>
            </p:nvSpPr>
            <p:spPr>
              <a:xfrm>
                <a:off x="5641676" y="4077867"/>
                <a:ext cx="1319842" cy="1212908"/>
              </a:xfrm>
              <a:custGeom>
                <a:avLst/>
                <a:gdLst>
                  <a:gd name="connsiteX0" fmla="*/ 0 w 1479431"/>
                  <a:gd name="connsiteY0" fmla="*/ 182592 h 1166004"/>
                  <a:gd name="connsiteX1" fmla="*/ 284672 w 1479431"/>
                  <a:gd name="connsiteY1" fmla="*/ 1438 h 1166004"/>
                  <a:gd name="connsiteX2" fmla="*/ 1035170 w 1479431"/>
                  <a:gd name="connsiteY2" fmla="*/ 173966 h 1166004"/>
                  <a:gd name="connsiteX3" fmla="*/ 1457865 w 1479431"/>
                  <a:gd name="connsiteY3" fmla="*/ 829574 h 1166004"/>
                  <a:gd name="connsiteX4" fmla="*/ 1164567 w 1479431"/>
                  <a:gd name="connsiteY4" fmla="*/ 1166004 h 1166004"/>
                  <a:gd name="connsiteX0" fmla="*/ 0 w 1482307"/>
                  <a:gd name="connsiteY0" fmla="*/ 182592 h 1005845"/>
                  <a:gd name="connsiteX1" fmla="*/ 284672 w 1482307"/>
                  <a:gd name="connsiteY1" fmla="*/ 1438 h 1005845"/>
                  <a:gd name="connsiteX2" fmla="*/ 1035170 w 1482307"/>
                  <a:gd name="connsiteY2" fmla="*/ 173966 h 1005845"/>
                  <a:gd name="connsiteX3" fmla="*/ 1457865 w 1482307"/>
                  <a:gd name="connsiteY3" fmla="*/ 829574 h 1005845"/>
                  <a:gd name="connsiteX4" fmla="*/ 1181819 w 1482307"/>
                  <a:gd name="connsiteY4" fmla="*/ 1005845 h 1005845"/>
                  <a:gd name="connsiteX0" fmla="*/ 0 w 1482307"/>
                  <a:gd name="connsiteY0" fmla="*/ 182592 h 1005845"/>
                  <a:gd name="connsiteX1" fmla="*/ 284672 w 1482307"/>
                  <a:gd name="connsiteY1" fmla="*/ 1438 h 1005845"/>
                  <a:gd name="connsiteX2" fmla="*/ 1035170 w 1482307"/>
                  <a:gd name="connsiteY2" fmla="*/ 173966 h 1005845"/>
                  <a:gd name="connsiteX3" fmla="*/ 1457865 w 1482307"/>
                  <a:gd name="connsiteY3" fmla="*/ 829574 h 1005845"/>
                  <a:gd name="connsiteX4" fmla="*/ 1181819 w 1482307"/>
                  <a:gd name="connsiteY4" fmla="*/ 1005845 h 1005845"/>
                  <a:gd name="connsiteX0" fmla="*/ 0 w 1542692"/>
                  <a:gd name="connsiteY0" fmla="*/ 182592 h 1005845"/>
                  <a:gd name="connsiteX1" fmla="*/ 284672 w 1542692"/>
                  <a:gd name="connsiteY1" fmla="*/ 1438 h 1005845"/>
                  <a:gd name="connsiteX2" fmla="*/ 1035170 w 1542692"/>
                  <a:gd name="connsiteY2" fmla="*/ 173966 h 1005845"/>
                  <a:gd name="connsiteX3" fmla="*/ 1518250 w 1542692"/>
                  <a:gd name="connsiteY3" fmla="*/ 596616 h 1005845"/>
                  <a:gd name="connsiteX4" fmla="*/ 1181819 w 1542692"/>
                  <a:gd name="connsiteY4" fmla="*/ 1005845 h 1005845"/>
                  <a:gd name="connsiteX0" fmla="*/ 0 w 1542692"/>
                  <a:gd name="connsiteY0" fmla="*/ 218992 h 1042245"/>
                  <a:gd name="connsiteX1" fmla="*/ 508959 w 1542692"/>
                  <a:gd name="connsiteY1" fmla="*/ 1438 h 1042245"/>
                  <a:gd name="connsiteX2" fmla="*/ 1035170 w 1542692"/>
                  <a:gd name="connsiteY2" fmla="*/ 210366 h 1042245"/>
                  <a:gd name="connsiteX3" fmla="*/ 1518250 w 1542692"/>
                  <a:gd name="connsiteY3" fmla="*/ 633016 h 1042245"/>
                  <a:gd name="connsiteX4" fmla="*/ 1181819 w 1542692"/>
                  <a:gd name="connsiteY4" fmla="*/ 1042245 h 1042245"/>
                  <a:gd name="connsiteX0" fmla="*/ 0 w 1542692"/>
                  <a:gd name="connsiteY0" fmla="*/ 286558 h 1109811"/>
                  <a:gd name="connsiteX1" fmla="*/ 508959 w 1542692"/>
                  <a:gd name="connsiteY1" fmla="*/ 69004 h 1109811"/>
                  <a:gd name="connsiteX2" fmla="*/ 1518250 w 1542692"/>
                  <a:gd name="connsiteY2" fmla="*/ 700582 h 1109811"/>
                  <a:gd name="connsiteX3" fmla="*/ 1181819 w 1542692"/>
                  <a:gd name="connsiteY3" fmla="*/ 1109811 h 1109811"/>
                  <a:gd name="connsiteX0" fmla="*/ 0 w 1594450"/>
                  <a:gd name="connsiteY0" fmla="*/ 305971 h 1129224"/>
                  <a:gd name="connsiteX1" fmla="*/ 508959 w 1594450"/>
                  <a:gd name="connsiteY1" fmla="*/ 88417 h 1129224"/>
                  <a:gd name="connsiteX2" fmla="*/ 1570008 w 1594450"/>
                  <a:gd name="connsiteY2" fmla="*/ 836475 h 1129224"/>
                  <a:gd name="connsiteX3" fmla="*/ 1181819 w 1594450"/>
                  <a:gd name="connsiteY3" fmla="*/ 1129224 h 1129224"/>
                  <a:gd name="connsiteX0" fmla="*/ 0 w 1570008"/>
                  <a:gd name="connsiteY0" fmla="*/ 305971 h 1129224"/>
                  <a:gd name="connsiteX1" fmla="*/ 508959 w 1570008"/>
                  <a:gd name="connsiteY1" fmla="*/ 88417 h 1129224"/>
                  <a:gd name="connsiteX2" fmla="*/ 1570008 w 1570008"/>
                  <a:gd name="connsiteY2" fmla="*/ 836475 h 1129224"/>
                  <a:gd name="connsiteX3" fmla="*/ 1181819 w 1570008"/>
                  <a:gd name="connsiteY3" fmla="*/ 1129224 h 1129224"/>
                  <a:gd name="connsiteX0" fmla="*/ 0 w 1570008"/>
                  <a:gd name="connsiteY0" fmla="*/ 305971 h 1129224"/>
                  <a:gd name="connsiteX1" fmla="*/ 508959 w 1570008"/>
                  <a:gd name="connsiteY1" fmla="*/ 88417 h 1129224"/>
                  <a:gd name="connsiteX2" fmla="*/ 1570008 w 1570008"/>
                  <a:gd name="connsiteY2" fmla="*/ 836475 h 1129224"/>
                  <a:gd name="connsiteX3" fmla="*/ 1181819 w 1570008"/>
                  <a:gd name="connsiteY3" fmla="*/ 1129224 h 1129224"/>
                  <a:gd name="connsiteX0" fmla="*/ 0 w 1570008"/>
                  <a:gd name="connsiteY0" fmla="*/ 305971 h 1129224"/>
                  <a:gd name="connsiteX1" fmla="*/ 508959 w 1570008"/>
                  <a:gd name="connsiteY1" fmla="*/ 88417 h 1129224"/>
                  <a:gd name="connsiteX2" fmla="*/ 1570008 w 1570008"/>
                  <a:gd name="connsiteY2" fmla="*/ 836475 h 1129224"/>
                  <a:gd name="connsiteX3" fmla="*/ 1181819 w 1570008"/>
                  <a:gd name="connsiteY3" fmla="*/ 1129224 h 1129224"/>
                  <a:gd name="connsiteX0" fmla="*/ 0 w 1570008"/>
                  <a:gd name="connsiteY0" fmla="*/ 305971 h 1107384"/>
                  <a:gd name="connsiteX1" fmla="*/ 508959 w 1570008"/>
                  <a:gd name="connsiteY1" fmla="*/ 88417 h 1107384"/>
                  <a:gd name="connsiteX2" fmla="*/ 1570008 w 1570008"/>
                  <a:gd name="connsiteY2" fmla="*/ 836475 h 1107384"/>
                  <a:gd name="connsiteX3" fmla="*/ 1138687 w 1570008"/>
                  <a:gd name="connsiteY3" fmla="*/ 1107384 h 1107384"/>
                  <a:gd name="connsiteX0" fmla="*/ 0 w 1570008"/>
                  <a:gd name="connsiteY0" fmla="*/ 305971 h 1106162"/>
                  <a:gd name="connsiteX1" fmla="*/ 508959 w 1570008"/>
                  <a:gd name="connsiteY1" fmla="*/ 88417 h 1106162"/>
                  <a:gd name="connsiteX2" fmla="*/ 1570008 w 1570008"/>
                  <a:gd name="connsiteY2" fmla="*/ 836475 h 1106162"/>
                  <a:gd name="connsiteX3" fmla="*/ 845389 w 1570008"/>
                  <a:gd name="connsiteY3" fmla="*/ 1100104 h 1106162"/>
                  <a:gd name="connsiteX0" fmla="*/ 0 w 1570008"/>
                  <a:gd name="connsiteY0" fmla="*/ 305971 h 1106162"/>
                  <a:gd name="connsiteX1" fmla="*/ 508959 w 1570008"/>
                  <a:gd name="connsiteY1" fmla="*/ 88417 h 1106162"/>
                  <a:gd name="connsiteX2" fmla="*/ 1570008 w 1570008"/>
                  <a:gd name="connsiteY2" fmla="*/ 836475 h 1106162"/>
                  <a:gd name="connsiteX3" fmla="*/ 845389 w 1570008"/>
                  <a:gd name="connsiteY3" fmla="*/ 1100104 h 1106162"/>
                  <a:gd name="connsiteX0" fmla="*/ 0 w 1570008"/>
                  <a:gd name="connsiteY0" fmla="*/ 305971 h 1117015"/>
                  <a:gd name="connsiteX1" fmla="*/ 508959 w 1570008"/>
                  <a:gd name="connsiteY1" fmla="*/ 88417 h 1117015"/>
                  <a:gd name="connsiteX2" fmla="*/ 1570008 w 1570008"/>
                  <a:gd name="connsiteY2" fmla="*/ 836475 h 1117015"/>
                  <a:gd name="connsiteX3" fmla="*/ 854015 w 1570008"/>
                  <a:gd name="connsiteY3" fmla="*/ 1114664 h 1117015"/>
                  <a:gd name="connsiteX0" fmla="*/ 0 w 1570008"/>
                  <a:gd name="connsiteY0" fmla="*/ 305971 h 1109734"/>
                  <a:gd name="connsiteX1" fmla="*/ 508959 w 1570008"/>
                  <a:gd name="connsiteY1" fmla="*/ 88417 h 1109734"/>
                  <a:gd name="connsiteX2" fmla="*/ 1570008 w 1570008"/>
                  <a:gd name="connsiteY2" fmla="*/ 836475 h 1109734"/>
                  <a:gd name="connsiteX3" fmla="*/ 836762 w 1570008"/>
                  <a:gd name="connsiteY3" fmla="*/ 1107383 h 1109734"/>
                  <a:gd name="connsiteX0" fmla="*/ 0 w 1319842"/>
                  <a:gd name="connsiteY0" fmla="*/ 299905 h 1103668"/>
                  <a:gd name="connsiteX1" fmla="*/ 508959 w 1319842"/>
                  <a:gd name="connsiteY1" fmla="*/ 82351 h 1103668"/>
                  <a:gd name="connsiteX2" fmla="*/ 1319842 w 1319842"/>
                  <a:gd name="connsiteY2" fmla="*/ 794009 h 1103668"/>
                  <a:gd name="connsiteX3" fmla="*/ 836762 w 1319842"/>
                  <a:gd name="connsiteY3" fmla="*/ 1101317 h 1103668"/>
                  <a:gd name="connsiteX0" fmla="*/ 0 w 1319842"/>
                  <a:gd name="connsiteY0" fmla="*/ 219825 h 1023588"/>
                  <a:gd name="connsiteX1" fmla="*/ 612476 w 1319842"/>
                  <a:gd name="connsiteY1" fmla="*/ 82351 h 1023588"/>
                  <a:gd name="connsiteX2" fmla="*/ 1319842 w 1319842"/>
                  <a:gd name="connsiteY2" fmla="*/ 713929 h 1023588"/>
                  <a:gd name="connsiteX3" fmla="*/ 836762 w 1319842"/>
                  <a:gd name="connsiteY3" fmla="*/ 1021237 h 1023588"/>
                  <a:gd name="connsiteX0" fmla="*/ 0 w 1319842"/>
                  <a:gd name="connsiteY0" fmla="*/ 219825 h 1023588"/>
                  <a:gd name="connsiteX1" fmla="*/ 612476 w 1319842"/>
                  <a:gd name="connsiteY1" fmla="*/ 82351 h 1023588"/>
                  <a:gd name="connsiteX2" fmla="*/ 1319842 w 1319842"/>
                  <a:gd name="connsiteY2" fmla="*/ 713929 h 1023588"/>
                  <a:gd name="connsiteX3" fmla="*/ 836762 w 1319842"/>
                  <a:gd name="connsiteY3" fmla="*/ 1021237 h 1023588"/>
                  <a:gd name="connsiteX0" fmla="*/ 0 w 1319842"/>
                  <a:gd name="connsiteY0" fmla="*/ 219825 h 1023588"/>
                  <a:gd name="connsiteX1" fmla="*/ 612476 w 1319842"/>
                  <a:gd name="connsiteY1" fmla="*/ 82351 h 1023588"/>
                  <a:gd name="connsiteX2" fmla="*/ 1319842 w 1319842"/>
                  <a:gd name="connsiteY2" fmla="*/ 713929 h 1023588"/>
                  <a:gd name="connsiteX3" fmla="*/ 836762 w 1319842"/>
                  <a:gd name="connsiteY3" fmla="*/ 1021237 h 1023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19842" h="1023588">
                    <a:moveTo>
                      <a:pt x="0" y="219825"/>
                    </a:moveTo>
                    <a:cubicBezTo>
                      <a:pt x="47445" y="64448"/>
                      <a:pt x="392502" y="0"/>
                      <a:pt x="612476" y="82351"/>
                    </a:cubicBezTo>
                    <a:cubicBezTo>
                      <a:pt x="832450" y="164702"/>
                      <a:pt x="1302590" y="336623"/>
                      <a:pt x="1319842" y="713929"/>
                    </a:cubicBezTo>
                    <a:cubicBezTo>
                      <a:pt x="1318404" y="983616"/>
                      <a:pt x="1025107" y="1023588"/>
                      <a:pt x="836762" y="1021237"/>
                    </a:cubicBezTo>
                  </a:path>
                </a:pathLst>
              </a:custGeom>
              <a:ln w="38100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1" name="TextBox 90"/>
            <p:cNvSpPr txBox="1"/>
            <p:nvPr/>
          </p:nvSpPr>
          <p:spPr>
            <a:xfrm>
              <a:off x="1719530" y="1828744"/>
              <a:ext cx="14437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p-side APV25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2276856" y="2467654"/>
              <a:ext cx="7489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DSSD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3452400" y="1682262"/>
              <a:ext cx="990207" cy="3167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700"/>
                </a:lnSpc>
              </a:pPr>
              <a:r>
                <a:rPr lang="en-US" dirty="0" smtClean="0">
                  <a:solidFill>
                    <a:schemeClr val="bg1"/>
                  </a:solidFill>
                </a:rPr>
                <a:t>PA1/PA2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5528096" y="1515374"/>
            <a:ext cx="3060000" cy="4826478"/>
            <a:chOff x="5528096" y="1515374"/>
            <a:chExt cx="3060000" cy="4826478"/>
          </a:xfrm>
        </p:grpSpPr>
        <p:pic>
          <p:nvPicPr>
            <p:cNvPr id="1026" name="Picture 2" descr="C:\Users\friedl\Desktop\materials\20140910_class_c_PA1PA2_inner_cal_pednoise_apv3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528096" y="1515374"/>
              <a:ext cx="3060000" cy="2320704"/>
            </a:xfrm>
            <a:prstGeom prst="rect">
              <a:avLst/>
            </a:prstGeom>
            <a:noFill/>
          </p:spPr>
        </p:pic>
        <p:pic>
          <p:nvPicPr>
            <p:cNvPr id="5123" name="Picture 3" descr="C:\Users\friedl\Desktop\materials\20140910_class_c_PA1PA2_middle_cal_pednoise_apv3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528096" y="4037107"/>
              <a:ext cx="3060000" cy="2304745"/>
            </a:xfrm>
            <a:prstGeom prst="rect">
              <a:avLst/>
            </a:prstGeom>
            <a:noFill/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Electrical Tests: p-Side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05400" cy="475536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Bias bonded first</a:t>
            </a:r>
          </a:p>
          <a:p>
            <a:pPr lvl="1"/>
            <a:r>
              <a:rPr lang="en-US" dirty="0" smtClean="0"/>
              <a:t>Start with simple IV measurement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Noise on p-side (no bias)</a:t>
            </a:r>
          </a:p>
          <a:p>
            <a:pPr lvl="1"/>
            <a:r>
              <a:rPr lang="en-US" dirty="0" smtClean="0"/>
              <a:t>Inner row: higher for even strips (0,2,4,…)</a:t>
            </a:r>
          </a:p>
          <a:p>
            <a:pPr lvl="1"/>
            <a:r>
              <a:rPr lang="en-US" dirty="0" smtClean="0"/>
              <a:t>Middle row: higher for all except 3,7,11,…</a:t>
            </a:r>
          </a:p>
          <a:p>
            <a:pPr lvl="1"/>
            <a:r>
              <a:rPr lang="en-US" dirty="0" smtClean="0"/>
              <a:t>Outer row: higher and uniform (no bias),</a:t>
            </a:r>
            <a:br>
              <a:rPr lang="en-US" dirty="0" smtClean="0"/>
            </a:br>
            <a:r>
              <a:rPr lang="en-US" dirty="0" smtClean="0"/>
              <a:t>somewhat lower (with bias)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Screenshots by Sasaki-san</a:t>
            </a:r>
          </a:p>
          <a:p>
            <a:pPr lvl="1"/>
            <a:r>
              <a:rPr lang="en-US" dirty="0" smtClean="0"/>
              <a:t>Upper picture: inner row bonded</a:t>
            </a:r>
          </a:p>
          <a:p>
            <a:pPr lvl="2"/>
            <a:r>
              <a:rPr lang="en-US" dirty="0" smtClean="0"/>
              <a:t>Even/odd structure clearly visible</a:t>
            </a:r>
          </a:p>
          <a:p>
            <a:pPr lvl="1"/>
            <a:r>
              <a:rPr lang="en-US" dirty="0" smtClean="0"/>
              <a:t>Lower picture: </a:t>
            </a:r>
            <a:r>
              <a:rPr lang="en-US" dirty="0" err="1" smtClean="0"/>
              <a:t>inner+middle</a:t>
            </a:r>
            <a:r>
              <a:rPr lang="en-US" dirty="0" smtClean="0"/>
              <a:t> rows bonded</a:t>
            </a:r>
          </a:p>
          <a:p>
            <a:pPr lvl="2"/>
            <a:r>
              <a:rPr lang="en-US" dirty="0" smtClean="0"/>
              <a:t>High noise for every 4</a:t>
            </a:r>
            <a:r>
              <a:rPr lang="en-US" baseline="30000" dirty="0" smtClean="0"/>
              <a:t>th</a:t>
            </a:r>
            <a:r>
              <a:rPr lang="en-US" dirty="0" smtClean="0"/>
              <a:t> strip </a:t>
            </a:r>
            <a:br>
              <a:rPr lang="en-US" dirty="0" smtClean="0"/>
            </a:br>
            <a:r>
              <a:rPr lang="en-US" dirty="0" smtClean="0"/>
              <a:t>(CMC inverts low &lt;&gt; high noise)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 smtClean="0"/>
              <a:t>2 October 2014</a:t>
            </a:r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M.Friedl:Electrical Tests of Modules and Ladders</a:t>
            </a:r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noProof="0" smtClean="0"/>
              <a:pPr/>
              <a:t>9</a:t>
            </a:fld>
            <a:endParaRPr lang="en-US" noProof="0"/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3522452" y="3411748"/>
            <a:ext cx="973348" cy="862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733800" y="2526268"/>
            <a:ext cx="1252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CMC effect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9" name="Straight Arrow Connector 18"/>
          <p:cNvCxnSpPr>
            <a:stCxn id="17" idx="2"/>
          </p:cNvCxnSpPr>
          <p:nvPr/>
        </p:nvCxnSpPr>
        <p:spPr>
          <a:xfrm flipH="1">
            <a:off x="4191000" y="2895600"/>
            <a:ext cx="168933" cy="46886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0</TotalTime>
  <Words>764</Words>
  <Application>Microsoft Office PowerPoint</Application>
  <PresentationFormat>On-screen Show (4:3)</PresentationFormat>
  <Paragraphs>167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Metro</vt:lpstr>
      <vt:lpstr>Slide 1</vt:lpstr>
      <vt:lpstr>Introduction</vt:lpstr>
      <vt:lpstr>Possible Defects</vt:lpstr>
      <vt:lpstr>Origami Assembly Flow: n-Side</vt:lpstr>
      <vt:lpstr>Electrical Tests: n-Side</vt:lpstr>
      <vt:lpstr>What to Learn Here?</vt:lpstr>
      <vt:lpstr>What We Can and Can’t Do On n-Side</vt:lpstr>
      <vt:lpstr>Origami Assembly Flow: p-Side</vt:lpstr>
      <vt:lpstr>Electrical Tests: p-Side</vt:lpstr>
      <vt:lpstr>Semi-Final Measurement</vt:lpstr>
      <vt:lpstr>Remedy For Too Many Pinholes</vt:lpstr>
      <vt:lpstr>DAC Add-On for APVDAQ Test System</vt:lpstr>
      <vt:lpstr>Final Measurement</vt:lpstr>
      <vt:lpstr>Vienna Solution</vt:lpstr>
      <vt:lpstr>Additional Information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friedl</dc:creator>
  <cp:lastModifiedBy>MF</cp:lastModifiedBy>
  <cp:revision>1494</cp:revision>
  <dcterms:created xsi:type="dcterms:W3CDTF">2006-08-16T00:00:00Z</dcterms:created>
  <dcterms:modified xsi:type="dcterms:W3CDTF">2014-10-01T14:37:42Z</dcterms:modified>
</cp:coreProperties>
</file>