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83" r:id="rId13"/>
    <p:sldId id="281" r:id="rId14"/>
    <p:sldId id="282" r:id="rId15"/>
    <p:sldId id="265" r:id="rId16"/>
    <p:sldId id="266" r:id="rId17"/>
    <p:sldId id="271" r:id="rId18"/>
    <p:sldId id="277" r:id="rId19"/>
    <p:sldId id="278" r:id="rId20"/>
    <p:sldId id="279" r:id="rId21"/>
    <p:sldId id="267" r:id="rId22"/>
    <p:sldId id="268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86" r:id="rId36"/>
    <p:sldId id="285" r:id="rId37"/>
    <p:sldId id="274" r:id="rId38"/>
    <p:sldId id="275" r:id="rId39"/>
    <p:sldId id="276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91584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70732"/>
            <a:ext cx="6400800" cy="12680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0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1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2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0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4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9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2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2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91584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70732"/>
            <a:ext cx="6400800" cy="12680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6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1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24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28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3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5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3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9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83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マスタ テキストの書式設定</a:t>
            </a:r>
          </a:p>
          <a:p>
            <a:pPr lvl="1"/>
            <a:r>
              <a:rPr lang="en-US" smtClean="0"/>
              <a:t>第 2 レベル</a:t>
            </a:r>
          </a:p>
          <a:p>
            <a:pPr lvl="2"/>
            <a:r>
              <a:rPr lang="en-US" smtClean="0"/>
              <a:t>第 3 レベル</a:t>
            </a:r>
          </a:p>
          <a:p>
            <a:pPr lvl="3"/>
            <a:r>
              <a:rPr lang="en-US" smtClean="0"/>
              <a:t>第 4 レベル</a:t>
            </a:r>
          </a:p>
          <a:p>
            <a:pPr lvl="4"/>
            <a:r>
              <a:rPr lang="en-US" smtClean="0"/>
              <a:t>第 5 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56DD-C033-CE4F-B773-F0EFA132B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4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6189663"/>
            <a:ext cx="4608512" cy="407987"/>
          </a:xfr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Conference on Nose-Picking</a:t>
            </a:r>
            <a:endParaRPr lang="de-AT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689600" y="6215063"/>
            <a:ext cx="2770188" cy="333375"/>
          </a:xfrm>
        </p:spPr>
        <p:txBody>
          <a:bodyPr anchor="t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19 June 2014</a:t>
            </a:r>
            <a:endParaRPr lang="de-AT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24075" y="5613400"/>
            <a:ext cx="4895850" cy="477838"/>
          </a:xfr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AT" altLang="en-US" smtClean="0">
                <a:solidFill>
                  <a:srgbClr val="000000"/>
                </a:solidFill>
              </a:rPr>
              <a:t>Thomas Bergauer (HEPHY Vienna)</a:t>
            </a:r>
            <a:endParaRPr lang="de-AT" alt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16413"/>
            <a:ext cx="7773988" cy="1223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AT" altLang="en-US" noProof="0" smtClean="0"/>
              <a:t>Title of my presentation</a:t>
            </a:r>
          </a:p>
        </p:txBody>
      </p:sp>
      <p:pic>
        <p:nvPicPr>
          <p:cNvPr id="3097" name="Picture 25" descr="apv_chi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052513"/>
            <a:ext cx="45735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LOGO_top-banner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2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7952A-F13D-454B-BCB0-3A7CFDD887A7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3545599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765DF-E263-4DBE-B421-8BFB1B617530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477733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3EDBF5-0BEB-438A-BA4D-5A9E9261B401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3936070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17E14-1573-42D3-8262-8BEBB824AD2F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4136097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ED5A5B-3AAD-4463-A704-C15652DB2EA0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63672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88A32-3780-4331-A2F9-9F9BD0FD0617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923564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FFAD4-C1D7-40BD-8A43-38F8FAFA8F11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741147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4A36E-B58D-4F7F-81AF-DD8DB3EB83EA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843123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C0D66-13F9-49E9-9B62-6FC4097AC308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305584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545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5451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BDB113-A3D3-417D-B61D-D2C311CB6996}" type="slidenum">
              <a:rPr lang="de-AT" altLang="en-US"/>
              <a:pPr/>
              <a:t>‹#›</a:t>
            </a:fld>
            <a:endParaRPr lang="de-AT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19 June 2014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71417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2014/10/2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834805" y="0"/>
            <a:ext cx="7618628" cy="66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50834" y="743351"/>
            <a:ext cx="8887010" cy="599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685403"/>
            <a:ext cx="2133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685403"/>
            <a:ext cx="2895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685403"/>
            <a:ext cx="2133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99E656DD-C033-CE4F-B773-F0EFA132BC0D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73" y="23373"/>
            <a:ext cx="811432" cy="657811"/>
          </a:xfrm>
          <a:prstGeom prst="rect">
            <a:avLst/>
          </a:prstGeom>
        </p:spPr>
      </p:pic>
      <p:grpSp>
        <p:nvGrpSpPr>
          <p:cNvPr id="2" name="図形グループ 7"/>
          <p:cNvGrpSpPr/>
          <p:nvPr/>
        </p:nvGrpSpPr>
        <p:grpSpPr>
          <a:xfrm>
            <a:off x="8453433" y="43863"/>
            <a:ext cx="614517" cy="539136"/>
            <a:chOff x="8422148" y="139290"/>
            <a:chExt cx="614517" cy="53913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" name="正方形/長方形 9"/>
            <p:cNvSpPr/>
            <p:nvPr/>
          </p:nvSpPr>
          <p:spPr>
            <a:xfrm>
              <a:off x="8422148" y="1392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422148" y="2916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422148" y="4440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422148" y="5964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2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23888" indent="-37941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3635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834805" y="0"/>
            <a:ext cx="7618628" cy="66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50834" y="743351"/>
            <a:ext cx="8887010" cy="599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685403"/>
            <a:ext cx="2133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685403"/>
            <a:ext cx="2895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685403"/>
            <a:ext cx="2133600" cy="134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99E656DD-C033-CE4F-B773-F0EFA132BC0D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73" y="23373"/>
            <a:ext cx="811432" cy="657811"/>
          </a:xfrm>
          <a:prstGeom prst="rect">
            <a:avLst/>
          </a:prstGeom>
        </p:spPr>
      </p:pic>
      <p:grpSp>
        <p:nvGrpSpPr>
          <p:cNvPr id="2" name="図形グループ 7"/>
          <p:cNvGrpSpPr/>
          <p:nvPr/>
        </p:nvGrpSpPr>
        <p:grpSpPr>
          <a:xfrm>
            <a:off x="8453433" y="43863"/>
            <a:ext cx="614517" cy="539136"/>
            <a:chOff x="8422148" y="139290"/>
            <a:chExt cx="614517" cy="53913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" name="正方形/長方形 9"/>
            <p:cNvSpPr/>
            <p:nvPr/>
          </p:nvSpPr>
          <p:spPr>
            <a:xfrm>
              <a:off x="8422148" y="1392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8422148" y="2916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422148" y="4440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422148" y="596490"/>
              <a:ext cx="614517" cy="81936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8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23888" indent="-37941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3635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LOGO_top-banner_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Textmasterformate durch Klicken bearbeiten</a:t>
            </a:r>
          </a:p>
          <a:p>
            <a:pPr lvl="1"/>
            <a:r>
              <a:rPr lang="de-AT" altLang="en-US" smtClean="0"/>
              <a:t>Zweite Ebene</a:t>
            </a:r>
          </a:p>
          <a:p>
            <a:pPr lvl="2"/>
            <a:r>
              <a:rPr lang="de-AT" altLang="en-US" smtClean="0"/>
              <a:t>Dritte Ebene</a:t>
            </a:r>
          </a:p>
          <a:p>
            <a:pPr lvl="3"/>
            <a:r>
              <a:rPr lang="de-AT" altLang="en-US" smtClean="0"/>
              <a:t>Vierte Ebene</a:t>
            </a:r>
          </a:p>
          <a:p>
            <a:pPr lvl="4"/>
            <a:r>
              <a:rPr lang="de-AT" altLang="en-US" smtClean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5400">
            <a:solidFill>
              <a:srgbClr val="0061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97650"/>
            <a:ext cx="1054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1A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CB6152-A864-48FD-82DE-E8447E620283}" type="slidenum">
              <a:rPr kumimoji="0" lang="de-AT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de-AT" alt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597650"/>
            <a:ext cx="48244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1A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de-AT" altLang="en-US" dirty="0" smtClean="0"/>
              <a:t>Thomas Bergauer (HEPHY Vienna)</a:t>
            </a:r>
            <a:endParaRPr kumimoji="0" lang="de-AT" altLang="en-US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835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1A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mtClean="0"/>
              <a:t>19 June 2014</a:t>
            </a:r>
            <a:endParaRPr kumimoji="0" lang="de-AT" altLang="en-US" dirty="0"/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4427538" y="6032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dirty="0" smtClean="0">
                <a:solidFill>
                  <a:srgbClr val="FFFFFF"/>
                </a:solidFill>
              </a:rPr>
              <a:t>Status of Trapezoidal sensors produced by Micron</a:t>
            </a:r>
            <a:endParaRPr kumimoji="0" lang="en-US" alt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rgbClr val="0061A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rgbClr val="0061A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0061A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1A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Status &amp; schedule of ladder parts </a:t>
            </a:r>
            <a:r>
              <a:rPr lang="en-US" altLang="ja-JP" dirty="0" smtClean="0"/>
              <a:t>production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Oct. 2, 2014</a:t>
            </a:r>
          </a:p>
          <a:p>
            <a:r>
              <a:rPr kumimoji="1" lang="en-US" altLang="ja-JP" dirty="0" smtClean="0"/>
              <a:t>Koji Hara (KEK)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249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060" y="1972937"/>
            <a:ext cx="9407526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Short on P3F2-3r.05-01</a:t>
            </a:r>
            <a:endParaRPr kumimoji="1" lang="ja-JP" altLang="en-US" dirty="0"/>
          </a:p>
        </p:txBody>
      </p:sp>
      <p:pic>
        <p:nvPicPr>
          <p:cNvPr id="2050" name="Picture 2" descr="C:\Users\cozy\Dropbox\Hardware works\SVD\PA\3列\20140929\P3F2-3r.05-01\P3F2-3r.05-01.3rd-row-pad17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994" y="2203621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475656" y="3356992"/>
            <a:ext cx="1368152" cy="230425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2687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have also found </a:t>
            </a:r>
            <a:r>
              <a:rPr lang="en-US" altLang="ja-JP" dirty="0" smtClean="0"/>
              <a:t>o</a:t>
            </a:r>
            <a:r>
              <a:rPr kumimoji="1" lang="en-US" altLang="ja-JP" dirty="0" smtClean="0"/>
              <a:t>ther suspicious samples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398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388" y="606990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 short in P3F/B samples found last week end.</a:t>
            </a:r>
            <a:endParaRPr lang="en-US" altLang="ja-JP" dirty="0" smtClean="0"/>
          </a:p>
          <a:p>
            <a:pPr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All P3F1,2 /P3B1,2 good samples have been returned to Tokai Denshi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Answer received in Oct. 2 morning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“it is found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hort circuit test actually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was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performed (!) </a:t>
            </a:r>
            <a:r>
              <a:rPr kumimoji="1" lang="en-US" altLang="ja-JP" dirty="0" smtClean="0">
                <a:sym typeface="Wingdings" panose="05000000000000000000" pitchFamily="2" charset="2"/>
              </a:rPr>
              <a:t>because of the </a:t>
            </a:r>
            <a:r>
              <a:rPr lang="en-US" altLang="ja-JP" dirty="0" smtClean="0">
                <a:sym typeface="Wingdings" panose="05000000000000000000" pitchFamily="2" charset="2"/>
              </a:rPr>
              <a:t>bad </a:t>
            </a:r>
            <a:r>
              <a:rPr kumimoji="1" lang="en-US" altLang="ja-JP" dirty="0" smtClean="0">
                <a:sym typeface="Wingdings" panose="05000000000000000000" pitchFamily="2" charset="2"/>
              </a:rPr>
              <a:t>communication between Tokai Denshi and the company performing the test”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In the previous production &gt;1 year ago, it was.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lvl="1"/>
            <a:endParaRPr kumimoji="1"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kumimoji="1" lang="en-US" altLang="ja-JP" dirty="0" smtClean="0">
                <a:solidFill>
                  <a:srgbClr val="00B050"/>
                </a:solidFill>
                <a:sym typeface="Wingdings" panose="05000000000000000000" pitchFamily="2" charset="2"/>
              </a:rPr>
              <a:t>Confirming if it is only P3F/B but also in all others</a:t>
            </a:r>
          </a:p>
          <a:p>
            <a:pPr lvl="2"/>
            <a:r>
              <a:rPr lang="en-US" altLang="ja-JP" dirty="0" smtClean="0">
                <a:sym typeface="Wingdings" panose="05000000000000000000" pitchFamily="2" charset="2"/>
              </a:rPr>
              <a:t>Also asking possibility to reproduce other 8 types by their responsibility if the test has not been performed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lvl="2"/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1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Pitch adapter 2-layer</a:t>
            </a:r>
          </a:p>
          <a:p>
            <a:pPr lvl="1"/>
            <a:r>
              <a:rPr lang="en-US" altLang="ja-JP" dirty="0" smtClean="0"/>
              <a:t>Samples of the initial production has been delivered</a:t>
            </a:r>
          </a:p>
          <a:p>
            <a:pPr lvl="2"/>
            <a:r>
              <a:rPr kumimoji="1" lang="en-US" altLang="ja-JP" dirty="0" smtClean="0"/>
              <a:t>10 / type / site</a:t>
            </a:r>
          </a:p>
          <a:p>
            <a:pPr lvl="2"/>
            <a:r>
              <a:rPr lang="en-US" altLang="ja-JP" dirty="0" smtClean="0"/>
              <a:t>B-class samples are also delivered</a:t>
            </a:r>
          </a:p>
          <a:p>
            <a:pPr lvl="2"/>
            <a:r>
              <a:rPr lang="en-US" altLang="ja-JP" dirty="0" smtClean="0"/>
              <a:t>Delivery will be finished by June 23</a:t>
            </a:r>
          </a:p>
          <a:p>
            <a:pPr lvl="1"/>
            <a:r>
              <a:rPr lang="en-US" altLang="ja-JP" dirty="0" smtClean="0"/>
              <a:t>No plan to produce more</a:t>
            </a:r>
          </a:p>
        </p:txBody>
      </p:sp>
    </p:spTree>
    <p:extLst>
      <p:ext uri="{BB962C8B-B14F-4D97-AF65-F5344CB8AC3E}">
        <p14:creationId xmlns:p14="http://schemas.microsoft.com/office/powerpoint/2010/main" val="305835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HPK L3 sensors</a:t>
            </a:r>
          </a:p>
          <a:p>
            <a:pPr lvl="1"/>
            <a:r>
              <a:rPr lang="en-US" altLang="ja-JP" dirty="0" smtClean="0"/>
              <a:t>24 good sensors produced, </a:t>
            </a:r>
            <a:r>
              <a:rPr lang="en-US" altLang="ja-JP" dirty="0" smtClean="0">
                <a:solidFill>
                  <a:srgbClr val="0070C0"/>
                </a:solidFill>
              </a:rPr>
              <a:t>21 at KEK </a:t>
            </a:r>
          </a:p>
          <a:p>
            <a:pPr lvl="2"/>
            <a:r>
              <a:rPr lang="en-US" altLang="ja-JP" dirty="0" smtClean="0"/>
              <a:t>3 have been sent to Torieste and HEPHY for beam test and checks</a:t>
            </a:r>
          </a:p>
          <a:p>
            <a:pPr lvl="1"/>
            <a:r>
              <a:rPr lang="en-US" altLang="ja-JP" dirty="0" smtClean="0"/>
              <a:t>11 mechanical samples sent to Melbourne</a:t>
            </a:r>
          </a:p>
          <a:p>
            <a:r>
              <a:rPr kumimoji="1" lang="en-US" altLang="ja-JP" dirty="0" smtClean="0"/>
              <a:t>HPK large </a:t>
            </a:r>
          </a:p>
          <a:p>
            <a:pPr lvl="1"/>
            <a:r>
              <a:rPr lang="en-US" altLang="ja-JP" dirty="0" smtClean="0"/>
              <a:t>167 good sensors produced, </a:t>
            </a:r>
            <a:r>
              <a:rPr lang="en-US" altLang="ja-JP" dirty="0" smtClean="0">
                <a:solidFill>
                  <a:srgbClr val="0070C0"/>
                </a:solidFill>
              </a:rPr>
              <a:t>160 at KEK</a:t>
            </a:r>
          </a:p>
          <a:p>
            <a:pPr lvl="2"/>
            <a:r>
              <a:rPr lang="en-US" altLang="ja-JP" dirty="0" smtClean="0"/>
              <a:t>7 sensors brought to Italy / HEPHY for check</a:t>
            </a:r>
          </a:p>
          <a:p>
            <a:pPr lvl="1"/>
            <a:r>
              <a:rPr lang="en-US" altLang="ja-JP" strike="sngStrike" dirty="0" smtClean="0"/>
              <a:t>78</a:t>
            </a:r>
            <a:r>
              <a:rPr lang="en-US" altLang="ja-JP" dirty="0" smtClean="0"/>
              <a:t> 61 mechanical samples </a:t>
            </a:r>
          </a:p>
          <a:p>
            <a:pPr lvl="2"/>
            <a:r>
              <a:rPr lang="en-US" altLang="ja-JP" dirty="0" smtClean="0"/>
              <a:t>20 at HEPHY</a:t>
            </a:r>
          </a:p>
          <a:p>
            <a:pPr lvl="2"/>
            <a:r>
              <a:rPr lang="en-US" altLang="ja-JP" dirty="0" smtClean="0"/>
              <a:t>1 at Pisa (+ 8 early test production sensors)</a:t>
            </a:r>
          </a:p>
          <a:p>
            <a:pPr lvl="2"/>
            <a:r>
              <a:rPr lang="en-US" altLang="ja-JP" strike="sngStrike" dirty="0" smtClean="0"/>
              <a:t>57</a:t>
            </a:r>
            <a:r>
              <a:rPr lang="en-US" altLang="ja-JP" dirty="0" smtClean="0"/>
              <a:t> 40 at IPMU/KEK for L4, L6 and spares for L5 and FW/BW</a:t>
            </a:r>
            <a:endParaRPr lang="en-US" altLang="ja-JP" dirty="0"/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21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Explanation of the excel file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Column H:    Assignment. Priority is determined with the radiation level.  Better DSSDs should go to inner layers.           </a:t>
            </a:r>
          </a:p>
        </p:txBody>
      </p:sp>
      <p:graphicFrame>
        <p:nvGraphicFramePr>
          <p:cNvPr id="5" name="コンテンツ プレースホルダ 3"/>
          <p:cNvGraphicFramePr>
            <a:graphicFrameLocks/>
          </p:cNvGraphicFramePr>
          <p:nvPr/>
        </p:nvGraphicFramePr>
        <p:xfrm>
          <a:off x="601001" y="2596911"/>
          <a:ext cx="808516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844"/>
                <a:gridCol w="1689776"/>
                <a:gridCol w="2959274"/>
                <a:gridCol w="2279267"/>
              </a:tblGrid>
              <a:tr h="505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Assignments </a:t>
                      </a:r>
                    </a:p>
                    <a:p>
                      <a:pPr algn="ctr"/>
                      <a:r>
                        <a:rPr lang="en-US" dirty="0" smtClean="0"/>
                        <a:t>TIFR/HEPHY/IPMU/Pisa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sum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L4 barrel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12+2/0/0/0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L4 Backward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0/0/0/12+2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L5 Barrel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0/28+4/0/0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L6</a:t>
                      </a:r>
                      <a:r>
                        <a:rPr lang="en-US" baseline="0" dirty="0" smtClean="0"/>
                        <a:t> barrel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0/0/57+6/0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L5 backward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0/0/0/14+2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L6 backward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0/0/0/19+2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14/32/63/51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 rot="20506753">
            <a:off x="3881997" y="1839881"/>
            <a:ext cx="1804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3200" dirty="0" smtClean="0">
                <a:solidFill>
                  <a:srgbClr val="FF0000"/>
                </a:solidFill>
              </a:rPr>
              <a:t>Proposal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94467" y="25778"/>
            <a:ext cx="18722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Tsuboyama</a:t>
            </a:r>
            <a:r>
              <a:rPr kumimoji="1" lang="en-US" altLang="ja-JP" dirty="0" smtClean="0"/>
              <a:t>-san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65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Micron Delivery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Micron delivered 83 pcs in total</a:t>
            </a:r>
          </a:p>
          <a:p>
            <a:pPr lvl="1"/>
            <a:r>
              <a:rPr lang="en-US" dirty="0" smtClean="0"/>
              <a:t>56 sensors (until summer)</a:t>
            </a:r>
          </a:p>
          <a:p>
            <a:pPr lvl="1"/>
            <a:r>
              <a:rPr lang="en-US" dirty="0" smtClean="0"/>
              <a:t>3 mechanical samples</a:t>
            </a:r>
          </a:p>
          <a:p>
            <a:pPr lvl="1"/>
            <a:r>
              <a:rPr lang="en-US" dirty="0" smtClean="0"/>
              <a:t>24 sensors on 15</a:t>
            </a:r>
            <a:r>
              <a:rPr lang="en-US" baseline="30000" dirty="0" smtClean="0"/>
              <a:t>th</a:t>
            </a:r>
            <a:r>
              <a:rPr lang="en-US" dirty="0" smtClean="0"/>
              <a:t> of September 2014</a:t>
            </a:r>
          </a:p>
          <a:p>
            <a:pPr lvl="1"/>
            <a:endParaRPr lang="en-US" dirty="0"/>
          </a:p>
          <a:p>
            <a:r>
              <a:rPr lang="en-US" dirty="0" smtClean="0"/>
              <a:t>Sensors from all but last shipment have been fully tested (59 pcs.) and qualified</a:t>
            </a:r>
          </a:p>
          <a:p>
            <a:pPr lvl="1"/>
            <a:r>
              <a:rPr lang="en-US" dirty="0" err="1" smtClean="0"/>
              <a:t>Stripscan</a:t>
            </a:r>
            <a:r>
              <a:rPr lang="en-US" dirty="0" smtClean="0"/>
              <a:t> either by Trieste of Vienna</a:t>
            </a:r>
          </a:p>
          <a:p>
            <a:pPr lvl="1"/>
            <a:r>
              <a:rPr lang="en-US" dirty="0" err="1" smtClean="0"/>
              <a:t>Longterm</a:t>
            </a:r>
            <a:r>
              <a:rPr lang="en-US" dirty="0" smtClean="0"/>
              <a:t> stability tests performed on all Micron sensors using Vienna </a:t>
            </a:r>
            <a:r>
              <a:rPr lang="en-US" dirty="0"/>
              <a:t>c</a:t>
            </a:r>
            <a:r>
              <a:rPr lang="en-US" dirty="0" smtClean="0"/>
              <a:t>limate chamber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7952A-F13D-454B-BCB0-3A7CFDD887A7}" type="slidenum">
              <a:rPr lang="de-AT" altLang="en-US" smtClean="0"/>
              <a:pPr/>
              <a:t>15</a:t>
            </a:fld>
            <a:endParaRPr lang="de-AT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smtClean="0"/>
              <a:t>19 June 2014</a:t>
            </a:r>
            <a:endParaRPr lang="de-AT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70" y="111484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Thomas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94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Status by now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Thomas Bergauer (HEPHY Vienna)</a:t>
            </a:r>
            <a:endParaRPr lang="de-A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 June 2014</a:t>
            </a:r>
            <a:endParaRPr lang="de-AT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210175"/>
              </p:ext>
            </p:extLst>
          </p:nvPr>
        </p:nvGraphicFramePr>
        <p:xfrm>
          <a:off x="457201" y="1628775"/>
          <a:ext cx="7931223" cy="4160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9120"/>
                <a:gridCol w="1596136"/>
                <a:gridCol w="1387944"/>
                <a:gridCol w="1665534"/>
                <a:gridCol w="2022489"/>
              </a:tblGrid>
              <a:tr h="462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Shipment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Delivered to CERN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Strip scan done 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location</a:t>
                      </a:r>
                      <a:endParaRPr lang="en-US" sz="1400" dirty="0"/>
                    </a:p>
                  </a:txBody>
                  <a:tcPr/>
                </a:tc>
              </a:tr>
              <a:tr h="462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Aug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&amp; Vienna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Vienna (IPR)</a:t>
                      </a:r>
                      <a:endParaRPr lang="en-US" sz="1400" dirty="0"/>
                    </a:p>
                  </a:txBody>
                  <a:tcPr/>
                </a:tc>
              </a:tr>
              <a:tr h="462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Oct 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Micron &amp; Vienna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Vienna (IPR)</a:t>
                      </a:r>
                      <a:endParaRPr lang="en-US" sz="1400" dirty="0"/>
                    </a:p>
                  </a:txBody>
                  <a:tcPr/>
                </a:tc>
              </a:tr>
              <a:tr h="2718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9 Oct 13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Trieste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Vienna</a:t>
                      </a:r>
                      <a:endParaRPr lang="en-US" sz="1400" b="0" dirty="0"/>
                    </a:p>
                  </a:txBody>
                  <a:tcPr/>
                </a:tc>
              </a:tr>
              <a:tr h="2718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22 Oct 13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Trieste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Vienna</a:t>
                      </a:r>
                      <a:endParaRPr lang="en-US" sz="1400" b="0" dirty="0"/>
                    </a:p>
                  </a:txBody>
                  <a:tcPr/>
                </a:tc>
              </a:tr>
              <a:tr h="46217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8.1.2014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Vienna</a:t>
                      </a:r>
                      <a:endParaRPr lang="en-US" sz="1400" b="0" dirty="0"/>
                    </a:p>
                  </a:txBody>
                  <a:tcPr/>
                </a:tc>
              </a:tr>
              <a:tr h="2718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31.3.2014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Trieste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Vienna</a:t>
                      </a:r>
                      <a:endParaRPr lang="en-US" sz="1400" b="0" dirty="0"/>
                    </a:p>
                  </a:txBody>
                  <a:tcPr/>
                </a:tc>
              </a:tr>
              <a:tr h="2718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30.5.2014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Vienna</a:t>
                      </a:r>
                      <a:endParaRPr lang="en-US" sz="1400" b="0" dirty="0"/>
                    </a:p>
                  </a:txBody>
                  <a:tcPr/>
                </a:tc>
              </a:tr>
              <a:tr h="27187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15.9.2014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24 (including replacements for rejects)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to be done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Trieste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187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Sum: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80 (delivered)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(ordered 60)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 rejected so far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035B-66AD-7B45-9650-860F85F76AD5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70" y="111484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Thomas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14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Sensors have been qualified in three Classes: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Class A: perfectly working: 30 pcs.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Class B: (working with some minor problems):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Class C: not working -&gt; mechanical samples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Summary of available sensors: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Class A: 30 pcs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Class B: 19 pcs (mostly due to scratches caused by testing in Vienna)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Class C: 10 pcs (including 3 mechanical samples delivered by Micron)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 yet classified: 24 pcs.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7952A-F13D-454B-BCB0-3A7CFDD887A7}" type="slidenum">
              <a:rPr lang="de-AT" altLang="en-US" smtClean="0"/>
              <a:pPr/>
              <a:t>17</a:t>
            </a:fld>
            <a:endParaRPr lang="de-AT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altLang="en-US" smtClean="0"/>
              <a:t>Thomas Bergauer (HEPHY Vienna)</a:t>
            </a:r>
            <a:endParaRPr lang="de-AT" alt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smtClean="0"/>
              <a:t>19 June 2014</a:t>
            </a:r>
            <a:endParaRPr lang="de-AT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70" y="111484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Thomas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541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L3 parts availability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11 </a:t>
            </a:r>
            <a:r>
              <a:rPr kumimoji="1" lang="en-US" altLang="ja-JP" dirty="0" smtClean="0">
                <a:solidFill>
                  <a:srgbClr val="0070C0"/>
                </a:solidFill>
              </a:rPr>
              <a:t>mechanical sensors at Melbourne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Ribs </a:t>
            </a:r>
            <a:r>
              <a:rPr kumimoji="1" lang="en-US" altLang="ja-JP" dirty="0" smtClean="0">
                <a:solidFill>
                  <a:srgbClr val="0070C0"/>
                </a:solidFill>
              </a:rPr>
              <a:t>delivered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8 sets of FW/BW bridges + spacers at </a:t>
            </a:r>
            <a:r>
              <a:rPr kumimoji="1" lang="en-US" altLang="ja-JP" dirty="0" smtClean="0">
                <a:solidFill>
                  <a:srgbClr val="0070C0"/>
                </a:solidFill>
              </a:rPr>
              <a:t>Melbourne</a:t>
            </a:r>
          </a:p>
          <a:p>
            <a:pPr lvl="1"/>
            <a:r>
              <a:rPr kumimoji="1" lang="en-US" altLang="ja-JP" dirty="0" smtClean="0"/>
              <a:t>More </a:t>
            </a:r>
            <a:r>
              <a:rPr kumimoji="1" lang="en-US" altLang="ja-JP" dirty="0" smtClean="0"/>
              <a:t>4 </a:t>
            </a:r>
            <a:r>
              <a:rPr kumimoji="1" lang="en-US" altLang="ja-JP" dirty="0" smtClean="0"/>
              <a:t>sets ar</a:t>
            </a:r>
            <a:r>
              <a:rPr lang="en-US" altLang="ja-JP" dirty="0" smtClean="0"/>
              <a:t>e at KEK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3-PF1,PF2,PB1,PB2 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3-row </a:t>
            </a:r>
            <a:r>
              <a:rPr lang="en-US" altLang="ja-JP" dirty="0" smtClean="0">
                <a:solidFill>
                  <a:srgbClr val="0070C0"/>
                </a:solidFill>
              </a:rPr>
              <a:t>PAs </a:t>
            </a:r>
            <a:r>
              <a:rPr lang="en-US" altLang="ja-JP" dirty="0" smtClean="0">
                <a:solidFill>
                  <a:srgbClr val="0070C0"/>
                </a:solidFill>
              </a:rPr>
              <a:t>mechanical samples at Melbourne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“good samples” returned to the company because of short problem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mass production to be completed in 2014 JFY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Hybrid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Hybrid samples at Melbourne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/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1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FW/BW, L4-6 parts availability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387" y="1442155"/>
            <a:ext cx="8640960" cy="5141168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HPK mechanical sensors available at each </a:t>
            </a:r>
            <a:r>
              <a:rPr lang="en-US" altLang="ja-JP" dirty="0" smtClean="0">
                <a:solidFill>
                  <a:srgbClr val="0070C0"/>
                </a:solidFill>
              </a:rPr>
              <a:t>site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Micron </a:t>
            </a:r>
            <a:r>
              <a:rPr lang="en-US" altLang="ja-JP" dirty="0" smtClean="0">
                <a:solidFill>
                  <a:srgbClr val="0070C0"/>
                </a:solidFill>
              </a:rPr>
              <a:t>mechanical samples </a:t>
            </a:r>
            <a:r>
              <a:rPr lang="en-US" altLang="ja-JP" dirty="0" smtClean="0">
                <a:solidFill>
                  <a:srgbClr val="0070C0"/>
                </a:solidFill>
              </a:rPr>
              <a:t>available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Ribs delivered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BW </a:t>
            </a:r>
            <a:r>
              <a:rPr kumimoji="1" lang="en-US" altLang="ja-JP" dirty="0" smtClean="0">
                <a:solidFill>
                  <a:srgbClr val="0070C0"/>
                </a:solidFill>
              </a:rPr>
              <a:t>end mounts available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FW </a:t>
            </a:r>
            <a:r>
              <a:rPr lang="en-US" altLang="ja-JP" dirty="0" smtClean="0">
                <a:solidFill>
                  <a:srgbClr val="0070C0"/>
                </a:solidFill>
              </a:rPr>
              <a:t>end mounts </a:t>
            </a:r>
            <a:r>
              <a:rPr lang="en-US" altLang="ja-JP" dirty="0" smtClean="0">
                <a:solidFill>
                  <a:srgbClr val="0070C0"/>
                </a:solidFill>
              </a:rPr>
              <a:t>available</a:t>
            </a:r>
          </a:p>
          <a:p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Origami </a:t>
            </a:r>
            <a:endParaRPr lang="en-US" altLang="ja-JP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Mechanical samples available (15 / type / site 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100% APV equipped, 70% wire-bonded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Crack problems 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PAs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</a:rPr>
              <a:t>1-layer </a:t>
            </a:r>
            <a:r>
              <a:rPr lang="en-US" altLang="ja-JP" dirty="0" smtClean="0">
                <a:solidFill>
                  <a:srgbClr val="00B050"/>
                </a:solidFill>
              </a:rPr>
              <a:t>3-row </a:t>
            </a:r>
            <a:r>
              <a:rPr lang="en-US" altLang="ja-JP" dirty="0" smtClean="0">
                <a:solidFill>
                  <a:srgbClr val="00B050"/>
                </a:solidFill>
              </a:rPr>
              <a:t>PF/PB/PA delivered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“good samples” returned to the company because of short </a:t>
            </a:r>
            <a:r>
              <a:rPr lang="en-US" altLang="ja-JP" dirty="0" smtClean="0">
                <a:solidFill>
                  <a:srgbClr val="FF0000"/>
                </a:solidFill>
              </a:rPr>
              <a:t>problem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Final mass production to be completed in 2014 </a:t>
            </a:r>
            <a:r>
              <a:rPr lang="en-US" altLang="ja-JP" dirty="0" smtClean="0">
                <a:solidFill>
                  <a:srgbClr val="FF0000"/>
                </a:solidFill>
              </a:rPr>
              <a:t>JFY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Hybrid delivered </a:t>
            </a:r>
            <a:endParaRPr lang="en-US" altLang="ja-JP" dirty="0">
              <a:solidFill>
                <a:srgbClr val="0070C0"/>
              </a:solidFill>
            </a:endParaRPr>
          </a:p>
          <a:p>
            <a:pPr lvl="1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1839" y="2827618"/>
            <a:ext cx="40324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Need to define # of parts for each site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2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Ladder Parts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Ribs (</a:t>
            </a:r>
            <a:r>
              <a:rPr lang="en-US" altLang="ja-JP" dirty="0" smtClean="0"/>
              <a:t>L3-L6)</a:t>
            </a:r>
          </a:p>
          <a:p>
            <a:r>
              <a:rPr lang="en-US" altLang="ja-JP" dirty="0" err="1"/>
              <a:t>Airex</a:t>
            </a:r>
            <a:r>
              <a:rPr lang="en-US" altLang="ja-JP" dirty="0"/>
              <a:t> </a:t>
            </a:r>
            <a:r>
              <a:rPr lang="en-US" altLang="ja-JP" dirty="0" smtClean="0"/>
              <a:t>sheets</a:t>
            </a:r>
          </a:p>
          <a:p>
            <a:r>
              <a:rPr lang="en-US" altLang="ja-JP" dirty="0" smtClean="0"/>
              <a:t>L3 mount bridges</a:t>
            </a:r>
            <a:endParaRPr lang="en-US" altLang="ja-JP" dirty="0"/>
          </a:p>
          <a:p>
            <a:r>
              <a:rPr lang="en-US" altLang="ja-JP" dirty="0" smtClean="0"/>
              <a:t>BWD </a:t>
            </a:r>
            <a:r>
              <a:rPr lang="en-US" altLang="ja-JP" dirty="0"/>
              <a:t>End </a:t>
            </a:r>
            <a:r>
              <a:rPr lang="en-US" altLang="ja-JP" dirty="0" smtClean="0"/>
              <a:t>mounts, </a:t>
            </a:r>
            <a:r>
              <a:rPr lang="en-US" altLang="ja-JP" dirty="0"/>
              <a:t>APV covers, </a:t>
            </a:r>
            <a:r>
              <a:rPr lang="en-US" altLang="ja-JP" dirty="0" err="1"/>
              <a:t>Kokeshi</a:t>
            </a:r>
            <a:r>
              <a:rPr lang="en-US" altLang="ja-JP" dirty="0"/>
              <a:t> pins</a:t>
            </a:r>
          </a:p>
          <a:p>
            <a:r>
              <a:rPr lang="en-US" altLang="ja-JP" dirty="0" smtClean="0"/>
              <a:t>FWD </a:t>
            </a:r>
            <a:r>
              <a:rPr lang="en-US" altLang="ja-JP" dirty="0"/>
              <a:t>end mounts (incl. </a:t>
            </a:r>
            <a:r>
              <a:rPr lang="en-US" altLang="ja-JP" dirty="0" smtClean="0"/>
              <a:t>SLM), </a:t>
            </a:r>
            <a:r>
              <a:rPr lang="en-US" altLang="ja-JP" dirty="0"/>
              <a:t>APV covers, </a:t>
            </a:r>
            <a:r>
              <a:rPr lang="en-US" altLang="ja-JP" dirty="0" err="1"/>
              <a:t>Kokeshi</a:t>
            </a:r>
            <a:r>
              <a:rPr lang="en-US" altLang="ja-JP" dirty="0"/>
              <a:t> </a:t>
            </a:r>
            <a:r>
              <a:rPr lang="en-US" altLang="ja-JP" dirty="0" smtClean="0"/>
              <a:t>pins</a:t>
            </a:r>
          </a:p>
          <a:p>
            <a:r>
              <a:rPr lang="en-US" altLang="ja-JP" dirty="0" smtClean="0"/>
              <a:t>L4-L6 </a:t>
            </a:r>
            <a:r>
              <a:rPr lang="en-US" altLang="ja-JP" dirty="0"/>
              <a:t>Hybrids</a:t>
            </a:r>
          </a:p>
          <a:p>
            <a:r>
              <a:rPr lang="en-US" altLang="ja-JP" dirty="0"/>
              <a:t>L3 Hybrids</a:t>
            </a:r>
          </a:p>
          <a:p>
            <a:r>
              <a:rPr lang="en-US" altLang="ja-JP" dirty="0" err="1" smtClean="0"/>
              <a:t>Origame</a:t>
            </a:r>
            <a:r>
              <a:rPr lang="en-US" altLang="ja-JP" dirty="0" smtClean="0"/>
              <a:t> CE, -Z, +Z</a:t>
            </a:r>
          </a:p>
          <a:p>
            <a:r>
              <a:rPr lang="en-US" altLang="ja-JP" dirty="0" smtClean="0"/>
              <a:t>Pitch adapters</a:t>
            </a:r>
          </a:p>
          <a:p>
            <a:r>
              <a:rPr lang="en-US" altLang="ja-JP" dirty="0" smtClean="0"/>
              <a:t>Pipe </a:t>
            </a:r>
            <a:r>
              <a:rPr lang="en-US" altLang="ja-JP" dirty="0"/>
              <a:t>clamps (already delivered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Sensors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697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176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Status of </a:t>
            </a:r>
            <a:r>
              <a:rPr lang="en-US" altLang="ja-JP" dirty="0" smtClean="0"/>
              <a:t>Produced </a:t>
            </a:r>
            <a:r>
              <a:rPr kumimoji="1" lang="en-US" altLang="ja-JP" dirty="0" smtClean="0"/>
              <a:t>Origami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0134" y="764823"/>
            <a:ext cx="8867328" cy="5832529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ssembled Origami :</a:t>
            </a:r>
          </a:p>
          <a:p>
            <a:pPr marL="0" indent="0">
              <a:buNone/>
            </a:pPr>
            <a:r>
              <a:rPr lang="en-US" altLang="ja-JP" dirty="0" smtClean="0"/>
              <a:t>   	                 </a:t>
            </a:r>
            <a:r>
              <a:rPr lang="en-US" altLang="ja-JP" sz="2400" dirty="0" smtClean="0"/>
              <a:t>wire-bonded/APV </a:t>
            </a:r>
            <a:r>
              <a:rPr lang="en-US" altLang="ja-JP" sz="2400" dirty="0"/>
              <a:t>glued/Produced at </a:t>
            </a:r>
            <a:r>
              <a:rPr lang="en-US" altLang="ja-JP" sz="2400" dirty="0" smtClean="0"/>
              <a:t>Taiyo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dirty="0"/>
              <a:t>total (141 ordered) </a:t>
            </a:r>
            <a:r>
              <a:rPr lang="en-US" altLang="ja-JP" dirty="0" smtClean="0"/>
              <a:t>        102/141/151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+Z (27 ordered)  </a:t>
            </a:r>
            <a:r>
              <a:rPr lang="en-US" altLang="ja-JP" dirty="0" smtClean="0"/>
              <a:t>                24/27/31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CE(48 ordered)  </a:t>
            </a:r>
            <a:r>
              <a:rPr lang="en-US" altLang="ja-JP" dirty="0" smtClean="0"/>
              <a:t>                 33/48/51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-Z (66 ordered)  </a:t>
            </a:r>
            <a:r>
              <a:rPr lang="en-US" altLang="ja-JP" dirty="0" smtClean="0"/>
              <a:t>                 45/66/69</a:t>
            </a:r>
          </a:p>
          <a:p>
            <a:pPr marL="0" indent="0">
              <a:buNone/>
            </a:pPr>
            <a:r>
              <a:rPr lang="en-US" altLang="ja-JP" dirty="0" smtClean="0"/>
              <a:t>(assembly is suspended now)</a:t>
            </a:r>
          </a:p>
          <a:p>
            <a:r>
              <a:rPr lang="en-US" altLang="ja-JP" dirty="0" smtClean="0"/>
              <a:t>crack scan by CMM microscope</a:t>
            </a:r>
          </a:p>
          <a:p>
            <a:pPr lvl="1"/>
            <a:r>
              <a:rPr lang="en-US" altLang="ja-JP" dirty="0" smtClean="0"/>
              <a:t>So far 22 </a:t>
            </a:r>
            <a:r>
              <a:rPr lang="en-US" altLang="ja-JP" dirty="0" err="1" smtClean="0"/>
              <a:t>Origamis</a:t>
            </a:r>
            <a:r>
              <a:rPr lang="en-US" altLang="ja-JP" dirty="0" smtClean="0"/>
              <a:t> checked </a:t>
            </a:r>
            <a:r>
              <a:rPr lang="en-US" altLang="ja-JP" dirty="0" smtClean="0">
                <a:sym typeface="Wingdings" panose="05000000000000000000" pitchFamily="2" charset="2"/>
              </a:rPr>
              <a:t> cracks found in all of them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Photographs of 512 pads are taken for each Origami PA0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sym typeface="Wingdings" panose="05000000000000000000" pitchFamily="2" charset="2"/>
              </a:rPr>
              <a:t> damaged pads counted by eye-scan of them for 19 </a:t>
            </a:r>
            <a:r>
              <a:rPr lang="en-US" altLang="ja-JP" dirty="0" err="1" smtClean="0">
                <a:sym typeface="Wingdings" panose="05000000000000000000" pitchFamily="2" charset="2"/>
              </a:rPr>
              <a:t>Origamis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Electrical probe test of assembled Origami PA0, PA0 to be produced for repair</a:t>
            </a:r>
          </a:p>
          <a:p>
            <a:pPr marL="742950" lvl="2" indent="-342900"/>
            <a:r>
              <a:rPr lang="en-US" altLang="ja-JP" dirty="0">
                <a:sym typeface="Wingdings" panose="05000000000000000000" pitchFamily="2" charset="2"/>
              </a:rPr>
              <a:t>Discussing </a:t>
            </a:r>
            <a:r>
              <a:rPr lang="en-US" altLang="ja-JP" dirty="0" smtClean="0">
                <a:sym typeface="Wingdings" panose="05000000000000000000" pitchFamily="2" charset="2"/>
              </a:rPr>
              <a:t>Taiyo</a:t>
            </a:r>
          </a:p>
          <a:p>
            <a:pPr marL="742950" lvl="2" indent="-342900"/>
            <a:r>
              <a:rPr lang="en-US" altLang="ja-JP" dirty="0" smtClean="0">
                <a:sym typeface="Wingdings" panose="05000000000000000000" pitchFamily="2" charset="2"/>
              </a:rPr>
              <a:t>The company used by Tokai Denshi answers us they can do the test of PA0.</a:t>
            </a:r>
          </a:p>
          <a:p>
            <a:endParaRPr lang="en-US" altLang="ja-JP" dirty="0" smtClean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54195" y="1756710"/>
            <a:ext cx="64807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PA0 history and crack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Cracks </a:t>
            </a:r>
            <a:r>
              <a:rPr lang="en-US" altLang="ja-JP" dirty="0" smtClean="0"/>
              <a:t>have been overlooked in</a:t>
            </a:r>
            <a:r>
              <a:rPr kumimoji="1" lang="en-US" altLang="ja-JP" dirty="0" smtClean="0"/>
              <a:t> Taiyo’s check (visual inspection)</a:t>
            </a:r>
          </a:p>
          <a:p>
            <a:pPr marL="0" indent="0">
              <a:buNone/>
            </a:pPr>
            <a:r>
              <a:rPr lang="en-US" altLang="ja-JP" dirty="0" smtClean="0"/>
              <a:t>We have checked Origami samples we have </a:t>
            </a:r>
            <a:endParaRPr kumimoji="1" lang="en-US" altLang="ja-JP" dirty="0" smtClean="0"/>
          </a:p>
          <a:p>
            <a:r>
              <a:rPr kumimoji="1" lang="en-US" altLang="ja-JP" dirty="0" smtClean="0"/>
              <a:t>Pre-production before 2013 Oct.	</a:t>
            </a:r>
          </a:p>
          <a:p>
            <a:pPr lvl="1"/>
            <a:r>
              <a:rPr lang="en-US" altLang="ja-JP" dirty="0" smtClean="0"/>
              <a:t>No cracks found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Modification of glue between PA0 layers in 2013 </a:t>
            </a:r>
            <a:r>
              <a:rPr lang="en-US" altLang="ja-JP" dirty="0" err="1" smtClean="0">
                <a:solidFill>
                  <a:srgbClr val="FF0000"/>
                </a:solidFill>
              </a:rPr>
              <a:t>oct.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 smtClean="0"/>
              <a:t>Acrylic glue -&gt; epoxy glue </a:t>
            </a:r>
          </a:p>
          <a:p>
            <a:pPr lvl="2"/>
            <a:r>
              <a:rPr lang="en-US" altLang="ja-JP" dirty="0"/>
              <a:t>For radiation </a:t>
            </a:r>
            <a:r>
              <a:rPr lang="en-US" altLang="ja-JP" dirty="0" smtClean="0"/>
              <a:t>tolerance and </a:t>
            </a:r>
            <a:r>
              <a:rPr lang="en-US" altLang="ja-JP" dirty="0"/>
              <a:t>to reduce curvature around </a:t>
            </a:r>
            <a:r>
              <a:rPr lang="en-US" altLang="ja-JP" dirty="0" smtClean="0"/>
              <a:t>PA0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Accompanying cover sheet under the glue was also changed</a:t>
            </a:r>
            <a:endParaRPr kumimoji="1" lang="en-US" altLang="ja-JP" dirty="0" smtClean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</a:rPr>
              <a:t>racks observed</a:t>
            </a:r>
          </a:p>
          <a:p>
            <a:r>
              <a:rPr lang="en-US" altLang="ja-JP" dirty="0" smtClean="0"/>
              <a:t>Final production in late 2013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Found cracks in all samples we have checked so far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6th Belle II PXD/SVD workshop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7666-0739-4768-8AA9-81B3D302080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05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89" y="-569418"/>
            <a:ext cx="5904656" cy="83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/>
          <a:stretch/>
        </p:blipFill>
        <p:spPr bwMode="auto">
          <a:xfrm>
            <a:off x="84926" y="79022"/>
            <a:ext cx="4272585" cy="67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3826" y="41884"/>
            <a:ext cx="360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Fraction of pads with crack</a:t>
            </a:r>
          </a:p>
          <a:p>
            <a:r>
              <a:rPr lang="en-US" altLang="ja-JP" u="sng" dirty="0" smtClean="0"/>
              <a:t>(crack on the pad itself excluded)</a:t>
            </a:r>
            <a:endParaRPr kumimoji="1" lang="ja-JP" altLang="en-US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44231" y="6025563"/>
            <a:ext cx="161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Pad position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52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Improved PA0 production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Taiyo is trying to improve the production process</a:t>
            </a:r>
          </a:p>
          <a:p>
            <a:pPr lvl="1"/>
            <a:r>
              <a:rPr lang="en-US" altLang="ja-JP" dirty="0" smtClean="0"/>
              <a:t>New blanking mold</a:t>
            </a:r>
          </a:p>
          <a:p>
            <a:pPr lvl="1"/>
            <a:r>
              <a:rPr kumimoji="1" lang="en-US" altLang="ja-JP" dirty="0" smtClean="0"/>
              <a:t>Different glue </a:t>
            </a:r>
            <a:r>
              <a:rPr kumimoji="1" lang="en-US" altLang="ja-JP" b="1" u="sng" dirty="0" smtClean="0"/>
              <a:t>between PA0 and Origami</a:t>
            </a:r>
          </a:p>
          <a:p>
            <a:pPr lvl="2"/>
            <a:r>
              <a:rPr lang="en-US" altLang="ja-JP" dirty="0" smtClean="0"/>
              <a:t>Accompanied with different cover sheet on the glue</a:t>
            </a:r>
          </a:p>
          <a:p>
            <a:pPr lvl="2"/>
            <a:r>
              <a:rPr kumimoji="1" lang="en-US" altLang="ja-JP" dirty="0" smtClean="0"/>
              <a:t>Glue between PA0 top and bottom layer </a:t>
            </a:r>
            <a:r>
              <a:rPr kumimoji="1" lang="en-US" altLang="ja-JP" b="1" u="sng" dirty="0" smtClean="0"/>
              <a:t>is kept same</a:t>
            </a:r>
          </a:p>
          <a:p>
            <a:r>
              <a:rPr kumimoji="1" lang="en-US" altLang="ja-JP" dirty="0" smtClean="0"/>
              <a:t>Taiyo made repaired Origami sample with new PA0 glued on existing PA0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 Quality checked on Sep. 29 at KEK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4372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kumimoji="1" lang="en-US" altLang="ja-JP" dirty="0" smtClean="0"/>
              <a:t>Still find many cracks on both layers</a:t>
            </a:r>
          </a:p>
          <a:p>
            <a:r>
              <a:rPr lang="en-US" altLang="ja-JP" dirty="0" smtClean="0"/>
              <a:t>Also in the APV-side</a:t>
            </a:r>
            <a:endParaRPr kumimoji="1" lang="en-US" altLang="ja-JP" dirty="0" smtClean="0"/>
          </a:p>
        </p:txBody>
      </p:sp>
      <p:pic>
        <p:nvPicPr>
          <p:cNvPr id="1026" name="Picture 2" descr="C:\Users\cozy\Dropbox\Hardware works\SVD\Origami\OrigamiPA\20140929\VHX-2000\20140929_Origami_repair_PA0_cra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4"/>
          <a:stretch/>
        </p:blipFill>
        <p:spPr bwMode="auto">
          <a:xfrm>
            <a:off x="74041" y="705344"/>
            <a:ext cx="360654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zy\Dropbox\Hardware works\SVD\Origami\OrigamiPA\20140929\VHX-2000\20140929_Origami_repair_PA0_crack_狭ピッチ下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5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zy\Dropbox\Hardware works\SVD\Origami\OrigamiPA\20140929\VK-8500\20140929_APVside_top_crack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17390"/>
          <a:stretch/>
        </p:blipFill>
        <p:spPr bwMode="auto">
          <a:xfrm>
            <a:off x="6050844" y="88032"/>
            <a:ext cx="30367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3"/>
          <a:stretch/>
        </p:blipFill>
        <p:spPr bwMode="auto">
          <a:xfrm>
            <a:off x="4199467" y="3228622"/>
            <a:ext cx="313184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cozy\Dropbox\Hardware works\SVD\Origami\20140905\6CE-001-012_bottom_255_x1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/>
          <a:stretch/>
        </p:blipFill>
        <p:spPr bwMode="auto">
          <a:xfrm>
            <a:off x="179512" y="764704"/>
            <a:ext cx="340268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8702" y="20595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Before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995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72514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cracks after the modification are small but still there</a:t>
            </a:r>
          </a:p>
          <a:p>
            <a:endParaRPr kumimoji="1" lang="en-US" altLang="ja-JP" dirty="0"/>
          </a:p>
          <a:p>
            <a:pPr marL="285750" indent="-285750"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Sample returned to </a:t>
            </a:r>
            <a:r>
              <a:rPr lang="en-US" altLang="ja-JP" dirty="0" err="1" smtClean="0">
                <a:sym typeface="Wingdings" panose="05000000000000000000" pitchFamily="2" charset="2"/>
              </a:rPr>
              <a:t>taiyo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Taiyo is checking</a:t>
            </a:r>
          </a:p>
          <a:p>
            <a:pPr marL="285750" indent="-285750">
              <a:buFont typeface="Wingdings"/>
              <a:buChar char="à"/>
            </a:pP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Need more iteration</a:t>
            </a:r>
            <a:endParaRPr kumimoji="1"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798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Solution for </a:t>
            </a:r>
            <a:r>
              <a:rPr kumimoji="1" lang="en-US" altLang="ja-JP" dirty="0" smtClean="0"/>
              <a:t>PA0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286933"/>
            <a:ext cx="8856984" cy="545443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Need to produce crack-free PA0</a:t>
            </a:r>
          </a:p>
          <a:p>
            <a:pPr lvl="1"/>
            <a:r>
              <a:rPr lang="en-US" altLang="ja-JP" dirty="0" smtClean="0"/>
              <a:t>Must be electrically tested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Two </a:t>
            </a:r>
            <a:r>
              <a:rPr kumimoji="1" lang="en-US" altLang="ja-JP" dirty="0" smtClean="0"/>
              <a:t>possible (not impossible) ways</a:t>
            </a:r>
          </a:p>
          <a:p>
            <a:pPr marL="457200" lvl="1" indent="0">
              <a:buNone/>
            </a:pPr>
            <a:r>
              <a:rPr lang="en-US" altLang="ja-JP" dirty="0" smtClean="0"/>
              <a:t>a</a:t>
            </a:r>
            <a:r>
              <a:rPr lang="en-US" altLang="ja-JP" dirty="0" smtClean="0"/>
              <a:t>) Gluing new PA0 without cracks on existing </a:t>
            </a:r>
            <a:r>
              <a:rPr lang="en-US" altLang="ja-JP" dirty="0" err="1" smtClean="0"/>
              <a:t>Orgami</a:t>
            </a:r>
            <a:r>
              <a:rPr lang="en-US" altLang="ja-JP" dirty="0" smtClean="0"/>
              <a:t> PA0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b) Full reproduction of Origami </a:t>
            </a:r>
            <a:endParaRPr lang="en-US" altLang="ja-JP" dirty="0" smtClean="0">
              <a:sym typeface="Wingdings" panose="05000000000000000000" pitchFamily="2" charset="2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6th Belle II PXD/SVD workshop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7666-0739-4768-8AA9-81B3D302080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8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Crack-free PA0 production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419578"/>
            <a:ext cx="9155360" cy="496175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First trial at Taiyo was not successful</a:t>
            </a:r>
          </a:p>
          <a:p>
            <a:pPr lvl="1"/>
            <a:r>
              <a:rPr lang="en-US" altLang="ja-JP" dirty="0" smtClean="0"/>
              <a:t>Smaller but many cracks</a:t>
            </a:r>
          </a:p>
          <a:p>
            <a:pPr lvl="1"/>
            <a:r>
              <a:rPr kumimoji="1" lang="en-US" altLang="ja-JP" dirty="0" smtClean="0"/>
              <a:t>Taiyo is investigating the sample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Need more iteration</a:t>
            </a:r>
          </a:p>
          <a:p>
            <a:pPr lvl="1"/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trial done in a month  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sym typeface="Wingdings" panose="05000000000000000000" pitchFamily="2" charset="2"/>
              </a:rPr>
              <a:t> another trials   expect to 3 months for 3 trials</a:t>
            </a:r>
            <a:endParaRPr lang="en-US" altLang="ja-JP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altLang="ja-JP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3100" dirty="0" smtClean="0"/>
              <a:t>2 weeks for </a:t>
            </a:r>
            <a:r>
              <a:rPr lang="en-US" altLang="ja-JP" sz="3100" dirty="0"/>
              <a:t>the final production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Electrical test </a:t>
            </a:r>
          </a:p>
          <a:p>
            <a:pPr lvl="1"/>
            <a:r>
              <a:rPr lang="en-US" altLang="ja-JP" dirty="0" smtClean="0"/>
              <a:t>The company used by the </a:t>
            </a:r>
            <a:r>
              <a:rPr lang="en-US" altLang="ja-JP" dirty="0" err="1" smtClean="0"/>
              <a:t>tokai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denshi</a:t>
            </a:r>
            <a:r>
              <a:rPr lang="en-US" altLang="ja-JP" dirty="0" smtClean="0"/>
              <a:t> can do the test of PA0</a:t>
            </a:r>
          </a:p>
          <a:p>
            <a:pPr lvl="1"/>
            <a:r>
              <a:rPr lang="en-US" altLang="ja-JP" dirty="0" smtClean="0"/>
              <a:t>Cost is about 550 Yen/piece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 ~90,000 JPY @150 pieces</a:t>
            </a:r>
          </a:p>
          <a:p>
            <a:pPr lvl="1"/>
            <a:r>
              <a:rPr lang="en-US" altLang="ja-JP" dirty="0" smtClean="0"/>
              <a:t>&lt; 2 weeks (machine program and test of 150 pieces)</a:t>
            </a:r>
          </a:p>
        </p:txBody>
      </p:sp>
    </p:spTree>
    <p:extLst>
      <p:ext uri="{BB962C8B-B14F-4D97-AF65-F5344CB8AC3E}">
        <p14:creationId xmlns:p14="http://schemas.microsoft.com/office/powerpoint/2010/main" val="2298865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295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Gluing option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268760"/>
            <a:ext cx="8579296" cy="525658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Gluing on existing PA0</a:t>
            </a:r>
          </a:p>
          <a:p>
            <a:pPr lvl="1"/>
            <a:r>
              <a:rPr kumimoji="1" lang="en-US" altLang="ja-JP" dirty="0" smtClean="0"/>
              <a:t>Precise positioning is doable with existing alignment holes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Gluing without bubble is the key issue</a:t>
            </a:r>
          </a:p>
          <a:p>
            <a:pPr lvl="2"/>
            <a:r>
              <a:rPr lang="en-US" altLang="ja-JP" dirty="0" smtClean="0"/>
              <a:t>Step between top and bottom layer</a:t>
            </a:r>
          </a:p>
          <a:p>
            <a:pPr lvl="1"/>
            <a:r>
              <a:rPr kumimoji="1" lang="en-US" altLang="ja-JP" dirty="0" smtClean="0"/>
              <a:t>Selection of glue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Two options</a:t>
            </a:r>
          </a:p>
          <a:p>
            <a:pPr lvl="1"/>
            <a:r>
              <a:rPr lang="en-US" altLang="ja-JP" dirty="0" smtClean="0"/>
              <a:t>Gluing by Taiyo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Acrylic-type </a:t>
            </a:r>
            <a:r>
              <a:rPr lang="en-US" altLang="ja-JP" dirty="0" smtClean="0"/>
              <a:t>glue sheet, hot pressed by small bars, avoiding touching APV and wires</a:t>
            </a:r>
          </a:p>
          <a:p>
            <a:pPr lvl="2"/>
            <a:r>
              <a:rPr lang="en-US" altLang="ja-JP" dirty="0" smtClean="0"/>
              <a:t>1 month</a:t>
            </a:r>
          </a:p>
          <a:p>
            <a:pPr lvl="1"/>
            <a:r>
              <a:rPr kumimoji="1" lang="en-US" altLang="ja-JP" dirty="0" smtClean="0"/>
              <a:t>Gluing by REPIC</a:t>
            </a:r>
          </a:p>
          <a:p>
            <a:pPr lvl="2"/>
            <a:r>
              <a:rPr lang="en-US" altLang="ja-JP" dirty="0" smtClean="0"/>
              <a:t>Us</a:t>
            </a:r>
            <a:r>
              <a:rPr kumimoji="1" lang="en-US" altLang="ja-JP" dirty="0" smtClean="0"/>
              <a:t>ing </a:t>
            </a:r>
            <a:r>
              <a:rPr kumimoji="1" lang="en-US" altLang="ja-JP" dirty="0" smtClean="0">
                <a:solidFill>
                  <a:srgbClr val="0070C0"/>
                </a:solidFill>
              </a:rPr>
              <a:t>araldite</a:t>
            </a:r>
            <a:r>
              <a:rPr kumimoji="1" lang="en-US" altLang="ja-JP" dirty="0" smtClean="0"/>
              <a:t>, cured in room temperature </a:t>
            </a:r>
            <a:r>
              <a:rPr lang="en-US" altLang="ja-JP" dirty="0" smtClean="0">
                <a:solidFill>
                  <a:srgbClr val="00B050"/>
                </a:solidFill>
              </a:rPr>
              <a:t>for one day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pPr lvl="2"/>
            <a:r>
              <a:rPr lang="en-US" altLang="ja-JP" dirty="0" smtClean="0"/>
              <a:t>REPIC has experience of the similar situation</a:t>
            </a:r>
          </a:p>
          <a:p>
            <a:pPr lvl="2"/>
            <a:r>
              <a:rPr kumimoji="1" lang="en-US" altLang="ja-JP" dirty="0" smtClean="0"/>
              <a:t>2 months</a:t>
            </a:r>
          </a:p>
          <a:p>
            <a:pPr lvl="1"/>
            <a:r>
              <a:rPr lang="en-US" altLang="ja-JP" dirty="0" smtClean="0"/>
              <a:t>Gluing by REPIC is better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8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Taiyo glued sample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489" y="131797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Bubbles between pads but not under the pads</a:t>
            </a:r>
            <a:endParaRPr kumimoji="1" lang="ja-JP" altLang="en-US" dirty="0"/>
          </a:p>
        </p:txBody>
      </p:sp>
      <p:pic>
        <p:nvPicPr>
          <p:cNvPr id="4098" name="Picture 2" descr="C:\Users\cozy\Dropbox\Hardware works\SVD\Origami\OrigamiPA\20140929\VHX-2000\20140929_Origami_repair_PA0_パッド間気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71" y="2207847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8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Ribs </a:t>
            </a:r>
            <a:r>
              <a:rPr lang="en-US" altLang="ja-JP" dirty="0"/>
              <a:t>(L3): </a:t>
            </a:r>
            <a:r>
              <a:rPr lang="en-US" altLang="ja-JP" dirty="0">
                <a:solidFill>
                  <a:srgbClr val="0070C0"/>
                </a:solidFill>
              </a:rPr>
              <a:t>already delivered to Melbourne</a:t>
            </a:r>
            <a:r>
              <a:rPr lang="en-US" altLang="ja-JP" dirty="0"/>
              <a:t> </a:t>
            </a:r>
          </a:p>
          <a:p>
            <a:r>
              <a:rPr lang="en-US" altLang="ja-JP" dirty="0" smtClean="0"/>
              <a:t>Ribs </a:t>
            </a:r>
            <a:r>
              <a:rPr lang="en-US" altLang="ja-JP" dirty="0"/>
              <a:t>(L4, L5, L6): </a:t>
            </a:r>
          </a:p>
          <a:p>
            <a:pPr marL="0" indent="0">
              <a:buNone/>
            </a:pPr>
            <a:r>
              <a:rPr lang="en-US" altLang="ja-JP" dirty="0" smtClean="0"/>
              <a:t>   re-production </a:t>
            </a:r>
            <a:r>
              <a:rPr lang="en-US" altLang="ja-JP" dirty="0"/>
              <a:t>of CF sheets </a:t>
            </a:r>
            <a:r>
              <a:rPr lang="en-US" altLang="ja-JP" dirty="0" smtClean="0"/>
              <a:t>ongoing</a:t>
            </a:r>
          </a:p>
          <a:p>
            <a:pPr marL="0" indent="0">
              <a:buNone/>
            </a:pPr>
            <a:r>
              <a:rPr lang="en-US" altLang="ja-JP" dirty="0" smtClean="0"/>
              <a:t>  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/>
              <a:t>followed </a:t>
            </a:r>
            <a:r>
              <a:rPr lang="en-US" altLang="ja-JP" dirty="0"/>
              <a:t>by </a:t>
            </a:r>
            <a:r>
              <a:rPr lang="en-US" altLang="ja-JP" dirty="0" smtClean="0"/>
              <a:t>micro-</a:t>
            </a:r>
            <a:r>
              <a:rPr lang="en-US" altLang="ja-JP" dirty="0" err="1" smtClean="0"/>
              <a:t>waterjet</a:t>
            </a:r>
            <a:r>
              <a:rPr lang="en-US" altLang="ja-JP" dirty="0" smtClean="0"/>
              <a:t>-cutting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   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rgbClr val="0070C0"/>
                </a:solidFill>
              </a:rPr>
              <a:t>Already delivered to assembly sites</a:t>
            </a:r>
          </a:p>
          <a:p>
            <a:r>
              <a:rPr lang="en-US" altLang="ja-JP" dirty="0" err="1" smtClean="0"/>
              <a:t>Airex</a:t>
            </a:r>
            <a:r>
              <a:rPr lang="en-US" altLang="ja-JP" dirty="0" smtClean="0"/>
              <a:t> </a:t>
            </a:r>
            <a:r>
              <a:rPr lang="en-US" altLang="ja-JP" dirty="0"/>
              <a:t>sheets (L4, L5, L6): 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   Already </a:t>
            </a:r>
            <a:r>
              <a:rPr lang="en-US" altLang="ja-JP" dirty="0">
                <a:solidFill>
                  <a:srgbClr val="0070C0"/>
                </a:solidFill>
              </a:rPr>
              <a:t>delivered </a:t>
            </a:r>
            <a:r>
              <a:rPr lang="en-US" altLang="ja-JP" dirty="0" smtClean="0">
                <a:solidFill>
                  <a:srgbClr val="0070C0"/>
                </a:solidFill>
              </a:rPr>
              <a:t>to IPMU</a:t>
            </a:r>
          </a:p>
        </p:txBody>
      </p:sp>
    </p:spTree>
    <p:extLst>
      <p:ext uri="{BB962C8B-B14F-4D97-AF65-F5344CB8AC3E}">
        <p14:creationId xmlns:p14="http://schemas.microsoft.com/office/powerpoint/2010/main" val="2698760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Full reproduction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Need to procure parts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basically available</a:t>
            </a:r>
            <a:r>
              <a:rPr kumimoji="1" lang="en-US" altLang="ja-JP" dirty="0" smtClean="0"/>
              <a:t> </a:t>
            </a:r>
          </a:p>
          <a:p>
            <a:pPr lvl="1"/>
            <a:r>
              <a:rPr lang="en-US" altLang="ja-JP" dirty="0" smtClean="0"/>
              <a:t>APV chips </a:t>
            </a:r>
            <a:r>
              <a:rPr lang="en-US" altLang="ja-JP" dirty="0" smtClean="0">
                <a:sym typeface="Wingdings" panose="05000000000000000000" pitchFamily="2" charset="2"/>
              </a:rPr>
              <a:t> available at CERN  (diced), thinning possible (need to test to get the yield)</a:t>
            </a:r>
          </a:p>
          <a:p>
            <a:pPr lvl="1"/>
            <a:r>
              <a:rPr kumimoji="1" lang="en-US" altLang="ja-JP" dirty="0" smtClean="0"/>
              <a:t>Connectors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500 connectors already bought by HEPHY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Origami + PA0 full production at Taiyo</a:t>
            </a:r>
          </a:p>
          <a:p>
            <a:r>
              <a:rPr lang="en-US" altLang="ja-JP" dirty="0" smtClean="0"/>
              <a:t>Reflow soldering, APV gluing, APV wire bonding (control lines) at REPIC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9959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Rough Cost and Delay Estimation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9329" y="1196752"/>
            <a:ext cx="9564240" cy="520715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Crack-free PA0 production 4 months</a:t>
            </a:r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Gluing option : 2 months</a:t>
            </a:r>
          </a:p>
          <a:p>
            <a:pPr lvl="1"/>
            <a:r>
              <a:rPr lang="en-US" altLang="ja-JP" sz="2400" dirty="0" smtClean="0"/>
              <a:t>Expect Taiyo + REPIC to pay by themselves</a:t>
            </a:r>
          </a:p>
          <a:p>
            <a:pPr lvl="2"/>
            <a:r>
              <a:rPr lang="en-US" altLang="ja-JP" sz="2000" dirty="0" smtClean="0"/>
              <a:t>Taiyo already showed their will do so,  for gluing option at Taiyo</a:t>
            </a:r>
          </a:p>
          <a:p>
            <a:pPr lvl="2"/>
            <a:r>
              <a:rPr lang="en-US" altLang="ja-JP" sz="2000" dirty="0" smtClean="0"/>
              <a:t>Additional electrical test ~ 90,000 yen </a:t>
            </a:r>
            <a:r>
              <a:rPr lang="en-US" altLang="ja-JP" sz="2000" dirty="0" smtClean="0">
                <a:sym typeface="Wingdings" panose="05000000000000000000" pitchFamily="2" charset="2"/>
              </a:rPr>
              <a:t> payable</a:t>
            </a:r>
            <a:endParaRPr lang="en-US" altLang="ja-JP" sz="2000" dirty="0" smtClean="0"/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Full reproduction option : 6 months</a:t>
            </a:r>
            <a:endParaRPr kumimoji="1" lang="en-US" altLang="ja-JP" sz="2800" dirty="0"/>
          </a:p>
          <a:p>
            <a:pPr lvl="1"/>
            <a:r>
              <a:rPr kumimoji="1" lang="en-US" altLang="ja-JP" sz="2400" dirty="0" smtClean="0"/>
              <a:t>Origami + PA0 production + assembling parts + bonding</a:t>
            </a:r>
          </a:p>
          <a:p>
            <a:pPr lvl="1"/>
            <a:r>
              <a:rPr lang="en-US" altLang="ja-JP" sz="2400" dirty="0" smtClean="0"/>
              <a:t>Origami assembly : 25 M JPY</a:t>
            </a:r>
          </a:p>
          <a:p>
            <a:pPr lvl="2"/>
            <a:r>
              <a:rPr lang="en-US" altLang="ja-JP" sz="2000" dirty="0" smtClean="0"/>
              <a:t>Some of them must be </a:t>
            </a:r>
            <a:r>
              <a:rPr lang="en-US" altLang="ja-JP" sz="2000" dirty="0" err="1" smtClean="0"/>
              <a:t>paied</a:t>
            </a:r>
            <a:r>
              <a:rPr lang="en-US" altLang="ja-JP" sz="2000" dirty="0" smtClean="0"/>
              <a:t> by Taiyo + REPIC</a:t>
            </a:r>
          </a:p>
          <a:p>
            <a:pPr lvl="1"/>
            <a:r>
              <a:rPr lang="en-US" altLang="ja-JP" sz="2400" dirty="0" smtClean="0"/>
              <a:t>APV cost (2500 chips) : 5 M  JPY (chip 4.3M, thinning 0.7M)</a:t>
            </a:r>
          </a:p>
        </p:txBody>
      </p:sp>
    </p:spTree>
    <p:extLst>
      <p:ext uri="{BB962C8B-B14F-4D97-AF65-F5344CB8AC3E}">
        <p14:creationId xmlns:p14="http://schemas.microsoft.com/office/powerpoint/2010/main" val="340896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72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90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900" dirty="0" smtClean="0"/>
              <a:t>The quality of DSSD is evaluated</a:t>
            </a:r>
            <a:endParaRPr lang="en-US" sz="39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) Bias current at 200 V ( for the long-term stability and radiation tolerance)    </a:t>
            </a:r>
          </a:p>
          <a:p>
            <a:pPr>
              <a:buNone/>
            </a:pPr>
            <a:r>
              <a:rPr lang="en-US" altLang="ja-JP" dirty="0" smtClean="0"/>
              <a:t>(ii) Number of AC-coupling and aluminum-trace failures (Preventing the punch-through current flowing into APV25, especially after installation)    </a:t>
            </a:r>
          </a:p>
          <a:p>
            <a:pPr>
              <a:buNone/>
            </a:pPr>
            <a:r>
              <a:rPr lang="en-US" altLang="ja-JP" dirty="0" smtClean="0"/>
              <a:t>(iii) Number of implant errors on the 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side (DC measurement) The formula is shown below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900" dirty="0" smtClean="0"/>
              <a:t>The quality of DSSD is evaluated</a:t>
            </a:r>
            <a:endParaRPr lang="en-US" sz="39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err="1" smtClean="0"/>
              <a:t>e</a:t>
            </a:r>
            <a:r>
              <a:rPr lang="en-US" altLang="ja-JP" dirty="0" smtClean="0"/>
              <a:t>) Then I assigned which DSSD goes to each site. </a:t>
            </a:r>
          </a:p>
          <a:p>
            <a:pPr lvl="1">
              <a:buNone/>
            </a:pPr>
            <a:r>
              <a:rPr lang="en-US" altLang="ja-JP" dirty="0" smtClean="0"/>
              <a:t>Better DSSDs are assigned in the inner layers because of the higher radiation level.     </a:t>
            </a:r>
            <a:endParaRPr lang="en-US" dirty="0" smtClean="0"/>
          </a:p>
          <a:p>
            <a:pPr>
              <a:buNone/>
            </a:pPr>
            <a:r>
              <a:rPr lang="en-US" altLang="ja-JP" dirty="0" err="1" smtClean="0"/>
              <a:t>f</a:t>
            </a:r>
            <a:r>
              <a:rPr lang="en-US" altLang="ja-JP" dirty="0" smtClean="0"/>
              <a:t>) In order to distribute enough numbers of DSSDs to each site, I included the DSSDs    diced with saw, not with laser.</a:t>
            </a:r>
          </a:p>
          <a:p>
            <a:pPr>
              <a:buNone/>
            </a:pPr>
            <a:r>
              <a:rPr lang="en-US" altLang="ja-JP" dirty="0" err="1" smtClean="0"/>
              <a:t>g</a:t>
            </a:r>
            <a:r>
              <a:rPr lang="en-US" altLang="ja-JP" dirty="0" smtClean="0"/>
              <a:t>) DSSDs with serial number less than 64 and 80-86 are treated as R&amp;D DSSD. 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Explanation of the excel file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Column A-E: Bar code , batch, delivery date.  </a:t>
            </a:r>
          </a:p>
          <a:p>
            <a:r>
              <a:rPr lang="en-US" altLang="ja-JP" dirty="0" smtClean="0"/>
              <a:t>Column F: The present site where the DSSD is stocked. </a:t>
            </a:r>
          </a:p>
          <a:p>
            <a:r>
              <a:rPr lang="en-US" altLang="ja-JP" dirty="0" smtClean="0"/>
              <a:t>Column G: Quality index                    </a:t>
            </a:r>
          </a:p>
          <a:p>
            <a:pPr lvl="1"/>
            <a:r>
              <a:rPr lang="en-US" altLang="ja-JP" dirty="0" smtClean="0"/>
              <a:t>Q=(10-Ib(200V))*(60-P_badstrips)*(10-P_couplingerror)(10-Ncouplingerror)</a:t>
            </a:r>
          </a:p>
          <a:p>
            <a:pPr lvl="1"/>
            <a:r>
              <a:rPr lang="en-US" altLang="ja-JP" dirty="0" smtClean="0"/>
              <a:t>Q&gt;0:   The quality is acceptable.</a:t>
            </a:r>
          </a:p>
          <a:p>
            <a:pPr lvl="1"/>
            <a:r>
              <a:rPr lang="en-US" altLang="ja-JP" dirty="0" smtClean="0"/>
              <a:t>Q==0:   The quality is quite poor or the DSSD has been used or lost already.                </a:t>
            </a:r>
          </a:p>
          <a:p>
            <a:pPr lvl="1"/>
            <a:r>
              <a:rPr lang="en-US" altLang="ja-JP" dirty="0" smtClean="0"/>
              <a:t>0&gt;Q&gt;-100    (Calculation: Q=Q-100 for ID&lt;64.)  </a:t>
            </a:r>
          </a:p>
          <a:p>
            <a:pPr lvl="2"/>
            <a:r>
              <a:rPr lang="en-US" altLang="ja-JP" dirty="0" smtClean="0"/>
              <a:t>These DSSDs have been distributed already for tests and R&amp;D. </a:t>
            </a:r>
          </a:p>
          <a:p>
            <a:pPr lvl="2"/>
            <a:r>
              <a:rPr lang="en-US" altLang="ja-JP" dirty="0" smtClean="0"/>
              <a:t>The DSSDs with 0&gt;Q&gt;-50 are good sensors. though they were produced in the early stage.</a:t>
            </a:r>
          </a:p>
          <a:p>
            <a:pPr lvl="1"/>
            <a:r>
              <a:rPr lang="en-US" altLang="ja-JP" dirty="0" smtClean="0"/>
              <a:t>Q=-100: quite poor quality or unusable DSSD with ID&lt;64 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29 Sept.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L3 mount bridges and spacers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12 sets </a:t>
            </a:r>
            <a:r>
              <a:rPr lang="en-US" altLang="ja-JP" dirty="0" smtClean="0"/>
              <a:t>have been produced for Melbourne</a:t>
            </a:r>
          </a:p>
          <a:p>
            <a:pPr lvl="2"/>
            <a:r>
              <a:rPr lang="en-US" altLang="ja-JP" dirty="0" smtClean="0">
                <a:solidFill>
                  <a:srgbClr val="0070C0"/>
                </a:solidFill>
              </a:rPr>
              <a:t>8 BW, 11 FW are at Melbourne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B050"/>
                </a:solidFill>
              </a:rPr>
              <a:t>4 BW, 1 FW are at KEK</a:t>
            </a:r>
            <a:r>
              <a:rPr lang="en-US" altLang="ja-JP" dirty="0" smtClean="0"/>
              <a:t>)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8 sets</a:t>
            </a:r>
            <a:r>
              <a:rPr kumimoji="1" lang="en-US" altLang="ja-JP" dirty="0" smtClean="0"/>
              <a:t> (BW are mechanical sample)  for DESY therma</a:t>
            </a:r>
            <a:r>
              <a:rPr lang="en-US" altLang="ja-JP" dirty="0" smtClean="0"/>
              <a:t>l mockup </a:t>
            </a:r>
          </a:p>
          <a:p>
            <a:pPr marL="457200" lvl="1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	</a:t>
            </a:r>
            <a:r>
              <a:rPr lang="en-US" altLang="ja-JP" dirty="0" smtClean="0">
                <a:sym typeface="Wingdings" panose="05000000000000000000" pitchFamily="2" charset="2"/>
              </a:rPr>
              <a:t> brought from KEK in this workshop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81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BW End mounts, APV covers, </a:t>
            </a:r>
            <a:r>
              <a:rPr kumimoji="1" lang="en-US" altLang="ja-JP" dirty="0" err="1" smtClean="0"/>
              <a:t>Kokeshi</a:t>
            </a:r>
            <a:r>
              <a:rPr kumimoji="1" lang="en-US" altLang="ja-JP" dirty="0" smtClean="0"/>
              <a:t>-pins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75 sets are produced </a:t>
            </a:r>
          </a:p>
          <a:p>
            <a:pPr lvl="2"/>
            <a:r>
              <a:rPr lang="en-US" altLang="ja-JP" dirty="0"/>
              <a:t>5 sets are sent to HEPHY for mockup study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70 sets are at IPMU for L4,5,6</a:t>
            </a:r>
          </a:p>
          <a:p>
            <a:pPr lvl="2"/>
            <a:r>
              <a:rPr lang="en-US" altLang="ja-JP" dirty="0" smtClean="0">
                <a:solidFill>
                  <a:srgbClr val="0070C0"/>
                </a:solidFill>
              </a:rPr>
              <a:t>Ready to use for mockups</a:t>
            </a:r>
          </a:p>
          <a:p>
            <a:pPr lvl="2"/>
            <a:r>
              <a:rPr lang="en-US" altLang="ja-JP" b="1" u="sng" dirty="0"/>
              <a:t>Need to add an additional screw hole for grounding</a:t>
            </a:r>
          </a:p>
          <a:p>
            <a:pPr lvl="3"/>
            <a:r>
              <a:rPr lang="en-US" altLang="ja-JP" dirty="0" smtClean="0"/>
              <a:t>New position given by Florian in this workshop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Additional 40 sets </a:t>
            </a:r>
            <a:r>
              <a:rPr kumimoji="1" lang="en-US" altLang="ja-JP" dirty="0" smtClean="0">
                <a:solidFill>
                  <a:schemeClr val="accent4">
                    <a:lumMod val="50000"/>
                  </a:schemeClr>
                </a:solidFill>
              </a:rPr>
              <a:t>have been produced for DESY thermal mockup</a:t>
            </a:r>
          </a:p>
          <a:p>
            <a:pPr lvl="2"/>
            <a:r>
              <a:rPr lang="en-US" altLang="ja-JP" dirty="0" smtClean="0">
                <a:solidFill>
                  <a:srgbClr val="0070C0"/>
                </a:solidFill>
              </a:rPr>
              <a:t>10 sets brought in this workshop</a:t>
            </a:r>
            <a:endParaRPr kumimoji="1" lang="en-US" altLang="ja-JP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600" dirty="0" smtClean="0"/>
              <a:t>FW </a:t>
            </a:r>
            <a:r>
              <a:rPr kumimoji="1" lang="en-US" altLang="ja-JP" sz="2600" u="sng" dirty="0" smtClean="0"/>
              <a:t>dummy</a:t>
            </a:r>
            <a:r>
              <a:rPr kumimoji="1" lang="en-US" altLang="ja-JP" sz="2600" dirty="0" smtClean="0"/>
              <a:t> end mounts </a:t>
            </a:r>
            <a:r>
              <a:rPr kumimoji="1" lang="en-US" altLang="ja-JP" sz="2600" u="sng" dirty="0" smtClean="0"/>
              <a:t>without SLM </a:t>
            </a:r>
            <a:r>
              <a:rPr kumimoji="1" lang="en-US" altLang="ja-JP" sz="2600" dirty="0" smtClean="0"/>
              <a:t>for mockup study</a:t>
            </a:r>
          </a:p>
          <a:p>
            <a:pPr lvl="1"/>
            <a:r>
              <a:rPr kumimoji="1" lang="en-US" altLang="ja-JP" sz="2200" dirty="0" smtClean="0">
                <a:solidFill>
                  <a:srgbClr val="0070C0"/>
                </a:solidFill>
              </a:rPr>
              <a:t>30 sets of end mounts and </a:t>
            </a:r>
            <a:r>
              <a:rPr kumimoji="1" lang="en-US" altLang="ja-JP" sz="2200" dirty="0" err="1" smtClean="0">
                <a:solidFill>
                  <a:srgbClr val="0070C0"/>
                </a:solidFill>
              </a:rPr>
              <a:t>Kokeshi</a:t>
            </a:r>
            <a:r>
              <a:rPr kumimoji="1" lang="en-US" altLang="ja-JP" sz="2200" dirty="0" smtClean="0">
                <a:solidFill>
                  <a:srgbClr val="0070C0"/>
                </a:solidFill>
              </a:rPr>
              <a:t>-pins produced</a:t>
            </a:r>
          </a:p>
          <a:p>
            <a:pPr lvl="1"/>
            <a:r>
              <a:rPr lang="en-US" altLang="ja-JP" sz="2200" dirty="0" smtClean="0"/>
              <a:t>5 sets are sent to HEPHY</a:t>
            </a:r>
          </a:p>
          <a:p>
            <a:pPr lvl="1"/>
            <a:r>
              <a:rPr kumimoji="1" lang="en-US" altLang="ja-JP" sz="2200" dirty="0" smtClean="0">
                <a:solidFill>
                  <a:srgbClr val="0070C0"/>
                </a:solidFill>
              </a:rPr>
              <a:t>10 L6 APV covers available</a:t>
            </a:r>
            <a:r>
              <a:rPr kumimoji="1" lang="en-US" altLang="ja-JP" sz="2200" dirty="0" smtClean="0"/>
              <a:t>, 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but no L4-5 APV cover</a:t>
            </a:r>
          </a:p>
          <a:p>
            <a:r>
              <a:rPr lang="en-US" altLang="ja-JP" dirty="0" smtClean="0"/>
              <a:t>FW end mounts </a:t>
            </a:r>
            <a:r>
              <a:rPr lang="en-US" altLang="ja-JP" u="sng" dirty="0" smtClean="0"/>
              <a:t>with SLM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120 sets have been produced including those for thermal mockup</a:t>
            </a:r>
          </a:p>
          <a:p>
            <a:pPr lvl="2"/>
            <a:r>
              <a:rPr lang="en-US" altLang="ja-JP" dirty="0" smtClean="0"/>
              <a:t>70 sets with L4-5 APV guard</a:t>
            </a:r>
          </a:p>
          <a:p>
            <a:pPr lvl="2"/>
            <a:r>
              <a:rPr kumimoji="1" lang="en-US" altLang="ja-JP" dirty="0" smtClean="0"/>
              <a:t>50 sets with L6 APV guard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5 sets brought for  HEPHY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5 L4-5 + 5 L6 sets brought for thermal mockup</a:t>
            </a:r>
          </a:p>
          <a:p>
            <a:pPr marL="914400" lvl="2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56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978" y="1656644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L3, L4-L6 FR4 Hybrid boards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44</a:t>
            </a:r>
            <a:r>
              <a:rPr lang="en-US" altLang="ja-JP" dirty="0">
                <a:solidFill>
                  <a:srgbClr val="0070C0"/>
                </a:solidFill>
              </a:rPr>
              <a:t>% of L4/5/6 hybrids </a:t>
            </a:r>
            <a:r>
              <a:rPr lang="en-US" altLang="ja-JP" dirty="0" smtClean="0">
                <a:solidFill>
                  <a:srgbClr val="0070C0"/>
                </a:solidFill>
              </a:rPr>
              <a:t>completed</a:t>
            </a:r>
          </a:p>
          <a:p>
            <a:pPr lvl="1"/>
            <a:r>
              <a:rPr lang="en-US" altLang="ja-JP" dirty="0" smtClean="0"/>
              <a:t>31</a:t>
            </a:r>
            <a:r>
              <a:rPr lang="en-US" altLang="ja-JP" dirty="0"/>
              <a:t>% of L3 hybrids bonded, </a:t>
            </a:r>
            <a:r>
              <a:rPr lang="en-US" altLang="ja-JP" dirty="0">
                <a:solidFill>
                  <a:srgbClr val="0070C0"/>
                </a:solidFill>
              </a:rPr>
              <a:t>12% tested and </a:t>
            </a:r>
            <a:r>
              <a:rPr lang="en-US" altLang="ja-JP" dirty="0" smtClean="0">
                <a:solidFill>
                  <a:srgbClr val="0070C0"/>
                </a:solidFill>
              </a:rPr>
              <a:t>shipped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88640"/>
            <a:ext cx="8579296" cy="6365304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Pitch adapters 1-layer 3-row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All 10 types have been produced</a:t>
            </a:r>
          </a:p>
          <a:p>
            <a:pPr lvl="2"/>
            <a:r>
              <a:rPr lang="en-US" altLang="ja-JP" dirty="0" smtClean="0"/>
              <a:t>Class B samples also delivered</a:t>
            </a:r>
          </a:p>
          <a:p>
            <a:pPr lvl="1"/>
            <a:r>
              <a:rPr lang="en-US" altLang="ja-JP" dirty="0" smtClean="0"/>
              <a:t>10 /type/site  good samples</a:t>
            </a:r>
          </a:p>
          <a:p>
            <a:pPr lvl="1"/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Issues : 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Short found in “good” samples</a:t>
            </a:r>
            <a:endParaRPr lang="en-US" altLang="ja-JP" dirty="0">
              <a:solidFill>
                <a:srgbClr val="FF0000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00B050"/>
                </a:solidFill>
              </a:rPr>
              <a:t>Pad widths of P3B1 pieces of sheet 1 is smaller than others</a:t>
            </a:r>
          </a:p>
          <a:p>
            <a:pPr lvl="3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Final productio</a:t>
            </a:r>
            <a:r>
              <a:rPr lang="en-US" altLang="ja-JP" dirty="0" smtClean="0"/>
              <a:t>n will take 1.5 months + contract delay</a:t>
            </a:r>
          </a:p>
          <a:p>
            <a:pPr lvl="2"/>
            <a:r>
              <a:rPr kumimoji="1" lang="en-US" altLang="ja-JP" dirty="0" smtClean="0"/>
              <a:t>Verify the final specification </a:t>
            </a:r>
          </a:p>
          <a:p>
            <a:pPr lvl="2"/>
            <a:r>
              <a:rPr kumimoji="1" lang="en-US" altLang="ja-JP" dirty="0" smtClean="0"/>
              <a:t>Start making contract in Oct.-Nov. in the order of</a:t>
            </a:r>
          </a:p>
          <a:p>
            <a:pPr lvl="3"/>
            <a:r>
              <a:rPr lang="en-US" altLang="ja-JP" dirty="0" smtClean="0"/>
              <a:t>1. PF1,2/PB1,2</a:t>
            </a:r>
          </a:p>
          <a:p>
            <a:pPr lvl="3"/>
            <a:r>
              <a:rPr kumimoji="1" lang="en-US" altLang="ja-JP" dirty="0" smtClean="0"/>
              <a:t>2. PA1,2</a:t>
            </a:r>
          </a:p>
          <a:p>
            <a:pPr lvl="3"/>
            <a:r>
              <a:rPr lang="en-US" altLang="ja-JP" dirty="0" smtClean="0"/>
              <a:t>3. P3F1,2/P3B1,2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697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8" y="-302560"/>
            <a:ext cx="5112568" cy="723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96136" y="22768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P3B1-3r.03-XX</a:t>
            </a:r>
          </a:p>
          <a:p>
            <a:r>
              <a:rPr lang="en-US" altLang="ja-JP" dirty="0" smtClean="0"/>
              <a:t>Other P3F/P3B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68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le2-SV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elle2-SV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1635</Words>
  <Application>Microsoft Office PowerPoint</Application>
  <PresentationFormat>画面に合わせる (4:3)</PresentationFormat>
  <Paragraphs>371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36</vt:i4>
      </vt:variant>
    </vt:vector>
  </HeadingPairs>
  <TitlesOfParts>
    <vt:vector size="40" baseType="lpstr">
      <vt:lpstr>Office テーマ</vt:lpstr>
      <vt:lpstr>belle2-SVD</vt:lpstr>
      <vt:lpstr>1_belle2-SVD</vt:lpstr>
      <vt:lpstr>Standarddesign</vt:lpstr>
      <vt:lpstr>Status &amp; schedule of ladder parts production</vt:lpstr>
      <vt:lpstr>Ladder Parts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Short on P3F2-3r.05-01</vt:lpstr>
      <vt:lpstr>PowerPoint プレゼンテーション</vt:lpstr>
      <vt:lpstr>PowerPoint プレゼンテーション</vt:lpstr>
      <vt:lpstr>PowerPoint プレゼンテーション</vt:lpstr>
      <vt:lpstr>Explanation of the excel file</vt:lpstr>
      <vt:lpstr>Micron Delivery</vt:lpstr>
      <vt:lpstr>Delivery Status by now</vt:lpstr>
      <vt:lpstr>Quality</vt:lpstr>
      <vt:lpstr>L3 parts availability</vt:lpstr>
      <vt:lpstr>FW/BW, L4-6 parts availability</vt:lpstr>
      <vt:lpstr>Status of Produced Origami</vt:lpstr>
      <vt:lpstr>PA0 history and crack</vt:lpstr>
      <vt:lpstr>PowerPoint プレゼンテーション</vt:lpstr>
      <vt:lpstr>Improved PA0 production</vt:lpstr>
      <vt:lpstr>PowerPoint プレゼンテーション</vt:lpstr>
      <vt:lpstr>PowerPoint プレゼンテーション</vt:lpstr>
      <vt:lpstr>Solution for PA0 problem</vt:lpstr>
      <vt:lpstr>Crack-free PA0 production</vt:lpstr>
      <vt:lpstr>Gluing option</vt:lpstr>
      <vt:lpstr>Taiyo glued sample</vt:lpstr>
      <vt:lpstr>Full reproduction</vt:lpstr>
      <vt:lpstr>Rough Cost and Delay Estimation</vt:lpstr>
      <vt:lpstr>PowerPoint プレゼンテーション</vt:lpstr>
      <vt:lpstr>PowerPoint プレゼンテーション</vt:lpstr>
      <vt:lpstr>The quality of DSSD is evaluated</vt:lpstr>
      <vt:lpstr>The quality of DSSD is evaluated</vt:lpstr>
      <vt:lpstr>Explanation of the excel 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&amp; schedule of ladder parts production</dc:title>
  <dc:creator>cozy</dc:creator>
  <cp:lastModifiedBy>cozy</cp:lastModifiedBy>
  <cp:revision>42</cp:revision>
  <dcterms:created xsi:type="dcterms:W3CDTF">2014-06-16T01:31:51Z</dcterms:created>
  <dcterms:modified xsi:type="dcterms:W3CDTF">2014-10-02T12:00:43Z</dcterms:modified>
</cp:coreProperties>
</file>