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18" r:id="rId3"/>
    <p:sldId id="319" r:id="rId4"/>
    <p:sldId id="320" r:id="rId5"/>
    <p:sldId id="321" r:id="rId6"/>
    <p:sldId id="322" r:id="rId7"/>
    <p:sldId id="325" r:id="rId8"/>
    <p:sldId id="317" r:id="rId9"/>
    <p:sldId id="323" r:id="rId10"/>
    <p:sldId id="316" r:id="rId11"/>
    <p:sldId id="324" r:id="rId12"/>
    <p:sldId id="313" r:id="rId13"/>
    <p:sldId id="32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0" autoAdjust="0"/>
  </p:normalViewPr>
  <p:slideViewPr>
    <p:cSldViewPr snapToGrid="0" snapToObjects="1">
      <p:cViewPr>
        <p:scale>
          <a:sx n="112" d="100"/>
          <a:sy n="112" d="100"/>
        </p:scale>
        <p:origin x="-3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EF23-62C5-934D-A68C-37D5B6036918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B1E07-C319-0A49-92FA-2D4B0B2EA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935A3-AB41-F145-8C4D-89E4BB7DDA95}" type="datetimeFigureOut">
              <a:rPr lang="en-US" smtClean="0"/>
              <a:t>02/10/14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54E76-8BD1-7249-8791-01E2B0AC1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05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9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9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9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6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1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4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0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0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1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874"/>
            <a:ext cx="8229600" cy="48562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76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5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3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3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1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3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2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4433"/>
            <a:ext cx="8229600" cy="73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560"/>
            <a:ext cx="8229600" cy="5125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900"/>
            <a:ext cx="148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01/10/14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573" y="6492900"/>
            <a:ext cx="5415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8116" y="6492900"/>
            <a:ext cx="1168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ED3B-E701-7A46-9E74-E3F964011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6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8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6008"/>
            <a:ext cx="8229600" cy="501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4834"/>
            <a:ext cx="1274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889" y="6394834"/>
            <a:ext cx="51958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1316" y="6394834"/>
            <a:ext cx="1425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85334-8411-C44A-9F34-90A72F778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0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8.png"/><Relationship Id="rId6" Type="http://schemas.openxmlformats.org/officeDocument/2006/relationships/package" Target="../embeddings/Microsoft_Word_Document3.docx"/><Relationship Id="rId7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442" y="897469"/>
            <a:ext cx="7773293" cy="19239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Location of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SVD </a:t>
            </a:r>
            <a:r>
              <a:rPr lang="en-US" dirty="0" smtClean="0"/>
              <a:t>Temperature and Humidity </a:t>
            </a:r>
            <a:r>
              <a:rPr lang="en-US" dirty="0"/>
              <a:t>M</a:t>
            </a:r>
            <a:r>
              <a:rPr lang="en-US" dirty="0" smtClean="0"/>
              <a:t>onitors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773713"/>
            <a:ext cx="6400354" cy="1865413"/>
          </a:xfrm>
        </p:spPr>
        <p:txBody>
          <a:bodyPr/>
          <a:lstStyle/>
          <a:p>
            <a:r>
              <a:rPr lang="en-US" dirty="0" err="1"/>
              <a:t>L.Vitale</a:t>
            </a:r>
            <a:r>
              <a:rPr lang="en-US" dirty="0"/>
              <a:t> &amp; </a:t>
            </a:r>
            <a:r>
              <a:rPr lang="en-US" dirty="0" smtClean="0"/>
              <a:t>L.Lanceri</a:t>
            </a:r>
          </a:p>
          <a:p>
            <a:r>
              <a:rPr lang="en-US" dirty="0" smtClean="0"/>
              <a:t>INFN &amp; Univ. Trieste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VXD </a:t>
            </a:r>
            <a:r>
              <a:rPr lang="en-US" dirty="0">
                <a:solidFill>
                  <a:schemeClr val="tx1"/>
                </a:solidFill>
              </a:rPr>
              <a:t>Workshop, </a:t>
            </a:r>
            <a:r>
              <a:rPr lang="en-US" dirty="0" smtClean="0">
                <a:solidFill>
                  <a:schemeClr val="tx1"/>
                </a:solidFill>
              </a:rPr>
              <a:t>02/</a:t>
            </a:r>
            <a:r>
              <a:rPr lang="en-US" dirty="0">
                <a:solidFill>
                  <a:schemeClr val="tx1"/>
                </a:solidFill>
              </a:rPr>
              <a:t>10/2014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SVD parallel for discussion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Sep. 30,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L.Vitale</a:t>
            </a:r>
            <a:r>
              <a:rPr lang="en-US" dirty="0" smtClean="0"/>
              <a:t> &amp; L.Lanceri -- 6th VXD Meeting - Pisa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5400600" cy="5328592"/>
          </a:xfrm>
        </p:spPr>
        <p:txBody>
          <a:bodyPr/>
          <a:lstStyle/>
          <a:p>
            <a:r>
              <a:rPr lang="en-US" sz="2400" dirty="0" smtClean="0"/>
              <a:t>NTC sensors connections to docks:</a:t>
            </a:r>
          </a:p>
          <a:p>
            <a:pPr lvl="1"/>
            <a:r>
              <a:rPr lang="en-US" sz="2000" dirty="0" smtClean="0"/>
              <a:t>Stage 1, isolation of sensor leads</a:t>
            </a:r>
          </a:p>
          <a:p>
            <a:pPr lvl="1"/>
            <a:r>
              <a:rPr lang="en-US" sz="2000" dirty="0" smtClean="0"/>
              <a:t>Stage 2, mounting sensor into the probe (mechanics: to be designed!)</a:t>
            </a:r>
          </a:p>
          <a:p>
            <a:pPr lvl="1"/>
            <a:r>
              <a:rPr lang="en-US" sz="2000" dirty="0" smtClean="0"/>
              <a:t>Stage 3, soldering, isolating and </a:t>
            </a:r>
            <a:r>
              <a:rPr lang="en-US" sz="2000" dirty="0" err="1" smtClean="0"/>
              <a:t>labelling</a:t>
            </a:r>
            <a:r>
              <a:rPr lang="en-US" sz="2000" dirty="0" smtClean="0"/>
              <a:t> the individual twisted-pair </a:t>
            </a:r>
            <a:r>
              <a:rPr lang="en-US" sz="2000" dirty="0" smtClean="0"/>
              <a:t>cable</a:t>
            </a:r>
          </a:p>
          <a:p>
            <a:pPr lvl="2"/>
            <a:r>
              <a:rPr lang="en-US" sz="1600" dirty="0"/>
              <a:t>SCEM </a:t>
            </a:r>
            <a:r>
              <a:rPr lang="it-IT" sz="1600" dirty="0" smtClean="0"/>
              <a:t>04.21.51.405.2 </a:t>
            </a:r>
            <a:r>
              <a:rPr lang="en-US" sz="1600" dirty="0"/>
              <a:t>Twisted pairs </a:t>
            </a:r>
            <a:r>
              <a:rPr lang="it-IT" sz="1600" dirty="0" smtClean="0"/>
              <a:t>9x2 </a:t>
            </a:r>
            <a:endParaRPr lang="en-US" sz="1600" dirty="0" smtClean="0"/>
          </a:p>
          <a:p>
            <a:r>
              <a:rPr lang="en-US" sz="2400" dirty="0" smtClean="0"/>
              <a:t>From </a:t>
            </a:r>
            <a:r>
              <a:rPr lang="en-US" sz="2400" dirty="0" smtClean="0"/>
              <a:t>docks to ELMB box:</a:t>
            </a:r>
          </a:p>
          <a:p>
            <a:pPr lvl="1"/>
            <a:r>
              <a:rPr lang="en-US" sz="2000" dirty="0" smtClean="0"/>
              <a:t>Up to 6 halogen-free, shielded multi-conductor twisted-pairs cables</a:t>
            </a:r>
          </a:p>
          <a:p>
            <a:pPr lvl="1"/>
            <a:r>
              <a:rPr lang="en-US" sz="2000" dirty="0" smtClean="0"/>
              <a:t>Shield connected to ground at docks (?)</a:t>
            </a:r>
          </a:p>
          <a:p>
            <a:pPr lvl="1"/>
            <a:r>
              <a:rPr lang="en-US" sz="2000" dirty="0" smtClean="0"/>
              <a:t>Readily available from CERN catalogue: </a:t>
            </a:r>
          </a:p>
          <a:p>
            <a:pPr lvl="2"/>
            <a:r>
              <a:rPr lang="en-US" sz="1600" dirty="0" smtClean="0"/>
              <a:t>SCEM </a:t>
            </a:r>
            <a:r>
              <a:rPr lang="en-US" sz="1600" dirty="0"/>
              <a:t>04.21.51.410.5     Twisted pairs 21x2</a:t>
            </a:r>
            <a:endParaRPr lang="en-US" sz="1600" dirty="0" smtClean="0"/>
          </a:p>
          <a:p>
            <a:pPr lvl="2"/>
            <a:r>
              <a:rPr lang="en-US" sz="1600" dirty="0" smtClean="0"/>
              <a:t>External diameter: 11 mm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56BDE-3559-614E-934A-810D6312167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MA42cer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68760"/>
            <a:ext cx="3168352" cy="448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1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5" y="178594"/>
            <a:ext cx="9012251" cy="718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Temperature </a:t>
            </a:r>
            <a:r>
              <a:rPr lang="en-US" dirty="0"/>
              <a:t>Monitoring – FOS fibers</a:t>
            </a:r>
          </a:p>
        </p:txBody>
      </p:sp>
      <p:pic>
        <p:nvPicPr>
          <p:cNvPr id="3" name="Picture 7" descr="642px-Fiber_Bragg_Grating-en.svg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08" y="1100020"/>
            <a:ext cx="3392165" cy="266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559662"/>
              </p:ext>
            </p:extLst>
          </p:nvPr>
        </p:nvGraphicFramePr>
        <p:xfrm>
          <a:off x="4521369" y="4036568"/>
          <a:ext cx="3929063" cy="821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ocument" r:id="rId4" imgW="5588000" imgH="1168400" progId="Word.Document.12">
                  <p:embed/>
                </p:oleObj>
              </mc:Choice>
              <mc:Fallback>
                <p:oleObj name="Document" r:id="rId4" imgW="5588000" imgH="1168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1369" y="4036568"/>
                        <a:ext cx="3929063" cy="821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59436"/>
              </p:ext>
            </p:extLst>
          </p:nvPr>
        </p:nvGraphicFramePr>
        <p:xfrm>
          <a:off x="4572000" y="4745396"/>
          <a:ext cx="39290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6" imgW="5588000" imgH="1422400" progId="Word.Document.12">
                  <p:embed/>
                </p:oleObj>
              </mc:Choice>
              <mc:Fallback>
                <p:oleObj name="Document" r:id="rId6" imgW="5588000" imgH="142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4745396"/>
                        <a:ext cx="392906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136" y="1150622"/>
            <a:ext cx="4759279" cy="2402100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>
                <a:solidFill>
                  <a:srgbClr val="000000"/>
                </a:solidFill>
              </a:rPr>
              <a:t>PXD FOS R&amp;D completed 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successfully tested at the DESY beam test Jan 2014</a:t>
            </a:r>
          </a:p>
          <a:p>
            <a:pPr algn="l"/>
            <a:endParaRPr lang="en-US" sz="1700" dirty="0">
              <a:solidFill>
                <a:srgbClr val="000000"/>
              </a:solidFill>
            </a:endParaRP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Same solution can be adopted for SVD: 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one fiber per ladder, inserted in the </a:t>
            </a:r>
            <a:r>
              <a:rPr lang="en-US" sz="1700" dirty="0" err="1">
                <a:solidFill>
                  <a:srgbClr val="000000"/>
                </a:solidFill>
              </a:rPr>
              <a:t>Airex</a:t>
            </a:r>
            <a:r>
              <a:rPr lang="en-US" sz="1700" dirty="0">
                <a:solidFill>
                  <a:srgbClr val="000000"/>
                </a:solidFill>
              </a:rPr>
              <a:t> foam, 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to measure silicon temperature.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One FBG temperature sensor for each of the SVD strip sensors in layers 4,5,6; 38 fibers and 120 sensors are needed.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398" y="3834045"/>
            <a:ext cx="4202342" cy="251174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>
                <a:solidFill>
                  <a:srgbClr val="000000"/>
                </a:solidFill>
              </a:rPr>
              <a:t>One rack-type sm225-800 interrogation unit*, ten passive couplers** 4x1 in order to have 40 channels.</a:t>
            </a:r>
          </a:p>
          <a:p>
            <a:pPr lvl="0" algn="l"/>
            <a:r>
              <a:rPr lang="en-US" sz="1300" dirty="0">
                <a:solidFill>
                  <a:srgbClr val="000000"/>
                </a:solidFill>
              </a:rPr>
              <a:t>*Interrogation speed 0.5 Hz; Stability 0.1 ºC pm; Repeatability 0.1ºC; Accuracy 0.1ºC (only for the interrogation unit, FBG sensor error must be added);16 input channels</a:t>
            </a:r>
          </a:p>
          <a:p>
            <a:pPr algn="l"/>
            <a:r>
              <a:rPr lang="en-US" sz="1300" dirty="0">
                <a:solidFill>
                  <a:srgbClr val="000000"/>
                </a:solidFill>
              </a:rPr>
              <a:t>*</a:t>
            </a:r>
            <a:r>
              <a:rPr lang="en-US" sz="1300" dirty="0" smtClean="0">
                <a:solidFill>
                  <a:srgbClr val="000000"/>
                </a:solidFill>
              </a:rPr>
              <a:t>*wide band coupler, </a:t>
            </a:r>
            <a:r>
              <a:rPr lang="en-US" sz="1300" dirty="0">
                <a:solidFill>
                  <a:srgbClr val="000000"/>
                </a:solidFill>
              </a:rPr>
              <a:t>1x4, 1550 nm, insertion loss &lt;7 dB, </a:t>
            </a:r>
            <a:r>
              <a:rPr lang="en-US" sz="1300" dirty="0" err="1">
                <a:solidFill>
                  <a:srgbClr val="000000"/>
                </a:solidFill>
              </a:rPr>
              <a:t>fibra</a:t>
            </a:r>
            <a:r>
              <a:rPr lang="en-US" sz="1300" dirty="0">
                <a:solidFill>
                  <a:srgbClr val="000000"/>
                </a:solidFill>
              </a:rPr>
              <a:t> SMF-28e, pigtail </a:t>
            </a:r>
            <a:r>
              <a:rPr lang="en-US" sz="1300" dirty="0" smtClean="0">
                <a:solidFill>
                  <a:srgbClr val="000000"/>
                </a:solidFill>
              </a:rPr>
              <a:t>length </a:t>
            </a:r>
            <a:r>
              <a:rPr lang="en-US" sz="1300" dirty="0">
                <a:solidFill>
                  <a:srgbClr val="000000"/>
                </a:solidFill>
              </a:rPr>
              <a:t>1 m </a:t>
            </a:r>
            <a:r>
              <a:rPr lang="en-US" sz="1300" dirty="0" err="1">
                <a:solidFill>
                  <a:srgbClr val="000000"/>
                </a:solidFill>
              </a:rPr>
              <a:t>tipo</a:t>
            </a:r>
            <a:r>
              <a:rPr lang="en-US" sz="1300" dirty="0">
                <a:solidFill>
                  <a:srgbClr val="000000"/>
                </a:solidFill>
              </a:rPr>
              <a:t> 900 micron loose, </a:t>
            </a:r>
            <a:r>
              <a:rPr lang="en-US" sz="1300" dirty="0" smtClean="0">
                <a:solidFill>
                  <a:srgbClr val="000000"/>
                </a:solidFill>
              </a:rPr>
              <a:t>FC</a:t>
            </a:r>
            <a:r>
              <a:rPr lang="en-US" sz="1300" dirty="0">
                <a:solidFill>
                  <a:srgbClr val="000000"/>
                </a:solidFill>
              </a:rPr>
              <a:t>/APC </a:t>
            </a:r>
            <a:r>
              <a:rPr lang="en-US" sz="1300" dirty="0" smtClean="0">
                <a:solidFill>
                  <a:srgbClr val="000000"/>
                </a:solidFill>
              </a:rPr>
              <a:t>connectors at both ends,(dimensions: cylindrical shape </a:t>
            </a:r>
            <a:r>
              <a:rPr lang="en-US" sz="1300" dirty="0">
                <a:solidFill>
                  <a:srgbClr val="000000"/>
                </a:solidFill>
              </a:rPr>
              <a:t>4x65 </a:t>
            </a:r>
            <a:r>
              <a:rPr lang="en-US" sz="1300" dirty="0" smtClean="0">
                <a:solidFill>
                  <a:srgbClr val="000000"/>
                </a:solidFill>
              </a:rPr>
              <a:t>mm)</a:t>
            </a:r>
            <a:r>
              <a:rPr lang="en-US" sz="1700" dirty="0" smtClean="0">
                <a:solidFill>
                  <a:srgbClr val="000000"/>
                </a:solidFill>
              </a:rPr>
              <a:t>. </a:t>
            </a:r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VXD Thermal mock-up (DESY)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Sep. 30,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L.Vitale &amp; L.Lanceri -- 6th VXD Meeting - Pisa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0919" y="1099991"/>
            <a:ext cx="3392252" cy="2661787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>
                <a:solidFill>
                  <a:srgbClr val="000000"/>
                </a:solidFill>
              </a:rPr>
              <a:t>PXD+SVD Front End power dissipation: 360+700 W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CO</a:t>
            </a:r>
            <a:r>
              <a:rPr lang="en-US" sz="1700" baseline="-25000" dirty="0">
                <a:solidFill>
                  <a:srgbClr val="000000"/>
                </a:solidFill>
              </a:rPr>
              <a:t>2</a:t>
            </a:r>
            <a:r>
              <a:rPr lang="en-US" sz="1700" dirty="0">
                <a:solidFill>
                  <a:srgbClr val="000000"/>
                </a:solidFill>
              </a:rPr>
              <a:t> cooling pipes (-20</a:t>
            </a:r>
            <a:r>
              <a:rPr lang="en-US" sz="1700" baseline="30000" dirty="0">
                <a:solidFill>
                  <a:srgbClr val="000000"/>
                </a:solidFill>
              </a:rPr>
              <a:t>o</a:t>
            </a:r>
            <a:r>
              <a:rPr lang="en-US" sz="1700" dirty="0">
                <a:solidFill>
                  <a:srgbClr val="000000"/>
                </a:solidFill>
              </a:rPr>
              <a:t>C); dry air / nitrogen flow (20</a:t>
            </a:r>
            <a:r>
              <a:rPr lang="en-US" sz="1700" baseline="30000" dirty="0">
                <a:solidFill>
                  <a:srgbClr val="000000"/>
                </a:solidFill>
              </a:rPr>
              <a:t>o</a:t>
            </a:r>
            <a:r>
              <a:rPr lang="en-US" sz="1700" dirty="0">
                <a:solidFill>
                  <a:srgbClr val="000000"/>
                </a:solidFill>
              </a:rPr>
              <a:t>C)</a:t>
            </a:r>
          </a:p>
          <a:p>
            <a:pPr algn="l"/>
            <a:endParaRPr lang="en-US" sz="1700" dirty="0">
              <a:solidFill>
                <a:srgbClr val="000000"/>
              </a:solidFill>
            </a:endParaRP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A crucial moment for understanding several aspects and setting the exact location for the ambient sensors will be the PXD+SVD thermal mock-up in preparation at DESY (Oct. 2014). </a:t>
            </a:r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7" name="Picture 6" descr="Screen Shot 2014-09-08 at 16.51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24" y="846838"/>
            <a:ext cx="4734373" cy="310371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16" y="3985937"/>
            <a:ext cx="6835134" cy="252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654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Brief reminder on agreed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Sep. 30,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L.Vitale &amp; L.Lanceri -- 6th VXD Meeting - Pisa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7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1: NTC Thermistors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89" y="1049360"/>
            <a:ext cx="8505945" cy="3037838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1" lang="en-US" altLang="ja-JP" sz="2200" dirty="0"/>
              <a:t>  System now foresees up to 96 thermistors NTC (</a:t>
            </a:r>
            <a:r>
              <a:rPr lang="en-US" altLang="ja-JP" sz="2200" dirty="0" err="1"/>
              <a:t>Betatherm</a:t>
            </a:r>
            <a:r>
              <a:rPr lang="en-US" altLang="ja-JP" sz="2200" dirty="0"/>
              <a:t> </a:t>
            </a:r>
            <a:r>
              <a:rPr lang="en-US" altLang="ja-JP" sz="2200" dirty="0"/>
              <a:t>100kΩ)</a:t>
            </a:r>
            <a:endParaRPr kumimoji="1" lang="en-US" altLang="ja-JP" sz="2200" dirty="0"/>
          </a:p>
          <a:p>
            <a:pPr marL="499337" lvl="1" indent="0">
              <a:lnSpc>
                <a:spcPct val="70000"/>
              </a:lnSpc>
              <a:buNone/>
              <a:defRPr/>
            </a:pPr>
            <a:r>
              <a:rPr lang="en-US" altLang="ja-JP" dirty="0"/>
              <a:t>24=12 pairs: 12 half-rings supporting the SVD ladders</a:t>
            </a:r>
          </a:p>
          <a:p>
            <a:pPr marL="499337" lvl="1" indent="0">
              <a:lnSpc>
                <a:spcPct val="70000"/>
              </a:lnSpc>
              <a:buNone/>
              <a:defRPr/>
            </a:pPr>
            <a:r>
              <a:rPr lang="en-US" altLang="ja-JP" dirty="0"/>
              <a:t>32=16 pairs: inlets and outlets of the CO</a:t>
            </a:r>
            <a:r>
              <a:rPr lang="en-US" altLang="ja-JP" baseline="-25000" dirty="0"/>
              <a:t>2</a:t>
            </a:r>
            <a:r>
              <a:rPr lang="en-US" altLang="ja-JP" dirty="0"/>
              <a:t> cooling pipes</a:t>
            </a:r>
          </a:p>
          <a:p>
            <a:pPr marL="499337" lvl="1" indent="0">
              <a:lnSpc>
                <a:spcPct val="70000"/>
              </a:lnSpc>
              <a:buNone/>
              <a:defRPr/>
            </a:pPr>
            <a:r>
              <a:rPr lang="en-US" altLang="ja-JP" dirty="0"/>
              <a:t>38 still available: </a:t>
            </a:r>
            <a:r>
              <a:rPr lang="en-US" altLang="ja-JP" dirty="0"/>
              <a:t>a</a:t>
            </a:r>
            <a:r>
              <a:rPr lang="en-US" altLang="ja-JP" dirty="0"/>
              <a:t> few near FOS fibers for cross-calibration, and possibly at other locations </a:t>
            </a:r>
          </a:p>
          <a:p>
            <a:pPr marL="187258" indent="0">
              <a:lnSpc>
                <a:spcPct val="70000"/>
              </a:lnSpc>
              <a:buNone/>
              <a:defRPr/>
            </a:pPr>
            <a:r>
              <a:rPr lang="en-US" altLang="ja-JP" sz="2200" dirty="0"/>
              <a:t>Readout based on ELMB (Embedded Local Monitor Board)</a:t>
            </a:r>
          </a:p>
          <a:p>
            <a:pPr marL="499337" lvl="1" indent="0">
              <a:buNone/>
              <a:defRPr/>
            </a:pPr>
            <a:r>
              <a:rPr lang="en-US" dirty="0"/>
              <a:t>1 power supply board, 3 motherboards with ELMB and </a:t>
            </a:r>
            <a:r>
              <a:rPr lang="en-US" dirty="0" err="1"/>
              <a:t>CANbus</a:t>
            </a:r>
            <a:r>
              <a:rPr lang="en-US" dirty="0"/>
              <a:t> adapter,   </a:t>
            </a:r>
            <a:r>
              <a:rPr lang="en-US" dirty="0"/>
              <a:t>   3 </a:t>
            </a:r>
            <a:r>
              <a:rPr lang="en-US" dirty="0"/>
              <a:t>x 2 current source boards, 3 x 2 x 16-channel </a:t>
            </a:r>
            <a:r>
              <a:rPr lang="en-US" dirty="0"/>
              <a:t>connectors</a:t>
            </a:r>
            <a:endParaRPr lang="en-US" altLang="ja-JP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CDCEA-1219-4EF9-9669-FA37E54929E5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3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Sep. 30,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L.Vitale &amp; L.Lanceri -- 6th VXD Meeting - Pisa 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40" y="4126470"/>
            <a:ext cx="3665149" cy="2171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901" y="4593504"/>
            <a:ext cx="2430270" cy="143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5" y="178594"/>
            <a:ext cx="9012251" cy="718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Temperature 2 and Humidity 1 </a:t>
            </a:r>
            <a:r>
              <a:rPr lang="en-US" dirty="0"/>
              <a:t>– </a:t>
            </a:r>
            <a:r>
              <a:rPr lang="en-US" dirty="0" smtClean="0"/>
              <a:t>FOS</a:t>
            </a:r>
            <a:endParaRPr lang="en-US" dirty="0"/>
          </a:p>
        </p:txBody>
      </p:sp>
      <p:pic>
        <p:nvPicPr>
          <p:cNvPr id="3" name="Picture 7" descr="642px-Fiber_Bragg_Grating-en.svg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08" y="846839"/>
            <a:ext cx="3392165" cy="266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Sep. 30,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L.Vitale &amp; L.Lanceri -- 6th VXD Meeting - Pisa 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447928"/>
              </p:ext>
            </p:extLst>
          </p:nvPr>
        </p:nvGraphicFramePr>
        <p:xfrm>
          <a:off x="5112328" y="4803697"/>
          <a:ext cx="39290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" r:id="rId4" imgW="5588000" imgH="1422400" progId="Word.Document.12">
                  <p:embed/>
                </p:oleObj>
              </mc:Choice>
              <mc:Fallback>
                <p:oleObj name="Document" r:id="rId4" imgW="5588000" imgH="142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2328" y="4803697"/>
                        <a:ext cx="392906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9027" y="1049361"/>
            <a:ext cx="4759279" cy="24021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>
                <a:solidFill>
                  <a:srgbClr val="0000FF"/>
                </a:solidFill>
              </a:rPr>
              <a:t>FOS </a:t>
            </a:r>
            <a:r>
              <a:rPr lang="en-US" sz="1700" dirty="0">
                <a:solidFill>
                  <a:srgbClr val="0000FF"/>
                </a:solidFill>
              </a:rPr>
              <a:t>R&amp;D </a:t>
            </a:r>
            <a:r>
              <a:rPr lang="en-US" sz="1700" dirty="0">
                <a:solidFill>
                  <a:srgbClr val="0000FF"/>
                </a:solidFill>
              </a:rPr>
              <a:t>completed</a:t>
            </a:r>
            <a:r>
              <a:rPr lang="en-US" sz="1700" dirty="0">
                <a:solidFill>
                  <a:srgbClr val="0000FF"/>
                </a:solidFill>
              </a:rPr>
              <a:t> </a:t>
            </a:r>
            <a:r>
              <a:rPr lang="en-US" sz="1700" dirty="0">
                <a:solidFill>
                  <a:srgbClr val="000000"/>
                </a:solidFill>
              </a:rPr>
              <a:t>by the IFIC group for PXD,</a:t>
            </a:r>
            <a:endParaRPr lang="en-US" sz="1700" dirty="0">
              <a:solidFill>
                <a:srgbClr val="000000"/>
              </a:solidFill>
            </a:endParaRP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successfully </a:t>
            </a:r>
            <a:r>
              <a:rPr lang="en-US" sz="1700" dirty="0">
                <a:solidFill>
                  <a:srgbClr val="000000"/>
                </a:solidFill>
              </a:rPr>
              <a:t>tested at the DESY beam test </a:t>
            </a:r>
            <a:r>
              <a:rPr lang="en-US" sz="1700" dirty="0">
                <a:solidFill>
                  <a:srgbClr val="000000"/>
                </a:solidFill>
              </a:rPr>
              <a:t>Jan 2014</a:t>
            </a:r>
          </a:p>
          <a:p>
            <a:pPr algn="l"/>
            <a:endParaRPr lang="en-US" sz="1700" dirty="0">
              <a:solidFill>
                <a:srgbClr val="000000"/>
              </a:solidFill>
            </a:endParaRP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We adopt a similar approach for SVD: </a:t>
            </a:r>
          </a:p>
          <a:p>
            <a:pPr algn="l"/>
            <a:r>
              <a:rPr lang="en-US" sz="1700" dirty="0">
                <a:solidFill>
                  <a:srgbClr val="0000FF"/>
                </a:solidFill>
              </a:rPr>
              <a:t>o</a:t>
            </a:r>
            <a:r>
              <a:rPr lang="en-US" sz="1700" dirty="0">
                <a:solidFill>
                  <a:srgbClr val="0000FF"/>
                </a:solidFill>
              </a:rPr>
              <a:t>ne fiber </a:t>
            </a:r>
            <a:r>
              <a:rPr lang="en-US" sz="1700" dirty="0">
                <a:solidFill>
                  <a:srgbClr val="0000FF"/>
                </a:solidFill>
              </a:rPr>
              <a:t>per ladder</a:t>
            </a:r>
            <a:r>
              <a:rPr lang="en-US" sz="1700" dirty="0">
                <a:solidFill>
                  <a:srgbClr val="000000"/>
                </a:solidFill>
              </a:rPr>
              <a:t>, inserted in the </a:t>
            </a:r>
            <a:r>
              <a:rPr lang="en-US" sz="1700" dirty="0" err="1">
                <a:solidFill>
                  <a:srgbClr val="000000"/>
                </a:solidFill>
              </a:rPr>
              <a:t>Airex</a:t>
            </a:r>
            <a:r>
              <a:rPr lang="en-US" sz="1700" dirty="0">
                <a:solidFill>
                  <a:srgbClr val="000000"/>
                </a:solidFill>
              </a:rPr>
              <a:t> foam, </a:t>
            </a:r>
            <a:endParaRPr lang="en-US" sz="1700" dirty="0">
              <a:solidFill>
                <a:srgbClr val="000000"/>
              </a:solidFill>
            </a:endParaRP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w</a:t>
            </a:r>
            <a:r>
              <a:rPr lang="en-US" sz="1700" dirty="0">
                <a:solidFill>
                  <a:srgbClr val="000000"/>
                </a:solidFill>
              </a:rPr>
              <a:t>ith several temperature sensing points per fiber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(</a:t>
            </a:r>
            <a:r>
              <a:rPr lang="en-US" sz="1700" dirty="0">
                <a:solidFill>
                  <a:srgbClr val="000000"/>
                </a:solidFill>
              </a:rPr>
              <a:t>o</a:t>
            </a:r>
            <a:r>
              <a:rPr lang="en-US" sz="1700" dirty="0">
                <a:solidFill>
                  <a:srgbClr val="000000"/>
                </a:solidFill>
              </a:rPr>
              <a:t>ne per DSSD </a:t>
            </a:r>
            <a:r>
              <a:rPr lang="en-US" sz="1700" dirty="0">
                <a:solidFill>
                  <a:srgbClr val="0000FF"/>
                </a:solidFill>
              </a:rPr>
              <a:t>in layers 4</a:t>
            </a:r>
            <a:r>
              <a:rPr lang="en-US" sz="1700" dirty="0">
                <a:solidFill>
                  <a:srgbClr val="0000FF"/>
                </a:solidFill>
              </a:rPr>
              <a:t>, 5, 6</a:t>
            </a:r>
            <a:r>
              <a:rPr lang="en-US" sz="1700" dirty="0">
                <a:solidFill>
                  <a:srgbClr val="000000"/>
                </a:solidFill>
              </a:rPr>
              <a:t>)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</a:p>
          <a:p>
            <a:pPr algn="l"/>
            <a:endParaRPr lang="en-US" sz="1700" dirty="0">
              <a:solidFill>
                <a:srgbClr val="000000"/>
              </a:solidFill>
            </a:endParaRPr>
          </a:p>
          <a:p>
            <a:pPr algn="l"/>
            <a:r>
              <a:rPr lang="en-US" sz="1700" dirty="0">
                <a:solidFill>
                  <a:srgbClr val="0000FF"/>
                </a:solidFill>
              </a:rPr>
              <a:t>Total: </a:t>
            </a:r>
            <a:r>
              <a:rPr lang="en-US" sz="1700" dirty="0">
                <a:solidFill>
                  <a:srgbClr val="000000"/>
                </a:solidFill>
              </a:rPr>
              <a:t>38 </a:t>
            </a:r>
            <a:r>
              <a:rPr lang="en-US" sz="1700" dirty="0">
                <a:solidFill>
                  <a:srgbClr val="000000"/>
                </a:solidFill>
              </a:rPr>
              <a:t>fibers and 120 </a:t>
            </a:r>
            <a:r>
              <a:rPr lang="en-US" sz="1700" dirty="0">
                <a:solidFill>
                  <a:srgbClr val="000000"/>
                </a:solidFill>
              </a:rPr>
              <a:t>temperature sensing points</a:t>
            </a:r>
            <a:endParaRPr lang="en-US" sz="17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027" y="3574822"/>
            <a:ext cx="4202342" cy="1896190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>
                <a:solidFill>
                  <a:srgbClr val="0000FF"/>
                </a:solidFill>
              </a:rPr>
              <a:t>Read-out of up to 40 fibers</a:t>
            </a:r>
            <a:r>
              <a:rPr lang="en-US" sz="1700" dirty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One </a:t>
            </a:r>
            <a:r>
              <a:rPr lang="en-US" sz="1700" dirty="0">
                <a:solidFill>
                  <a:srgbClr val="000000"/>
                </a:solidFill>
              </a:rPr>
              <a:t>rack-type sm225-800 interrogation </a:t>
            </a:r>
            <a:r>
              <a:rPr lang="en-US" sz="1700" dirty="0" smtClean="0">
                <a:solidFill>
                  <a:srgbClr val="000000"/>
                </a:solidFill>
              </a:rPr>
              <a:t>unit (16 </a:t>
            </a:r>
            <a:r>
              <a:rPr lang="en-US" sz="1700" dirty="0" err="1" smtClean="0">
                <a:solidFill>
                  <a:srgbClr val="000000"/>
                </a:solidFill>
              </a:rPr>
              <a:t>ch</a:t>
            </a:r>
            <a:r>
              <a:rPr lang="en-US" sz="1700" dirty="0" smtClean="0">
                <a:solidFill>
                  <a:srgbClr val="000000"/>
                </a:solidFill>
              </a:rPr>
              <a:t>), 0.5Hz</a:t>
            </a:r>
          </a:p>
          <a:p>
            <a:pPr algn="l"/>
            <a:r>
              <a:rPr lang="en-US" sz="1700" dirty="0" smtClean="0">
                <a:solidFill>
                  <a:srgbClr val="000000"/>
                </a:solidFill>
              </a:rPr>
              <a:t>10 </a:t>
            </a:r>
            <a:r>
              <a:rPr lang="en-US" sz="1700" dirty="0">
                <a:solidFill>
                  <a:srgbClr val="000000"/>
                </a:solidFill>
              </a:rPr>
              <a:t>(4 x 1) </a:t>
            </a:r>
            <a:r>
              <a:rPr lang="en-US" sz="1700" dirty="0">
                <a:solidFill>
                  <a:srgbClr val="000000"/>
                </a:solidFill>
              </a:rPr>
              <a:t>passive </a:t>
            </a:r>
            <a:r>
              <a:rPr lang="en-US" sz="1700" dirty="0">
                <a:solidFill>
                  <a:srgbClr val="000000"/>
                </a:solidFill>
              </a:rPr>
              <a:t>couplers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algn="l"/>
            <a:endParaRPr lang="en-US" sz="1700" dirty="0">
              <a:solidFill>
                <a:srgbClr val="000000"/>
              </a:solidFill>
            </a:endParaRP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=&gt; Read-out available for </a:t>
            </a:r>
            <a:r>
              <a:rPr lang="en-US" sz="1700" dirty="0" smtClean="0">
                <a:solidFill>
                  <a:srgbClr val="000000"/>
                </a:solidFill>
              </a:rPr>
              <a:t>8-18 additional fibers (with </a:t>
            </a:r>
            <a:r>
              <a:rPr lang="en-US" sz="1700" dirty="0">
                <a:solidFill>
                  <a:srgbClr val="0000FF"/>
                </a:solidFill>
              </a:rPr>
              <a:t>humidity-sensitive </a:t>
            </a:r>
            <a:r>
              <a:rPr lang="en-US" sz="1700" dirty="0" smtClean="0">
                <a:solidFill>
                  <a:srgbClr val="0000FF"/>
                </a:solidFill>
              </a:rPr>
              <a:t>coating?)</a:t>
            </a:r>
            <a:endParaRPr lang="en-US" sz="17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27" y="5606117"/>
            <a:ext cx="8303423" cy="680473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Moreover, humidity (to avoid condensation issues, </a:t>
            </a:r>
            <a:r>
              <a:rPr lang="en-US" sz="2000" dirty="0">
                <a:solidFill>
                  <a:srgbClr val="0000FF"/>
                </a:solidFill>
              </a:rPr>
              <a:t>from CO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 cooling </a:t>
            </a:r>
            <a:r>
              <a:rPr lang="en-US" sz="2000" dirty="0">
                <a:solidFill>
                  <a:srgbClr val="0000FF"/>
                </a:solidFill>
              </a:rPr>
              <a:t>at -20</a:t>
            </a:r>
            <a:r>
              <a:rPr lang="en-US" sz="2000" baseline="30000" dirty="0">
                <a:solidFill>
                  <a:srgbClr val="0000FF"/>
                </a:solidFill>
              </a:rPr>
              <a:t>o</a:t>
            </a:r>
            <a:r>
              <a:rPr lang="en-US" sz="2000" dirty="0">
                <a:solidFill>
                  <a:srgbClr val="0000FF"/>
                </a:solidFill>
              </a:rPr>
              <a:t>C): interlock (Dew point &lt; - 30 </a:t>
            </a:r>
            <a:r>
              <a:rPr lang="en-US" sz="2000" baseline="30000" dirty="0" err="1">
                <a:solidFill>
                  <a:srgbClr val="0000FF"/>
                </a:solidFill>
              </a:rPr>
              <a:t>o</a:t>
            </a:r>
            <a:r>
              <a:rPr lang="en-US" sz="2000" dirty="0" err="1">
                <a:solidFill>
                  <a:srgbClr val="0000FF"/>
                </a:solidFill>
              </a:rPr>
              <a:t>C</a:t>
            </a:r>
            <a:r>
              <a:rPr lang="en-US" sz="2000" dirty="0">
                <a:solidFill>
                  <a:srgbClr val="0000FF"/>
                </a:solidFill>
              </a:rPr>
              <a:t>): sniffing pipes e Chilled Mirror Hygrometers</a:t>
            </a:r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11849"/>
              </p:ext>
            </p:extLst>
          </p:nvPr>
        </p:nvGraphicFramePr>
        <p:xfrm>
          <a:off x="4660590" y="3474141"/>
          <a:ext cx="4335441" cy="1289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381"/>
                <a:gridCol w="1020849"/>
                <a:gridCol w="646359"/>
                <a:gridCol w="768328"/>
                <a:gridCol w="709524"/>
              </a:tblGrid>
              <a:tr h="33431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</a:tr>
              <a:tr h="4775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sm225-800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FBG interrogator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26,000+VAT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31,720</a:t>
                      </a:r>
                      <a:endParaRPr lang="en-US" sz="1200" dirty="0"/>
                    </a:p>
                  </a:txBody>
                  <a:tcPr/>
                </a:tc>
              </a:tr>
              <a:tr h="4775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CP-W-P-1X4-1550-250 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1x4 passive</a:t>
                      </a:r>
                      <a:r>
                        <a:rPr lang="en-US" sz="1200" baseline="0" dirty="0" smtClean="0"/>
                        <a:t> coupler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180/45+VAT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63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Humidity 2: CMS “</a:t>
            </a:r>
            <a:r>
              <a:rPr lang="en-US" dirty="0"/>
              <a:t>sniffer” approach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Sep. 30,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L.Vitale &amp; L.Lanceri -- 6th VXD Meeting - Pisa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7" b="44718"/>
          <a:stretch/>
        </p:blipFill>
        <p:spPr bwMode="auto">
          <a:xfrm>
            <a:off x="977226" y="1201252"/>
            <a:ext cx="6216922" cy="288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506" y="4390982"/>
            <a:ext cx="6342012" cy="1666322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321457" indent="-321457">
              <a:buFont typeface="Arial"/>
              <a:buChar char="•"/>
            </a:pPr>
            <a:r>
              <a:rPr lang="en-US" sz="2200" smtClean="0">
                <a:solidFill>
                  <a:srgbClr val="000000"/>
                </a:solidFill>
              </a:rPr>
              <a:t>Vaisala dew point sensors:</a:t>
            </a:r>
          </a:p>
          <a:p>
            <a:pPr marL="642450" lvl="1" indent="-321457">
              <a:buFont typeface="Arial"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Vaisala DMT242A for the [-80, +20] C dewpoint range</a:t>
            </a:r>
          </a:p>
          <a:p>
            <a:pPr marL="642450" lvl="1" indent="-321457">
              <a:buFont typeface="Arial"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Vaisala DMT242B for the [-60, +60] C dewpoint range</a:t>
            </a:r>
          </a:p>
          <a:p>
            <a:pPr marL="321457" indent="-321457">
              <a:buFont typeface="Arial"/>
              <a:buChar char="•"/>
            </a:pPr>
            <a:r>
              <a:rPr lang="en-US" sz="2200" smtClean="0">
                <a:solidFill>
                  <a:srgbClr val="000000"/>
                </a:solidFill>
              </a:rPr>
              <a:t>Chilled mirror:</a:t>
            </a:r>
          </a:p>
          <a:p>
            <a:pPr marL="642450" lvl="1" indent="-321457">
              <a:buFont typeface="Arial"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Edgetech Dewmaster Chilled Mirror Hygrometer</a:t>
            </a:r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News, issues and details to be clarified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1" y="1100002"/>
            <a:ext cx="81382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NTC sensors: total proposed number 24+32+6.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we already purchased 100 (1000€) </a:t>
            </a:r>
            <a:r>
              <a:rPr lang="en-US" sz="2000" dirty="0" err="1" smtClean="0"/>
              <a:t>Betatherm</a:t>
            </a:r>
            <a:r>
              <a:rPr lang="en-US" sz="2000" dirty="0" smtClean="0"/>
              <a:t> (</a:t>
            </a:r>
            <a:r>
              <a:rPr lang="en-US" sz="2000" dirty="0" err="1" smtClean="0"/>
              <a:t>Radhard</a:t>
            </a:r>
            <a:r>
              <a:rPr lang="en-US" sz="2000" dirty="0" smtClean="0"/>
              <a:t> certified by CMS). Are these really too bulky? 2.4mm </a:t>
            </a:r>
            <a:r>
              <a:rPr lang="en-US" sz="2000" dirty="0"/>
              <a:t>⌀</a:t>
            </a:r>
            <a:endParaRPr lang="en-US" sz="2000" dirty="0" smtClean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Final position and mounting on the  </a:t>
            </a:r>
            <a:r>
              <a:rPr lang="en-US" altLang="ja-JP" sz="2000" dirty="0"/>
              <a:t>12 half-</a:t>
            </a:r>
            <a:r>
              <a:rPr lang="en-US" altLang="ja-JP" sz="2000" dirty="0" smtClean="0"/>
              <a:t>rings (24 sensors)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Final position and mounting </a:t>
            </a:r>
            <a:r>
              <a:rPr lang="en-US" sz="2000" dirty="0" smtClean="0"/>
              <a:t>on </a:t>
            </a:r>
            <a:r>
              <a:rPr lang="en-US" altLang="ja-JP" sz="2000" dirty="0"/>
              <a:t> inlets and outlets of the CO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 cooling </a:t>
            </a:r>
            <a:r>
              <a:rPr lang="en-US" altLang="ja-JP" sz="2000" dirty="0" smtClean="0"/>
              <a:t>pipes (32 sensors)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Reference </a:t>
            </a:r>
            <a:r>
              <a:rPr lang="en-US" altLang="ja-JP" sz="2000" dirty="0"/>
              <a:t>for </a:t>
            </a:r>
            <a:r>
              <a:rPr lang="en-US" altLang="ja-JP" sz="2000" dirty="0" smtClean="0"/>
              <a:t>FOS cross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calibration: we propose 2 sensors per Layer (6 sensors)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FOS: total proposed number, 38 fibers, 158 sensors: 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1 sensor per DSSD both for origami and BW DSSD (inside </a:t>
            </a:r>
            <a:r>
              <a:rPr lang="en-US" sz="2000" dirty="0" err="1" smtClean="0"/>
              <a:t>Airex</a:t>
            </a:r>
            <a:r>
              <a:rPr lang="en-US" sz="2000" dirty="0" smtClean="0"/>
              <a:t> channel), where exactly?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1 sensor close to the clamp (outside </a:t>
            </a:r>
            <a:r>
              <a:rPr lang="en-US" sz="2000" dirty="0" err="1"/>
              <a:t>Airex</a:t>
            </a:r>
            <a:r>
              <a:rPr lang="en-US" sz="2000" dirty="0"/>
              <a:t> channel</a:t>
            </a:r>
            <a:r>
              <a:rPr lang="en-US" sz="2000" dirty="0" smtClean="0"/>
              <a:t>), precise distance?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Note that test and calibration takes 1 day per 9 sensors in Santander!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Note that procurements takes </a:t>
            </a:r>
            <a:r>
              <a:rPr lang="en-US" sz="2000" dirty="0" smtClean="0"/>
              <a:t>&gt;~</a:t>
            </a:r>
            <a:r>
              <a:rPr lang="en-US" sz="2000" dirty="0"/>
              <a:t>2 </a:t>
            </a:r>
            <a:r>
              <a:rPr lang="en-US" sz="2000" dirty="0" smtClean="0"/>
              <a:t>months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+ Humidity with different coating. 2 per layer (?) + 2 </a:t>
            </a:r>
            <a:r>
              <a:rPr lang="en-US" sz="2000" smtClean="0"/>
              <a:t>outer cylinder </a:t>
            </a:r>
            <a:r>
              <a:rPr lang="en-US" sz="2000" dirty="0" smtClean="0"/>
              <a:t>(?)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592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FOS fibers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79390" y="1277491"/>
            <a:ext cx="2600692" cy="347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85916" y="1375766"/>
            <a:ext cx="42941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38150" y="1277491"/>
            <a:ext cx="347766" cy="15496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99661" y="1375766"/>
            <a:ext cx="4384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41573" y="1233357"/>
            <a:ext cx="357943" cy="76224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099661" y="1528166"/>
            <a:ext cx="4396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99661" y="1680566"/>
            <a:ext cx="440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99661" y="1832966"/>
            <a:ext cx="4420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96909" y="1607416"/>
            <a:ext cx="443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07036" y="1531826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893116" y="1684226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79196" y="1836626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95516" y="20494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896716" y="22018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897916" y="2671776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099661" y="2050718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314621" y="1375766"/>
            <a:ext cx="6187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315821" y="1528166"/>
            <a:ext cx="6175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317021" y="1680566"/>
            <a:ext cx="6163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318221" y="1834186"/>
            <a:ext cx="615117" cy="3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100861" y="2203118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102061" y="2672996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5-Point Star 46"/>
          <p:cNvSpPr/>
          <p:nvPr/>
        </p:nvSpPr>
        <p:spPr>
          <a:xfrm flipH="1">
            <a:off x="7832334" y="1224594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 flipH="1">
            <a:off x="7198494" y="1225814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 flipH="1">
            <a:off x="6534414" y="1227034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 flipH="1">
            <a:off x="5855214" y="1228254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 flipH="1">
            <a:off x="5218974" y="1227034"/>
            <a:ext cx="268385" cy="272128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549152" y="1870522"/>
            <a:ext cx="2755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6</a:t>
            </a:r>
            <a:r>
              <a:rPr lang="en-US" sz="2000" dirty="0" smtClean="0"/>
              <a:t>: 16 ladders</a:t>
            </a:r>
          </a:p>
          <a:p>
            <a:r>
              <a:rPr lang="en-US" sz="2000" dirty="0" smtClean="0"/>
              <a:t>16 fibers x 4 (+1) sensors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282305" y="889572"/>
            <a:ext cx="880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DOCKs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1263557" y="516708"/>
            <a:ext cx="1594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(4x1)couplers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 rot="5400000">
            <a:off x="3151701" y="2197479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56" name="TextBox 55"/>
          <p:cNvSpPr txBox="1"/>
          <p:nvPr/>
        </p:nvSpPr>
        <p:spPr>
          <a:xfrm rot="5400000">
            <a:off x="4226421" y="2198699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887854" y="3002163"/>
            <a:ext cx="2308548" cy="347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3902236" y="3100438"/>
            <a:ext cx="42941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3554470" y="3002163"/>
            <a:ext cx="347766" cy="15496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3115981" y="3100438"/>
            <a:ext cx="4384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115981" y="3252838"/>
            <a:ext cx="4396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15981" y="3405238"/>
            <a:ext cx="440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115981" y="3557638"/>
            <a:ext cx="4420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923356" y="32564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909436" y="34088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895516" y="356129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911836" y="37741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3913036" y="39265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3914236" y="4396448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3115981" y="3775390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117181" y="3927790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3118381" y="4397668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 flipH="1">
            <a:off x="7848654" y="2949266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5-Point Star 79"/>
          <p:cNvSpPr/>
          <p:nvPr/>
        </p:nvSpPr>
        <p:spPr>
          <a:xfrm flipH="1">
            <a:off x="7033374" y="2950486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5-Point Star 80"/>
          <p:cNvSpPr/>
          <p:nvPr/>
        </p:nvSpPr>
        <p:spPr>
          <a:xfrm flipH="1">
            <a:off x="6248334" y="2951706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5-Point Star 82"/>
          <p:cNvSpPr/>
          <p:nvPr/>
        </p:nvSpPr>
        <p:spPr>
          <a:xfrm flipH="1">
            <a:off x="5235294" y="2951706"/>
            <a:ext cx="268385" cy="272128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565472" y="3595194"/>
            <a:ext cx="2755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5</a:t>
            </a:r>
            <a:r>
              <a:rPr lang="en-US" sz="2000" dirty="0" smtClean="0"/>
              <a:t>: 12 ladders</a:t>
            </a:r>
          </a:p>
          <a:p>
            <a:r>
              <a:rPr lang="en-US" sz="2000" dirty="0" smtClean="0"/>
              <a:t>12 fibers x 3 (+1) sensors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 rot="5400000">
            <a:off x="3168021" y="3922151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87" name="TextBox 86"/>
          <p:cNvSpPr txBox="1"/>
          <p:nvPr/>
        </p:nvSpPr>
        <p:spPr>
          <a:xfrm rot="5400000">
            <a:off x="4242741" y="3923371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123598" y="4726835"/>
            <a:ext cx="2089123" cy="347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3918556" y="4825110"/>
            <a:ext cx="42941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570790" y="4726835"/>
            <a:ext cx="347766" cy="154961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3132301" y="4825110"/>
            <a:ext cx="4384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132301" y="4977510"/>
            <a:ext cx="4396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3132301" y="5129910"/>
            <a:ext cx="4408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132301" y="5282310"/>
            <a:ext cx="4420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939676" y="49811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925756" y="51335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3911836" y="528597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928156" y="5498842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929356" y="5651242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930556" y="6121120"/>
            <a:ext cx="1238634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132301" y="5500062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3133501" y="5652462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134701" y="6122340"/>
            <a:ext cx="432969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5-Point Star 109"/>
          <p:cNvSpPr/>
          <p:nvPr/>
        </p:nvSpPr>
        <p:spPr>
          <a:xfrm flipH="1">
            <a:off x="7623054" y="4673938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5-Point Star 110"/>
          <p:cNvSpPr/>
          <p:nvPr/>
        </p:nvSpPr>
        <p:spPr>
          <a:xfrm flipH="1">
            <a:off x="6732174" y="4675158"/>
            <a:ext cx="268385" cy="272128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5-Point Star 113"/>
          <p:cNvSpPr/>
          <p:nvPr/>
        </p:nvSpPr>
        <p:spPr>
          <a:xfrm flipH="1">
            <a:off x="5251614" y="4676378"/>
            <a:ext cx="268385" cy="272128"/>
          </a:xfrm>
          <a:prstGeom prst="star5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5581792" y="5319866"/>
            <a:ext cx="2755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4</a:t>
            </a:r>
            <a:r>
              <a:rPr lang="en-US" sz="2000" dirty="0" smtClean="0"/>
              <a:t>: 10 ladders</a:t>
            </a:r>
          </a:p>
          <a:p>
            <a:r>
              <a:rPr lang="en-US" sz="2000" dirty="0" smtClean="0"/>
              <a:t>10 fibers x 2 (+1) sensors</a:t>
            </a:r>
            <a:endParaRPr lang="en-US" sz="2000" dirty="0"/>
          </a:p>
        </p:txBody>
      </p:sp>
      <p:sp>
        <p:nvSpPr>
          <p:cNvPr id="117" name="TextBox 116"/>
          <p:cNvSpPr txBox="1"/>
          <p:nvPr/>
        </p:nvSpPr>
        <p:spPr>
          <a:xfrm rot="5400000">
            <a:off x="3184341" y="5646823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118" name="TextBox 117"/>
          <p:cNvSpPr txBox="1"/>
          <p:nvPr/>
        </p:nvSpPr>
        <p:spPr>
          <a:xfrm rot="5400000">
            <a:off x="4259061" y="5648043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1942773" y="4696599"/>
            <a:ext cx="357943" cy="76224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1498109" y="5070658"/>
            <a:ext cx="443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2315821" y="4839008"/>
            <a:ext cx="6187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2317021" y="4991408"/>
            <a:ext cx="6175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318221" y="5143808"/>
            <a:ext cx="616317" cy="12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319421" y="5297428"/>
            <a:ext cx="615117" cy="3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457201" y="2942910"/>
            <a:ext cx="694396" cy="93830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1166669" y="3786848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152749" y="3047286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138829" y="3169450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140029" y="3291614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498109" y="1608636"/>
            <a:ext cx="0" cy="1438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496909" y="3774170"/>
            <a:ext cx="2400" cy="1285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1709872" y="2022922"/>
            <a:ext cx="125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6</a:t>
            </a:r>
            <a:endParaRPr lang="en-US" sz="2000" dirty="0"/>
          </a:p>
          <a:p>
            <a:r>
              <a:rPr lang="en-US" sz="2000" dirty="0" smtClean="0"/>
              <a:t>4 couplers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727380" y="3398362"/>
            <a:ext cx="125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5</a:t>
            </a:r>
            <a:endParaRPr lang="en-US" sz="2000" dirty="0"/>
          </a:p>
          <a:p>
            <a:r>
              <a:rPr lang="en-US" sz="2000" dirty="0"/>
              <a:t>3</a:t>
            </a:r>
            <a:r>
              <a:rPr lang="en-US" sz="2000" dirty="0" smtClean="0"/>
              <a:t> couplers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1723000" y="5463722"/>
            <a:ext cx="125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Layer 4</a:t>
            </a:r>
            <a:endParaRPr lang="en-US" sz="2000" dirty="0"/>
          </a:p>
          <a:p>
            <a:r>
              <a:rPr lang="en-US" sz="2000" dirty="0"/>
              <a:t>3</a:t>
            </a:r>
            <a:r>
              <a:rPr lang="en-US" sz="2000" dirty="0" smtClean="0"/>
              <a:t> couplers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6982" y="2497688"/>
            <a:ext cx="1446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Interrogator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77185" y="3969469"/>
            <a:ext cx="1365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(16 inputs)</a:t>
            </a:r>
          </a:p>
        </p:txBody>
      </p:sp>
      <p:sp>
        <p:nvSpPr>
          <p:cNvPr id="141" name="TextBox 140"/>
          <p:cNvSpPr txBox="1"/>
          <p:nvPr/>
        </p:nvSpPr>
        <p:spPr>
          <a:xfrm rot="5400000">
            <a:off x="1172535" y="3415991"/>
            <a:ext cx="361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</a:p>
        </p:txBody>
      </p:sp>
      <p:cxnSp>
        <p:nvCxnSpPr>
          <p:cNvPr id="142" name="Straight Connector 141"/>
          <p:cNvCxnSpPr/>
          <p:nvPr/>
        </p:nvCxnSpPr>
        <p:spPr>
          <a:xfrm>
            <a:off x="1150127" y="3415930"/>
            <a:ext cx="33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34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433"/>
            <a:ext cx="8229600" cy="1120795"/>
          </a:xfrm>
        </p:spPr>
        <p:txBody>
          <a:bodyPr>
            <a:normAutofit fontScale="90000"/>
          </a:bodyPr>
          <a:lstStyle/>
          <a:p>
            <a:r>
              <a:rPr lang="en-US" dirty="0"/>
              <a:t>Location </a:t>
            </a:r>
            <a:r>
              <a:rPr lang="en-US" dirty="0" smtClean="0"/>
              <a:t>of Temperature Sensors on the fibers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Sep. 30,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L.Vitale &amp; L.Lanceri -- 6th VXD Meeting - Pisa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24B9-3160-AA4A-AAB3-EDE37332DE13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750" y="2913520"/>
            <a:ext cx="5511309" cy="2956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633" y="1343860"/>
            <a:ext cx="85343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Sensor dimension 10mm</a:t>
            </a:r>
          </a:p>
          <a:p>
            <a:r>
              <a:rPr lang="en-US" sz="2400" dirty="0" smtClean="0"/>
              <a:t>Coating: </a:t>
            </a:r>
            <a:r>
              <a:rPr lang="en-US" sz="2400" u="sng" dirty="0" smtClean="0"/>
              <a:t>acrylate</a:t>
            </a:r>
            <a:r>
              <a:rPr lang="en-US" sz="2400" dirty="0" smtClean="0"/>
              <a:t> (almost insensitive to humidity)</a:t>
            </a:r>
          </a:p>
          <a:p>
            <a:r>
              <a:rPr lang="en-US" sz="2400" u="sng" dirty="0" err="1" smtClean="0"/>
              <a:t>Unbuffered</a:t>
            </a:r>
            <a:r>
              <a:rPr lang="en-US" sz="2400" dirty="0" smtClean="0"/>
              <a:t> (just 250 um ⌀) from clamp to all </a:t>
            </a:r>
            <a:r>
              <a:rPr lang="en-US" sz="2400" dirty="0" err="1" smtClean="0"/>
              <a:t>airex</a:t>
            </a:r>
            <a:r>
              <a:rPr lang="en-US" sz="2400" dirty="0" smtClean="0"/>
              <a:t> channel</a:t>
            </a:r>
          </a:p>
          <a:p>
            <a:r>
              <a:rPr lang="en-US" sz="2400" u="sng" dirty="0"/>
              <a:t>B</a:t>
            </a:r>
            <a:r>
              <a:rPr lang="en-US" sz="2400" u="sng" dirty="0" smtClean="0"/>
              <a:t>uffered</a:t>
            </a:r>
            <a:r>
              <a:rPr lang="en-US" sz="2400" dirty="0" smtClean="0"/>
              <a:t> (~900 </a:t>
            </a:r>
            <a:r>
              <a:rPr lang="en-US" sz="2400" dirty="0"/>
              <a:t>um ⌀</a:t>
            </a:r>
            <a:r>
              <a:rPr lang="en-US" sz="2400" dirty="0" smtClean="0"/>
              <a:t>) from clamp to DOCKs with </a:t>
            </a:r>
            <a:r>
              <a:rPr lang="it-IT" sz="2400" u="sng" dirty="0"/>
              <a:t>SC/</a:t>
            </a:r>
            <a:r>
              <a:rPr lang="it-IT" sz="2400" u="sng" dirty="0" smtClean="0"/>
              <a:t>PC </a:t>
            </a:r>
            <a:r>
              <a:rPr lang="it-IT" sz="2400" u="sng" dirty="0" err="1" smtClean="0"/>
              <a:t>connector</a:t>
            </a:r>
            <a:r>
              <a:rPr lang="it-IT" sz="2400" u="sng" dirty="0" smtClean="0"/>
              <a:t>?</a:t>
            </a:r>
            <a:endParaRPr lang="en-US" sz="2400" u="sng" dirty="0" smtClean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0275" y="3832995"/>
            <a:ext cx="1736475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8323" y="3186664"/>
            <a:ext cx="149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Airex</a:t>
            </a:r>
            <a:r>
              <a:rPr lang="en-US" dirty="0" smtClean="0"/>
              <a:t> channel</a:t>
            </a:r>
          </a:p>
          <a:p>
            <a:r>
              <a:rPr lang="en-US" dirty="0" smtClean="0"/>
              <a:t>500 </a:t>
            </a:r>
            <a:r>
              <a:rPr lang="en-US" dirty="0"/>
              <a:t>um </a:t>
            </a:r>
            <a:r>
              <a:rPr lang="en-US" dirty="0" smtClean="0"/>
              <a:t>⌀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10275" y="4524749"/>
            <a:ext cx="1080000" cy="108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76695" y="4879829"/>
            <a:ext cx="360000" cy="360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61055" y="4964189"/>
            <a:ext cx="180000" cy="180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8000" y="5684129"/>
            <a:ext cx="1978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Yellow: buffer tube</a:t>
            </a:r>
          </a:p>
          <a:p>
            <a:r>
              <a:rPr lang="en-US" dirty="0" smtClean="0"/>
              <a:t>Orange: coating</a:t>
            </a:r>
          </a:p>
          <a:p>
            <a:r>
              <a:rPr lang="en-US" dirty="0" smtClean="0"/>
              <a:t>Blue: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0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01/10/14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VXD workshop - L.Lanceri &amp; L.Vitale, monitoring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D3B-E701-7A46-9E74-E3F964011E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</TotalTime>
  <Words>1194</Words>
  <Application>Microsoft Macintosh PowerPoint</Application>
  <PresentationFormat>On-screen Show (4:3)</PresentationFormat>
  <Paragraphs>158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Custom Design</vt:lpstr>
      <vt:lpstr>Document</vt:lpstr>
      <vt:lpstr>Microsoft Word Document</vt:lpstr>
      <vt:lpstr>Location of SVD Temperature and Humidity Monitors</vt:lpstr>
      <vt:lpstr>Brief reminder on agreed plan</vt:lpstr>
      <vt:lpstr>Temperature 1: NTC Thermistors</vt:lpstr>
      <vt:lpstr>Temperature 2 and Humidity 1 – FOS</vt:lpstr>
      <vt:lpstr>Humidity 2: CMS “sniffer” approach</vt:lpstr>
      <vt:lpstr>News, issues and details to be clarified</vt:lpstr>
      <vt:lpstr>FOS fibers</vt:lpstr>
      <vt:lpstr>Location of Temperature Sensors on the fibers</vt:lpstr>
      <vt:lpstr>Backup slides </vt:lpstr>
      <vt:lpstr>Cabling</vt:lpstr>
      <vt:lpstr>Temperature Monitoring – FOS fibers</vt:lpstr>
      <vt:lpstr>VXD Thermal mock-up (DESY)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VXD Radiation Monitoring and Beam Abort + SVD Environmental Monitoring and Interlock </dc:title>
  <dc:creator>Lorenzo Vitale</dc:creator>
  <cp:lastModifiedBy>Lorenzo Vitale</cp:lastModifiedBy>
  <cp:revision>129</cp:revision>
  <dcterms:created xsi:type="dcterms:W3CDTF">2014-06-17T02:20:32Z</dcterms:created>
  <dcterms:modified xsi:type="dcterms:W3CDTF">2014-10-02T13:27:36Z</dcterms:modified>
</cp:coreProperties>
</file>