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6"/>
  </p:notesMasterIdLst>
  <p:handoutMasterIdLst>
    <p:handoutMasterId r:id="rId17"/>
  </p:handoutMasterIdLst>
  <p:sldIdLst>
    <p:sldId id="325" r:id="rId2"/>
    <p:sldId id="326" r:id="rId3"/>
    <p:sldId id="327" r:id="rId4"/>
    <p:sldId id="328" r:id="rId5"/>
    <p:sldId id="329" r:id="rId6"/>
    <p:sldId id="330" r:id="rId7"/>
    <p:sldId id="340" r:id="rId8"/>
    <p:sldId id="339" r:id="rId9"/>
    <p:sldId id="344" r:id="rId10"/>
    <p:sldId id="341" r:id="rId11"/>
    <p:sldId id="342" r:id="rId12"/>
    <p:sldId id="343" r:id="rId13"/>
    <p:sldId id="345" r:id="rId14"/>
    <p:sldId id="346" r:id="rId1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9" d="100"/>
          <a:sy n="99" d="100"/>
        </p:scale>
        <p:origin x="-1136" y="-9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2288"/>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71EA4B-5145-2B45-BF40-11919B01273B}" type="datetimeFigureOut">
              <a:t>9/29/14</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82655B-B10D-354B-B91B-889DC3D324E4}" type="slidenum">
              <a:t>‹#›</a:t>
            </a:fld>
            <a:endParaRPr lang="it-IT"/>
          </a:p>
        </p:txBody>
      </p:sp>
    </p:spTree>
    <p:extLst>
      <p:ext uri="{BB962C8B-B14F-4D97-AF65-F5344CB8AC3E}">
        <p14:creationId xmlns:p14="http://schemas.microsoft.com/office/powerpoint/2010/main" val="3795555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6B7C0-C3A7-6F4C-A455-0EA8BC4CEA8C}" type="datetimeFigureOut">
              <a:t>9/29/14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Fare clic per modificare gli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AB1EAA-B1A5-D845-8B5D-8C823056190E}" type="slidenum">
              <a:t>‹#›</a:t>
            </a:fld>
            <a:endParaRPr lang="it-IT"/>
          </a:p>
        </p:txBody>
      </p:sp>
    </p:spTree>
    <p:extLst>
      <p:ext uri="{BB962C8B-B14F-4D97-AF65-F5344CB8AC3E}">
        <p14:creationId xmlns:p14="http://schemas.microsoft.com/office/powerpoint/2010/main" val="152598274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smtClean="0">
              <a:effectLst/>
              <a:latin typeface="ArialMT"/>
            </a:endParaRPr>
          </a:p>
          <a:p>
            <a:endParaRPr lang="en-US" dirty="0"/>
          </a:p>
        </p:txBody>
      </p:sp>
      <p:sp>
        <p:nvSpPr>
          <p:cNvPr id="4" name="Slide Number Placeholder 3"/>
          <p:cNvSpPr>
            <a:spLocks noGrp="1"/>
          </p:cNvSpPr>
          <p:nvPr>
            <p:ph type="sldNum" sz="quarter" idx="10"/>
          </p:nvPr>
        </p:nvSpPr>
        <p:spPr/>
        <p:txBody>
          <a:bodyPr/>
          <a:lstStyle/>
          <a:p>
            <a:fld id="{ACAB1EAA-B1A5-D845-8B5D-8C823056190E}" type="slidenum">
              <a:rPr lang="en-US" smtClean="0"/>
              <a:t>4</a:t>
            </a:fld>
            <a:endParaRPr lang="en-US"/>
          </a:p>
        </p:txBody>
      </p:sp>
    </p:spTree>
    <p:extLst>
      <p:ext uri="{BB962C8B-B14F-4D97-AF65-F5344CB8AC3E}">
        <p14:creationId xmlns:p14="http://schemas.microsoft.com/office/powerpoint/2010/main" val="2996709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Fare clic per modificare stile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AEDD6A38-DD8B-8040-A5F2-CB416CAD0B07}" type="slidenum">
              <a:rPr lang="it-IT">
                <a:solidFill>
                  <a:prstClr val="black">
                    <a:lumMod val="65000"/>
                    <a:lumOff val="35000"/>
                  </a:prstClr>
                </a:solidFill>
              </a:rPr>
              <a:pPr/>
              <a:t>‹#›</a:t>
            </a:fld>
            <a:endParaRPr lang="it-IT">
              <a:solidFill>
                <a:prstClr val="black">
                  <a:lumMod val="65000"/>
                  <a:lumOff val="35000"/>
                </a:prstClr>
              </a:solidFill>
            </a:endParaRPr>
          </a:p>
        </p:txBody>
      </p:sp>
      <p:sp>
        <p:nvSpPr>
          <p:cNvPr id="9" name="Footer Placeholder 8"/>
          <p:cNvSpPr>
            <a:spLocks noGrp="1"/>
          </p:cNvSpPr>
          <p:nvPr>
            <p:ph type="ftr" sz="quarter" idx="12"/>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Tree>
    <p:extLst>
      <p:ext uri="{BB962C8B-B14F-4D97-AF65-F5344CB8AC3E}">
        <p14:creationId xmlns:p14="http://schemas.microsoft.com/office/powerpoint/2010/main" val="42483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endParaRPr lang="en-US"/>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a:t>
            </a:fld>
            <a:endParaRPr lang="it-IT">
              <a:solidFill>
                <a:prstClr val="black">
                  <a:lumMod val="65000"/>
                  <a:lumOff val="35000"/>
                </a:prstClr>
              </a:solidFill>
            </a:endParaRPr>
          </a:p>
        </p:txBody>
      </p:sp>
    </p:spTree>
    <p:extLst>
      <p:ext uri="{BB962C8B-B14F-4D97-AF65-F5344CB8AC3E}">
        <p14:creationId xmlns:p14="http://schemas.microsoft.com/office/powerpoint/2010/main" val="2346462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endParaRPr lang="en-US"/>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a:t>
            </a:fld>
            <a:endParaRPr lang="it-IT">
              <a:solidFill>
                <a:prstClr val="black">
                  <a:lumMod val="65000"/>
                  <a:lumOff val="35000"/>
                </a:prstClr>
              </a:solidFill>
            </a:endParaRPr>
          </a:p>
        </p:txBody>
      </p:sp>
    </p:spTree>
    <p:extLst>
      <p:ext uri="{BB962C8B-B14F-4D97-AF65-F5344CB8AC3E}">
        <p14:creationId xmlns:p14="http://schemas.microsoft.com/office/powerpoint/2010/main" val="367202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457200" y="24658"/>
            <a:ext cx="8229600" cy="817609"/>
          </a:xfrm>
        </p:spPr>
        <p:txBody>
          <a:bodyPr/>
          <a:lstStyle>
            <a:lvl1pPr>
              <a:defRPr sz="4400"/>
            </a:lvl1pPr>
          </a:lstStyle>
          <a:p>
            <a:r>
              <a:rPr lang="en-US" smtClean="0"/>
              <a:t>Fare clic per modificare stile</a:t>
            </a:r>
            <a:endParaRPr lang="en-US" dirty="0"/>
          </a:p>
        </p:txBody>
      </p:sp>
      <p:sp>
        <p:nvSpPr>
          <p:cNvPr id="3" name="Content Placeholder 2"/>
          <p:cNvSpPr>
            <a:spLocks noGrp="1"/>
          </p:cNvSpPr>
          <p:nvPr>
            <p:ph idx="1"/>
          </p:nvPr>
        </p:nvSpPr>
        <p:spPr>
          <a:xfrm>
            <a:off x="457200" y="1023679"/>
            <a:ext cx="8229600" cy="5102485"/>
          </a:xfrm>
        </p:spPr>
        <p:txBody>
          <a:bodyPr/>
          <a:lstStyle>
            <a:lvl5pPr>
              <a:defRPr/>
            </a:lvl5pPr>
            <a:lvl6pPr>
              <a:defRPr/>
            </a:lvl6pPr>
            <a:lvl7pPr>
              <a:defRPr/>
            </a:lvl7pPr>
            <a:lvl8pPr>
              <a:defRPr/>
            </a:lvl8pPr>
            <a:lvl9pPr>
              <a:buFont typeface="Arial" pitchFamily="34" charset="0"/>
              <a:buChar char="•"/>
              <a:defRPr/>
            </a:lvl9p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endParaRPr lang="en-US" dirty="0" smtClean="0"/>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a:t>
            </a:fld>
            <a:endParaRPr lang="it-IT">
              <a:solidFill>
                <a:prstClr val="black">
                  <a:lumMod val="65000"/>
                  <a:lumOff val="35000"/>
                </a:prstClr>
              </a:solidFill>
            </a:endParaRPr>
          </a:p>
        </p:txBody>
      </p:sp>
    </p:spTree>
    <p:extLst>
      <p:ext uri="{BB962C8B-B14F-4D97-AF65-F5344CB8AC3E}">
        <p14:creationId xmlns:p14="http://schemas.microsoft.com/office/powerpoint/2010/main" val="609273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Fare clic per modificare stile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Fare clic per modificare gli stili del testo dello schema</a:t>
            </a:r>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a:t>
            </a:fld>
            <a:endParaRPr lang="it-IT">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Tree>
    <p:extLst>
      <p:ext uri="{BB962C8B-B14F-4D97-AF65-F5344CB8AC3E}">
        <p14:creationId xmlns:p14="http://schemas.microsoft.com/office/powerpoint/2010/main" val="375930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Fare clic per modificare stile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endParaRPr lang="en-US" dirty="0" smtClean="0"/>
          </a:p>
        </p:txBody>
      </p:sp>
      <p:sp>
        <p:nvSpPr>
          <p:cNvPr id="5" name="Date Placeholder 4"/>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a:t>
            </a:fld>
            <a:endParaRPr lang="it-IT">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endParaRPr lang="en-US"/>
          </a:p>
        </p:txBody>
      </p:sp>
    </p:spTree>
    <p:extLst>
      <p:ext uri="{BB962C8B-B14F-4D97-AF65-F5344CB8AC3E}">
        <p14:creationId xmlns:p14="http://schemas.microsoft.com/office/powerpoint/2010/main" val="2207051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Fare clic per modificare stile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Fare clic per modificare gli stili del testo dello schema</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Fare clic per modificare gli stili del testo dello schema</a:t>
            </a:r>
          </a:p>
        </p:txBody>
      </p:sp>
      <p:sp>
        <p:nvSpPr>
          <p:cNvPr id="7" name="Date Placeholder 6"/>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8" name="Footer Placeholder 7"/>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a:t>
            </a:fld>
            <a:endParaRPr lang="it-IT">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dirty="0" smtClean="0"/>
              <a:t>Fare clic per modificare gli stili del testo dello schema</a:t>
            </a:r>
          </a:p>
          <a:p>
            <a:pPr lvl="1"/>
            <a:r>
              <a:rPr lang="en-US" dirty="0" smtClean="0"/>
              <a:t>Secondo livello</a:t>
            </a:r>
          </a:p>
          <a:p>
            <a:pPr lvl="2"/>
            <a:r>
              <a:rPr lang="en-US" dirty="0" smtClean="0"/>
              <a:t>Terzo livello</a:t>
            </a:r>
          </a:p>
          <a:p>
            <a:pPr lvl="3"/>
            <a:r>
              <a:rPr lang="en-US" dirty="0" smtClean="0"/>
              <a:t>Quarto livello</a:t>
            </a:r>
          </a:p>
          <a:p>
            <a:pPr lvl="4"/>
            <a:r>
              <a:rPr lang="en-US" dirty="0" smtClean="0"/>
              <a:t>Quinto livello</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dirty="0" smtClean="0"/>
              <a:t>Fare clic per modificare gli stili del testo dello schema</a:t>
            </a:r>
          </a:p>
          <a:p>
            <a:pPr lvl="1"/>
            <a:r>
              <a:rPr lang="en-US" dirty="0" smtClean="0"/>
              <a:t>Secondo livello</a:t>
            </a:r>
          </a:p>
          <a:p>
            <a:pPr lvl="2"/>
            <a:r>
              <a:rPr lang="en-US" dirty="0" smtClean="0"/>
              <a:t>Terzo livello</a:t>
            </a:r>
          </a:p>
          <a:p>
            <a:pPr lvl="3"/>
            <a:r>
              <a:rPr lang="en-US" dirty="0" smtClean="0"/>
              <a:t>Quarto livello</a:t>
            </a:r>
          </a:p>
          <a:p>
            <a:pPr lvl="4"/>
            <a:r>
              <a:rPr lang="en-US" dirty="0" smtClean="0"/>
              <a:t>Quinto livello</a:t>
            </a:r>
            <a:endParaRPr lang="en-US" dirty="0"/>
          </a:p>
        </p:txBody>
      </p:sp>
    </p:spTree>
    <p:extLst>
      <p:ext uri="{BB962C8B-B14F-4D97-AF65-F5344CB8AC3E}">
        <p14:creationId xmlns:p14="http://schemas.microsoft.com/office/powerpoint/2010/main" val="88330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Fare clic per modificare stile</a:t>
            </a:r>
            <a:endParaRPr lang="en-US" dirty="0"/>
          </a:p>
        </p:txBody>
      </p:sp>
      <p:sp>
        <p:nvSpPr>
          <p:cNvPr id="3" name="Date Placeholder 2"/>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4" name="Footer Placeholder 3"/>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a:t>
            </a:fld>
            <a:endParaRPr lang="it-IT">
              <a:solidFill>
                <a:prstClr val="black">
                  <a:lumMod val="65000"/>
                  <a:lumOff val="35000"/>
                </a:prstClr>
              </a:solidFill>
            </a:endParaRPr>
          </a:p>
        </p:txBody>
      </p:sp>
    </p:spTree>
    <p:extLst>
      <p:ext uri="{BB962C8B-B14F-4D97-AF65-F5344CB8AC3E}">
        <p14:creationId xmlns:p14="http://schemas.microsoft.com/office/powerpoint/2010/main" val="637784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a:t>
            </a:fld>
            <a:endParaRPr lang="it-IT">
              <a:solidFill>
                <a:prstClr val="black">
                  <a:lumMod val="65000"/>
                  <a:lumOff val="35000"/>
                </a:prstClr>
              </a:solidFill>
            </a:endParaRPr>
          </a:p>
        </p:txBody>
      </p:sp>
    </p:spTree>
    <p:extLst>
      <p:ext uri="{BB962C8B-B14F-4D97-AF65-F5344CB8AC3E}">
        <p14:creationId xmlns:p14="http://schemas.microsoft.com/office/powerpoint/2010/main" val="96057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Fare clic per modificare stile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Fare clic per modificare gli stili del testo dello schema</a:t>
            </a:r>
          </a:p>
        </p:txBody>
      </p:sp>
      <p:sp>
        <p:nvSpPr>
          <p:cNvPr id="5" name="Date Placeholder 4"/>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a:t>
            </a:fld>
            <a:endParaRPr lang="it-IT">
              <a:solidFill>
                <a:prstClr val="black">
                  <a:lumMod val="65000"/>
                  <a:lumOff val="35000"/>
                </a:prstClr>
              </a:solidFill>
            </a:endParaRPr>
          </a:p>
        </p:txBody>
      </p:sp>
    </p:spTree>
    <p:extLst>
      <p:ext uri="{BB962C8B-B14F-4D97-AF65-F5344CB8AC3E}">
        <p14:creationId xmlns:p14="http://schemas.microsoft.com/office/powerpoint/2010/main" val="2875738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Fare clic per modificare stile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Fare clic per modificare gli stili del testo dello schema</a:t>
            </a:r>
          </a:p>
        </p:txBody>
      </p:sp>
      <p:sp>
        <p:nvSpPr>
          <p:cNvPr id="5" name="Date Placeholder 4"/>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a:t>
            </a:fld>
            <a:endParaRPr lang="it-IT">
              <a:solidFill>
                <a:prstClr val="black">
                  <a:lumMod val="65000"/>
                  <a:lumOff val="35000"/>
                </a:prstClr>
              </a:solidFill>
            </a:endParaRPr>
          </a:p>
        </p:txBody>
      </p:sp>
    </p:spTree>
    <p:extLst>
      <p:ext uri="{BB962C8B-B14F-4D97-AF65-F5344CB8AC3E}">
        <p14:creationId xmlns:p14="http://schemas.microsoft.com/office/powerpoint/2010/main" val="1554065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openxmlformats.org/officeDocument/2006/relationships/image" Target="../media/image3.png"/><Relationship Id="rId15" Type="http://schemas.openxmlformats.org/officeDocument/2006/relationships/image" Target="../media/image4.jpg"/><Relationship Id="rId16" Type="http://schemas.openxmlformats.org/officeDocument/2006/relationships/image" Target="../media/image5.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Fare clic per modificare stile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Fare </a:t>
            </a:r>
            <a:r>
              <a:rPr lang="en-US" dirty="0" err="1" smtClean="0"/>
              <a:t>clic</a:t>
            </a:r>
            <a:r>
              <a:rPr lang="en-US" dirty="0" smtClean="0"/>
              <a:t> per </a:t>
            </a:r>
            <a:r>
              <a:rPr lang="en-US" dirty="0" err="1" smtClean="0"/>
              <a:t>modificare</a:t>
            </a:r>
            <a:r>
              <a:rPr lang="en-US" dirty="0" smtClean="0"/>
              <a:t> </a:t>
            </a:r>
            <a:r>
              <a:rPr lang="en-US" dirty="0" err="1" smtClean="0"/>
              <a:t>gli</a:t>
            </a:r>
            <a:r>
              <a:rPr lang="en-US" dirty="0" smtClean="0"/>
              <a:t> </a:t>
            </a:r>
            <a:r>
              <a:rPr lang="en-US" dirty="0" err="1" smtClean="0"/>
              <a:t>stili</a:t>
            </a:r>
            <a:r>
              <a:rPr lang="en-US" dirty="0" smtClean="0"/>
              <a:t> del </a:t>
            </a:r>
            <a:r>
              <a:rPr lang="en-US" dirty="0" err="1" smtClean="0"/>
              <a:t>testo</a:t>
            </a:r>
            <a:r>
              <a:rPr lang="en-US" dirty="0" smtClean="0"/>
              <a:t> </a:t>
            </a:r>
            <a:r>
              <a:rPr lang="en-US" dirty="0" err="1" smtClean="0"/>
              <a:t>dello</a:t>
            </a:r>
            <a:r>
              <a:rPr lang="en-US" dirty="0" smtClean="0"/>
              <a:t> schema</a:t>
            </a:r>
          </a:p>
          <a:p>
            <a:pPr lvl="1"/>
            <a:r>
              <a:rPr lang="en-US" dirty="0" smtClean="0"/>
              <a:t>Secondo </a:t>
            </a:r>
            <a:r>
              <a:rPr lang="en-US" dirty="0" err="1" smtClean="0"/>
              <a:t>livello</a:t>
            </a:r>
            <a:endParaRPr lang="en-US" dirty="0" smtClean="0"/>
          </a:p>
          <a:p>
            <a:pPr lvl="2"/>
            <a:r>
              <a:rPr lang="en-US" dirty="0" err="1" smtClean="0"/>
              <a:t>Terzo</a:t>
            </a:r>
            <a:r>
              <a:rPr lang="en-US" dirty="0" smtClean="0"/>
              <a:t> </a:t>
            </a:r>
            <a:r>
              <a:rPr lang="en-US" dirty="0" err="1" smtClean="0"/>
              <a:t>livello</a:t>
            </a:r>
            <a:endParaRPr lang="en-US" dirty="0" smtClean="0"/>
          </a:p>
          <a:p>
            <a:pPr lvl="3"/>
            <a:r>
              <a:rPr lang="en-US" dirty="0" smtClean="0"/>
              <a:t>Quarto </a:t>
            </a:r>
            <a:r>
              <a:rPr lang="en-US" dirty="0" err="1" smtClean="0"/>
              <a:t>livello</a:t>
            </a:r>
            <a:endParaRPr lang="en-US" dirty="0" smtClean="0"/>
          </a:p>
          <a:p>
            <a:pPr lvl="4"/>
            <a:r>
              <a:rPr lang="en-US" dirty="0" err="1" smtClean="0"/>
              <a:t>Quinto</a:t>
            </a:r>
            <a:r>
              <a:rPr lang="en-US" dirty="0" smtClean="0"/>
              <a:t> </a:t>
            </a:r>
            <a:r>
              <a:rPr lang="en-US" dirty="0" err="1" smtClean="0"/>
              <a:t>livello</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EDD6A38-DD8B-8040-A5F2-CB416CAD0B07}" type="slidenum">
              <a:rPr lang="it-IT">
                <a:solidFill>
                  <a:prstClr val="black">
                    <a:lumMod val="65000"/>
                    <a:lumOff val="35000"/>
                  </a:prstClr>
                </a:solidFill>
              </a:rPr>
              <a:pPr/>
              <a:t>‹#›</a:t>
            </a:fld>
            <a:endParaRPr lang="it-IT">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Calibri"/>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pic>
        <p:nvPicPr>
          <p:cNvPr id="9" name="Picture 8"/>
          <p:cNvPicPr>
            <a:picLocks noChangeAspect="1"/>
          </p:cNvPicPr>
          <p:nvPr userDrawn="1"/>
        </p:nvPicPr>
        <p:blipFill>
          <a:blip r:embed="rId13"/>
          <a:stretch>
            <a:fillRect/>
          </a:stretch>
        </p:blipFill>
        <p:spPr>
          <a:xfrm>
            <a:off x="4820646" y="6309434"/>
            <a:ext cx="1310200" cy="412041"/>
          </a:xfrm>
          <a:prstGeom prst="rect">
            <a:avLst/>
          </a:prstGeom>
        </p:spPr>
      </p:pic>
      <p:pic>
        <p:nvPicPr>
          <p:cNvPr id="10" name="Picture 9" descr="belle2-logo.gif"/>
          <p:cNvPicPr>
            <a:picLocks noChangeAspect="1"/>
          </p:cNvPicPr>
          <p:nvPr userDrawn="1"/>
        </p:nvPicPr>
        <p:blipFill>
          <a:blip r:embed="rId14" cstate="screen">
            <a:extLst>
              <a:ext uri="{28A0092B-C50C-407E-A947-70E740481C1C}">
                <a14:useLocalDpi xmlns:a14="http://schemas.microsoft.com/office/drawing/2010/main"/>
              </a:ext>
            </a:extLst>
          </a:blip>
          <a:srcRect/>
          <a:stretch>
            <a:fillRect/>
          </a:stretch>
        </p:blipFill>
        <p:spPr bwMode="auto">
          <a:xfrm>
            <a:off x="4207772" y="6274569"/>
            <a:ext cx="500792" cy="466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magine 4" descr="infnlogo.jpg"/>
          <p:cNvPicPr>
            <a:picLocks noChangeAspect="1"/>
          </p:cNvPicPr>
          <p:nvPr userDrawn="1"/>
        </p:nvPicPr>
        <p:blipFill>
          <a:blip r:embed="rId15">
            <a:extLst>
              <a:ext uri="{28A0092B-C50C-407E-A947-70E740481C1C}">
                <a14:useLocalDpi xmlns:a14="http://schemas.microsoft.com/office/drawing/2010/main"/>
              </a:ext>
            </a:extLst>
          </a:blip>
          <a:stretch>
            <a:fillRect/>
          </a:stretch>
        </p:blipFill>
        <p:spPr>
          <a:xfrm>
            <a:off x="3504841" y="6275785"/>
            <a:ext cx="501336" cy="492423"/>
          </a:xfrm>
          <a:prstGeom prst="rect">
            <a:avLst/>
          </a:prstGeom>
        </p:spPr>
      </p:pic>
      <p:pic>
        <p:nvPicPr>
          <p:cNvPr id="12" name="Immagine 5" descr="unipi.jpg"/>
          <p:cNvPicPr>
            <a:picLocks noChangeAspect="1"/>
          </p:cNvPicPr>
          <p:nvPr userDrawn="1"/>
        </p:nvPicPr>
        <p:blipFill>
          <a:blip r:embed="rId16">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6253744" y="6285555"/>
            <a:ext cx="553501" cy="482653"/>
          </a:xfrm>
          <a:prstGeom prst="rect">
            <a:avLst/>
          </a:prstGeom>
        </p:spPr>
      </p:pic>
    </p:spTree>
    <p:extLst>
      <p:ext uri="{BB962C8B-B14F-4D97-AF65-F5344CB8AC3E}">
        <p14:creationId xmlns:p14="http://schemas.microsoft.com/office/powerpoint/2010/main" val="2386912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2000" kern="1200">
          <a:solidFill>
            <a:schemeClr val="tx1"/>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emf"/><Relationship Id="rId5" Type="http://schemas.openxmlformats.org/officeDocument/2006/relationships/package" Target="../embeddings/Microsoft_Word_Document1.docx"/><Relationship Id="rId6" Type="http://schemas.openxmlformats.org/officeDocument/2006/relationships/image" Target="../media/image8.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The new SVD Power</a:t>
            </a:r>
            <a:r>
              <a:rPr lang="it-IT" dirty="0" smtClean="0"/>
              <a:t> </a:t>
            </a:r>
            <a:r>
              <a:rPr lang="it-IT" dirty="0" err="1" smtClean="0"/>
              <a:t>Supplies</a:t>
            </a:r>
            <a:endParaRPr lang="it-IT" dirty="0"/>
          </a:p>
        </p:txBody>
      </p:sp>
      <p:sp>
        <p:nvSpPr>
          <p:cNvPr id="7" name="Content Placeholder 6"/>
          <p:cNvSpPr>
            <a:spLocks noGrp="1"/>
          </p:cNvSpPr>
          <p:nvPr>
            <p:ph idx="1"/>
          </p:nvPr>
        </p:nvSpPr>
        <p:spPr/>
        <p:txBody>
          <a:bodyPr>
            <a:normAutofit/>
          </a:bodyPr>
          <a:lstStyle/>
          <a:p>
            <a:pPr lvl="1"/>
            <a:r>
              <a:rPr lang="en-US" sz="3200" dirty="0" smtClean="0"/>
              <a:t>General requirements</a:t>
            </a:r>
          </a:p>
          <a:p>
            <a:pPr lvl="1"/>
            <a:r>
              <a:rPr lang="en-US" sz="3200" dirty="0" smtClean="0"/>
              <a:t>Power supplies structure</a:t>
            </a:r>
          </a:p>
          <a:p>
            <a:pPr lvl="1"/>
            <a:r>
              <a:rPr lang="en-US" sz="3200" dirty="0" smtClean="0"/>
              <a:t>Tender process</a:t>
            </a:r>
          </a:p>
          <a:p>
            <a:pPr lvl="1"/>
            <a:r>
              <a:rPr lang="en-US" sz="3200" dirty="0"/>
              <a:t>Test system</a:t>
            </a:r>
            <a:endParaRPr lang="en-US" sz="3200" dirty="0" smtClean="0"/>
          </a:p>
        </p:txBody>
      </p:sp>
      <p:sp>
        <p:nvSpPr>
          <p:cNvPr id="8" name="Date Placeholder 7"/>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9" name="Footer Placeholder 8"/>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10" name="Slide Number Placeholder 9"/>
          <p:cNvSpPr>
            <a:spLocks noGrp="1"/>
          </p:cNvSpPr>
          <p:nvPr>
            <p:ph type="sldNum" sz="quarter" idx="12"/>
          </p:nvPr>
        </p:nvSpPr>
        <p:spPr/>
        <p:txBody>
          <a:bodyPr/>
          <a:lstStyle/>
          <a:p>
            <a:fld id="{AEDD6A38-DD8B-8040-A5F2-CB416CAD0B07}" type="slidenum">
              <a:rPr lang="it-IT" smtClean="0">
                <a:solidFill>
                  <a:prstClr val="black">
                    <a:lumMod val="65000"/>
                    <a:lumOff val="35000"/>
                  </a:prstClr>
                </a:solidFill>
              </a:rPr>
              <a:pPr/>
              <a:t>1</a:t>
            </a:fld>
            <a:endParaRPr lang="it-IT">
              <a:solidFill>
                <a:prstClr val="black">
                  <a:lumMod val="65000"/>
                  <a:lumOff val="35000"/>
                </a:prstClr>
              </a:solidFill>
            </a:endParaRPr>
          </a:p>
        </p:txBody>
      </p:sp>
      <p:sp>
        <p:nvSpPr>
          <p:cNvPr id="3" name="TextBox 2"/>
          <p:cNvSpPr txBox="1"/>
          <p:nvPr/>
        </p:nvSpPr>
        <p:spPr>
          <a:xfrm>
            <a:off x="3507140" y="5756832"/>
            <a:ext cx="3245224" cy="369332"/>
          </a:xfrm>
          <a:prstGeom prst="rect">
            <a:avLst/>
          </a:prstGeom>
          <a:noFill/>
        </p:spPr>
        <p:txBody>
          <a:bodyPr wrap="none" rtlCol="0">
            <a:spAutoFit/>
          </a:bodyPr>
          <a:lstStyle/>
          <a:p>
            <a:r>
              <a:rPr lang="en-US"/>
              <a:t>F.Forti, INFN and University, Pisa</a:t>
            </a:r>
          </a:p>
        </p:txBody>
      </p:sp>
    </p:spTree>
    <p:extLst>
      <p:ext uri="{BB962C8B-B14F-4D97-AF65-F5344CB8AC3E}">
        <p14:creationId xmlns:p14="http://schemas.microsoft.com/office/powerpoint/2010/main" val="25539632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LV Specs</a:t>
            </a:r>
          </a:p>
        </p:txBody>
      </p:sp>
      <p:sp>
        <p:nvSpPr>
          <p:cNvPr id="3" name="Content Placeholder 2"/>
          <p:cNvSpPr>
            <a:spLocks noGrp="1"/>
          </p:cNvSpPr>
          <p:nvPr>
            <p:ph idx="1"/>
          </p:nvPr>
        </p:nvSpPr>
        <p:spPr/>
        <p:txBody>
          <a:bodyPr>
            <a:normAutofit fontScale="85000" lnSpcReduction="20000"/>
          </a:bodyPr>
          <a:lstStyle/>
          <a:p>
            <a:pPr marL="0" indent="0">
              <a:buNone/>
            </a:pPr>
            <a:r>
              <a:rPr lang="en-US"/>
              <a:t>Low voltage power supply channels (LVPS) have the following electrical specifications:</a:t>
            </a:r>
            <a:endParaRPr lang="x-none"/>
          </a:p>
          <a:p>
            <a:pPr lvl="0"/>
            <a:r>
              <a:rPr lang="en-US"/>
              <a:t>Fully floating channels with isolation from other channels and ground at least 150V.</a:t>
            </a:r>
            <a:endParaRPr lang="x-none"/>
          </a:p>
          <a:p>
            <a:pPr lvl="0"/>
            <a:r>
              <a:rPr lang="en-US"/>
              <a:t>Output voltage range: ideally 5 – 12 V, although a smaller range (6-10V) is acceptable.</a:t>
            </a:r>
            <a:endParaRPr lang="x-none"/>
          </a:p>
          <a:p>
            <a:pPr lvl="0"/>
            <a:r>
              <a:rPr lang="en-US"/>
              <a:t>Output current: at least 2A @ 10V or 4A @ 5V</a:t>
            </a:r>
            <a:endParaRPr lang="x-none"/>
          </a:p>
          <a:p>
            <a:pPr lvl="0"/>
            <a:r>
              <a:rPr lang="en-US"/>
              <a:t>Output power:  &gt;20 W </a:t>
            </a:r>
            <a:endParaRPr lang="x-none"/>
          </a:p>
          <a:p>
            <a:pPr lvl="0"/>
            <a:r>
              <a:rPr lang="en-US"/>
              <a:t>Remote sensing of voltage for local regulation. </a:t>
            </a:r>
            <a:endParaRPr lang="x-none"/>
          </a:p>
          <a:p>
            <a:pPr lvl="0"/>
            <a:r>
              <a:rPr lang="en-US"/>
              <a:t>Voltage ripple: &lt;15mV pp</a:t>
            </a:r>
            <a:endParaRPr lang="x-none"/>
          </a:p>
          <a:p>
            <a:pPr lvl="0"/>
            <a:r>
              <a:rPr lang="en-US"/>
              <a:t>Voltage set resolution and accuracy: 10mV,  ±1%</a:t>
            </a:r>
            <a:endParaRPr lang="x-none"/>
          </a:p>
          <a:p>
            <a:pPr lvl="0"/>
            <a:r>
              <a:rPr lang="en-US"/>
              <a:t>Voltage monitoring resolution and accuracy: 10mV,  ±1%</a:t>
            </a:r>
            <a:endParaRPr lang="x-none"/>
          </a:p>
          <a:p>
            <a:pPr lvl="0"/>
            <a:r>
              <a:rPr lang="en-US"/>
              <a:t>Current set resolution and accuracy: 10mA,  ±1%</a:t>
            </a:r>
            <a:endParaRPr lang="x-none"/>
          </a:p>
          <a:p>
            <a:pPr lvl="0"/>
            <a:r>
              <a:rPr lang="en-US"/>
              <a:t>Current monitoring resolution and accuracy: 10mA,  ±1%</a:t>
            </a:r>
            <a:endParaRPr lang="x-none"/>
          </a:p>
          <a:p>
            <a:pPr lvl="0"/>
            <a:r>
              <a:rPr lang="en-US"/>
              <a:t>Programmable overvoltage and overcurrent protection</a:t>
            </a:r>
            <a:endParaRPr lang="x-none"/>
          </a:p>
          <a:p>
            <a:pPr lvl="0"/>
            <a:r>
              <a:rPr lang="en-US"/>
              <a:t>Total number of channels: 96</a:t>
            </a:r>
            <a:endParaRPr lang="x-none"/>
          </a:p>
          <a:p>
            <a:endParaRPr lang="en-US"/>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10</a:t>
            </a:fld>
            <a:endParaRPr lang="it-IT">
              <a:solidFill>
                <a:prstClr val="black">
                  <a:lumMod val="65000"/>
                  <a:lumOff val="35000"/>
                </a:prstClr>
              </a:solidFill>
            </a:endParaRPr>
          </a:p>
        </p:txBody>
      </p:sp>
    </p:spTree>
    <p:extLst>
      <p:ext uri="{BB962C8B-B14F-4D97-AF65-F5344CB8AC3E}">
        <p14:creationId xmlns:p14="http://schemas.microsoft.com/office/powerpoint/2010/main" val="1764533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HV Specs</a:t>
            </a:r>
          </a:p>
        </p:txBody>
      </p:sp>
      <p:sp>
        <p:nvSpPr>
          <p:cNvPr id="3" name="Content Placeholder 2"/>
          <p:cNvSpPr>
            <a:spLocks noGrp="1"/>
          </p:cNvSpPr>
          <p:nvPr>
            <p:ph idx="1"/>
          </p:nvPr>
        </p:nvSpPr>
        <p:spPr/>
        <p:txBody>
          <a:bodyPr>
            <a:normAutofit fontScale="85000" lnSpcReduction="20000"/>
          </a:bodyPr>
          <a:lstStyle/>
          <a:p>
            <a:pPr marL="0" indent="0">
              <a:buNone/>
            </a:pPr>
            <a:r>
              <a:rPr lang="en-US"/>
              <a:t>High voltage power supply channels (HVPS) have the following electrical specifications:</a:t>
            </a:r>
            <a:endParaRPr lang="x-none"/>
          </a:p>
          <a:p>
            <a:pPr lvl="0"/>
            <a:r>
              <a:rPr lang="en-US"/>
              <a:t>Channels must be individually groundable at the detector side.</a:t>
            </a:r>
            <a:endParaRPr lang="x-none"/>
          </a:p>
          <a:p>
            <a:pPr lvl="0"/>
            <a:r>
              <a:rPr lang="en-US"/>
              <a:t>The polarity of the channels with respect to ground can be, in order of decreasing preference: selectable (i.e. defined by a jumper or a specific connection), or fixed (i.e. defined by the construction of the board).</a:t>
            </a:r>
            <a:endParaRPr lang="x-none"/>
          </a:p>
          <a:p>
            <a:pPr lvl="0"/>
            <a:r>
              <a:rPr lang="en-US"/>
              <a:t>Output voltage range: 0 - 100 V or more (ideally up to 200V).</a:t>
            </a:r>
            <a:endParaRPr lang="x-none"/>
          </a:p>
          <a:p>
            <a:pPr lvl="0"/>
            <a:r>
              <a:rPr lang="en-US"/>
              <a:t>Output current: at least 1mA @ 100V</a:t>
            </a:r>
            <a:endParaRPr lang="x-none"/>
          </a:p>
          <a:p>
            <a:pPr lvl="0"/>
            <a:r>
              <a:rPr lang="en-US"/>
              <a:t>Voltage ripple: &lt;30mV pp</a:t>
            </a:r>
            <a:endParaRPr lang="x-none"/>
          </a:p>
          <a:p>
            <a:pPr lvl="0"/>
            <a:r>
              <a:rPr lang="en-US"/>
              <a:t>Voltage set resolution and accuracy: 100mV,  ±0.5%</a:t>
            </a:r>
            <a:endParaRPr lang="x-none"/>
          </a:p>
          <a:p>
            <a:pPr lvl="0"/>
            <a:r>
              <a:rPr lang="en-US"/>
              <a:t>Voltage monitoring resolution and accuracy: 100mV,  ±0.5%</a:t>
            </a:r>
            <a:endParaRPr lang="x-none"/>
          </a:p>
          <a:p>
            <a:pPr lvl="0"/>
            <a:r>
              <a:rPr lang="en-US"/>
              <a:t>Current set resolution and accuracy: 100nA,  ±2%</a:t>
            </a:r>
            <a:endParaRPr lang="x-none"/>
          </a:p>
          <a:p>
            <a:pPr lvl="0"/>
            <a:r>
              <a:rPr lang="en-US"/>
              <a:t>Current monitoring resolution and accuracy: 100nA,  ±2%</a:t>
            </a:r>
            <a:endParaRPr lang="x-none"/>
          </a:p>
          <a:p>
            <a:pPr lvl="0"/>
            <a:r>
              <a:rPr lang="en-US"/>
              <a:t>Programmable maximum voltage and overcurrent protection</a:t>
            </a:r>
            <a:endParaRPr lang="x-none"/>
          </a:p>
          <a:p>
            <a:pPr lvl="0"/>
            <a:r>
              <a:rPr lang="en-US"/>
              <a:t>Programmable ramp-up and ramp-down speed in the range 1-20V/s</a:t>
            </a:r>
            <a:endParaRPr lang="x-none"/>
          </a:p>
          <a:p>
            <a:pPr lvl="0"/>
            <a:r>
              <a:rPr lang="en-US"/>
              <a:t>Total number of channels: 48 (24 positive and 24 negative if the polarity is fixed).</a:t>
            </a:r>
            <a:endParaRPr lang="x-none"/>
          </a:p>
          <a:p>
            <a:endParaRPr lang="en-US"/>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11</a:t>
            </a:fld>
            <a:endParaRPr lang="it-IT">
              <a:solidFill>
                <a:prstClr val="black">
                  <a:lumMod val="65000"/>
                  <a:lumOff val="35000"/>
                </a:prstClr>
              </a:solidFill>
            </a:endParaRPr>
          </a:p>
        </p:txBody>
      </p:sp>
    </p:spTree>
    <p:extLst>
      <p:ext uri="{BB962C8B-B14F-4D97-AF65-F5344CB8AC3E}">
        <p14:creationId xmlns:p14="http://schemas.microsoft.com/office/powerpoint/2010/main" val="3656445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Separation Voltages Specs</a:t>
            </a:r>
          </a:p>
        </p:txBody>
      </p:sp>
      <p:sp>
        <p:nvSpPr>
          <p:cNvPr id="3" name="Content Placeholder 2"/>
          <p:cNvSpPr>
            <a:spLocks noGrp="1"/>
          </p:cNvSpPr>
          <p:nvPr>
            <p:ph idx="1"/>
          </p:nvPr>
        </p:nvSpPr>
        <p:spPr/>
        <p:txBody>
          <a:bodyPr>
            <a:normAutofit fontScale="85000" lnSpcReduction="20000"/>
          </a:bodyPr>
          <a:lstStyle/>
          <a:p>
            <a:pPr marL="0" indent="0">
              <a:buNone/>
            </a:pPr>
            <a:r>
              <a:rPr lang="en-US"/>
              <a:t>The separation voltage power supply channels have the following electrical specifications:</a:t>
            </a:r>
            <a:endParaRPr lang="x-none"/>
          </a:p>
          <a:p>
            <a:pPr lvl="0"/>
            <a:r>
              <a:rPr lang="en-US"/>
              <a:t>Fully floating channels with isolation from other channels and ground greater than 150V.</a:t>
            </a:r>
            <a:endParaRPr lang="x-none"/>
          </a:p>
          <a:p>
            <a:pPr lvl="0"/>
            <a:r>
              <a:rPr lang="en-US"/>
              <a:t>Output voltage range: 0 - 10 V.</a:t>
            </a:r>
            <a:endParaRPr lang="x-none"/>
          </a:p>
          <a:p>
            <a:pPr lvl="0"/>
            <a:r>
              <a:rPr lang="en-US"/>
              <a:t>Output current: at least 1mA @ 10V</a:t>
            </a:r>
            <a:endParaRPr lang="x-none"/>
          </a:p>
          <a:p>
            <a:pPr lvl="0"/>
            <a:r>
              <a:rPr lang="en-US"/>
              <a:t>Voltage ripple: &lt;15mVpp</a:t>
            </a:r>
            <a:endParaRPr lang="x-none"/>
          </a:p>
          <a:p>
            <a:pPr lvl="0"/>
            <a:r>
              <a:rPr lang="en-US"/>
              <a:t>Voltage set resolution and accuracy: 100mV,  ±0.5%</a:t>
            </a:r>
            <a:endParaRPr lang="x-none"/>
          </a:p>
          <a:p>
            <a:pPr lvl="0"/>
            <a:r>
              <a:rPr lang="en-US"/>
              <a:t>Voltage monitoring resolution and accuracy: 100mV,  ±0.5%</a:t>
            </a:r>
            <a:endParaRPr lang="x-none"/>
          </a:p>
          <a:p>
            <a:pPr lvl="0"/>
            <a:r>
              <a:rPr lang="en-US"/>
              <a:t>Current set resolution and accuracy: 10mA,  ±1%</a:t>
            </a:r>
            <a:endParaRPr lang="x-none"/>
          </a:p>
          <a:p>
            <a:pPr lvl="0"/>
            <a:r>
              <a:rPr lang="en-US"/>
              <a:t>Current monitoring resolution and accuracy: 10mA,  ±1%</a:t>
            </a:r>
            <a:endParaRPr lang="x-none"/>
          </a:p>
          <a:p>
            <a:pPr lvl="0"/>
            <a:r>
              <a:rPr lang="en-US"/>
              <a:t>Programmable maximum voltage and overcurrent protection</a:t>
            </a:r>
            <a:endParaRPr lang="x-none"/>
          </a:p>
          <a:p>
            <a:pPr lvl="0"/>
            <a:r>
              <a:rPr lang="en-US"/>
              <a:t>Total number of channels: 24</a:t>
            </a:r>
            <a:endParaRPr lang="x-none"/>
          </a:p>
          <a:p>
            <a:r>
              <a:rPr lang="en-US"/>
              <a:t>Although the separation voltage requires a much smaller current, for reasons of uniformity, it would be advantageous to use the same kind of channels selected for the LVPS.  </a:t>
            </a:r>
            <a:endParaRPr lang="x-none"/>
          </a:p>
          <a:p>
            <a:endParaRPr lang="en-US"/>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12</a:t>
            </a:fld>
            <a:endParaRPr lang="it-IT">
              <a:solidFill>
                <a:prstClr val="black">
                  <a:lumMod val="65000"/>
                  <a:lumOff val="35000"/>
                </a:prstClr>
              </a:solidFill>
            </a:endParaRPr>
          </a:p>
        </p:txBody>
      </p:sp>
    </p:spTree>
    <p:extLst>
      <p:ext uri="{BB962C8B-B14F-4D97-AF65-F5344CB8AC3E}">
        <p14:creationId xmlns:p14="http://schemas.microsoft.com/office/powerpoint/2010/main" val="844339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Other specs</a:t>
            </a:r>
          </a:p>
        </p:txBody>
      </p:sp>
      <p:sp>
        <p:nvSpPr>
          <p:cNvPr id="3" name="Content Placeholder 2"/>
          <p:cNvSpPr>
            <a:spLocks noGrp="1"/>
          </p:cNvSpPr>
          <p:nvPr>
            <p:ph idx="1"/>
          </p:nvPr>
        </p:nvSpPr>
        <p:spPr>
          <a:xfrm>
            <a:off x="457200" y="852559"/>
            <a:ext cx="8229600" cy="5582578"/>
          </a:xfrm>
        </p:spPr>
        <p:txBody>
          <a:bodyPr>
            <a:normAutofit fontScale="55000" lnSpcReduction="20000"/>
          </a:bodyPr>
          <a:lstStyle/>
          <a:p>
            <a:pPr lvl="1"/>
            <a:r>
              <a:rPr lang="en-US" b="1"/>
              <a:t>Mechanical and environmental requirements</a:t>
            </a:r>
            <a:endParaRPr lang="x-none" b="1"/>
          </a:p>
          <a:p>
            <a:r>
              <a:rPr lang="en-US"/>
              <a:t>The power supplies will be installed in an area on top of the Belle-II detector where space is limited. The specifications are the following:</a:t>
            </a:r>
            <a:endParaRPr lang="x-none"/>
          </a:p>
          <a:p>
            <a:pPr lvl="0"/>
            <a:r>
              <a:rPr lang="en-US"/>
              <a:t>They must be mountable in standard 19” racks</a:t>
            </a:r>
            <a:endParaRPr lang="x-none"/>
          </a:p>
          <a:p>
            <a:pPr lvl="0"/>
            <a:r>
              <a:rPr lang="en-US"/>
              <a:t>The complete system should occupy no more than  four (4) 19” 42U racks. </a:t>
            </a:r>
            <a:endParaRPr lang="x-none"/>
          </a:p>
          <a:p>
            <a:pPr lvl="0"/>
            <a:r>
              <a:rPr lang="en-US"/>
              <a:t>The operating temperature will be between 10° C and 40° C</a:t>
            </a:r>
            <a:endParaRPr lang="x-none"/>
          </a:p>
          <a:p>
            <a:pPr lvl="0"/>
            <a:r>
              <a:rPr lang="en-US"/>
              <a:t>Cooling of the power supplies should not require chilled water.</a:t>
            </a:r>
            <a:endParaRPr lang="x-none"/>
          </a:p>
          <a:p>
            <a:pPr lvl="0"/>
            <a:r>
              <a:rPr lang="en-US"/>
              <a:t>The connectors are not specified in detail, but should be compact enough to allow easy connection to multiwire cables. Both multi-pin connectors and bare wire terminals are possible. </a:t>
            </a:r>
            <a:endParaRPr lang="x-none"/>
          </a:p>
          <a:p>
            <a:pPr lvl="1"/>
            <a:r>
              <a:rPr lang="en-US" b="1"/>
              <a:t>Electrical mains requirements</a:t>
            </a:r>
            <a:endParaRPr lang="x-none" b="1"/>
          </a:p>
          <a:p>
            <a:r>
              <a:rPr lang="en-US"/>
              <a:t>The AC Power requirements are the following, dictated by the availability of 4 200V/30A sources in the relevant experimental area:</a:t>
            </a:r>
            <a:endParaRPr lang="x-none"/>
          </a:p>
          <a:p>
            <a:pPr lvl="0"/>
            <a:r>
              <a:rPr lang="en-US"/>
              <a:t>Voltage: 200V; Frequency 50Hz.</a:t>
            </a:r>
            <a:endParaRPr lang="x-none"/>
          </a:p>
          <a:p>
            <a:pPr lvl="0"/>
            <a:r>
              <a:rPr lang="en-US"/>
              <a:t>Current: maximum of 120A total current absorption, subdivided in at least 4 sources. Maximum 30 A absorption from any single AC power source.</a:t>
            </a:r>
            <a:endParaRPr lang="x-none"/>
          </a:p>
          <a:p>
            <a:pPr lvl="0"/>
            <a:r>
              <a:rPr lang="en-US"/>
              <a:t>In addition, 2 x 100VAC@30A outlets can be used for independently powered control units, if needed. </a:t>
            </a:r>
            <a:endParaRPr lang="x-none"/>
          </a:p>
          <a:p>
            <a:pPr lvl="0"/>
            <a:r>
              <a:rPr lang="en-US"/>
              <a:t>Any industry standard plug or bare wire screw terminal is acceptable for the AC power connection.</a:t>
            </a:r>
            <a:endParaRPr lang="x-none"/>
          </a:p>
          <a:p>
            <a:pPr lvl="1"/>
            <a:r>
              <a:rPr lang="en-US" b="1"/>
              <a:t>Interface and control</a:t>
            </a:r>
            <a:endParaRPr lang="x-none" b="1"/>
          </a:p>
          <a:p>
            <a:r>
              <a:rPr lang="en-US"/>
              <a:t>The system should be fully controllable remotely via a computer interface. The Belle-II SVD detector control system (DCS) is based on EPICS. The requirements are the following:</a:t>
            </a:r>
            <a:endParaRPr lang="x-none"/>
          </a:p>
          <a:p>
            <a:pPr lvl="0"/>
            <a:r>
              <a:rPr lang="en-US"/>
              <a:t>Control and monitoring of the power supply system should be possible over an Ethernet network connection</a:t>
            </a:r>
            <a:endParaRPr lang="x-none"/>
          </a:p>
          <a:p>
            <a:pPr lvl="0"/>
            <a:r>
              <a:rPr lang="en-US"/>
              <a:t>The system should have a control software that allows easy configuration, operation and monitoring in standalone mode</a:t>
            </a:r>
            <a:endParaRPr lang="x-none"/>
          </a:p>
          <a:p>
            <a:pPr lvl="0"/>
            <a:r>
              <a:rPr lang="en-US"/>
              <a:t>EPICS drivers should be available for integration in the Belle-II DCS.</a:t>
            </a:r>
            <a:endParaRPr lang="x-none"/>
          </a:p>
          <a:p>
            <a:pPr lvl="0"/>
            <a:r>
              <a:rPr lang="en-US"/>
              <a:t>The system should be able to manage channel tripping in an orderly manner, generating alarms, and turning off only the problematic channels</a:t>
            </a:r>
            <a:endParaRPr lang="x-none"/>
          </a:p>
          <a:p>
            <a:pPr lvl="0"/>
            <a:r>
              <a:rPr lang="en-US"/>
              <a:t>A hardware interlock system should be available to allow an orderly turning off of the channels in case serious accelerator or detector problems. The details of the electrical interface of the interlock are not fully specified, but they should be as simple as possible, ideally a TTL input that enables or disable power. </a:t>
            </a:r>
            <a:endParaRPr lang="x-none"/>
          </a:p>
          <a:p>
            <a:endParaRPr lang="en-US"/>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13</a:t>
            </a:fld>
            <a:endParaRPr lang="it-IT">
              <a:solidFill>
                <a:prstClr val="black">
                  <a:lumMod val="65000"/>
                  <a:lumOff val="35000"/>
                </a:prstClr>
              </a:solidFill>
            </a:endParaRPr>
          </a:p>
        </p:txBody>
      </p:sp>
    </p:spTree>
    <p:extLst>
      <p:ext uri="{BB962C8B-B14F-4D97-AF65-F5344CB8AC3E}">
        <p14:creationId xmlns:p14="http://schemas.microsoft.com/office/powerpoint/2010/main" val="4249668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Test system</a:t>
            </a:r>
          </a:p>
        </p:txBody>
      </p:sp>
      <p:sp>
        <p:nvSpPr>
          <p:cNvPr id="3" name="Content Placeholder 2"/>
          <p:cNvSpPr>
            <a:spLocks noGrp="1"/>
          </p:cNvSpPr>
          <p:nvPr>
            <p:ph idx="1"/>
          </p:nvPr>
        </p:nvSpPr>
        <p:spPr/>
        <p:txBody>
          <a:bodyPr/>
          <a:lstStyle/>
          <a:p>
            <a:r>
              <a:rPr lang="en-US"/>
              <a:t>A CAEN test system can be available for software development and test of modules, including the test beam.</a:t>
            </a:r>
          </a:p>
          <a:p>
            <a:r>
              <a:rPr lang="en-US"/>
              <a:t>Includes a smaller crate  (but with same software), one LV board. For the HV board we could take and older module from the CERN store</a:t>
            </a:r>
          </a:p>
          <a:p>
            <a:r>
              <a:rPr lang="en-US"/>
              <a:t>Where should it go ?</a:t>
            </a:r>
          </a:p>
          <a:p>
            <a:r>
              <a:rPr lang="en-US"/>
              <a:t>Who should take responsibility for it ?</a:t>
            </a:r>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14</a:t>
            </a:fld>
            <a:endParaRPr lang="it-IT">
              <a:solidFill>
                <a:prstClr val="black">
                  <a:lumMod val="65000"/>
                  <a:lumOff val="35000"/>
                </a:prstClr>
              </a:solidFill>
            </a:endParaRPr>
          </a:p>
        </p:txBody>
      </p:sp>
    </p:spTree>
    <p:extLst>
      <p:ext uri="{BB962C8B-B14F-4D97-AF65-F5344CB8AC3E}">
        <p14:creationId xmlns:p14="http://schemas.microsoft.com/office/powerpoint/2010/main" val="1846869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SVD power system requirements</a:t>
            </a:r>
            <a:endParaRPr lang="en-US" dirty="0"/>
          </a:p>
        </p:txBody>
      </p:sp>
      <p:sp>
        <p:nvSpPr>
          <p:cNvPr id="3" name="Content Placeholder 2"/>
          <p:cNvSpPr>
            <a:spLocks noGrp="1"/>
          </p:cNvSpPr>
          <p:nvPr>
            <p:ph idx="1"/>
          </p:nvPr>
        </p:nvSpPr>
        <p:spPr>
          <a:xfrm>
            <a:off x="457200" y="1023679"/>
            <a:ext cx="8229600" cy="5332671"/>
          </a:xfrm>
        </p:spPr>
        <p:txBody>
          <a:bodyPr>
            <a:normAutofit fontScale="92500" lnSpcReduction="10000"/>
          </a:bodyPr>
          <a:lstStyle/>
          <a:p>
            <a:r>
              <a:rPr lang="en-US" dirty="0" smtClean="0"/>
              <a:t>Voltage/Current requirements</a:t>
            </a:r>
          </a:p>
          <a:p>
            <a:pPr lvl="1"/>
            <a:r>
              <a:rPr lang="en-US" dirty="0" smtClean="0"/>
              <a:t>APV chips require 2 positive voltages 1.25V / 60mA and 2.5V / 135mA</a:t>
            </a:r>
          </a:p>
          <a:p>
            <a:pPr lvl="2"/>
            <a:r>
              <a:rPr lang="en-US" dirty="0" smtClean="0"/>
              <a:t>2.5W/hybrid in L3 and L456 phi (P) side;  1.65W/hybrid on L456 zed (N) side</a:t>
            </a:r>
          </a:p>
          <a:p>
            <a:pPr lvl="1"/>
            <a:r>
              <a:rPr lang="en-US" dirty="0" smtClean="0"/>
              <a:t>Sensor HV is below 100V, with single sensor leakage around </a:t>
            </a:r>
            <a:r>
              <a:rPr lang="en-US" dirty="0"/>
              <a:t>1</a:t>
            </a:r>
            <a:r>
              <a:rPr lang="en-US" dirty="0" smtClean="0"/>
              <a:t>uA initially, up to 100uA when irradiated (sensor area is between 50 and 75 cm2)</a:t>
            </a:r>
          </a:p>
          <a:p>
            <a:pPr lvl="2"/>
            <a:r>
              <a:rPr lang="en-US" dirty="0"/>
              <a:t>Simmetrical (flexible) biasing w.r.t. main ground</a:t>
            </a:r>
            <a:endParaRPr lang="en-US" dirty="0" smtClean="0"/>
          </a:p>
          <a:p>
            <a:pPr lvl="1"/>
            <a:r>
              <a:rPr lang="en-US" dirty="0" smtClean="0"/>
              <a:t>Low Voltage supplies must be floating so they can be referenced to the sensor HV</a:t>
            </a:r>
          </a:p>
          <a:p>
            <a:pPr lvl="1"/>
            <a:r>
              <a:rPr lang="en-US" dirty="0"/>
              <a:t>Additional requirement of a </a:t>
            </a:r>
            <a:r>
              <a:rPr lang="en-US" b="1" dirty="0"/>
              <a:t>separation</a:t>
            </a:r>
            <a:r>
              <a:rPr lang="en-US" dirty="0"/>
              <a:t> </a:t>
            </a:r>
            <a:r>
              <a:rPr lang="en-US" b="1" dirty="0"/>
              <a:t>voltage</a:t>
            </a:r>
            <a:r>
              <a:rPr lang="en-US" dirty="0"/>
              <a:t> to prevent pinholes from injecting current in the preamp input</a:t>
            </a:r>
            <a:endParaRPr lang="en-US" dirty="0" smtClean="0"/>
          </a:p>
          <a:p>
            <a:r>
              <a:rPr lang="en-US" dirty="0" smtClean="0"/>
              <a:t>Noise requirements</a:t>
            </a:r>
          </a:p>
          <a:p>
            <a:pPr lvl="1"/>
            <a:r>
              <a:rPr lang="en-US" dirty="0" smtClean="0"/>
              <a:t>Power supply ripple should not add significantly to base detector noise</a:t>
            </a:r>
          </a:p>
          <a:p>
            <a:r>
              <a:rPr lang="en-US" dirty="0" smtClean="0"/>
              <a:t>Granularity requirements </a:t>
            </a:r>
          </a:p>
          <a:p>
            <a:pPr lvl="1"/>
            <a:r>
              <a:rPr lang="en-US" dirty="0" smtClean="0"/>
              <a:t>(mainly coming from budget and cable plant considerations)</a:t>
            </a:r>
          </a:p>
          <a:p>
            <a:pPr lvl="1"/>
            <a:r>
              <a:rPr lang="en-US" dirty="0" smtClean="0"/>
              <a:t>No requirement  to power each hybrid individually</a:t>
            </a:r>
          </a:p>
          <a:p>
            <a:pPr lvl="1"/>
            <a:r>
              <a:rPr lang="en-US" dirty="0" smtClean="0"/>
              <a:t>No requirement to power each sensor individually</a:t>
            </a:r>
          </a:p>
        </p:txBody>
      </p:sp>
      <p:sp>
        <p:nvSpPr>
          <p:cNvPr id="7" name="Date Placeholder 6"/>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8" name="Footer Placeholder 7"/>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AEDD6A38-DD8B-8040-A5F2-CB416CAD0B07}" type="slidenum">
              <a:rPr lang="it-IT" smtClean="0">
                <a:solidFill>
                  <a:prstClr val="black">
                    <a:lumMod val="65000"/>
                    <a:lumOff val="35000"/>
                  </a:prstClr>
                </a:solidFill>
              </a:rPr>
              <a:pPr/>
              <a:t>2</a:t>
            </a:fld>
            <a:endParaRPr lang="it-IT">
              <a:solidFill>
                <a:prstClr val="black">
                  <a:lumMod val="65000"/>
                  <a:lumOff val="35000"/>
                </a:prstClr>
              </a:solidFill>
            </a:endParaRPr>
          </a:p>
        </p:txBody>
      </p:sp>
    </p:spTree>
    <p:extLst>
      <p:ext uri="{BB962C8B-B14F-4D97-AF65-F5344CB8AC3E}">
        <p14:creationId xmlns:p14="http://schemas.microsoft.com/office/powerpoint/2010/main" val="10922373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Numerology</a:t>
            </a:r>
            <a:endParaRPr lang="en-US" dirty="0"/>
          </a:p>
        </p:txBody>
      </p:sp>
      <p:sp>
        <p:nvSpPr>
          <p:cNvPr id="3" name="Content Placeholder 2"/>
          <p:cNvSpPr>
            <a:spLocks noGrp="1"/>
          </p:cNvSpPr>
          <p:nvPr>
            <p:ph idx="1"/>
          </p:nvPr>
        </p:nvSpPr>
        <p:spPr>
          <a:xfrm>
            <a:off x="457200" y="3888325"/>
            <a:ext cx="8229600" cy="1892626"/>
          </a:xfrm>
        </p:spPr>
        <p:txBody>
          <a:bodyPr>
            <a:normAutofit fontScale="92500" lnSpcReduction="20000"/>
          </a:bodyPr>
          <a:lstStyle/>
          <a:p>
            <a:r>
              <a:rPr lang="en-US" dirty="0" smtClean="0"/>
              <a:t>Individual hybrid/sensor powering would imply a significant cable plant and a large number of individual power supplies</a:t>
            </a:r>
          </a:p>
          <a:p>
            <a:r>
              <a:rPr lang="en-US" dirty="0" smtClean="0"/>
              <a:t>Choice of locally reducing and regulating the voltages with DC/DC converters.</a:t>
            </a:r>
          </a:p>
          <a:p>
            <a:pPr lvl="1"/>
            <a:r>
              <a:rPr lang="en-US" dirty="0"/>
              <a:t>L</a:t>
            </a:r>
            <a:r>
              <a:rPr lang="en-US" dirty="0" smtClean="0"/>
              <a:t>ocal regulation has the advantage of protecting APV Chips from </a:t>
            </a:r>
            <a:r>
              <a:rPr lang="en-US" dirty="0" err="1" smtClean="0"/>
              <a:t>overvoltages</a:t>
            </a:r>
            <a:r>
              <a:rPr lang="en-US" dirty="0" smtClean="0"/>
              <a:t> during resets, when current suddenly drops</a:t>
            </a:r>
            <a:endParaRPr lang="en-US" dirty="0"/>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pic>
        <p:nvPicPr>
          <p:cNvPr id="10" name="Picture 9"/>
          <p:cNvPicPr>
            <a:picLocks noChangeAspect="1"/>
          </p:cNvPicPr>
          <p:nvPr/>
        </p:nvPicPr>
        <p:blipFill>
          <a:blip r:embed="rId2"/>
          <a:stretch>
            <a:fillRect/>
          </a:stretch>
        </p:blipFill>
        <p:spPr>
          <a:xfrm>
            <a:off x="0" y="1439667"/>
            <a:ext cx="9080940" cy="2063850"/>
          </a:xfrm>
          <a:prstGeom prst="rect">
            <a:avLst/>
          </a:prstGeom>
        </p:spPr>
      </p:pic>
      <p:sp>
        <p:nvSpPr>
          <p:cNvPr id="11" name="Slide Number Placeholder 10"/>
          <p:cNvSpPr>
            <a:spLocks noGrp="1"/>
          </p:cNvSpPr>
          <p:nvPr>
            <p:ph type="sldNum" sz="quarter" idx="12"/>
          </p:nvPr>
        </p:nvSpPr>
        <p:spPr/>
        <p:txBody>
          <a:bodyPr/>
          <a:lstStyle/>
          <a:p>
            <a:fld id="{AEDD6A38-DD8B-8040-A5F2-CB416CAD0B07}" type="slidenum">
              <a:rPr lang="it-IT" smtClean="0">
                <a:solidFill>
                  <a:prstClr val="black">
                    <a:lumMod val="65000"/>
                    <a:lumOff val="35000"/>
                  </a:prstClr>
                </a:solidFill>
              </a:rPr>
              <a:pPr/>
              <a:t>3</a:t>
            </a:fld>
            <a:endParaRPr lang="it-IT">
              <a:solidFill>
                <a:prstClr val="black">
                  <a:lumMod val="65000"/>
                  <a:lumOff val="35000"/>
                </a:prstClr>
              </a:solidFill>
            </a:endParaRPr>
          </a:p>
        </p:txBody>
      </p:sp>
    </p:spTree>
    <p:extLst>
      <p:ext uri="{BB962C8B-B14F-4D97-AF65-F5344CB8AC3E}">
        <p14:creationId xmlns:p14="http://schemas.microsoft.com/office/powerpoint/2010/main" val="6888563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Readout Chain Overview</a:t>
            </a:r>
            <a:endParaRPr lang="en-US" dirty="0"/>
          </a:p>
        </p:txBody>
      </p:sp>
      <p:sp>
        <p:nvSpPr>
          <p:cNvPr id="3" name="Content Placeholder 2"/>
          <p:cNvSpPr>
            <a:spLocks noGrp="1"/>
          </p:cNvSpPr>
          <p:nvPr>
            <p:ph idx="1"/>
          </p:nvPr>
        </p:nvSpPr>
        <p:spPr>
          <a:xfrm>
            <a:off x="523039" y="4947089"/>
            <a:ext cx="8229600" cy="1230946"/>
          </a:xfrm>
        </p:spPr>
        <p:txBody>
          <a:bodyPr>
            <a:normAutofit fontScale="85000" lnSpcReduction="20000"/>
          </a:bodyPr>
          <a:lstStyle/>
          <a:p>
            <a:r>
              <a:rPr lang="en-US" dirty="0" smtClean="0"/>
              <a:t>Each sensor in the system is electrically independent</a:t>
            </a:r>
          </a:p>
          <a:p>
            <a:r>
              <a:rPr lang="en-US" dirty="0" smtClean="0"/>
              <a:t>LV (and signals) are level-shifted to HV on each side of detector</a:t>
            </a:r>
          </a:p>
          <a:p>
            <a:r>
              <a:rPr lang="en-US" dirty="0" smtClean="0"/>
              <a:t>Hybrids on the two sides of the detector are electrically independent</a:t>
            </a:r>
          </a:p>
          <a:p>
            <a:pPr lvl="1"/>
            <a:r>
              <a:rPr lang="en-US" dirty="0" smtClean="0"/>
              <a:t>Connected only through the sensor HV bias</a:t>
            </a:r>
            <a:endParaRPr lang="en-US" dirty="0"/>
          </a:p>
        </p:txBody>
      </p:sp>
      <p:sp>
        <p:nvSpPr>
          <p:cNvPr id="103" name="Date Placeholder 102"/>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107" name="Footer Placeholder 106"/>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114" name="TextBox 113"/>
          <p:cNvSpPr txBox="1"/>
          <p:nvPr/>
        </p:nvSpPr>
        <p:spPr>
          <a:xfrm>
            <a:off x="10079896" y="3505898"/>
            <a:ext cx="184666" cy="369332"/>
          </a:xfrm>
          <a:prstGeom prst="rect">
            <a:avLst/>
          </a:prstGeom>
          <a:noFill/>
        </p:spPr>
        <p:txBody>
          <a:bodyPr wrap="none" rtlCol="0">
            <a:spAutoFit/>
          </a:bodyPr>
          <a:lstStyle/>
          <a:p>
            <a:endParaRPr lang="en-US" dirty="0"/>
          </a:p>
        </p:txBody>
      </p:sp>
      <p:sp>
        <p:nvSpPr>
          <p:cNvPr id="115" name="Slide Number Placeholder 114"/>
          <p:cNvSpPr>
            <a:spLocks noGrp="1"/>
          </p:cNvSpPr>
          <p:nvPr>
            <p:ph type="sldNum" sz="quarter" idx="12"/>
          </p:nvPr>
        </p:nvSpPr>
        <p:spPr/>
        <p:txBody>
          <a:bodyPr/>
          <a:lstStyle/>
          <a:p>
            <a:fld id="{AEDD6A38-DD8B-8040-A5F2-CB416CAD0B07}" type="slidenum">
              <a:rPr lang="it-IT" smtClean="0">
                <a:solidFill>
                  <a:prstClr val="black">
                    <a:lumMod val="65000"/>
                    <a:lumOff val="35000"/>
                  </a:prstClr>
                </a:solidFill>
              </a:rPr>
              <a:pPr/>
              <a:t>4</a:t>
            </a:fld>
            <a:endParaRPr lang="it-IT">
              <a:solidFill>
                <a:prstClr val="black">
                  <a:lumMod val="65000"/>
                  <a:lumOff val="35000"/>
                </a:prstClr>
              </a:solidFill>
            </a:endParaRPr>
          </a:p>
        </p:txBody>
      </p:sp>
      <p:grpSp>
        <p:nvGrpSpPr>
          <p:cNvPr id="131" name="Group 130"/>
          <p:cNvGrpSpPr/>
          <p:nvPr/>
        </p:nvGrpSpPr>
        <p:grpSpPr>
          <a:xfrm>
            <a:off x="563024" y="982901"/>
            <a:ext cx="8043336" cy="3689350"/>
            <a:chOff x="563024" y="982901"/>
            <a:chExt cx="8043336" cy="3689350"/>
          </a:xfrm>
        </p:grpSpPr>
        <p:grpSp>
          <p:nvGrpSpPr>
            <p:cNvPr id="132" name="Group 125"/>
            <p:cNvGrpSpPr/>
            <p:nvPr/>
          </p:nvGrpSpPr>
          <p:grpSpPr>
            <a:xfrm>
              <a:off x="563024" y="982901"/>
              <a:ext cx="8043336" cy="3670386"/>
              <a:chOff x="304800" y="2403157"/>
              <a:chExt cx="8443913" cy="3853181"/>
            </a:xfrm>
          </p:grpSpPr>
          <p:grpSp>
            <p:nvGrpSpPr>
              <p:cNvPr id="138" name="図形グループ 146"/>
              <p:cNvGrpSpPr/>
              <p:nvPr/>
            </p:nvGrpSpPr>
            <p:grpSpPr>
              <a:xfrm>
                <a:off x="1828800" y="4521200"/>
                <a:ext cx="990601" cy="381000"/>
                <a:chOff x="1828800" y="4648717"/>
                <a:chExt cx="990601" cy="304283"/>
              </a:xfrm>
            </p:grpSpPr>
            <p:sp>
              <p:nvSpPr>
                <p:cNvPr id="238" name="フリーフォーム 137"/>
                <p:cNvSpPr/>
                <p:nvPr/>
              </p:nvSpPr>
              <p:spPr>
                <a:xfrm>
                  <a:off x="1828801" y="4648717"/>
                  <a:ext cx="990600" cy="151883"/>
                </a:xfrm>
                <a:custGeom>
                  <a:avLst/>
                  <a:gdLst>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427145 h 427145"/>
                    <a:gd name="connsiteX1" fmla="*/ 356086 w 1341259"/>
                    <a:gd name="connsiteY1" fmla="*/ 82910 h 427145"/>
                    <a:gd name="connsiteX2" fmla="*/ 712173 w 1341259"/>
                    <a:gd name="connsiteY2" fmla="*/ 355924 h 427145"/>
                    <a:gd name="connsiteX3" fmla="*/ 985172 w 1341259"/>
                    <a:gd name="connsiteY3" fmla="*/ 71040 h 427145"/>
                    <a:gd name="connsiteX4" fmla="*/ 1341259 w 1341259"/>
                    <a:gd name="connsiteY4" fmla="*/ 142261 h 42714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722259"/>
                    <a:gd name="connsiteY0" fmla="*/ 396695 h 569011"/>
                    <a:gd name="connsiteX1" fmla="*/ 356086 w 1722259"/>
                    <a:gd name="connsiteY1" fmla="*/ 52460 h 569011"/>
                    <a:gd name="connsiteX2" fmla="*/ 712173 w 1722259"/>
                    <a:gd name="connsiteY2" fmla="*/ 325474 h 569011"/>
                    <a:gd name="connsiteX3" fmla="*/ 985172 w 1722259"/>
                    <a:gd name="connsiteY3" fmla="*/ 40590 h 569011"/>
                    <a:gd name="connsiteX4" fmla="*/ 1722259 w 1722259"/>
                    <a:gd name="connsiteY4" fmla="*/ 569011 h 569011"/>
                    <a:gd name="connsiteX0" fmla="*/ 0 w 1722259"/>
                    <a:gd name="connsiteY0" fmla="*/ 344235 h 516551"/>
                    <a:gd name="connsiteX1" fmla="*/ 356086 w 1722259"/>
                    <a:gd name="connsiteY1" fmla="*/ 0 h 516551"/>
                    <a:gd name="connsiteX2" fmla="*/ 712173 w 1722259"/>
                    <a:gd name="connsiteY2" fmla="*/ 273014 h 516551"/>
                    <a:gd name="connsiteX3" fmla="*/ 1213772 w 1722259"/>
                    <a:gd name="connsiteY3" fmla="*/ 140530 h 516551"/>
                    <a:gd name="connsiteX4" fmla="*/ 1722259 w 1722259"/>
                    <a:gd name="connsiteY4" fmla="*/ 516551 h 516551"/>
                    <a:gd name="connsiteX0" fmla="*/ 0 w 1722259"/>
                    <a:gd name="connsiteY0" fmla="*/ 344235 h 525036"/>
                    <a:gd name="connsiteX1" fmla="*/ 356086 w 1722259"/>
                    <a:gd name="connsiteY1" fmla="*/ 0 h 525036"/>
                    <a:gd name="connsiteX2" fmla="*/ 788373 w 1722259"/>
                    <a:gd name="connsiteY2" fmla="*/ 501614 h 525036"/>
                    <a:gd name="connsiteX3" fmla="*/ 1213772 w 1722259"/>
                    <a:gd name="connsiteY3" fmla="*/ 140530 h 525036"/>
                    <a:gd name="connsiteX4" fmla="*/ 1722259 w 1722259"/>
                    <a:gd name="connsiteY4" fmla="*/ 516551 h 525036"/>
                    <a:gd name="connsiteX0" fmla="*/ 0 w 1722259"/>
                    <a:gd name="connsiteY0" fmla="*/ 206194 h 378510"/>
                    <a:gd name="connsiteX1" fmla="*/ 432286 w 1722259"/>
                    <a:gd name="connsiteY1" fmla="*/ 14359 h 378510"/>
                    <a:gd name="connsiteX2" fmla="*/ 788373 w 1722259"/>
                    <a:gd name="connsiteY2" fmla="*/ 363573 h 378510"/>
                    <a:gd name="connsiteX3" fmla="*/ 1213772 w 1722259"/>
                    <a:gd name="connsiteY3" fmla="*/ 2489 h 378510"/>
                    <a:gd name="connsiteX4" fmla="*/ 1722259 w 1722259"/>
                    <a:gd name="connsiteY4" fmla="*/ 378510 h 378510"/>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13170 h 389191"/>
                    <a:gd name="connsiteX4" fmla="*/ 1722259 w 1722259"/>
                    <a:gd name="connsiteY4" fmla="*/ 389191 h 389191"/>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16875 h 384976"/>
                    <a:gd name="connsiteX1" fmla="*/ 432286 w 1722259"/>
                    <a:gd name="connsiteY1" fmla="*/ 25040 h 384976"/>
                    <a:gd name="connsiteX2" fmla="*/ 788373 w 1722259"/>
                    <a:gd name="connsiteY2" fmla="*/ 374254 h 384976"/>
                    <a:gd name="connsiteX3" fmla="*/ 1213772 w 1722259"/>
                    <a:gd name="connsiteY3" fmla="*/ 89370 h 384976"/>
                    <a:gd name="connsiteX4" fmla="*/ 1722259 w 1722259"/>
                    <a:gd name="connsiteY4" fmla="*/ 84391 h 384976"/>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81565 h 830666"/>
                    <a:gd name="connsiteX1" fmla="*/ 432286 w 1722259"/>
                    <a:gd name="connsiteY1" fmla="*/ 89730 h 830666"/>
                    <a:gd name="connsiteX2" fmla="*/ 788373 w 1722259"/>
                    <a:gd name="connsiteY2" fmla="*/ 819944 h 830666"/>
                    <a:gd name="connsiteX3" fmla="*/ 1213772 w 1722259"/>
                    <a:gd name="connsiteY3" fmla="*/ 154060 h 830666"/>
                    <a:gd name="connsiteX4" fmla="*/ 1722259 w 1722259"/>
                    <a:gd name="connsiteY4" fmla="*/ 453881 h 830666"/>
                    <a:gd name="connsiteX0" fmla="*/ 0 w 1417459"/>
                    <a:gd name="connsiteY0" fmla="*/ 281565 h 830666"/>
                    <a:gd name="connsiteX1" fmla="*/ 432286 w 1417459"/>
                    <a:gd name="connsiteY1" fmla="*/ 89730 h 830666"/>
                    <a:gd name="connsiteX2" fmla="*/ 788373 w 1417459"/>
                    <a:gd name="connsiteY2" fmla="*/ 819944 h 830666"/>
                    <a:gd name="connsiteX3" fmla="*/ 1213772 w 1417459"/>
                    <a:gd name="connsiteY3" fmla="*/ 154060 h 830666"/>
                    <a:gd name="connsiteX4" fmla="*/ 1417459 w 1417459"/>
                    <a:gd name="connsiteY4" fmla="*/ 758681 h 830666"/>
                    <a:gd name="connsiteX0" fmla="*/ 0 w 1715909"/>
                    <a:gd name="connsiteY0" fmla="*/ 281565 h 830666"/>
                    <a:gd name="connsiteX1" fmla="*/ 432286 w 1715909"/>
                    <a:gd name="connsiteY1" fmla="*/ 89730 h 830666"/>
                    <a:gd name="connsiteX2" fmla="*/ 788373 w 1715909"/>
                    <a:gd name="connsiteY2" fmla="*/ 819944 h 830666"/>
                    <a:gd name="connsiteX3" fmla="*/ 1213772 w 1715909"/>
                    <a:gd name="connsiteY3" fmla="*/ 154060 h 830666"/>
                    <a:gd name="connsiteX4" fmla="*/ 1715909 w 1715909"/>
                    <a:gd name="connsiteY4" fmla="*/ 460231 h 830666"/>
                    <a:gd name="connsiteX0" fmla="*/ 0 w 1715909"/>
                    <a:gd name="connsiteY0" fmla="*/ 230765 h 475066"/>
                    <a:gd name="connsiteX1" fmla="*/ 432286 w 1715909"/>
                    <a:gd name="connsiteY1" fmla="*/ 38930 h 475066"/>
                    <a:gd name="connsiteX2" fmla="*/ 788373 w 1715909"/>
                    <a:gd name="connsiteY2" fmla="*/ 464344 h 475066"/>
                    <a:gd name="connsiteX3" fmla="*/ 1213772 w 1715909"/>
                    <a:gd name="connsiteY3" fmla="*/ 103260 h 475066"/>
                    <a:gd name="connsiteX4" fmla="*/ 1715909 w 1715909"/>
                    <a:gd name="connsiteY4" fmla="*/ 409431 h 475066"/>
                    <a:gd name="connsiteX0" fmla="*/ 0 w 1715909"/>
                    <a:gd name="connsiteY0" fmla="*/ 230765 h 487766"/>
                    <a:gd name="connsiteX1" fmla="*/ 432286 w 1715909"/>
                    <a:gd name="connsiteY1" fmla="*/ 38930 h 487766"/>
                    <a:gd name="connsiteX2" fmla="*/ 788373 w 1715909"/>
                    <a:gd name="connsiteY2" fmla="*/ 464344 h 487766"/>
                    <a:gd name="connsiteX3" fmla="*/ 1213772 w 1715909"/>
                    <a:gd name="connsiteY3" fmla="*/ 179460 h 487766"/>
                    <a:gd name="connsiteX4" fmla="*/ 1715909 w 1715909"/>
                    <a:gd name="connsiteY4" fmla="*/ 409431 h 487766"/>
                    <a:gd name="connsiteX0" fmla="*/ 0 w 1715909"/>
                    <a:gd name="connsiteY0" fmla="*/ 78365 h 313922"/>
                    <a:gd name="connsiteX1" fmla="*/ 432286 w 1715909"/>
                    <a:gd name="connsiteY1" fmla="*/ 38930 h 313922"/>
                    <a:gd name="connsiteX2" fmla="*/ 788373 w 1715909"/>
                    <a:gd name="connsiteY2" fmla="*/ 311944 h 313922"/>
                    <a:gd name="connsiteX3" fmla="*/ 1213772 w 1715909"/>
                    <a:gd name="connsiteY3" fmla="*/ 27060 h 313922"/>
                    <a:gd name="connsiteX4" fmla="*/ 1715909 w 1715909"/>
                    <a:gd name="connsiteY4" fmla="*/ 257031 h 313922"/>
                    <a:gd name="connsiteX0" fmla="*/ 0 w 1715909"/>
                    <a:gd name="connsiteY0" fmla="*/ 60457 h 302587"/>
                    <a:gd name="connsiteX1" fmla="*/ 788373 w 1715909"/>
                    <a:gd name="connsiteY1" fmla="*/ 294036 h 302587"/>
                    <a:gd name="connsiteX2" fmla="*/ 1213772 w 1715909"/>
                    <a:gd name="connsiteY2" fmla="*/ 9152 h 302587"/>
                    <a:gd name="connsiteX3" fmla="*/ 1715909 w 1715909"/>
                    <a:gd name="connsiteY3" fmla="*/ 239123 h 302587"/>
                    <a:gd name="connsiteX0" fmla="*/ 0 w 1715909"/>
                    <a:gd name="connsiteY0" fmla="*/ 67553 h 246219"/>
                    <a:gd name="connsiteX1" fmla="*/ 427130 w 1715909"/>
                    <a:gd name="connsiteY1" fmla="*/ 148732 h 246219"/>
                    <a:gd name="connsiteX2" fmla="*/ 1213772 w 1715909"/>
                    <a:gd name="connsiteY2" fmla="*/ 16248 h 246219"/>
                    <a:gd name="connsiteX3" fmla="*/ 1715909 w 1715909"/>
                    <a:gd name="connsiteY3" fmla="*/ 246219 h 246219"/>
                    <a:gd name="connsiteX0" fmla="*/ 0 w 1715909"/>
                    <a:gd name="connsiteY0" fmla="*/ 67553 h 246219"/>
                    <a:gd name="connsiteX1" fmla="*/ 427130 w 1715909"/>
                    <a:gd name="connsiteY1" fmla="*/ 148732 h 246219"/>
                    <a:gd name="connsiteX2" fmla="*/ 852529 w 1715909"/>
                    <a:gd name="connsiteY2" fmla="*/ 16248 h 246219"/>
                    <a:gd name="connsiteX3" fmla="*/ 1715909 w 1715909"/>
                    <a:gd name="connsiteY3" fmla="*/ 246219 h 246219"/>
                    <a:gd name="connsiteX0" fmla="*/ 0 w 1174043"/>
                    <a:gd name="connsiteY0" fmla="*/ 60457 h 150187"/>
                    <a:gd name="connsiteX1" fmla="*/ 427130 w 1174043"/>
                    <a:gd name="connsiteY1" fmla="*/ 141636 h 150187"/>
                    <a:gd name="connsiteX2" fmla="*/ 852529 w 1174043"/>
                    <a:gd name="connsiteY2" fmla="*/ 9152 h 150187"/>
                    <a:gd name="connsiteX3" fmla="*/ 1174043 w 1174043"/>
                    <a:gd name="connsiteY3" fmla="*/ 86723 h 150187"/>
                    <a:gd name="connsiteX0" fmla="*/ 0 w 1174043"/>
                    <a:gd name="connsiteY0" fmla="*/ 60457 h 151883"/>
                    <a:gd name="connsiteX1" fmla="*/ 427130 w 1174043"/>
                    <a:gd name="connsiteY1" fmla="*/ 141636 h 151883"/>
                    <a:gd name="connsiteX2" fmla="*/ 852529 w 1174043"/>
                    <a:gd name="connsiteY2" fmla="*/ 9152 h 151883"/>
                    <a:gd name="connsiteX3" fmla="*/ 1174043 w 1174043"/>
                    <a:gd name="connsiteY3" fmla="*/ 86723 h 151883"/>
                    <a:gd name="connsiteX0" fmla="*/ 0 w 1174043"/>
                    <a:gd name="connsiteY0" fmla="*/ 60457 h 151883"/>
                    <a:gd name="connsiteX1" fmla="*/ 427130 w 1174043"/>
                    <a:gd name="connsiteY1" fmla="*/ 141636 h 151883"/>
                    <a:gd name="connsiteX2" fmla="*/ 762218 w 1174043"/>
                    <a:gd name="connsiteY2" fmla="*/ 9152 h 151883"/>
                    <a:gd name="connsiteX3" fmla="*/ 1174043 w 1174043"/>
                    <a:gd name="connsiteY3" fmla="*/ 86723 h 151883"/>
                    <a:gd name="connsiteX0" fmla="*/ 0 w 1174043"/>
                    <a:gd name="connsiteY0" fmla="*/ 60457 h 151883"/>
                    <a:gd name="connsiteX1" fmla="*/ 427131 w 1174043"/>
                    <a:gd name="connsiteY1" fmla="*/ 141636 h 151883"/>
                    <a:gd name="connsiteX2" fmla="*/ 762218 w 1174043"/>
                    <a:gd name="connsiteY2" fmla="*/ 9152 h 151883"/>
                    <a:gd name="connsiteX3" fmla="*/ 1174043 w 1174043"/>
                    <a:gd name="connsiteY3" fmla="*/ 86723 h 151883"/>
                    <a:gd name="connsiteX0" fmla="*/ 0 w 1174043"/>
                    <a:gd name="connsiteY0" fmla="*/ 60457 h 151883"/>
                    <a:gd name="connsiteX1" fmla="*/ 427131 w 1174043"/>
                    <a:gd name="connsiteY1" fmla="*/ 141636 h 151883"/>
                    <a:gd name="connsiteX2" fmla="*/ 762218 w 1174043"/>
                    <a:gd name="connsiteY2" fmla="*/ 9152 h 151883"/>
                    <a:gd name="connsiteX3" fmla="*/ 1174043 w 1174043"/>
                    <a:gd name="connsiteY3" fmla="*/ 86723 h 151883"/>
                  </a:gdLst>
                  <a:ahLst/>
                  <a:cxnLst>
                    <a:cxn ang="0">
                      <a:pos x="connsiteX0" y="connsiteY0"/>
                    </a:cxn>
                    <a:cxn ang="0">
                      <a:pos x="connsiteX1" y="connsiteY1"/>
                    </a:cxn>
                    <a:cxn ang="0">
                      <a:pos x="connsiteX2" y="connsiteY2"/>
                    </a:cxn>
                    <a:cxn ang="0">
                      <a:pos x="connsiteX3" y="connsiteY3"/>
                    </a:cxn>
                  </a:cxnLst>
                  <a:rect l="l" t="t" r="r" b="b"/>
                  <a:pathLst>
                    <a:path w="1174043" h="151883">
                      <a:moveTo>
                        <a:pt x="0" y="60457"/>
                      </a:moveTo>
                      <a:cubicBezTo>
                        <a:pt x="209399" y="39269"/>
                        <a:pt x="300095" y="150187"/>
                        <a:pt x="427131" y="141636"/>
                      </a:cubicBezTo>
                      <a:cubicBezTo>
                        <a:pt x="554167" y="133085"/>
                        <a:pt x="637733" y="18304"/>
                        <a:pt x="762218" y="9152"/>
                      </a:cubicBezTo>
                      <a:cubicBezTo>
                        <a:pt x="886703" y="0"/>
                        <a:pt x="946692" y="151883"/>
                        <a:pt x="1174043" y="86723"/>
                      </a:cubicBezTo>
                    </a:path>
                  </a:pathLst>
                </a:custGeom>
                <a:ln w="12700" cap="flat" cmpd="sng" algn="ctr">
                  <a:solidFill>
                    <a:srgbClr val="FF66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239" name="フリーフォーム 140"/>
                <p:cNvSpPr/>
                <p:nvPr/>
              </p:nvSpPr>
              <p:spPr>
                <a:xfrm>
                  <a:off x="1828800" y="4674117"/>
                  <a:ext cx="990600" cy="151883"/>
                </a:xfrm>
                <a:custGeom>
                  <a:avLst/>
                  <a:gdLst>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427145 h 427145"/>
                    <a:gd name="connsiteX1" fmla="*/ 356086 w 1341259"/>
                    <a:gd name="connsiteY1" fmla="*/ 82910 h 427145"/>
                    <a:gd name="connsiteX2" fmla="*/ 712173 w 1341259"/>
                    <a:gd name="connsiteY2" fmla="*/ 355924 h 427145"/>
                    <a:gd name="connsiteX3" fmla="*/ 985172 w 1341259"/>
                    <a:gd name="connsiteY3" fmla="*/ 71040 h 427145"/>
                    <a:gd name="connsiteX4" fmla="*/ 1341259 w 1341259"/>
                    <a:gd name="connsiteY4" fmla="*/ 142261 h 42714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722259"/>
                    <a:gd name="connsiteY0" fmla="*/ 396695 h 569011"/>
                    <a:gd name="connsiteX1" fmla="*/ 356086 w 1722259"/>
                    <a:gd name="connsiteY1" fmla="*/ 52460 h 569011"/>
                    <a:gd name="connsiteX2" fmla="*/ 712173 w 1722259"/>
                    <a:gd name="connsiteY2" fmla="*/ 325474 h 569011"/>
                    <a:gd name="connsiteX3" fmla="*/ 985172 w 1722259"/>
                    <a:gd name="connsiteY3" fmla="*/ 40590 h 569011"/>
                    <a:gd name="connsiteX4" fmla="*/ 1722259 w 1722259"/>
                    <a:gd name="connsiteY4" fmla="*/ 569011 h 569011"/>
                    <a:gd name="connsiteX0" fmla="*/ 0 w 1722259"/>
                    <a:gd name="connsiteY0" fmla="*/ 344235 h 516551"/>
                    <a:gd name="connsiteX1" fmla="*/ 356086 w 1722259"/>
                    <a:gd name="connsiteY1" fmla="*/ 0 h 516551"/>
                    <a:gd name="connsiteX2" fmla="*/ 712173 w 1722259"/>
                    <a:gd name="connsiteY2" fmla="*/ 273014 h 516551"/>
                    <a:gd name="connsiteX3" fmla="*/ 1213772 w 1722259"/>
                    <a:gd name="connsiteY3" fmla="*/ 140530 h 516551"/>
                    <a:gd name="connsiteX4" fmla="*/ 1722259 w 1722259"/>
                    <a:gd name="connsiteY4" fmla="*/ 516551 h 516551"/>
                    <a:gd name="connsiteX0" fmla="*/ 0 w 1722259"/>
                    <a:gd name="connsiteY0" fmla="*/ 344235 h 525036"/>
                    <a:gd name="connsiteX1" fmla="*/ 356086 w 1722259"/>
                    <a:gd name="connsiteY1" fmla="*/ 0 h 525036"/>
                    <a:gd name="connsiteX2" fmla="*/ 788373 w 1722259"/>
                    <a:gd name="connsiteY2" fmla="*/ 501614 h 525036"/>
                    <a:gd name="connsiteX3" fmla="*/ 1213772 w 1722259"/>
                    <a:gd name="connsiteY3" fmla="*/ 140530 h 525036"/>
                    <a:gd name="connsiteX4" fmla="*/ 1722259 w 1722259"/>
                    <a:gd name="connsiteY4" fmla="*/ 516551 h 525036"/>
                    <a:gd name="connsiteX0" fmla="*/ 0 w 1722259"/>
                    <a:gd name="connsiteY0" fmla="*/ 206194 h 378510"/>
                    <a:gd name="connsiteX1" fmla="*/ 432286 w 1722259"/>
                    <a:gd name="connsiteY1" fmla="*/ 14359 h 378510"/>
                    <a:gd name="connsiteX2" fmla="*/ 788373 w 1722259"/>
                    <a:gd name="connsiteY2" fmla="*/ 363573 h 378510"/>
                    <a:gd name="connsiteX3" fmla="*/ 1213772 w 1722259"/>
                    <a:gd name="connsiteY3" fmla="*/ 2489 h 378510"/>
                    <a:gd name="connsiteX4" fmla="*/ 1722259 w 1722259"/>
                    <a:gd name="connsiteY4" fmla="*/ 378510 h 378510"/>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13170 h 389191"/>
                    <a:gd name="connsiteX4" fmla="*/ 1722259 w 1722259"/>
                    <a:gd name="connsiteY4" fmla="*/ 389191 h 389191"/>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16875 h 384976"/>
                    <a:gd name="connsiteX1" fmla="*/ 432286 w 1722259"/>
                    <a:gd name="connsiteY1" fmla="*/ 25040 h 384976"/>
                    <a:gd name="connsiteX2" fmla="*/ 788373 w 1722259"/>
                    <a:gd name="connsiteY2" fmla="*/ 374254 h 384976"/>
                    <a:gd name="connsiteX3" fmla="*/ 1213772 w 1722259"/>
                    <a:gd name="connsiteY3" fmla="*/ 89370 h 384976"/>
                    <a:gd name="connsiteX4" fmla="*/ 1722259 w 1722259"/>
                    <a:gd name="connsiteY4" fmla="*/ 84391 h 384976"/>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81565 h 830666"/>
                    <a:gd name="connsiteX1" fmla="*/ 432286 w 1722259"/>
                    <a:gd name="connsiteY1" fmla="*/ 89730 h 830666"/>
                    <a:gd name="connsiteX2" fmla="*/ 788373 w 1722259"/>
                    <a:gd name="connsiteY2" fmla="*/ 819944 h 830666"/>
                    <a:gd name="connsiteX3" fmla="*/ 1213772 w 1722259"/>
                    <a:gd name="connsiteY3" fmla="*/ 154060 h 830666"/>
                    <a:gd name="connsiteX4" fmla="*/ 1722259 w 1722259"/>
                    <a:gd name="connsiteY4" fmla="*/ 453881 h 830666"/>
                    <a:gd name="connsiteX0" fmla="*/ 0 w 1417459"/>
                    <a:gd name="connsiteY0" fmla="*/ 281565 h 830666"/>
                    <a:gd name="connsiteX1" fmla="*/ 432286 w 1417459"/>
                    <a:gd name="connsiteY1" fmla="*/ 89730 h 830666"/>
                    <a:gd name="connsiteX2" fmla="*/ 788373 w 1417459"/>
                    <a:gd name="connsiteY2" fmla="*/ 819944 h 830666"/>
                    <a:gd name="connsiteX3" fmla="*/ 1213772 w 1417459"/>
                    <a:gd name="connsiteY3" fmla="*/ 154060 h 830666"/>
                    <a:gd name="connsiteX4" fmla="*/ 1417459 w 1417459"/>
                    <a:gd name="connsiteY4" fmla="*/ 758681 h 830666"/>
                    <a:gd name="connsiteX0" fmla="*/ 0 w 1715909"/>
                    <a:gd name="connsiteY0" fmla="*/ 281565 h 830666"/>
                    <a:gd name="connsiteX1" fmla="*/ 432286 w 1715909"/>
                    <a:gd name="connsiteY1" fmla="*/ 89730 h 830666"/>
                    <a:gd name="connsiteX2" fmla="*/ 788373 w 1715909"/>
                    <a:gd name="connsiteY2" fmla="*/ 819944 h 830666"/>
                    <a:gd name="connsiteX3" fmla="*/ 1213772 w 1715909"/>
                    <a:gd name="connsiteY3" fmla="*/ 154060 h 830666"/>
                    <a:gd name="connsiteX4" fmla="*/ 1715909 w 1715909"/>
                    <a:gd name="connsiteY4" fmla="*/ 460231 h 830666"/>
                    <a:gd name="connsiteX0" fmla="*/ 0 w 1715909"/>
                    <a:gd name="connsiteY0" fmla="*/ 230765 h 475066"/>
                    <a:gd name="connsiteX1" fmla="*/ 432286 w 1715909"/>
                    <a:gd name="connsiteY1" fmla="*/ 38930 h 475066"/>
                    <a:gd name="connsiteX2" fmla="*/ 788373 w 1715909"/>
                    <a:gd name="connsiteY2" fmla="*/ 464344 h 475066"/>
                    <a:gd name="connsiteX3" fmla="*/ 1213772 w 1715909"/>
                    <a:gd name="connsiteY3" fmla="*/ 103260 h 475066"/>
                    <a:gd name="connsiteX4" fmla="*/ 1715909 w 1715909"/>
                    <a:gd name="connsiteY4" fmla="*/ 409431 h 475066"/>
                    <a:gd name="connsiteX0" fmla="*/ 0 w 1715909"/>
                    <a:gd name="connsiteY0" fmla="*/ 230765 h 487766"/>
                    <a:gd name="connsiteX1" fmla="*/ 432286 w 1715909"/>
                    <a:gd name="connsiteY1" fmla="*/ 38930 h 487766"/>
                    <a:gd name="connsiteX2" fmla="*/ 788373 w 1715909"/>
                    <a:gd name="connsiteY2" fmla="*/ 464344 h 487766"/>
                    <a:gd name="connsiteX3" fmla="*/ 1213772 w 1715909"/>
                    <a:gd name="connsiteY3" fmla="*/ 179460 h 487766"/>
                    <a:gd name="connsiteX4" fmla="*/ 1715909 w 1715909"/>
                    <a:gd name="connsiteY4" fmla="*/ 409431 h 487766"/>
                    <a:gd name="connsiteX0" fmla="*/ 0 w 1715909"/>
                    <a:gd name="connsiteY0" fmla="*/ 78365 h 313922"/>
                    <a:gd name="connsiteX1" fmla="*/ 432286 w 1715909"/>
                    <a:gd name="connsiteY1" fmla="*/ 38930 h 313922"/>
                    <a:gd name="connsiteX2" fmla="*/ 788373 w 1715909"/>
                    <a:gd name="connsiteY2" fmla="*/ 311944 h 313922"/>
                    <a:gd name="connsiteX3" fmla="*/ 1213772 w 1715909"/>
                    <a:gd name="connsiteY3" fmla="*/ 27060 h 313922"/>
                    <a:gd name="connsiteX4" fmla="*/ 1715909 w 1715909"/>
                    <a:gd name="connsiteY4" fmla="*/ 257031 h 313922"/>
                    <a:gd name="connsiteX0" fmla="*/ 0 w 1715909"/>
                    <a:gd name="connsiteY0" fmla="*/ 60457 h 302587"/>
                    <a:gd name="connsiteX1" fmla="*/ 788373 w 1715909"/>
                    <a:gd name="connsiteY1" fmla="*/ 294036 h 302587"/>
                    <a:gd name="connsiteX2" fmla="*/ 1213772 w 1715909"/>
                    <a:gd name="connsiteY2" fmla="*/ 9152 h 302587"/>
                    <a:gd name="connsiteX3" fmla="*/ 1715909 w 1715909"/>
                    <a:gd name="connsiteY3" fmla="*/ 239123 h 302587"/>
                    <a:gd name="connsiteX0" fmla="*/ 0 w 1715909"/>
                    <a:gd name="connsiteY0" fmla="*/ 67553 h 246219"/>
                    <a:gd name="connsiteX1" fmla="*/ 427130 w 1715909"/>
                    <a:gd name="connsiteY1" fmla="*/ 148732 h 246219"/>
                    <a:gd name="connsiteX2" fmla="*/ 1213772 w 1715909"/>
                    <a:gd name="connsiteY2" fmla="*/ 16248 h 246219"/>
                    <a:gd name="connsiteX3" fmla="*/ 1715909 w 1715909"/>
                    <a:gd name="connsiteY3" fmla="*/ 246219 h 246219"/>
                    <a:gd name="connsiteX0" fmla="*/ 0 w 1715909"/>
                    <a:gd name="connsiteY0" fmla="*/ 67553 h 246219"/>
                    <a:gd name="connsiteX1" fmla="*/ 427130 w 1715909"/>
                    <a:gd name="connsiteY1" fmla="*/ 148732 h 246219"/>
                    <a:gd name="connsiteX2" fmla="*/ 852529 w 1715909"/>
                    <a:gd name="connsiteY2" fmla="*/ 16248 h 246219"/>
                    <a:gd name="connsiteX3" fmla="*/ 1715909 w 1715909"/>
                    <a:gd name="connsiteY3" fmla="*/ 246219 h 246219"/>
                    <a:gd name="connsiteX0" fmla="*/ 0 w 1174043"/>
                    <a:gd name="connsiteY0" fmla="*/ 60457 h 150187"/>
                    <a:gd name="connsiteX1" fmla="*/ 427130 w 1174043"/>
                    <a:gd name="connsiteY1" fmla="*/ 141636 h 150187"/>
                    <a:gd name="connsiteX2" fmla="*/ 852529 w 1174043"/>
                    <a:gd name="connsiteY2" fmla="*/ 9152 h 150187"/>
                    <a:gd name="connsiteX3" fmla="*/ 1174043 w 1174043"/>
                    <a:gd name="connsiteY3" fmla="*/ 86723 h 150187"/>
                    <a:gd name="connsiteX0" fmla="*/ 0 w 1174043"/>
                    <a:gd name="connsiteY0" fmla="*/ 60457 h 151883"/>
                    <a:gd name="connsiteX1" fmla="*/ 427130 w 1174043"/>
                    <a:gd name="connsiteY1" fmla="*/ 141636 h 151883"/>
                    <a:gd name="connsiteX2" fmla="*/ 852529 w 1174043"/>
                    <a:gd name="connsiteY2" fmla="*/ 9152 h 151883"/>
                    <a:gd name="connsiteX3" fmla="*/ 1174043 w 1174043"/>
                    <a:gd name="connsiteY3" fmla="*/ 86723 h 151883"/>
                    <a:gd name="connsiteX0" fmla="*/ 0 w 1174043"/>
                    <a:gd name="connsiteY0" fmla="*/ 60457 h 151883"/>
                    <a:gd name="connsiteX1" fmla="*/ 427130 w 1174043"/>
                    <a:gd name="connsiteY1" fmla="*/ 141636 h 151883"/>
                    <a:gd name="connsiteX2" fmla="*/ 762218 w 1174043"/>
                    <a:gd name="connsiteY2" fmla="*/ 9152 h 151883"/>
                    <a:gd name="connsiteX3" fmla="*/ 1174043 w 1174043"/>
                    <a:gd name="connsiteY3" fmla="*/ 86723 h 151883"/>
                    <a:gd name="connsiteX0" fmla="*/ 0 w 1174043"/>
                    <a:gd name="connsiteY0" fmla="*/ 60457 h 151883"/>
                    <a:gd name="connsiteX1" fmla="*/ 427131 w 1174043"/>
                    <a:gd name="connsiteY1" fmla="*/ 141636 h 151883"/>
                    <a:gd name="connsiteX2" fmla="*/ 762218 w 1174043"/>
                    <a:gd name="connsiteY2" fmla="*/ 9152 h 151883"/>
                    <a:gd name="connsiteX3" fmla="*/ 1174043 w 1174043"/>
                    <a:gd name="connsiteY3" fmla="*/ 86723 h 151883"/>
                    <a:gd name="connsiteX0" fmla="*/ 0 w 1174043"/>
                    <a:gd name="connsiteY0" fmla="*/ 60457 h 151883"/>
                    <a:gd name="connsiteX1" fmla="*/ 427131 w 1174043"/>
                    <a:gd name="connsiteY1" fmla="*/ 141636 h 151883"/>
                    <a:gd name="connsiteX2" fmla="*/ 762218 w 1174043"/>
                    <a:gd name="connsiteY2" fmla="*/ 9152 h 151883"/>
                    <a:gd name="connsiteX3" fmla="*/ 1174043 w 1174043"/>
                    <a:gd name="connsiteY3" fmla="*/ 86723 h 151883"/>
                  </a:gdLst>
                  <a:ahLst/>
                  <a:cxnLst>
                    <a:cxn ang="0">
                      <a:pos x="connsiteX0" y="connsiteY0"/>
                    </a:cxn>
                    <a:cxn ang="0">
                      <a:pos x="connsiteX1" y="connsiteY1"/>
                    </a:cxn>
                    <a:cxn ang="0">
                      <a:pos x="connsiteX2" y="connsiteY2"/>
                    </a:cxn>
                    <a:cxn ang="0">
                      <a:pos x="connsiteX3" y="connsiteY3"/>
                    </a:cxn>
                  </a:cxnLst>
                  <a:rect l="l" t="t" r="r" b="b"/>
                  <a:pathLst>
                    <a:path w="1174043" h="151883">
                      <a:moveTo>
                        <a:pt x="0" y="60457"/>
                      </a:moveTo>
                      <a:cubicBezTo>
                        <a:pt x="209399" y="39269"/>
                        <a:pt x="300095" y="150187"/>
                        <a:pt x="427131" y="141636"/>
                      </a:cubicBezTo>
                      <a:cubicBezTo>
                        <a:pt x="554167" y="133085"/>
                        <a:pt x="637733" y="18304"/>
                        <a:pt x="762218" y="9152"/>
                      </a:cubicBezTo>
                      <a:cubicBezTo>
                        <a:pt x="886703" y="0"/>
                        <a:pt x="946692" y="151883"/>
                        <a:pt x="1174043" y="86723"/>
                      </a:cubicBezTo>
                    </a:path>
                  </a:pathLst>
                </a:custGeom>
                <a:ln w="12700" cap="flat" cmpd="sng" algn="ctr">
                  <a:solidFill>
                    <a:srgbClr val="FF66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240" name="フリーフォーム 141"/>
                <p:cNvSpPr/>
                <p:nvPr/>
              </p:nvSpPr>
              <p:spPr>
                <a:xfrm>
                  <a:off x="1828800" y="4699517"/>
                  <a:ext cx="990600" cy="151883"/>
                </a:xfrm>
                <a:custGeom>
                  <a:avLst/>
                  <a:gdLst>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427145 h 427145"/>
                    <a:gd name="connsiteX1" fmla="*/ 356086 w 1341259"/>
                    <a:gd name="connsiteY1" fmla="*/ 82910 h 427145"/>
                    <a:gd name="connsiteX2" fmla="*/ 712173 w 1341259"/>
                    <a:gd name="connsiteY2" fmla="*/ 355924 h 427145"/>
                    <a:gd name="connsiteX3" fmla="*/ 985172 w 1341259"/>
                    <a:gd name="connsiteY3" fmla="*/ 71040 h 427145"/>
                    <a:gd name="connsiteX4" fmla="*/ 1341259 w 1341259"/>
                    <a:gd name="connsiteY4" fmla="*/ 142261 h 42714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722259"/>
                    <a:gd name="connsiteY0" fmla="*/ 396695 h 569011"/>
                    <a:gd name="connsiteX1" fmla="*/ 356086 w 1722259"/>
                    <a:gd name="connsiteY1" fmla="*/ 52460 h 569011"/>
                    <a:gd name="connsiteX2" fmla="*/ 712173 w 1722259"/>
                    <a:gd name="connsiteY2" fmla="*/ 325474 h 569011"/>
                    <a:gd name="connsiteX3" fmla="*/ 985172 w 1722259"/>
                    <a:gd name="connsiteY3" fmla="*/ 40590 h 569011"/>
                    <a:gd name="connsiteX4" fmla="*/ 1722259 w 1722259"/>
                    <a:gd name="connsiteY4" fmla="*/ 569011 h 569011"/>
                    <a:gd name="connsiteX0" fmla="*/ 0 w 1722259"/>
                    <a:gd name="connsiteY0" fmla="*/ 344235 h 516551"/>
                    <a:gd name="connsiteX1" fmla="*/ 356086 w 1722259"/>
                    <a:gd name="connsiteY1" fmla="*/ 0 h 516551"/>
                    <a:gd name="connsiteX2" fmla="*/ 712173 w 1722259"/>
                    <a:gd name="connsiteY2" fmla="*/ 273014 h 516551"/>
                    <a:gd name="connsiteX3" fmla="*/ 1213772 w 1722259"/>
                    <a:gd name="connsiteY3" fmla="*/ 140530 h 516551"/>
                    <a:gd name="connsiteX4" fmla="*/ 1722259 w 1722259"/>
                    <a:gd name="connsiteY4" fmla="*/ 516551 h 516551"/>
                    <a:gd name="connsiteX0" fmla="*/ 0 w 1722259"/>
                    <a:gd name="connsiteY0" fmla="*/ 344235 h 525036"/>
                    <a:gd name="connsiteX1" fmla="*/ 356086 w 1722259"/>
                    <a:gd name="connsiteY1" fmla="*/ 0 h 525036"/>
                    <a:gd name="connsiteX2" fmla="*/ 788373 w 1722259"/>
                    <a:gd name="connsiteY2" fmla="*/ 501614 h 525036"/>
                    <a:gd name="connsiteX3" fmla="*/ 1213772 w 1722259"/>
                    <a:gd name="connsiteY3" fmla="*/ 140530 h 525036"/>
                    <a:gd name="connsiteX4" fmla="*/ 1722259 w 1722259"/>
                    <a:gd name="connsiteY4" fmla="*/ 516551 h 525036"/>
                    <a:gd name="connsiteX0" fmla="*/ 0 w 1722259"/>
                    <a:gd name="connsiteY0" fmla="*/ 206194 h 378510"/>
                    <a:gd name="connsiteX1" fmla="*/ 432286 w 1722259"/>
                    <a:gd name="connsiteY1" fmla="*/ 14359 h 378510"/>
                    <a:gd name="connsiteX2" fmla="*/ 788373 w 1722259"/>
                    <a:gd name="connsiteY2" fmla="*/ 363573 h 378510"/>
                    <a:gd name="connsiteX3" fmla="*/ 1213772 w 1722259"/>
                    <a:gd name="connsiteY3" fmla="*/ 2489 h 378510"/>
                    <a:gd name="connsiteX4" fmla="*/ 1722259 w 1722259"/>
                    <a:gd name="connsiteY4" fmla="*/ 378510 h 378510"/>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13170 h 389191"/>
                    <a:gd name="connsiteX4" fmla="*/ 1722259 w 1722259"/>
                    <a:gd name="connsiteY4" fmla="*/ 389191 h 389191"/>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16875 h 384976"/>
                    <a:gd name="connsiteX1" fmla="*/ 432286 w 1722259"/>
                    <a:gd name="connsiteY1" fmla="*/ 25040 h 384976"/>
                    <a:gd name="connsiteX2" fmla="*/ 788373 w 1722259"/>
                    <a:gd name="connsiteY2" fmla="*/ 374254 h 384976"/>
                    <a:gd name="connsiteX3" fmla="*/ 1213772 w 1722259"/>
                    <a:gd name="connsiteY3" fmla="*/ 89370 h 384976"/>
                    <a:gd name="connsiteX4" fmla="*/ 1722259 w 1722259"/>
                    <a:gd name="connsiteY4" fmla="*/ 84391 h 384976"/>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81565 h 830666"/>
                    <a:gd name="connsiteX1" fmla="*/ 432286 w 1722259"/>
                    <a:gd name="connsiteY1" fmla="*/ 89730 h 830666"/>
                    <a:gd name="connsiteX2" fmla="*/ 788373 w 1722259"/>
                    <a:gd name="connsiteY2" fmla="*/ 819944 h 830666"/>
                    <a:gd name="connsiteX3" fmla="*/ 1213772 w 1722259"/>
                    <a:gd name="connsiteY3" fmla="*/ 154060 h 830666"/>
                    <a:gd name="connsiteX4" fmla="*/ 1722259 w 1722259"/>
                    <a:gd name="connsiteY4" fmla="*/ 453881 h 830666"/>
                    <a:gd name="connsiteX0" fmla="*/ 0 w 1417459"/>
                    <a:gd name="connsiteY0" fmla="*/ 281565 h 830666"/>
                    <a:gd name="connsiteX1" fmla="*/ 432286 w 1417459"/>
                    <a:gd name="connsiteY1" fmla="*/ 89730 h 830666"/>
                    <a:gd name="connsiteX2" fmla="*/ 788373 w 1417459"/>
                    <a:gd name="connsiteY2" fmla="*/ 819944 h 830666"/>
                    <a:gd name="connsiteX3" fmla="*/ 1213772 w 1417459"/>
                    <a:gd name="connsiteY3" fmla="*/ 154060 h 830666"/>
                    <a:gd name="connsiteX4" fmla="*/ 1417459 w 1417459"/>
                    <a:gd name="connsiteY4" fmla="*/ 758681 h 830666"/>
                    <a:gd name="connsiteX0" fmla="*/ 0 w 1715909"/>
                    <a:gd name="connsiteY0" fmla="*/ 281565 h 830666"/>
                    <a:gd name="connsiteX1" fmla="*/ 432286 w 1715909"/>
                    <a:gd name="connsiteY1" fmla="*/ 89730 h 830666"/>
                    <a:gd name="connsiteX2" fmla="*/ 788373 w 1715909"/>
                    <a:gd name="connsiteY2" fmla="*/ 819944 h 830666"/>
                    <a:gd name="connsiteX3" fmla="*/ 1213772 w 1715909"/>
                    <a:gd name="connsiteY3" fmla="*/ 154060 h 830666"/>
                    <a:gd name="connsiteX4" fmla="*/ 1715909 w 1715909"/>
                    <a:gd name="connsiteY4" fmla="*/ 460231 h 830666"/>
                    <a:gd name="connsiteX0" fmla="*/ 0 w 1715909"/>
                    <a:gd name="connsiteY0" fmla="*/ 230765 h 475066"/>
                    <a:gd name="connsiteX1" fmla="*/ 432286 w 1715909"/>
                    <a:gd name="connsiteY1" fmla="*/ 38930 h 475066"/>
                    <a:gd name="connsiteX2" fmla="*/ 788373 w 1715909"/>
                    <a:gd name="connsiteY2" fmla="*/ 464344 h 475066"/>
                    <a:gd name="connsiteX3" fmla="*/ 1213772 w 1715909"/>
                    <a:gd name="connsiteY3" fmla="*/ 103260 h 475066"/>
                    <a:gd name="connsiteX4" fmla="*/ 1715909 w 1715909"/>
                    <a:gd name="connsiteY4" fmla="*/ 409431 h 475066"/>
                    <a:gd name="connsiteX0" fmla="*/ 0 w 1715909"/>
                    <a:gd name="connsiteY0" fmla="*/ 230765 h 487766"/>
                    <a:gd name="connsiteX1" fmla="*/ 432286 w 1715909"/>
                    <a:gd name="connsiteY1" fmla="*/ 38930 h 487766"/>
                    <a:gd name="connsiteX2" fmla="*/ 788373 w 1715909"/>
                    <a:gd name="connsiteY2" fmla="*/ 464344 h 487766"/>
                    <a:gd name="connsiteX3" fmla="*/ 1213772 w 1715909"/>
                    <a:gd name="connsiteY3" fmla="*/ 179460 h 487766"/>
                    <a:gd name="connsiteX4" fmla="*/ 1715909 w 1715909"/>
                    <a:gd name="connsiteY4" fmla="*/ 409431 h 487766"/>
                    <a:gd name="connsiteX0" fmla="*/ 0 w 1715909"/>
                    <a:gd name="connsiteY0" fmla="*/ 78365 h 313922"/>
                    <a:gd name="connsiteX1" fmla="*/ 432286 w 1715909"/>
                    <a:gd name="connsiteY1" fmla="*/ 38930 h 313922"/>
                    <a:gd name="connsiteX2" fmla="*/ 788373 w 1715909"/>
                    <a:gd name="connsiteY2" fmla="*/ 311944 h 313922"/>
                    <a:gd name="connsiteX3" fmla="*/ 1213772 w 1715909"/>
                    <a:gd name="connsiteY3" fmla="*/ 27060 h 313922"/>
                    <a:gd name="connsiteX4" fmla="*/ 1715909 w 1715909"/>
                    <a:gd name="connsiteY4" fmla="*/ 257031 h 313922"/>
                    <a:gd name="connsiteX0" fmla="*/ 0 w 1715909"/>
                    <a:gd name="connsiteY0" fmla="*/ 60457 h 302587"/>
                    <a:gd name="connsiteX1" fmla="*/ 788373 w 1715909"/>
                    <a:gd name="connsiteY1" fmla="*/ 294036 h 302587"/>
                    <a:gd name="connsiteX2" fmla="*/ 1213772 w 1715909"/>
                    <a:gd name="connsiteY2" fmla="*/ 9152 h 302587"/>
                    <a:gd name="connsiteX3" fmla="*/ 1715909 w 1715909"/>
                    <a:gd name="connsiteY3" fmla="*/ 239123 h 302587"/>
                    <a:gd name="connsiteX0" fmla="*/ 0 w 1715909"/>
                    <a:gd name="connsiteY0" fmla="*/ 67553 h 246219"/>
                    <a:gd name="connsiteX1" fmla="*/ 427130 w 1715909"/>
                    <a:gd name="connsiteY1" fmla="*/ 148732 h 246219"/>
                    <a:gd name="connsiteX2" fmla="*/ 1213772 w 1715909"/>
                    <a:gd name="connsiteY2" fmla="*/ 16248 h 246219"/>
                    <a:gd name="connsiteX3" fmla="*/ 1715909 w 1715909"/>
                    <a:gd name="connsiteY3" fmla="*/ 246219 h 246219"/>
                    <a:gd name="connsiteX0" fmla="*/ 0 w 1715909"/>
                    <a:gd name="connsiteY0" fmla="*/ 67553 h 246219"/>
                    <a:gd name="connsiteX1" fmla="*/ 427130 w 1715909"/>
                    <a:gd name="connsiteY1" fmla="*/ 148732 h 246219"/>
                    <a:gd name="connsiteX2" fmla="*/ 852529 w 1715909"/>
                    <a:gd name="connsiteY2" fmla="*/ 16248 h 246219"/>
                    <a:gd name="connsiteX3" fmla="*/ 1715909 w 1715909"/>
                    <a:gd name="connsiteY3" fmla="*/ 246219 h 246219"/>
                    <a:gd name="connsiteX0" fmla="*/ 0 w 1174043"/>
                    <a:gd name="connsiteY0" fmla="*/ 60457 h 150187"/>
                    <a:gd name="connsiteX1" fmla="*/ 427130 w 1174043"/>
                    <a:gd name="connsiteY1" fmla="*/ 141636 h 150187"/>
                    <a:gd name="connsiteX2" fmla="*/ 852529 w 1174043"/>
                    <a:gd name="connsiteY2" fmla="*/ 9152 h 150187"/>
                    <a:gd name="connsiteX3" fmla="*/ 1174043 w 1174043"/>
                    <a:gd name="connsiteY3" fmla="*/ 86723 h 150187"/>
                    <a:gd name="connsiteX0" fmla="*/ 0 w 1174043"/>
                    <a:gd name="connsiteY0" fmla="*/ 60457 h 151883"/>
                    <a:gd name="connsiteX1" fmla="*/ 427130 w 1174043"/>
                    <a:gd name="connsiteY1" fmla="*/ 141636 h 151883"/>
                    <a:gd name="connsiteX2" fmla="*/ 852529 w 1174043"/>
                    <a:gd name="connsiteY2" fmla="*/ 9152 h 151883"/>
                    <a:gd name="connsiteX3" fmla="*/ 1174043 w 1174043"/>
                    <a:gd name="connsiteY3" fmla="*/ 86723 h 151883"/>
                    <a:gd name="connsiteX0" fmla="*/ 0 w 1174043"/>
                    <a:gd name="connsiteY0" fmla="*/ 60457 h 151883"/>
                    <a:gd name="connsiteX1" fmla="*/ 427130 w 1174043"/>
                    <a:gd name="connsiteY1" fmla="*/ 141636 h 151883"/>
                    <a:gd name="connsiteX2" fmla="*/ 762218 w 1174043"/>
                    <a:gd name="connsiteY2" fmla="*/ 9152 h 151883"/>
                    <a:gd name="connsiteX3" fmla="*/ 1174043 w 1174043"/>
                    <a:gd name="connsiteY3" fmla="*/ 86723 h 151883"/>
                    <a:gd name="connsiteX0" fmla="*/ 0 w 1174043"/>
                    <a:gd name="connsiteY0" fmla="*/ 60457 h 151883"/>
                    <a:gd name="connsiteX1" fmla="*/ 427131 w 1174043"/>
                    <a:gd name="connsiteY1" fmla="*/ 141636 h 151883"/>
                    <a:gd name="connsiteX2" fmla="*/ 762218 w 1174043"/>
                    <a:gd name="connsiteY2" fmla="*/ 9152 h 151883"/>
                    <a:gd name="connsiteX3" fmla="*/ 1174043 w 1174043"/>
                    <a:gd name="connsiteY3" fmla="*/ 86723 h 151883"/>
                    <a:gd name="connsiteX0" fmla="*/ 0 w 1174043"/>
                    <a:gd name="connsiteY0" fmla="*/ 60457 h 151883"/>
                    <a:gd name="connsiteX1" fmla="*/ 427131 w 1174043"/>
                    <a:gd name="connsiteY1" fmla="*/ 141636 h 151883"/>
                    <a:gd name="connsiteX2" fmla="*/ 762218 w 1174043"/>
                    <a:gd name="connsiteY2" fmla="*/ 9152 h 151883"/>
                    <a:gd name="connsiteX3" fmla="*/ 1174043 w 1174043"/>
                    <a:gd name="connsiteY3" fmla="*/ 86723 h 151883"/>
                  </a:gdLst>
                  <a:ahLst/>
                  <a:cxnLst>
                    <a:cxn ang="0">
                      <a:pos x="connsiteX0" y="connsiteY0"/>
                    </a:cxn>
                    <a:cxn ang="0">
                      <a:pos x="connsiteX1" y="connsiteY1"/>
                    </a:cxn>
                    <a:cxn ang="0">
                      <a:pos x="connsiteX2" y="connsiteY2"/>
                    </a:cxn>
                    <a:cxn ang="0">
                      <a:pos x="connsiteX3" y="connsiteY3"/>
                    </a:cxn>
                  </a:cxnLst>
                  <a:rect l="l" t="t" r="r" b="b"/>
                  <a:pathLst>
                    <a:path w="1174043" h="151883">
                      <a:moveTo>
                        <a:pt x="0" y="60457"/>
                      </a:moveTo>
                      <a:cubicBezTo>
                        <a:pt x="209399" y="39269"/>
                        <a:pt x="300095" y="150187"/>
                        <a:pt x="427131" y="141636"/>
                      </a:cubicBezTo>
                      <a:cubicBezTo>
                        <a:pt x="554167" y="133085"/>
                        <a:pt x="637733" y="18304"/>
                        <a:pt x="762218" y="9152"/>
                      </a:cubicBezTo>
                      <a:cubicBezTo>
                        <a:pt x="886703" y="0"/>
                        <a:pt x="946692" y="151883"/>
                        <a:pt x="1174043" y="86723"/>
                      </a:cubicBezTo>
                    </a:path>
                  </a:pathLst>
                </a:custGeom>
                <a:ln w="12700" cap="flat" cmpd="sng" algn="ctr">
                  <a:solidFill>
                    <a:srgbClr val="FF66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241" name="フリーフォーム 142"/>
                <p:cNvSpPr/>
                <p:nvPr/>
              </p:nvSpPr>
              <p:spPr>
                <a:xfrm>
                  <a:off x="1828800" y="4724917"/>
                  <a:ext cx="990600" cy="151883"/>
                </a:xfrm>
                <a:custGeom>
                  <a:avLst/>
                  <a:gdLst>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427145 h 427145"/>
                    <a:gd name="connsiteX1" fmla="*/ 356086 w 1341259"/>
                    <a:gd name="connsiteY1" fmla="*/ 82910 h 427145"/>
                    <a:gd name="connsiteX2" fmla="*/ 712173 w 1341259"/>
                    <a:gd name="connsiteY2" fmla="*/ 355924 h 427145"/>
                    <a:gd name="connsiteX3" fmla="*/ 985172 w 1341259"/>
                    <a:gd name="connsiteY3" fmla="*/ 71040 h 427145"/>
                    <a:gd name="connsiteX4" fmla="*/ 1341259 w 1341259"/>
                    <a:gd name="connsiteY4" fmla="*/ 142261 h 42714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722259"/>
                    <a:gd name="connsiteY0" fmla="*/ 396695 h 569011"/>
                    <a:gd name="connsiteX1" fmla="*/ 356086 w 1722259"/>
                    <a:gd name="connsiteY1" fmla="*/ 52460 h 569011"/>
                    <a:gd name="connsiteX2" fmla="*/ 712173 w 1722259"/>
                    <a:gd name="connsiteY2" fmla="*/ 325474 h 569011"/>
                    <a:gd name="connsiteX3" fmla="*/ 985172 w 1722259"/>
                    <a:gd name="connsiteY3" fmla="*/ 40590 h 569011"/>
                    <a:gd name="connsiteX4" fmla="*/ 1722259 w 1722259"/>
                    <a:gd name="connsiteY4" fmla="*/ 569011 h 569011"/>
                    <a:gd name="connsiteX0" fmla="*/ 0 w 1722259"/>
                    <a:gd name="connsiteY0" fmla="*/ 344235 h 516551"/>
                    <a:gd name="connsiteX1" fmla="*/ 356086 w 1722259"/>
                    <a:gd name="connsiteY1" fmla="*/ 0 h 516551"/>
                    <a:gd name="connsiteX2" fmla="*/ 712173 w 1722259"/>
                    <a:gd name="connsiteY2" fmla="*/ 273014 h 516551"/>
                    <a:gd name="connsiteX3" fmla="*/ 1213772 w 1722259"/>
                    <a:gd name="connsiteY3" fmla="*/ 140530 h 516551"/>
                    <a:gd name="connsiteX4" fmla="*/ 1722259 w 1722259"/>
                    <a:gd name="connsiteY4" fmla="*/ 516551 h 516551"/>
                    <a:gd name="connsiteX0" fmla="*/ 0 w 1722259"/>
                    <a:gd name="connsiteY0" fmla="*/ 344235 h 525036"/>
                    <a:gd name="connsiteX1" fmla="*/ 356086 w 1722259"/>
                    <a:gd name="connsiteY1" fmla="*/ 0 h 525036"/>
                    <a:gd name="connsiteX2" fmla="*/ 788373 w 1722259"/>
                    <a:gd name="connsiteY2" fmla="*/ 501614 h 525036"/>
                    <a:gd name="connsiteX3" fmla="*/ 1213772 w 1722259"/>
                    <a:gd name="connsiteY3" fmla="*/ 140530 h 525036"/>
                    <a:gd name="connsiteX4" fmla="*/ 1722259 w 1722259"/>
                    <a:gd name="connsiteY4" fmla="*/ 516551 h 525036"/>
                    <a:gd name="connsiteX0" fmla="*/ 0 w 1722259"/>
                    <a:gd name="connsiteY0" fmla="*/ 206194 h 378510"/>
                    <a:gd name="connsiteX1" fmla="*/ 432286 w 1722259"/>
                    <a:gd name="connsiteY1" fmla="*/ 14359 h 378510"/>
                    <a:gd name="connsiteX2" fmla="*/ 788373 w 1722259"/>
                    <a:gd name="connsiteY2" fmla="*/ 363573 h 378510"/>
                    <a:gd name="connsiteX3" fmla="*/ 1213772 w 1722259"/>
                    <a:gd name="connsiteY3" fmla="*/ 2489 h 378510"/>
                    <a:gd name="connsiteX4" fmla="*/ 1722259 w 1722259"/>
                    <a:gd name="connsiteY4" fmla="*/ 378510 h 378510"/>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13170 h 389191"/>
                    <a:gd name="connsiteX4" fmla="*/ 1722259 w 1722259"/>
                    <a:gd name="connsiteY4" fmla="*/ 389191 h 389191"/>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16875 h 384976"/>
                    <a:gd name="connsiteX1" fmla="*/ 432286 w 1722259"/>
                    <a:gd name="connsiteY1" fmla="*/ 25040 h 384976"/>
                    <a:gd name="connsiteX2" fmla="*/ 788373 w 1722259"/>
                    <a:gd name="connsiteY2" fmla="*/ 374254 h 384976"/>
                    <a:gd name="connsiteX3" fmla="*/ 1213772 w 1722259"/>
                    <a:gd name="connsiteY3" fmla="*/ 89370 h 384976"/>
                    <a:gd name="connsiteX4" fmla="*/ 1722259 w 1722259"/>
                    <a:gd name="connsiteY4" fmla="*/ 84391 h 384976"/>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81565 h 830666"/>
                    <a:gd name="connsiteX1" fmla="*/ 432286 w 1722259"/>
                    <a:gd name="connsiteY1" fmla="*/ 89730 h 830666"/>
                    <a:gd name="connsiteX2" fmla="*/ 788373 w 1722259"/>
                    <a:gd name="connsiteY2" fmla="*/ 819944 h 830666"/>
                    <a:gd name="connsiteX3" fmla="*/ 1213772 w 1722259"/>
                    <a:gd name="connsiteY3" fmla="*/ 154060 h 830666"/>
                    <a:gd name="connsiteX4" fmla="*/ 1722259 w 1722259"/>
                    <a:gd name="connsiteY4" fmla="*/ 453881 h 830666"/>
                    <a:gd name="connsiteX0" fmla="*/ 0 w 1417459"/>
                    <a:gd name="connsiteY0" fmla="*/ 281565 h 830666"/>
                    <a:gd name="connsiteX1" fmla="*/ 432286 w 1417459"/>
                    <a:gd name="connsiteY1" fmla="*/ 89730 h 830666"/>
                    <a:gd name="connsiteX2" fmla="*/ 788373 w 1417459"/>
                    <a:gd name="connsiteY2" fmla="*/ 819944 h 830666"/>
                    <a:gd name="connsiteX3" fmla="*/ 1213772 w 1417459"/>
                    <a:gd name="connsiteY3" fmla="*/ 154060 h 830666"/>
                    <a:gd name="connsiteX4" fmla="*/ 1417459 w 1417459"/>
                    <a:gd name="connsiteY4" fmla="*/ 758681 h 830666"/>
                    <a:gd name="connsiteX0" fmla="*/ 0 w 1715909"/>
                    <a:gd name="connsiteY0" fmla="*/ 281565 h 830666"/>
                    <a:gd name="connsiteX1" fmla="*/ 432286 w 1715909"/>
                    <a:gd name="connsiteY1" fmla="*/ 89730 h 830666"/>
                    <a:gd name="connsiteX2" fmla="*/ 788373 w 1715909"/>
                    <a:gd name="connsiteY2" fmla="*/ 819944 h 830666"/>
                    <a:gd name="connsiteX3" fmla="*/ 1213772 w 1715909"/>
                    <a:gd name="connsiteY3" fmla="*/ 154060 h 830666"/>
                    <a:gd name="connsiteX4" fmla="*/ 1715909 w 1715909"/>
                    <a:gd name="connsiteY4" fmla="*/ 460231 h 830666"/>
                    <a:gd name="connsiteX0" fmla="*/ 0 w 1715909"/>
                    <a:gd name="connsiteY0" fmla="*/ 230765 h 475066"/>
                    <a:gd name="connsiteX1" fmla="*/ 432286 w 1715909"/>
                    <a:gd name="connsiteY1" fmla="*/ 38930 h 475066"/>
                    <a:gd name="connsiteX2" fmla="*/ 788373 w 1715909"/>
                    <a:gd name="connsiteY2" fmla="*/ 464344 h 475066"/>
                    <a:gd name="connsiteX3" fmla="*/ 1213772 w 1715909"/>
                    <a:gd name="connsiteY3" fmla="*/ 103260 h 475066"/>
                    <a:gd name="connsiteX4" fmla="*/ 1715909 w 1715909"/>
                    <a:gd name="connsiteY4" fmla="*/ 409431 h 475066"/>
                    <a:gd name="connsiteX0" fmla="*/ 0 w 1715909"/>
                    <a:gd name="connsiteY0" fmla="*/ 230765 h 487766"/>
                    <a:gd name="connsiteX1" fmla="*/ 432286 w 1715909"/>
                    <a:gd name="connsiteY1" fmla="*/ 38930 h 487766"/>
                    <a:gd name="connsiteX2" fmla="*/ 788373 w 1715909"/>
                    <a:gd name="connsiteY2" fmla="*/ 464344 h 487766"/>
                    <a:gd name="connsiteX3" fmla="*/ 1213772 w 1715909"/>
                    <a:gd name="connsiteY3" fmla="*/ 179460 h 487766"/>
                    <a:gd name="connsiteX4" fmla="*/ 1715909 w 1715909"/>
                    <a:gd name="connsiteY4" fmla="*/ 409431 h 487766"/>
                    <a:gd name="connsiteX0" fmla="*/ 0 w 1715909"/>
                    <a:gd name="connsiteY0" fmla="*/ 78365 h 313922"/>
                    <a:gd name="connsiteX1" fmla="*/ 432286 w 1715909"/>
                    <a:gd name="connsiteY1" fmla="*/ 38930 h 313922"/>
                    <a:gd name="connsiteX2" fmla="*/ 788373 w 1715909"/>
                    <a:gd name="connsiteY2" fmla="*/ 311944 h 313922"/>
                    <a:gd name="connsiteX3" fmla="*/ 1213772 w 1715909"/>
                    <a:gd name="connsiteY3" fmla="*/ 27060 h 313922"/>
                    <a:gd name="connsiteX4" fmla="*/ 1715909 w 1715909"/>
                    <a:gd name="connsiteY4" fmla="*/ 257031 h 313922"/>
                    <a:gd name="connsiteX0" fmla="*/ 0 w 1715909"/>
                    <a:gd name="connsiteY0" fmla="*/ 60457 h 302587"/>
                    <a:gd name="connsiteX1" fmla="*/ 788373 w 1715909"/>
                    <a:gd name="connsiteY1" fmla="*/ 294036 h 302587"/>
                    <a:gd name="connsiteX2" fmla="*/ 1213772 w 1715909"/>
                    <a:gd name="connsiteY2" fmla="*/ 9152 h 302587"/>
                    <a:gd name="connsiteX3" fmla="*/ 1715909 w 1715909"/>
                    <a:gd name="connsiteY3" fmla="*/ 239123 h 302587"/>
                    <a:gd name="connsiteX0" fmla="*/ 0 w 1715909"/>
                    <a:gd name="connsiteY0" fmla="*/ 67553 h 246219"/>
                    <a:gd name="connsiteX1" fmla="*/ 427130 w 1715909"/>
                    <a:gd name="connsiteY1" fmla="*/ 148732 h 246219"/>
                    <a:gd name="connsiteX2" fmla="*/ 1213772 w 1715909"/>
                    <a:gd name="connsiteY2" fmla="*/ 16248 h 246219"/>
                    <a:gd name="connsiteX3" fmla="*/ 1715909 w 1715909"/>
                    <a:gd name="connsiteY3" fmla="*/ 246219 h 246219"/>
                    <a:gd name="connsiteX0" fmla="*/ 0 w 1715909"/>
                    <a:gd name="connsiteY0" fmla="*/ 67553 h 246219"/>
                    <a:gd name="connsiteX1" fmla="*/ 427130 w 1715909"/>
                    <a:gd name="connsiteY1" fmla="*/ 148732 h 246219"/>
                    <a:gd name="connsiteX2" fmla="*/ 852529 w 1715909"/>
                    <a:gd name="connsiteY2" fmla="*/ 16248 h 246219"/>
                    <a:gd name="connsiteX3" fmla="*/ 1715909 w 1715909"/>
                    <a:gd name="connsiteY3" fmla="*/ 246219 h 246219"/>
                    <a:gd name="connsiteX0" fmla="*/ 0 w 1174043"/>
                    <a:gd name="connsiteY0" fmla="*/ 60457 h 150187"/>
                    <a:gd name="connsiteX1" fmla="*/ 427130 w 1174043"/>
                    <a:gd name="connsiteY1" fmla="*/ 141636 h 150187"/>
                    <a:gd name="connsiteX2" fmla="*/ 852529 w 1174043"/>
                    <a:gd name="connsiteY2" fmla="*/ 9152 h 150187"/>
                    <a:gd name="connsiteX3" fmla="*/ 1174043 w 1174043"/>
                    <a:gd name="connsiteY3" fmla="*/ 86723 h 150187"/>
                    <a:gd name="connsiteX0" fmla="*/ 0 w 1174043"/>
                    <a:gd name="connsiteY0" fmla="*/ 60457 h 151883"/>
                    <a:gd name="connsiteX1" fmla="*/ 427130 w 1174043"/>
                    <a:gd name="connsiteY1" fmla="*/ 141636 h 151883"/>
                    <a:gd name="connsiteX2" fmla="*/ 852529 w 1174043"/>
                    <a:gd name="connsiteY2" fmla="*/ 9152 h 151883"/>
                    <a:gd name="connsiteX3" fmla="*/ 1174043 w 1174043"/>
                    <a:gd name="connsiteY3" fmla="*/ 86723 h 151883"/>
                    <a:gd name="connsiteX0" fmla="*/ 0 w 1174043"/>
                    <a:gd name="connsiteY0" fmla="*/ 60457 h 151883"/>
                    <a:gd name="connsiteX1" fmla="*/ 427130 w 1174043"/>
                    <a:gd name="connsiteY1" fmla="*/ 141636 h 151883"/>
                    <a:gd name="connsiteX2" fmla="*/ 762218 w 1174043"/>
                    <a:gd name="connsiteY2" fmla="*/ 9152 h 151883"/>
                    <a:gd name="connsiteX3" fmla="*/ 1174043 w 1174043"/>
                    <a:gd name="connsiteY3" fmla="*/ 86723 h 151883"/>
                    <a:gd name="connsiteX0" fmla="*/ 0 w 1174043"/>
                    <a:gd name="connsiteY0" fmla="*/ 60457 h 151883"/>
                    <a:gd name="connsiteX1" fmla="*/ 427131 w 1174043"/>
                    <a:gd name="connsiteY1" fmla="*/ 141636 h 151883"/>
                    <a:gd name="connsiteX2" fmla="*/ 762218 w 1174043"/>
                    <a:gd name="connsiteY2" fmla="*/ 9152 h 151883"/>
                    <a:gd name="connsiteX3" fmla="*/ 1174043 w 1174043"/>
                    <a:gd name="connsiteY3" fmla="*/ 86723 h 151883"/>
                    <a:gd name="connsiteX0" fmla="*/ 0 w 1174043"/>
                    <a:gd name="connsiteY0" fmla="*/ 60457 h 151883"/>
                    <a:gd name="connsiteX1" fmla="*/ 427131 w 1174043"/>
                    <a:gd name="connsiteY1" fmla="*/ 141636 h 151883"/>
                    <a:gd name="connsiteX2" fmla="*/ 762218 w 1174043"/>
                    <a:gd name="connsiteY2" fmla="*/ 9152 h 151883"/>
                    <a:gd name="connsiteX3" fmla="*/ 1174043 w 1174043"/>
                    <a:gd name="connsiteY3" fmla="*/ 86723 h 151883"/>
                  </a:gdLst>
                  <a:ahLst/>
                  <a:cxnLst>
                    <a:cxn ang="0">
                      <a:pos x="connsiteX0" y="connsiteY0"/>
                    </a:cxn>
                    <a:cxn ang="0">
                      <a:pos x="connsiteX1" y="connsiteY1"/>
                    </a:cxn>
                    <a:cxn ang="0">
                      <a:pos x="connsiteX2" y="connsiteY2"/>
                    </a:cxn>
                    <a:cxn ang="0">
                      <a:pos x="connsiteX3" y="connsiteY3"/>
                    </a:cxn>
                  </a:cxnLst>
                  <a:rect l="l" t="t" r="r" b="b"/>
                  <a:pathLst>
                    <a:path w="1174043" h="151883">
                      <a:moveTo>
                        <a:pt x="0" y="60457"/>
                      </a:moveTo>
                      <a:cubicBezTo>
                        <a:pt x="209399" y="39269"/>
                        <a:pt x="300095" y="150187"/>
                        <a:pt x="427131" y="141636"/>
                      </a:cubicBezTo>
                      <a:cubicBezTo>
                        <a:pt x="554167" y="133085"/>
                        <a:pt x="637733" y="18304"/>
                        <a:pt x="762218" y="9152"/>
                      </a:cubicBezTo>
                      <a:cubicBezTo>
                        <a:pt x="886703" y="0"/>
                        <a:pt x="946692" y="151883"/>
                        <a:pt x="1174043" y="86723"/>
                      </a:cubicBezTo>
                    </a:path>
                  </a:pathLst>
                </a:custGeom>
                <a:ln w="12700" cap="flat" cmpd="sng" algn="ctr">
                  <a:solidFill>
                    <a:srgbClr val="FF66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242" name="フリーフォーム 143"/>
                <p:cNvSpPr/>
                <p:nvPr/>
              </p:nvSpPr>
              <p:spPr>
                <a:xfrm>
                  <a:off x="1828800" y="4750317"/>
                  <a:ext cx="990600" cy="151883"/>
                </a:xfrm>
                <a:custGeom>
                  <a:avLst/>
                  <a:gdLst>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427145 h 427145"/>
                    <a:gd name="connsiteX1" fmla="*/ 356086 w 1341259"/>
                    <a:gd name="connsiteY1" fmla="*/ 82910 h 427145"/>
                    <a:gd name="connsiteX2" fmla="*/ 712173 w 1341259"/>
                    <a:gd name="connsiteY2" fmla="*/ 355924 h 427145"/>
                    <a:gd name="connsiteX3" fmla="*/ 985172 w 1341259"/>
                    <a:gd name="connsiteY3" fmla="*/ 71040 h 427145"/>
                    <a:gd name="connsiteX4" fmla="*/ 1341259 w 1341259"/>
                    <a:gd name="connsiteY4" fmla="*/ 142261 h 42714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722259"/>
                    <a:gd name="connsiteY0" fmla="*/ 396695 h 569011"/>
                    <a:gd name="connsiteX1" fmla="*/ 356086 w 1722259"/>
                    <a:gd name="connsiteY1" fmla="*/ 52460 h 569011"/>
                    <a:gd name="connsiteX2" fmla="*/ 712173 w 1722259"/>
                    <a:gd name="connsiteY2" fmla="*/ 325474 h 569011"/>
                    <a:gd name="connsiteX3" fmla="*/ 985172 w 1722259"/>
                    <a:gd name="connsiteY3" fmla="*/ 40590 h 569011"/>
                    <a:gd name="connsiteX4" fmla="*/ 1722259 w 1722259"/>
                    <a:gd name="connsiteY4" fmla="*/ 569011 h 569011"/>
                    <a:gd name="connsiteX0" fmla="*/ 0 w 1722259"/>
                    <a:gd name="connsiteY0" fmla="*/ 344235 h 516551"/>
                    <a:gd name="connsiteX1" fmla="*/ 356086 w 1722259"/>
                    <a:gd name="connsiteY1" fmla="*/ 0 h 516551"/>
                    <a:gd name="connsiteX2" fmla="*/ 712173 w 1722259"/>
                    <a:gd name="connsiteY2" fmla="*/ 273014 h 516551"/>
                    <a:gd name="connsiteX3" fmla="*/ 1213772 w 1722259"/>
                    <a:gd name="connsiteY3" fmla="*/ 140530 h 516551"/>
                    <a:gd name="connsiteX4" fmla="*/ 1722259 w 1722259"/>
                    <a:gd name="connsiteY4" fmla="*/ 516551 h 516551"/>
                    <a:gd name="connsiteX0" fmla="*/ 0 w 1722259"/>
                    <a:gd name="connsiteY0" fmla="*/ 344235 h 525036"/>
                    <a:gd name="connsiteX1" fmla="*/ 356086 w 1722259"/>
                    <a:gd name="connsiteY1" fmla="*/ 0 h 525036"/>
                    <a:gd name="connsiteX2" fmla="*/ 788373 w 1722259"/>
                    <a:gd name="connsiteY2" fmla="*/ 501614 h 525036"/>
                    <a:gd name="connsiteX3" fmla="*/ 1213772 w 1722259"/>
                    <a:gd name="connsiteY3" fmla="*/ 140530 h 525036"/>
                    <a:gd name="connsiteX4" fmla="*/ 1722259 w 1722259"/>
                    <a:gd name="connsiteY4" fmla="*/ 516551 h 525036"/>
                    <a:gd name="connsiteX0" fmla="*/ 0 w 1722259"/>
                    <a:gd name="connsiteY0" fmla="*/ 206194 h 378510"/>
                    <a:gd name="connsiteX1" fmla="*/ 432286 w 1722259"/>
                    <a:gd name="connsiteY1" fmla="*/ 14359 h 378510"/>
                    <a:gd name="connsiteX2" fmla="*/ 788373 w 1722259"/>
                    <a:gd name="connsiteY2" fmla="*/ 363573 h 378510"/>
                    <a:gd name="connsiteX3" fmla="*/ 1213772 w 1722259"/>
                    <a:gd name="connsiteY3" fmla="*/ 2489 h 378510"/>
                    <a:gd name="connsiteX4" fmla="*/ 1722259 w 1722259"/>
                    <a:gd name="connsiteY4" fmla="*/ 378510 h 378510"/>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13170 h 389191"/>
                    <a:gd name="connsiteX4" fmla="*/ 1722259 w 1722259"/>
                    <a:gd name="connsiteY4" fmla="*/ 389191 h 389191"/>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16875 h 384976"/>
                    <a:gd name="connsiteX1" fmla="*/ 432286 w 1722259"/>
                    <a:gd name="connsiteY1" fmla="*/ 25040 h 384976"/>
                    <a:gd name="connsiteX2" fmla="*/ 788373 w 1722259"/>
                    <a:gd name="connsiteY2" fmla="*/ 374254 h 384976"/>
                    <a:gd name="connsiteX3" fmla="*/ 1213772 w 1722259"/>
                    <a:gd name="connsiteY3" fmla="*/ 89370 h 384976"/>
                    <a:gd name="connsiteX4" fmla="*/ 1722259 w 1722259"/>
                    <a:gd name="connsiteY4" fmla="*/ 84391 h 384976"/>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81565 h 830666"/>
                    <a:gd name="connsiteX1" fmla="*/ 432286 w 1722259"/>
                    <a:gd name="connsiteY1" fmla="*/ 89730 h 830666"/>
                    <a:gd name="connsiteX2" fmla="*/ 788373 w 1722259"/>
                    <a:gd name="connsiteY2" fmla="*/ 819944 h 830666"/>
                    <a:gd name="connsiteX3" fmla="*/ 1213772 w 1722259"/>
                    <a:gd name="connsiteY3" fmla="*/ 154060 h 830666"/>
                    <a:gd name="connsiteX4" fmla="*/ 1722259 w 1722259"/>
                    <a:gd name="connsiteY4" fmla="*/ 453881 h 830666"/>
                    <a:gd name="connsiteX0" fmla="*/ 0 w 1417459"/>
                    <a:gd name="connsiteY0" fmla="*/ 281565 h 830666"/>
                    <a:gd name="connsiteX1" fmla="*/ 432286 w 1417459"/>
                    <a:gd name="connsiteY1" fmla="*/ 89730 h 830666"/>
                    <a:gd name="connsiteX2" fmla="*/ 788373 w 1417459"/>
                    <a:gd name="connsiteY2" fmla="*/ 819944 h 830666"/>
                    <a:gd name="connsiteX3" fmla="*/ 1213772 w 1417459"/>
                    <a:gd name="connsiteY3" fmla="*/ 154060 h 830666"/>
                    <a:gd name="connsiteX4" fmla="*/ 1417459 w 1417459"/>
                    <a:gd name="connsiteY4" fmla="*/ 758681 h 830666"/>
                    <a:gd name="connsiteX0" fmla="*/ 0 w 1715909"/>
                    <a:gd name="connsiteY0" fmla="*/ 281565 h 830666"/>
                    <a:gd name="connsiteX1" fmla="*/ 432286 w 1715909"/>
                    <a:gd name="connsiteY1" fmla="*/ 89730 h 830666"/>
                    <a:gd name="connsiteX2" fmla="*/ 788373 w 1715909"/>
                    <a:gd name="connsiteY2" fmla="*/ 819944 h 830666"/>
                    <a:gd name="connsiteX3" fmla="*/ 1213772 w 1715909"/>
                    <a:gd name="connsiteY3" fmla="*/ 154060 h 830666"/>
                    <a:gd name="connsiteX4" fmla="*/ 1715909 w 1715909"/>
                    <a:gd name="connsiteY4" fmla="*/ 460231 h 830666"/>
                    <a:gd name="connsiteX0" fmla="*/ 0 w 1715909"/>
                    <a:gd name="connsiteY0" fmla="*/ 230765 h 475066"/>
                    <a:gd name="connsiteX1" fmla="*/ 432286 w 1715909"/>
                    <a:gd name="connsiteY1" fmla="*/ 38930 h 475066"/>
                    <a:gd name="connsiteX2" fmla="*/ 788373 w 1715909"/>
                    <a:gd name="connsiteY2" fmla="*/ 464344 h 475066"/>
                    <a:gd name="connsiteX3" fmla="*/ 1213772 w 1715909"/>
                    <a:gd name="connsiteY3" fmla="*/ 103260 h 475066"/>
                    <a:gd name="connsiteX4" fmla="*/ 1715909 w 1715909"/>
                    <a:gd name="connsiteY4" fmla="*/ 409431 h 475066"/>
                    <a:gd name="connsiteX0" fmla="*/ 0 w 1715909"/>
                    <a:gd name="connsiteY0" fmla="*/ 230765 h 487766"/>
                    <a:gd name="connsiteX1" fmla="*/ 432286 w 1715909"/>
                    <a:gd name="connsiteY1" fmla="*/ 38930 h 487766"/>
                    <a:gd name="connsiteX2" fmla="*/ 788373 w 1715909"/>
                    <a:gd name="connsiteY2" fmla="*/ 464344 h 487766"/>
                    <a:gd name="connsiteX3" fmla="*/ 1213772 w 1715909"/>
                    <a:gd name="connsiteY3" fmla="*/ 179460 h 487766"/>
                    <a:gd name="connsiteX4" fmla="*/ 1715909 w 1715909"/>
                    <a:gd name="connsiteY4" fmla="*/ 409431 h 487766"/>
                    <a:gd name="connsiteX0" fmla="*/ 0 w 1715909"/>
                    <a:gd name="connsiteY0" fmla="*/ 78365 h 313922"/>
                    <a:gd name="connsiteX1" fmla="*/ 432286 w 1715909"/>
                    <a:gd name="connsiteY1" fmla="*/ 38930 h 313922"/>
                    <a:gd name="connsiteX2" fmla="*/ 788373 w 1715909"/>
                    <a:gd name="connsiteY2" fmla="*/ 311944 h 313922"/>
                    <a:gd name="connsiteX3" fmla="*/ 1213772 w 1715909"/>
                    <a:gd name="connsiteY3" fmla="*/ 27060 h 313922"/>
                    <a:gd name="connsiteX4" fmla="*/ 1715909 w 1715909"/>
                    <a:gd name="connsiteY4" fmla="*/ 257031 h 313922"/>
                    <a:gd name="connsiteX0" fmla="*/ 0 w 1715909"/>
                    <a:gd name="connsiteY0" fmla="*/ 60457 h 302587"/>
                    <a:gd name="connsiteX1" fmla="*/ 788373 w 1715909"/>
                    <a:gd name="connsiteY1" fmla="*/ 294036 h 302587"/>
                    <a:gd name="connsiteX2" fmla="*/ 1213772 w 1715909"/>
                    <a:gd name="connsiteY2" fmla="*/ 9152 h 302587"/>
                    <a:gd name="connsiteX3" fmla="*/ 1715909 w 1715909"/>
                    <a:gd name="connsiteY3" fmla="*/ 239123 h 302587"/>
                    <a:gd name="connsiteX0" fmla="*/ 0 w 1715909"/>
                    <a:gd name="connsiteY0" fmla="*/ 67553 h 246219"/>
                    <a:gd name="connsiteX1" fmla="*/ 427130 w 1715909"/>
                    <a:gd name="connsiteY1" fmla="*/ 148732 h 246219"/>
                    <a:gd name="connsiteX2" fmla="*/ 1213772 w 1715909"/>
                    <a:gd name="connsiteY2" fmla="*/ 16248 h 246219"/>
                    <a:gd name="connsiteX3" fmla="*/ 1715909 w 1715909"/>
                    <a:gd name="connsiteY3" fmla="*/ 246219 h 246219"/>
                    <a:gd name="connsiteX0" fmla="*/ 0 w 1715909"/>
                    <a:gd name="connsiteY0" fmla="*/ 67553 h 246219"/>
                    <a:gd name="connsiteX1" fmla="*/ 427130 w 1715909"/>
                    <a:gd name="connsiteY1" fmla="*/ 148732 h 246219"/>
                    <a:gd name="connsiteX2" fmla="*/ 852529 w 1715909"/>
                    <a:gd name="connsiteY2" fmla="*/ 16248 h 246219"/>
                    <a:gd name="connsiteX3" fmla="*/ 1715909 w 1715909"/>
                    <a:gd name="connsiteY3" fmla="*/ 246219 h 246219"/>
                    <a:gd name="connsiteX0" fmla="*/ 0 w 1174043"/>
                    <a:gd name="connsiteY0" fmla="*/ 60457 h 150187"/>
                    <a:gd name="connsiteX1" fmla="*/ 427130 w 1174043"/>
                    <a:gd name="connsiteY1" fmla="*/ 141636 h 150187"/>
                    <a:gd name="connsiteX2" fmla="*/ 852529 w 1174043"/>
                    <a:gd name="connsiteY2" fmla="*/ 9152 h 150187"/>
                    <a:gd name="connsiteX3" fmla="*/ 1174043 w 1174043"/>
                    <a:gd name="connsiteY3" fmla="*/ 86723 h 150187"/>
                    <a:gd name="connsiteX0" fmla="*/ 0 w 1174043"/>
                    <a:gd name="connsiteY0" fmla="*/ 60457 h 151883"/>
                    <a:gd name="connsiteX1" fmla="*/ 427130 w 1174043"/>
                    <a:gd name="connsiteY1" fmla="*/ 141636 h 151883"/>
                    <a:gd name="connsiteX2" fmla="*/ 852529 w 1174043"/>
                    <a:gd name="connsiteY2" fmla="*/ 9152 h 151883"/>
                    <a:gd name="connsiteX3" fmla="*/ 1174043 w 1174043"/>
                    <a:gd name="connsiteY3" fmla="*/ 86723 h 151883"/>
                    <a:gd name="connsiteX0" fmla="*/ 0 w 1174043"/>
                    <a:gd name="connsiteY0" fmla="*/ 60457 h 151883"/>
                    <a:gd name="connsiteX1" fmla="*/ 427130 w 1174043"/>
                    <a:gd name="connsiteY1" fmla="*/ 141636 h 151883"/>
                    <a:gd name="connsiteX2" fmla="*/ 762218 w 1174043"/>
                    <a:gd name="connsiteY2" fmla="*/ 9152 h 151883"/>
                    <a:gd name="connsiteX3" fmla="*/ 1174043 w 1174043"/>
                    <a:gd name="connsiteY3" fmla="*/ 86723 h 151883"/>
                    <a:gd name="connsiteX0" fmla="*/ 0 w 1174043"/>
                    <a:gd name="connsiteY0" fmla="*/ 60457 h 151883"/>
                    <a:gd name="connsiteX1" fmla="*/ 427131 w 1174043"/>
                    <a:gd name="connsiteY1" fmla="*/ 141636 h 151883"/>
                    <a:gd name="connsiteX2" fmla="*/ 762218 w 1174043"/>
                    <a:gd name="connsiteY2" fmla="*/ 9152 h 151883"/>
                    <a:gd name="connsiteX3" fmla="*/ 1174043 w 1174043"/>
                    <a:gd name="connsiteY3" fmla="*/ 86723 h 151883"/>
                    <a:gd name="connsiteX0" fmla="*/ 0 w 1174043"/>
                    <a:gd name="connsiteY0" fmla="*/ 60457 h 151883"/>
                    <a:gd name="connsiteX1" fmla="*/ 427131 w 1174043"/>
                    <a:gd name="connsiteY1" fmla="*/ 141636 h 151883"/>
                    <a:gd name="connsiteX2" fmla="*/ 762218 w 1174043"/>
                    <a:gd name="connsiteY2" fmla="*/ 9152 h 151883"/>
                    <a:gd name="connsiteX3" fmla="*/ 1174043 w 1174043"/>
                    <a:gd name="connsiteY3" fmla="*/ 86723 h 151883"/>
                  </a:gdLst>
                  <a:ahLst/>
                  <a:cxnLst>
                    <a:cxn ang="0">
                      <a:pos x="connsiteX0" y="connsiteY0"/>
                    </a:cxn>
                    <a:cxn ang="0">
                      <a:pos x="connsiteX1" y="connsiteY1"/>
                    </a:cxn>
                    <a:cxn ang="0">
                      <a:pos x="connsiteX2" y="connsiteY2"/>
                    </a:cxn>
                    <a:cxn ang="0">
                      <a:pos x="connsiteX3" y="connsiteY3"/>
                    </a:cxn>
                  </a:cxnLst>
                  <a:rect l="l" t="t" r="r" b="b"/>
                  <a:pathLst>
                    <a:path w="1174043" h="151883">
                      <a:moveTo>
                        <a:pt x="0" y="60457"/>
                      </a:moveTo>
                      <a:cubicBezTo>
                        <a:pt x="209399" y="39269"/>
                        <a:pt x="300095" y="150187"/>
                        <a:pt x="427131" y="141636"/>
                      </a:cubicBezTo>
                      <a:cubicBezTo>
                        <a:pt x="554167" y="133085"/>
                        <a:pt x="637733" y="18304"/>
                        <a:pt x="762218" y="9152"/>
                      </a:cubicBezTo>
                      <a:cubicBezTo>
                        <a:pt x="886703" y="0"/>
                        <a:pt x="946692" y="151883"/>
                        <a:pt x="1174043" y="86723"/>
                      </a:cubicBezTo>
                    </a:path>
                  </a:pathLst>
                </a:custGeom>
                <a:ln w="12700" cap="flat" cmpd="sng" algn="ctr">
                  <a:solidFill>
                    <a:srgbClr val="FF66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243" name="フリーフォーム 144"/>
                <p:cNvSpPr/>
                <p:nvPr/>
              </p:nvSpPr>
              <p:spPr>
                <a:xfrm>
                  <a:off x="1828800" y="4775717"/>
                  <a:ext cx="990600" cy="151883"/>
                </a:xfrm>
                <a:custGeom>
                  <a:avLst/>
                  <a:gdLst>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427145 h 427145"/>
                    <a:gd name="connsiteX1" fmla="*/ 356086 w 1341259"/>
                    <a:gd name="connsiteY1" fmla="*/ 82910 h 427145"/>
                    <a:gd name="connsiteX2" fmla="*/ 712173 w 1341259"/>
                    <a:gd name="connsiteY2" fmla="*/ 355924 h 427145"/>
                    <a:gd name="connsiteX3" fmla="*/ 985172 w 1341259"/>
                    <a:gd name="connsiteY3" fmla="*/ 71040 h 427145"/>
                    <a:gd name="connsiteX4" fmla="*/ 1341259 w 1341259"/>
                    <a:gd name="connsiteY4" fmla="*/ 142261 h 42714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722259"/>
                    <a:gd name="connsiteY0" fmla="*/ 396695 h 569011"/>
                    <a:gd name="connsiteX1" fmla="*/ 356086 w 1722259"/>
                    <a:gd name="connsiteY1" fmla="*/ 52460 h 569011"/>
                    <a:gd name="connsiteX2" fmla="*/ 712173 w 1722259"/>
                    <a:gd name="connsiteY2" fmla="*/ 325474 h 569011"/>
                    <a:gd name="connsiteX3" fmla="*/ 985172 w 1722259"/>
                    <a:gd name="connsiteY3" fmla="*/ 40590 h 569011"/>
                    <a:gd name="connsiteX4" fmla="*/ 1722259 w 1722259"/>
                    <a:gd name="connsiteY4" fmla="*/ 569011 h 569011"/>
                    <a:gd name="connsiteX0" fmla="*/ 0 w 1722259"/>
                    <a:gd name="connsiteY0" fmla="*/ 344235 h 516551"/>
                    <a:gd name="connsiteX1" fmla="*/ 356086 w 1722259"/>
                    <a:gd name="connsiteY1" fmla="*/ 0 h 516551"/>
                    <a:gd name="connsiteX2" fmla="*/ 712173 w 1722259"/>
                    <a:gd name="connsiteY2" fmla="*/ 273014 h 516551"/>
                    <a:gd name="connsiteX3" fmla="*/ 1213772 w 1722259"/>
                    <a:gd name="connsiteY3" fmla="*/ 140530 h 516551"/>
                    <a:gd name="connsiteX4" fmla="*/ 1722259 w 1722259"/>
                    <a:gd name="connsiteY4" fmla="*/ 516551 h 516551"/>
                    <a:gd name="connsiteX0" fmla="*/ 0 w 1722259"/>
                    <a:gd name="connsiteY0" fmla="*/ 344235 h 525036"/>
                    <a:gd name="connsiteX1" fmla="*/ 356086 w 1722259"/>
                    <a:gd name="connsiteY1" fmla="*/ 0 h 525036"/>
                    <a:gd name="connsiteX2" fmla="*/ 788373 w 1722259"/>
                    <a:gd name="connsiteY2" fmla="*/ 501614 h 525036"/>
                    <a:gd name="connsiteX3" fmla="*/ 1213772 w 1722259"/>
                    <a:gd name="connsiteY3" fmla="*/ 140530 h 525036"/>
                    <a:gd name="connsiteX4" fmla="*/ 1722259 w 1722259"/>
                    <a:gd name="connsiteY4" fmla="*/ 516551 h 525036"/>
                    <a:gd name="connsiteX0" fmla="*/ 0 w 1722259"/>
                    <a:gd name="connsiteY0" fmla="*/ 206194 h 378510"/>
                    <a:gd name="connsiteX1" fmla="*/ 432286 w 1722259"/>
                    <a:gd name="connsiteY1" fmla="*/ 14359 h 378510"/>
                    <a:gd name="connsiteX2" fmla="*/ 788373 w 1722259"/>
                    <a:gd name="connsiteY2" fmla="*/ 363573 h 378510"/>
                    <a:gd name="connsiteX3" fmla="*/ 1213772 w 1722259"/>
                    <a:gd name="connsiteY3" fmla="*/ 2489 h 378510"/>
                    <a:gd name="connsiteX4" fmla="*/ 1722259 w 1722259"/>
                    <a:gd name="connsiteY4" fmla="*/ 378510 h 378510"/>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13170 h 389191"/>
                    <a:gd name="connsiteX4" fmla="*/ 1722259 w 1722259"/>
                    <a:gd name="connsiteY4" fmla="*/ 389191 h 389191"/>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16875 h 384976"/>
                    <a:gd name="connsiteX1" fmla="*/ 432286 w 1722259"/>
                    <a:gd name="connsiteY1" fmla="*/ 25040 h 384976"/>
                    <a:gd name="connsiteX2" fmla="*/ 788373 w 1722259"/>
                    <a:gd name="connsiteY2" fmla="*/ 374254 h 384976"/>
                    <a:gd name="connsiteX3" fmla="*/ 1213772 w 1722259"/>
                    <a:gd name="connsiteY3" fmla="*/ 89370 h 384976"/>
                    <a:gd name="connsiteX4" fmla="*/ 1722259 w 1722259"/>
                    <a:gd name="connsiteY4" fmla="*/ 84391 h 384976"/>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81565 h 830666"/>
                    <a:gd name="connsiteX1" fmla="*/ 432286 w 1722259"/>
                    <a:gd name="connsiteY1" fmla="*/ 89730 h 830666"/>
                    <a:gd name="connsiteX2" fmla="*/ 788373 w 1722259"/>
                    <a:gd name="connsiteY2" fmla="*/ 819944 h 830666"/>
                    <a:gd name="connsiteX3" fmla="*/ 1213772 w 1722259"/>
                    <a:gd name="connsiteY3" fmla="*/ 154060 h 830666"/>
                    <a:gd name="connsiteX4" fmla="*/ 1722259 w 1722259"/>
                    <a:gd name="connsiteY4" fmla="*/ 453881 h 830666"/>
                    <a:gd name="connsiteX0" fmla="*/ 0 w 1417459"/>
                    <a:gd name="connsiteY0" fmla="*/ 281565 h 830666"/>
                    <a:gd name="connsiteX1" fmla="*/ 432286 w 1417459"/>
                    <a:gd name="connsiteY1" fmla="*/ 89730 h 830666"/>
                    <a:gd name="connsiteX2" fmla="*/ 788373 w 1417459"/>
                    <a:gd name="connsiteY2" fmla="*/ 819944 h 830666"/>
                    <a:gd name="connsiteX3" fmla="*/ 1213772 w 1417459"/>
                    <a:gd name="connsiteY3" fmla="*/ 154060 h 830666"/>
                    <a:gd name="connsiteX4" fmla="*/ 1417459 w 1417459"/>
                    <a:gd name="connsiteY4" fmla="*/ 758681 h 830666"/>
                    <a:gd name="connsiteX0" fmla="*/ 0 w 1715909"/>
                    <a:gd name="connsiteY0" fmla="*/ 281565 h 830666"/>
                    <a:gd name="connsiteX1" fmla="*/ 432286 w 1715909"/>
                    <a:gd name="connsiteY1" fmla="*/ 89730 h 830666"/>
                    <a:gd name="connsiteX2" fmla="*/ 788373 w 1715909"/>
                    <a:gd name="connsiteY2" fmla="*/ 819944 h 830666"/>
                    <a:gd name="connsiteX3" fmla="*/ 1213772 w 1715909"/>
                    <a:gd name="connsiteY3" fmla="*/ 154060 h 830666"/>
                    <a:gd name="connsiteX4" fmla="*/ 1715909 w 1715909"/>
                    <a:gd name="connsiteY4" fmla="*/ 460231 h 830666"/>
                    <a:gd name="connsiteX0" fmla="*/ 0 w 1715909"/>
                    <a:gd name="connsiteY0" fmla="*/ 230765 h 475066"/>
                    <a:gd name="connsiteX1" fmla="*/ 432286 w 1715909"/>
                    <a:gd name="connsiteY1" fmla="*/ 38930 h 475066"/>
                    <a:gd name="connsiteX2" fmla="*/ 788373 w 1715909"/>
                    <a:gd name="connsiteY2" fmla="*/ 464344 h 475066"/>
                    <a:gd name="connsiteX3" fmla="*/ 1213772 w 1715909"/>
                    <a:gd name="connsiteY3" fmla="*/ 103260 h 475066"/>
                    <a:gd name="connsiteX4" fmla="*/ 1715909 w 1715909"/>
                    <a:gd name="connsiteY4" fmla="*/ 409431 h 475066"/>
                    <a:gd name="connsiteX0" fmla="*/ 0 w 1715909"/>
                    <a:gd name="connsiteY0" fmla="*/ 230765 h 487766"/>
                    <a:gd name="connsiteX1" fmla="*/ 432286 w 1715909"/>
                    <a:gd name="connsiteY1" fmla="*/ 38930 h 487766"/>
                    <a:gd name="connsiteX2" fmla="*/ 788373 w 1715909"/>
                    <a:gd name="connsiteY2" fmla="*/ 464344 h 487766"/>
                    <a:gd name="connsiteX3" fmla="*/ 1213772 w 1715909"/>
                    <a:gd name="connsiteY3" fmla="*/ 179460 h 487766"/>
                    <a:gd name="connsiteX4" fmla="*/ 1715909 w 1715909"/>
                    <a:gd name="connsiteY4" fmla="*/ 409431 h 487766"/>
                    <a:gd name="connsiteX0" fmla="*/ 0 w 1715909"/>
                    <a:gd name="connsiteY0" fmla="*/ 78365 h 313922"/>
                    <a:gd name="connsiteX1" fmla="*/ 432286 w 1715909"/>
                    <a:gd name="connsiteY1" fmla="*/ 38930 h 313922"/>
                    <a:gd name="connsiteX2" fmla="*/ 788373 w 1715909"/>
                    <a:gd name="connsiteY2" fmla="*/ 311944 h 313922"/>
                    <a:gd name="connsiteX3" fmla="*/ 1213772 w 1715909"/>
                    <a:gd name="connsiteY3" fmla="*/ 27060 h 313922"/>
                    <a:gd name="connsiteX4" fmla="*/ 1715909 w 1715909"/>
                    <a:gd name="connsiteY4" fmla="*/ 257031 h 313922"/>
                    <a:gd name="connsiteX0" fmla="*/ 0 w 1715909"/>
                    <a:gd name="connsiteY0" fmla="*/ 60457 h 302587"/>
                    <a:gd name="connsiteX1" fmla="*/ 788373 w 1715909"/>
                    <a:gd name="connsiteY1" fmla="*/ 294036 h 302587"/>
                    <a:gd name="connsiteX2" fmla="*/ 1213772 w 1715909"/>
                    <a:gd name="connsiteY2" fmla="*/ 9152 h 302587"/>
                    <a:gd name="connsiteX3" fmla="*/ 1715909 w 1715909"/>
                    <a:gd name="connsiteY3" fmla="*/ 239123 h 302587"/>
                    <a:gd name="connsiteX0" fmla="*/ 0 w 1715909"/>
                    <a:gd name="connsiteY0" fmla="*/ 67553 h 246219"/>
                    <a:gd name="connsiteX1" fmla="*/ 427130 w 1715909"/>
                    <a:gd name="connsiteY1" fmla="*/ 148732 h 246219"/>
                    <a:gd name="connsiteX2" fmla="*/ 1213772 w 1715909"/>
                    <a:gd name="connsiteY2" fmla="*/ 16248 h 246219"/>
                    <a:gd name="connsiteX3" fmla="*/ 1715909 w 1715909"/>
                    <a:gd name="connsiteY3" fmla="*/ 246219 h 246219"/>
                    <a:gd name="connsiteX0" fmla="*/ 0 w 1715909"/>
                    <a:gd name="connsiteY0" fmla="*/ 67553 h 246219"/>
                    <a:gd name="connsiteX1" fmla="*/ 427130 w 1715909"/>
                    <a:gd name="connsiteY1" fmla="*/ 148732 h 246219"/>
                    <a:gd name="connsiteX2" fmla="*/ 852529 w 1715909"/>
                    <a:gd name="connsiteY2" fmla="*/ 16248 h 246219"/>
                    <a:gd name="connsiteX3" fmla="*/ 1715909 w 1715909"/>
                    <a:gd name="connsiteY3" fmla="*/ 246219 h 246219"/>
                    <a:gd name="connsiteX0" fmla="*/ 0 w 1174043"/>
                    <a:gd name="connsiteY0" fmla="*/ 60457 h 150187"/>
                    <a:gd name="connsiteX1" fmla="*/ 427130 w 1174043"/>
                    <a:gd name="connsiteY1" fmla="*/ 141636 h 150187"/>
                    <a:gd name="connsiteX2" fmla="*/ 852529 w 1174043"/>
                    <a:gd name="connsiteY2" fmla="*/ 9152 h 150187"/>
                    <a:gd name="connsiteX3" fmla="*/ 1174043 w 1174043"/>
                    <a:gd name="connsiteY3" fmla="*/ 86723 h 150187"/>
                    <a:gd name="connsiteX0" fmla="*/ 0 w 1174043"/>
                    <a:gd name="connsiteY0" fmla="*/ 60457 h 151883"/>
                    <a:gd name="connsiteX1" fmla="*/ 427130 w 1174043"/>
                    <a:gd name="connsiteY1" fmla="*/ 141636 h 151883"/>
                    <a:gd name="connsiteX2" fmla="*/ 852529 w 1174043"/>
                    <a:gd name="connsiteY2" fmla="*/ 9152 h 151883"/>
                    <a:gd name="connsiteX3" fmla="*/ 1174043 w 1174043"/>
                    <a:gd name="connsiteY3" fmla="*/ 86723 h 151883"/>
                    <a:gd name="connsiteX0" fmla="*/ 0 w 1174043"/>
                    <a:gd name="connsiteY0" fmla="*/ 60457 h 151883"/>
                    <a:gd name="connsiteX1" fmla="*/ 427130 w 1174043"/>
                    <a:gd name="connsiteY1" fmla="*/ 141636 h 151883"/>
                    <a:gd name="connsiteX2" fmla="*/ 762218 w 1174043"/>
                    <a:gd name="connsiteY2" fmla="*/ 9152 h 151883"/>
                    <a:gd name="connsiteX3" fmla="*/ 1174043 w 1174043"/>
                    <a:gd name="connsiteY3" fmla="*/ 86723 h 151883"/>
                    <a:gd name="connsiteX0" fmla="*/ 0 w 1174043"/>
                    <a:gd name="connsiteY0" fmla="*/ 60457 h 151883"/>
                    <a:gd name="connsiteX1" fmla="*/ 427131 w 1174043"/>
                    <a:gd name="connsiteY1" fmla="*/ 141636 h 151883"/>
                    <a:gd name="connsiteX2" fmla="*/ 762218 w 1174043"/>
                    <a:gd name="connsiteY2" fmla="*/ 9152 h 151883"/>
                    <a:gd name="connsiteX3" fmla="*/ 1174043 w 1174043"/>
                    <a:gd name="connsiteY3" fmla="*/ 86723 h 151883"/>
                    <a:gd name="connsiteX0" fmla="*/ 0 w 1174043"/>
                    <a:gd name="connsiteY0" fmla="*/ 60457 h 151883"/>
                    <a:gd name="connsiteX1" fmla="*/ 427131 w 1174043"/>
                    <a:gd name="connsiteY1" fmla="*/ 141636 h 151883"/>
                    <a:gd name="connsiteX2" fmla="*/ 762218 w 1174043"/>
                    <a:gd name="connsiteY2" fmla="*/ 9152 h 151883"/>
                    <a:gd name="connsiteX3" fmla="*/ 1174043 w 1174043"/>
                    <a:gd name="connsiteY3" fmla="*/ 86723 h 151883"/>
                  </a:gdLst>
                  <a:ahLst/>
                  <a:cxnLst>
                    <a:cxn ang="0">
                      <a:pos x="connsiteX0" y="connsiteY0"/>
                    </a:cxn>
                    <a:cxn ang="0">
                      <a:pos x="connsiteX1" y="connsiteY1"/>
                    </a:cxn>
                    <a:cxn ang="0">
                      <a:pos x="connsiteX2" y="connsiteY2"/>
                    </a:cxn>
                    <a:cxn ang="0">
                      <a:pos x="connsiteX3" y="connsiteY3"/>
                    </a:cxn>
                  </a:cxnLst>
                  <a:rect l="l" t="t" r="r" b="b"/>
                  <a:pathLst>
                    <a:path w="1174043" h="151883">
                      <a:moveTo>
                        <a:pt x="0" y="60457"/>
                      </a:moveTo>
                      <a:cubicBezTo>
                        <a:pt x="209399" y="39269"/>
                        <a:pt x="300095" y="150187"/>
                        <a:pt x="427131" y="141636"/>
                      </a:cubicBezTo>
                      <a:cubicBezTo>
                        <a:pt x="554167" y="133085"/>
                        <a:pt x="637733" y="18304"/>
                        <a:pt x="762218" y="9152"/>
                      </a:cubicBezTo>
                      <a:cubicBezTo>
                        <a:pt x="886703" y="0"/>
                        <a:pt x="946692" y="151883"/>
                        <a:pt x="1174043" y="86723"/>
                      </a:cubicBezTo>
                    </a:path>
                  </a:pathLst>
                </a:custGeom>
                <a:ln w="12700" cap="flat" cmpd="sng" algn="ctr">
                  <a:solidFill>
                    <a:srgbClr val="FF66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244" name="フリーフォーム 145"/>
                <p:cNvSpPr/>
                <p:nvPr/>
              </p:nvSpPr>
              <p:spPr>
                <a:xfrm>
                  <a:off x="1828800" y="4801117"/>
                  <a:ext cx="990600" cy="151883"/>
                </a:xfrm>
                <a:custGeom>
                  <a:avLst/>
                  <a:gdLst>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427145 h 427145"/>
                    <a:gd name="connsiteX1" fmla="*/ 356086 w 1341259"/>
                    <a:gd name="connsiteY1" fmla="*/ 82910 h 427145"/>
                    <a:gd name="connsiteX2" fmla="*/ 712173 w 1341259"/>
                    <a:gd name="connsiteY2" fmla="*/ 355924 h 427145"/>
                    <a:gd name="connsiteX3" fmla="*/ 985172 w 1341259"/>
                    <a:gd name="connsiteY3" fmla="*/ 71040 h 427145"/>
                    <a:gd name="connsiteX4" fmla="*/ 1341259 w 1341259"/>
                    <a:gd name="connsiteY4" fmla="*/ 142261 h 42714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722259"/>
                    <a:gd name="connsiteY0" fmla="*/ 396695 h 569011"/>
                    <a:gd name="connsiteX1" fmla="*/ 356086 w 1722259"/>
                    <a:gd name="connsiteY1" fmla="*/ 52460 h 569011"/>
                    <a:gd name="connsiteX2" fmla="*/ 712173 w 1722259"/>
                    <a:gd name="connsiteY2" fmla="*/ 325474 h 569011"/>
                    <a:gd name="connsiteX3" fmla="*/ 985172 w 1722259"/>
                    <a:gd name="connsiteY3" fmla="*/ 40590 h 569011"/>
                    <a:gd name="connsiteX4" fmla="*/ 1722259 w 1722259"/>
                    <a:gd name="connsiteY4" fmla="*/ 569011 h 569011"/>
                    <a:gd name="connsiteX0" fmla="*/ 0 w 1722259"/>
                    <a:gd name="connsiteY0" fmla="*/ 344235 h 516551"/>
                    <a:gd name="connsiteX1" fmla="*/ 356086 w 1722259"/>
                    <a:gd name="connsiteY1" fmla="*/ 0 h 516551"/>
                    <a:gd name="connsiteX2" fmla="*/ 712173 w 1722259"/>
                    <a:gd name="connsiteY2" fmla="*/ 273014 h 516551"/>
                    <a:gd name="connsiteX3" fmla="*/ 1213772 w 1722259"/>
                    <a:gd name="connsiteY3" fmla="*/ 140530 h 516551"/>
                    <a:gd name="connsiteX4" fmla="*/ 1722259 w 1722259"/>
                    <a:gd name="connsiteY4" fmla="*/ 516551 h 516551"/>
                    <a:gd name="connsiteX0" fmla="*/ 0 w 1722259"/>
                    <a:gd name="connsiteY0" fmla="*/ 344235 h 525036"/>
                    <a:gd name="connsiteX1" fmla="*/ 356086 w 1722259"/>
                    <a:gd name="connsiteY1" fmla="*/ 0 h 525036"/>
                    <a:gd name="connsiteX2" fmla="*/ 788373 w 1722259"/>
                    <a:gd name="connsiteY2" fmla="*/ 501614 h 525036"/>
                    <a:gd name="connsiteX3" fmla="*/ 1213772 w 1722259"/>
                    <a:gd name="connsiteY3" fmla="*/ 140530 h 525036"/>
                    <a:gd name="connsiteX4" fmla="*/ 1722259 w 1722259"/>
                    <a:gd name="connsiteY4" fmla="*/ 516551 h 525036"/>
                    <a:gd name="connsiteX0" fmla="*/ 0 w 1722259"/>
                    <a:gd name="connsiteY0" fmla="*/ 206194 h 378510"/>
                    <a:gd name="connsiteX1" fmla="*/ 432286 w 1722259"/>
                    <a:gd name="connsiteY1" fmla="*/ 14359 h 378510"/>
                    <a:gd name="connsiteX2" fmla="*/ 788373 w 1722259"/>
                    <a:gd name="connsiteY2" fmla="*/ 363573 h 378510"/>
                    <a:gd name="connsiteX3" fmla="*/ 1213772 w 1722259"/>
                    <a:gd name="connsiteY3" fmla="*/ 2489 h 378510"/>
                    <a:gd name="connsiteX4" fmla="*/ 1722259 w 1722259"/>
                    <a:gd name="connsiteY4" fmla="*/ 378510 h 378510"/>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13170 h 389191"/>
                    <a:gd name="connsiteX4" fmla="*/ 1722259 w 1722259"/>
                    <a:gd name="connsiteY4" fmla="*/ 389191 h 389191"/>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16875 h 384976"/>
                    <a:gd name="connsiteX1" fmla="*/ 432286 w 1722259"/>
                    <a:gd name="connsiteY1" fmla="*/ 25040 h 384976"/>
                    <a:gd name="connsiteX2" fmla="*/ 788373 w 1722259"/>
                    <a:gd name="connsiteY2" fmla="*/ 374254 h 384976"/>
                    <a:gd name="connsiteX3" fmla="*/ 1213772 w 1722259"/>
                    <a:gd name="connsiteY3" fmla="*/ 89370 h 384976"/>
                    <a:gd name="connsiteX4" fmla="*/ 1722259 w 1722259"/>
                    <a:gd name="connsiteY4" fmla="*/ 84391 h 384976"/>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81565 h 830666"/>
                    <a:gd name="connsiteX1" fmla="*/ 432286 w 1722259"/>
                    <a:gd name="connsiteY1" fmla="*/ 89730 h 830666"/>
                    <a:gd name="connsiteX2" fmla="*/ 788373 w 1722259"/>
                    <a:gd name="connsiteY2" fmla="*/ 819944 h 830666"/>
                    <a:gd name="connsiteX3" fmla="*/ 1213772 w 1722259"/>
                    <a:gd name="connsiteY3" fmla="*/ 154060 h 830666"/>
                    <a:gd name="connsiteX4" fmla="*/ 1722259 w 1722259"/>
                    <a:gd name="connsiteY4" fmla="*/ 453881 h 830666"/>
                    <a:gd name="connsiteX0" fmla="*/ 0 w 1417459"/>
                    <a:gd name="connsiteY0" fmla="*/ 281565 h 830666"/>
                    <a:gd name="connsiteX1" fmla="*/ 432286 w 1417459"/>
                    <a:gd name="connsiteY1" fmla="*/ 89730 h 830666"/>
                    <a:gd name="connsiteX2" fmla="*/ 788373 w 1417459"/>
                    <a:gd name="connsiteY2" fmla="*/ 819944 h 830666"/>
                    <a:gd name="connsiteX3" fmla="*/ 1213772 w 1417459"/>
                    <a:gd name="connsiteY3" fmla="*/ 154060 h 830666"/>
                    <a:gd name="connsiteX4" fmla="*/ 1417459 w 1417459"/>
                    <a:gd name="connsiteY4" fmla="*/ 758681 h 830666"/>
                    <a:gd name="connsiteX0" fmla="*/ 0 w 1715909"/>
                    <a:gd name="connsiteY0" fmla="*/ 281565 h 830666"/>
                    <a:gd name="connsiteX1" fmla="*/ 432286 w 1715909"/>
                    <a:gd name="connsiteY1" fmla="*/ 89730 h 830666"/>
                    <a:gd name="connsiteX2" fmla="*/ 788373 w 1715909"/>
                    <a:gd name="connsiteY2" fmla="*/ 819944 h 830666"/>
                    <a:gd name="connsiteX3" fmla="*/ 1213772 w 1715909"/>
                    <a:gd name="connsiteY3" fmla="*/ 154060 h 830666"/>
                    <a:gd name="connsiteX4" fmla="*/ 1715909 w 1715909"/>
                    <a:gd name="connsiteY4" fmla="*/ 460231 h 830666"/>
                    <a:gd name="connsiteX0" fmla="*/ 0 w 1715909"/>
                    <a:gd name="connsiteY0" fmla="*/ 230765 h 475066"/>
                    <a:gd name="connsiteX1" fmla="*/ 432286 w 1715909"/>
                    <a:gd name="connsiteY1" fmla="*/ 38930 h 475066"/>
                    <a:gd name="connsiteX2" fmla="*/ 788373 w 1715909"/>
                    <a:gd name="connsiteY2" fmla="*/ 464344 h 475066"/>
                    <a:gd name="connsiteX3" fmla="*/ 1213772 w 1715909"/>
                    <a:gd name="connsiteY3" fmla="*/ 103260 h 475066"/>
                    <a:gd name="connsiteX4" fmla="*/ 1715909 w 1715909"/>
                    <a:gd name="connsiteY4" fmla="*/ 409431 h 475066"/>
                    <a:gd name="connsiteX0" fmla="*/ 0 w 1715909"/>
                    <a:gd name="connsiteY0" fmla="*/ 230765 h 487766"/>
                    <a:gd name="connsiteX1" fmla="*/ 432286 w 1715909"/>
                    <a:gd name="connsiteY1" fmla="*/ 38930 h 487766"/>
                    <a:gd name="connsiteX2" fmla="*/ 788373 w 1715909"/>
                    <a:gd name="connsiteY2" fmla="*/ 464344 h 487766"/>
                    <a:gd name="connsiteX3" fmla="*/ 1213772 w 1715909"/>
                    <a:gd name="connsiteY3" fmla="*/ 179460 h 487766"/>
                    <a:gd name="connsiteX4" fmla="*/ 1715909 w 1715909"/>
                    <a:gd name="connsiteY4" fmla="*/ 409431 h 487766"/>
                    <a:gd name="connsiteX0" fmla="*/ 0 w 1715909"/>
                    <a:gd name="connsiteY0" fmla="*/ 78365 h 313922"/>
                    <a:gd name="connsiteX1" fmla="*/ 432286 w 1715909"/>
                    <a:gd name="connsiteY1" fmla="*/ 38930 h 313922"/>
                    <a:gd name="connsiteX2" fmla="*/ 788373 w 1715909"/>
                    <a:gd name="connsiteY2" fmla="*/ 311944 h 313922"/>
                    <a:gd name="connsiteX3" fmla="*/ 1213772 w 1715909"/>
                    <a:gd name="connsiteY3" fmla="*/ 27060 h 313922"/>
                    <a:gd name="connsiteX4" fmla="*/ 1715909 w 1715909"/>
                    <a:gd name="connsiteY4" fmla="*/ 257031 h 313922"/>
                    <a:gd name="connsiteX0" fmla="*/ 0 w 1715909"/>
                    <a:gd name="connsiteY0" fmla="*/ 60457 h 302587"/>
                    <a:gd name="connsiteX1" fmla="*/ 788373 w 1715909"/>
                    <a:gd name="connsiteY1" fmla="*/ 294036 h 302587"/>
                    <a:gd name="connsiteX2" fmla="*/ 1213772 w 1715909"/>
                    <a:gd name="connsiteY2" fmla="*/ 9152 h 302587"/>
                    <a:gd name="connsiteX3" fmla="*/ 1715909 w 1715909"/>
                    <a:gd name="connsiteY3" fmla="*/ 239123 h 302587"/>
                    <a:gd name="connsiteX0" fmla="*/ 0 w 1715909"/>
                    <a:gd name="connsiteY0" fmla="*/ 67553 h 246219"/>
                    <a:gd name="connsiteX1" fmla="*/ 427130 w 1715909"/>
                    <a:gd name="connsiteY1" fmla="*/ 148732 h 246219"/>
                    <a:gd name="connsiteX2" fmla="*/ 1213772 w 1715909"/>
                    <a:gd name="connsiteY2" fmla="*/ 16248 h 246219"/>
                    <a:gd name="connsiteX3" fmla="*/ 1715909 w 1715909"/>
                    <a:gd name="connsiteY3" fmla="*/ 246219 h 246219"/>
                    <a:gd name="connsiteX0" fmla="*/ 0 w 1715909"/>
                    <a:gd name="connsiteY0" fmla="*/ 67553 h 246219"/>
                    <a:gd name="connsiteX1" fmla="*/ 427130 w 1715909"/>
                    <a:gd name="connsiteY1" fmla="*/ 148732 h 246219"/>
                    <a:gd name="connsiteX2" fmla="*/ 852529 w 1715909"/>
                    <a:gd name="connsiteY2" fmla="*/ 16248 h 246219"/>
                    <a:gd name="connsiteX3" fmla="*/ 1715909 w 1715909"/>
                    <a:gd name="connsiteY3" fmla="*/ 246219 h 246219"/>
                    <a:gd name="connsiteX0" fmla="*/ 0 w 1174043"/>
                    <a:gd name="connsiteY0" fmla="*/ 60457 h 150187"/>
                    <a:gd name="connsiteX1" fmla="*/ 427130 w 1174043"/>
                    <a:gd name="connsiteY1" fmla="*/ 141636 h 150187"/>
                    <a:gd name="connsiteX2" fmla="*/ 852529 w 1174043"/>
                    <a:gd name="connsiteY2" fmla="*/ 9152 h 150187"/>
                    <a:gd name="connsiteX3" fmla="*/ 1174043 w 1174043"/>
                    <a:gd name="connsiteY3" fmla="*/ 86723 h 150187"/>
                    <a:gd name="connsiteX0" fmla="*/ 0 w 1174043"/>
                    <a:gd name="connsiteY0" fmla="*/ 60457 h 151883"/>
                    <a:gd name="connsiteX1" fmla="*/ 427130 w 1174043"/>
                    <a:gd name="connsiteY1" fmla="*/ 141636 h 151883"/>
                    <a:gd name="connsiteX2" fmla="*/ 852529 w 1174043"/>
                    <a:gd name="connsiteY2" fmla="*/ 9152 h 151883"/>
                    <a:gd name="connsiteX3" fmla="*/ 1174043 w 1174043"/>
                    <a:gd name="connsiteY3" fmla="*/ 86723 h 151883"/>
                    <a:gd name="connsiteX0" fmla="*/ 0 w 1174043"/>
                    <a:gd name="connsiteY0" fmla="*/ 60457 h 151883"/>
                    <a:gd name="connsiteX1" fmla="*/ 427130 w 1174043"/>
                    <a:gd name="connsiteY1" fmla="*/ 141636 h 151883"/>
                    <a:gd name="connsiteX2" fmla="*/ 762218 w 1174043"/>
                    <a:gd name="connsiteY2" fmla="*/ 9152 h 151883"/>
                    <a:gd name="connsiteX3" fmla="*/ 1174043 w 1174043"/>
                    <a:gd name="connsiteY3" fmla="*/ 86723 h 151883"/>
                    <a:gd name="connsiteX0" fmla="*/ 0 w 1174043"/>
                    <a:gd name="connsiteY0" fmla="*/ 60457 h 151883"/>
                    <a:gd name="connsiteX1" fmla="*/ 427131 w 1174043"/>
                    <a:gd name="connsiteY1" fmla="*/ 141636 h 151883"/>
                    <a:gd name="connsiteX2" fmla="*/ 762218 w 1174043"/>
                    <a:gd name="connsiteY2" fmla="*/ 9152 h 151883"/>
                    <a:gd name="connsiteX3" fmla="*/ 1174043 w 1174043"/>
                    <a:gd name="connsiteY3" fmla="*/ 86723 h 151883"/>
                    <a:gd name="connsiteX0" fmla="*/ 0 w 1174043"/>
                    <a:gd name="connsiteY0" fmla="*/ 60457 h 151883"/>
                    <a:gd name="connsiteX1" fmla="*/ 427131 w 1174043"/>
                    <a:gd name="connsiteY1" fmla="*/ 141636 h 151883"/>
                    <a:gd name="connsiteX2" fmla="*/ 762218 w 1174043"/>
                    <a:gd name="connsiteY2" fmla="*/ 9152 h 151883"/>
                    <a:gd name="connsiteX3" fmla="*/ 1174043 w 1174043"/>
                    <a:gd name="connsiteY3" fmla="*/ 86723 h 151883"/>
                  </a:gdLst>
                  <a:ahLst/>
                  <a:cxnLst>
                    <a:cxn ang="0">
                      <a:pos x="connsiteX0" y="connsiteY0"/>
                    </a:cxn>
                    <a:cxn ang="0">
                      <a:pos x="connsiteX1" y="connsiteY1"/>
                    </a:cxn>
                    <a:cxn ang="0">
                      <a:pos x="connsiteX2" y="connsiteY2"/>
                    </a:cxn>
                    <a:cxn ang="0">
                      <a:pos x="connsiteX3" y="connsiteY3"/>
                    </a:cxn>
                  </a:cxnLst>
                  <a:rect l="l" t="t" r="r" b="b"/>
                  <a:pathLst>
                    <a:path w="1174043" h="151883">
                      <a:moveTo>
                        <a:pt x="0" y="60457"/>
                      </a:moveTo>
                      <a:cubicBezTo>
                        <a:pt x="209399" y="39269"/>
                        <a:pt x="300095" y="150187"/>
                        <a:pt x="427131" y="141636"/>
                      </a:cubicBezTo>
                      <a:cubicBezTo>
                        <a:pt x="554167" y="133085"/>
                        <a:pt x="637733" y="18304"/>
                        <a:pt x="762218" y="9152"/>
                      </a:cubicBezTo>
                      <a:cubicBezTo>
                        <a:pt x="886703" y="0"/>
                        <a:pt x="946692" y="151883"/>
                        <a:pt x="1174043" y="86723"/>
                      </a:cubicBezTo>
                    </a:path>
                  </a:pathLst>
                </a:custGeom>
                <a:ln w="12700" cap="flat" cmpd="sng" algn="ctr">
                  <a:solidFill>
                    <a:srgbClr val="FF66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grpSp>
          <p:sp>
            <p:nvSpPr>
              <p:cNvPr id="139" name="フリーフォーム 135"/>
              <p:cNvSpPr/>
              <p:nvPr/>
            </p:nvSpPr>
            <p:spPr>
              <a:xfrm>
                <a:off x="5715000" y="3762850"/>
                <a:ext cx="1523999" cy="391715"/>
              </a:xfrm>
              <a:custGeom>
                <a:avLst/>
                <a:gdLst>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427145 h 427145"/>
                  <a:gd name="connsiteX1" fmla="*/ 356086 w 1341259"/>
                  <a:gd name="connsiteY1" fmla="*/ 82910 h 427145"/>
                  <a:gd name="connsiteX2" fmla="*/ 712173 w 1341259"/>
                  <a:gd name="connsiteY2" fmla="*/ 355924 h 427145"/>
                  <a:gd name="connsiteX3" fmla="*/ 985172 w 1341259"/>
                  <a:gd name="connsiteY3" fmla="*/ 71040 h 427145"/>
                  <a:gd name="connsiteX4" fmla="*/ 1341259 w 1341259"/>
                  <a:gd name="connsiteY4" fmla="*/ 142261 h 42714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1259" h="391715">
                    <a:moveTo>
                      <a:pt x="0" y="391715"/>
                    </a:moveTo>
                    <a:cubicBezTo>
                      <a:pt x="232995" y="365870"/>
                      <a:pt x="218341" y="92375"/>
                      <a:pt x="356086" y="47480"/>
                    </a:cubicBezTo>
                    <a:cubicBezTo>
                      <a:pt x="499000" y="72520"/>
                      <a:pt x="607325" y="322472"/>
                      <a:pt x="712173" y="320494"/>
                    </a:cubicBezTo>
                    <a:cubicBezTo>
                      <a:pt x="817021" y="318516"/>
                      <a:pt x="880324" y="71220"/>
                      <a:pt x="985172" y="35610"/>
                    </a:cubicBezTo>
                    <a:cubicBezTo>
                      <a:pt x="1090020" y="0"/>
                      <a:pt x="1159063" y="95791"/>
                      <a:pt x="1341259" y="106831"/>
                    </a:cubicBezTo>
                  </a:path>
                </a:pathLst>
              </a:custGeom>
              <a:ln w="57150" cap="flat" cmpd="sng" algn="ctr">
                <a:solidFill>
                  <a:schemeClr val="accent1">
                    <a:shade val="9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40" name="AutoShape 3"/>
              <p:cNvSpPr>
                <a:spLocks noChangeAspect="1" noChangeArrowheads="1" noTextEdit="1"/>
              </p:cNvSpPr>
              <p:nvPr/>
            </p:nvSpPr>
            <p:spPr bwMode="auto">
              <a:xfrm>
                <a:off x="468313" y="2636838"/>
                <a:ext cx="8280400" cy="3619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1" name="Freeform 18"/>
              <p:cNvSpPr>
                <a:spLocks/>
              </p:cNvSpPr>
              <p:nvPr/>
            </p:nvSpPr>
            <p:spPr bwMode="auto">
              <a:xfrm>
                <a:off x="304800" y="4648200"/>
                <a:ext cx="814387" cy="285750"/>
              </a:xfrm>
              <a:custGeom>
                <a:avLst/>
                <a:gdLst/>
                <a:ahLst/>
                <a:cxnLst>
                  <a:cxn ang="0">
                    <a:pos x="44" y="0"/>
                  </a:cxn>
                  <a:cxn ang="0">
                    <a:pos x="0" y="180"/>
                  </a:cxn>
                  <a:cxn ang="0">
                    <a:pos x="467" y="180"/>
                  </a:cxn>
                  <a:cxn ang="0">
                    <a:pos x="513" y="0"/>
                  </a:cxn>
                  <a:cxn ang="0">
                    <a:pos x="44" y="0"/>
                  </a:cxn>
                </a:cxnLst>
                <a:rect l="0" t="0" r="r" b="b"/>
                <a:pathLst>
                  <a:path w="513" h="180">
                    <a:moveTo>
                      <a:pt x="44" y="0"/>
                    </a:moveTo>
                    <a:lnTo>
                      <a:pt x="0" y="180"/>
                    </a:lnTo>
                    <a:lnTo>
                      <a:pt x="467" y="180"/>
                    </a:lnTo>
                    <a:lnTo>
                      <a:pt x="513" y="0"/>
                    </a:lnTo>
                    <a:lnTo>
                      <a:pt x="44" y="0"/>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2" name="Freeform 141"/>
              <p:cNvSpPr>
                <a:spLocks/>
              </p:cNvSpPr>
              <p:nvPr/>
            </p:nvSpPr>
            <p:spPr bwMode="auto">
              <a:xfrm>
                <a:off x="304801" y="4551363"/>
                <a:ext cx="1604962" cy="258762"/>
              </a:xfrm>
              <a:custGeom>
                <a:avLst/>
                <a:gdLst/>
                <a:ahLst/>
                <a:cxnLst>
                  <a:cxn ang="0">
                    <a:pos x="42" y="0"/>
                  </a:cxn>
                  <a:cxn ang="0">
                    <a:pos x="0" y="163"/>
                  </a:cxn>
                  <a:cxn ang="0">
                    <a:pos x="808" y="163"/>
                  </a:cxn>
                  <a:cxn ang="0">
                    <a:pos x="849" y="0"/>
                  </a:cxn>
                  <a:cxn ang="0">
                    <a:pos x="42" y="0"/>
                  </a:cxn>
                </a:cxnLst>
                <a:rect l="0" t="0" r="r" b="b"/>
                <a:pathLst>
                  <a:path w="849" h="163">
                    <a:moveTo>
                      <a:pt x="42" y="0"/>
                    </a:moveTo>
                    <a:lnTo>
                      <a:pt x="0" y="163"/>
                    </a:lnTo>
                    <a:lnTo>
                      <a:pt x="808" y="163"/>
                    </a:lnTo>
                    <a:lnTo>
                      <a:pt x="849" y="0"/>
                    </a:lnTo>
                    <a:lnTo>
                      <a:pt x="42" y="0"/>
                    </a:lnTo>
                    <a:close/>
                  </a:path>
                </a:pathLst>
              </a:custGeom>
              <a:solidFill>
                <a:srgbClr val="CCFFCC"/>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3" name="Freeform 142"/>
              <p:cNvSpPr>
                <a:spLocks/>
              </p:cNvSpPr>
              <p:nvPr/>
            </p:nvSpPr>
            <p:spPr bwMode="auto">
              <a:xfrm>
                <a:off x="304801" y="4551363"/>
                <a:ext cx="1604962" cy="258762"/>
              </a:xfrm>
              <a:custGeom>
                <a:avLst/>
                <a:gdLst/>
                <a:ahLst/>
                <a:cxnLst>
                  <a:cxn ang="0">
                    <a:pos x="42" y="0"/>
                  </a:cxn>
                  <a:cxn ang="0">
                    <a:pos x="0" y="163"/>
                  </a:cxn>
                  <a:cxn ang="0">
                    <a:pos x="808" y="163"/>
                  </a:cxn>
                  <a:cxn ang="0">
                    <a:pos x="849" y="0"/>
                  </a:cxn>
                  <a:cxn ang="0">
                    <a:pos x="42" y="0"/>
                  </a:cxn>
                </a:cxnLst>
                <a:rect l="0" t="0" r="r" b="b"/>
                <a:pathLst>
                  <a:path w="849" h="163">
                    <a:moveTo>
                      <a:pt x="42" y="0"/>
                    </a:moveTo>
                    <a:lnTo>
                      <a:pt x="0" y="163"/>
                    </a:lnTo>
                    <a:lnTo>
                      <a:pt x="808" y="163"/>
                    </a:lnTo>
                    <a:lnTo>
                      <a:pt x="849" y="0"/>
                    </a:lnTo>
                    <a:lnTo>
                      <a:pt x="42" y="0"/>
                    </a:lnTo>
                    <a:close/>
                  </a:path>
                </a:pathLst>
              </a:cu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grpSp>
            <p:nvGrpSpPr>
              <p:cNvPr id="144" name="図形グループ 148"/>
              <p:cNvGrpSpPr/>
              <p:nvPr/>
            </p:nvGrpSpPr>
            <p:grpSpPr>
              <a:xfrm>
                <a:off x="381000" y="4724400"/>
                <a:ext cx="533400" cy="63500"/>
                <a:chOff x="381000" y="4584700"/>
                <a:chExt cx="660399" cy="139700"/>
              </a:xfrm>
            </p:grpSpPr>
            <p:sp>
              <p:nvSpPr>
                <p:cNvPr id="230" name="Freeform 22"/>
                <p:cNvSpPr>
                  <a:spLocks/>
                </p:cNvSpPr>
                <p:nvPr/>
              </p:nvSpPr>
              <p:spPr bwMode="auto">
                <a:xfrm>
                  <a:off x="381000" y="4584700"/>
                  <a:ext cx="153987" cy="139700"/>
                </a:xfrm>
                <a:custGeom>
                  <a:avLst/>
                  <a:gdLst/>
                  <a:ahLst/>
                  <a:cxnLst>
                    <a:cxn ang="0">
                      <a:pos x="20" y="0"/>
                    </a:cxn>
                    <a:cxn ang="0">
                      <a:pos x="0" y="88"/>
                    </a:cxn>
                    <a:cxn ang="0">
                      <a:pos x="75" y="88"/>
                    </a:cxn>
                    <a:cxn ang="0">
                      <a:pos x="97" y="0"/>
                    </a:cxn>
                    <a:cxn ang="0">
                      <a:pos x="20" y="0"/>
                    </a:cxn>
                  </a:cxnLst>
                  <a:rect l="0" t="0" r="r" b="b"/>
                  <a:pathLst>
                    <a:path w="97" h="88">
                      <a:moveTo>
                        <a:pt x="20" y="0"/>
                      </a:moveTo>
                      <a:lnTo>
                        <a:pt x="0" y="88"/>
                      </a:lnTo>
                      <a:lnTo>
                        <a:pt x="75" y="88"/>
                      </a:lnTo>
                      <a:lnTo>
                        <a:pt x="97" y="0"/>
                      </a:lnTo>
                      <a:lnTo>
                        <a:pt x="20" y="0"/>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1" name="Freeform 23"/>
                <p:cNvSpPr>
                  <a:spLocks/>
                </p:cNvSpPr>
                <p:nvPr/>
              </p:nvSpPr>
              <p:spPr bwMode="auto">
                <a:xfrm>
                  <a:off x="381000" y="4584700"/>
                  <a:ext cx="153987" cy="139700"/>
                </a:xfrm>
                <a:custGeom>
                  <a:avLst/>
                  <a:gdLst/>
                  <a:ahLst/>
                  <a:cxnLst>
                    <a:cxn ang="0">
                      <a:pos x="20" y="0"/>
                    </a:cxn>
                    <a:cxn ang="0">
                      <a:pos x="0" y="88"/>
                    </a:cxn>
                    <a:cxn ang="0">
                      <a:pos x="75" y="88"/>
                    </a:cxn>
                    <a:cxn ang="0">
                      <a:pos x="97" y="0"/>
                    </a:cxn>
                    <a:cxn ang="0">
                      <a:pos x="20" y="0"/>
                    </a:cxn>
                  </a:cxnLst>
                  <a:rect l="0" t="0" r="r" b="b"/>
                  <a:pathLst>
                    <a:path w="97" h="88">
                      <a:moveTo>
                        <a:pt x="20" y="0"/>
                      </a:moveTo>
                      <a:lnTo>
                        <a:pt x="0" y="88"/>
                      </a:lnTo>
                      <a:lnTo>
                        <a:pt x="75" y="88"/>
                      </a:lnTo>
                      <a:lnTo>
                        <a:pt x="97" y="0"/>
                      </a:lnTo>
                      <a:lnTo>
                        <a:pt x="20" y="0"/>
                      </a:lnTo>
                      <a:close/>
                    </a:path>
                  </a:pathLst>
                </a:cu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2" name="Freeform 24"/>
                <p:cNvSpPr>
                  <a:spLocks/>
                </p:cNvSpPr>
                <p:nvPr/>
              </p:nvSpPr>
              <p:spPr bwMode="auto">
                <a:xfrm>
                  <a:off x="547687" y="4584700"/>
                  <a:ext cx="153987" cy="139700"/>
                </a:xfrm>
                <a:custGeom>
                  <a:avLst/>
                  <a:gdLst/>
                  <a:ahLst/>
                  <a:cxnLst>
                    <a:cxn ang="0">
                      <a:pos x="22" y="0"/>
                    </a:cxn>
                    <a:cxn ang="0">
                      <a:pos x="0" y="88"/>
                    </a:cxn>
                    <a:cxn ang="0">
                      <a:pos x="77" y="88"/>
                    </a:cxn>
                    <a:cxn ang="0">
                      <a:pos x="97" y="0"/>
                    </a:cxn>
                    <a:cxn ang="0">
                      <a:pos x="22" y="0"/>
                    </a:cxn>
                  </a:cxnLst>
                  <a:rect l="0" t="0" r="r" b="b"/>
                  <a:pathLst>
                    <a:path w="97" h="88">
                      <a:moveTo>
                        <a:pt x="22" y="0"/>
                      </a:moveTo>
                      <a:lnTo>
                        <a:pt x="0" y="88"/>
                      </a:lnTo>
                      <a:lnTo>
                        <a:pt x="77" y="88"/>
                      </a:lnTo>
                      <a:lnTo>
                        <a:pt x="97" y="0"/>
                      </a:lnTo>
                      <a:lnTo>
                        <a:pt x="22" y="0"/>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3" name="Freeform 25"/>
                <p:cNvSpPr>
                  <a:spLocks/>
                </p:cNvSpPr>
                <p:nvPr/>
              </p:nvSpPr>
              <p:spPr bwMode="auto">
                <a:xfrm>
                  <a:off x="547687" y="4584700"/>
                  <a:ext cx="153987" cy="139700"/>
                </a:xfrm>
                <a:custGeom>
                  <a:avLst/>
                  <a:gdLst/>
                  <a:ahLst/>
                  <a:cxnLst>
                    <a:cxn ang="0">
                      <a:pos x="22" y="0"/>
                    </a:cxn>
                    <a:cxn ang="0">
                      <a:pos x="0" y="88"/>
                    </a:cxn>
                    <a:cxn ang="0">
                      <a:pos x="77" y="88"/>
                    </a:cxn>
                    <a:cxn ang="0">
                      <a:pos x="97" y="0"/>
                    </a:cxn>
                    <a:cxn ang="0">
                      <a:pos x="22" y="0"/>
                    </a:cxn>
                  </a:cxnLst>
                  <a:rect l="0" t="0" r="r" b="b"/>
                  <a:pathLst>
                    <a:path w="97" h="88">
                      <a:moveTo>
                        <a:pt x="22" y="0"/>
                      </a:moveTo>
                      <a:lnTo>
                        <a:pt x="0" y="88"/>
                      </a:lnTo>
                      <a:lnTo>
                        <a:pt x="77" y="88"/>
                      </a:lnTo>
                      <a:lnTo>
                        <a:pt x="97" y="0"/>
                      </a:lnTo>
                      <a:lnTo>
                        <a:pt x="22" y="0"/>
                      </a:lnTo>
                      <a:close/>
                    </a:path>
                  </a:pathLst>
                </a:cu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4" name="Freeform 26"/>
                <p:cNvSpPr>
                  <a:spLocks/>
                </p:cNvSpPr>
                <p:nvPr/>
              </p:nvSpPr>
              <p:spPr bwMode="auto">
                <a:xfrm>
                  <a:off x="719137" y="4584700"/>
                  <a:ext cx="153987" cy="139700"/>
                </a:xfrm>
                <a:custGeom>
                  <a:avLst/>
                  <a:gdLst/>
                  <a:ahLst/>
                  <a:cxnLst>
                    <a:cxn ang="0">
                      <a:pos x="20" y="0"/>
                    </a:cxn>
                    <a:cxn ang="0">
                      <a:pos x="0" y="88"/>
                    </a:cxn>
                    <a:cxn ang="0">
                      <a:pos x="75" y="88"/>
                    </a:cxn>
                    <a:cxn ang="0">
                      <a:pos x="97" y="0"/>
                    </a:cxn>
                    <a:cxn ang="0">
                      <a:pos x="20" y="0"/>
                    </a:cxn>
                  </a:cxnLst>
                  <a:rect l="0" t="0" r="r" b="b"/>
                  <a:pathLst>
                    <a:path w="97" h="88">
                      <a:moveTo>
                        <a:pt x="20" y="0"/>
                      </a:moveTo>
                      <a:lnTo>
                        <a:pt x="0" y="88"/>
                      </a:lnTo>
                      <a:lnTo>
                        <a:pt x="75" y="88"/>
                      </a:lnTo>
                      <a:lnTo>
                        <a:pt x="97" y="0"/>
                      </a:lnTo>
                      <a:lnTo>
                        <a:pt x="20" y="0"/>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5" name="Freeform 27"/>
                <p:cNvSpPr>
                  <a:spLocks/>
                </p:cNvSpPr>
                <p:nvPr/>
              </p:nvSpPr>
              <p:spPr bwMode="auto">
                <a:xfrm>
                  <a:off x="719137" y="4584700"/>
                  <a:ext cx="153987" cy="139700"/>
                </a:xfrm>
                <a:custGeom>
                  <a:avLst/>
                  <a:gdLst/>
                  <a:ahLst/>
                  <a:cxnLst>
                    <a:cxn ang="0">
                      <a:pos x="20" y="0"/>
                    </a:cxn>
                    <a:cxn ang="0">
                      <a:pos x="0" y="88"/>
                    </a:cxn>
                    <a:cxn ang="0">
                      <a:pos x="75" y="88"/>
                    </a:cxn>
                    <a:cxn ang="0">
                      <a:pos x="97" y="0"/>
                    </a:cxn>
                    <a:cxn ang="0">
                      <a:pos x="20" y="0"/>
                    </a:cxn>
                  </a:cxnLst>
                  <a:rect l="0" t="0" r="r" b="b"/>
                  <a:pathLst>
                    <a:path w="97" h="88">
                      <a:moveTo>
                        <a:pt x="20" y="0"/>
                      </a:moveTo>
                      <a:lnTo>
                        <a:pt x="0" y="88"/>
                      </a:lnTo>
                      <a:lnTo>
                        <a:pt x="75" y="88"/>
                      </a:lnTo>
                      <a:lnTo>
                        <a:pt x="97" y="0"/>
                      </a:lnTo>
                      <a:lnTo>
                        <a:pt x="20" y="0"/>
                      </a:lnTo>
                      <a:close/>
                    </a:path>
                  </a:pathLst>
                </a:cu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6" name="Freeform 28"/>
                <p:cNvSpPr>
                  <a:spLocks/>
                </p:cNvSpPr>
                <p:nvPr/>
              </p:nvSpPr>
              <p:spPr bwMode="auto">
                <a:xfrm>
                  <a:off x="884237" y="4584700"/>
                  <a:ext cx="157162" cy="139700"/>
                </a:xfrm>
                <a:custGeom>
                  <a:avLst/>
                  <a:gdLst/>
                  <a:ahLst/>
                  <a:cxnLst>
                    <a:cxn ang="0">
                      <a:pos x="22" y="0"/>
                    </a:cxn>
                    <a:cxn ang="0">
                      <a:pos x="0" y="88"/>
                    </a:cxn>
                    <a:cxn ang="0">
                      <a:pos x="77" y="88"/>
                    </a:cxn>
                    <a:cxn ang="0">
                      <a:pos x="99" y="0"/>
                    </a:cxn>
                    <a:cxn ang="0">
                      <a:pos x="22" y="0"/>
                    </a:cxn>
                  </a:cxnLst>
                  <a:rect l="0" t="0" r="r" b="b"/>
                  <a:pathLst>
                    <a:path w="99" h="88">
                      <a:moveTo>
                        <a:pt x="22" y="0"/>
                      </a:moveTo>
                      <a:lnTo>
                        <a:pt x="0" y="88"/>
                      </a:lnTo>
                      <a:lnTo>
                        <a:pt x="77" y="88"/>
                      </a:lnTo>
                      <a:lnTo>
                        <a:pt x="99" y="0"/>
                      </a:lnTo>
                      <a:lnTo>
                        <a:pt x="22" y="0"/>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7" name="Freeform 29"/>
                <p:cNvSpPr>
                  <a:spLocks/>
                </p:cNvSpPr>
                <p:nvPr/>
              </p:nvSpPr>
              <p:spPr bwMode="auto">
                <a:xfrm>
                  <a:off x="884237" y="4584700"/>
                  <a:ext cx="157162" cy="139700"/>
                </a:xfrm>
                <a:custGeom>
                  <a:avLst/>
                  <a:gdLst/>
                  <a:ahLst/>
                  <a:cxnLst>
                    <a:cxn ang="0">
                      <a:pos x="22" y="0"/>
                    </a:cxn>
                    <a:cxn ang="0">
                      <a:pos x="0" y="88"/>
                    </a:cxn>
                    <a:cxn ang="0">
                      <a:pos x="77" y="88"/>
                    </a:cxn>
                    <a:cxn ang="0">
                      <a:pos x="99" y="0"/>
                    </a:cxn>
                    <a:cxn ang="0">
                      <a:pos x="22" y="0"/>
                    </a:cxn>
                  </a:cxnLst>
                  <a:rect l="0" t="0" r="r" b="b"/>
                  <a:pathLst>
                    <a:path w="99" h="88">
                      <a:moveTo>
                        <a:pt x="22" y="0"/>
                      </a:moveTo>
                      <a:lnTo>
                        <a:pt x="0" y="88"/>
                      </a:lnTo>
                      <a:lnTo>
                        <a:pt x="77" y="88"/>
                      </a:lnTo>
                      <a:lnTo>
                        <a:pt x="99" y="0"/>
                      </a:lnTo>
                      <a:lnTo>
                        <a:pt x="22" y="0"/>
                      </a:lnTo>
                      <a:close/>
                    </a:path>
                  </a:pathLst>
                </a:cu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145" name="Freeform 30"/>
              <p:cNvSpPr>
                <a:spLocks/>
              </p:cNvSpPr>
              <p:nvPr/>
            </p:nvSpPr>
            <p:spPr bwMode="auto">
              <a:xfrm>
                <a:off x="2782888" y="4468813"/>
                <a:ext cx="565150" cy="496887"/>
              </a:xfrm>
              <a:custGeom>
                <a:avLst/>
                <a:gdLst/>
                <a:ahLst/>
                <a:cxnLst>
                  <a:cxn ang="0">
                    <a:pos x="79" y="0"/>
                  </a:cxn>
                  <a:cxn ang="0">
                    <a:pos x="0" y="77"/>
                  </a:cxn>
                  <a:cxn ang="0">
                    <a:pos x="0" y="313"/>
                  </a:cxn>
                  <a:cxn ang="0">
                    <a:pos x="277" y="313"/>
                  </a:cxn>
                  <a:cxn ang="0">
                    <a:pos x="356" y="235"/>
                  </a:cxn>
                  <a:cxn ang="0">
                    <a:pos x="356" y="0"/>
                  </a:cxn>
                  <a:cxn ang="0">
                    <a:pos x="79" y="0"/>
                  </a:cxn>
                </a:cxnLst>
                <a:rect l="0" t="0" r="r" b="b"/>
                <a:pathLst>
                  <a:path w="356" h="313">
                    <a:moveTo>
                      <a:pt x="79" y="0"/>
                    </a:moveTo>
                    <a:lnTo>
                      <a:pt x="0" y="77"/>
                    </a:lnTo>
                    <a:lnTo>
                      <a:pt x="0" y="313"/>
                    </a:lnTo>
                    <a:lnTo>
                      <a:pt x="277" y="313"/>
                    </a:lnTo>
                    <a:lnTo>
                      <a:pt x="356" y="235"/>
                    </a:lnTo>
                    <a:lnTo>
                      <a:pt x="356" y="0"/>
                    </a:lnTo>
                    <a:lnTo>
                      <a:pt x="79" y="0"/>
                    </a:lnTo>
                    <a:close/>
                  </a:path>
                </a:pathLst>
              </a:custGeom>
              <a:solidFill>
                <a:srgbClr val="B3A2C7"/>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6" name="Freeform 31"/>
              <p:cNvSpPr>
                <a:spLocks/>
              </p:cNvSpPr>
              <p:nvPr/>
            </p:nvSpPr>
            <p:spPr bwMode="auto">
              <a:xfrm>
                <a:off x="2782888" y="4468813"/>
                <a:ext cx="565150" cy="122237"/>
              </a:xfrm>
              <a:custGeom>
                <a:avLst/>
                <a:gdLst/>
                <a:ahLst/>
                <a:cxnLst>
                  <a:cxn ang="0">
                    <a:pos x="0" y="77"/>
                  </a:cxn>
                  <a:cxn ang="0">
                    <a:pos x="277" y="77"/>
                  </a:cxn>
                  <a:cxn ang="0">
                    <a:pos x="356" y="0"/>
                  </a:cxn>
                  <a:cxn ang="0">
                    <a:pos x="79" y="0"/>
                  </a:cxn>
                  <a:cxn ang="0">
                    <a:pos x="0" y="77"/>
                  </a:cxn>
                </a:cxnLst>
                <a:rect l="0" t="0" r="r" b="b"/>
                <a:pathLst>
                  <a:path w="356" h="77">
                    <a:moveTo>
                      <a:pt x="0" y="77"/>
                    </a:moveTo>
                    <a:lnTo>
                      <a:pt x="277" y="77"/>
                    </a:lnTo>
                    <a:lnTo>
                      <a:pt x="356" y="0"/>
                    </a:lnTo>
                    <a:lnTo>
                      <a:pt x="79" y="0"/>
                    </a:lnTo>
                    <a:lnTo>
                      <a:pt x="0" y="77"/>
                    </a:lnTo>
                    <a:close/>
                  </a:path>
                </a:pathLst>
              </a:custGeom>
              <a:solidFill>
                <a:srgbClr val="C2B4D2"/>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7" name="Freeform 32"/>
              <p:cNvSpPr>
                <a:spLocks/>
              </p:cNvSpPr>
              <p:nvPr/>
            </p:nvSpPr>
            <p:spPr bwMode="auto">
              <a:xfrm>
                <a:off x="3222625" y="4468813"/>
                <a:ext cx="125412" cy="496887"/>
              </a:xfrm>
              <a:custGeom>
                <a:avLst/>
                <a:gdLst/>
                <a:ahLst/>
                <a:cxnLst>
                  <a:cxn ang="0">
                    <a:pos x="0" y="77"/>
                  </a:cxn>
                  <a:cxn ang="0">
                    <a:pos x="79" y="0"/>
                  </a:cxn>
                  <a:cxn ang="0">
                    <a:pos x="79" y="235"/>
                  </a:cxn>
                  <a:cxn ang="0">
                    <a:pos x="0" y="313"/>
                  </a:cxn>
                  <a:cxn ang="0">
                    <a:pos x="0" y="77"/>
                  </a:cxn>
                </a:cxnLst>
                <a:rect l="0" t="0" r="r" b="b"/>
                <a:pathLst>
                  <a:path w="79" h="313">
                    <a:moveTo>
                      <a:pt x="0" y="77"/>
                    </a:moveTo>
                    <a:lnTo>
                      <a:pt x="79" y="0"/>
                    </a:lnTo>
                    <a:lnTo>
                      <a:pt x="79" y="235"/>
                    </a:lnTo>
                    <a:lnTo>
                      <a:pt x="0" y="313"/>
                    </a:lnTo>
                    <a:lnTo>
                      <a:pt x="0" y="77"/>
                    </a:lnTo>
                    <a:close/>
                  </a:path>
                </a:pathLst>
              </a:custGeom>
              <a:solidFill>
                <a:srgbClr val="9082A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8" name="Freeform 33"/>
              <p:cNvSpPr>
                <a:spLocks/>
              </p:cNvSpPr>
              <p:nvPr/>
            </p:nvSpPr>
            <p:spPr bwMode="auto">
              <a:xfrm>
                <a:off x="2782888" y="4468813"/>
                <a:ext cx="565150" cy="496887"/>
              </a:xfrm>
              <a:custGeom>
                <a:avLst/>
                <a:gdLst/>
                <a:ahLst/>
                <a:cxnLst>
                  <a:cxn ang="0">
                    <a:pos x="79" y="0"/>
                  </a:cxn>
                  <a:cxn ang="0">
                    <a:pos x="0" y="77"/>
                  </a:cxn>
                  <a:cxn ang="0">
                    <a:pos x="0" y="313"/>
                  </a:cxn>
                  <a:cxn ang="0">
                    <a:pos x="277" y="313"/>
                  </a:cxn>
                  <a:cxn ang="0">
                    <a:pos x="356" y="235"/>
                  </a:cxn>
                  <a:cxn ang="0">
                    <a:pos x="356" y="0"/>
                  </a:cxn>
                  <a:cxn ang="0">
                    <a:pos x="79" y="0"/>
                  </a:cxn>
                </a:cxnLst>
                <a:rect l="0" t="0" r="r" b="b"/>
                <a:pathLst>
                  <a:path w="356" h="313">
                    <a:moveTo>
                      <a:pt x="79" y="0"/>
                    </a:moveTo>
                    <a:lnTo>
                      <a:pt x="0" y="77"/>
                    </a:lnTo>
                    <a:lnTo>
                      <a:pt x="0" y="313"/>
                    </a:lnTo>
                    <a:lnTo>
                      <a:pt x="277" y="313"/>
                    </a:lnTo>
                    <a:lnTo>
                      <a:pt x="356" y="235"/>
                    </a:lnTo>
                    <a:lnTo>
                      <a:pt x="356" y="0"/>
                    </a:lnTo>
                    <a:lnTo>
                      <a:pt x="79" y="0"/>
                    </a:lnTo>
                    <a:close/>
                  </a:path>
                </a:pathLst>
              </a:custGeom>
              <a:noFill/>
              <a:ln w="6">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9" name="Freeform 34"/>
              <p:cNvSpPr>
                <a:spLocks/>
              </p:cNvSpPr>
              <p:nvPr/>
            </p:nvSpPr>
            <p:spPr bwMode="auto">
              <a:xfrm>
                <a:off x="2782888" y="4468813"/>
                <a:ext cx="565150" cy="122237"/>
              </a:xfrm>
              <a:custGeom>
                <a:avLst/>
                <a:gdLst/>
                <a:ahLst/>
                <a:cxnLst>
                  <a:cxn ang="0">
                    <a:pos x="0" y="77"/>
                  </a:cxn>
                  <a:cxn ang="0">
                    <a:pos x="277" y="77"/>
                  </a:cxn>
                  <a:cxn ang="0">
                    <a:pos x="356" y="0"/>
                  </a:cxn>
                </a:cxnLst>
                <a:rect l="0" t="0" r="r" b="b"/>
                <a:pathLst>
                  <a:path w="356" h="77">
                    <a:moveTo>
                      <a:pt x="0" y="77"/>
                    </a:moveTo>
                    <a:lnTo>
                      <a:pt x="277" y="77"/>
                    </a:lnTo>
                    <a:lnTo>
                      <a:pt x="356" y="0"/>
                    </a:lnTo>
                  </a:path>
                </a:pathLst>
              </a:custGeom>
              <a:noFill/>
              <a:ln w="6">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0" name="Line 35"/>
              <p:cNvSpPr>
                <a:spLocks noChangeShapeType="1"/>
              </p:cNvSpPr>
              <p:nvPr/>
            </p:nvSpPr>
            <p:spPr bwMode="auto">
              <a:xfrm>
                <a:off x="3222625" y="4591050"/>
                <a:ext cx="1587" cy="374650"/>
              </a:xfrm>
              <a:prstGeom prst="line">
                <a:avLst/>
              </a:prstGeom>
              <a:noFill/>
              <a:ln w="6">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1" name="Freeform 36"/>
              <p:cNvSpPr>
                <a:spLocks/>
              </p:cNvSpPr>
              <p:nvPr/>
            </p:nvSpPr>
            <p:spPr bwMode="auto">
              <a:xfrm>
                <a:off x="4951413" y="3192463"/>
                <a:ext cx="512762" cy="2124075"/>
              </a:xfrm>
              <a:custGeom>
                <a:avLst/>
                <a:gdLst/>
                <a:ahLst/>
                <a:cxnLst>
                  <a:cxn ang="0">
                    <a:pos x="215" y="0"/>
                  </a:cxn>
                  <a:cxn ang="0">
                    <a:pos x="0" y="215"/>
                  </a:cxn>
                  <a:cxn ang="0">
                    <a:pos x="0" y="1338"/>
                  </a:cxn>
                  <a:cxn ang="0">
                    <a:pos x="109" y="1338"/>
                  </a:cxn>
                  <a:cxn ang="0">
                    <a:pos x="323" y="1123"/>
                  </a:cxn>
                  <a:cxn ang="0">
                    <a:pos x="323" y="0"/>
                  </a:cxn>
                  <a:cxn ang="0">
                    <a:pos x="215" y="0"/>
                  </a:cxn>
                </a:cxnLst>
                <a:rect l="0" t="0" r="r" b="b"/>
                <a:pathLst>
                  <a:path w="323" h="1338">
                    <a:moveTo>
                      <a:pt x="215" y="0"/>
                    </a:moveTo>
                    <a:lnTo>
                      <a:pt x="0" y="215"/>
                    </a:lnTo>
                    <a:lnTo>
                      <a:pt x="0" y="1338"/>
                    </a:lnTo>
                    <a:lnTo>
                      <a:pt x="109" y="1338"/>
                    </a:lnTo>
                    <a:lnTo>
                      <a:pt x="323" y="1123"/>
                    </a:lnTo>
                    <a:lnTo>
                      <a:pt x="323" y="0"/>
                    </a:lnTo>
                    <a:lnTo>
                      <a:pt x="215" y="0"/>
                    </a:lnTo>
                    <a:close/>
                  </a:path>
                </a:pathLst>
              </a:custGeom>
              <a:solidFill>
                <a:srgbClr val="B3A2C7"/>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2" name="Freeform 37"/>
              <p:cNvSpPr>
                <a:spLocks/>
              </p:cNvSpPr>
              <p:nvPr/>
            </p:nvSpPr>
            <p:spPr bwMode="auto">
              <a:xfrm>
                <a:off x="4951413" y="3192463"/>
                <a:ext cx="512762" cy="341312"/>
              </a:xfrm>
              <a:custGeom>
                <a:avLst/>
                <a:gdLst/>
                <a:ahLst/>
                <a:cxnLst>
                  <a:cxn ang="0">
                    <a:pos x="0" y="215"/>
                  </a:cxn>
                  <a:cxn ang="0">
                    <a:pos x="109" y="215"/>
                  </a:cxn>
                  <a:cxn ang="0">
                    <a:pos x="323" y="0"/>
                  </a:cxn>
                  <a:cxn ang="0">
                    <a:pos x="215" y="0"/>
                  </a:cxn>
                  <a:cxn ang="0">
                    <a:pos x="0" y="215"/>
                  </a:cxn>
                </a:cxnLst>
                <a:rect l="0" t="0" r="r" b="b"/>
                <a:pathLst>
                  <a:path w="323" h="215">
                    <a:moveTo>
                      <a:pt x="0" y="215"/>
                    </a:moveTo>
                    <a:lnTo>
                      <a:pt x="109" y="215"/>
                    </a:lnTo>
                    <a:lnTo>
                      <a:pt x="323" y="0"/>
                    </a:lnTo>
                    <a:lnTo>
                      <a:pt x="215" y="0"/>
                    </a:lnTo>
                    <a:lnTo>
                      <a:pt x="0" y="215"/>
                    </a:lnTo>
                    <a:close/>
                  </a:path>
                </a:pathLst>
              </a:custGeom>
              <a:solidFill>
                <a:srgbClr val="C2B4D2"/>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53" name="Freeform 38"/>
              <p:cNvSpPr>
                <a:spLocks/>
              </p:cNvSpPr>
              <p:nvPr/>
            </p:nvSpPr>
            <p:spPr bwMode="auto">
              <a:xfrm>
                <a:off x="5124450" y="3192463"/>
                <a:ext cx="339725" cy="2124075"/>
              </a:xfrm>
              <a:custGeom>
                <a:avLst/>
                <a:gdLst/>
                <a:ahLst/>
                <a:cxnLst>
                  <a:cxn ang="0">
                    <a:pos x="0" y="215"/>
                  </a:cxn>
                  <a:cxn ang="0">
                    <a:pos x="214" y="0"/>
                  </a:cxn>
                  <a:cxn ang="0">
                    <a:pos x="214" y="1123"/>
                  </a:cxn>
                  <a:cxn ang="0">
                    <a:pos x="0" y="1338"/>
                  </a:cxn>
                  <a:cxn ang="0">
                    <a:pos x="0" y="215"/>
                  </a:cxn>
                </a:cxnLst>
                <a:rect l="0" t="0" r="r" b="b"/>
                <a:pathLst>
                  <a:path w="214" h="1338">
                    <a:moveTo>
                      <a:pt x="0" y="215"/>
                    </a:moveTo>
                    <a:lnTo>
                      <a:pt x="214" y="0"/>
                    </a:lnTo>
                    <a:lnTo>
                      <a:pt x="214" y="1123"/>
                    </a:lnTo>
                    <a:lnTo>
                      <a:pt x="0" y="1338"/>
                    </a:lnTo>
                    <a:lnTo>
                      <a:pt x="0" y="215"/>
                    </a:lnTo>
                    <a:close/>
                  </a:path>
                </a:pathLst>
              </a:custGeom>
              <a:solidFill>
                <a:srgbClr val="9082A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4" name="Freeform 39"/>
              <p:cNvSpPr>
                <a:spLocks/>
              </p:cNvSpPr>
              <p:nvPr/>
            </p:nvSpPr>
            <p:spPr bwMode="auto">
              <a:xfrm>
                <a:off x="4951413" y="3192463"/>
                <a:ext cx="512762" cy="2124075"/>
              </a:xfrm>
              <a:custGeom>
                <a:avLst/>
                <a:gdLst/>
                <a:ahLst/>
                <a:cxnLst>
                  <a:cxn ang="0">
                    <a:pos x="215" y="0"/>
                  </a:cxn>
                  <a:cxn ang="0">
                    <a:pos x="0" y="215"/>
                  </a:cxn>
                  <a:cxn ang="0">
                    <a:pos x="0" y="1338"/>
                  </a:cxn>
                  <a:cxn ang="0">
                    <a:pos x="109" y="1338"/>
                  </a:cxn>
                  <a:cxn ang="0">
                    <a:pos x="323" y="1123"/>
                  </a:cxn>
                  <a:cxn ang="0">
                    <a:pos x="323" y="0"/>
                  </a:cxn>
                  <a:cxn ang="0">
                    <a:pos x="215" y="0"/>
                  </a:cxn>
                </a:cxnLst>
                <a:rect l="0" t="0" r="r" b="b"/>
                <a:pathLst>
                  <a:path w="323" h="1338">
                    <a:moveTo>
                      <a:pt x="215" y="0"/>
                    </a:moveTo>
                    <a:lnTo>
                      <a:pt x="0" y="215"/>
                    </a:lnTo>
                    <a:lnTo>
                      <a:pt x="0" y="1338"/>
                    </a:lnTo>
                    <a:lnTo>
                      <a:pt x="109" y="1338"/>
                    </a:lnTo>
                    <a:lnTo>
                      <a:pt x="323" y="1123"/>
                    </a:lnTo>
                    <a:lnTo>
                      <a:pt x="323" y="0"/>
                    </a:lnTo>
                    <a:lnTo>
                      <a:pt x="215" y="0"/>
                    </a:lnTo>
                    <a:close/>
                  </a:path>
                </a:pathLst>
              </a:custGeom>
              <a:noFill/>
              <a:ln w="6">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5" name="Freeform 40"/>
              <p:cNvSpPr>
                <a:spLocks/>
              </p:cNvSpPr>
              <p:nvPr/>
            </p:nvSpPr>
            <p:spPr bwMode="auto">
              <a:xfrm>
                <a:off x="4951413" y="3192463"/>
                <a:ext cx="512762" cy="341312"/>
              </a:xfrm>
              <a:custGeom>
                <a:avLst/>
                <a:gdLst/>
                <a:ahLst/>
                <a:cxnLst>
                  <a:cxn ang="0">
                    <a:pos x="0" y="215"/>
                  </a:cxn>
                  <a:cxn ang="0">
                    <a:pos x="109" y="215"/>
                  </a:cxn>
                  <a:cxn ang="0">
                    <a:pos x="323" y="0"/>
                  </a:cxn>
                </a:cxnLst>
                <a:rect l="0" t="0" r="r" b="b"/>
                <a:pathLst>
                  <a:path w="323" h="215">
                    <a:moveTo>
                      <a:pt x="0" y="215"/>
                    </a:moveTo>
                    <a:lnTo>
                      <a:pt x="109" y="215"/>
                    </a:lnTo>
                    <a:lnTo>
                      <a:pt x="323" y="0"/>
                    </a:lnTo>
                  </a:path>
                </a:pathLst>
              </a:custGeom>
              <a:noFill/>
              <a:ln w="6">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56" name="Line 41"/>
              <p:cNvSpPr>
                <a:spLocks noChangeShapeType="1"/>
              </p:cNvSpPr>
              <p:nvPr/>
            </p:nvSpPr>
            <p:spPr bwMode="auto">
              <a:xfrm>
                <a:off x="5124450" y="3533775"/>
                <a:ext cx="1587" cy="1782762"/>
              </a:xfrm>
              <a:prstGeom prst="line">
                <a:avLst/>
              </a:prstGeom>
              <a:noFill/>
              <a:ln w="6">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7" name="Freeform 42"/>
              <p:cNvSpPr>
                <a:spLocks/>
              </p:cNvSpPr>
              <p:nvPr/>
            </p:nvSpPr>
            <p:spPr bwMode="auto">
              <a:xfrm>
                <a:off x="5486400" y="4025900"/>
                <a:ext cx="328612" cy="850900"/>
              </a:xfrm>
              <a:custGeom>
                <a:avLst/>
                <a:gdLst/>
                <a:ahLst/>
                <a:cxnLst>
                  <a:cxn ang="0">
                    <a:pos x="140" y="0"/>
                  </a:cxn>
                  <a:cxn ang="0">
                    <a:pos x="0" y="140"/>
                  </a:cxn>
                  <a:cxn ang="0">
                    <a:pos x="0" y="536"/>
                  </a:cxn>
                  <a:cxn ang="0">
                    <a:pos x="70" y="536"/>
                  </a:cxn>
                  <a:cxn ang="0">
                    <a:pos x="207" y="398"/>
                  </a:cxn>
                  <a:cxn ang="0">
                    <a:pos x="207" y="0"/>
                  </a:cxn>
                  <a:cxn ang="0">
                    <a:pos x="140" y="0"/>
                  </a:cxn>
                </a:cxnLst>
                <a:rect l="0" t="0" r="r" b="b"/>
                <a:pathLst>
                  <a:path w="207" h="536">
                    <a:moveTo>
                      <a:pt x="140" y="0"/>
                    </a:moveTo>
                    <a:lnTo>
                      <a:pt x="0" y="140"/>
                    </a:lnTo>
                    <a:lnTo>
                      <a:pt x="0" y="536"/>
                    </a:lnTo>
                    <a:lnTo>
                      <a:pt x="70" y="536"/>
                    </a:lnTo>
                    <a:lnTo>
                      <a:pt x="207" y="398"/>
                    </a:lnTo>
                    <a:lnTo>
                      <a:pt x="207" y="0"/>
                    </a:lnTo>
                    <a:lnTo>
                      <a:pt x="140" y="0"/>
                    </a:lnTo>
                    <a:close/>
                  </a:path>
                </a:pathLst>
              </a:custGeom>
              <a:solidFill>
                <a:srgbClr val="FF66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8" name="Freeform 43"/>
              <p:cNvSpPr>
                <a:spLocks/>
              </p:cNvSpPr>
              <p:nvPr/>
            </p:nvSpPr>
            <p:spPr bwMode="auto">
              <a:xfrm>
                <a:off x="5486400" y="4025900"/>
                <a:ext cx="328612" cy="222250"/>
              </a:xfrm>
              <a:custGeom>
                <a:avLst/>
                <a:gdLst/>
                <a:ahLst/>
                <a:cxnLst>
                  <a:cxn ang="0">
                    <a:pos x="0" y="140"/>
                  </a:cxn>
                  <a:cxn ang="0">
                    <a:pos x="70" y="140"/>
                  </a:cxn>
                  <a:cxn ang="0">
                    <a:pos x="207" y="0"/>
                  </a:cxn>
                  <a:cxn ang="0">
                    <a:pos x="140" y="0"/>
                  </a:cxn>
                  <a:cxn ang="0">
                    <a:pos x="0" y="140"/>
                  </a:cxn>
                </a:cxnLst>
                <a:rect l="0" t="0" r="r" b="b"/>
                <a:pathLst>
                  <a:path w="207" h="140">
                    <a:moveTo>
                      <a:pt x="0" y="140"/>
                    </a:moveTo>
                    <a:lnTo>
                      <a:pt x="70" y="140"/>
                    </a:lnTo>
                    <a:lnTo>
                      <a:pt x="207" y="0"/>
                    </a:lnTo>
                    <a:lnTo>
                      <a:pt x="140" y="0"/>
                    </a:lnTo>
                    <a:lnTo>
                      <a:pt x="0" y="140"/>
                    </a:lnTo>
                    <a:close/>
                  </a:path>
                </a:pathLst>
              </a:custGeom>
              <a:solidFill>
                <a:srgbClr val="FF8432"/>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59" name="Freeform 44"/>
              <p:cNvSpPr>
                <a:spLocks/>
              </p:cNvSpPr>
              <p:nvPr/>
            </p:nvSpPr>
            <p:spPr bwMode="auto">
              <a:xfrm>
                <a:off x="5597525" y="4025900"/>
                <a:ext cx="217487" cy="850900"/>
              </a:xfrm>
              <a:custGeom>
                <a:avLst/>
                <a:gdLst/>
                <a:ahLst/>
                <a:cxnLst>
                  <a:cxn ang="0">
                    <a:pos x="0" y="140"/>
                  </a:cxn>
                  <a:cxn ang="0">
                    <a:pos x="137" y="0"/>
                  </a:cxn>
                  <a:cxn ang="0">
                    <a:pos x="137" y="398"/>
                  </a:cxn>
                  <a:cxn ang="0">
                    <a:pos x="0" y="536"/>
                  </a:cxn>
                  <a:cxn ang="0">
                    <a:pos x="0" y="140"/>
                  </a:cxn>
                </a:cxnLst>
                <a:rect l="0" t="0" r="r" b="b"/>
                <a:pathLst>
                  <a:path w="137" h="536">
                    <a:moveTo>
                      <a:pt x="0" y="140"/>
                    </a:moveTo>
                    <a:lnTo>
                      <a:pt x="137" y="0"/>
                    </a:lnTo>
                    <a:lnTo>
                      <a:pt x="137" y="398"/>
                    </a:lnTo>
                    <a:lnTo>
                      <a:pt x="0" y="536"/>
                    </a:lnTo>
                    <a:lnTo>
                      <a:pt x="0" y="140"/>
                    </a:lnTo>
                    <a:close/>
                  </a:path>
                </a:pathLst>
              </a:custGeom>
              <a:solidFill>
                <a:srgbClr val="CD52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Freeform 45"/>
              <p:cNvSpPr>
                <a:spLocks/>
              </p:cNvSpPr>
              <p:nvPr/>
            </p:nvSpPr>
            <p:spPr bwMode="auto">
              <a:xfrm>
                <a:off x="5486400" y="4025900"/>
                <a:ext cx="328612" cy="850900"/>
              </a:xfrm>
              <a:custGeom>
                <a:avLst/>
                <a:gdLst/>
                <a:ahLst/>
                <a:cxnLst>
                  <a:cxn ang="0">
                    <a:pos x="140" y="0"/>
                  </a:cxn>
                  <a:cxn ang="0">
                    <a:pos x="0" y="140"/>
                  </a:cxn>
                  <a:cxn ang="0">
                    <a:pos x="0" y="536"/>
                  </a:cxn>
                  <a:cxn ang="0">
                    <a:pos x="70" y="536"/>
                  </a:cxn>
                  <a:cxn ang="0">
                    <a:pos x="207" y="398"/>
                  </a:cxn>
                  <a:cxn ang="0">
                    <a:pos x="207" y="0"/>
                  </a:cxn>
                  <a:cxn ang="0">
                    <a:pos x="140" y="0"/>
                  </a:cxn>
                </a:cxnLst>
                <a:rect l="0" t="0" r="r" b="b"/>
                <a:pathLst>
                  <a:path w="207" h="536">
                    <a:moveTo>
                      <a:pt x="140" y="0"/>
                    </a:moveTo>
                    <a:lnTo>
                      <a:pt x="0" y="140"/>
                    </a:lnTo>
                    <a:lnTo>
                      <a:pt x="0" y="536"/>
                    </a:lnTo>
                    <a:lnTo>
                      <a:pt x="70" y="536"/>
                    </a:lnTo>
                    <a:lnTo>
                      <a:pt x="207" y="398"/>
                    </a:lnTo>
                    <a:lnTo>
                      <a:pt x="207" y="0"/>
                    </a:lnTo>
                    <a:lnTo>
                      <a:pt x="140" y="0"/>
                    </a:lnTo>
                    <a:close/>
                  </a:path>
                </a:pathLst>
              </a:custGeom>
              <a:noFill/>
              <a:ln w="6">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1" name="Freeform 46"/>
              <p:cNvSpPr>
                <a:spLocks/>
              </p:cNvSpPr>
              <p:nvPr/>
            </p:nvSpPr>
            <p:spPr bwMode="auto">
              <a:xfrm>
                <a:off x="5486400" y="4025900"/>
                <a:ext cx="328612" cy="222250"/>
              </a:xfrm>
              <a:custGeom>
                <a:avLst/>
                <a:gdLst/>
                <a:ahLst/>
                <a:cxnLst>
                  <a:cxn ang="0">
                    <a:pos x="0" y="140"/>
                  </a:cxn>
                  <a:cxn ang="0">
                    <a:pos x="70" y="140"/>
                  </a:cxn>
                  <a:cxn ang="0">
                    <a:pos x="207" y="0"/>
                  </a:cxn>
                </a:cxnLst>
                <a:rect l="0" t="0" r="r" b="b"/>
                <a:pathLst>
                  <a:path w="207" h="140">
                    <a:moveTo>
                      <a:pt x="0" y="140"/>
                    </a:moveTo>
                    <a:lnTo>
                      <a:pt x="70" y="140"/>
                    </a:lnTo>
                    <a:lnTo>
                      <a:pt x="207" y="0"/>
                    </a:lnTo>
                  </a:path>
                </a:pathLst>
              </a:custGeom>
              <a:noFill/>
              <a:ln w="6">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62" name="Line 47"/>
              <p:cNvSpPr>
                <a:spLocks noChangeShapeType="1"/>
              </p:cNvSpPr>
              <p:nvPr/>
            </p:nvSpPr>
            <p:spPr bwMode="auto">
              <a:xfrm>
                <a:off x="5597525" y="4248150"/>
                <a:ext cx="1587" cy="628650"/>
              </a:xfrm>
              <a:prstGeom prst="line">
                <a:avLst/>
              </a:prstGeom>
              <a:noFill/>
              <a:ln w="6">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3" name="Freeform 48"/>
              <p:cNvSpPr>
                <a:spLocks/>
              </p:cNvSpPr>
              <p:nvPr/>
            </p:nvSpPr>
            <p:spPr bwMode="auto">
              <a:xfrm>
                <a:off x="4951413" y="3192463"/>
                <a:ext cx="512762" cy="2124075"/>
              </a:xfrm>
              <a:custGeom>
                <a:avLst/>
                <a:gdLst/>
                <a:ahLst/>
                <a:cxnLst>
                  <a:cxn ang="0">
                    <a:pos x="215" y="0"/>
                  </a:cxn>
                  <a:cxn ang="0">
                    <a:pos x="0" y="215"/>
                  </a:cxn>
                  <a:cxn ang="0">
                    <a:pos x="0" y="1338"/>
                  </a:cxn>
                  <a:cxn ang="0">
                    <a:pos x="109" y="1338"/>
                  </a:cxn>
                  <a:cxn ang="0">
                    <a:pos x="323" y="1123"/>
                  </a:cxn>
                  <a:cxn ang="0">
                    <a:pos x="323" y="0"/>
                  </a:cxn>
                  <a:cxn ang="0">
                    <a:pos x="215" y="0"/>
                  </a:cxn>
                </a:cxnLst>
                <a:rect l="0" t="0" r="r" b="b"/>
                <a:pathLst>
                  <a:path w="323" h="1338">
                    <a:moveTo>
                      <a:pt x="215" y="0"/>
                    </a:moveTo>
                    <a:lnTo>
                      <a:pt x="0" y="215"/>
                    </a:lnTo>
                    <a:lnTo>
                      <a:pt x="0" y="1338"/>
                    </a:lnTo>
                    <a:lnTo>
                      <a:pt x="109" y="1338"/>
                    </a:lnTo>
                    <a:lnTo>
                      <a:pt x="323" y="1123"/>
                    </a:lnTo>
                    <a:lnTo>
                      <a:pt x="323" y="0"/>
                    </a:lnTo>
                    <a:lnTo>
                      <a:pt x="215" y="0"/>
                    </a:lnTo>
                    <a:close/>
                  </a:path>
                </a:pathLst>
              </a:custGeom>
              <a:solidFill>
                <a:srgbClr val="B3A2C7"/>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4" name="Freeform 49"/>
              <p:cNvSpPr>
                <a:spLocks/>
              </p:cNvSpPr>
              <p:nvPr/>
            </p:nvSpPr>
            <p:spPr bwMode="auto">
              <a:xfrm>
                <a:off x="4951413" y="3192463"/>
                <a:ext cx="512762" cy="341312"/>
              </a:xfrm>
              <a:custGeom>
                <a:avLst/>
                <a:gdLst/>
                <a:ahLst/>
                <a:cxnLst>
                  <a:cxn ang="0">
                    <a:pos x="0" y="215"/>
                  </a:cxn>
                  <a:cxn ang="0">
                    <a:pos x="109" y="215"/>
                  </a:cxn>
                  <a:cxn ang="0">
                    <a:pos x="323" y="0"/>
                  </a:cxn>
                  <a:cxn ang="0">
                    <a:pos x="215" y="0"/>
                  </a:cxn>
                  <a:cxn ang="0">
                    <a:pos x="0" y="215"/>
                  </a:cxn>
                </a:cxnLst>
                <a:rect l="0" t="0" r="r" b="b"/>
                <a:pathLst>
                  <a:path w="323" h="215">
                    <a:moveTo>
                      <a:pt x="0" y="215"/>
                    </a:moveTo>
                    <a:lnTo>
                      <a:pt x="109" y="215"/>
                    </a:lnTo>
                    <a:lnTo>
                      <a:pt x="323" y="0"/>
                    </a:lnTo>
                    <a:lnTo>
                      <a:pt x="215" y="0"/>
                    </a:lnTo>
                    <a:lnTo>
                      <a:pt x="0" y="215"/>
                    </a:lnTo>
                    <a:close/>
                  </a:path>
                </a:pathLst>
              </a:custGeom>
              <a:solidFill>
                <a:srgbClr val="C2B4D2"/>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65" name="Freeform 50"/>
              <p:cNvSpPr>
                <a:spLocks/>
              </p:cNvSpPr>
              <p:nvPr/>
            </p:nvSpPr>
            <p:spPr bwMode="auto">
              <a:xfrm>
                <a:off x="5124450" y="3192463"/>
                <a:ext cx="339725" cy="2124075"/>
              </a:xfrm>
              <a:custGeom>
                <a:avLst/>
                <a:gdLst/>
                <a:ahLst/>
                <a:cxnLst>
                  <a:cxn ang="0">
                    <a:pos x="0" y="215"/>
                  </a:cxn>
                  <a:cxn ang="0">
                    <a:pos x="214" y="0"/>
                  </a:cxn>
                  <a:cxn ang="0">
                    <a:pos x="214" y="1123"/>
                  </a:cxn>
                  <a:cxn ang="0">
                    <a:pos x="0" y="1338"/>
                  </a:cxn>
                  <a:cxn ang="0">
                    <a:pos x="0" y="215"/>
                  </a:cxn>
                </a:cxnLst>
                <a:rect l="0" t="0" r="r" b="b"/>
                <a:pathLst>
                  <a:path w="214" h="1338">
                    <a:moveTo>
                      <a:pt x="0" y="215"/>
                    </a:moveTo>
                    <a:lnTo>
                      <a:pt x="214" y="0"/>
                    </a:lnTo>
                    <a:lnTo>
                      <a:pt x="214" y="1123"/>
                    </a:lnTo>
                    <a:lnTo>
                      <a:pt x="0" y="1338"/>
                    </a:lnTo>
                    <a:lnTo>
                      <a:pt x="0" y="215"/>
                    </a:lnTo>
                    <a:close/>
                  </a:path>
                </a:pathLst>
              </a:custGeom>
              <a:solidFill>
                <a:srgbClr val="9082A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6" name="Freeform 51"/>
              <p:cNvSpPr>
                <a:spLocks/>
              </p:cNvSpPr>
              <p:nvPr/>
            </p:nvSpPr>
            <p:spPr bwMode="auto">
              <a:xfrm>
                <a:off x="4951413" y="3192463"/>
                <a:ext cx="512762" cy="2124075"/>
              </a:xfrm>
              <a:custGeom>
                <a:avLst/>
                <a:gdLst/>
                <a:ahLst/>
                <a:cxnLst>
                  <a:cxn ang="0">
                    <a:pos x="215" y="0"/>
                  </a:cxn>
                  <a:cxn ang="0">
                    <a:pos x="0" y="215"/>
                  </a:cxn>
                  <a:cxn ang="0">
                    <a:pos x="0" y="1338"/>
                  </a:cxn>
                  <a:cxn ang="0">
                    <a:pos x="109" y="1338"/>
                  </a:cxn>
                  <a:cxn ang="0">
                    <a:pos x="323" y="1123"/>
                  </a:cxn>
                  <a:cxn ang="0">
                    <a:pos x="323" y="0"/>
                  </a:cxn>
                  <a:cxn ang="0">
                    <a:pos x="215" y="0"/>
                  </a:cxn>
                </a:cxnLst>
                <a:rect l="0" t="0" r="r" b="b"/>
                <a:pathLst>
                  <a:path w="323" h="1338">
                    <a:moveTo>
                      <a:pt x="215" y="0"/>
                    </a:moveTo>
                    <a:lnTo>
                      <a:pt x="0" y="215"/>
                    </a:lnTo>
                    <a:lnTo>
                      <a:pt x="0" y="1338"/>
                    </a:lnTo>
                    <a:lnTo>
                      <a:pt x="109" y="1338"/>
                    </a:lnTo>
                    <a:lnTo>
                      <a:pt x="323" y="1123"/>
                    </a:lnTo>
                    <a:lnTo>
                      <a:pt x="323" y="0"/>
                    </a:lnTo>
                    <a:lnTo>
                      <a:pt x="215" y="0"/>
                    </a:lnTo>
                    <a:close/>
                  </a:path>
                </a:pathLst>
              </a:custGeom>
              <a:noFill/>
              <a:ln w="6">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7" name="Freeform 52"/>
              <p:cNvSpPr>
                <a:spLocks/>
              </p:cNvSpPr>
              <p:nvPr/>
            </p:nvSpPr>
            <p:spPr bwMode="auto">
              <a:xfrm>
                <a:off x="4951413" y="3192463"/>
                <a:ext cx="512762" cy="341312"/>
              </a:xfrm>
              <a:custGeom>
                <a:avLst/>
                <a:gdLst/>
                <a:ahLst/>
                <a:cxnLst>
                  <a:cxn ang="0">
                    <a:pos x="0" y="215"/>
                  </a:cxn>
                  <a:cxn ang="0">
                    <a:pos x="109" y="215"/>
                  </a:cxn>
                  <a:cxn ang="0">
                    <a:pos x="323" y="0"/>
                  </a:cxn>
                </a:cxnLst>
                <a:rect l="0" t="0" r="r" b="b"/>
                <a:pathLst>
                  <a:path w="323" h="215">
                    <a:moveTo>
                      <a:pt x="0" y="215"/>
                    </a:moveTo>
                    <a:lnTo>
                      <a:pt x="109" y="215"/>
                    </a:lnTo>
                    <a:lnTo>
                      <a:pt x="323" y="0"/>
                    </a:lnTo>
                  </a:path>
                </a:pathLst>
              </a:custGeom>
              <a:noFill/>
              <a:ln w="6">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68" name="Line 53"/>
              <p:cNvSpPr>
                <a:spLocks noChangeShapeType="1"/>
              </p:cNvSpPr>
              <p:nvPr/>
            </p:nvSpPr>
            <p:spPr bwMode="auto">
              <a:xfrm>
                <a:off x="5124450" y="3533775"/>
                <a:ext cx="1587" cy="1782762"/>
              </a:xfrm>
              <a:prstGeom prst="line">
                <a:avLst/>
              </a:prstGeom>
              <a:noFill/>
              <a:ln w="6">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9" name="Freeform 54"/>
              <p:cNvSpPr>
                <a:spLocks/>
              </p:cNvSpPr>
              <p:nvPr/>
            </p:nvSpPr>
            <p:spPr bwMode="auto">
              <a:xfrm>
                <a:off x="5486400" y="4025900"/>
                <a:ext cx="328612" cy="850900"/>
              </a:xfrm>
              <a:custGeom>
                <a:avLst/>
                <a:gdLst/>
                <a:ahLst/>
                <a:cxnLst>
                  <a:cxn ang="0">
                    <a:pos x="140" y="0"/>
                  </a:cxn>
                  <a:cxn ang="0">
                    <a:pos x="0" y="140"/>
                  </a:cxn>
                  <a:cxn ang="0">
                    <a:pos x="0" y="536"/>
                  </a:cxn>
                  <a:cxn ang="0">
                    <a:pos x="70" y="536"/>
                  </a:cxn>
                  <a:cxn ang="0">
                    <a:pos x="207" y="398"/>
                  </a:cxn>
                  <a:cxn ang="0">
                    <a:pos x="207" y="0"/>
                  </a:cxn>
                  <a:cxn ang="0">
                    <a:pos x="140" y="0"/>
                  </a:cxn>
                </a:cxnLst>
                <a:rect l="0" t="0" r="r" b="b"/>
                <a:pathLst>
                  <a:path w="207" h="536">
                    <a:moveTo>
                      <a:pt x="140" y="0"/>
                    </a:moveTo>
                    <a:lnTo>
                      <a:pt x="0" y="140"/>
                    </a:lnTo>
                    <a:lnTo>
                      <a:pt x="0" y="536"/>
                    </a:lnTo>
                    <a:lnTo>
                      <a:pt x="70" y="536"/>
                    </a:lnTo>
                    <a:lnTo>
                      <a:pt x="207" y="398"/>
                    </a:lnTo>
                    <a:lnTo>
                      <a:pt x="207" y="0"/>
                    </a:lnTo>
                    <a:lnTo>
                      <a:pt x="140" y="0"/>
                    </a:lnTo>
                    <a:close/>
                  </a:path>
                </a:pathLst>
              </a:custGeom>
              <a:solidFill>
                <a:srgbClr val="FF66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0" name="Freeform 55"/>
              <p:cNvSpPr>
                <a:spLocks/>
              </p:cNvSpPr>
              <p:nvPr/>
            </p:nvSpPr>
            <p:spPr bwMode="auto">
              <a:xfrm>
                <a:off x="5486400" y="4025900"/>
                <a:ext cx="328612" cy="222250"/>
              </a:xfrm>
              <a:custGeom>
                <a:avLst/>
                <a:gdLst/>
                <a:ahLst/>
                <a:cxnLst>
                  <a:cxn ang="0">
                    <a:pos x="0" y="140"/>
                  </a:cxn>
                  <a:cxn ang="0">
                    <a:pos x="70" y="140"/>
                  </a:cxn>
                  <a:cxn ang="0">
                    <a:pos x="207" y="0"/>
                  </a:cxn>
                  <a:cxn ang="0">
                    <a:pos x="140" y="0"/>
                  </a:cxn>
                  <a:cxn ang="0">
                    <a:pos x="0" y="140"/>
                  </a:cxn>
                </a:cxnLst>
                <a:rect l="0" t="0" r="r" b="b"/>
                <a:pathLst>
                  <a:path w="207" h="140">
                    <a:moveTo>
                      <a:pt x="0" y="140"/>
                    </a:moveTo>
                    <a:lnTo>
                      <a:pt x="70" y="140"/>
                    </a:lnTo>
                    <a:lnTo>
                      <a:pt x="207" y="0"/>
                    </a:lnTo>
                    <a:lnTo>
                      <a:pt x="140" y="0"/>
                    </a:lnTo>
                    <a:lnTo>
                      <a:pt x="0" y="140"/>
                    </a:lnTo>
                    <a:close/>
                  </a:path>
                </a:pathLst>
              </a:custGeom>
              <a:solidFill>
                <a:srgbClr val="FF8432"/>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71" name="Freeform 56"/>
              <p:cNvSpPr>
                <a:spLocks/>
              </p:cNvSpPr>
              <p:nvPr/>
            </p:nvSpPr>
            <p:spPr bwMode="auto">
              <a:xfrm>
                <a:off x="5597525" y="4025900"/>
                <a:ext cx="217487" cy="850900"/>
              </a:xfrm>
              <a:custGeom>
                <a:avLst/>
                <a:gdLst/>
                <a:ahLst/>
                <a:cxnLst>
                  <a:cxn ang="0">
                    <a:pos x="0" y="140"/>
                  </a:cxn>
                  <a:cxn ang="0">
                    <a:pos x="137" y="0"/>
                  </a:cxn>
                  <a:cxn ang="0">
                    <a:pos x="137" y="398"/>
                  </a:cxn>
                  <a:cxn ang="0">
                    <a:pos x="0" y="536"/>
                  </a:cxn>
                  <a:cxn ang="0">
                    <a:pos x="0" y="140"/>
                  </a:cxn>
                </a:cxnLst>
                <a:rect l="0" t="0" r="r" b="b"/>
                <a:pathLst>
                  <a:path w="137" h="536">
                    <a:moveTo>
                      <a:pt x="0" y="140"/>
                    </a:moveTo>
                    <a:lnTo>
                      <a:pt x="137" y="0"/>
                    </a:lnTo>
                    <a:lnTo>
                      <a:pt x="137" y="398"/>
                    </a:lnTo>
                    <a:lnTo>
                      <a:pt x="0" y="536"/>
                    </a:lnTo>
                    <a:lnTo>
                      <a:pt x="0" y="140"/>
                    </a:lnTo>
                    <a:close/>
                  </a:path>
                </a:pathLst>
              </a:custGeom>
              <a:solidFill>
                <a:srgbClr val="CD52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Freeform 57"/>
              <p:cNvSpPr>
                <a:spLocks/>
              </p:cNvSpPr>
              <p:nvPr/>
            </p:nvSpPr>
            <p:spPr bwMode="auto">
              <a:xfrm>
                <a:off x="5486400" y="4025900"/>
                <a:ext cx="328612" cy="850900"/>
              </a:xfrm>
              <a:custGeom>
                <a:avLst/>
                <a:gdLst/>
                <a:ahLst/>
                <a:cxnLst>
                  <a:cxn ang="0">
                    <a:pos x="140" y="0"/>
                  </a:cxn>
                  <a:cxn ang="0">
                    <a:pos x="0" y="140"/>
                  </a:cxn>
                  <a:cxn ang="0">
                    <a:pos x="0" y="536"/>
                  </a:cxn>
                  <a:cxn ang="0">
                    <a:pos x="70" y="536"/>
                  </a:cxn>
                  <a:cxn ang="0">
                    <a:pos x="207" y="398"/>
                  </a:cxn>
                  <a:cxn ang="0">
                    <a:pos x="207" y="0"/>
                  </a:cxn>
                  <a:cxn ang="0">
                    <a:pos x="140" y="0"/>
                  </a:cxn>
                </a:cxnLst>
                <a:rect l="0" t="0" r="r" b="b"/>
                <a:pathLst>
                  <a:path w="207" h="536">
                    <a:moveTo>
                      <a:pt x="140" y="0"/>
                    </a:moveTo>
                    <a:lnTo>
                      <a:pt x="0" y="140"/>
                    </a:lnTo>
                    <a:lnTo>
                      <a:pt x="0" y="536"/>
                    </a:lnTo>
                    <a:lnTo>
                      <a:pt x="70" y="536"/>
                    </a:lnTo>
                    <a:lnTo>
                      <a:pt x="207" y="398"/>
                    </a:lnTo>
                    <a:lnTo>
                      <a:pt x="207" y="0"/>
                    </a:lnTo>
                    <a:lnTo>
                      <a:pt x="140" y="0"/>
                    </a:lnTo>
                    <a:close/>
                  </a:path>
                </a:pathLst>
              </a:custGeom>
              <a:noFill/>
              <a:ln w="6">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3" name="Freeform 58"/>
              <p:cNvSpPr>
                <a:spLocks/>
              </p:cNvSpPr>
              <p:nvPr/>
            </p:nvSpPr>
            <p:spPr bwMode="auto">
              <a:xfrm>
                <a:off x="5486400" y="4025900"/>
                <a:ext cx="328612" cy="222250"/>
              </a:xfrm>
              <a:custGeom>
                <a:avLst/>
                <a:gdLst/>
                <a:ahLst/>
                <a:cxnLst>
                  <a:cxn ang="0">
                    <a:pos x="0" y="140"/>
                  </a:cxn>
                  <a:cxn ang="0">
                    <a:pos x="70" y="140"/>
                  </a:cxn>
                  <a:cxn ang="0">
                    <a:pos x="207" y="0"/>
                  </a:cxn>
                </a:cxnLst>
                <a:rect l="0" t="0" r="r" b="b"/>
                <a:pathLst>
                  <a:path w="207" h="140">
                    <a:moveTo>
                      <a:pt x="0" y="140"/>
                    </a:moveTo>
                    <a:lnTo>
                      <a:pt x="70" y="140"/>
                    </a:lnTo>
                    <a:lnTo>
                      <a:pt x="207" y="0"/>
                    </a:lnTo>
                  </a:path>
                </a:pathLst>
              </a:custGeom>
              <a:noFill/>
              <a:ln w="6">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74" name="Line 59"/>
              <p:cNvSpPr>
                <a:spLocks noChangeShapeType="1"/>
              </p:cNvSpPr>
              <p:nvPr/>
            </p:nvSpPr>
            <p:spPr bwMode="auto">
              <a:xfrm>
                <a:off x="5597525" y="4248150"/>
                <a:ext cx="1587" cy="628650"/>
              </a:xfrm>
              <a:prstGeom prst="line">
                <a:avLst/>
              </a:prstGeom>
              <a:noFill/>
              <a:ln w="6">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5" name="Rectangle 60"/>
              <p:cNvSpPr>
                <a:spLocks noChangeArrowheads="1"/>
              </p:cNvSpPr>
              <p:nvPr/>
            </p:nvSpPr>
            <p:spPr bwMode="auto">
              <a:xfrm>
                <a:off x="7286625" y="3649663"/>
                <a:ext cx="1444625" cy="1558925"/>
              </a:xfrm>
              <a:prstGeom prst="rect">
                <a:avLst/>
              </a:prstGeom>
              <a:solidFill>
                <a:srgbClr val="4F81BD"/>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6" name="Rectangle 61"/>
              <p:cNvSpPr>
                <a:spLocks noChangeArrowheads="1"/>
              </p:cNvSpPr>
              <p:nvPr/>
            </p:nvSpPr>
            <p:spPr bwMode="auto">
              <a:xfrm>
                <a:off x="7286625" y="3649663"/>
                <a:ext cx="1444625" cy="1558925"/>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7" name="Rectangle 62"/>
              <p:cNvSpPr>
                <a:spLocks noChangeArrowheads="1"/>
              </p:cNvSpPr>
              <p:nvPr/>
            </p:nvSpPr>
            <p:spPr bwMode="auto">
              <a:xfrm>
                <a:off x="7286625" y="3697288"/>
                <a:ext cx="823912" cy="331787"/>
              </a:xfrm>
              <a:prstGeom prst="rect">
                <a:avLst/>
              </a:prstGeom>
              <a:solidFill>
                <a:srgbClr val="33CCCC"/>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78" name="Rectangle 63"/>
              <p:cNvSpPr>
                <a:spLocks noChangeArrowheads="1"/>
              </p:cNvSpPr>
              <p:nvPr/>
            </p:nvSpPr>
            <p:spPr bwMode="auto">
              <a:xfrm>
                <a:off x="7286625" y="3697288"/>
                <a:ext cx="823912" cy="331787"/>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79" name="Rectangle 64"/>
              <p:cNvSpPr>
                <a:spLocks noChangeArrowheads="1"/>
              </p:cNvSpPr>
              <p:nvPr/>
            </p:nvSpPr>
            <p:spPr bwMode="auto">
              <a:xfrm>
                <a:off x="7286625" y="4075113"/>
                <a:ext cx="823912" cy="331787"/>
              </a:xfrm>
              <a:prstGeom prst="rect">
                <a:avLst/>
              </a:prstGeom>
              <a:solidFill>
                <a:srgbClr val="33CCCC"/>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0" name="Rectangle 65"/>
              <p:cNvSpPr>
                <a:spLocks noChangeArrowheads="1"/>
              </p:cNvSpPr>
              <p:nvPr/>
            </p:nvSpPr>
            <p:spPr bwMode="auto">
              <a:xfrm>
                <a:off x="7286625" y="4075113"/>
                <a:ext cx="823912" cy="331787"/>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1" name="Rectangle 66"/>
              <p:cNvSpPr>
                <a:spLocks noChangeArrowheads="1"/>
              </p:cNvSpPr>
              <p:nvPr/>
            </p:nvSpPr>
            <p:spPr bwMode="auto">
              <a:xfrm>
                <a:off x="7286625" y="4451350"/>
                <a:ext cx="823912" cy="334962"/>
              </a:xfrm>
              <a:prstGeom prst="rect">
                <a:avLst/>
              </a:prstGeom>
              <a:solidFill>
                <a:srgbClr val="33CCCC"/>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2" name="Rectangle 67"/>
              <p:cNvSpPr>
                <a:spLocks noChangeArrowheads="1"/>
              </p:cNvSpPr>
              <p:nvPr/>
            </p:nvSpPr>
            <p:spPr bwMode="auto">
              <a:xfrm>
                <a:off x="7286625" y="4451350"/>
                <a:ext cx="823912" cy="334962"/>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3" name="Rectangle 68"/>
              <p:cNvSpPr>
                <a:spLocks noChangeArrowheads="1"/>
              </p:cNvSpPr>
              <p:nvPr/>
            </p:nvSpPr>
            <p:spPr bwMode="auto">
              <a:xfrm>
                <a:off x="7286625" y="4832350"/>
                <a:ext cx="823912" cy="328612"/>
              </a:xfrm>
              <a:prstGeom prst="rect">
                <a:avLst/>
              </a:prstGeom>
              <a:solidFill>
                <a:srgbClr val="33CCCC"/>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4" name="Rectangle 69"/>
              <p:cNvSpPr>
                <a:spLocks noChangeArrowheads="1"/>
              </p:cNvSpPr>
              <p:nvPr/>
            </p:nvSpPr>
            <p:spPr bwMode="auto">
              <a:xfrm>
                <a:off x="7286625" y="4832350"/>
                <a:ext cx="823912" cy="328612"/>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5" name="Rectangle 70"/>
              <p:cNvSpPr>
                <a:spLocks noChangeArrowheads="1"/>
              </p:cNvSpPr>
              <p:nvPr/>
            </p:nvSpPr>
            <p:spPr bwMode="auto">
              <a:xfrm>
                <a:off x="7146925" y="4171950"/>
                <a:ext cx="484187" cy="142875"/>
              </a:xfrm>
              <a:prstGeom prst="rect">
                <a:avLst/>
              </a:prstGeom>
              <a:solidFill>
                <a:srgbClr val="00FF00"/>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86" name="Rectangle 71"/>
              <p:cNvSpPr>
                <a:spLocks noChangeArrowheads="1"/>
              </p:cNvSpPr>
              <p:nvPr/>
            </p:nvSpPr>
            <p:spPr bwMode="auto">
              <a:xfrm>
                <a:off x="7146925" y="4171950"/>
                <a:ext cx="484187" cy="142875"/>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87" name="Rectangle 72"/>
              <p:cNvSpPr>
                <a:spLocks noChangeArrowheads="1"/>
              </p:cNvSpPr>
              <p:nvPr/>
            </p:nvSpPr>
            <p:spPr bwMode="auto">
              <a:xfrm>
                <a:off x="7146925" y="4546600"/>
                <a:ext cx="484187" cy="142875"/>
              </a:xfrm>
              <a:prstGeom prst="rect">
                <a:avLst/>
              </a:prstGeom>
              <a:solidFill>
                <a:srgbClr val="00FF00"/>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8" name="Rectangle 73"/>
              <p:cNvSpPr>
                <a:spLocks noChangeArrowheads="1"/>
              </p:cNvSpPr>
              <p:nvPr/>
            </p:nvSpPr>
            <p:spPr bwMode="auto">
              <a:xfrm>
                <a:off x="7146925" y="4546600"/>
                <a:ext cx="484187" cy="142875"/>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9" name="Rectangle 74"/>
              <p:cNvSpPr>
                <a:spLocks noChangeArrowheads="1"/>
              </p:cNvSpPr>
              <p:nvPr/>
            </p:nvSpPr>
            <p:spPr bwMode="auto">
              <a:xfrm>
                <a:off x="7146925" y="4926013"/>
                <a:ext cx="484187" cy="142875"/>
              </a:xfrm>
              <a:prstGeom prst="rect">
                <a:avLst/>
              </a:prstGeom>
              <a:solidFill>
                <a:srgbClr val="00FF00"/>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0" name="Rectangle 75"/>
              <p:cNvSpPr>
                <a:spLocks noChangeArrowheads="1"/>
              </p:cNvSpPr>
              <p:nvPr/>
            </p:nvSpPr>
            <p:spPr bwMode="auto">
              <a:xfrm>
                <a:off x="7146925" y="4926013"/>
                <a:ext cx="484187" cy="142875"/>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1" name="Rectangle 76"/>
              <p:cNvSpPr>
                <a:spLocks noChangeArrowheads="1"/>
              </p:cNvSpPr>
              <p:nvPr/>
            </p:nvSpPr>
            <p:spPr bwMode="auto">
              <a:xfrm>
                <a:off x="7146925" y="3789363"/>
                <a:ext cx="484187" cy="142875"/>
              </a:xfrm>
              <a:prstGeom prst="rect">
                <a:avLst/>
              </a:prstGeom>
              <a:solidFill>
                <a:srgbClr val="00FF00"/>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92" name="Rectangle 77"/>
              <p:cNvSpPr>
                <a:spLocks noChangeArrowheads="1"/>
              </p:cNvSpPr>
              <p:nvPr/>
            </p:nvSpPr>
            <p:spPr bwMode="auto">
              <a:xfrm>
                <a:off x="7146925" y="3789363"/>
                <a:ext cx="484187" cy="142875"/>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93" name="Rectangle 78"/>
              <p:cNvSpPr>
                <a:spLocks noChangeArrowheads="1"/>
              </p:cNvSpPr>
              <p:nvPr/>
            </p:nvSpPr>
            <p:spPr bwMode="auto">
              <a:xfrm>
                <a:off x="7286625" y="3649663"/>
                <a:ext cx="1444625" cy="1558925"/>
              </a:xfrm>
              <a:prstGeom prst="rect">
                <a:avLst/>
              </a:prstGeom>
              <a:solidFill>
                <a:srgbClr val="4F81BD"/>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4" name="Rectangle 79"/>
              <p:cNvSpPr>
                <a:spLocks noChangeArrowheads="1"/>
              </p:cNvSpPr>
              <p:nvPr/>
            </p:nvSpPr>
            <p:spPr bwMode="auto">
              <a:xfrm>
                <a:off x="7286625" y="3649663"/>
                <a:ext cx="1444625" cy="1558925"/>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5" name="Rectangle 80"/>
              <p:cNvSpPr>
                <a:spLocks noChangeArrowheads="1"/>
              </p:cNvSpPr>
              <p:nvPr/>
            </p:nvSpPr>
            <p:spPr bwMode="auto">
              <a:xfrm>
                <a:off x="7286625" y="3697288"/>
                <a:ext cx="823912" cy="331787"/>
              </a:xfrm>
              <a:prstGeom prst="rect">
                <a:avLst/>
              </a:prstGeom>
              <a:solidFill>
                <a:srgbClr val="33CCCC"/>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96" name="Rectangle 81"/>
              <p:cNvSpPr>
                <a:spLocks noChangeArrowheads="1"/>
              </p:cNvSpPr>
              <p:nvPr/>
            </p:nvSpPr>
            <p:spPr bwMode="auto">
              <a:xfrm>
                <a:off x="7286625" y="3697288"/>
                <a:ext cx="823912" cy="331787"/>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97" name="Rectangle 82"/>
              <p:cNvSpPr>
                <a:spLocks noChangeArrowheads="1"/>
              </p:cNvSpPr>
              <p:nvPr/>
            </p:nvSpPr>
            <p:spPr bwMode="auto">
              <a:xfrm>
                <a:off x="7286625" y="4075113"/>
                <a:ext cx="823912" cy="331787"/>
              </a:xfrm>
              <a:prstGeom prst="rect">
                <a:avLst/>
              </a:prstGeom>
              <a:solidFill>
                <a:srgbClr val="33CCCC"/>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8" name="Rectangle 83"/>
              <p:cNvSpPr>
                <a:spLocks noChangeArrowheads="1"/>
              </p:cNvSpPr>
              <p:nvPr/>
            </p:nvSpPr>
            <p:spPr bwMode="auto">
              <a:xfrm>
                <a:off x="7286625" y="4075113"/>
                <a:ext cx="823912" cy="331787"/>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9" name="Rectangle 84"/>
              <p:cNvSpPr>
                <a:spLocks noChangeArrowheads="1"/>
              </p:cNvSpPr>
              <p:nvPr/>
            </p:nvSpPr>
            <p:spPr bwMode="auto">
              <a:xfrm>
                <a:off x="7286625" y="4451350"/>
                <a:ext cx="823912" cy="334962"/>
              </a:xfrm>
              <a:prstGeom prst="rect">
                <a:avLst/>
              </a:prstGeom>
              <a:solidFill>
                <a:srgbClr val="33CCCC"/>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0" name="Rectangle 85"/>
              <p:cNvSpPr>
                <a:spLocks noChangeArrowheads="1"/>
              </p:cNvSpPr>
              <p:nvPr/>
            </p:nvSpPr>
            <p:spPr bwMode="auto">
              <a:xfrm>
                <a:off x="7286625" y="4451350"/>
                <a:ext cx="823912" cy="334962"/>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1" name="Rectangle 86"/>
              <p:cNvSpPr>
                <a:spLocks noChangeArrowheads="1"/>
              </p:cNvSpPr>
              <p:nvPr/>
            </p:nvSpPr>
            <p:spPr bwMode="auto">
              <a:xfrm>
                <a:off x="7286625" y="4832350"/>
                <a:ext cx="823912" cy="328612"/>
              </a:xfrm>
              <a:prstGeom prst="rect">
                <a:avLst/>
              </a:prstGeom>
              <a:solidFill>
                <a:srgbClr val="33CCCC"/>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2" name="Rectangle 87"/>
              <p:cNvSpPr>
                <a:spLocks noChangeArrowheads="1"/>
              </p:cNvSpPr>
              <p:nvPr/>
            </p:nvSpPr>
            <p:spPr bwMode="auto">
              <a:xfrm>
                <a:off x="7286625" y="4832350"/>
                <a:ext cx="823912" cy="328612"/>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3" name="Rectangle 88"/>
              <p:cNvSpPr>
                <a:spLocks noChangeArrowheads="1"/>
              </p:cNvSpPr>
              <p:nvPr/>
            </p:nvSpPr>
            <p:spPr bwMode="auto">
              <a:xfrm>
                <a:off x="7146925" y="4171950"/>
                <a:ext cx="484187" cy="142875"/>
              </a:xfrm>
              <a:prstGeom prst="rect">
                <a:avLst/>
              </a:prstGeom>
              <a:solidFill>
                <a:srgbClr val="00FF00"/>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04" name="Rectangle 89"/>
              <p:cNvSpPr>
                <a:spLocks noChangeArrowheads="1"/>
              </p:cNvSpPr>
              <p:nvPr/>
            </p:nvSpPr>
            <p:spPr bwMode="auto">
              <a:xfrm>
                <a:off x="7146925" y="4171950"/>
                <a:ext cx="484187" cy="142875"/>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05" name="Rectangle 90"/>
              <p:cNvSpPr>
                <a:spLocks noChangeArrowheads="1"/>
              </p:cNvSpPr>
              <p:nvPr/>
            </p:nvSpPr>
            <p:spPr bwMode="auto">
              <a:xfrm>
                <a:off x="7146925" y="4546600"/>
                <a:ext cx="484187" cy="142875"/>
              </a:xfrm>
              <a:prstGeom prst="rect">
                <a:avLst/>
              </a:prstGeom>
              <a:solidFill>
                <a:srgbClr val="00FF00"/>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6" name="Rectangle 91"/>
              <p:cNvSpPr>
                <a:spLocks noChangeArrowheads="1"/>
              </p:cNvSpPr>
              <p:nvPr/>
            </p:nvSpPr>
            <p:spPr bwMode="auto">
              <a:xfrm>
                <a:off x="7146925" y="4546600"/>
                <a:ext cx="484187" cy="142875"/>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7" name="Rectangle 92"/>
              <p:cNvSpPr>
                <a:spLocks noChangeArrowheads="1"/>
              </p:cNvSpPr>
              <p:nvPr/>
            </p:nvSpPr>
            <p:spPr bwMode="auto">
              <a:xfrm>
                <a:off x="7146925" y="4926013"/>
                <a:ext cx="484187" cy="142875"/>
              </a:xfrm>
              <a:prstGeom prst="rect">
                <a:avLst/>
              </a:prstGeom>
              <a:solidFill>
                <a:srgbClr val="00FF00"/>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8" name="Rectangle 93"/>
              <p:cNvSpPr>
                <a:spLocks noChangeArrowheads="1"/>
              </p:cNvSpPr>
              <p:nvPr/>
            </p:nvSpPr>
            <p:spPr bwMode="auto">
              <a:xfrm>
                <a:off x="7146925" y="4926013"/>
                <a:ext cx="484187" cy="142875"/>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9" name="Rectangle 94"/>
              <p:cNvSpPr>
                <a:spLocks noChangeArrowheads="1"/>
              </p:cNvSpPr>
              <p:nvPr/>
            </p:nvSpPr>
            <p:spPr bwMode="auto">
              <a:xfrm>
                <a:off x="7146925" y="3789363"/>
                <a:ext cx="484187" cy="142875"/>
              </a:xfrm>
              <a:prstGeom prst="rect">
                <a:avLst/>
              </a:prstGeom>
              <a:solidFill>
                <a:srgbClr val="00FF00"/>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10" name="Rectangle 95"/>
              <p:cNvSpPr>
                <a:spLocks noChangeArrowheads="1"/>
              </p:cNvSpPr>
              <p:nvPr/>
            </p:nvSpPr>
            <p:spPr bwMode="auto">
              <a:xfrm>
                <a:off x="7146925" y="3789363"/>
                <a:ext cx="484187" cy="142875"/>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11" name="Freeform 96"/>
              <p:cNvSpPr>
                <a:spLocks noEditPoints="1"/>
              </p:cNvSpPr>
              <p:nvPr/>
            </p:nvSpPr>
            <p:spPr bwMode="auto">
              <a:xfrm>
                <a:off x="5572124" y="2780928"/>
                <a:ext cx="440036" cy="1360859"/>
              </a:xfrm>
              <a:custGeom>
                <a:avLst/>
                <a:gdLst/>
                <a:ahLst/>
                <a:cxnLst>
                  <a:cxn ang="0">
                    <a:pos x="216" y="4"/>
                  </a:cxn>
                  <a:cxn ang="0">
                    <a:pos x="31" y="796"/>
                  </a:cxn>
                  <a:cxn ang="0">
                    <a:pos x="17" y="793"/>
                  </a:cxn>
                  <a:cxn ang="0">
                    <a:pos x="202" y="0"/>
                  </a:cxn>
                  <a:cxn ang="0">
                    <a:pos x="216" y="4"/>
                  </a:cxn>
                  <a:cxn ang="0">
                    <a:pos x="64" y="762"/>
                  </a:cxn>
                  <a:cxn ang="0">
                    <a:pos x="20" y="809"/>
                  </a:cxn>
                  <a:cxn ang="0">
                    <a:pos x="0" y="745"/>
                  </a:cxn>
                  <a:cxn ang="0">
                    <a:pos x="0" y="745"/>
                  </a:cxn>
                  <a:cxn ang="0">
                    <a:pos x="0" y="743"/>
                  </a:cxn>
                  <a:cxn ang="0">
                    <a:pos x="0" y="741"/>
                  </a:cxn>
                  <a:cxn ang="0">
                    <a:pos x="0" y="740"/>
                  </a:cxn>
                  <a:cxn ang="0">
                    <a:pos x="2" y="740"/>
                  </a:cxn>
                  <a:cxn ang="0">
                    <a:pos x="2" y="738"/>
                  </a:cxn>
                  <a:cxn ang="0">
                    <a:pos x="4" y="738"/>
                  </a:cxn>
                  <a:cxn ang="0">
                    <a:pos x="6" y="736"/>
                  </a:cxn>
                  <a:cxn ang="0">
                    <a:pos x="7" y="736"/>
                  </a:cxn>
                  <a:cxn ang="0">
                    <a:pos x="7" y="736"/>
                  </a:cxn>
                  <a:cxn ang="0">
                    <a:pos x="9" y="738"/>
                  </a:cxn>
                  <a:cxn ang="0">
                    <a:pos x="11" y="736"/>
                  </a:cxn>
                  <a:cxn ang="0">
                    <a:pos x="13" y="738"/>
                  </a:cxn>
                  <a:cxn ang="0">
                    <a:pos x="13" y="740"/>
                  </a:cxn>
                  <a:cxn ang="0">
                    <a:pos x="15" y="740"/>
                  </a:cxn>
                  <a:cxn ang="0">
                    <a:pos x="15" y="741"/>
                  </a:cxn>
                  <a:cxn ang="0">
                    <a:pos x="31" y="793"/>
                  </a:cxn>
                  <a:cxn ang="0">
                    <a:pos x="18" y="789"/>
                  </a:cxn>
                  <a:cxn ang="0">
                    <a:pos x="55" y="751"/>
                  </a:cxn>
                  <a:cxn ang="0">
                    <a:pos x="55" y="751"/>
                  </a:cxn>
                  <a:cxn ang="0">
                    <a:pos x="57" y="749"/>
                  </a:cxn>
                  <a:cxn ang="0">
                    <a:pos x="57" y="749"/>
                  </a:cxn>
                  <a:cxn ang="0">
                    <a:pos x="59" y="749"/>
                  </a:cxn>
                  <a:cxn ang="0">
                    <a:pos x="61" y="749"/>
                  </a:cxn>
                  <a:cxn ang="0">
                    <a:pos x="62" y="749"/>
                  </a:cxn>
                  <a:cxn ang="0">
                    <a:pos x="62" y="749"/>
                  </a:cxn>
                  <a:cxn ang="0">
                    <a:pos x="66" y="751"/>
                  </a:cxn>
                  <a:cxn ang="0">
                    <a:pos x="66" y="752"/>
                  </a:cxn>
                  <a:cxn ang="0">
                    <a:pos x="66" y="752"/>
                  </a:cxn>
                  <a:cxn ang="0">
                    <a:pos x="68" y="754"/>
                  </a:cxn>
                  <a:cxn ang="0">
                    <a:pos x="68" y="756"/>
                  </a:cxn>
                  <a:cxn ang="0">
                    <a:pos x="68" y="758"/>
                  </a:cxn>
                  <a:cxn ang="0">
                    <a:pos x="66" y="760"/>
                  </a:cxn>
                  <a:cxn ang="0">
                    <a:pos x="66" y="760"/>
                  </a:cxn>
                  <a:cxn ang="0">
                    <a:pos x="64" y="762"/>
                  </a:cxn>
                </a:cxnLst>
                <a:rect l="0" t="0" r="r" b="b"/>
                <a:pathLst>
                  <a:path w="216" h="809">
                    <a:moveTo>
                      <a:pt x="216" y="4"/>
                    </a:moveTo>
                    <a:lnTo>
                      <a:pt x="31" y="796"/>
                    </a:lnTo>
                    <a:lnTo>
                      <a:pt x="17" y="793"/>
                    </a:lnTo>
                    <a:lnTo>
                      <a:pt x="202" y="0"/>
                    </a:lnTo>
                    <a:lnTo>
                      <a:pt x="216" y="4"/>
                    </a:lnTo>
                    <a:close/>
                    <a:moveTo>
                      <a:pt x="64" y="762"/>
                    </a:moveTo>
                    <a:lnTo>
                      <a:pt x="20" y="809"/>
                    </a:lnTo>
                    <a:lnTo>
                      <a:pt x="0" y="745"/>
                    </a:lnTo>
                    <a:lnTo>
                      <a:pt x="0" y="745"/>
                    </a:lnTo>
                    <a:lnTo>
                      <a:pt x="0" y="743"/>
                    </a:lnTo>
                    <a:lnTo>
                      <a:pt x="0" y="741"/>
                    </a:lnTo>
                    <a:lnTo>
                      <a:pt x="0" y="740"/>
                    </a:lnTo>
                    <a:lnTo>
                      <a:pt x="2" y="740"/>
                    </a:lnTo>
                    <a:lnTo>
                      <a:pt x="2" y="738"/>
                    </a:lnTo>
                    <a:lnTo>
                      <a:pt x="4" y="738"/>
                    </a:lnTo>
                    <a:lnTo>
                      <a:pt x="6" y="736"/>
                    </a:lnTo>
                    <a:lnTo>
                      <a:pt x="7" y="736"/>
                    </a:lnTo>
                    <a:lnTo>
                      <a:pt x="7" y="736"/>
                    </a:lnTo>
                    <a:lnTo>
                      <a:pt x="9" y="738"/>
                    </a:lnTo>
                    <a:lnTo>
                      <a:pt x="11" y="736"/>
                    </a:lnTo>
                    <a:lnTo>
                      <a:pt x="13" y="738"/>
                    </a:lnTo>
                    <a:lnTo>
                      <a:pt x="13" y="740"/>
                    </a:lnTo>
                    <a:lnTo>
                      <a:pt x="15" y="740"/>
                    </a:lnTo>
                    <a:lnTo>
                      <a:pt x="15" y="741"/>
                    </a:lnTo>
                    <a:lnTo>
                      <a:pt x="31" y="793"/>
                    </a:lnTo>
                    <a:lnTo>
                      <a:pt x="18" y="789"/>
                    </a:lnTo>
                    <a:lnTo>
                      <a:pt x="55" y="751"/>
                    </a:lnTo>
                    <a:lnTo>
                      <a:pt x="55" y="751"/>
                    </a:lnTo>
                    <a:lnTo>
                      <a:pt x="57" y="749"/>
                    </a:lnTo>
                    <a:lnTo>
                      <a:pt x="57" y="749"/>
                    </a:lnTo>
                    <a:lnTo>
                      <a:pt x="59" y="749"/>
                    </a:lnTo>
                    <a:lnTo>
                      <a:pt x="61" y="749"/>
                    </a:lnTo>
                    <a:lnTo>
                      <a:pt x="62" y="749"/>
                    </a:lnTo>
                    <a:lnTo>
                      <a:pt x="62" y="749"/>
                    </a:lnTo>
                    <a:lnTo>
                      <a:pt x="66" y="751"/>
                    </a:lnTo>
                    <a:lnTo>
                      <a:pt x="66" y="752"/>
                    </a:lnTo>
                    <a:lnTo>
                      <a:pt x="66" y="752"/>
                    </a:lnTo>
                    <a:lnTo>
                      <a:pt x="68" y="754"/>
                    </a:lnTo>
                    <a:lnTo>
                      <a:pt x="68" y="756"/>
                    </a:lnTo>
                    <a:lnTo>
                      <a:pt x="68" y="758"/>
                    </a:lnTo>
                    <a:lnTo>
                      <a:pt x="66" y="760"/>
                    </a:lnTo>
                    <a:lnTo>
                      <a:pt x="66" y="760"/>
                    </a:lnTo>
                    <a:lnTo>
                      <a:pt x="64" y="762"/>
                    </a:lnTo>
                    <a:close/>
                  </a:path>
                </a:pathLst>
              </a:custGeom>
              <a:solidFill>
                <a:srgbClr val="4F81BD"/>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12" name="Freeform 98"/>
              <p:cNvSpPr>
                <a:spLocks/>
              </p:cNvSpPr>
              <p:nvPr/>
            </p:nvSpPr>
            <p:spPr bwMode="auto">
              <a:xfrm>
                <a:off x="5594350" y="4049712"/>
                <a:ext cx="107950" cy="115887"/>
              </a:xfrm>
              <a:custGeom>
                <a:avLst/>
                <a:gdLst/>
                <a:ahLst/>
                <a:cxnLst>
                  <a:cxn ang="0">
                    <a:pos x="64" y="26"/>
                  </a:cxn>
                  <a:cxn ang="0">
                    <a:pos x="20" y="73"/>
                  </a:cxn>
                  <a:cxn ang="0">
                    <a:pos x="0" y="9"/>
                  </a:cxn>
                  <a:cxn ang="0">
                    <a:pos x="0" y="9"/>
                  </a:cxn>
                  <a:cxn ang="0">
                    <a:pos x="0" y="7"/>
                  </a:cxn>
                  <a:cxn ang="0">
                    <a:pos x="0" y="5"/>
                  </a:cxn>
                  <a:cxn ang="0">
                    <a:pos x="0" y="4"/>
                  </a:cxn>
                  <a:cxn ang="0">
                    <a:pos x="2" y="4"/>
                  </a:cxn>
                  <a:cxn ang="0">
                    <a:pos x="2" y="2"/>
                  </a:cxn>
                  <a:cxn ang="0">
                    <a:pos x="4" y="2"/>
                  </a:cxn>
                  <a:cxn ang="0">
                    <a:pos x="6" y="0"/>
                  </a:cxn>
                  <a:cxn ang="0">
                    <a:pos x="7" y="0"/>
                  </a:cxn>
                  <a:cxn ang="0">
                    <a:pos x="7" y="0"/>
                  </a:cxn>
                  <a:cxn ang="0">
                    <a:pos x="9" y="2"/>
                  </a:cxn>
                  <a:cxn ang="0">
                    <a:pos x="11" y="0"/>
                  </a:cxn>
                  <a:cxn ang="0">
                    <a:pos x="13" y="2"/>
                  </a:cxn>
                  <a:cxn ang="0">
                    <a:pos x="13" y="4"/>
                  </a:cxn>
                  <a:cxn ang="0">
                    <a:pos x="15" y="4"/>
                  </a:cxn>
                  <a:cxn ang="0">
                    <a:pos x="15" y="5"/>
                  </a:cxn>
                  <a:cxn ang="0">
                    <a:pos x="31" y="57"/>
                  </a:cxn>
                  <a:cxn ang="0">
                    <a:pos x="18" y="53"/>
                  </a:cxn>
                  <a:cxn ang="0">
                    <a:pos x="55" y="15"/>
                  </a:cxn>
                  <a:cxn ang="0">
                    <a:pos x="55" y="15"/>
                  </a:cxn>
                  <a:cxn ang="0">
                    <a:pos x="57" y="13"/>
                  </a:cxn>
                  <a:cxn ang="0">
                    <a:pos x="57" y="13"/>
                  </a:cxn>
                  <a:cxn ang="0">
                    <a:pos x="59" y="13"/>
                  </a:cxn>
                  <a:cxn ang="0">
                    <a:pos x="61" y="13"/>
                  </a:cxn>
                  <a:cxn ang="0">
                    <a:pos x="62" y="13"/>
                  </a:cxn>
                  <a:cxn ang="0">
                    <a:pos x="62" y="13"/>
                  </a:cxn>
                  <a:cxn ang="0">
                    <a:pos x="66" y="15"/>
                  </a:cxn>
                  <a:cxn ang="0">
                    <a:pos x="66" y="16"/>
                  </a:cxn>
                  <a:cxn ang="0">
                    <a:pos x="66" y="16"/>
                  </a:cxn>
                  <a:cxn ang="0">
                    <a:pos x="68" y="18"/>
                  </a:cxn>
                  <a:cxn ang="0">
                    <a:pos x="68" y="20"/>
                  </a:cxn>
                  <a:cxn ang="0">
                    <a:pos x="68" y="22"/>
                  </a:cxn>
                  <a:cxn ang="0">
                    <a:pos x="66" y="24"/>
                  </a:cxn>
                  <a:cxn ang="0">
                    <a:pos x="66" y="24"/>
                  </a:cxn>
                  <a:cxn ang="0">
                    <a:pos x="64" y="26"/>
                  </a:cxn>
                  <a:cxn ang="0">
                    <a:pos x="64" y="26"/>
                  </a:cxn>
                </a:cxnLst>
                <a:rect l="0" t="0" r="r" b="b"/>
                <a:pathLst>
                  <a:path w="68" h="73">
                    <a:moveTo>
                      <a:pt x="64" y="26"/>
                    </a:moveTo>
                    <a:lnTo>
                      <a:pt x="20" y="73"/>
                    </a:lnTo>
                    <a:lnTo>
                      <a:pt x="0" y="9"/>
                    </a:lnTo>
                    <a:lnTo>
                      <a:pt x="0" y="9"/>
                    </a:lnTo>
                    <a:lnTo>
                      <a:pt x="0" y="7"/>
                    </a:lnTo>
                    <a:lnTo>
                      <a:pt x="0" y="5"/>
                    </a:lnTo>
                    <a:lnTo>
                      <a:pt x="0" y="4"/>
                    </a:lnTo>
                    <a:lnTo>
                      <a:pt x="2" y="4"/>
                    </a:lnTo>
                    <a:lnTo>
                      <a:pt x="2" y="2"/>
                    </a:lnTo>
                    <a:lnTo>
                      <a:pt x="4" y="2"/>
                    </a:lnTo>
                    <a:lnTo>
                      <a:pt x="6" y="0"/>
                    </a:lnTo>
                    <a:lnTo>
                      <a:pt x="7" y="0"/>
                    </a:lnTo>
                    <a:lnTo>
                      <a:pt x="7" y="0"/>
                    </a:lnTo>
                    <a:lnTo>
                      <a:pt x="9" y="2"/>
                    </a:lnTo>
                    <a:lnTo>
                      <a:pt x="11" y="0"/>
                    </a:lnTo>
                    <a:lnTo>
                      <a:pt x="13" y="2"/>
                    </a:lnTo>
                    <a:lnTo>
                      <a:pt x="13" y="4"/>
                    </a:lnTo>
                    <a:lnTo>
                      <a:pt x="15" y="4"/>
                    </a:lnTo>
                    <a:lnTo>
                      <a:pt x="15" y="5"/>
                    </a:lnTo>
                    <a:lnTo>
                      <a:pt x="31" y="57"/>
                    </a:lnTo>
                    <a:lnTo>
                      <a:pt x="18" y="53"/>
                    </a:lnTo>
                    <a:lnTo>
                      <a:pt x="55" y="15"/>
                    </a:lnTo>
                    <a:lnTo>
                      <a:pt x="55" y="15"/>
                    </a:lnTo>
                    <a:lnTo>
                      <a:pt x="57" y="13"/>
                    </a:lnTo>
                    <a:lnTo>
                      <a:pt x="57" y="13"/>
                    </a:lnTo>
                    <a:lnTo>
                      <a:pt x="59" y="13"/>
                    </a:lnTo>
                    <a:lnTo>
                      <a:pt x="61" y="13"/>
                    </a:lnTo>
                    <a:lnTo>
                      <a:pt x="62" y="13"/>
                    </a:lnTo>
                    <a:lnTo>
                      <a:pt x="62" y="13"/>
                    </a:lnTo>
                    <a:lnTo>
                      <a:pt x="66" y="15"/>
                    </a:lnTo>
                    <a:lnTo>
                      <a:pt x="66" y="16"/>
                    </a:lnTo>
                    <a:lnTo>
                      <a:pt x="66" y="16"/>
                    </a:lnTo>
                    <a:lnTo>
                      <a:pt x="68" y="18"/>
                    </a:lnTo>
                    <a:lnTo>
                      <a:pt x="68" y="20"/>
                    </a:lnTo>
                    <a:lnTo>
                      <a:pt x="68" y="22"/>
                    </a:lnTo>
                    <a:lnTo>
                      <a:pt x="66" y="24"/>
                    </a:lnTo>
                    <a:lnTo>
                      <a:pt x="66" y="24"/>
                    </a:lnTo>
                    <a:lnTo>
                      <a:pt x="64" y="26"/>
                    </a:lnTo>
                    <a:lnTo>
                      <a:pt x="64" y="26"/>
                    </a:lnTo>
                    <a:close/>
                  </a:path>
                </a:pathLst>
              </a:custGeom>
              <a:noFill/>
              <a:ln w="0">
                <a:solidFill>
                  <a:srgbClr val="4F81BD"/>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13" name="Freeform 99"/>
              <p:cNvSpPr>
                <a:spLocks/>
              </p:cNvSpPr>
              <p:nvPr/>
            </p:nvSpPr>
            <p:spPr bwMode="auto">
              <a:xfrm>
                <a:off x="4964113" y="4800600"/>
                <a:ext cx="139700" cy="139700"/>
              </a:xfrm>
              <a:custGeom>
                <a:avLst/>
                <a:gdLst/>
                <a:ahLst/>
                <a:cxnLst>
                  <a:cxn ang="0">
                    <a:pos x="40" y="0"/>
                  </a:cxn>
                  <a:cxn ang="0">
                    <a:pos x="31" y="2"/>
                  </a:cxn>
                  <a:cxn ang="0">
                    <a:pos x="24" y="5"/>
                  </a:cxn>
                  <a:cxn ang="0">
                    <a:pos x="16" y="11"/>
                  </a:cxn>
                  <a:cxn ang="0">
                    <a:pos x="11" y="16"/>
                  </a:cxn>
                  <a:cxn ang="0">
                    <a:pos x="5" y="24"/>
                  </a:cxn>
                  <a:cxn ang="0">
                    <a:pos x="2" y="31"/>
                  </a:cxn>
                  <a:cxn ang="0">
                    <a:pos x="0" y="40"/>
                  </a:cxn>
                  <a:cxn ang="0">
                    <a:pos x="0" y="49"/>
                  </a:cxn>
                  <a:cxn ang="0">
                    <a:pos x="2" y="57"/>
                  </a:cxn>
                  <a:cxn ang="0">
                    <a:pos x="5" y="66"/>
                  </a:cxn>
                  <a:cxn ang="0">
                    <a:pos x="11" y="71"/>
                  </a:cxn>
                  <a:cxn ang="0">
                    <a:pos x="16" y="79"/>
                  </a:cxn>
                  <a:cxn ang="0">
                    <a:pos x="24" y="82"/>
                  </a:cxn>
                  <a:cxn ang="0">
                    <a:pos x="31" y="86"/>
                  </a:cxn>
                  <a:cxn ang="0">
                    <a:pos x="40" y="88"/>
                  </a:cxn>
                  <a:cxn ang="0">
                    <a:pos x="49" y="88"/>
                  </a:cxn>
                  <a:cxn ang="0">
                    <a:pos x="57" y="86"/>
                  </a:cxn>
                  <a:cxn ang="0">
                    <a:pos x="66" y="82"/>
                  </a:cxn>
                  <a:cxn ang="0">
                    <a:pos x="73" y="79"/>
                  </a:cxn>
                  <a:cxn ang="0">
                    <a:pos x="79" y="71"/>
                  </a:cxn>
                  <a:cxn ang="0">
                    <a:pos x="82" y="66"/>
                  </a:cxn>
                  <a:cxn ang="0">
                    <a:pos x="86" y="57"/>
                  </a:cxn>
                  <a:cxn ang="0">
                    <a:pos x="88" y="49"/>
                  </a:cxn>
                  <a:cxn ang="0">
                    <a:pos x="88" y="40"/>
                  </a:cxn>
                  <a:cxn ang="0">
                    <a:pos x="86" y="31"/>
                  </a:cxn>
                  <a:cxn ang="0">
                    <a:pos x="82" y="24"/>
                  </a:cxn>
                  <a:cxn ang="0">
                    <a:pos x="79" y="16"/>
                  </a:cxn>
                  <a:cxn ang="0">
                    <a:pos x="73" y="11"/>
                  </a:cxn>
                  <a:cxn ang="0">
                    <a:pos x="66" y="5"/>
                  </a:cxn>
                  <a:cxn ang="0">
                    <a:pos x="57" y="2"/>
                  </a:cxn>
                  <a:cxn ang="0">
                    <a:pos x="49" y="0"/>
                  </a:cxn>
                </a:cxnLst>
                <a:rect l="0" t="0" r="r" b="b"/>
                <a:pathLst>
                  <a:path w="88" h="88">
                    <a:moveTo>
                      <a:pt x="44" y="0"/>
                    </a:moveTo>
                    <a:lnTo>
                      <a:pt x="40" y="0"/>
                    </a:lnTo>
                    <a:lnTo>
                      <a:pt x="35" y="2"/>
                    </a:lnTo>
                    <a:lnTo>
                      <a:pt x="31" y="2"/>
                    </a:lnTo>
                    <a:lnTo>
                      <a:pt x="27" y="4"/>
                    </a:lnTo>
                    <a:lnTo>
                      <a:pt x="24" y="5"/>
                    </a:lnTo>
                    <a:lnTo>
                      <a:pt x="20" y="7"/>
                    </a:lnTo>
                    <a:lnTo>
                      <a:pt x="16" y="11"/>
                    </a:lnTo>
                    <a:lnTo>
                      <a:pt x="13" y="13"/>
                    </a:lnTo>
                    <a:lnTo>
                      <a:pt x="11" y="16"/>
                    </a:lnTo>
                    <a:lnTo>
                      <a:pt x="7" y="20"/>
                    </a:lnTo>
                    <a:lnTo>
                      <a:pt x="5" y="24"/>
                    </a:lnTo>
                    <a:lnTo>
                      <a:pt x="3" y="27"/>
                    </a:lnTo>
                    <a:lnTo>
                      <a:pt x="2" y="31"/>
                    </a:lnTo>
                    <a:lnTo>
                      <a:pt x="2" y="35"/>
                    </a:lnTo>
                    <a:lnTo>
                      <a:pt x="0" y="40"/>
                    </a:lnTo>
                    <a:lnTo>
                      <a:pt x="0" y="44"/>
                    </a:lnTo>
                    <a:lnTo>
                      <a:pt x="0" y="49"/>
                    </a:lnTo>
                    <a:lnTo>
                      <a:pt x="2" y="53"/>
                    </a:lnTo>
                    <a:lnTo>
                      <a:pt x="2" y="57"/>
                    </a:lnTo>
                    <a:lnTo>
                      <a:pt x="3" y="60"/>
                    </a:lnTo>
                    <a:lnTo>
                      <a:pt x="5" y="66"/>
                    </a:lnTo>
                    <a:lnTo>
                      <a:pt x="7" y="70"/>
                    </a:lnTo>
                    <a:lnTo>
                      <a:pt x="11" y="71"/>
                    </a:lnTo>
                    <a:lnTo>
                      <a:pt x="13" y="75"/>
                    </a:lnTo>
                    <a:lnTo>
                      <a:pt x="16" y="79"/>
                    </a:lnTo>
                    <a:lnTo>
                      <a:pt x="20" y="81"/>
                    </a:lnTo>
                    <a:lnTo>
                      <a:pt x="24" y="82"/>
                    </a:lnTo>
                    <a:lnTo>
                      <a:pt x="27" y="84"/>
                    </a:lnTo>
                    <a:lnTo>
                      <a:pt x="31" y="86"/>
                    </a:lnTo>
                    <a:lnTo>
                      <a:pt x="35" y="88"/>
                    </a:lnTo>
                    <a:lnTo>
                      <a:pt x="40" y="88"/>
                    </a:lnTo>
                    <a:lnTo>
                      <a:pt x="44" y="88"/>
                    </a:lnTo>
                    <a:lnTo>
                      <a:pt x="49" y="88"/>
                    </a:lnTo>
                    <a:lnTo>
                      <a:pt x="53" y="88"/>
                    </a:lnTo>
                    <a:lnTo>
                      <a:pt x="57" y="86"/>
                    </a:lnTo>
                    <a:lnTo>
                      <a:pt x="62" y="84"/>
                    </a:lnTo>
                    <a:lnTo>
                      <a:pt x="66" y="82"/>
                    </a:lnTo>
                    <a:lnTo>
                      <a:pt x="69" y="81"/>
                    </a:lnTo>
                    <a:lnTo>
                      <a:pt x="73" y="79"/>
                    </a:lnTo>
                    <a:lnTo>
                      <a:pt x="75" y="75"/>
                    </a:lnTo>
                    <a:lnTo>
                      <a:pt x="79" y="71"/>
                    </a:lnTo>
                    <a:lnTo>
                      <a:pt x="80" y="70"/>
                    </a:lnTo>
                    <a:lnTo>
                      <a:pt x="82" y="66"/>
                    </a:lnTo>
                    <a:lnTo>
                      <a:pt x="84" y="60"/>
                    </a:lnTo>
                    <a:lnTo>
                      <a:pt x="86" y="57"/>
                    </a:lnTo>
                    <a:lnTo>
                      <a:pt x="88" y="53"/>
                    </a:lnTo>
                    <a:lnTo>
                      <a:pt x="88" y="49"/>
                    </a:lnTo>
                    <a:lnTo>
                      <a:pt x="88" y="44"/>
                    </a:lnTo>
                    <a:lnTo>
                      <a:pt x="88" y="40"/>
                    </a:lnTo>
                    <a:lnTo>
                      <a:pt x="88" y="35"/>
                    </a:lnTo>
                    <a:lnTo>
                      <a:pt x="86" y="31"/>
                    </a:lnTo>
                    <a:lnTo>
                      <a:pt x="84" y="27"/>
                    </a:lnTo>
                    <a:lnTo>
                      <a:pt x="82" y="24"/>
                    </a:lnTo>
                    <a:lnTo>
                      <a:pt x="80" y="20"/>
                    </a:lnTo>
                    <a:lnTo>
                      <a:pt x="79" y="16"/>
                    </a:lnTo>
                    <a:lnTo>
                      <a:pt x="75" y="13"/>
                    </a:lnTo>
                    <a:lnTo>
                      <a:pt x="73" y="11"/>
                    </a:lnTo>
                    <a:lnTo>
                      <a:pt x="69" y="7"/>
                    </a:lnTo>
                    <a:lnTo>
                      <a:pt x="66" y="5"/>
                    </a:lnTo>
                    <a:lnTo>
                      <a:pt x="62" y="4"/>
                    </a:lnTo>
                    <a:lnTo>
                      <a:pt x="57" y="2"/>
                    </a:lnTo>
                    <a:lnTo>
                      <a:pt x="53" y="2"/>
                    </a:lnTo>
                    <a:lnTo>
                      <a:pt x="49" y="0"/>
                    </a:lnTo>
                    <a:lnTo>
                      <a:pt x="44" y="0"/>
                    </a:lnTo>
                    <a:close/>
                  </a:path>
                </a:pathLst>
              </a:custGeom>
              <a:solidFill>
                <a:srgbClr val="3366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4" name="Freeform 100"/>
              <p:cNvSpPr>
                <a:spLocks/>
              </p:cNvSpPr>
              <p:nvPr/>
            </p:nvSpPr>
            <p:spPr bwMode="auto">
              <a:xfrm>
                <a:off x="4964113" y="4800600"/>
                <a:ext cx="139700" cy="139700"/>
              </a:xfrm>
              <a:custGeom>
                <a:avLst/>
                <a:gdLst/>
                <a:ahLst/>
                <a:cxnLst>
                  <a:cxn ang="0">
                    <a:pos x="40" y="0"/>
                  </a:cxn>
                  <a:cxn ang="0">
                    <a:pos x="31" y="2"/>
                  </a:cxn>
                  <a:cxn ang="0">
                    <a:pos x="24" y="5"/>
                  </a:cxn>
                  <a:cxn ang="0">
                    <a:pos x="16" y="11"/>
                  </a:cxn>
                  <a:cxn ang="0">
                    <a:pos x="11" y="16"/>
                  </a:cxn>
                  <a:cxn ang="0">
                    <a:pos x="5" y="24"/>
                  </a:cxn>
                  <a:cxn ang="0">
                    <a:pos x="2" y="31"/>
                  </a:cxn>
                  <a:cxn ang="0">
                    <a:pos x="0" y="40"/>
                  </a:cxn>
                  <a:cxn ang="0">
                    <a:pos x="0" y="49"/>
                  </a:cxn>
                  <a:cxn ang="0">
                    <a:pos x="2" y="57"/>
                  </a:cxn>
                  <a:cxn ang="0">
                    <a:pos x="5" y="66"/>
                  </a:cxn>
                  <a:cxn ang="0">
                    <a:pos x="11" y="71"/>
                  </a:cxn>
                  <a:cxn ang="0">
                    <a:pos x="16" y="79"/>
                  </a:cxn>
                  <a:cxn ang="0">
                    <a:pos x="24" y="82"/>
                  </a:cxn>
                  <a:cxn ang="0">
                    <a:pos x="31" y="86"/>
                  </a:cxn>
                  <a:cxn ang="0">
                    <a:pos x="40" y="88"/>
                  </a:cxn>
                  <a:cxn ang="0">
                    <a:pos x="49" y="88"/>
                  </a:cxn>
                  <a:cxn ang="0">
                    <a:pos x="57" y="86"/>
                  </a:cxn>
                  <a:cxn ang="0">
                    <a:pos x="66" y="82"/>
                  </a:cxn>
                  <a:cxn ang="0">
                    <a:pos x="73" y="79"/>
                  </a:cxn>
                  <a:cxn ang="0">
                    <a:pos x="79" y="71"/>
                  </a:cxn>
                  <a:cxn ang="0">
                    <a:pos x="82" y="66"/>
                  </a:cxn>
                  <a:cxn ang="0">
                    <a:pos x="86" y="57"/>
                  </a:cxn>
                  <a:cxn ang="0">
                    <a:pos x="88" y="49"/>
                  </a:cxn>
                  <a:cxn ang="0">
                    <a:pos x="88" y="40"/>
                  </a:cxn>
                  <a:cxn ang="0">
                    <a:pos x="86" y="31"/>
                  </a:cxn>
                  <a:cxn ang="0">
                    <a:pos x="82" y="24"/>
                  </a:cxn>
                  <a:cxn ang="0">
                    <a:pos x="79" y="16"/>
                  </a:cxn>
                  <a:cxn ang="0">
                    <a:pos x="73" y="11"/>
                  </a:cxn>
                  <a:cxn ang="0">
                    <a:pos x="66" y="5"/>
                  </a:cxn>
                  <a:cxn ang="0">
                    <a:pos x="57" y="2"/>
                  </a:cxn>
                  <a:cxn ang="0">
                    <a:pos x="49" y="0"/>
                  </a:cxn>
                </a:cxnLst>
                <a:rect l="0" t="0" r="r" b="b"/>
                <a:pathLst>
                  <a:path w="88" h="88">
                    <a:moveTo>
                      <a:pt x="44" y="0"/>
                    </a:moveTo>
                    <a:lnTo>
                      <a:pt x="40" y="0"/>
                    </a:lnTo>
                    <a:lnTo>
                      <a:pt x="35" y="2"/>
                    </a:lnTo>
                    <a:lnTo>
                      <a:pt x="31" y="2"/>
                    </a:lnTo>
                    <a:lnTo>
                      <a:pt x="27" y="4"/>
                    </a:lnTo>
                    <a:lnTo>
                      <a:pt x="24" y="5"/>
                    </a:lnTo>
                    <a:lnTo>
                      <a:pt x="20" y="7"/>
                    </a:lnTo>
                    <a:lnTo>
                      <a:pt x="16" y="11"/>
                    </a:lnTo>
                    <a:lnTo>
                      <a:pt x="13" y="13"/>
                    </a:lnTo>
                    <a:lnTo>
                      <a:pt x="11" y="16"/>
                    </a:lnTo>
                    <a:lnTo>
                      <a:pt x="7" y="20"/>
                    </a:lnTo>
                    <a:lnTo>
                      <a:pt x="5" y="24"/>
                    </a:lnTo>
                    <a:lnTo>
                      <a:pt x="3" y="27"/>
                    </a:lnTo>
                    <a:lnTo>
                      <a:pt x="2" y="31"/>
                    </a:lnTo>
                    <a:lnTo>
                      <a:pt x="2" y="35"/>
                    </a:lnTo>
                    <a:lnTo>
                      <a:pt x="0" y="40"/>
                    </a:lnTo>
                    <a:lnTo>
                      <a:pt x="0" y="44"/>
                    </a:lnTo>
                    <a:lnTo>
                      <a:pt x="0" y="49"/>
                    </a:lnTo>
                    <a:lnTo>
                      <a:pt x="2" y="53"/>
                    </a:lnTo>
                    <a:lnTo>
                      <a:pt x="2" y="57"/>
                    </a:lnTo>
                    <a:lnTo>
                      <a:pt x="3" y="60"/>
                    </a:lnTo>
                    <a:lnTo>
                      <a:pt x="5" y="66"/>
                    </a:lnTo>
                    <a:lnTo>
                      <a:pt x="7" y="70"/>
                    </a:lnTo>
                    <a:lnTo>
                      <a:pt x="11" y="71"/>
                    </a:lnTo>
                    <a:lnTo>
                      <a:pt x="13" y="75"/>
                    </a:lnTo>
                    <a:lnTo>
                      <a:pt x="16" y="79"/>
                    </a:lnTo>
                    <a:lnTo>
                      <a:pt x="20" y="81"/>
                    </a:lnTo>
                    <a:lnTo>
                      <a:pt x="24" y="82"/>
                    </a:lnTo>
                    <a:lnTo>
                      <a:pt x="27" y="84"/>
                    </a:lnTo>
                    <a:lnTo>
                      <a:pt x="31" y="86"/>
                    </a:lnTo>
                    <a:lnTo>
                      <a:pt x="35" y="88"/>
                    </a:lnTo>
                    <a:lnTo>
                      <a:pt x="40" y="88"/>
                    </a:lnTo>
                    <a:lnTo>
                      <a:pt x="44" y="88"/>
                    </a:lnTo>
                    <a:lnTo>
                      <a:pt x="49" y="88"/>
                    </a:lnTo>
                    <a:lnTo>
                      <a:pt x="53" y="88"/>
                    </a:lnTo>
                    <a:lnTo>
                      <a:pt x="57" y="86"/>
                    </a:lnTo>
                    <a:lnTo>
                      <a:pt x="62" y="84"/>
                    </a:lnTo>
                    <a:lnTo>
                      <a:pt x="66" y="82"/>
                    </a:lnTo>
                    <a:lnTo>
                      <a:pt x="69" y="81"/>
                    </a:lnTo>
                    <a:lnTo>
                      <a:pt x="73" y="79"/>
                    </a:lnTo>
                    <a:lnTo>
                      <a:pt x="75" y="75"/>
                    </a:lnTo>
                    <a:lnTo>
                      <a:pt x="79" y="71"/>
                    </a:lnTo>
                    <a:lnTo>
                      <a:pt x="80" y="70"/>
                    </a:lnTo>
                    <a:lnTo>
                      <a:pt x="82" y="66"/>
                    </a:lnTo>
                    <a:lnTo>
                      <a:pt x="84" y="60"/>
                    </a:lnTo>
                    <a:lnTo>
                      <a:pt x="86" y="57"/>
                    </a:lnTo>
                    <a:lnTo>
                      <a:pt x="88" y="53"/>
                    </a:lnTo>
                    <a:lnTo>
                      <a:pt x="88" y="49"/>
                    </a:lnTo>
                    <a:lnTo>
                      <a:pt x="88" y="44"/>
                    </a:lnTo>
                    <a:lnTo>
                      <a:pt x="88" y="40"/>
                    </a:lnTo>
                    <a:lnTo>
                      <a:pt x="88" y="35"/>
                    </a:lnTo>
                    <a:lnTo>
                      <a:pt x="86" y="31"/>
                    </a:lnTo>
                    <a:lnTo>
                      <a:pt x="84" y="27"/>
                    </a:lnTo>
                    <a:lnTo>
                      <a:pt x="82" y="24"/>
                    </a:lnTo>
                    <a:lnTo>
                      <a:pt x="80" y="20"/>
                    </a:lnTo>
                    <a:lnTo>
                      <a:pt x="79" y="16"/>
                    </a:lnTo>
                    <a:lnTo>
                      <a:pt x="75" y="13"/>
                    </a:lnTo>
                    <a:lnTo>
                      <a:pt x="73" y="11"/>
                    </a:lnTo>
                    <a:lnTo>
                      <a:pt x="69" y="7"/>
                    </a:lnTo>
                    <a:lnTo>
                      <a:pt x="66" y="5"/>
                    </a:lnTo>
                    <a:lnTo>
                      <a:pt x="62" y="4"/>
                    </a:lnTo>
                    <a:lnTo>
                      <a:pt x="57" y="2"/>
                    </a:lnTo>
                    <a:lnTo>
                      <a:pt x="53" y="2"/>
                    </a:lnTo>
                    <a:lnTo>
                      <a:pt x="49" y="0"/>
                    </a:lnTo>
                    <a:lnTo>
                      <a:pt x="44" y="0"/>
                    </a:lnTo>
                  </a:path>
                </a:pathLst>
              </a:cu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5" name="Freeform 101"/>
              <p:cNvSpPr>
                <a:spLocks/>
              </p:cNvSpPr>
              <p:nvPr/>
            </p:nvSpPr>
            <p:spPr bwMode="auto">
              <a:xfrm>
                <a:off x="3232150" y="4602163"/>
                <a:ext cx="122237" cy="153987"/>
              </a:xfrm>
              <a:custGeom>
                <a:avLst/>
                <a:gdLst/>
                <a:ahLst/>
                <a:cxnLst>
                  <a:cxn ang="0">
                    <a:pos x="34" y="2"/>
                  </a:cxn>
                  <a:cxn ang="0">
                    <a:pos x="27" y="4"/>
                  </a:cxn>
                  <a:cxn ang="0">
                    <a:pos x="20" y="7"/>
                  </a:cxn>
                  <a:cxn ang="0">
                    <a:pos x="12" y="11"/>
                  </a:cxn>
                  <a:cxn ang="0">
                    <a:pos x="7" y="18"/>
                  </a:cxn>
                  <a:cxn ang="0">
                    <a:pos x="3" y="26"/>
                  </a:cxn>
                  <a:cxn ang="0">
                    <a:pos x="0" y="35"/>
                  </a:cxn>
                  <a:cxn ang="0">
                    <a:pos x="0" y="44"/>
                  </a:cxn>
                  <a:cxn ang="0">
                    <a:pos x="0" y="53"/>
                  </a:cxn>
                  <a:cxn ang="0">
                    <a:pos x="0" y="62"/>
                  </a:cxn>
                  <a:cxn ang="0">
                    <a:pos x="3" y="72"/>
                  </a:cxn>
                  <a:cxn ang="0">
                    <a:pos x="7" y="79"/>
                  </a:cxn>
                  <a:cxn ang="0">
                    <a:pos x="12" y="86"/>
                  </a:cxn>
                  <a:cxn ang="0">
                    <a:pos x="20" y="90"/>
                  </a:cxn>
                  <a:cxn ang="0">
                    <a:pos x="27" y="94"/>
                  </a:cxn>
                  <a:cxn ang="0">
                    <a:pos x="34" y="96"/>
                  </a:cxn>
                  <a:cxn ang="0">
                    <a:pos x="42" y="96"/>
                  </a:cxn>
                  <a:cxn ang="0">
                    <a:pos x="49" y="94"/>
                  </a:cxn>
                  <a:cxn ang="0">
                    <a:pos x="56" y="90"/>
                  </a:cxn>
                  <a:cxn ang="0">
                    <a:pos x="62" y="86"/>
                  </a:cxn>
                  <a:cxn ang="0">
                    <a:pos x="67" y="79"/>
                  </a:cxn>
                  <a:cxn ang="0">
                    <a:pos x="73" y="72"/>
                  </a:cxn>
                  <a:cxn ang="0">
                    <a:pos x="75" y="62"/>
                  </a:cxn>
                  <a:cxn ang="0">
                    <a:pos x="77" y="53"/>
                  </a:cxn>
                  <a:cxn ang="0">
                    <a:pos x="77" y="44"/>
                  </a:cxn>
                  <a:cxn ang="0">
                    <a:pos x="75" y="35"/>
                  </a:cxn>
                  <a:cxn ang="0">
                    <a:pos x="73" y="26"/>
                  </a:cxn>
                  <a:cxn ang="0">
                    <a:pos x="67" y="18"/>
                  </a:cxn>
                  <a:cxn ang="0">
                    <a:pos x="62" y="11"/>
                  </a:cxn>
                  <a:cxn ang="0">
                    <a:pos x="56" y="7"/>
                  </a:cxn>
                  <a:cxn ang="0">
                    <a:pos x="49" y="4"/>
                  </a:cxn>
                  <a:cxn ang="0">
                    <a:pos x="42" y="2"/>
                  </a:cxn>
                </a:cxnLst>
                <a:rect l="0" t="0" r="r" b="b"/>
                <a:pathLst>
                  <a:path w="77" h="97">
                    <a:moveTo>
                      <a:pt x="38" y="0"/>
                    </a:moveTo>
                    <a:lnTo>
                      <a:pt x="34" y="2"/>
                    </a:lnTo>
                    <a:lnTo>
                      <a:pt x="31" y="2"/>
                    </a:lnTo>
                    <a:lnTo>
                      <a:pt x="27" y="4"/>
                    </a:lnTo>
                    <a:lnTo>
                      <a:pt x="23" y="4"/>
                    </a:lnTo>
                    <a:lnTo>
                      <a:pt x="20" y="7"/>
                    </a:lnTo>
                    <a:lnTo>
                      <a:pt x="16" y="9"/>
                    </a:lnTo>
                    <a:lnTo>
                      <a:pt x="12" y="11"/>
                    </a:lnTo>
                    <a:lnTo>
                      <a:pt x="11" y="15"/>
                    </a:lnTo>
                    <a:lnTo>
                      <a:pt x="7" y="18"/>
                    </a:lnTo>
                    <a:lnTo>
                      <a:pt x="5" y="22"/>
                    </a:lnTo>
                    <a:lnTo>
                      <a:pt x="3" y="26"/>
                    </a:lnTo>
                    <a:lnTo>
                      <a:pt x="1" y="29"/>
                    </a:lnTo>
                    <a:lnTo>
                      <a:pt x="0" y="35"/>
                    </a:lnTo>
                    <a:lnTo>
                      <a:pt x="0" y="39"/>
                    </a:lnTo>
                    <a:lnTo>
                      <a:pt x="0" y="44"/>
                    </a:lnTo>
                    <a:lnTo>
                      <a:pt x="0" y="50"/>
                    </a:lnTo>
                    <a:lnTo>
                      <a:pt x="0" y="53"/>
                    </a:lnTo>
                    <a:lnTo>
                      <a:pt x="0" y="59"/>
                    </a:lnTo>
                    <a:lnTo>
                      <a:pt x="0" y="62"/>
                    </a:lnTo>
                    <a:lnTo>
                      <a:pt x="1" y="68"/>
                    </a:lnTo>
                    <a:lnTo>
                      <a:pt x="3" y="72"/>
                    </a:lnTo>
                    <a:lnTo>
                      <a:pt x="5" y="75"/>
                    </a:lnTo>
                    <a:lnTo>
                      <a:pt x="7" y="79"/>
                    </a:lnTo>
                    <a:lnTo>
                      <a:pt x="11" y="83"/>
                    </a:lnTo>
                    <a:lnTo>
                      <a:pt x="12" y="86"/>
                    </a:lnTo>
                    <a:lnTo>
                      <a:pt x="16" y="88"/>
                    </a:lnTo>
                    <a:lnTo>
                      <a:pt x="20" y="90"/>
                    </a:lnTo>
                    <a:lnTo>
                      <a:pt x="23" y="92"/>
                    </a:lnTo>
                    <a:lnTo>
                      <a:pt x="27" y="94"/>
                    </a:lnTo>
                    <a:lnTo>
                      <a:pt x="31" y="96"/>
                    </a:lnTo>
                    <a:lnTo>
                      <a:pt x="34" y="96"/>
                    </a:lnTo>
                    <a:lnTo>
                      <a:pt x="38" y="97"/>
                    </a:lnTo>
                    <a:lnTo>
                      <a:pt x="42" y="96"/>
                    </a:lnTo>
                    <a:lnTo>
                      <a:pt x="45" y="96"/>
                    </a:lnTo>
                    <a:lnTo>
                      <a:pt x="49" y="94"/>
                    </a:lnTo>
                    <a:lnTo>
                      <a:pt x="53" y="92"/>
                    </a:lnTo>
                    <a:lnTo>
                      <a:pt x="56" y="90"/>
                    </a:lnTo>
                    <a:lnTo>
                      <a:pt x="60" y="88"/>
                    </a:lnTo>
                    <a:lnTo>
                      <a:pt x="62" y="86"/>
                    </a:lnTo>
                    <a:lnTo>
                      <a:pt x="66" y="83"/>
                    </a:lnTo>
                    <a:lnTo>
                      <a:pt x="67" y="79"/>
                    </a:lnTo>
                    <a:lnTo>
                      <a:pt x="71" y="75"/>
                    </a:lnTo>
                    <a:lnTo>
                      <a:pt x="73" y="72"/>
                    </a:lnTo>
                    <a:lnTo>
                      <a:pt x="75" y="68"/>
                    </a:lnTo>
                    <a:lnTo>
                      <a:pt x="75" y="62"/>
                    </a:lnTo>
                    <a:lnTo>
                      <a:pt x="77" y="59"/>
                    </a:lnTo>
                    <a:lnTo>
                      <a:pt x="77" y="53"/>
                    </a:lnTo>
                    <a:lnTo>
                      <a:pt x="77" y="50"/>
                    </a:lnTo>
                    <a:lnTo>
                      <a:pt x="77" y="44"/>
                    </a:lnTo>
                    <a:lnTo>
                      <a:pt x="77" y="39"/>
                    </a:lnTo>
                    <a:lnTo>
                      <a:pt x="75" y="35"/>
                    </a:lnTo>
                    <a:lnTo>
                      <a:pt x="75" y="29"/>
                    </a:lnTo>
                    <a:lnTo>
                      <a:pt x="73" y="26"/>
                    </a:lnTo>
                    <a:lnTo>
                      <a:pt x="71" y="22"/>
                    </a:lnTo>
                    <a:lnTo>
                      <a:pt x="67" y="18"/>
                    </a:lnTo>
                    <a:lnTo>
                      <a:pt x="66" y="15"/>
                    </a:lnTo>
                    <a:lnTo>
                      <a:pt x="62" y="11"/>
                    </a:lnTo>
                    <a:lnTo>
                      <a:pt x="60" y="9"/>
                    </a:lnTo>
                    <a:lnTo>
                      <a:pt x="56" y="7"/>
                    </a:lnTo>
                    <a:lnTo>
                      <a:pt x="53" y="4"/>
                    </a:lnTo>
                    <a:lnTo>
                      <a:pt x="49" y="4"/>
                    </a:lnTo>
                    <a:lnTo>
                      <a:pt x="45" y="2"/>
                    </a:lnTo>
                    <a:lnTo>
                      <a:pt x="42" y="2"/>
                    </a:lnTo>
                    <a:lnTo>
                      <a:pt x="38" y="0"/>
                    </a:lnTo>
                    <a:close/>
                  </a:path>
                </a:pathLst>
              </a:custGeom>
              <a:solidFill>
                <a:srgbClr val="3366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6" name="Freeform 102"/>
              <p:cNvSpPr>
                <a:spLocks/>
              </p:cNvSpPr>
              <p:nvPr/>
            </p:nvSpPr>
            <p:spPr bwMode="auto">
              <a:xfrm>
                <a:off x="3232150" y="4602163"/>
                <a:ext cx="122237" cy="153987"/>
              </a:xfrm>
              <a:custGeom>
                <a:avLst/>
                <a:gdLst/>
                <a:ahLst/>
                <a:cxnLst>
                  <a:cxn ang="0">
                    <a:pos x="34" y="2"/>
                  </a:cxn>
                  <a:cxn ang="0">
                    <a:pos x="27" y="4"/>
                  </a:cxn>
                  <a:cxn ang="0">
                    <a:pos x="20" y="7"/>
                  </a:cxn>
                  <a:cxn ang="0">
                    <a:pos x="12" y="11"/>
                  </a:cxn>
                  <a:cxn ang="0">
                    <a:pos x="7" y="18"/>
                  </a:cxn>
                  <a:cxn ang="0">
                    <a:pos x="3" y="26"/>
                  </a:cxn>
                  <a:cxn ang="0">
                    <a:pos x="0" y="35"/>
                  </a:cxn>
                  <a:cxn ang="0">
                    <a:pos x="0" y="44"/>
                  </a:cxn>
                  <a:cxn ang="0">
                    <a:pos x="0" y="53"/>
                  </a:cxn>
                  <a:cxn ang="0">
                    <a:pos x="0" y="62"/>
                  </a:cxn>
                  <a:cxn ang="0">
                    <a:pos x="3" y="72"/>
                  </a:cxn>
                  <a:cxn ang="0">
                    <a:pos x="7" y="79"/>
                  </a:cxn>
                  <a:cxn ang="0">
                    <a:pos x="12" y="86"/>
                  </a:cxn>
                  <a:cxn ang="0">
                    <a:pos x="20" y="90"/>
                  </a:cxn>
                  <a:cxn ang="0">
                    <a:pos x="27" y="94"/>
                  </a:cxn>
                  <a:cxn ang="0">
                    <a:pos x="34" y="96"/>
                  </a:cxn>
                  <a:cxn ang="0">
                    <a:pos x="42" y="96"/>
                  </a:cxn>
                  <a:cxn ang="0">
                    <a:pos x="49" y="94"/>
                  </a:cxn>
                  <a:cxn ang="0">
                    <a:pos x="56" y="90"/>
                  </a:cxn>
                  <a:cxn ang="0">
                    <a:pos x="62" y="86"/>
                  </a:cxn>
                  <a:cxn ang="0">
                    <a:pos x="67" y="79"/>
                  </a:cxn>
                  <a:cxn ang="0">
                    <a:pos x="73" y="72"/>
                  </a:cxn>
                  <a:cxn ang="0">
                    <a:pos x="75" y="62"/>
                  </a:cxn>
                  <a:cxn ang="0">
                    <a:pos x="77" y="53"/>
                  </a:cxn>
                  <a:cxn ang="0">
                    <a:pos x="77" y="44"/>
                  </a:cxn>
                  <a:cxn ang="0">
                    <a:pos x="75" y="35"/>
                  </a:cxn>
                  <a:cxn ang="0">
                    <a:pos x="73" y="26"/>
                  </a:cxn>
                  <a:cxn ang="0">
                    <a:pos x="67" y="18"/>
                  </a:cxn>
                  <a:cxn ang="0">
                    <a:pos x="62" y="11"/>
                  </a:cxn>
                  <a:cxn ang="0">
                    <a:pos x="56" y="7"/>
                  </a:cxn>
                  <a:cxn ang="0">
                    <a:pos x="49" y="4"/>
                  </a:cxn>
                  <a:cxn ang="0">
                    <a:pos x="42" y="2"/>
                  </a:cxn>
                </a:cxnLst>
                <a:rect l="0" t="0" r="r" b="b"/>
                <a:pathLst>
                  <a:path w="77" h="97">
                    <a:moveTo>
                      <a:pt x="38" y="0"/>
                    </a:moveTo>
                    <a:lnTo>
                      <a:pt x="34" y="2"/>
                    </a:lnTo>
                    <a:lnTo>
                      <a:pt x="31" y="2"/>
                    </a:lnTo>
                    <a:lnTo>
                      <a:pt x="27" y="4"/>
                    </a:lnTo>
                    <a:lnTo>
                      <a:pt x="23" y="4"/>
                    </a:lnTo>
                    <a:lnTo>
                      <a:pt x="20" y="7"/>
                    </a:lnTo>
                    <a:lnTo>
                      <a:pt x="16" y="9"/>
                    </a:lnTo>
                    <a:lnTo>
                      <a:pt x="12" y="11"/>
                    </a:lnTo>
                    <a:lnTo>
                      <a:pt x="11" y="15"/>
                    </a:lnTo>
                    <a:lnTo>
                      <a:pt x="7" y="18"/>
                    </a:lnTo>
                    <a:lnTo>
                      <a:pt x="5" y="22"/>
                    </a:lnTo>
                    <a:lnTo>
                      <a:pt x="3" y="26"/>
                    </a:lnTo>
                    <a:lnTo>
                      <a:pt x="1" y="29"/>
                    </a:lnTo>
                    <a:lnTo>
                      <a:pt x="0" y="35"/>
                    </a:lnTo>
                    <a:lnTo>
                      <a:pt x="0" y="39"/>
                    </a:lnTo>
                    <a:lnTo>
                      <a:pt x="0" y="44"/>
                    </a:lnTo>
                    <a:lnTo>
                      <a:pt x="0" y="50"/>
                    </a:lnTo>
                    <a:lnTo>
                      <a:pt x="0" y="53"/>
                    </a:lnTo>
                    <a:lnTo>
                      <a:pt x="0" y="59"/>
                    </a:lnTo>
                    <a:lnTo>
                      <a:pt x="0" y="62"/>
                    </a:lnTo>
                    <a:lnTo>
                      <a:pt x="1" y="68"/>
                    </a:lnTo>
                    <a:lnTo>
                      <a:pt x="3" y="72"/>
                    </a:lnTo>
                    <a:lnTo>
                      <a:pt x="5" y="75"/>
                    </a:lnTo>
                    <a:lnTo>
                      <a:pt x="7" y="79"/>
                    </a:lnTo>
                    <a:lnTo>
                      <a:pt x="11" y="83"/>
                    </a:lnTo>
                    <a:lnTo>
                      <a:pt x="12" y="86"/>
                    </a:lnTo>
                    <a:lnTo>
                      <a:pt x="16" y="88"/>
                    </a:lnTo>
                    <a:lnTo>
                      <a:pt x="20" y="90"/>
                    </a:lnTo>
                    <a:lnTo>
                      <a:pt x="23" y="92"/>
                    </a:lnTo>
                    <a:lnTo>
                      <a:pt x="27" y="94"/>
                    </a:lnTo>
                    <a:lnTo>
                      <a:pt x="31" y="96"/>
                    </a:lnTo>
                    <a:lnTo>
                      <a:pt x="34" y="96"/>
                    </a:lnTo>
                    <a:lnTo>
                      <a:pt x="38" y="97"/>
                    </a:lnTo>
                    <a:lnTo>
                      <a:pt x="42" y="96"/>
                    </a:lnTo>
                    <a:lnTo>
                      <a:pt x="45" y="96"/>
                    </a:lnTo>
                    <a:lnTo>
                      <a:pt x="49" y="94"/>
                    </a:lnTo>
                    <a:lnTo>
                      <a:pt x="53" y="92"/>
                    </a:lnTo>
                    <a:lnTo>
                      <a:pt x="56" y="90"/>
                    </a:lnTo>
                    <a:lnTo>
                      <a:pt x="60" y="88"/>
                    </a:lnTo>
                    <a:lnTo>
                      <a:pt x="62" y="86"/>
                    </a:lnTo>
                    <a:lnTo>
                      <a:pt x="66" y="83"/>
                    </a:lnTo>
                    <a:lnTo>
                      <a:pt x="67" y="79"/>
                    </a:lnTo>
                    <a:lnTo>
                      <a:pt x="71" y="75"/>
                    </a:lnTo>
                    <a:lnTo>
                      <a:pt x="73" y="72"/>
                    </a:lnTo>
                    <a:lnTo>
                      <a:pt x="75" y="68"/>
                    </a:lnTo>
                    <a:lnTo>
                      <a:pt x="75" y="62"/>
                    </a:lnTo>
                    <a:lnTo>
                      <a:pt x="77" y="59"/>
                    </a:lnTo>
                    <a:lnTo>
                      <a:pt x="77" y="53"/>
                    </a:lnTo>
                    <a:lnTo>
                      <a:pt x="77" y="50"/>
                    </a:lnTo>
                    <a:lnTo>
                      <a:pt x="77" y="44"/>
                    </a:lnTo>
                    <a:lnTo>
                      <a:pt x="77" y="39"/>
                    </a:lnTo>
                    <a:lnTo>
                      <a:pt x="75" y="35"/>
                    </a:lnTo>
                    <a:lnTo>
                      <a:pt x="75" y="29"/>
                    </a:lnTo>
                    <a:lnTo>
                      <a:pt x="73" y="26"/>
                    </a:lnTo>
                    <a:lnTo>
                      <a:pt x="71" y="22"/>
                    </a:lnTo>
                    <a:lnTo>
                      <a:pt x="67" y="18"/>
                    </a:lnTo>
                    <a:lnTo>
                      <a:pt x="66" y="15"/>
                    </a:lnTo>
                    <a:lnTo>
                      <a:pt x="62" y="11"/>
                    </a:lnTo>
                    <a:lnTo>
                      <a:pt x="60" y="9"/>
                    </a:lnTo>
                    <a:lnTo>
                      <a:pt x="56" y="7"/>
                    </a:lnTo>
                    <a:lnTo>
                      <a:pt x="53" y="4"/>
                    </a:lnTo>
                    <a:lnTo>
                      <a:pt x="49" y="4"/>
                    </a:lnTo>
                    <a:lnTo>
                      <a:pt x="45" y="2"/>
                    </a:lnTo>
                    <a:lnTo>
                      <a:pt x="42" y="2"/>
                    </a:lnTo>
                    <a:lnTo>
                      <a:pt x="38" y="0"/>
                    </a:lnTo>
                  </a:path>
                </a:pathLst>
              </a:cu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7" name="Rectangle 104"/>
              <p:cNvSpPr>
                <a:spLocks noChangeArrowheads="1"/>
              </p:cNvSpPr>
              <p:nvPr/>
            </p:nvSpPr>
            <p:spPr bwMode="auto">
              <a:xfrm>
                <a:off x="792744" y="3128963"/>
                <a:ext cx="653302" cy="72698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de-AT" altLang="ja-JP" sz="1500" i="0" u="none" strike="noStrike" cap="none" normalizeH="0" baseline="0" dirty="0" smtClean="0">
                    <a:ln>
                      <a:noFill/>
                    </a:ln>
                    <a:effectLst/>
                    <a:latin typeface="Arial"/>
                    <a:ea typeface="ＭＳ Ｐゴシック" pitchFamily="50" charset="-128"/>
                    <a:cs typeface="Arial"/>
                  </a:rPr>
                  <a:t>1748</a:t>
                </a:r>
                <a:br>
                  <a:rPr kumimoji="1" lang="de-AT" altLang="ja-JP" sz="1500" i="0" u="none" strike="noStrike" cap="none" normalizeH="0" baseline="0" dirty="0" smtClean="0">
                    <a:ln>
                      <a:noFill/>
                    </a:ln>
                    <a:effectLst/>
                    <a:latin typeface="Arial"/>
                    <a:ea typeface="ＭＳ Ｐゴシック" pitchFamily="50" charset="-128"/>
                    <a:cs typeface="Arial"/>
                  </a:rPr>
                </a:br>
                <a:r>
                  <a:rPr kumimoji="1" lang="de-AT" altLang="ja-JP" sz="1500" i="0" u="none" strike="noStrike" cap="none" normalizeH="0" baseline="0" dirty="0" smtClean="0">
                    <a:ln>
                      <a:noFill/>
                    </a:ln>
                    <a:effectLst/>
                    <a:latin typeface="Arial"/>
                    <a:ea typeface="ＭＳ Ｐゴシック" pitchFamily="50" charset="-128"/>
                    <a:cs typeface="Arial"/>
                  </a:rPr>
                  <a:t>APV25</a:t>
                </a:r>
                <a:br>
                  <a:rPr kumimoji="1" lang="de-AT" altLang="ja-JP" sz="1500" i="0" u="none" strike="noStrike" cap="none" normalizeH="0" baseline="0" dirty="0" smtClean="0">
                    <a:ln>
                      <a:noFill/>
                    </a:ln>
                    <a:effectLst/>
                    <a:latin typeface="Arial"/>
                    <a:ea typeface="ＭＳ Ｐゴシック" pitchFamily="50" charset="-128"/>
                    <a:cs typeface="Arial"/>
                  </a:rPr>
                </a:br>
                <a:r>
                  <a:rPr kumimoji="1" lang="de-AT" altLang="ja-JP" sz="1500" i="0" u="none" strike="noStrike" cap="none" normalizeH="0" baseline="0" dirty="0" err="1" smtClean="0">
                    <a:ln>
                      <a:noFill/>
                    </a:ln>
                    <a:effectLst/>
                    <a:latin typeface="Arial"/>
                    <a:ea typeface="ＭＳ Ｐゴシック" pitchFamily="50" charset="-128"/>
                    <a:cs typeface="Arial"/>
                  </a:rPr>
                  <a:t>chips</a:t>
                </a:r>
                <a:endParaRPr kumimoji="1" lang="ja-JP" altLang="ja-JP" sz="1500" i="0" u="none" strike="noStrike" cap="none" normalizeH="0" baseline="0" dirty="0" smtClean="0">
                  <a:ln>
                    <a:noFill/>
                  </a:ln>
                  <a:effectLst/>
                  <a:latin typeface="Arial"/>
                  <a:ea typeface="ＭＳ Ｐゴシック" pitchFamily="50" charset="-128"/>
                  <a:cs typeface="Arial"/>
                </a:endParaRPr>
              </a:p>
            </p:txBody>
          </p:sp>
          <p:sp>
            <p:nvSpPr>
              <p:cNvPr id="218" name="Rectangle 107"/>
              <p:cNvSpPr>
                <a:spLocks noChangeArrowheads="1"/>
              </p:cNvSpPr>
              <p:nvPr/>
            </p:nvSpPr>
            <p:spPr bwMode="auto">
              <a:xfrm>
                <a:off x="353626" y="5195414"/>
                <a:ext cx="867670" cy="48465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dirty="0" smtClean="0">
                    <a:ln>
                      <a:noFill/>
                    </a:ln>
                    <a:effectLst/>
                    <a:latin typeface="Helvetica" pitchFamily="34" charset="0"/>
                    <a:ea typeface="ＭＳ Ｐゴシック" pitchFamily="50" charset="-128"/>
                    <a:cs typeface="ＭＳ Ｐゴシック" pitchFamily="50" charset="-128"/>
                  </a:rPr>
                  <a:t>Front-end</a:t>
                </a:r>
                <a:r>
                  <a:rPr kumimoji="1" lang="de-AT" altLang="ja-JP" sz="1500" dirty="0" smtClean="0">
                    <a:latin typeface="Helvetica" pitchFamily="34" charset="0"/>
                    <a:ea typeface="ＭＳ Ｐゴシック" pitchFamily="50" charset="-128"/>
                    <a:cs typeface="ＭＳ Ｐゴシック" pitchFamily="50" charset="-128"/>
                  </a:rPr>
                  <a:t/>
                </a:r>
                <a:br>
                  <a:rPr kumimoji="1" lang="de-AT" altLang="ja-JP" sz="1500" dirty="0" smtClean="0">
                    <a:latin typeface="Helvetica" pitchFamily="34" charset="0"/>
                    <a:ea typeface="ＭＳ Ｐゴシック" pitchFamily="50" charset="-128"/>
                    <a:cs typeface="ＭＳ Ｐゴシック" pitchFamily="50" charset="-128"/>
                  </a:rPr>
                </a:br>
                <a:r>
                  <a:rPr kumimoji="1" lang="de-AT" altLang="ja-JP" sz="1500" dirty="0" err="1" smtClean="0">
                    <a:latin typeface="Helvetica" pitchFamily="34" charset="0"/>
                    <a:ea typeface="ＭＳ Ｐゴシック" pitchFamily="50" charset="-128"/>
                    <a:cs typeface="ＭＳ Ｐゴシック" pitchFamily="50" charset="-128"/>
                  </a:rPr>
                  <a:t>hybrids</a:t>
                </a:r>
                <a:endParaRPr kumimoji="1" lang="en-US" altLang="ja-JP" sz="1500" b="0" i="0" u="none" strike="noStrike" cap="none" normalizeH="0" baseline="0" dirty="0" smtClean="0">
                  <a:ln>
                    <a:noFill/>
                  </a:ln>
                  <a:effectLst/>
                  <a:latin typeface="Helvetica" pitchFamily="34" charset="0"/>
                  <a:ea typeface="ＭＳ Ｐゴシック" pitchFamily="50" charset="-128"/>
                  <a:cs typeface="ＭＳ Ｐゴシック" pitchFamily="50" charset="-128"/>
                </a:endParaRPr>
              </a:p>
            </p:txBody>
          </p:sp>
          <p:sp>
            <p:nvSpPr>
              <p:cNvPr id="219" name="Rectangle 108"/>
              <p:cNvSpPr>
                <a:spLocks noChangeArrowheads="1"/>
              </p:cNvSpPr>
              <p:nvPr/>
            </p:nvSpPr>
            <p:spPr bwMode="auto">
              <a:xfrm>
                <a:off x="2626465" y="3686729"/>
                <a:ext cx="943062" cy="72698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dirty="0" smtClean="0">
                    <a:ln>
                      <a:noFill/>
                    </a:ln>
                    <a:effectLst/>
                    <a:latin typeface="Helvetica" pitchFamily="34" charset="0"/>
                    <a:ea typeface="ＭＳ Ｐゴシック" pitchFamily="50" charset="-128"/>
                    <a:cs typeface="ＭＳ Ｐゴシック" pitchFamily="50" charset="-128"/>
                  </a:rPr>
                  <a:t>Rad-hard</a:t>
                </a:r>
                <a:r>
                  <a:rPr kumimoji="1" lang="de-AT" altLang="ja-JP" sz="1500" b="0" i="0" u="none" strike="noStrike" cap="none" normalizeH="0" baseline="0" dirty="0" smtClean="0">
                    <a:ln>
                      <a:noFill/>
                    </a:ln>
                    <a:effectLst/>
                    <a:latin typeface="Helvetica" pitchFamily="34" charset="0"/>
                    <a:ea typeface="ＭＳ Ｐゴシック" pitchFamily="50" charset="-128"/>
                    <a:cs typeface="ＭＳ Ｐゴシック" pitchFamily="50" charset="-128"/>
                  </a:rPr>
                  <a:t/>
                </a:r>
                <a:br>
                  <a:rPr kumimoji="1" lang="de-AT" altLang="ja-JP" sz="1500" b="0" i="0" u="none" strike="noStrike" cap="none" normalizeH="0" baseline="0" dirty="0" smtClean="0">
                    <a:ln>
                      <a:noFill/>
                    </a:ln>
                    <a:effectLst/>
                    <a:latin typeface="Helvetica" pitchFamily="34" charset="0"/>
                    <a:ea typeface="ＭＳ Ｐゴシック" pitchFamily="50" charset="-128"/>
                    <a:cs typeface="ＭＳ Ｐゴシック" pitchFamily="50" charset="-128"/>
                  </a:rPr>
                </a:br>
                <a:r>
                  <a:rPr kumimoji="1" lang="de-AT" altLang="ja-JP" sz="1500" b="0" i="0" u="none" strike="noStrike" cap="none" normalizeH="0" baseline="0" dirty="0" smtClean="0">
                    <a:ln>
                      <a:noFill/>
                    </a:ln>
                    <a:effectLst/>
                    <a:latin typeface="Helvetica" pitchFamily="34" charset="0"/>
                    <a:ea typeface="ＭＳ Ｐゴシック" pitchFamily="50" charset="-128"/>
                    <a:cs typeface="ＭＳ Ｐゴシック" pitchFamily="50" charset="-128"/>
                  </a:rPr>
                  <a:t>DC/DC </a:t>
                </a:r>
                <a:br>
                  <a:rPr kumimoji="1" lang="de-AT" altLang="ja-JP" sz="1500" b="0" i="0" u="none" strike="noStrike" cap="none" normalizeH="0" baseline="0" dirty="0" smtClean="0">
                    <a:ln>
                      <a:noFill/>
                    </a:ln>
                    <a:effectLst/>
                    <a:latin typeface="Helvetica" pitchFamily="34" charset="0"/>
                    <a:ea typeface="ＭＳ Ｐゴシック" pitchFamily="50" charset="-128"/>
                    <a:cs typeface="ＭＳ Ｐゴシック" pitchFamily="50" charset="-128"/>
                  </a:rPr>
                </a:br>
                <a:r>
                  <a:rPr kumimoji="1" lang="de-AT" altLang="ja-JP" sz="1500" b="0" i="0" u="none" strike="noStrike" cap="none" normalizeH="0" baseline="0" dirty="0" err="1" smtClean="0">
                    <a:ln>
                      <a:noFill/>
                    </a:ln>
                    <a:effectLst/>
                    <a:latin typeface="Helvetica" pitchFamily="34" charset="0"/>
                    <a:ea typeface="ＭＳ Ｐゴシック" pitchFamily="50" charset="-128"/>
                    <a:cs typeface="ＭＳ Ｐゴシック" pitchFamily="50" charset="-128"/>
                  </a:rPr>
                  <a:t>converters</a:t>
                </a:r>
                <a:endParaRPr kumimoji="1" lang="ja-JP" altLang="ja-JP" sz="18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sp>
            <p:nvSpPr>
              <p:cNvPr id="220" name="Rectangle 111"/>
              <p:cNvSpPr>
                <a:spLocks noChangeArrowheads="1"/>
              </p:cNvSpPr>
              <p:nvPr/>
            </p:nvSpPr>
            <p:spPr bwMode="auto">
              <a:xfrm>
                <a:off x="4210717" y="5454364"/>
                <a:ext cx="1982132" cy="72698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de-AT" altLang="ja-JP" sz="1500" b="0" i="0" u="none" strike="noStrike" cap="none" normalizeH="0" baseline="0" dirty="0" smtClean="0">
                    <a:ln>
                      <a:noFill/>
                    </a:ln>
                    <a:effectLst/>
                    <a:ea typeface="ＭＳ Ｐゴシック" pitchFamily="50" charset="-128"/>
                    <a:cs typeface="ＭＳ Ｐゴシック" pitchFamily="50" charset="-128"/>
                  </a:rPr>
                  <a:t>Analog </a:t>
                </a:r>
                <a:r>
                  <a:rPr kumimoji="1" lang="de-AT" altLang="ja-JP" sz="1500" b="0" i="0" u="none" strike="noStrike" cap="none" normalizeH="0" baseline="0" dirty="0" err="1" smtClean="0">
                    <a:ln>
                      <a:noFill/>
                    </a:ln>
                    <a:effectLst/>
                    <a:ea typeface="ＭＳ Ｐゴシック" pitchFamily="50" charset="-128"/>
                    <a:cs typeface="ＭＳ Ｐゴシック" pitchFamily="50" charset="-128"/>
                  </a:rPr>
                  <a:t>level</a:t>
                </a:r>
                <a:r>
                  <a:rPr kumimoji="1" lang="de-AT" altLang="ja-JP" sz="1500" b="0" i="0" u="none" strike="noStrike" cap="none" normalizeH="0" baseline="0" dirty="0" smtClean="0">
                    <a:ln>
                      <a:noFill/>
                    </a:ln>
                    <a:effectLst/>
                    <a:ea typeface="ＭＳ Ｐゴシック" pitchFamily="50" charset="-128"/>
                    <a:cs typeface="ＭＳ Ｐゴシック" pitchFamily="50" charset="-128"/>
                  </a:rPr>
                  <a:t> </a:t>
                </a:r>
                <a:r>
                  <a:rPr kumimoji="1" lang="de-AT" altLang="ja-JP" sz="1500" b="0" i="0" u="none" strike="noStrike" cap="none" normalizeH="0" baseline="0" dirty="0" err="1" smtClean="0">
                    <a:ln>
                      <a:noFill/>
                    </a:ln>
                    <a:effectLst/>
                    <a:ea typeface="ＭＳ Ｐゴシック" pitchFamily="50" charset="-128"/>
                    <a:cs typeface="ＭＳ Ｐゴシック" pitchFamily="50" charset="-128"/>
                  </a:rPr>
                  <a:t>translation</a:t>
                </a:r>
                <a:r>
                  <a:rPr kumimoji="1" lang="de-AT" altLang="ja-JP" sz="1500" b="0" i="0" u="none" strike="noStrike" cap="none" normalizeH="0" baseline="0" dirty="0" smtClean="0">
                    <a:ln>
                      <a:noFill/>
                    </a:ln>
                    <a:effectLst/>
                    <a:ea typeface="ＭＳ Ｐゴシック" pitchFamily="50" charset="-128"/>
                    <a:cs typeface="ＭＳ Ｐゴシック" pitchFamily="50" charset="-128"/>
                  </a:rPr>
                  <a:t>, </a:t>
                </a:r>
                <a:br>
                  <a:rPr kumimoji="1" lang="de-AT" altLang="ja-JP" sz="1500" b="0" i="0" u="none" strike="noStrike" cap="none" normalizeH="0" baseline="0" dirty="0" smtClean="0">
                    <a:ln>
                      <a:noFill/>
                    </a:ln>
                    <a:effectLst/>
                    <a:ea typeface="ＭＳ Ｐゴシック" pitchFamily="50" charset="-128"/>
                    <a:cs typeface="ＭＳ Ｐゴシック" pitchFamily="50" charset="-128"/>
                  </a:rPr>
                </a:br>
                <a:r>
                  <a:rPr kumimoji="1" lang="de-AT" altLang="ja-JP" sz="1500" b="0" i="0" u="none" strike="noStrike" cap="none" normalizeH="0" baseline="0" dirty="0" err="1" smtClean="0">
                    <a:ln>
                      <a:noFill/>
                    </a:ln>
                    <a:effectLst/>
                    <a:ea typeface="ＭＳ Ｐゴシック" pitchFamily="50" charset="-128"/>
                    <a:cs typeface="ＭＳ Ｐゴシック" pitchFamily="50" charset="-128"/>
                  </a:rPr>
                  <a:t>data</a:t>
                </a:r>
                <a:r>
                  <a:rPr kumimoji="1" lang="de-AT" altLang="ja-JP" sz="1500" b="0" i="0" u="none" strike="noStrike" cap="none" normalizeH="0" baseline="0" dirty="0" smtClean="0">
                    <a:ln>
                      <a:noFill/>
                    </a:ln>
                    <a:effectLst/>
                    <a:ea typeface="ＭＳ Ｐゴシック" pitchFamily="50" charset="-128"/>
                    <a:cs typeface="ＭＳ Ｐゴシック" pitchFamily="50" charset="-128"/>
                  </a:rPr>
                  <a:t> </a:t>
                </a:r>
                <a:r>
                  <a:rPr kumimoji="1" lang="de-AT" altLang="ja-JP" sz="1500" b="0" i="0" u="none" strike="noStrike" cap="none" normalizeH="0" baseline="0" dirty="0" err="1" smtClean="0">
                    <a:ln>
                      <a:noFill/>
                    </a:ln>
                    <a:effectLst/>
                    <a:ea typeface="ＭＳ Ｐゴシック" pitchFamily="50" charset="-128"/>
                    <a:cs typeface="ＭＳ Ｐゴシック" pitchFamily="50" charset="-128"/>
                  </a:rPr>
                  <a:t>sparsifi</a:t>
                </a:r>
                <a:r>
                  <a:rPr kumimoji="1" lang="de-AT" altLang="ja-JP" sz="1500" dirty="0" err="1" smtClean="0">
                    <a:ea typeface="ＭＳ Ｐゴシック" pitchFamily="50" charset="-128"/>
                    <a:cs typeface="ＭＳ Ｐゴシック" pitchFamily="50" charset="-128"/>
                  </a:rPr>
                  <a:t>cation</a:t>
                </a:r>
                <a:r>
                  <a:rPr kumimoji="1" lang="de-AT" altLang="ja-JP" sz="1500" dirty="0" smtClean="0">
                    <a:ea typeface="ＭＳ Ｐゴシック" pitchFamily="50" charset="-128"/>
                    <a:cs typeface="ＭＳ Ｐゴシック" pitchFamily="50" charset="-128"/>
                  </a:rPr>
                  <a:t> </a:t>
                </a:r>
                <a:r>
                  <a:rPr kumimoji="1" lang="de-AT" altLang="ja-JP" sz="1500" dirty="0" err="1" smtClean="0">
                    <a:ea typeface="ＭＳ Ｐゴシック" pitchFamily="50" charset="-128"/>
                    <a:cs typeface="ＭＳ Ｐゴシック" pitchFamily="50" charset="-128"/>
                  </a:rPr>
                  <a:t>and</a:t>
                </a:r>
                <a:r>
                  <a:rPr kumimoji="1" lang="de-AT" altLang="ja-JP" sz="1500" dirty="0" smtClean="0">
                    <a:ea typeface="ＭＳ Ｐゴシック" pitchFamily="50" charset="-128"/>
                    <a:cs typeface="ＭＳ Ｐゴシック" pitchFamily="50" charset="-128"/>
                  </a:rPr>
                  <a:t/>
                </a:r>
                <a:br>
                  <a:rPr kumimoji="1" lang="de-AT" altLang="ja-JP" sz="1500" dirty="0" smtClean="0">
                    <a:ea typeface="ＭＳ Ｐゴシック" pitchFamily="50" charset="-128"/>
                    <a:cs typeface="ＭＳ Ｐゴシック" pitchFamily="50" charset="-128"/>
                  </a:rPr>
                </a:br>
                <a:r>
                  <a:rPr kumimoji="1" lang="de-AT" altLang="ja-JP" sz="1500" dirty="0" err="1" smtClean="0">
                    <a:ea typeface="ＭＳ Ｐゴシック" pitchFamily="50" charset="-128"/>
                    <a:cs typeface="ＭＳ Ｐゴシック" pitchFamily="50" charset="-128"/>
                  </a:rPr>
                  <a:t>hit</a:t>
                </a:r>
                <a:r>
                  <a:rPr kumimoji="1" lang="de-AT" altLang="ja-JP" sz="1500" dirty="0" smtClean="0">
                    <a:ea typeface="ＭＳ Ｐゴシック" pitchFamily="50" charset="-128"/>
                    <a:cs typeface="ＭＳ Ｐゴシック" pitchFamily="50" charset="-128"/>
                  </a:rPr>
                  <a:t> time </a:t>
                </a:r>
                <a:r>
                  <a:rPr kumimoji="1" lang="de-AT" altLang="ja-JP" sz="1500" dirty="0" err="1" smtClean="0">
                    <a:ea typeface="ＭＳ Ｐゴシック" pitchFamily="50" charset="-128"/>
                    <a:cs typeface="ＭＳ Ｐゴシック" pitchFamily="50" charset="-128"/>
                  </a:rPr>
                  <a:t>reconstruction</a:t>
                </a:r>
                <a:endParaRPr kumimoji="1" lang="ja-JP" altLang="ja-JP" sz="1800" b="0" i="0" u="none" strike="noStrike" cap="none" normalizeH="0" baseline="0" dirty="0" smtClean="0">
                  <a:ln>
                    <a:noFill/>
                  </a:ln>
                  <a:effectLst/>
                  <a:ea typeface="ＭＳ Ｐゴシック" pitchFamily="50" charset="-128"/>
                  <a:cs typeface="ＭＳ Ｐゴシック" pitchFamily="50" charset="-128"/>
                </a:endParaRPr>
              </a:p>
            </p:txBody>
          </p:sp>
          <p:sp>
            <p:nvSpPr>
              <p:cNvPr id="221" name="Rectangle 114"/>
              <p:cNvSpPr>
                <a:spLocks noChangeArrowheads="1"/>
              </p:cNvSpPr>
              <p:nvPr/>
            </p:nvSpPr>
            <p:spPr bwMode="auto">
              <a:xfrm>
                <a:off x="7378560" y="5454364"/>
                <a:ext cx="1225105" cy="48465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dirty="0" smtClean="0">
                    <a:ln>
                      <a:noFill/>
                    </a:ln>
                    <a:effectLst/>
                    <a:latin typeface="Helvetica" pitchFamily="34" charset="0"/>
                    <a:ea typeface="ＭＳ Ｐゴシック" pitchFamily="50" charset="-128"/>
                    <a:cs typeface="ＭＳ Ｐゴシック" pitchFamily="50" charset="-128"/>
                  </a:rPr>
                  <a:t>Unified Belle II</a:t>
                </a:r>
                <a:r>
                  <a:rPr kumimoji="1" lang="de-AT" altLang="ja-JP" sz="1500" b="0" i="0" u="none" strike="noStrike" cap="none" normalizeH="0" baseline="0" dirty="0" smtClean="0">
                    <a:ln>
                      <a:noFill/>
                    </a:ln>
                    <a:effectLst/>
                    <a:latin typeface="Helvetica" pitchFamily="34" charset="0"/>
                    <a:ea typeface="ＭＳ Ｐゴシック" pitchFamily="50" charset="-128"/>
                    <a:cs typeface="ＭＳ Ｐゴシック" pitchFamily="50" charset="-128"/>
                  </a:rPr>
                  <a:t/>
                </a:r>
                <a:br>
                  <a:rPr kumimoji="1" lang="de-AT" altLang="ja-JP" sz="1500" b="0" i="0" u="none" strike="noStrike" cap="none" normalizeH="0" baseline="0" dirty="0" smtClean="0">
                    <a:ln>
                      <a:noFill/>
                    </a:ln>
                    <a:effectLst/>
                    <a:latin typeface="Helvetica" pitchFamily="34" charset="0"/>
                    <a:ea typeface="ＭＳ Ｐゴシック" pitchFamily="50" charset="-128"/>
                    <a:cs typeface="ＭＳ Ｐゴシック" pitchFamily="50" charset="-128"/>
                  </a:rPr>
                </a:br>
                <a:r>
                  <a:rPr kumimoji="1" lang="de-AT" altLang="ja-JP" sz="1500" b="0" i="0" u="none" strike="noStrike" cap="none" normalizeH="0" baseline="0" dirty="0" smtClean="0">
                    <a:ln>
                      <a:noFill/>
                    </a:ln>
                    <a:effectLst/>
                    <a:latin typeface="Helvetica" pitchFamily="34" charset="0"/>
                    <a:ea typeface="ＭＳ Ｐゴシック" pitchFamily="50" charset="-128"/>
                    <a:cs typeface="ＭＳ Ｐゴシック" pitchFamily="50" charset="-128"/>
                  </a:rPr>
                  <a:t>DAQ </a:t>
                </a:r>
                <a:r>
                  <a:rPr kumimoji="1" lang="de-AT" altLang="ja-JP" sz="1500" b="0" i="0" u="none" strike="noStrike" cap="none" normalizeH="0" baseline="0" dirty="0" err="1" smtClean="0">
                    <a:ln>
                      <a:noFill/>
                    </a:ln>
                    <a:effectLst/>
                    <a:latin typeface="Helvetica" pitchFamily="34" charset="0"/>
                    <a:ea typeface="ＭＳ Ｐゴシック" pitchFamily="50" charset="-128"/>
                    <a:cs typeface="ＭＳ Ｐゴシック" pitchFamily="50" charset="-128"/>
                  </a:rPr>
                  <a:t>system</a:t>
                </a:r>
                <a:endParaRPr kumimoji="1" lang="ja-JP" altLang="ja-JP" sz="18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sp>
            <p:nvSpPr>
              <p:cNvPr id="222" name="Rectangle 116"/>
              <p:cNvSpPr>
                <a:spLocks noChangeArrowheads="1"/>
              </p:cNvSpPr>
              <p:nvPr/>
            </p:nvSpPr>
            <p:spPr bwMode="auto">
              <a:xfrm>
                <a:off x="2052227" y="3128963"/>
                <a:ext cx="619284" cy="72698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dirty="0">
                    <a:latin typeface="Arial"/>
                    <a:ea typeface="ＭＳ Ｐゴシック" pitchFamily="50" charset="-128"/>
                    <a:cs typeface="Arial"/>
                  </a:rPr>
                  <a:t>2.47</a:t>
                </a:r>
                <a:r>
                  <a:rPr kumimoji="1" lang="ja-JP" altLang="ja-JP" sz="1500" i="0" u="none" strike="noStrike" cap="none" normalizeH="0" baseline="0" dirty="0" smtClean="0">
                    <a:ln>
                      <a:noFill/>
                    </a:ln>
                    <a:effectLst/>
                    <a:latin typeface="Arial"/>
                    <a:ea typeface="ＭＳ Ｐゴシック" pitchFamily="50" charset="-128"/>
                    <a:cs typeface="Arial"/>
                  </a:rPr>
                  <a:t>m</a:t>
                </a:r>
                <a:r>
                  <a:rPr kumimoji="1" lang="de-AT" altLang="ja-JP" sz="1500" i="0" u="none" strike="noStrike" cap="none" normalizeH="0" baseline="0" dirty="0" smtClean="0">
                    <a:ln>
                      <a:noFill/>
                    </a:ln>
                    <a:effectLst/>
                    <a:latin typeface="Arial"/>
                    <a:ea typeface="ＭＳ Ｐゴシック" pitchFamily="50" charset="-128"/>
                    <a:cs typeface="Arial"/>
                  </a:rPr>
                  <a:t/>
                </a:r>
                <a:br>
                  <a:rPr kumimoji="1" lang="de-AT" altLang="ja-JP" sz="1500" i="0" u="none" strike="noStrike" cap="none" normalizeH="0" baseline="0" dirty="0" smtClean="0">
                    <a:ln>
                      <a:noFill/>
                    </a:ln>
                    <a:effectLst/>
                    <a:latin typeface="Arial"/>
                    <a:ea typeface="ＭＳ Ｐゴシック" pitchFamily="50" charset="-128"/>
                    <a:cs typeface="Arial"/>
                  </a:rPr>
                </a:br>
                <a:r>
                  <a:rPr kumimoji="1" lang="de-AT" altLang="ja-JP" sz="1500" i="0" u="none" strike="noStrike" cap="none" normalizeH="0" baseline="0" dirty="0" err="1" smtClean="0">
                    <a:ln>
                      <a:noFill/>
                    </a:ln>
                    <a:effectLst/>
                    <a:latin typeface="Arial"/>
                    <a:ea typeface="ＭＳ Ｐゴシック" pitchFamily="50" charset="-128"/>
                    <a:cs typeface="Arial"/>
                  </a:rPr>
                  <a:t>copper</a:t>
                </a:r>
                <a:r>
                  <a:rPr kumimoji="1" lang="de-AT" altLang="ja-JP" sz="1500" i="0" u="none" strike="noStrike" cap="none" normalizeH="0" baseline="0" dirty="0" smtClean="0">
                    <a:ln>
                      <a:noFill/>
                    </a:ln>
                    <a:effectLst/>
                    <a:latin typeface="Arial"/>
                    <a:ea typeface="ＭＳ Ｐゴシック" pitchFamily="50" charset="-128"/>
                    <a:cs typeface="Arial"/>
                  </a:rPr>
                  <a:t/>
                </a:r>
                <a:br>
                  <a:rPr kumimoji="1" lang="de-AT" altLang="ja-JP" sz="1500" i="0" u="none" strike="noStrike" cap="none" normalizeH="0" baseline="0" dirty="0" smtClean="0">
                    <a:ln>
                      <a:noFill/>
                    </a:ln>
                    <a:effectLst/>
                    <a:latin typeface="Arial"/>
                    <a:ea typeface="ＭＳ Ｐゴシック" pitchFamily="50" charset="-128"/>
                    <a:cs typeface="Arial"/>
                  </a:rPr>
                </a:br>
                <a:r>
                  <a:rPr kumimoji="1" lang="de-AT" altLang="ja-JP" sz="1500" i="0" u="none" strike="noStrike" cap="none" normalizeH="0" baseline="0" dirty="0" err="1" smtClean="0">
                    <a:ln>
                      <a:noFill/>
                    </a:ln>
                    <a:effectLst/>
                    <a:latin typeface="Arial"/>
                    <a:ea typeface="ＭＳ Ｐゴシック" pitchFamily="50" charset="-128"/>
                    <a:cs typeface="Arial"/>
                  </a:rPr>
                  <a:t>cable</a:t>
                </a:r>
                <a:endParaRPr kumimoji="1" lang="ja-JP" altLang="ja-JP" sz="1500" i="0" u="none" strike="noStrike" cap="none" normalizeH="0" baseline="0" dirty="0" smtClean="0">
                  <a:ln>
                    <a:noFill/>
                  </a:ln>
                  <a:effectLst/>
                  <a:latin typeface="Arial"/>
                  <a:ea typeface="ＭＳ Ｐゴシック" pitchFamily="50" charset="-128"/>
                  <a:cs typeface="Arial"/>
                </a:endParaRPr>
              </a:p>
            </p:txBody>
          </p:sp>
          <p:sp>
            <p:nvSpPr>
              <p:cNvPr id="223" name="Rectangle 119"/>
              <p:cNvSpPr>
                <a:spLocks noChangeArrowheads="1"/>
              </p:cNvSpPr>
              <p:nvPr/>
            </p:nvSpPr>
            <p:spPr bwMode="auto">
              <a:xfrm>
                <a:off x="2805576" y="3128963"/>
                <a:ext cx="740448" cy="48465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500" b="1" i="0" u="none" strike="noStrike" cap="none" normalizeH="0" baseline="0" dirty="0" smtClean="0">
                    <a:ln>
                      <a:noFill/>
                    </a:ln>
                    <a:effectLst/>
                    <a:latin typeface="Arial"/>
                    <a:ea typeface="ＭＳ Ｐゴシック" pitchFamily="50" charset="-128"/>
                    <a:cs typeface="Arial"/>
                  </a:rPr>
                  <a:t>Junction</a:t>
                </a:r>
                <a:r>
                  <a:rPr kumimoji="1" lang="de-AT" altLang="ja-JP" sz="1500" b="1" i="0" u="none" strike="noStrike" cap="none" normalizeH="0" baseline="0" dirty="0" smtClean="0">
                    <a:ln>
                      <a:noFill/>
                    </a:ln>
                    <a:effectLst/>
                    <a:latin typeface="Arial"/>
                    <a:ea typeface="ＭＳ Ｐゴシック" pitchFamily="50" charset="-128"/>
                    <a:cs typeface="Arial"/>
                  </a:rPr>
                  <a:t/>
                </a:r>
                <a:br>
                  <a:rPr kumimoji="1" lang="de-AT" altLang="ja-JP" sz="1500" b="1" i="0" u="none" strike="noStrike" cap="none" normalizeH="0" baseline="0" dirty="0" smtClean="0">
                    <a:ln>
                      <a:noFill/>
                    </a:ln>
                    <a:effectLst/>
                    <a:latin typeface="Arial"/>
                    <a:ea typeface="ＭＳ Ｐゴシック" pitchFamily="50" charset="-128"/>
                    <a:cs typeface="Arial"/>
                  </a:rPr>
                </a:br>
                <a:r>
                  <a:rPr kumimoji="1" lang="de-AT" altLang="ja-JP" sz="1500" i="0" u="none" strike="noStrike" cap="none" normalizeH="0" baseline="0" dirty="0" smtClean="0">
                    <a:ln>
                      <a:noFill/>
                    </a:ln>
                    <a:effectLst/>
                    <a:latin typeface="Arial"/>
                    <a:ea typeface="ＭＳ Ｐゴシック" pitchFamily="50" charset="-128"/>
                    <a:cs typeface="Arial"/>
                  </a:rPr>
                  <a:t>box</a:t>
                </a:r>
                <a:endParaRPr kumimoji="1" lang="ja-JP" altLang="ja-JP" sz="1500" i="0" u="none" strike="noStrike" cap="none" normalizeH="0" baseline="0" dirty="0" smtClean="0">
                  <a:ln>
                    <a:noFill/>
                  </a:ln>
                  <a:effectLst/>
                  <a:latin typeface="Arial"/>
                  <a:ea typeface="ＭＳ Ｐゴシック" pitchFamily="50" charset="-128"/>
                  <a:cs typeface="Arial"/>
                </a:endParaRPr>
              </a:p>
            </p:txBody>
          </p:sp>
          <p:sp>
            <p:nvSpPr>
              <p:cNvPr id="224" name="Rectangle 121"/>
              <p:cNvSpPr>
                <a:spLocks noChangeArrowheads="1"/>
              </p:cNvSpPr>
              <p:nvPr/>
            </p:nvSpPr>
            <p:spPr bwMode="auto">
              <a:xfrm>
                <a:off x="3790896" y="3128963"/>
                <a:ext cx="619284" cy="72698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500" i="0" u="none" strike="noStrike" cap="none" normalizeH="0" baseline="0" dirty="0" smtClean="0">
                    <a:ln>
                      <a:noFill/>
                    </a:ln>
                    <a:effectLst/>
                    <a:latin typeface="Arial"/>
                    <a:ea typeface="ＭＳ Ｐゴシック" pitchFamily="50" charset="-128"/>
                    <a:cs typeface="Arial"/>
                  </a:rPr>
                  <a:t>~1</a:t>
                </a:r>
                <a:r>
                  <a:rPr kumimoji="1" lang="en-US" altLang="ja-JP" sz="1500" i="0" u="none" strike="noStrike" cap="none" normalizeH="0" baseline="0" dirty="0" smtClean="0">
                    <a:ln>
                      <a:noFill/>
                    </a:ln>
                    <a:effectLst/>
                    <a:latin typeface="Arial"/>
                    <a:ea typeface="ＭＳ Ｐゴシック" pitchFamily="50" charset="-128"/>
                    <a:cs typeface="Arial"/>
                  </a:rPr>
                  <a:t>2</a:t>
                </a:r>
                <a:r>
                  <a:rPr kumimoji="1" lang="ja-JP" altLang="ja-JP" sz="1500" i="0" u="none" strike="noStrike" cap="none" normalizeH="0" baseline="0" dirty="0" smtClean="0">
                    <a:ln>
                      <a:noFill/>
                    </a:ln>
                    <a:effectLst/>
                    <a:latin typeface="Arial"/>
                    <a:ea typeface="ＭＳ Ｐゴシック" pitchFamily="50" charset="-128"/>
                    <a:cs typeface="Arial"/>
                  </a:rPr>
                  <a:t>m</a:t>
                </a:r>
                <a:r>
                  <a:rPr kumimoji="1" lang="de-AT" altLang="ja-JP" sz="1500" i="0" u="none" strike="noStrike" cap="none" normalizeH="0" baseline="0" dirty="0" smtClean="0">
                    <a:ln>
                      <a:noFill/>
                    </a:ln>
                    <a:effectLst/>
                    <a:latin typeface="Arial"/>
                    <a:ea typeface="ＭＳ Ｐゴシック" pitchFamily="50" charset="-128"/>
                    <a:cs typeface="Arial"/>
                  </a:rPr>
                  <a:t/>
                </a:r>
                <a:br>
                  <a:rPr kumimoji="1" lang="de-AT" altLang="ja-JP" sz="1500" i="0" u="none" strike="noStrike" cap="none" normalizeH="0" baseline="0" dirty="0" smtClean="0">
                    <a:ln>
                      <a:noFill/>
                    </a:ln>
                    <a:effectLst/>
                    <a:latin typeface="Arial"/>
                    <a:ea typeface="ＭＳ Ｐゴシック" pitchFamily="50" charset="-128"/>
                    <a:cs typeface="Arial"/>
                  </a:rPr>
                </a:br>
                <a:r>
                  <a:rPr kumimoji="1" lang="de-AT" altLang="ja-JP" sz="1500" dirty="0" err="1" smtClean="0">
                    <a:latin typeface="Arial"/>
                    <a:ea typeface="ＭＳ Ｐゴシック" pitchFamily="50" charset="-128"/>
                    <a:cs typeface="Arial"/>
                  </a:rPr>
                  <a:t>copper</a:t>
                </a:r>
                <a:endParaRPr kumimoji="1" lang="de-AT" altLang="ja-JP" sz="1500" dirty="0" smtClean="0">
                  <a:latin typeface="Arial"/>
                  <a:ea typeface="ＭＳ Ｐゴシック" pitchFamily="50" charset="-128"/>
                  <a:cs typeface="Arial"/>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de-AT" altLang="ja-JP" sz="1500" i="0" u="none" strike="noStrike" cap="none" normalizeH="0" baseline="0" dirty="0" err="1" smtClean="0">
                    <a:ln>
                      <a:noFill/>
                    </a:ln>
                    <a:effectLst/>
                    <a:latin typeface="Arial"/>
                    <a:ea typeface="ＭＳ Ｐゴシック" pitchFamily="50" charset="-128"/>
                    <a:cs typeface="Arial"/>
                  </a:rPr>
                  <a:t>cable</a:t>
                </a:r>
                <a:endParaRPr kumimoji="1" lang="ja-JP" altLang="ja-JP" sz="1500" i="0" u="none" strike="noStrike" cap="none" normalizeH="0" baseline="0" dirty="0" smtClean="0">
                  <a:ln>
                    <a:noFill/>
                  </a:ln>
                  <a:effectLst/>
                  <a:latin typeface="Arial"/>
                  <a:ea typeface="ＭＳ Ｐゴシック" pitchFamily="50" charset="-128"/>
                  <a:cs typeface="Arial"/>
                </a:endParaRPr>
              </a:p>
            </p:txBody>
          </p:sp>
          <p:sp>
            <p:nvSpPr>
              <p:cNvPr id="225" name="Rectangle 124"/>
              <p:cNvSpPr>
                <a:spLocks noChangeArrowheads="1"/>
              </p:cNvSpPr>
              <p:nvPr/>
            </p:nvSpPr>
            <p:spPr bwMode="auto">
              <a:xfrm>
                <a:off x="4597400" y="2921001"/>
                <a:ext cx="1144329" cy="24232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1" i="0" u="none" strike="noStrike" cap="none" normalizeH="0" baseline="0" dirty="0" smtClean="0">
                    <a:ln>
                      <a:noFill/>
                    </a:ln>
                    <a:effectLst/>
                    <a:latin typeface="Helvetica-Bold" charset="0"/>
                    <a:ea typeface="ＭＳ Ｐゴシック" pitchFamily="50" charset="-128"/>
                    <a:cs typeface="ＭＳ Ｐゴシック" pitchFamily="50" charset="-128"/>
                  </a:rPr>
                  <a:t>FADC+PROC</a:t>
                </a:r>
                <a:endParaRPr kumimoji="1" lang="ja-JP" altLang="ja-JP" sz="15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sp>
            <p:nvSpPr>
              <p:cNvPr id="226" name="Rectangle 131"/>
              <p:cNvSpPr>
                <a:spLocks noChangeArrowheads="1"/>
              </p:cNvSpPr>
              <p:nvPr/>
            </p:nvSpPr>
            <p:spPr bwMode="auto">
              <a:xfrm>
                <a:off x="5992678" y="3128963"/>
                <a:ext cx="1453516" cy="48465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500" i="0" u="none" strike="noStrike" cap="none" normalizeH="0" baseline="0" dirty="0" smtClean="0">
                    <a:ln>
                      <a:noFill/>
                    </a:ln>
                    <a:effectLst/>
                    <a:latin typeface="Helvetica-Bold" charset="0"/>
                    <a:ea typeface="ＭＳ Ｐゴシック" pitchFamily="50" charset="-128"/>
                    <a:cs typeface="ＭＳ Ｐゴシック" pitchFamily="50" charset="-128"/>
                  </a:rPr>
                  <a:t>Unified optical</a:t>
                </a:r>
                <a:r>
                  <a:rPr kumimoji="1" lang="de-AT" altLang="ja-JP" sz="1500" i="0" u="none" strike="noStrike" cap="none" normalizeH="0" baseline="0" dirty="0" smtClean="0">
                    <a:ln>
                      <a:noFill/>
                    </a:ln>
                    <a:effectLst/>
                    <a:latin typeface="Helvetica-Bold" charset="0"/>
                    <a:ea typeface="ＭＳ Ｐゴシック" pitchFamily="50" charset="-128"/>
                    <a:cs typeface="ＭＳ Ｐゴシック" pitchFamily="50" charset="-128"/>
                  </a:rPr>
                  <a:t/>
                </a:r>
                <a:br>
                  <a:rPr kumimoji="1" lang="de-AT" altLang="ja-JP" sz="1500" i="0" u="none" strike="noStrike" cap="none" normalizeH="0" baseline="0" dirty="0" smtClean="0">
                    <a:ln>
                      <a:noFill/>
                    </a:ln>
                    <a:effectLst/>
                    <a:latin typeface="Helvetica-Bold" charset="0"/>
                    <a:ea typeface="ＭＳ Ｐゴシック" pitchFamily="50" charset="-128"/>
                    <a:cs typeface="ＭＳ Ｐゴシック" pitchFamily="50" charset="-128"/>
                  </a:rPr>
                </a:br>
                <a:r>
                  <a:rPr kumimoji="1" lang="de-AT" altLang="ja-JP" sz="1500" i="0" u="none" strike="noStrike" cap="none" normalizeH="0" baseline="0" dirty="0" err="1" smtClean="0">
                    <a:ln>
                      <a:noFill/>
                    </a:ln>
                    <a:effectLst/>
                    <a:latin typeface="Helvetica-Bold" charset="0"/>
                    <a:ea typeface="ＭＳ Ｐゴシック" pitchFamily="50" charset="-128"/>
                    <a:cs typeface="ＭＳ Ｐゴシック" pitchFamily="50" charset="-128"/>
                  </a:rPr>
                  <a:t>data</a:t>
                </a:r>
                <a:r>
                  <a:rPr kumimoji="1" lang="de-AT" altLang="ja-JP" sz="1500" i="0" u="none" strike="noStrike" cap="none" normalizeH="0" baseline="0" dirty="0" smtClean="0">
                    <a:ln>
                      <a:noFill/>
                    </a:ln>
                    <a:effectLst/>
                    <a:latin typeface="Helvetica-Bold" charset="0"/>
                    <a:ea typeface="ＭＳ Ｐゴシック" pitchFamily="50" charset="-128"/>
                    <a:cs typeface="ＭＳ Ｐゴシック" pitchFamily="50" charset="-128"/>
                  </a:rPr>
                  <a:t> link</a:t>
                </a:r>
                <a:r>
                  <a:rPr kumimoji="1" lang="de-AT" altLang="ja-JP" sz="1500" i="0" u="none" strike="noStrike" cap="none" normalizeH="0" dirty="0" smtClean="0">
                    <a:ln>
                      <a:noFill/>
                    </a:ln>
                    <a:effectLst/>
                    <a:latin typeface="Helvetica-Bold" charset="0"/>
                    <a:ea typeface="ＭＳ Ｐゴシック" pitchFamily="50" charset="-128"/>
                    <a:cs typeface="ＭＳ Ｐゴシック" pitchFamily="50" charset="-128"/>
                  </a:rPr>
                  <a:t> (&gt;20m)</a:t>
                </a:r>
                <a:endParaRPr kumimoji="1" lang="ja-JP" altLang="ja-JP" sz="150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sp>
            <p:nvSpPr>
              <p:cNvPr id="227" name="Rectangle 133"/>
              <p:cNvSpPr>
                <a:spLocks noChangeArrowheads="1"/>
              </p:cNvSpPr>
              <p:nvPr/>
            </p:nvSpPr>
            <p:spPr bwMode="auto">
              <a:xfrm>
                <a:off x="6041157" y="2403157"/>
                <a:ext cx="1709762" cy="48465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1" i="0" u="none" strike="noStrike" cap="none" normalizeH="0" baseline="0" dirty="0" smtClean="0">
                    <a:ln>
                      <a:noFill/>
                    </a:ln>
                    <a:effectLst/>
                    <a:latin typeface="Helvetica-Bold" charset="0"/>
                    <a:ea typeface="ＭＳ Ｐゴシック" pitchFamily="50" charset="-128"/>
                    <a:cs typeface="ＭＳ Ｐゴシック" pitchFamily="50" charset="-128"/>
                  </a:rPr>
                  <a:t>Finesse Transmitter </a:t>
                </a:r>
                <a:endParaRPr kumimoji="1" lang="en-US" altLang="ja-JP" sz="1500" b="1" i="0" u="none" strike="noStrike" cap="none" normalizeH="0" baseline="0" dirty="0" smtClean="0">
                  <a:ln>
                    <a:noFill/>
                  </a:ln>
                  <a:effectLst/>
                  <a:latin typeface="Helvetica-Bold" charset="0"/>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1" i="0" u="none" strike="noStrike" cap="none" normalizeH="0" baseline="0" dirty="0" smtClean="0">
                    <a:ln>
                      <a:noFill/>
                    </a:ln>
                    <a:effectLst/>
                    <a:latin typeface="Helvetica-Bold" charset="0"/>
                    <a:ea typeface="ＭＳ Ｐゴシック" pitchFamily="50" charset="-128"/>
                    <a:cs typeface="ＭＳ Ｐゴシック" pitchFamily="50" charset="-128"/>
                  </a:rPr>
                  <a:t>Board (FTB)</a:t>
                </a:r>
                <a:endParaRPr kumimoji="1" lang="ja-JP" altLang="ja-JP" sz="15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sp>
            <p:nvSpPr>
              <p:cNvPr id="228" name="テキスト ボックス 134"/>
              <p:cNvSpPr txBox="1"/>
              <p:nvPr/>
            </p:nvSpPr>
            <p:spPr>
              <a:xfrm rot="16200000">
                <a:off x="7920185" y="4227174"/>
                <a:ext cx="988161" cy="387726"/>
              </a:xfrm>
              <a:prstGeom prst="rect">
                <a:avLst/>
              </a:prstGeom>
              <a:noFill/>
            </p:spPr>
            <p:txBody>
              <a:bodyPr wrap="none" rtlCol="0">
                <a:spAutoFit/>
              </a:bodyPr>
              <a:lstStyle/>
              <a:p>
                <a:r>
                  <a:rPr kumimoji="1" lang="en-US" altLang="ja-JP" dirty="0" smtClean="0"/>
                  <a:t>COPPER</a:t>
                </a:r>
                <a:endParaRPr kumimoji="1" lang="ja-JP" altLang="en-US" dirty="0"/>
              </a:p>
            </p:txBody>
          </p:sp>
          <p:sp>
            <p:nvSpPr>
              <p:cNvPr id="229" name="フリーフォーム 136"/>
              <p:cNvSpPr/>
              <p:nvPr/>
            </p:nvSpPr>
            <p:spPr>
              <a:xfrm>
                <a:off x="3295650" y="4599601"/>
                <a:ext cx="1715909" cy="313922"/>
              </a:xfrm>
              <a:custGeom>
                <a:avLst/>
                <a:gdLst>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427145 h 427145"/>
                  <a:gd name="connsiteX1" fmla="*/ 356086 w 1341259"/>
                  <a:gd name="connsiteY1" fmla="*/ 82910 h 427145"/>
                  <a:gd name="connsiteX2" fmla="*/ 712173 w 1341259"/>
                  <a:gd name="connsiteY2" fmla="*/ 355924 h 427145"/>
                  <a:gd name="connsiteX3" fmla="*/ 985172 w 1341259"/>
                  <a:gd name="connsiteY3" fmla="*/ 71040 h 427145"/>
                  <a:gd name="connsiteX4" fmla="*/ 1341259 w 1341259"/>
                  <a:gd name="connsiteY4" fmla="*/ 142261 h 42714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56105 h 356105"/>
                  <a:gd name="connsiteX1" fmla="*/ 356086 w 1341259"/>
                  <a:gd name="connsiteY1" fmla="*/ 11870 h 356105"/>
                  <a:gd name="connsiteX2" fmla="*/ 712173 w 1341259"/>
                  <a:gd name="connsiteY2" fmla="*/ 284884 h 356105"/>
                  <a:gd name="connsiteX3" fmla="*/ 985172 w 1341259"/>
                  <a:gd name="connsiteY3" fmla="*/ 0 h 356105"/>
                  <a:gd name="connsiteX4" fmla="*/ 1341259 w 1341259"/>
                  <a:gd name="connsiteY4" fmla="*/ 71221 h 35610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341259"/>
                  <a:gd name="connsiteY0" fmla="*/ 391715 h 391715"/>
                  <a:gd name="connsiteX1" fmla="*/ 356086 w 1341259"/>
                  <a:gd name="connsiteY1" fmla="*/ 47480 h 391715"/>
                  <a:gd name="connsiteX2" fmla="*/ 712173 w 1341259"/>
                  <a:gd name="connsiteY2" fmla="*/ 320494 h 391715"/>
                  <a:gd name="connsiteX3" fmla="*/ 985172 w 1341259"/>
                  <a:gd name="connsiteY3" fmla="*/ 35610 h 391715"/>
                  <a:gd name="connsiteX4" fmla="*/ 1341259 w 1341259"/>
                  <a:gd name="connsiteY4" fmla="*/ 106831 h 391715"/>
                  <a:gd name="connsiteX0" fmla="*/ 0 w 1722259"/>
                  <a:gd name="connsiteY0" fmla="*/ 396695 h 569011"/>
                  <a:gd name="connsiteX1" fmla="*/ 356086 w 1722259"/>
                  <a:gd name="connsiteY1" fmla="*/ 52460 h 569011"/>
                  <a:gd name="connsiteX2" fmla="*/ 712173 w 1722259"/>
                  <a:gd name="connsiteY2" fmla="*/ 325474 h 569011"/>
                  <a:gd name="connsiteX3" fmla="*/ 985172 w 1722259"/>
                  <a:gd name="connsiteY3" fmla="*/ 40590 h 569011"/>
                  <a:gd name="connsiteX4" fmla="*/ 1722259 w 1722259"/>
                  <a:gd name="connsiteY4" fmla="*/ 569011 h 569011"/>
                  <a:gd name="connsiteX0" fmla="*/ 0 w 1722259"/>
                  <a:gd name="connsiteY0" fmla="*/ 344235 h 516551"/>
                  <a:gd name="connsiteX1" fmla="*/ 356086 w 1722259"/>
                  <a:gd name="connsiteY1" fmla="*/ 0 h 516551"/>
                  <a:gd name="connsiteX2" fmla="*/ 712173 w 1722259"/>
                  <a:gd name="connsiteY2" fmla="*/ 273014 h 516551"/>
                  <a:gd name="connsiteX3" fmla="*/ 1213772 w 1722259"/>
                  <a:gd name="connsiteY3" fmla="*/ 140530 h 516551"/>
                  <a:gd name="connsiteX4" fmla="*/ 1722259 w 1722259"/>
                  <a:gd name="connsiteY4" fmla="*/ 516551 h 516551"/>
                  <a:gd name="connsiteX0" fmla="*/ 0 w 1722259"/>
                  <a:gd name="connsiteY0" fmla="*/ 344235 h 525036"/>
                  <a:gd name="connsiteX1" fmla="*/ 356086 w 1722259"/>
                  <a:gd name="connsiteY1" fmla="*/ 0 h 525036"/>
                  <a:gd name="connsiteX2" fmla="*/ 788373 w 1722259"/>
                  <a:gd name="connsiteY2" fmla="*/ 501614 h 525036"/>
                  <a:gd name="connsiteX3" fmla="*/ 1213772 w 1722259"/>
                  <a:gd name="connsiteY3" fmla="*/ 140530 h 525036"/>
                  <a:gd name="connsiteX4" fmla="*/ 1722259 w 1722259"/>
                  <a:gd name="connsiteY4" fmla="*/ 516551 h 525036"/>
                  <a:gd name="connsiteX0" fmla="*/ 0 w 1722259"/>
                  <a:gd name="connsiteY0" fmla="*/ 206194 h 378510"/>
                  <a:gd name="connsiteX1" fmla="*/ 432286 w 1722259"/>
                  <a:gd name="connsiteY1" fmla="*/ 14359 h 378510"/>
                  <a:gd name="connsiteX2" fmla="*/ 788373 w 1722259"/>
                  <a:gd name="connsiteY2" fmla="*/ 363573 h 378510"/>
                  <a:gd name="connsiteX3" fmla="*/ 1213772 w 1722259"/>
                  <a:gd name="connsiteY3" fmla="*/ 2489 h 378510"/>
                  <a:gd name="connsiteX4" fmla="*/ 1722259 w 1722259"/>
                  <a:gd name="connsiteY4" fmla="*/ 378510 h 378510"/>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13170 h 389191"/>
                  <a:gd name="connsiteX4" fmla="*/ 1722259 w 1722259"/>
                  <a:gd name="connsiteY4" fmla="*/ 389191 h 389191"/>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16875 h 384976"/>
                  <a:gd name="connsiteX1" fmla="*/ 432286 w 1722259"/>
                  <a:gd name="connsiteY1" fmla="*/ 25040 h 384976"/>
                  <a:gd name="connsiteX2" fmla="*/ 788373 w 1722259"/>
                  <a:gd name="connsiteY2" fmla="*/ 374254 h 384976"/>
                  <a:gd name="connsiteX3" fmla="*/ 1213772 w 1722259"/>
                  <a:gd name="connsiteY3" fmla="*/ 89370 h 384976"/>
                  <a:gd name="connsiteX4" fmla="*/ 1722259 w 1722259"/>
                  <a:gd name="connsiteY4" fmla="*/ 84391 h 384976"/>
                  <a:gd name="connsiteX0" fmla="*/ 0 w 1722259"/>
                  <a:gd name="connsiteY0" fmla="*/ 216875 h 389191"/>
                  <a:gd name="connsiteX1" fmla="*/ 432286 w 1722259"/>
                  <a:gd name="connsiteY1" fmla="*/ 25040 h 389191"/>
                  <a:gd name="connsiteX2" fmla="*/ 788373 w 1722259"/>
                  <a:gd name="connsiteY2" fmla="*/ 374254 h 389191"/>
                  <a:gd name="connsiteX3" fmla="*/ 1213772 w 1722259"/>
                  <a:gd name="connsiteY3" fmla="*/ 89370 h 389191"/>
                  <a:gd name="connsiteX4" fmla="*/ 1722259 w 1722259"/>
                  <a:gd name="connsiteY4" fmla="*/ 389191 h 389191"/>
                  <a:gd name="connsiteX0" fmla="*/ 0 w 1722259"/>
                  <a:gd name="connsiteY0" fmla="*/ 281565 h 830666"/>
                  <a:gd name="connsiteX1" fmla="*/ 432286 w 1722259"/>
                  <a:gd name="connsiteY1" fmla="*/ 89730 h 830666"/>
                  <a:gd name="connsiteX2" fmla="*/ 788373 w 1722259"/>
                  <a:gd name="connsiteY2" fmla="*/ 819944 h 830666"/>
                  <a:gd name="connsiteX3" fmla="*/ 1213772 w 1722259"/>
                  <a:gd name="connsiteY3" fmla="*/ 154060 h 830666"/>
                  <a:gd name="connsiteX4" fmla="*/ 1722259 w 1722259"/>
                  <a:gd name="connsiteY4" fmla="*/ 453881 h 830666"/>
                  <a:gd name="connsiteX0" fmla="*/ 0 w 1417459"/>
                  <a:gd name="connsiteY0" fmla="*/ 281565 h 830666"/>
                  <a:gd name="connsiteX1" fmla="*/ 432286 w 1417459"/>
                  <a:gd name="connsiteY1" fmla="*/ 89730 h 830666"/>
                  <a:gd name="connsiteX2" fmla="*/ 788373 w 1417459"/>
                  <a:gd name="connsiteY2" fmla="*/ 819944 h 830666"/>
                  <a:gd name="connsiteX3" fmla="*/ 1213772 w 1417459"/>
                  <a:gd name="connsiteY3" fmla="*/ 154060 h 830666"/>
                  <a:gd name="connsiteX4" fmla="*/ 1417459 w 1417459"/>
                  <a:gd name="connsiteY4" fmla="*/ 758681 h 830666"/>
                  <a:gd name="connsiteX0" fmla="*/ 0 w 1715909"/>
                  <a:gd name="connsiteY0" fmla="*/ 281565 h 830666"/>
                  <a:gd name="connsiteX1" fmla="*/ 432286 w 1715909"/>
                  <a:gd name="connsiteY1" fmla="*/ 89730 h 830666"/>
                  <a:gd name="connsiteX2" fmla="*/ 788373 w 1715909"/>
                  <a:gd name="connsiteY2" fmla="*/ 819944 h 830666"/>
                  <a:gd name="connsiteX3" fmla="*/ 1213772 w 1715909"/>
                  <a:gd name="connsiteY3" fmla="*/ 154060 h 830666"/>
                  <a:gd name="connsiteX4" fmla="*/ 1715909 w 1715909"/>
                  <a:gd name="connsiteY4" fmla="*/ 460231 h 830666"/>
                  <a:gd name="connsiteX0" fmla="*/ 0 w 1715909"/>
                  <a:gd name="connsiteY0" fmla="*/ 230765 h 475066"/>
                  <a:gd name="connsiteX1" fmla="*/ 432286 w 1715909"/>
                  <a:gd name="connsiteY1" fmla="*/ 38930 h 475066"/>
                  <a:gd name="connsiteX2" fmla="*/ 788373 w 1715909"/>
                  <a:gd name="connsiteY2" fmla="*/ 464344 h 475066"/>
                  <a:gd name="connsiteX3" fmla="*/ 1213772 w 1715909"/>
                  <a:gd name="connsiteY3" fmla="*/ 103260 h 475066"/>
                  <a:gd name="connsiteX4" fmla="*/ 1715909 w 1715909"/>
                  <a:gd name="connsiteY4" fmla="*/ 409431 h 475066"/>
                  <a:gd name="connsiteX0" fmla="*/ 0 w 1715909"/>
                  <a:gd name="connsiteY0" fmla="*/ 230765 h 487766"/>
                  <a:gd name="connsiteX1" fmla="*/ 432286 w 1715909"/>
                  <a:gd name="connsiteY1" fmla="*/ 38930 h 487766"/>
                  <a:gd name="connsiteX2" fmla="*/ 788373 w 1715909"/>
                  <a:gd name="connsiteY2" fmla="*/ 464344 h 487766"/>
                  <a:gd name="connsiteX3" fmla="*/ 1213772 w 1715909"/>
                  <a:gd name="connsiteY3" fmla="*/ 179460 h 487766"/>
                  <a:gd name="connsiteX4" fmla="*/ 1715909 w 1715909"/>
                  <a:gd name="connsiteY4" fmla="*/ 409431 h 487766"/>
                  <a:gd name="connsiteX0" fmla="*/ 0 w 1715909"/>
                  <a:gd name="connsiteY0" fmla="*/ 78365 h 313922"/>
                  <a:gd name="connsiteX1" fmla="*/ 432286 w 1715909"/>
                  <a:gd name="connsiteY1" fmla="*/ 38930 h 313922"/>
                  <a:gd name="connsiteX2" fmla="*/ 788373 w 1715909"/>
                  <a:gd name="connsiteY2" fmla="*/ 311944 h 313922"/>
                  <a:gd name="connsiteX3" fmla="*/ 1213772 w 1715909"/>
                  <a:gd name="connsiteY3" fmla="*/ 27060 h 313922"/>
                  <a:gd name="connsiteX4" fmla="*/ 1715909 w 1715909"/>
                  <a:gd name="connsiteY4" fmla="*/ 257031 h 31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5909" h="313922">
                    <a:moveTo>
                      <a:pt x="0" y="78365"/>
                    </a:moveTo>
                    <a:cubicBezTo>
                      <a:pt x="232995" y="52520"/>
                      <a:pt x="300891" y="0"/>
                      <a:pt x="432286" y="38930"/>
                    </a:cubicBezTo>
                    <a:cubicBezTo>
                      <a:pt x="563681" y="77860"/>
                      <a:pt x="658125" y="313922"/>
                      <a:pt x="788373" y="311944"/>
                    </a:cubicBezTo>
                    <a:cubicBezTo>
                      <a:pt x="918621" y="309966"/>
                      <a:pt x="1059183" y="36212"/>
                      <a:pt x="1213772" y="27060"/>
                    </a:cubicBezTo>
                    <a:cubicBezTo>
                      <a:pt x="1368361" y="17908"/>
                      <a:pt x="1533713" y="245991"/>
                      <a:pt x="1715909" y="257031"/>
                    </a:cubicBezTo>
                  </a:path>
                </a:pathLst>
              </a:custGeom>
              <a:ln w="5715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grpSp>
        <p:sp>
          <p:nvSpPr>
            <p:cNvPr id="133" name="Rettangolo 105"/>
            <p:cNvSpPr/>
            <p:nvPr/>
          </p:nvSpPr>
          <p:spPr>
            <a:xfrm>
              <a:off x="1027820" y="4351024"/>
              <a:ext cx="986906" cy="3212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t>LV PS</a:t>
              </a:r>
              <a:endParaRPr lang="it-IT" dirty="0"/>
            </a:p>
          </p:txBody>
        </p:sp>
        <p:sp>
          <p:nvSpPr>
            <p:cNvPr id="134" name="Figura a mano libera 111"/>
            <p:cNvSpPr/>
            <p:nvPr/>
          </p:nvSpPr>
          <p:spPr>
            <a:xfrm>
              <a:off x="1743002" y="3423877"/>
              <a:ext cx="1376957" cy="940992"/>
            </a:xfrm>
            <a:custGeom>
              <a:avLst/>
              <a:gdLst>
                <a:gd name="connsiteX0" fmla="*/ 1215331 w 1215331"/>
                <a:gd name="connsiteY0" fmla="*/ 0 h 928510"/>
                <a:gd name="connsiteX1" fmla="*/ 1065121 w 1215331"/>
                <a:gd name="connsiteY1" fmla="*/ 259436 h 928510"/>
                <a:gd name="connsiteX2" fmla="*/ 436973 w 1215331"/>
                <a:gd name="connsiteY2" fmla="*/ 382327 h 928510"/>
                <a:gd name="connsiteX3" fmla="*/ 0 w 1215331"/>
                <a:gd name="connsiteY3" fmla="*/ 928510 h 928510"/>
                <a:gd name="connsiteX4" fmla="*/ 0 w 1215331"/>
                <a:gd name="connsiteY4" fmla="*/ 928510 h 928510"/>
                <a:gd name="connsiteX5" fmla="*/ 0 w 1215331"/>
                <a:gd name="connsiteY5" fmla="*/ 928510 h 928510"/>
                <a:gd name="connsiteX0" fmla="*/ 1215331 w 1215331"/>
                <a:gd name="connsiteY0" fmla="*/ 0 h 928510"/>
                <a:gd name="connsiteX1" fmla="*/ 1065121 w 1215331"/>
                <a:gd name="connsiteY1" fmla="*/ 259436 h 928510"/>
                <a:gd name="connsiteX2" fmla="*/ 316448 w 1215331"/>
                <a:gd name="connsiteY2" fmla="*/ 530535 h 928510"/>
                <a:gd name="connsiteX3" fmla="*/ 0 w 1215331"/>
                <a:gd name="connsiteY3" fmla="*/ 928510 h 928510"/>
                <a:gd name="connsiteX4" fmla="*/ 0 w 1215331"/>
                <a:gd name="connsiteY4" fmla="*/ 928510 h 928510"/>
                <a:gd name="connsiteX5" fmla="*/ 0 w 1215331"/>
                <a:gd name="connsiteY5" fmla="*/ 928510 h 928510"/>
                <a:gd name="connsiteX0" fmla="*/ 1215331 w 1215331"/>
                <a:gd name="connsiteY0" fmla="*/ 0 h 928510"/>
                <a:gd name="connsiteX1" fmla="*/ 920491 w 1215331"/>
                <a:gd name="connsiteY1" fmla="*/ 299857 h 928510"/>
                <a:gd name="connsiteX2" fmla="*/ 316448 w 1215331"/>
                <a:gd name="connsiteY2" fmla="*/ 530535 h 928510"/>
                <a:gd name="connsiteX3" fmla="*/ 0 w 1215331"/>
                <a:gd name="connsiteY3" fmla="*/ 928510 h 928510"/>
                <a:gd name="connsiteX4" fmla="*/ 0 w 1215331"/>
                <a:gd name="connsiteY4" fmla="*/ 928510 h 928510"/>
                <a:gd name="connsiteX5" fmla="*/ 0 w 1215331"/>
                <a:gd name="connsiteY5" fmla="*/ 928510 h 928510"/>
                <a:gd name="connsiteX0" fmla="*/ 1215331 w 1215331"/>
                <a:gd name="connsiteY0" fmla="*/ 0 h 928510"/>
                <a:gd name="connsiteX1" fmla="*/ 920491 w 1215331"/>
                <a:gd name="connsiteY1" fmla="*/ 299857 h 928510"/>
                <a:gd name="connsiteX2" fmla="*/ 316448 w 1215331"/>
                <a:gd name="connsiteY2" fmla="*/ 530535 h 928510"/>
                <a:gd name="connsiteX3" fmla="*/ 0 w 1215331"/>
                <a:gd name="connsiteY3" fmla="*/ 928510 h 928510"/>
                <a:gd name="connsiteX4" fmla="*/ 0 w 1215331"/>
                <a:gd name="connsiteY4" fmla="*/ 928510 h 928510"/>
                <a:gd name="connsiteX5" fmla="*/ 0 w 1215331"/>
                <a:gd name="connsiteY5" fmla="*/ 928510 h 928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5331" h="928510">
                  <a:moveTo>
                    <a:pt x="1215331" y="0"/>
                  </a:moveTo>
                  <a:cubicBezTo>
                    <a:pt x="1205089" y="97857"/>
                    <a:pt x="1190830" y="197962"/>
                    <a:pt x="920491" y="299857"/>
                  </a:cubicBezTo>
                  <a:cubicBezTo>
                    <a:pt x="650152" y="401752"/>
                    <a:pt x="469863" y="425760"/>
                    <a:pt x="316448" y="530535"/>
                  </a:cubicBezTo>
                  <a:cubicBezTo>
                    <a:pt x="163033" y="635311"/>
                    <a:pt x="52741" y="862181"/>
                    <a:pt x="0" y="928510"/>
                  </a:cubicBezTo>
                  <a:lnTo>
                    <a:pt x="0" y="928510"/>
                  </a:lnTo>
                  <a:lnTo>
                    <a:pt x="0" y="928510"/>
                  </a:lnTo>
                </a:path>
              </a:pathLst>
            </a:custGeom>
            <a:ln w="57150" cmpd="sng"/>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sp>
          <p:nvSpPr>
            <p:cNvPr id="135" name="Rectangle 121"/>
            <p:cNvSpPr>
              <a:spLocks noChangeArrowheads="1"/>
            </p:cNvSpPr>
            <p:nvPr/>
          </p:nvSpPr>
          <p:spPr bwMode="auto">
            <a:xfrm>
              <a:off x="2227553" y="3979754"/>
              <a:ext cx="589905" cy="6924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500" i="0" u="none" strike="noStrike" cap="none" normalizeH="0" baseline="0" dirty="0" smtClean="0">
                  <a:ln>
                    <a:noFill/>
                  </a:ln>
                  <a:effectLst/>
                  <a:latin typeface="Arial"/>
                  <a:ea typeface="ＭＳ Ｐゴシック" pitchFamily="50" charset="-128"/>
                  <a:cs typeface="Arial"/>
                </a:rPr>
                <a:t>~1</a:t>
              </a:r>
              <a:r>
                <a:rPr kumimoji="1" lang="en-US" altLang="ja-JP" sz="1500" i="0" u="none" strike="noStrike" cap="none" normalizeH="0" baseline="0" dirty="0" smtClean="0">
                  <a:ln>
                    <a:noFill/>
                  </a:ln>
                  <a:effectLst/>
                  <a:latin typeface="Arial"/>
                  <a:ea typeface="ＭＳ Ｐゴシック" pitchFamily="50" charset="-128"/>
                  <a:cs typeface="Arial"/>
                </a:rPr>
                <a:t>7</a:t>
              </a:r>
              <a:r>
                <a:rPr kumimoji="1" lang="ja-JP" altLang="ja-JP" sz="1500" i="0" u="none" strike="noStrike" cap="none" normalizeH="0" baseline="0" dirty="0" smtClean="0">
                  <a:ln>
                    <a:noFill/>
                  </a:ln>
                  <a:effectLst/>
                  <a:latin typeface="Arial"/>
                  <a:ea typeface="ＭＳ Ｐゴシック" pitchFamily="50" charset="-128"/>
                  <a:cs typeface="Arial"/>
                </a:rPr>
                <a:t>m</a:t>
              </a:r>
              <a:r>
                <a:rPr kumimoji="1" lang="de-AT" altLang="ja-JP" sz="1500" i="0" u="none" strike="noStrike" cap="none" normalizeH="0" baseline="0" dirty="0" smtClean="0">
                  <a:ln>
                    <a:noFill/>
                  </a:ln>
                  <a:effectLst/>
                  <a:latin typeface="Arial"/>
                  <a:ea typeface="ＭＳ Ｐゴシック" pitchFamily="50" charset="-128"/>
                  <a:cs typeface="Arial"/>
                </a:rPr>
                <a:t/>
              </a:r>
              <a:br>
                <a:rPr kumimoji="1" lang="de-AT" altLang="ja-JP" sz="1500" i="0" u="none" strike="noStrike" cap="none" normalizeH="0" baseline="0" dirty="0" smtClean="0">
                  <a:ln>
                    <a:noFill/>
                  </a:ln>
                  <a:effectLst/>
                  <a:latin typeface="Arial"/>
                  <a:ea typeface="ＭＳ Ｐゴシック" pitchFamily="50" charset="-128"/>
                  <a:cs typeface="Arial"/>
                </a:rPr>
              </a:br>
              <a:r>
                <a:rPr kumimoji="1" lang="de-AT" altLang="ja-JP" sz="1500" dirty="0" err="1" smtClean="0">
                  <a:latin typeface="Arial"/>
                  <a:ea typeface="ＭＳ Ｐゴシック" pitchFamily="50" charset="-128"/>
                  <a:cs typeface="Arial"/>
                </a:rPr>
                <a:t>copper</a:t>
              </a:r>
              <a:endParaRPr kumimoji="1" lang="de-AT" altLang="ja-JP" sz="1500" dirty="0" smtClean="0">
                <a:latin typeface="Arial"/>
                <a:ea typeface="ＭＳ Ｐゴシック" pitchFamily="50" charset="-128"/>
                <a:cs typeface="Arial"/>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de-AT" altLang="ja-JP" sz="1500" i="0" u="none" strike="noStrike" cap="none" normalizeH="0" baseline="0" dirty="0" err="1" smtClean="0">
                  <a:ln>
                    <a:noFill/>
                  </a:ln>
                  <a:effectLst/>
                  <a:latin typeface="Arial"/>
                  <a:ea typeface="ＭＳ Ｐゴシック" pitchFamily="50" charset="-128"/>
                  <a:cs typeface="Arial"/>
                </a:rPr>
                <a:t>cable</a:t>
              </a:r>
              <a:endParaRPr kumimoji="1" lang="ja-JP" altLang="ja-JP" sz="1500" i="0" u="none" strike="noStrike" cap="none" normalizeH="0" baseline="0" dirty="0" smtClean="0">
                <a:ln>
                  <a:noFill/>
                </a:ln>
                <a:effectLst/>
                <a:latin typeface="Arial"/>
                <a:ea typeface="ＭＳ Ｐゴシック" pitchFamily="50" charset="-128"/>
                <a:cs typeface="Arial"/>
              </a:endParaRPr>
            </a:p>
          </p:txBody>
        </p:sp>
        <p:sp>
          <p:nvSpPr>
            <p:cNvPr id="136" name="Rettangolo 105"/>
            <p:cNvSpPr/>
            <p:nvPr/>
          </p:nvSpPr>
          <p:spPr>
            <a:xfrm>
              <a:off x="3119959" y="4260629"/>
              <a:ext cx="1060155" cy="41162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t>HVPS</a:t>
              </a:r>
              <a:endParaRPr lang="it-IT" dirty="0"/>
            </a:p>
          </p:txBody>
        </p:sp>
        <p:sp>
          <p:nvSpPr>
            <p:cNvPr id="137" name="Figura a mano libera 111"/>
            <p:cNvSpPr/>
            <p:nvPr/>
          </p:nvSpPr>
          <p:spPr>
            <a:xfrm flipH="1">
              <a:off x="3272359" y="3386073"/>
              <a:ext cx="234781" cy="874556"/>
            </a:xfrm>
            <a:custGeom>
              <a:avLst/>
              <a:gdLst>
                <a:gd name="connsiteX0" fmla="*/ 1215331 w 1215331"/>
                <a:gd name="connsiteY0" fmla="*/ 0 h 928510"/>
                <a:gd name="connsiteX1" fmla="*/ 1065121 w 1215331"/>
                <a:gd name="connsiteY1" fmla="*/ 259436 h 928510"/>
                <a:gd name="connsiteX2" fmla="*/ 436973 w 1215331"/>
                <a:gd name="connsiteY2" fmla="*/ 382327 h 928510"/>
                <a:gd name="connsiteX3" fmla="*/ 0 w 1215331"/>
                <a:gd name="connsiteY3" fmla="*/ 928510 h 928510"/>
                <a:gd name="connsiteX4" fmla="*/ 0 w 1215331"/>
                <a:gd name="connsiteY4" fmla="*/ 928510 h 928510"/>
                <a:gd name="connsiteX5" fmla="*/ 0 w 1215331"/>
                <a:gd name="connsiteY5" fmla="*/ 928510 h 928510"/>
                <a:gd name="connsiteX0" fmla="*/ 1215331 w 1215331"/>
                <a:gd name="connsiteY0" fmla="*/ 0 h 928510"/>
                <a:gd name="connsiteX1" fmla="*/ 1065121 w 1215331"/>
                <a:gd name="connsiteY1" fmla="*/ 259436 h 928510"/>
                <a:gd name="connsiteX2" fmla="*/ 316448 w 1215331"/>
                <a:gd name="connsiteY2" fmla="*/ 530535 h 928510"/>
                <a:gd name="connsiteX3" fmla="*/ 0 w 1215331"/>
                <a:gd name="connsiteY3" fmla="*/ 928510 h 928510"/>
                <a:gd name="connsiteX4" fmla="*/ 0 w 1215331"/>
                <a:gd name="connsiteY4" fmla="*/ 928510 h 928510"/>
                <a:gd name="connsiteX5" fmla="*/ 0 w 1215331"/>
                <a:gd name="connsiteY5" fmla="*/ 928510 h 928510"/>
                <a:gd name="connsiteX0" fmla="*/ 1215331 w 1215331"/>
                <a:gd name="connsiteY0" fmla="*/ 0 h 928510"/>
                <a:gd name="connsiteX1" fmla="*/ 920491 w 1215331"/>
                <a:gd name="connsiteY1" fmla="*/ 299857 h 928510"/>
                <a:gd name="connsiteX2" fmla="*/ 316448 w 1215331"/>
                <a:gd name="connsiteY2" fmla="*/ 530535 h 928510"/>
                <a:gd name="connsiteX3" fmla="*/ 0 w 1215331"/>
                <a:gd name="connsiteY3" fmla="*/ 928510 h 928510"/>
                <a:gd name="connsiteX4" fmla="*/ 0 w 1215331"/>
                <a:gd name="connsiteY4" fmla="*/ 928510 h 928510"/>
                <a:gd name="connsiteX5" fmla="*/ 0 w 1215331"/>
                <a:gd name="connsiteY5" fmla="*/ 928510 h 928510"/>
                <a:gd name="connsiteX0" fmla="*/ 1215331 w 1215331"/>
                <a:gd name="connsiteY0" fmla="*/ 0 h 928510"/>
                <a:gd name="connsiteX1" fmla="*/ 920491 w 1215331"/>
                <a:gd name="connsiteY1" fmla="*/ 299857 h 928510"/>
                <a:gd name="connsiteX2" fmla="*/ 316448 w 1215331"/>
                <a:gd name="connsiteY2" fmla="*/ 530535 h 928510"/>
                <a:gd name="connsiteX3" fmla="*/ 0 w 1215331"/>
                <a:gd name="connsiteY3" fmla="*/ 928510 h 928510"/>
                <a:gd name="connsiteX4" fmla="*/ 0 w 1215331"/>
                <a:gd name="connsiteY4" fmla="*/ 928510 h 928510"/>
                <a:gd name="connsiteX5" fmla="*/ 0 w 1215331"/>
                <a:gd name="connsiteY5" fmla="*/ 928510 h 928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5331" h="928510">
                  <a:moveTo>
                    <a:pt x="1215331" y="0"/>
                  </a:moveTo>
                  <a:cubicBezTo>
                    <a:pt x="1205089" y="97857"/>
                    <a:pt x="1190830" y="197962"/>
                    <a:pt x="920491" y="299857"/>
                  </a:cubicBezTo>
                  <a:cubicBezTo>
                    <a:pt x="650152" y="401752"/>
                    <a:pt x="469863" y="425760"/>
                    <a:pt x="316448" y="530535"/>
                  </a:cubicBezTo>
                  <a:cubicBezTo>
                    <a:pt x="163033" y="635311"/>
                    <a:pt x="52741" y="862181"/>
                    <a:pt x="0" y="928510"/>
                  </a:cubicBezTo>
                  <a:lnTo>
                    <a:pt x="0" y="928510"/>
                  </a:lnTo>
                  <a:lnTo>
                    <a:pt x="0" y="928510"/>
                  </a:lnTo>
                </a:path>
              </a:pathLst>
            </a:custGeom>
            <a:ln w="57150" cmpd="sng">
              <a:prstDash val="soli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grpSp>
    </p:spTree>
    <p:extLst>
      <p:ext uri="{BB962C8B-B14F-4D97-AF65-F5344CB8AC3E}">
        <p14:creationId xmlns:p14="http://schemas.microsoft.com/office/powerpoint/2010/main" val="31723918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Junction Box</a:t>
            </a:r>
            <a:endParaRPr lang="en-US" dirty="0"/>
          </a:p>
        </p:txBody>
      </p:sp>
      <p:sp>
        <p:nvSpPr>
          <p:cNvPr id="8" name="Content Placeholder 2"/>
          <p:cNvSpPr txBox="1">
            <a:spLocks/>
          </p:cNvSpPr>
          <p:nvPr/>
        </p:nvSpPr>
        <p:spPr>
          <a:xfrm>
            <a:off x="457200" y="3023643"/>
            <a:ext cx="5078827" cy="3140852"/>
          </a:xfrm>
          <a:prstGeom prst="rect">
            <a:avLst/>
          </a:prstGeom>
        </p:spPr>
        <p:txBody>
          <a:bodyPr vert="horz">
            <a:normAutofit fontScale="77500" lnSpcReduction="20000"/>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CERN-made DC/DC</a:t>
            </a:r>
            <a:r>
              <a:rPr kumimoji="0" lang="en-US" sz="2400" b="0" i="0" u="none" strike="noStrike" kern="1200" cap="none" spc="0" normalizeH="0" noProof="0" dirty="0" smtClean="0">
                <a:ln>
                  <a:noFill/>
                </a:ln>
                <a:solidFill>
                  <a:schemeClr val="tx1"/>
                </a:solidFill>
                <a:effectLst/>
                <a:uLnTx/>
                <a:uFillTx/>
                <a:latin typeface="+mn-lt"/>
                <a:ea typeface="+mn-ea"/>
                <a:cs typeface="+mn-cs"/>
              </a:rPr>
              <a:t> converters for front-end powering</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lang="en-US" sz="2400" dirty="0" smtClean="0"/>
              <a:t>6 PCB boards/box</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2400" b="0" i="0" u="none" strike="noStrike" kern="1200" cap="none" spc="0" normalizeH="0" noProof="0" dirty="0" smtClean="0">
                <a:ln>
                  <a:noFill/>
                </a:ln>
                <a:solidFill>
                  <a:schemeClr val="tx1"/>
                </a:solidFill>
                <a:effectLst/>
                <a:uLnTx/>
                <a:uFillTx/>
                <a:latin typeface="+mn-lt"/>
                <a:ea typeface="+mn-ea"/>
                <a:cs typeface="+mn-cs"/>
              </a:rPr>
              <a:t>8 hybrids/board (either p or n type)</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lang="en-US" sz="2400" noProof="0" dirty="0" smtClean="0"/>
              <a:t>Max 48 hybrid (24 sensors) per junction box</a:t>
            </a:r>
            <a:endParaRPr kumimoji="0" lang="en-US" sz="2400" b="0" i="0" u="none" strike="noStrike" kern="1200" cap="none" spc="0" normalizeH="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lang="en-US" sz="2400" dirty="0" smtClean="0"/>
              <a:t>&lt; 20W in each board</a:t>
            </a:r>
            <a:endParaRPr kumimoji="0" lang="en-US" sz="2400" b="0" i="0" u="none" strike="noStrike" kern="1200" cap="none" spc="0" normalizeH="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lang="en-US" sz="2400" dirty="0" smtClean="0"/>
              <a:t>Each group of 4 hybrids has:</a:t>
            </a:r>
          </a:p>
          <a:p>
            <a:pPr marL="868680" lvl="1" indent="-342900" defTabSz="914400">
              <a:spcBef>
                <a:spcPts val="700"/>
              </a:spcBef>
              <a:buClr>
                <a:schemeClr val="tx2"/>
              </a:buClr>
              <a:buSzPct val="95000"/>
              <a:buFont typeface="Wingdings"/>
              <a:buChar char=""/>
              <a:defRPr/>
            </a:pPr>
            <a:r>
              <a:rPr lang="en-US" sz="2400" dirty="0" smtClean="0"/>
              <a:t>2(main) + 2(spares) DC/DC converters (1.25/2.5V)</a:t>
            </a:r>
          </a:p>
          <a:p>
            <a:pPr marL="868680" lvl="1" indent="-342900" defTabSz="914400">
              <a:spcBef>
                <a:spcPts val="700"/>
              </a:spcBef>
              <a:buClr>
                <a:schemeClr val="tx2"/>
              </a:buClr>
              <a:buSzPct val="95000"/>
              <a:buFont typeface="Wingdings"/>
              <a:buChar char=""/>
              <a:defRPr/>
            </a:pPr>
            <a:r>
              <a:rPr lang="en-US" sz="2400" dirty="0" smtClean="0"/>
              <a:t>= 8 DC/DC per board</a:t>
            </a:r>
          </a:p>
        </p:txBody>
      </p:sp>
      <p:sp>
        <p:nvSpPr>
          <p:cNvPr id="3" name="Date Placeholder 2"/>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11" name="Footer Placeholder 10"/>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12" name="Slide Number Placeholder 11"/>
          <p:cNvSpPr>
            <a:spLocks noGrp="1"/>
          </p:cNvSpPr>
          <p:nvPr>
            <p:ph type="sldNum" sz="quarter" idx="12"/>
          </p:nvPr>
        </p:nvSpPr>
        <p:spPr/>
        <p:txBody>
          <a:bodyPr/>
          <a:lstStyle/>
          <a:p>
            <a:fld id="{AEDD6A38-DD8B-8040-A5F2-CB416CAD0B07}" type="slidenum">
              <a:rPr lang="it-IT" smtClean="0">
                <a:solidFill>
                  <a:prstClr val="black">
                    <a:lumMod val="65000"/>
                    <a:lumOff val="35000"/>
                  </a:prstClr>
                </a:solidFill>
              </a:rPr>
              <a:pPr/>
              <a:t>5</a:t>
            </a:fld>
            <a:endParaRPr lang="it-IT">
              <a:solidFill>
                <a:prstClr val="black">
                  <a:lumMod val="65000"/>
                  <a:lumOff val="35000"/>
                </a:prstClr>
              </a:solidFill>
            </a:endParaRPr>
          </a:p>
        </p:txBody>
      </p:sp>
      <p:pic>
        <p:nvPicPr>
          <p:cNvPr id="13" name="Picture 2" descr="C:\Users\friedl\Desktop\junction_board.jpg"/>
          <p:cNvPicPr>
            <a:picLocks noChangeAspect="1" noChangeArrowheads="1"/>
          </p:cNvPicPr>
          <p:nvPr/>
        </p:nvPicPr>
        <p:blipFill>
          <a:blip r:embed="rId2" cstate="print"/>
          <a:srcRect/>
          <a:stretch>
            <a:fillRect/>
          </a:stretch>
        </p:blipFill>
        <p:spPr bwMode="auto">
          <a:xfrm>
            <a:off x="479278" y="842267"/>
            <a:ext cx="8064000" cy="2181375"/>
          </a:xfrm>
          <a:prstGeom prst="rect">
            <a:avLst/>
          </a:prstGeom>
          <a:noFill/>
        </p:spPr>
      </p:pic>
      <p:sp>
        <p:nvSpPr>
          <p:cNvPr id="14" name="Content Placeholder 2"/>
          <p:cNvSpPr txBox="1">
            <a:spLocks/>
          </p:cNvSpPr>
          <p:nvPr/>
        </p:nvSpPr>
        <p:spPr>
          <a:xfrm>
            <a:off x="5412731" y="3215498"/>
            <a:ext cx="3451129" cy="3140852"/>
          </a:xfrm>
          <a:prstGeom prst="rect">
            <a:avLst/>
          </a:prstGeom>
        </p:spPr>
        <p:txBody>
          <a:bodyPr vert="horz">
            <a:normAutofit fontScale="92500" lnSpcReduction="20000"/>
          </a:bodyPr>
          <a:lstStyle/>
          <a:p>
            <a:pPr marL="68580" marR="0" lvl="0" algn="l" defTabSz="914400" rtl="0" eaLnBrk="1" fontAlgn="auto" latinLnBrk="0" hangingPunct="1">
              <a:lnSpc>
                <a:spcPct val="100000"/>
              </a:lnSpc>
              <a:spcBef>
                <a:spcPts val="700"/>
              </a:spcBef>
              <a:spcAft>
                <a:spcPts val="0"/>
              </a:spcAft>
              <a:buClr>
                <a:schemeClr val="tx2"/>
              </a:buClr>
              <a:buSzPct val="95000"/>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Grouping criteria</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lang="en-US" sz="2400" dirty="0"/>
              <a:t>Only p or n side</a:t>
            </a:r>
          </a:p>
          <a:p>
            <a:pPr marL="868680" lvl="1" indent="-342900" defTabSz="914400">
              <a:spcBef>
                <a:spcPts val="700"/>
              </a:spcBef>
              <a:buClr>
                <a:schemeClr val="tx2"/>
              </a:buClr>
              <a:buSzPct val="95000"/>
              <a:buFont typeface="Wingdings"/>
              <a:buChar char=""/>
              <a:defRPr/>
            </a:pPr>
            <a:r>
              <a:rPr lang="en-US" sz="2400" dirty="0"/>
              <a:t>Positive/negative</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lang="en-US" sz="2400" dirty="0" smtClean="0"/>
              <a:t>Wedge separate from rectangular</a:t>
            </a:r>
          </a:p>
          <a:p>
            <a:pPr marL="868680" lvl="1" indent="-342900" defTabSz="914400">
              <a:spcBef>
                <a:spcPts val="700"/>
              </a:spcBef>
              <a:buClr>
                <a:schemeClr val="tx2"/>
              </a:buClr>
              <a:buSzPct val="95000"/>
              <a:buFont typeface="Wingdings"/>
              <a:buChar char=""/>
              <a:defRPr/>
            </a:pPr>
            <a:r>
              <a:rPr lang="en-US" sz="2400" dirty="0"/>
              <a:t>Different bias voltages</a:t>
            </a:r>
          </a:p>
          <a:p>
            <a:pPr marL="411480" indent="-342900" defTabSz="914400">
              <a:spcBef>
                <a:spcPts val="700"/>
              </a:spcBef>
              <a:buClr>
                <a:schemeClr val="tx2"/>
              </a:buClr>
              <a:buSzPct val="95000"/>
              <a:buFont typeface="Wingdings"/>
              <a:buChar char=""/>
              <a:defRPr/>
            </a:pPr>
            <a:r>
              <a:rPr lang="en-US" sz="2400" dirty="0"/>
              <a:t>Only Fwd or Bwd</a:t>
            </a:r>
          </a:p>
          <a:p>
            <a:pPr marL="868680" lvl="1" indent="-342900" defTabSz="914400">
              <a:spcBef>
                <a:spcPts val="700"/>
              </a:spcBef>
              <a:buClr>
                <a:schemeClr val="tx2"/>
              </a:buClr>
              <a:buSzPct val="95000"/>
              <a:buFont typeface="Wingdings"/>
              <a:buChar char=""/>
              <a:defRPr/>
            </a:pPr>
            <a:r>
              <a:rPr lang="en-US" sz="2400" dirty="0" smtClean="0"/>
              <a:t>Location of boxes</a:t>
            </a:r>
          </a:p>
        </p:txBody>
      </p:sp>
    </p:spTree>
    <p:extLst>
      <p:ext uri="{BB962C8B-B14F-4D97-AF65-F5344CB8AC3E}">
        <p14:creationId xmlns:p14="http://schemas.microsoft.com/office/powerpoint/2010/main" val="6583347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658"/>
            <a:ext cx="8458613" cy="817609"/>
          </a:xfrm>
        </p:spPr>
        <p:txBody>
          <a:bodyPr/>
          <a:lstStyle/>
          <a:p>
            <a:r>
              <a:rPr lang="en-US" sz="3600" dirty="0" smtClean="0"/>
              <a:t>Junction boxes arrangement and grouping</a:t>
            </a:r>
            <a:endParaRPr lang="en-US" sz="3600" dirty="0"/>
          </a:p>
        </p:txBody>
      </p:sp>
      <p:sp>
        <p:nvSpPr>
          <p:cNvPr id="4" name="Date Placeholder 3"/>
          <p:cNvSpPr>
            <a:spLocks noGrp="1"/>
          </p:cNvSpPr>
          <p:nvPr>
            <p:ph type="dt" sz="half" idx="10"/>
          </p:nvPr>
        </p:nvSpPr>
        <p:spPr/>
        <p:txBody>
          <a:bodyPr/>
          <a:lstStyle/>
          <a:p>
            <a:r>
              <a:rPr lang="en-US" noProof="0" smtClean="0"/>
              <a:t>2/10/2014</a:t>
            </a:r>
            <a:endParaRPr lang="en-US" noProof="0" dirty="0"/>
          </a:p>
        </p:txBody>
      </p:sp>
      <p:sp>
        <p:nvSpPr>
          <p:cNvPr id="5" name="Footer Placeholder 4"/>
          <p:cNvSpPr>
            <a:spLocks noGrp="1"/>
          </p:cNvSpPr>
          <p:nvPr>
            <p:ph type="ftr" sz="quarter" idx="11"/>
          </p:nvPr>
        </p:nvSpPr>
        <p:spPr/>
        <p:txBody>
          <a:bodyPr/>
          <a:lstStyle/>
          <a:p>
            <a:r>
              <a:rPr lang="en-US" smtClean="0"/>
              <a:t>SVD Power Supplies</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noProof="0" smtClean="0"/>
              <a:pPr/>
              <a:t>6</a:t>
            </a:fld>
            <a:endParaRPr lang="en-US" noProof="0"/>
          </a:p>
        </p:txBody>
      </p:sp>
      <p:sp>
        <p:nvSpPr>
          <p:cNvPr id="10" name="TextBox 9"/>
          <p:cNvSpPr txBox="1"/>
          <p:nvPr/>
        </p:nvSpPr>
        <p:spPr>
          <a:xfrm>
            <a:off x="1962538" y="2715189"/>
            <a:ext cx="1127232" cy="369332"/>
          </a:xfrm>
          <a:prstGeom prst="rect">
            <a:avLst/>
          </a:prstGeom>
          <a:noFill/>
        </p:spPr>
        <p:txBody>
          <a:bodyPr wrap="none" rtlCol="0">
            <a:spAutoFit/>
          </a:bodyPr>
          <a:lstStyle/>
          <a:p>
            <a:r>
              <a:rPr lang="en-US" dirty="0" smtClean="0">
                <a:solidFill>
                  <a:srgbClr val="FF0000"/>
                </a:solidFill>
              </a:rPr>
              <a:t>Backward</a:t>
            </a:r>
            <a:endParaRPr lang="en-US" dirty="0">
              <a:solidFill>
                <a:srgbClr val="FF0000"/>
              </a:solidFill>
            </a:endParaRPr>
          </a:p>
        </p:txBody>
      </p:sp>
      <p:sp>
        <p:nvSpPr>
          <p:cNvPr id="11" name="TextBox 10"/>
          <p:cNvSpPr txBox="1"/>
          <p:nvPr/>
        </p:nvSpPr>
        <p:spPr>
          <a:xfrm>
            <a:off x="6153271" y="2715189"/>
            <a:ext cx="981359" cy="369332"/>
          </a:xfrm>
          <a:prstGeom prst="rect">
            <a:avLst/>
          </a:prstGeom>
          <a:noFill/>
        </p:spPr>
        <p:txBody>
          <a:bodyPr wrap="none" rtlCol="0">
            <a:spAutoFit/>
          </a:bodyPr>
          <a:lstStyle/>
          <a:p>
            <a:r>
              <a:rPr lang="en-US" dirty="0" smtClean="0">
                <a:solidFill>
                  <a:srgbClr val="FF0000"/>
                </a:solidFill>
              </a:rPr>
              <a:t>Forward</a:t>
            </a:r>
            <a:endParaRPr lang="en-US" dirty="0">
              <a:solidFill>
                <a:srgbClr val="FF0000"/>
              </a:solidFill>
            </a:endParaRPr>
          </a:p>
        </p:txBody>
      </p:sp>
      <p:grpSp>
        <p:nvGrpSpPr>
          <p:cNvPr id="3" name="Group 2"/>
          <p:cNvGrpSpPr/>
          <p:nvPr/>
        </p:nvGrpSpPr>
        <p:grpSpPr>
          <a:xfrm>
            <a:off x="659165" y="842267"/>
            <a:ext cx="6589623" cy="3380458"/>
            <a:chOff x="783527" y="828776"/>
            <a:chExt cx="7563474" cy="3906482"/>
          </a:xfrm>
        </p:grpSpPr>
        <p:pic>
          <p:nvPicPr>
            <p:cNvPr id="4100" name="Picture 4" descr="C:\Users\friedl\Desktop\dock_total.jpg"/>
            <p:cNvPicPr>
              <a:picLocks noChangeAspect="1" noChangeArrowheads="1"/>
            </p:cNvPicPr>
            <p:nvPr/>
          </p:nvPicPr>
          <p:blipFill>
            <a:blip r:embed="rId3" cstate="print"/>
            <a:srcRect/>
            <a:stretch>
              <a:fillRect/>
            </a:stretch>
          </p:blipFill>
          <p:spPr bwMode="auto">
            <a:xfrm>
              <a:off x="783527" y="828776"/>
              <a:ext cx="7563474" cy="3906482"/>
            </a:xfrm>
            <a:prstGeom prst="rect">
              <a:avLst/>
            </a:prstGeom>
            <a:noFill/>
          </p:spPr>
        </p:pic>
        <p:sp>
          <p:nvSpPr>
            <p:cNvPr id="12" name="TextBox 11"/>
            <p:cNvSpPr txBox="1"/>
            <p:nvPr/>
          </p:nvSpPr>
          <p:spPr>
            <a:xfrm>
              <a:off x="2181807" y="1196594"/>
              <a:ext cx="794540" cy="369332"/>
            </a:xfrm>
            <a:prstGeom prst="rect">
              <a:avLst/>
            </a:prstGeom>
            <a:solidFill>
              <a:srgbClr val="FF0000">
                <a:alpha val="50196"/>
              </a:srgbClr>
            </a:solidFill>
          </p:spPr>
          <p:txBody>
            <a:bodyPr wrap="square" rtlCol="0">
              <a:spAutoFit/>
            </a:bodyPr>
            <a:lstStyle/>
            <a:p>
              <a:pPr algn="ctr"/>
              <a:r>
                <a:rPr lang="en-US" b="1" dirty="0" smtClean="0"/>
                <a:t>SVD</a:t>
              </a:r>
              <a:endParaRPr lang="en-US" b="1" dirty="0"/>
            </a:p>
          </p:txBody>
        </p:sp>
        <p:sp>
          <p:nvSpPr>
            <p:cNvPr id="13" name="TextBox 12"/>
            <p:cNvSpPr txBox="1"/>
            <p:nvPr/>
          </p:nvSpPr>
          <p:spPr>
            <a:xfrm rot="19209040">
              <a:off x="1356917" y="1531629"/>
              <a:ext cx="685800" cy="369332"/>
            </a:xfrm>
            <a:prstGeom prst="rect">
              <a:avLst/>
            </a:prstGeom>
            <a:solidFill>
              <a:schemeClr val="tx2">
                <a:lumMod val="50000"/>
                <a:alpha val="50196"/>
              </a:schemeClr>
            </a:solidFill>
          </p:spPr>
          <p:txBody>
            <a:bodyPr wrap="square" rtlCol="0">
              <a:spAutoFit/>
            </a:bodyPr>
            <a:lstStyle/>
            <a:p>
              <a:pPr algn="ctr"/>
              <a:r>
                <a:rPr lang="en-US" b="1" dirty="0" smtClean="0"/>
                <a:t>PXD</a:t>
              </a:r>
              <a:endParaRPr lang="en-US" b="1" dirty="0"/>
            </a:p>
          </p:txBody>
        </p:sp>
      </p:grpSp>
      <p:pic>
        <p:nvPicPr>
          <p:cNvPr id="9" name="Content Placeholder 8"/>
          <p:cNvPicPr>
            <a:picLocks noGrp="1" noChangeAspect="1"/>
          </p:cNvPicPr>
          <p:nvPr>
            <p:ph idx="1"/>
          </p:nvPr>
        </p:nvPicPr>
        <p:blipFill>
          <a:blip r:embed="rId4"/>
          <a:srcRect t="-5272" b="-5272"/>
          <a:stretch>
            <a:fillRect/>
          </a:stretch>
        </p:blipFill>
        <p:spPr>
          <a:xfrm>
            <a:off x="390426" y="4424035"/>
            <a:ext cx="3024896" cy="1875389"/>
          </a:xfrm>
        </p:spPr>
      </p:pic>
      <p:graphicFrame>
        <p:nvGraphicFramePr>
          <p:cNvPr id="7" name="Object 6"/>
          <p:cNvGraphicFramePr>
            <a:graphicFrameLocks noChangeAspect="1"/>
          </p:cNvGraphicFramePr>
          <p:nvPr>
            <p:extLst>
              <p:ext uri="{D42A27DB-BD31-4B8C-83A1-F6EECF244321}">
                <p14:modId xmlns:p14="http://schemas.microsoft.com/office/powerpoint/2010/main" val="2092600892"/>
              </p:ext>
            </p:extLst>
          </p:nvPr>
        </p:nvGraphicFramePr>
        <p:xfrm>
          <a:off x="3415322" y="4208518"/>
          <a:ext cx="5659475" cy="2160408"/>
        </p:xfrm>
        <a:graphic>
          <a:graphicData uri="http://schemas.openxmlformats.org/presentationml/2006/ole">
            <mc:AlternateContent xmlns:mc="http://schemas.openxmlformats.org/markup-compatibility/2006">
              <mc:Choice xmlns:v="urn:schemas-microsoft-com:vml" Requires="v">
                <p:oleObj spid="_x0000_s1055" name="Document" r:id="rId5" imgW="5422900" imgH="2070100" progId="Word.Document.12">
                  <p:embed/>
                </p:oleObj>
              </mc:Choice>
              <mc:Fallback>
                <p:oleObj name="Document" r:id="rId5" imgW="5422900" imgH="2070100" progId="Word.Document.12">
                  <p:embed/>
                  <p:pic>
                    <p:nvPicPr>
                      <p:cNvPr id="0" name=""/>
                      <p:cNvPicPr/>
                      <p:nvPr/>
                    </p:nvPicPr>
                    <p:blipFill>
                      <a:blip r:embed="rId6"/>
                      <a:stretch>
                        <a:fillRect/>
                      </a:stretch>
                    </p:blipFill>
                    <p:spPr>
                      <a:xfrm>
                        <a:off x="3415322" y="4208518"/>
                        <a:ext cx="5659475" cy="2160408"/>
                      </a:xfrm>
                      <a:prstGeom prst="rect">
                        <a:avLst/>
                      </a:prstGeom>
                    </p:spPr>
                  </p:pic>
                </p:oleObj>
              </mc:Fallback>
            </mc:AlternateContent>
          </a:graphicData>
        </a:graphic>
      </p:graphicFrame>
      <p:sp>
        <p:nvSpPr>
          <p:cNvPr id="8" name="TextBox 7"/>
          <p:cNvSpPr txBox="1"/>
          <p:nvPr/>
        </p:nvSpPr>
        <p:spPr>
          <a:xfrm>
            <a:off x="3507140" y="5810940"/>
            <a:ext cx="2434944" cy="369332"/>
          </a:xfrm>
          <a:prstGeom prst="rect">
            <a:avLst/>
          </a:prstGeom>
          <a:noFill/>
        </p:spPr>
        <p:txBody>
          <a:bodyPr wrap="none" rtlCol="0">
            <a:spAutoFit/>
          </a:bodyPr>
          <a:lstStyle/>
          <a:p>
            <a:r>
              <a:rPr lang="en-US"/>
              <a:t>1 group = max 8 hybrids</a:t>
            </a:r>
          </a:p>
        </p:txBody>
      </p:sp>
    </p:spTree>
    <p:extLst>
      <p:ext uri="{BB962C8B-B14F-4D97-AF65-F5344CB8AC3E}">
        <p14:creationId xmlns:p14="http://schemas.microsoft.com/office/powerpoint/2010/main" val="8134513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Pinhole mitigation</a:t>
            </a:r>
          </a:p>
        </p:txBody>
      </p:sp>
      <p:sp>
        <p:nvSpPr>
          <p:cNvPr id="3" name="Content Placeholder 2"/>
          <p:cNvSpPr>
            <a:spLocks noGrp="1"/>
          </p:cNvSpPr>
          <p:nvPr>
            <p:ph idx="1"/>
          </p:nvPr>
        </p:nvSpPr>
        <p:spPr>
          <a:xfrm>
            <a:off x="6753222" y="1206239"/>
            <a:ext cx="2201547" cy="5102485"/>
          </a:xfrm>
        </p:spPr>
        <p:txBody>
          <a:bodyPr/>
          <a:lstStyle/>
          <a:p>
            <a:r>
              <a:rPr lang="en-US" dirty="0"/>
              <a:t>Only current flow INTO APV is problem = p-side only</a:t>
            </a:r>
          </a:p>
          <a:p>
            <a:endParaRPr lang="en-US" dirty="0"/>
          </a:p>
          <a:p>
            <a:r>
              <a:rPr lang="en-US" dirty="0"/>
              <a:t>Remedy: offset voltage between HV bias and APV_GND</a:t>
            </a:r>
          </a:p>
          <a:p>
            <a:endParaRPr lang="en-US"/>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7</a:t>
            </a:fld>
            <a:endParaRPr lang="it-IT">
              <a:solidFill>
                <a:prstClr val="black">
                  <a:lumMod val="65000"/>
                  <a:lumOff val="35000"/>
                </a:prstClr>
              </a:solidFill>
            </a:endParaRPr>
          </a:p>
        </p:txBody>
      </p:sp>
      <p:sp>
        <p:nvSpPr>
          <p:cNvPr id="17" name="Title 1"/>
          <p:cNvSpPr txBox="1">
            <a:spLocks/>
          </p:cNvSpPr>
          <p:nvPr/>
        </p:nvSpPr>
        <p:spPr>
          <a:xfrm>
            <a:off x="457200" y="914400"/>
            <a:ext cx="8229600" cy="685800"/>
          </a:xfrm>
          <a:prstGeom prst="rect">
            <a:avLst/>
          </a:prstGeom>
        </p:spPr>
        <p:txBody>
          <a:bodyPr vert="horz" anchor="t">
            <a:noAutofit/>
          </a:bodyPr>
          <a:lstStyle>
            <a:lvl1pPr algn="l" rtl="0" eaLnBrk="1" latinLnBrk="0" hangingPunct="1">
              <a:spcBef>
                <a:spcPct val="0"/>
              </a:spcBef>
              <a:buNone/>
              <a:defRPr kumimoji="0" sz="3000" kern="1200" spc="-100" baseline="0">
                <a:solidFill>
                  <a:schemeClr val="tx2">
                    <a:satMod val="200000"/>
                  </a:schemeClr>
                </a:solidFill>
                <a:latin typeface="+mj-lt"/>
                <a:ea typeface="+mj-ea"/>
                <a:cs typeface="+mj-cs"/>
              </a:defRPr>
            </a:lvl1pPr>
            <a:extLst/>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000" b="0" i="0" u="none" strike="noStrike" kern="1200" cap="none" spc="-100" normalizeH="0" baseline="0" noProof="0" dirty="0">
              <a:ln>
                <a:noFill/>
              </a:ln>
              <a:solidFill>
                <a:schemeClr val="tx1"/>
              </a:solidFill>
              <a:effectLst/>
              <a:uLnTx/>
              <a:uFillTx/>
              <a:latin typeface="Consolas"/>
              <a:ea typeface="+mj-ea"/>
              <a:cs typeface="+mj-cs"/>
            </a:endParaRPr>
          </a:p>
        </p:txBody>
      </p:sp>
      <p:pic>
        <p:nvPicPr>
          <p:cNvPr id="19" name="Picture 3"/>
          <p:cNvPicPr>
            <a:picLocks noChangeAspect="1" noChangeArrowheads="1"/>
          </p:cNvPicPr>
          <p:nvPr/>
        </p:nvPicPr>
        <p:blipFill>
          <a:blip r:embed="rId2" cstate="print"/>
          <a:srcRect/>
          <a:stretch>
            <a:fillRect/>
          </a:stretch>
        </p:blipFill>
        <p:spPr bwMode="auto">
          <a:xfrm>
            <a:off x="459140" y="1352905"/>
            <a:ext cx="6096000" cy="4712093"/>
          </a:xfrm>
          <a:prstGeom prst="rect">
            <a:avLst/>
          </a:prstGeom>
          <a:solidFill>
            <a:sysClr val="window" lastClr="FFFFFF"/>
          </a:solidFill>
          <a:ln w="76200">
            <a:solidFill>
              <a:sysClr val="window" lastClr="FFFFFF"/>
            </a:solidFill>
            <a:miter lim="800000"/>
            <a:headEnd/>
            <a:tailEnd/>
          </a:ln>
          <a:effectLst/>
        </p:spPr>
      </p:pic>
      <p:sp>
        <p:nvSpPr>
          <p:cNvPr id="20" name="Oval 19"/>
          <p:cNvSpPr/>
          <p:nvPr/>
        </p:nvSpPr>
        <p:spPr>
          <a:xfrm>
            <a:off x="5248275" y="4914900"/>
            <a:ext cx="800100" cy="514350"/>
          </a:xfrm>
          <a:prstGeom prst="ellipse">
            <a:avLst/>
          </a:prstGeom>
          <a:noFill/>
          <a:ln w="381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Tree>
    <p:extLst>
      <p:ext uri="{BB962C8B-B14F-4D97-AF65-F5344CB8AC3E}">
        <p14:creationId xmlns:p14="http://schemas.microsoft.com/office/powerpoint/2010/main" val="4185972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Overall schematics</a:t>
            </a:r>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8</a:t>
            </a:fld>
            <a:endParaRPr lang="it-IT">
              <a:solidFill>
                <a:prstClr val="black">
                  <a:lumMod val="65000"/>
                  <a:lumOff val="35000"/>
                </a:prstClr>
              </a:solidFill>
            </a:endParaRPr>
          </a:p>
        </p:txBody>
      </p:sp>
      <p:pic>
        <p:nvPicPr>
          <p:cNvPr id="10" name="Content Placeholder 9"/>
          <p:cNvPicPr>
            <a:picLocks noGrp="1" noChangeAspect="1"/>
          </p:cNvPicPr>
          <p:nvPr>
            <p:ph idx="1"/>
          </p:nvPr>
        </p:nvPicPr>
        <p:blipFill rotWithShape="1">
          <a:blip r:embed="rId2"/>
          <a:srcRect l="459" r="566"/>
          <a:stretch/>
        </p:blipFill>
        <p:spPr>
          <a:xfrm>
            <a:off x="102632" y="926985"/>
            <a:ext cx="8967599" cy="5199179"/>
          </a:xfrm>
        </p:spPr>
      </p:pic>
    </p:spTree>
    <p:extLst>
      <p:ext uri="{BB962C8B-B14F-4D97-AF65-F5344CB8AC3E}">
        <p14:creationId xmlns:p14="http://schemas.microsoft.com/office/powerpoint/2010/main" val="152667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Tender and technical specs</a:t>
            </a:r>
          </a:p>
        </p:txBody>
      </p:sp>
      <p:sp>
        <p:nvSpPr>
          <p:cNvPr id="3" name="Content Placeholder 2"/>
          <p:cNvSpPr>
            <a:spLocks noGrp="1"/>
          </p:cNvSpPr>
          <p:nvPr>
            <p:ph idx="1"/>
          </p:nvPr>
        </p:nvSpPr>
        <p:spPr/>
        <p:txBody>
          <a:bodyPr>
            <a:normAutofit fontScale="92500" lnSpcReduction="10000"/>
          </a:bodyPr>
          <a:lstStyle/>
          <a:p>
            <a:r>
              <a:rPr lang="en-US"/>
              <a:t>Funding has been approved (115kE) and the tender process has started</a:t>
            </a:r>
          </a:p>
          <a:p>
            <a:pPr lvl="1"/>
            <a:r>
              <a:rPr lang="en-US"/>
              <a:t>Bid required on </a:t>
            </a:r>
          </a:p>
          <a:p>
            <a:r>
              <a:rPr lang="en-US"/>
              <a:t>Invitation letters went out Friday September 26 to:</a:t>
            </a:r>
          </a:p>
          <a:p>
            <a:pPr lvl="1"/>
            <a:r>
              <a:rPr lang="en-US" b="1"/>
              <a:t>CAEN</a:t>
            </a:r>
            <a:endParaRPr lang="en-US"/>
          </a:p>
          <a:p>
            <a:pPr lvl="1"/>
            <a:r>
              <a:rPr lang="en-US" b="1"/>
              <a:t>WIENER</a:t>
            </a:r>
            <a:endParaRPr lang="en-US"/>
          </a:p>
          <a:p>
            <a:pPr lvl="1"/>
            <a:r>
              <a:rPr lang="en-US" b="1"/>
              <a:t>ISEG</a:t>
            </a:r>
          </a:p>
          <a:p>
            <a:pPr lvl="1"/>
            <a:r>
              <a:rPr lang="en-US" b="1"/>
              <a:t>TDK-LAMBDA</a:t>
            </a:r>
          </a:p>
          <a:p>
            <a:pPr lvl="1"/>
            <a:r>
              <a:rPr lang="en-US" b="1"/>
              <a:t>TEXIO</a:t>
            </a:r>
            <a:endParaRPr lang="en-US"/>
          </a:p>
          <a:p>
            <a:pPr lvl="1"/>
            <a:r>
              <a:rPr lang="en-US" b="1"/>
              <a:t>MATSUSADA</a:t>
            </a:r>
            <a:endParaRPr lang="en-US"/>
          </a:p>
          <a:p>
            <a:r>
              <a:rPr lang="en-US"/>
              <a:t>Deadline is October 20</a:t>
            </a:r>
          </a:p>
          <a:p>
            <a:r>
              <a:rPr lang="en-US"/>
              <a:t>Decision should be on Octber 27/28</a:t>
            </a:r>
          </a:p>
          <a:p>
            <a:r>
              <a:rPr lang="en-US"/>
              <a:t>Formal approval and contract signing end of november</a:t>
            </a:r>
          </a:p>
          <a:p>
            <a:r>
              <a:rPr lang="en-US"/>
              <a:t>Delivery time requirement: 12 months </a:t>
            </a:r>
            <a:r>
              <a:rPr lang="en-US">
                <a:sym typeface="Wingdings"/>
              </a:rPr>
              <a:t> Nov 2015 at KEK.</a:t>
            </a:r>
          </a:p>
        </p:txBody>
      </p:sp>
      <p:sp>
        <p:nvSpPr>
          <p:cNvPr id="4" name="Date Placeholder 3"/>
          <p:cNvSpPr>
            <a:spLocks noGrp="1"/>
          </p:cNvSpPr>
          <p:nvPr>
            <p:ph type="dt" sz="half" idx="10"/>
          </p:nvPr>
        </p:nvSpPr>
        <p:spPr/>
        <p:txBody>
          <a:bodyPr/>
          <a:lstStyle/>
          <a:p>
            <a:r>
              <a:rPr lang="en-US" smtClean="0">
                <a:solidFill>
                  <a:prstClr val="black">
                    <a:lumMod val="65000"/>
                    <a:lumOff val="35000"/>
                  </a:prstClr>
                </a:solidFill>
              </a:rPr>
              <a:t>2/10/2014</a:t>
            </a:r>
            <a:endParaRPr lang="it-IT">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it-IT" smtClean="0">
                <a:solidFill>
                  <a:prstClr val="black">
                    <a:lumMod val="65000"/>
                    <a:lumOff val="35000"/>
                  </a:prstClr>
                </a:solidFill>
              </a:rPr>
              <a:t>SVD Power Supplies</a:t>
            </a:r>
            <a:endParaRPr lang="it-IT">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EDD6A38-DD8B-8040-A5F2-CB416CAD0B07}" type="slidenum">
              <a:rPr lang="it-IT">
                <a:solidFill>
                  <a:prstClr val="black">
                    <a:lumMod val="65000"/>
                    <a:lumOff val="35000"/>
                  </a:prstClr>
                </a:solidFill>
              </a:rPr>
              <a:pPr/>
              <a:t>9</a:t>
            </a:fld>
            <a:endParaRPr lang="it-IT">
              <a:solidFill>
                <a:prstClr val="black">
                  <a:lumMod val="65000"/>
                  <a:lumOff val="35000"/>
                </a:prstClr>
              </a:solidFill>
            </a:endParaRPr>
          </a:p>
        </p:txBody>
      </p:sp>
    </p:spTree>
    <p:extLst>
      <p:ext uri="{BB962C8B-B14F-4D97-AF65-F5344CB8AC3E}">
        <p14:creationId xmlns:p14="http://schemas.microsoft.com/office/powerpoint/2010/main" val="4267448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ilografica">
  <a:themeElements>
    <a:clrScheme name="Impostazioni personalizzate 1">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4064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tilografic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14992</TotalTime>
  <Words>1239</Words>
  <Application>Microsoft Macintosh PowerPoint</Application>
  <PresentationFormat>On-screen Show (4:3)</PresentationFormat>
  <Paragraphs>198</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Stilografica</vt:lpstr>
      <vt:lpstr>Microsoft Word Document</vt:lpstr>
      <vt:lpstr>The new SVD Power Supplies</vt:lpstr>
      <vt:lpstr>SVD power system requirements</vt:lpstr>
      <vt:lpstr>Numerology</vt:lpstr>
      <vt:lpstr>Readout Chain Overview</vt:lpstr>
      <vt:lpstr>Junction Box</vt:lpstr>
      <vt:lpstr>Junction boxes arrangement and grouping</vt:lpstr>
      <vt:lpstr>Pinhole mitigation</vt:lpstr>
      <vt:lpstr>Overall schematics</vt:lpstr>
      <vt:lpstr>Tender and technical specs</vt:lpstr>
      <vt:lpstr>LV Specs</vt:lpstr>
      <vt:lpstr>HV Specs</vt:lpstr>
      <vt:lpstr>Separation Voltages Specs</vt:lpstr>
      <vt:lpstr>Other specs</vt:lpstr>
      <vt:lpstr>Test system</vt:lpstr>
    </vt:vector>
  </TitlesOfParts>
  <Company>INFN e Universita' di Pisa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Francesco Forti</dc:creator>
  <cp:lastModifiedBy>Francesco Forti</cp:lastModifiedBy>
  <cp:revision>273</cp:revision>
  <dcterms:created xsi:type="dcterms:W3CDTF">2013-09-03T05:23:16Z</dcterms:created>
  <dcterms:modified xsi:type="dcterms:W3CDTF">2014-09-30T05:12:43Z</dcterms:modified>
</cp:coreProperties>
</file>