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4" r:id="rId3"/>
    <p:sldId id="265" r:id="rId4"/>
    <p:sldId id="257" r:id="rId5"/>
    <p:sldId id="258" r:id="rId6"/>
    <p:sldId id="260" r:id="rId7"/>
    <p:sldId id="261" r:id="rId8"/>
    <p:sldId id="263" r:id="rId9"/>
    <p:sldId id="262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59" r:id="rId21"/>
  </p:sldIdLst>
  <p:sldSz cx="9144000" cy="6858000" type="screen4x3"/>
  <p:notesSz cx="6794500" cy="9918700"/>
  <p:defaultTextStyle>
    <a:defPPr>
      <a:defRPr lang="de-AT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ian Buchsteiner" initials="FB" lastIdx="1" clrIdx="0">
    <p:extLst>
      <p:ext uri="{19B8F6BF-5375-455C-9EA6-DF929625EA0E}">
        <p15:presenceInfo xmlns:p15="http://schemas.microsoft.com/office/powerpoint/2012/main" userId="Florian Buchstein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0061A0"/>
    <a:srgbClr val="FFCC00"/>
    <a:srgbClr val="0144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3" autoAdjust="0"/>
  </p:normalViewPr>
  <p:slideViewPr>
    <p:cSldViewPr>
      <p:cViewPr varScale="1">
        <p:scale>
          <a:sx n="149" d="100"/>
          <a:sy n="149" d="100"/>
        </p:scale>
        <p:origin x="1474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486" cy="49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92" tIns="47746" rIns="95492" bIns="47746" numCol="1" anchor="t" anchorCtr="0" compatLnSpc="1">
            <a:prstTxWarp prst="textNoShape">
              <a:avLst/>
            </a:prstTxWarp>
          </a:bodyPr>
          <a:lstStyle>
            <a:lvl1pPr defTabSz="955037">
              <a:defRPr sz="1300"/>
            </a:lvl1pPr>
          </a:lstStyle>
          <a:p>
            <a:endParaRPr lang="de-DE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496" y="0"/>
            <a:ext cx="2944486" cy="49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92" tIns="47746" rIns="95492" bIns="47746" numCol="1" anchor="t" anchorCtr="0" compatLnSpc="1">
            <a:prstTxWarp prst="textNoShape">
              <a:avLst/>
            </a:prstTxWarp>
          </a:bodyPr>
          <a:lstStyle>
            <a:lvl1pPr algn="r" defTabSz="955037">
              <a:defRPr sz="1300"/>
            </a:lvl1pPr>
          </a:lstStyle>
          <a:p>
            <a:endParaRPr lang="de-DE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56175" cy="371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147" y="4710883"/>
            <a:ext cx="5436208" cy="446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92" tIns="47746" rIns="95492" bIns="477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noProof="0" smtClean="0"/>
              <a:t>Textmasterformate durch Klicken bearbeiten</a:t>
            </a:r>
          </a:p>
          <a:p>
            <a:pPr lvl="1"/>
            <a:r>
              <a:rPr lang="de-AT" noProof="0" smtClean="0"/>
              <a:t>Zweite Ebene</a:t>
            </a:r>
          </a:p>
          <a:p>
            <a:pPr lvl="2"/>
            <a:r>
              <a:rPr lang="de-AT" noProof="0" smtClean="0"/>
              <a:t>Dritte Ebene</a:t>
            </a:r>
          </a:p>
          <a:p>
            <a:pPr lvl="3"/>
            <a:r>
              <a:rPr lang="de-AT" noProof="0" smtClean="0"/>
              <a:t>Vierte Ebene</a:t>
            </a:r>
          </a:p>
          <a:p>
            <a:pPr lvl="4"/>
            <a:r>
              <a:rPr lang="de-AT" noProof="0" smtClean="0"/>
              <a:t>Fünfte Ebene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765"/>
            <a:ext cx="2944486" cy="49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92" tIns="47746" rIns="95492" bIns="47746" numCol="1" anchor="b" anchorCtr="0" compatLnSpc="1">
            <a:prstTxWarp prst="textNoShape">
              <a:avLst/>
            </a:prstTxWarp>
          </a:bodyPr>
          <a:lstStyle>
            <a:lvl1pPr defTabSz="955037">
              <a:defRPr sz="1300"/>
            </a:lvl1pPr>
          </a:lstStyle>
          <a:p>
            <a:endParaRPr lang="de-DE" dirty="0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496" y="9421765"/>
            <a:ext cx="2944486" cy="495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92" tIns="47746" rIns="95492" bIns="47746" numCol="1" anchor="b" anchorCtr="0" compatLnSpc="1">
            <a:prstTxWarp prst="textNoShape">
              <a:avLst/>
            </a:prstTxWarp>
          </a:bodyPr>
          <a:lstStyle>
            <a:lvl1pPr algn="r" defTabSz="955037">
              <a:defRPr sz="1300"/>
            </a:lvl1pPr>
          </a:lstStyle>
          <a:p>
            <a:fld id="{B722CF67-4603-444D-8763-14C5A58511CD}" type="slidenum">
              <a:rPr lang="de-AT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734468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2CF67-4603-444D-8763-14C5A58511CD}" type="slidenum">
              <a:rPr lang="de-AT" smtClean="0"/>
              <a:pPr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28437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84213" y="6189663"/>
            <a:ext cx="4608512" cy="407987"/>
          </a:xfrm>
        </p:spPr>
        <p:txBody>
          <a:bodyPr anchor="ctr"/>
          <a:lstStyle>
            <a:lvl1pPr marL="0" indent="0">
              <a:buFontTx/>
              <a:buNone/>
              <a:defRPr sz="16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SVD meeting</a:t>
            </a:r>
            <a:endParaRPr lang="de-AT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316413"/>
            <a:ext cx="7773988" cy="1223962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689600" y="6215063"/>
            <a:ext cx="2770188" cy="333375"/>
          </a:xfrm>
        </p:spPr>
        <p:txBody>
          <a:bodyPr anchor="t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2014.10.02</a:t>
            </a:r>
            <a:endParaRPr lang="de-AT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124075" y="5613400"/>
            <a:ext cx="4895850" cy="477838"/>
          </a:xfrm>
          <a:prstGeom prst="rect">
            <a:avLst/>
          </a:prstGeom>
        </p:spPr>
        <p:txBody>
          <a:bodyPr anchor="t"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pic>
        <p:nvPicPr>
          <p:cNvPr id="7" name="Picture 10" descr="hephy_svd_banner2011_en_vecto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60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C971E-B2F2-4949-99B8-CF299ECFDC45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en-US" smtClean="0"/>
              <a:t>2014.10.02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836613"/>
            <a:ext cx="2058988" cy="554513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836613"/>
            <a:ext cx="6029325" cy="554513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EE557-29F1-4264-B462-3F8D20711755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en-US" smtClean="0"/>
              <a:t>2014.10.02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3752E-CC6F-4124-AE2E-5DD91DD2A8C1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en-US" smtClean="0"/>
              <a:t>2014.10.02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F8186-3D00-442E-AF80-7408F228181C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en-US" smtClean="0"/>
              <a:t>2014.10.02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28775"/>
            <a:ext cx="40386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4038600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DCB28-EEC8-4D5B-A104-E1C49F26DBB0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10" name="Rectangle 16"/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en-US" smtClean="0"/>
              <a:t>2014.10.02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DAB61-0960-422C-951C-65DF04B75170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  <p:sp>
        <p:nvSpPr>
          <p:cNvPr id="10" name="Rectangle 15"/>
          <p:cNvSpPr>
            <a:spLocks noGrp="1" noChangeArrowheads="1"/>
          </p:cNvSpPr>
          <p:nvPr>
            <p:ph type="ftr" sz="quarter" idx="1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12" name="Rectangle 16"/>
          <p:cNvSpPr>
            <a:spLocks noGrp="1" noChangeArrowheads="1"/>
          </p:cNvSpPr>
          <p:nvPr>
            <p:ph type="dt" sz="half" idx="14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en-US" smtClean="0"/>
              <a:t>2014.10.02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67696-E179-4DCD-B749-DC1761AA9886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en-US" smtClean="0"/>
              <a:t>2014.10.02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0D0DE-28B3-4C4D-B582-8281209613C1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en-US" smtClean="0"/>
              <a:t>2014.10.02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F23B3-523A-4970-92F2-F4435FC6D24E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10" name="Rectangle 16"/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en-US" smtClean="0"/>
              <a:t>2014.10.02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de-AT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3FE77-99C8-4801-8AA4-C02B5D1641F5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10" name="Rectangle 16"/>
          <p:cNvSpPr>
            <a:spLocks noGrp="1" noChangeArrowheads="1"/>
          </p:cNvSpPr>
          <p:nvPr>
            <p:ph type="dt" sz="half" idx="11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en-US" smtClean="0"/>
              <a:t>2014.10.02</a:t>
            </a:r>
            <a:endParaRPr lang="de-A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836613"/>
            <a:ext cx="82296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Titelmasterformat durch Klicken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28775"/>
            <a:ext cx="82296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dirty="0" smtClean="0"/>
              <a:t>Textmasterformate durch Klicken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0" y="6597650"/>
            <a:ext cx="9144000" cy="0"/>
          </a:xfrm>
          <a:prstGeom prst="line">
            <a:avLst/>
          </a:prstGeom>
          <a:noFill/>
          <a:ln w="25400">
            <a:solidFill>
              <a:srgbClr val="0061A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AT" sz="1800" dirty="0">
              <a:cs typeface="+mn-cs"/>
            </a:endParaRP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89900" y="6597650"/>
            <a:ext cx="10541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61A0"/>
                </a:solidFill>
                <a:cs typeface="+mn-cs"/>
              </a:defRPr>
            </a:lvl1pPr>
          </a:lstStyle>
          <a:p>
            <a:pPr>
              <a:defRPr/>
            </a:pPr>
            <a:fld id="{E443E625-3185-4367-B677-79C562BFE437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  <p:sp>
        <p:nvSpPr>
          <p:cNvPr id="1040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97650"/>
            <a:ext cx="3203848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61A0"/>
                </a:solidFill>
              </a:defRPr>
            </a:lvl1pPr>
          </a:lstStyle>
          <a:p>
            <a:r>
              <a:rPr lang="en-US" smtClean="0"/>
              <a:t>2014.10.02</a:t>
            </a:r>
            <a:endParaRPr lang="de-AT" dirty="0"/>
          </a:p>
        </p:txBody>
      </p:sp>
      <p:pic>
        <p:nvPicPr>
          <p:cNvPr id="9" name="Picture 10" descr="hephy_svd_banner2011_en_vector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760570"/>
          </a:xfrm>
          <a:prstGeom prst="rect">
            <a:avLst/>
          </a:prstGeom>
        </p:spPr>
      </p:pic>
      <p:sp>
        <p:nvSpPr>
          <p:cNvPr id="10" name="Rectangle 1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3848" y="6597650"/>
            <a:ext cx="3384377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61A0"/>
                </a:solidFill>
              </a:defRPr>
            </a:lvl1pPr>
          </a:lstStyle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61A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000">
          <a:solidFill>
            <a:srgbClr val="0061A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600">
          <a:solidFill>
            <a:srgbClr val="0061A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rgbClr val="0061A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61A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61A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61A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61A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61A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0061A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SVD Mechanics Update</a:t>
            </a:r>
            <a:endParaRPr lang="en-US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2014.10.02</a:t>
            </a:r>
            <a:endParaRPr lang="de-AT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>
          <a:xfrm>
            <a:off x="2124075" y="5301208"/>
            <a:ext cx="4895850" cy="477838"/>
          </a:xfrm>
        </p:spPr>
        <p:txBody>
          <a:bodyPr/>
          <a:lstStyle/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12" name="Textfeld 11"/>
          <p:cNvSpPr txBox="1"/>
          <p:nvPr/>
        </p:nvSpPr>
        <p:spPr>
          <a:xfrm>
            <a:off x="489266" y="6215063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</a:t>
            </a:r>
            <a:r>
              <a:rPr lang="en-US" baseline="30000" dirty="0" smtClean="0"/>
              <a:t>th</a:t>
            </a:r>
            <a:r>
              <a:rPr lang="en-US" dirty="0" smtClean="0"/>
              <a:t> VXD Workshop PISA</a:t>
            </a: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203">
            <a:off x="977864" y="326961"/>
            <a:ext cx="7188271" cy="534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0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</a:t>
            </a:r>
            <a:r>
              <a:rPr lang="en-US" dirty="0" smtClean="0"/>
              <a:t>Cooling Pipe Routing End Rings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2014.10.02</a:t>
            </a:r>
            <a:endParaRPr lang="de-AT" dirty="0"/>
          </a:p>
        </p:txBody>
      </p:sp>
      <p:sp>
        <p:nvSpPr>
          <p:cNvPr id="15" name="Inhaltsplatzhalter 2"/>
          <p:cNvSpPr txBox="1">
            <a:spLocks/>
          </p:cNvSpPr>
          <p:nvPr/>
        </p:nvSpPr>
        <p:spPr bwMode="auto">
          <a:xfrm>
            <a:off x="212930" y="5174519"/>
            <a:ext cx="8718140" cy="1702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61A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61A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1A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9pPr>
          </a:lstStyle>
          <a:p>
            <a:r>
              <a:rPr lang="en-US" sz="2000" dirty="0" smtClean="0"/>
              <a:t>Slightly changed from Karsten G. pipe routing because of the diamonds</a:t>
            </a:r>
          </a:p>
          <a:p>
            <a:r>
              <a:rPr lang="en-US" sz="2000" dirty="0" smtClean="0"/>
              <a:t>No extra grounding pipe for L5 end rings (return pipe L4 and L3 is used for grounding the L5 end rings)</a:t>
            </a:r>
          </a:p>
          <a:p>
            <a:r>
              <a:rPr lang="en-US" sz="2000" dirty="0" smtClean="0"/>
              <a:t>Who can bend these pipes? Welcon? (Toru-san)</a:t>
            </a:r>
            <a:endParaRPr lang="en-US" sz="2000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899592" y="1700808"/>
            <a:ext cx="7189177" cy="3312368"/>
            <a:chOff x="251520" y="1556792"/>
            <a:chExt cx="8530554" cy="3930399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20" y="1556792"/>
              <a:ext cx="4176464" cy="3930399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1583712"/>
              <a:ext cx="4210074" cy="3726350"/>
            </a:xfrm>
            <a:prstGeom prst="rect">
              <a:avLst/>
            </a:prstGeom>
          </p:spPr>
        </p:pic>
        <p:sp>
          <p:nvSpPr>
            <p:cNvPr id="13" name="Pfeil nach rechts 12"/>
            <p:cNvSpPr/>
            <p:nvPr/>
          </p:nvSpPr>
          <p:spPr>
            <a:xfrm rot="15581913">
              <a:off x="2435291" y="4217336"/>
              <a:ext cx="936104" cy="144016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Pfeil nach rechts 13"/>
            <p:cNvSpPr/>
            <p:nvPr/>
          </p:nvSpPr>
          <p:spPr>
            <a:xfrm rot="14629707">
              <a:off x="5849108" y="4344116"/>
              <a:ext cx="936104" cy="144016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Pfeil nach rechts 15"/>
            <p:cNvSpPr/>
            <p:nvPr/>
          </p:nvSpPr>
          <p:spPr>
            <a:xfrm rot="12561277">
              <a:off x="3406576" y="3075703"/>
              <a:ext cx="936104" cy="144016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Pfeil nach rechts 16"/>
            <p:cNvSpPr/>
            <p:nvPr/>
          </p:nvSpPr>
          <p:spPr>
            <a:xfrm rot="14655632">
              <a:off x="6060336" y="3672285"/>
              <a:ext cx="936104" cy="144016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6381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2079462"/>
            <a:ext cx="6409754" cy="39183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L6 Origami Cooling Pipes &amp; Clamps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2014.10.02</a:t>
            </a:r>
            <a:endParaRPr lang="de-AT" dirty="0"/>
          </a:p>
        </p:txBody>
      </p:sp>
      <p:sp>
        <p:nvSpPr>
          <p:cNvPr id="7" name="Textfeld 6"/>
          <p:cNvSpPr txBox="1"/>
          <p:nvPr/>
        </p:nvSpPr>
        <p:spPr>
          <a:xfrm>
            <a:off x="5868144" y="1615658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L6 Origami </a:t>
            </a:r>
            <a:r>
              <a:rPr lang="de-DE" dirty="0" err="1" smtClean="0"/>
              <a:t>pipes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5868144" y="1964569"/>
            <a:ext cx="3130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L6 Origami </a:t>
            </a:r>
            <a:r>
              <a:rPr lang="de-DE" dirty="0" err="1" smtClean="0"/>
              <a:t>pipe</a:t>
            </a:r>
            <a:r>
              <a:rPr lang="de-DE" dirty="0" smtClean="0"/>
              <a:t> </a:t>
            </a:r>
            <a:r>
              <a:rPr lang="de-DE" dirty="0" err="1" smtClean="0"/>
              <a:t>clamps</a:t>
            </a:r>
            <a:endParaRPr lang="de-DE" dirty="0" smtClean="0"/>
          </a:p>
          <a:p>
            <a:r>
              <a:rPr lang="de-DE" sz="1200" dirty="0" smtClean="0"/>
              <a:t>(</a:t>
            </a:r>
            <a:r>
              <a:rPr lang="de-DE" sz="1200" dirty="0" err="1" smtClean="0"/>
              <a:t>pipes</a:t>
            </a:r>
            <a:r>
              <a:rPr lang="de-DE" sz="1200" dirty="0" smtClean="0"/>
              <a:t> </a:t>
            </a:r>
            <a:r>
              <a:rPr lang="de-DE" sz="1200" dirty="0" err="1" smtClean="0"/>
              <a:t>are</a:t>
            </a:r>
            <a:r>
              <a:rPr lang="de-DE" sz="1200" dirty="0" smtClean="0"/>
              <a:t> </a:t>
            </a:r>
            <a:r>
              <a:rPr lang="de-DE" sz="1200" dirty="0" err="1" smtClean="0"/>
              <a:t>glued</a:t>
            </a:r>
            <a:r>
              <a:rPr lang="de-DE" sz="1200" dirty="0" smtClean="0"/>
              <a:t> on </a:t>
            </a:r>
            <a:r>
              <a:rPr lang="de-DE" sz="1200" dirty="0" err="1" smtClean="0"/>
              <a:t>clamps</a:t>
            </a:r>
            <a:r>
              <a:rPr lang="de-DE" sz="1200" dirty="0" smtClean="0"/>
              <a:t> after </a:t>
            </a:r>
            <a:r>
              <a:rPr lang="de-DE" sz="1200" dirty="0" err="1" smtClean="0"/>
              <a:t>mounting</a:t>
            </a:r>
            <a:r>
              <a:rPr lang="de-DE" sz="1200" dirty="0" smtClean="0"/>
              <a:t>)</a:t>
            </a:r>
            <a:endParaRPr lang="en-US" sz="1200" dirty="0"/>
          </a:p>
        </p:txBody>
      </p:sp>
      <p:cxnSp>
        <p:nvCxnSpPr>
          <p:cNvPr id="12" name="Gerade Verbindung mit Pfeil 11"/>
          <p:cNvCxnSpPr/>
          <p:nvPr/>
        </p:nvCxnSpPr>
        <p:spPr>
          <a:xfrm flipH="1">
            <a:off x="2195736" y="2223004"/>
            <a:ext cx="3685108" cy="22141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stCxn id="8" idx="1"/>
          </p:cNvCxnSpPr>
          <p:nvPr/>
        </p:nvCxnSpPr>
        <p:spPr>
          <a:xfrm flipH="1">
            <a:off x="3059832" y="2226179"/>
            <a:ext cx="2808312" cy="10120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stCxn id="7" idx="1"/>
          </p:cNvCxnSpPr>
          <p:nvPr/>
        </p:nvCxnSpPr>
        <p:spPr>
          <a:xfrm flipH="1">
            <a:off x="2017434" y="1784935"/>
            <a:ext cx="3850710" cy="1284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7" idx="1"/>
          </p:cNvCxnSpPr>
          <p:nvPr/>
        </p:nvCxnSpPr>
        <p:spPr>
          <a:xfrm flipH="1">
            <a:off x="3059832" y="1784935"/>
            <a:ext cx="2808312" cy="4716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73099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1662662"/>
            <a:ext cx="6322318" cy="443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L5 Origami Cooling Pipes &amp; Clamps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2014.10.02</a:t>
            </a:r>
            <a:endParaRPr lang="de-AT" dirty="0"/>
          </a:p>
        </p:txBody>
      </p:sp>
      <p:sp>
        <p:nvSpPr>
          <p:cNvPr id="7" name="Textfeld 6"/>
          <p:cNvSpPr txBox="1"/>
          <p:nvPr/>
        </p:nvSpPr>
        <p:spPr>
          <a:xfrm>
            <a:off x="3113247" y="1551337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L5 Origami </a:t>
            </a:r>
            <a:r>
              <a:rPr lang="de-DE" dirty="0" err="1" smtClean="0"/>
              <a:t>pipes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5013477" y="1740475"/>
            <a:ext cx="3130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L5 Origami </a:t>
            </a:r>
            <a:r>
              <a:rPr lang="de-DE" dirty="0" err="1" smtClean="0"/>
              <a:t>pipe</a:t>
            </a:r>
            <a:r>
              <a:rPr lang="de-DE" dirty="0" smtClean="0"/>
              <a:t> </a:t>
            </a:r>
            <a:r>
              <a:rPr lang="de-DE" dirty="0" err="1" smtClean="0"/>
              <a:t>clamps</a:t>
            </a:r>
            <a:endParaRPr lang="de-DE" dirty="0" smtClean="0"/>
          </a:p>
          <a:p>
            <a:r>
              <a:rPr lang="de-DE" sz="1200" dirty="0" smtClean="0"/>
              <a:t>(</a:t>
            </a:r>
            <a:r>
              <a:rPr lang="de-DE" sz="1200" dirty="0" err="1" smtClean="0"/>
              <a:t>pipes</a:t>
            </a:r>
            <a:r>
              <a:rPr lang="de-DE" sz="1200" dirty="0" smtClean="0"/>
              <a:t> </a:t>
            </a:r>
            <a:r>
              <a:rPr lang="de-DE" sz="1200" dirty="0" err="1" smtClean="0"/>
              <a:t>are</a:t>
            </a:r>
            <a:r>
              <a:rPr lang="de-DE" sz="1200" dirty="0" smtClean="0"/>
              <a:t> </a:t>
            </a:r>
            <a:r>
              <a:rPr lang="de-DE" sz="1200" dirty="0" err="1" smtClean="0"/>
              <a:t>glued</a:t>
            </a:r>
            <a:r>
              <a:rPr lang="de-DE" sz="1200" dirty="0" smtClean="0"/>
              <a:t> on </a:t>
            </a:r>
            <a:r>
              <a:rPr lang="de-DE" sz="1200" dirty="0" err="1" smtClean="0"/>
              <a:t>clamps</a:t>
            </a:r>
            <a:r>
              <a:rPr lang="de-DE" sz="1200" dirty="0" smtClean="0"/>
              <a:t> after </a:t>
            </a:r>
            <a:r>
              <a:rPr lang="de-DE" sz="1200" dirty="0" err="1" smtClean="0"/>
              <a:t>mounting</a:t>
            </a:r>
            <a:r>
              <a:rPr lang="de-DE" sz="1200" dirty="0" smtClean="0"/>
              <a:t>)</a:t>
            </a:r>
            <a:endParaRPr lang="en-US" sz="1200" dirty="0"/>
          </a:p>
        </p:txBody>
      </p:sp>
      <p:cxnSp>
        <p:nvCxnSpPr>
          <p:cNvPr id="12" name="Gerade Verbindung mit Pfeil 11"/>
          <p:cNvCxnSpPr>
            <a:stCxn id="8" idx="1"/>
          </p:cNvCxnSpPr>
          <p:nvPr/>
        </p:nvCxnSpPr>
        <p:spPr>
          <a:xfrm flipH="1">
            <a:off x="1518909" y="2002085"/>
            <a:ext cx="3494568" cy="24602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>
            <a:stCxn id="8" idx="1"/>
          </p:cNvCxnSpPr>
          <p:nvPr/>
        </p:nvCxnSpPr>
        <p:spPr>
          <a:xfrm flipH="1">
            <a:off x="2524533" y="2002085"/>
            <a:ext cx="2488944" cy="8942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stCxn id="7" idx="1"/>
          </p:cNvCxnSpPr>
          <p:nvPr/>
        </p:nvCxnSpPr>
        <p:spPr>
          <a:xfrm flipH="1">
            <a:off x="611560" y="1720614"/>
            <a:ext cx="2501687" cy="25724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7" idx="1"/>
          </p:cNvCxnSpPr>
          <p:nvPr/>
        </p:nvCxnSpPr>
        <p:spPr>
          <a:xfrm flipH="1">
            <a:off x="1402473" y="1720614"/>
            <a:ext cx="1710774" cy="10064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6516216" y="2894540"/>
            <a:ext cx="19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L5 </a:t>
            </a:r>
            <a:r>
              <a:rPr lang="de-DE" dirty="0" err="1" smtClean="0"/>
              <a:t>to</a:t>
            </a:r>
            <a:r>
              <a:rPr lang="de-DE" dirty="0" smtClean="0"/>
              <a:t> L4 </a:t>
            </a:r>
            <a:r>
              <a:rPr lang="de-DE" dirty="0" err="1" smtClean="0"/>
              <a:t>connection</a:t>
            </a:r>
            <a:endParaRPr lang="en-US" dirty="0"/>
          </a:p>
        </p:txBody>
      </p:sp>
      <p:cxnSp>
        <p:nvCxnSpPr>
          <p:cNvPr id="36" name="Gerade Verbindung mit Pfeil 35"/>
          <p:cNvCxnSpPr>
            <a:stCxn id="35" idx="1"/>
          </p:cNvCxnSpPr>
          <p:nvPr/>
        </p:nvCxnSpPr>
        <p:spPr>
          <a:xfrm flipH="1">
            <a:off x="3779912" y="3063817"/>
            <a:ext cx="2736304" cy="16911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8509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42" y="1556792"/>
            <a:ext cx="5653404" cy="4619138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427" y="2711607"/>
            <a:ext cx="2715859" cy="18889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L4 Origami Cooling Pipes &amp; Clamps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2014.10.02</a:t>
            </a:r>
            <a:endParaRPr lang="de-AT" dirty="0"/>
          </a:p>
        </p:txBody>
      </p:sp>
      <p:sp>
        <p:nvSpPr>
          <p:cNvPr id="7" name="Textfeld 6"/>
          <p:cNvSpPr txBox="1"/>
          <p:nvPr/>
        </p:nvSpPr>
        <p:spPr>
          <a:xfrm>
            <a:off x="4499992" y="1597573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L4 Origami </a:t>
            </a:r>
            <a:r>
              <a:rPr lang="de-DE" dirty="0" err="1" smtClean="0"/>
              <a:t>pipes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6084168" y="2146185"/>
            <a:ext cx="3130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L4 Origami </a:t>
            </a:r>
            <a:r>
              <a:rPr lang="de-DE" dirty="0" err="1" smtClean="0"/>
              <a:t>pipe</a:t>
            </a:r>
            <a:r>
              <a:rPr lang="de-DE" dirty="0" smtClean="0"/>
              <a:t> </a:t>
            </a:r>
            <a:r>
              <a:rPr lang="de-DE" dirty="0" err="1" smtClean="0"/>
              <a:t>clamp</a:t>
            </a:r>
            <a:endParaRPr lang="de-DE" dirty="0" smtClean="0"/>
          </a:p>
          <a:p>
            <a:r>
              <a:rPr lang="de-DE" sz="1200" dirty="0" smtClean="0"/>
              <a:t>(</a:t>
            </a:r>
            <a:r>
              <a:rPr lang="de-DE" sz="1200" dirty="0" err="1" smtClean="0"/>
              <a:t>pipes</a:t>
            </a:r>
            <a:r>
              <a:rPr lang="de-DE" sz="1200" dirty="0" smtClean="0"/>
              <a:t> </a:t>
            </a:r>
            <a:r>
              <a:rPr lang="de-DE" sz="1200" dirty="0" err="1" smtClean="0"/>
              <a:t>are</a:t>
            </a:r>
            <a:r>
              <a:rPr lang="de-DE" sz="1200" dirty="0" smtClean="0"/>
              <a:t> </a:t>
            </a:r>
            <a:r>
              <a:rPr lang="de-DE" sz="1200" dirty="0" err="1" smtClean="0"/>
              <a:t>glued</a:t>
            </a:r>
            <a:r>
              <a:rPr lang="de-DE" sz="1200" dirty="0" smtClean="0"/>
              <a:t> on </a:t>
            </a:r>
            <a:r>
              <a:rPr lang="de-DE" sz="1200" dirty="0" err="1" smtClean="0"/>
              <a:t>clamps</a:t>
            </a:r>
            <a:r>
              <a:rPr lang="de-DE" sz="1200" dirty="0" smtClean="0"/>
              <a:t> after </a:t>
            </a:r>
            <a:r>
              <a:rPr lang="de-DE" sz="1200" dirty="0" err="1" smtClean="0"/>
              <a:t>mounting</a:t>
            </a:r>
            <a:r>
              <a:rPr lang="de-DE" sz="1200" dirty="0" smtClean="0"/>
              <a:t>)</a:t>
            </a:r>
            <a:endParaRPr lang="en-US" sz="1200" dirty="0"/>
          </a:p>
        </p:txBody>
      </p:sp>
      <p:cxnSp>
        <p:nvCxnSpPr>
          <p:cNvPr id="14" name="Gerade Verbindung mit Pfeil 13"/>
          <p:cNvCxnSpPr>
            <a:stCxn id="8" idx="1"/>
          </p:cNvCxnSpPr>
          <p:nvPr/>
        </p:nvCxnSpPr>
        <p:spPr>
          <a:xfrm flipH="1">
            <a:off x="2171876" y="2407795"/>
            <a:ext cx="3912292" cy="13614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stCxn id="7" idx="1"/>
          </p:cNvCxnSpPr>
          <p:nvPr/>
        </p:nvCxnSpPr>
        <p:spPr>
          <a:xfrm flipH="1">
            <a:off x="2570898" y="1766850"/>
            <a:ext cx="1929094" cy="17341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>
            <a:stCxn id="7" idx="1"/>
          </p:cNvCxnSpPr>
          <p:nvPr/>
        </p:nvCxnSpPr>
        <p:spPr>
          <a:xfrm flipH="1">
            <a:off x="1396672" y="1766850"/>
            <a:ext cx="3103320" cy="13741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6758436" y="5733256"/>
            <a:ext cx="1982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L5 </a:t>
            </a:r>
            <a:r>
              <a:rPr lang="de-DE" dirty="0" err="1" smtClean="0"/>
              <a:t>to</a:t>
            </a:r>
            <a:r>
              <a:rPr lang="de-DE" dirty="0" smtClean="0"/>
              <a:t> L4 </a:t>
            </a:r>
            <a:r>
              <a:rPr lang="de-DE" dirty="0" err="1" smtClean="0"/>
              <a:t>connection</a:t>
            </a:r>
            <a:endParaRPr lang="en-US" dirty="0"/>
          </a:p>
        </p:txBody>
      </p:sp>
      <p:cxnSp>
        <p:nvCxnSpPr>
          <p:cNvPr id="36" name="Gerade Verbindung mit Pfeil 35"/>
          <p:cNvCxnSpPr>
            <a:stCxn id="35" idx="1"/>
          </p:cNvCxnSpPr>
          <p:nvPr/>
        </p:nvCxnSpPr>
        <p:spPr>
          <a:xfrm flipH="1" flipV="1">
            <a:off x="6046246" y="5229200"/>
            <a:ext cx="712190" cy="6733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2599341" y="1579126"/>
            <a:ext cx="1872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L5 Origami </a:t>
            </a:r>
            <a:r>
              <a:rPr lang="de-DE" dirty="0" err="1" smtClean="0"/>
              <a:t>pipe</a:t>
            </a:r>
            <a:endParaRPr lang="en-US" dirty="0"/>
          </a:p>
        </p:txBody>
      </p:sp>
      <p:cxnSp>
        <p:nvCxnSpPr>
          <p:cNvPr id="26" name="Gerade Verbindung mit Pfeil 25"/>
          <p:cNvCxnSpPr>
            <a:stCxn id="23" idx="1"/>
          </p:cNvCxnSpPr>
          <p:nvPr/>
        </p:nvCxnSpPr>
        <p:spPr>
          <a:xfrm flipH="1">
            <a:off x="489153" y="1748403"/>
            <a:ext cx="2110188" cy="21322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13</a:t>
            </a:fld>
            <a:endParaRPr lang="de-AT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62" y="3591339"/>
            <a:ext cx="2383010" cy="188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6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42" y="1556792"/>
            <a:ext cx="5653404" cy="46191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Modification</a:t>
            </a:r>
            <a:r>
              <a:rPr lang="de-DE" dirty="0" smtClean="0"/>
              <a:t> BWD L5 End Rings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2014.10.02</a:t>
            </a:r>
            <a:endParaRPr lang="de-AT" dirty="0"/>
          </a:p>
        </p:txBody>
      </p:sp>
      <p:sp>
        <p:nvSpPr>
          <p:cNvPr id="7" name="Textfeld 6"/>
          <p:cNvSpPr txBox="1"/>
          <p:nvPr/>
        </p:nvSpPr>
        <p:spPr>
          <a:xfrm>
            <a:off x="5076056" y="1754044"/>
            <a:ext cx="39604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3mmx45° chamfer (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en-GB" dirty="0" smtClean="0"/>
              <a:t>precision needed</a:t>
            </a:r>
            <a:r>
              <a:rPr lang="de-DE" dirty="0" smtClean="0"/>
              <a:t>)</a:t>
            </a:r>
            <a:endParaRPr lang="en-US" dirty="0"/>
          </a:p>
        </p:txBody>
      </p:sp>
      <p:cxnSp>
        <p:nvCxnSpPr>
          <p:cNvPr id="8" name="Gerade Verbindung mit Pfeil 7"/>
          <p:cNvCxnSpPr>
            <a:stCxn id="7" idx="1"/>
          </p:cNvCxnSpPr>
          <p:nvPr/>
        </p:nvCxnSpPr>
        <p:spPr>
          <a:xfrm flipH="1">
            <a:off x="3779912" y="1923321"/>
            <a:ext cx="1296144" cy="17029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2320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Clamps </a:t>
            </a:r>
            <a:r>
              <a:rPr lang="en-US" dirty="0" smtClean="0"/>
              <a:t>For </a:t>
            </a:r>
            <a:r>
              <a:rPr lang="en-US" dirty="0"/>
              <a:t>NTC &amp; F</a:t>
            </a:r>
            <a:r>
              <a:rPr lang="en-US" dirty="0" smtClean="0"/>
              <a:t>iber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2014.10.02</a:t>
            </a:r>
            <a:endParaRPr lang="de-AT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1908736" y="1484784"/>
            <a:ext cx="5326528" cy="1496278"/>
            <a:chOff x="611561" y="2544170"/>
            <a:chExt cx="6764624" cy="1881440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2"/>
            <a:srcRect b="5362"/>
            <a:stretch/>
          </p:blipFill>
          <p:spPr>
            <a:xfrm>
              <a:off x="4208785" y="2919074"/>
              <a:ext cx="3167400" cy="1506536"/>
            </a:xfrm>
            <a:prstGeom prst="rect">
              <a:avLst/>
            </a:prstGeom>
          </p:spPr>
        </p:pic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1561" y="2544170"/>
              <a:ext cx="3265784" cy="1863746"/>
            </a:xfrm>
            <a:prstGeom prst="rect">
              <a:avLst/>
            </a:prstGeom>
          </p:spPr>
        </p:pic>
      </p:grpSp>
      <p:sp>
        <p:nvSpPr>
          <p:cNvPr id="9" name="Textfeld 8"/>
          <p:cNvSpPr txBox="1"/>
          <p:nvPr/>
        </p:nvSpPr>
        <p:spPr>
          <a:xfrm>
            <a:off x="1908736" y="3065882"/>
            <a:ext cx="2571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L6 and L5 clamps</a:t>
            </a:r>
            <a:endParaRPr lang="en-US" sz="2000" dirty="0"/>
          </a:p>
        </p:txBody>
      </p:sp>
      <p:sp>
        <p:nvSpPr>
          <p:cNvPr id="10" name="Textfeld 9"/>
          <p:cNvSpPr txBox="1"/>
          <p:nvPr/>
        </p:nvSpPr>
        <p:spPr>
          <a:xfrm>
            <a:off x="4741224" y="3065882"/>
            <a:ext cx="249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/>
              <a:t>L4 </a:t>
            </a:r>
            <a:r>
              <a:rPr lang="de-DE" sz="2000" dirty="0" err="1" smtClean="0"/>
              <a:t>clamps</a:t>
            </a:r>
            <a:endParaRPr lang="en-US" sz="20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20" t="43749" r="2768" b="24603"/>
          <a:stretch/>
        </p:blipFill>
        <p:spPr>
          <a:xfrm rot="10800000">
            <a:off x="370974" y="3573016"/>
            <a:ext cx="5315968" cy="1852567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451094" y="5081900"/>
            <a:ext cx="257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L6 and L5 clamps</a:t>
            </a:r>
            <a:endParaRPr lang="en-US" sz="14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5958513" y="4499299"/>
            <a:ext cx="2901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Fiber</a:t>
            </a:r>
            <a:endParaRPr lang="en-US" dirty="0"/>
          </a:p>
        </p:txBody>
      </p:sp>
      <p:cxnSp>
        <p:nvCxnSpPr>
          <p:cNvPr id="14" name="Gerade Verbindung mit Pfeil 13"/>
          <p:cNvCxnSpPr>
            <a:stCxn id="13" idx="1"/>
          </p:cNvCxnSpPr>
          <p:nvPr/>
        </p:nvCxnSpPr>
        <p:spPr>
          <a:xfrm flipH="1" flipV="1">
            <a:off x="4811395" y="4526688"/>
            <a:ext cx="1147118" cy="1418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5988244" y="4863722"/>
            <a:ext cx="2901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NTC (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info</a:t>
            </a:r>
            <a:r>
              <a:rPr lang="de-DE" dirty="0" smtClean="0"/>
              <a:t> in </a:t>
            </a:r>
            <a:r>
              <a:rPr lang="de-DE" dirty="0" err="1" smtClean="0"/>
              <a:t>next</a:t>
            </a:r>
            <a:r>
              <a:rPr lang="de-DE" dirty="0" smtClean="0"/>
              <a:t> </a:t>
            </a:r>
            <a:r>
              <a:rPr lang="de-DE" dirty="0" err="1" smtClean="0"/>
              <a:t>talk</a:t>
            </a:r>
            <a:r>
              <a:rPr lang="de-DE" dirty="0" smtClean="0"/>
              <a:t>)</a:t>
            </a:r>
            <a:endParaRPr lang="en-US" dirty="0"/>
          </a:p>
        </p:txBody>
      </p:sp>
      <p:cxnSp>
        <p:nvCxnSpPr>
          <p:cNvPr id="16" name="Gerade Verbindung mit Pfeil 15"/>
          <p:cNvCxnSpPr>
            <a:stCxn id="15" idx="1"/>
          </p:cNvCxnSpPr>
          <p:nvPr/>
        </p:nvCxnSpPr>
        <p:spPr>
          <a:xfrm flipH="1" flipV="1">
            <a:off x="4835471" y="4660400"/>
            <a:ext cx="1152773" cy="3725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Inhaltsplatzhalter 2"/>
          <p:cNvSpPr txBox="1">
            <a:spLocks/>
          </p:cNvSpPr>
          <p:nvPr/>
        </p:nvSpPr>
        <p:spPr bwMode="auto">
          <a:xfrm>
            <a:off x="251520" y="5590733"/>
            <a:ext cx="8507288" cy="130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61A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61A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1A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9pPr>
          </a:lstStyle>
          <a:p>
            <a:r>
              <a:rPr lang="en-US" sz="2000" dirty="0"/>
              <a:t>Machining can be done at HEPHY for </a:t>
            </a:r>
            <a:r>
              <a:rPr lang="en-US" sz="2000" dirty="0" smtClean="0"/>
              <a:t>all clamps</a:t>
            </a:r>
          </a:p>
          <a:p>
            <a:r>
              <a:rPr lang="de-DE" sz="2000" dirty="0" smtClean="0"/>
              <a:t>Who </a:t>
            </a:r>
            <a:r>
              <a:rPr lang="de-DE" sz="2000" dirty="0" err="1" smtClean="0"/>
              <a:t>glues</a:t>
            </a:r>
            <a:r>
              <a:rPr lang="de-DE" sz="2000" dirty="0" smtClean="0"/>
              <a:t> </a:t>
            </a:r>
            <a:r>
              <a:rPr lang="de-DE" sz="2000" dirty="0" err="1" smtClean="0"/>
              <a:t>them</a:t>
            </a:r>
            <a:r>
              <a:rPr lang="de-DE" sz="2000" dirty="0" smtClean="0"/>
              <a:t>? </a:t>
            </a:r>
            <a:r>
              <a:rPr lang="en-US" sz="2000" dirty="0"/>
              <a:t>Proposal: during ladder mount</a:t>
            </a:r>
            <a:endParaRPr lang="en-US" sz="2000" dirty="0" smtClean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2874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836613"/>
            <a:ext cx="8928992" cy="576262"/>
          </a:xfrm>
        </p:spPr>
        <p:txBody>
          <a:bodyPr/>
          <a:lstStyle/>
          <a:p>
            <a:r>
              <a:rPr lang="en-US" sz="2800" dirty="0"/>
              <a:t>Larger </a:t>
            </a:r>
            <a:r>
              <a:rPr lang="en-US" sz="2800" dirty="0" smtClean="0"/>
              <a:t>Surface &amp; Position Change Of </a:t>
            </a:r>
            <a:r>
              <a:rPr lang="en-US" sz="2800" dirty="0"/>
              <a:t>Keratherm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2014.10.02</a:t>
            </a:r>
            <a:endParaRPr lang="de-AT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60" y="1443398"/>
            <a:ext cx="7838306" cy="4204182"/>
          </a:xfrm>
          <a:prstGeom prst="rect">
            <a:avLst/>
          </a:prstGeom>
        </p:spPr>
      </p:pic>
      <p:sp>
        <p:nvSpPr>
          <p:cNvPr id="8" name="Inhaltsplatzhalter 2"/>
          <p:cNvSpPr txBox="1">
            <a:spLocks/>
          </p:cNvSpPr>
          <p:nvPr/>
        </p:nvSpPr>
        <p:spPr bwMode="auto">
          <a:xfrm>
            <a:off x="251520" y="5590733"/>
            <a:ext cx="8507288" cy="130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61A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61A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1A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9pPr>
          </a:lstStyle>
          <a:p>
            <a:r>
              <a:rPr lang="en-US" sz="2000" dirty="0"/>
              <a:t>Keratherm is </a:t>
            </a:r>
            <a:r>
              <a:rPr lang="en-US" sz="2000" dirty="0" smtClean="0"/>
              <a:t>now 2 </a:t>
            </a:r>
            <a:r>
              <a:rPr lang="en-US" sz="2000" dirty="0"/>
              <a:t>mm </a:t>
            </a:r>
            <a:r>
              <a:rPr lang="en-US" sz="2000" dirty="0" smtClean="0"/>
              <a:t>wider </a:t>
            </a:r>
            <a:r>
              <a:rPr lang="en-US" sz="2000" dirty="0"/>
              <a:t>and 0.5 mm on both </a:t>
            </a:r>
            <a:r>
              <a:rPr lang="en-US" sz="2000" dirty="0" smtClean="0"/>
              <a:t>sides longer</a:t>
            </a:r>
          </a:p>
          <a:p>
            <a:r>
              <a:rPr lang="de-DE" sz="2000" dirty="0" smtClean="0"/>
              <a:t>Position </a:t>
            </a:r>
            <a:r>
              <a:rPr lang="de-DE" sz="2000" dirty="0" err="1" smtClean="0"/>
              <a:t>of</a:t>
            </a:r>
            <a:r>
              <a:rPr lang="de-DE" sz="2000" dirty="0" smtClean="0"/>
              <a:t> Keratherm </a:t>
            </a:r>
            <a:r>
              <a:rPr lang="de-DE" sz="2000" dirty="0" err="1" smtClean="0"/>
              <a:t>shifted</a:t>
            </a:r>
            <a:r>
              <a:rPr lang="de-DE" sz="2000" dirty="0" smtClean="0"/>
              <a:t> 0.5mm </a:t>
            </a:r>
            <a:r>
              <a:rPr lang="de-DE" sz="2000" dirty="0" err="1" smtClean="0"/>
              <a:t>closer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PA0 (C. Irmler)</a:t>
            </a:r>
            <a:endParaRPr lang="en-US" sz="2000" dirty="0" smtClean="0"/>
          </a:p>
        </p:txBody>
      </p:sp>
      <p:sp>
        <p:nvSpPr>
          <p:cNvPr id="9" name="Pfeil nach oben 8"/>
          <p:cNvSpPr/>
          <p:nvPr/>
        </p:nvSpPr>
        <p:spPr>
          <a:xfrm>
            <a:off x="1623740" y="2285380"/>
            <a:ext cx="144016" cy="432048"/>
          </a:xfrm>
          <a:prstGeom prst="up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feil nach oben 9"/>
          <p:cNvSpPr/>
          <p:nvPr/>
        </p:nvSpPr>
        <p:spPr>
          <a:xfrm>
            <a:off x="5241280" y="2285380"/>
            <a:ext cx="144016" cy="432048"/>
          </a:xfrm>
          <a:prstGeom prst="up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feil nach oben 10"/>
          <p:cNvSpPr/>
          <p:nvPr/>
        </p:nvSpPr>
        <p:spPr>
          <a:xfrm>
            <a:off x="3813820" y="2285380"/>
            <a:ext cx="144016" cy="432048"/>
          </a:xfrm>
          <a:prstGeom prst="up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feil nach oben 11"/>
          <p:cNvSpPr/>
          <p:nvPr/>
        </p:nvSpPr>
        <p:spPr>
          <a:xfrm>
            <a:off x="7397204" y="2285380"/>
            <a:ext cx="144016" cy="432048"/>
          </a:xfrm>
          <a:prstGeom prst="up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feil nach links und rechts 12"/>
          <p:cNvSpPr/>
          <p:nvPr/>
        </p:nvSpPr>
        <p:spPr>
          <a:xfrm>
            <a:off x="763196" y="2852936"/>
            <a:ext cx="1944216" cy="63500"/>
          </a:xfrm>
          <a:prstGeom prst="leftRightArrow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feil nach links und rechts 13"/>
          <p:cNvSpPr/>
          <p:nvPr/>
        </p:nvSpPr>
        <p:spPr>
          <a:xfrm>
            <a:off x="6478436" y="2852936"/>
            <a:ext cx="1944216" cy="63500"/>
          </a:xfrm>
          <a:prstGeom prst="leftRightArrow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feil nach links und rechts 14"/>
          <p:cNvSpPr/>
          <p:nvPr/>
        </p:nvSpPr>
        <p:spPr>
          <a:xfrm>
            <a:off x="3618384" y="2852936"/>
            <a:ext cx="534888" cy="62602"/>
          </a:xfrm>
          <a:prstGeom prst="leftRightArrow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feil nach links und rechts 15"/>
          <p:cNvSpPr/>
          <p:nvPr/>
        </p:nvSpPr>
        <p:spPr>
          <a:xfrm>
            <a:off x="5032576" y="2852936"/>
            <a:ext cx="534888" cy="62602"/>
          </a:xfrm>
          <a:prstGeom prst="leftRightArrow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feil nach links und rechts 16"/>
          <p:cNvSpPr/>
          <p:nvPr/>
        </p:nvSpPr>
        <p:spPr>
          <a:xfrm rot="16200000">
            <a:off x="4093641" y="2677394"/>
            <a:ext cx="227759" cy="61017"/>
          </a:xfrm>
          <a:prstGeom prst="leftRightArrow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feil nach links und rechts 17"/>
          <p:cNvSpPr/>
          <p:nvPr/>
        </p:nvSpPr>
        <p:spPr>
          <a:xfrm rot="16200000">
            <a:off x="2668028" y="2673846"/>
            <a:ext cx="227759" cy="61017"/>
          </a:xfrm>
          <a:prstGeom prst="leftRightArrow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feil nach links und rechts 18"/>
          <p:cNvSpPr/>
          <p:nvPr/>
        </p:nvSpPr>
        <p:spPr>
          <a:xfrm rot="16200000">
            <a:off x="5519254" y="2673846"/>
            <a:ext cx="227759" cy="61017"/>
          </a:xfrm>
          <a:prstGeom prst="leftRightArrow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feil nach links und rechts 19"/>
          <p:cNvSpPr/>
          <p:nvPr/>
        </p:nvSpPr>
        <p:spPr>
          <a:xfrm rot="16200000">
            <a:off x="8357878" y="2670177"/>
            <a:ext cx="227759" cy="61017"/>
          </a:xfrm>
          <a:prstGeom prst="leftRightArrow">
            <a:avLst/>
          </a:prstGeom>
          <a:solidFill>
            <a:srgbClr val="92D050"/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16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8214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4148" y="836613"/>
            <a:ext cx="8795704" cy="576262"/>
          </a:xfrm>
        </p:spPr>
        <p:txBody>
          <a:bodyPr/>
          <a:lstStyle/>
          <a:p>
            <a:r>
              <a:rPr lang="en-US" dirty="0"/>
              <a:t>Position </a:t>
            </a:r>
            <a:r>
              <a:rPr lang="en-US" dirty="0" smtClean="0"/>
              <a:t>Of The Grounding Screw </a:t>
            </a:r>
            <a:r>
              <a:rPr lang="en-US" dirty="0"/>
              <a:t>BWD S</a:t>
            </a:r>
            <a:r>
              <a:rPr lang="en-US" dirty="0" smtClean="0"/>
              <a:t>hift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9917" y="4653136"/>
            <a:ext cx="8424167" cy="1800200"/>
          </a:xfrm>
        </p:spPr>
        <p:txBody>
          <a:bodyPr/>
          <a:lstStyle/>
          <a:p>
            <a:r>
              <a:rPr lang="en-US" sz="2000" dirty="0" smtClean="0"/>
              <a:t>Grounding screw shifted to the slanted part because of collision with layer 4</a:t>
            </a:r>
          </a:p>
          <a:p>
            <a:r>
              <a:rPr lang="en-US" sz="2000" dirty="0" smtClean="0"/>
              <a:t>No problem because none of the screw holes </a:t>
            </a:r>
            <a:r>
              <a:rPr lang="en-US" sz="2000" dirty="0" smtClean="0"/>
              <a:t>are </a:t>
            </a:r>
            <a:r>
              <a:rPr lang="en-US" sz="2000" dirty="0" smtClean="0"/>
              <a:t>drilled yet and the BWD end mounts are already delivered. (Can this be done by KEK machine shop?)</a:t>
            </a:r>
            <a:endParaRPr lang="en-US" sz="240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2014.10.02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660" y="1844824"/>
            <a:ext cx="6120680" cy="2541638"/>
          </a:xfrm>
          <a:prstGeom prst="rect">
            <a:avLst/>
          </a:prstGeom>
        </p:spPr>
      </p:pic>
      <p:sp>
        <p:nvSpPr>
          <p:cNvPr id="7" name="Nach oben gekrümmter Pfeil 6"/>
          <p:cNvSpPr/>
          <p:nvPr/>
        </p:nvSpPr>
        <p:spPr>
          <a:xfrm rot="21151806">
            <a:off x="5364088" y="3797548"/>
            <a:ext cx="1296144" cy="432048"/>
          </a:xfrm>
          <a:prstGeom prst="curvedUp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17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2550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/>
          <a:srcRect t="23786"/>
          <a:stretch/>
        </p:blipFill>
        <p:spPr>
          <a:xfrm>
            <a:off x="607368" y="2291256"/>
            <a:ext cx="5157334" cy="323016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836613"/>
            <a:ext cx="9144000" cy="576262"/>
          </a:xfrm>
        </p:spPr>
        <p:txBody>
          <a:bodyPr/>
          <a:lstStyle/>
          <a:p>
            <a:r>
              <a:rPr lang="en-US" sz="2800" dirty="0"/>
              <a:t>Concept </a:t>
            </a:r>
            <a:r>
              <a:rPr lang="en-US" sz="2800" dirty="0" smtClean="0"/>
              <a:t>For The Pipe Isolation</a:t>
            </a:r>
            <a:endParaRPr lang="en-US" sz="28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2014.10.02</a:t>
            </a:r>
            <a:endParaRPr lang="de-AT" dirty="0"/>
          </a:p>
        </p:txBody>
      </p:sp>
      <p:sp>
        <p:nvSpPr>
          <p:cNvPr id="7" name="Textfeld 6"/>
          <p:cNvSpPr txBox="1"/>
          <p:nvPr/>
        </p:nvSpPr>
        <p:spPr>
          <a:xfrm>
            <a:off x="6062711" y="3497431"/>
            <a:ext cx="2901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Ceramic</a:t>
            </a:r>
            <a:r>
              <a:rPr lang="de-DE" dirty="0" smtClean="0"/>
              <a:t> </a:t>
            </a:r>
            <a:r>
              <a:rPr lang="en-GB" dirty="0" smtClean="0"/>
              <a:t>isolator</a:t>
            </a:r>
            <a:r>
              <a:rPr lang="de-DE" dirty="0" smtClean="0"/>
              <a:t> </a:t>
            </a:r>
            <a:r>
              <a:rPr lang="de-DE" dirty="0"/>
              <a:t>(Tscharlie)</a:t>
            </a:r>
            <a:endParaRPr lang="en-US" dirty="0"/>
          </a:p>
        </p:txBody>
      </p:sp>
      <p:cxnSp>
        <p:nvCxnSpPr>
          <p:cNvPr id="8" name="Gerade Verbindung mit Pfeil 7"/>
          <p:cNvCxnSpPr>
            <a:stCxn id="7" idx="1"/>
          </p:cNvCxnSpPr>
          <p:nvPr/>
        </p:nvCxnSpPr>
        <p:spPr>
          <a:xfrm flipH="1">
            <a:off x="4658555" y="3666708"/>
            <a:ext cx="1404156" cy="2740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6062711" y="3911332"/>
            <a:ext cx="2901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Brass </a:t>
            </a:r>
            <a:r>
              <a:rPr lang="de-DE" dirty="0" err="1" smtClean="0"/>
              <a:t>torque</a:t>
            </a:r>
            <a:r>
              <a:rPr lang="de-DE" dirty="0" smtClean="0"/>
              <a:t> </a:t>
            </a:r>
            <a:r>
              <a:rPr lang="de-DE" dirty="0" err="1" smtClean="0"/>
              <a:t>relief</a:t>
            </a:r>
            <a:r>
              <a:rPr lang="de-DE" dirty="0" smtClean="0"/>
              <a:t> (</a:t>
            </a:r>
            <a:r>
              <a:rPr lang="de-DE" dirty="0" err="1" smtClean="0"/>
              <a:t>brazed</a:t>
            </a:r>
            <a:r>
              <a:rPr lang="de-DE" dirty="0" smtClean="0"/>
              <a:t> on </a:t>
            </a:r>
            <a:r>
              <a:rPr lang="de-DE" dirty="0" err="1" smtClean="0"/>
              <a:t>pipe</a:t>
            </a:r>
            <a:r>
              <a:rPr lang="de-DE" dirty="0" smtClean="0"/>
              <a:t>)</a:t>
            </a:r>
            <a:endParaRPr lang="en-US" dirty="0"/>
          </a:p>
        </p:txBody>
      </p:sp>
      <p:cxnSp>
        <p:nvCxnSpPr>
          <p:cNvPr id="11" name="Gerade Verbindung mit Pfeil 10"/>
          <p:cNvCxnSpPr>
            <a:stCxn id="10" idx="1"/>
          </p:cNvCxnSpPr>
          <p:nvPr/>
        </p:nvCxnSpPr>
        <p:spPr>
          <a:xfrm flipH="1">
            <a:off x="5054599" y="4203720"/>
            <a:ext cx="1008112" cy="1355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5949032" y="4567889"/>
            <a:ext cx="3015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Torque</a:t>
            </a:r>
            <a:r>
              <a:rPr lang="de-DE" dirty="0" smtClean="0"/>
              <a:t> </a:t>
            </a:r>
            <a:r>
              <a:rPr lang="de-DE" dirty="0" err="1" smtClean="0"/>
              <a:t>relief</a:t>
            </a:r>
            <a:r>
              <a:rPr lang="de-DE" dirty="0" smtClean="0"/>
              <a:t> </a:t>
            </a:r>
            <a:r>
              <a:rPr lang="de-DE" dirty="0" err="1" smtClean="0"/>
              <a:t>isolator</a:t>
            </a:r>
            <a:r>
              <a:rPr lang="de-DE" dirty="0" smtClean="0"/>
              <a:t> </a:t>
            </a:r>
          </a:p>
          <a:p>
            <a:r>
              <a:rPr lang="de-DE" dirty="0" smtClean="0"/>
              <a:t>(FR4, like H </a:t>
            </a:r>
            <a:r>
              <a:rPr lang="de-DE" dirty="0" err="1" smtClean="0"/>
              <a:t>shapes</a:t>
            </a:r>
            <a:r>
              <a:rPr lang="de-DE" dirty="0" smtClean="0"/>
              <a:t>)</a:t>
            </a:r>
            <a:endParaRPr lang="en-US" dirty="0"/>
          </a:p>
        </p:txBody>
      </p:sp>
      <p:cxnSp>
        <p:nvCxnSpPr>
          <p:cNvPr id="14" name="Gerade Verbindung mit Pfeil 13"/>
          <p:cNvCxnSpPr>
            <a:stCxn id="13" idx="1"/>
          </p:cNvCxnSpPr>
          <p:nvPr/>
        </p:nvCxnSpPr>
        <p:spPr>
          <a:xfrm flipH="1" flipV="1">
            <a:off x="5220072" y="4589390"/>
            <a:ext cx="728960" cy="2708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stCxn id="10" idx="1"/>
          </p:cNvCxnSpPr>
          <p:nvPr/>
        </p:nvCxnSpPr>
        <p:spPr>
          <a:xfrm flipH="1" flipV="1">
            <a:off x="3860801" y="4080609"/>
            <a:ext cx="2201910" cy="1231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ihandform 24"/>
          <p:cNvSpPr/>
          <p:nvPr/>
        </p:nvSpPr>
        <p:spPr>
          <a:xfrm>
            <a:off x="3499566" y="4653136"/>
            <a:ext cx="361234" cy="547268"/>
          </a:xfrm>
          <a:custGeom>
            <a:avLst/>
            <a:gdLst>
              <a:gd name="connsiteX0" fmla="*/ 340566 w 340566"/>
              <a:gd name="connsiteY0" fmla="*/ 391064 h 391064"/>
              <a:gd name="connsiteX1" fmla="*/ 277306 w 340566"/>
              <a:gd name="connsiteY1" fmla="*/ 316302 h 391064"/>
              <a:gd name="connsiteX2" fmla="*/ 1261 w 340566"/>
              <a:gd name="connsiteY2" fmla="*/ 258792 h 391064"/>
              <a:gd name="connsiteX3" fmla="*/ 168038 w 340566"/>
              <a:gd name="connsiteY3" fmla="*/ 0 h 391064"/>
              <a:gd name="connsiteX4" fmla="*/ 168038 w 340566"/>
              <a:gd name="connsiteY4" fmla="*/ 0 h 391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566" h="391064">
                <a:moveTo>
                  <a:pt x="340566" y="391064"/>
                </a:moveTo>
                <a:cubicBezTo>
                  <a:pt x="337211" y="364705"/>
                  <a:pt x="333857" y="338347"/>
                  <a:pt x="277306" y="316302"/>
                </a:cubicBezTo>
                <a:cubicBezTo>
                  <a:pt x="220755" y="294257"/>
                  <a:pt x="19472" y="311509"/>
                  <a:pt x="1261" y="258792"/>
                </a:cubicBezTo>
                <a:cubicBezTo>
                  <a:pt x="-16950" y="206075"/>
                  <a:pt x="168038" y="0"/>
                  <a:pt x="168038" y="0"/>
                </a:cubicBezTo>
                <a:lnTo>
                  <a:pt x="168038" y="0"/>
                </a:lnTo>
              </a:path>
            </a:pathLst>
          </a:cu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ihandform 26"/>
          <p:cNvSpPr/>
          <p:nvPr/>
        </p:nvSpPr>
        <p:spPr>
          <a:xfrm>
            <a:off x="3795066" y="4572005"/>
            <a:ext cx="195461" cy="416793"/>
          </a:xfrm>
          <a:custGeom>
            <a:avLst/>
            <a:gdLst>
              <a:gd name="connsiteX0" fmla="*/ 255764 w 255764"/>
              <a:gd name="connsiteY0" fmla="*/ 404813 h 404813"/>
              <a:gd name="connsiteX1" fmla="*/ 17639 w 255764"/>
              <a:gd name="connsiteY1" fmla="*/ 147638 h 404813"/>
              <a:gd name="connsiteX2" fmla="*/ 17639 w 255764"/>
              <a:gd name="connsiteY2" fmla="*/ 0 h 404813"/>
              <a:gd name="connsiteX3" fmla="*/ 17639 w 255764"/>
              <a:gd name="connsiteY3" fmla="*/ 0 h 40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5764" h="404813">
                <a:moveTo>
                  <a:pt x="255764" y="404813"/>
                </a:moveTo>
                <a:cubicBezTo>
                  <a:pt x="156545" y="309960"/>
                  <a:pt x="57326" y="215107"/>
                  <a:pt x="17639" y="147638"/>
                </a:cubicBezTo>
                <a:cubicBezTo>
                  <a:pt x="-22049" y="80169"/>
                  <a:pt x="17639" y="0"/>
                  <a:pt x="17639" y="0"/>
                </a:cubicBezTo>
                <a:lnTo>
                  <a:pt x="17639" y="0"/>
                </a:lnTo>
              </a:path>
            </a:pathLst>
          </a:cu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Gerader Verbinder 28"/>
          <p:cNvCxnSpPr/>
          <p:nvPr/>
        </p:nvCxnSpPr>
        <p:spPr>
          <a:xfrm>
            <a:off x="3932808" y="414908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 flipV="1">
            <a:off x="3907174" y="4149080"/>
            <a:ext cx="16754" cy="63633"/>
          </a:xfrm>
          <a:prstGeom prst="lin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0" name="Textfeld 39"/>
          <p:cNvSpPr txBox="1"/>
          <p:nvPr/>
        </p:nvSpPr>
        <p:spPr>
          <a:xfrm>
            <a:off x="4860031" y="5801269"/>
            <a:ext cx="41044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Grounding point for pipes on the end flange</a:t>
            </a:r>
          </a:p>
          <a:p>
            <a:r>
              <a:rPr lang="en-US" dirty="0" smtClean="0"/>
              <a:t>(cable soldered the brass torque relief)</a:t>
            </a:r>
            <a:endParaRPr lang="en-US" dirty="0"/>
          </a:p>
        </p:txBody>
      </p:sp>
      <p:cxnSp>
        <p:nvCxnSpPr>
          <p:cNvPr id="41" name="Gerade Verbindung mit Pfeil 40"/>
          <p:cNvCxnSpPr>
            <a:stCxn id="40" idx="1"/>
          </p:cNvCxnSpPr>
          <p:nvPr/>
        </p:nvCxnSpPr>
        <p:spPr>
          <a:xfrm flipH="1" flipV="1">
            <a:off x="4166113" y="5150132"/>
            <a:ext cx="693918" cy="9435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18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207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972" y="2132856"/>
            <a:ext cx="4150198" cy="297583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Open Points </a:t>
            </a:r>
            <a:r>
              <a:rPr lang="de-DE" dirty="0" err="1"/>
              <a:t>F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/>
              <a:t>T</a:t>
            </a:r>
            <a:r>
              <a:rPr lang="de-DE" dirty="0" smtClean="0"/>
              <a:t>his </a:t>
            </a:r>
            <a:r>
              <a:rPr lang="de-DE" dirty="0" err="1" smtClean="0"/>
              <a:t>Concept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23528" y="1628775"/>
            <a:ext cx="8496944" cy="4752975"/>
          </a:xfrm>
        </p:spPr>
        <p:txBody>
          <a:bodyPr/>
          <a:lstStyle/>
          <a:p>
            <a:r>
              <a:rPr lang="en-US" sz="2000" dirty="0" smtClean="0"/>
              <a:t>Is this modification at the end flange possible? (</a:t>
            </a:r>
            <a:r>
              <a:rPr lang="en-US" sz="2000" dirty="0" err="1" smtClean="0"/>
              <a:t>Shuji</a:t>
            </a:r>
            <a:r>
              <a:rPr lang="en-US" sz="2000" dirty="0" smtClean="0"/>
              <a:t>-san)</a:t>
            </a:r>
          </a:p>
          <a:p>
            <a:r>
              <a:rPr lang="en-US" sz="2000" dirty="0" smtClean="0"/>
              <a:t>Purpose of these drills?</a:t>
            </a:r>
          </a:p>
          <a:p>
            <a:pPr lvl="1"/>
            <a:r>
              <a:rPr lang="de-DE" sz="1800" dirty="0" smtClean="0"/>
              <a:t>Can </a:t>
            </a:r>
            <a:r>
              <a:rPr lang="de-DE" sz="1800" dirty="0" err="1" smtClean="0"/>
              <a:t>we</a:t>
            </a:r>
            <a:r>
              <a:rPr lang="de-DE" sz="1800" dirty="0" smtClean="0"/>
              <a:t> </a:t>
            </a:r>
            <a:r>
              <a:rPr lang="de-DE" sz="1800" dirty="0" err="1" smtClean="0"/>
              <a:t>leave</a:t>
            </a:r>
            <a:r>
              <a:rPr lang="de-DE" sz="1800" dirty="0" smtClean="0"/>
              <a:t> </a:t>
            </a:r>
            <a:r>
              <a:rPr lang="de-DE" sz="1800" dirty="0" err="1" smtClean="0"/>
              <a:t>them</a:t>
            </a:r>
            <a:r>
              <a:rPr lang="de-DE" sz="1800" dirty="0" smtClean="0"/>
              <a:t>?</a:t>
            </a:r>
          </a:p>
          <a:p>
            <a:pPr lvl="1"/>
            <a:r>
              <a:rPr lang="de-DE" sz="1800" dirty="0" err="1" smtClean="0"/>
              <a:t>Or</a:t>
            </a:r>
            <a:r>
              <a:rPr lang="de-DE" sz="1800" dirty="0" smtClean="0"/>
              <a:t> </a:t>
            </a:r>
            <a:r>
              <a:rPr lang="de-DE" sz="1800" dirty="0" err="1" smtClean="0"/>
              <a:t>shift</a:t>
            </a:r>
            <a:r>
              <a:rPr lang="de-DE" sz="1800" dirty="0" smtClean="0"/>
              <a:t> </a:t>
            </a:r>
            <a:r>
              <a:rPr lang="de-DE" sz="1800" dirty="0" err="1" smtClean="0"/>
              <a:t>them</a:t>
            </a:r>
            <a:r>
              <a:rPr lang="de-DE" sz="1800" dirty="0" smtClean="0"/>
              <a:t>?</a:t>
            </a:r>
          </a:p>
          <a:p>
            <a:pPr marL="457200" lvl="1" indent="0">
              <a:buNone/>
            </a:pPr>
            <a:endParaRPr lang="en-US" sz="2400" dirty="0" smtClean="0"/>
          </a:p>
          <a:p>
            <a:endParaRPr lang="de-DE" sz="2800" dirty="0" smtClean="0"/>
          </a:p>
          <a:p>
            <a:endParaRPr lang="de-DE" sz="2800" dirty="0" smtClean="0"/>
          </a:p>
          <a:p>
            <a:endParaRPr lang="de-DE" sz="2400" dirty="0" smtClean="0"/>
          </a:p>
          <a:p>
            <a:endParaRPr lang="en-US" sz="2400" dirty="0" smtClean="0"/>
          </a:p>
          <a:p>
            <a:r>
              <a:rPr lang="en-US" sz="2000" dirty="0" smtClean="0"/>
              <a:t>Can Welcon braze the brass plate (torque relief) on the pipe? </a:t>
            </a:r>
          </a:p>
          <a:p>
            <a:pPr lvl="1"/>
            <a:r>
              <a:rPr lang="en-US" sz="1800" dirty="0" smtClean="0"/>
              <a:t>If so, which requirement (material thickness and gap between plate and isolator is necessary)? (Toru-san)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2014.10.02</a:t>
            </a:r>
            <a:endParaRPr lang="de-AT" dirty="0"/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3707904" y="2492896"/>
            <a:ext cx="2808312" cy="21601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3707904" y="2492896"/>
            <a:ext cx="2304256" cy="19442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>
            <a:off x="3707904" y="2492896"/>
            <a:ext cx="3279028" cy="8837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19</a:t>
            </a:fld>
            <a:endParaRPr lang="de-AT" dirty="0"/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3707904" y="2492896"/>
            <a:ext cx="3845565" cy="11278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67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920" y="1772815"/>
            <a:ext cx="8352160" cy="4608935"/>
          </a:xfrm>
        </p:spPr>
        <p:txBody>
          <a:bodyPr/>
          <a:lstStyle/>
          <a:p>
            <a:r>
              <a:rPr lang="en-US" sz="2400" dirty="0" smtClean="0"/>
              <a:t>Kokeshi Pin &amp; new set screw</a:t>
            </a:r>
          </a:p>
          <a:p>
            <a:r>
              <a:rPr lang="en-US" sz="2400" dirty="0" smtClean="0"/>
              <a:t>New cooling pipe routing between the end rings</a:t>
            </a:r>
          </a:p>
          <a:p>
            <a:r>
              <a:rPr lang="en-US" sz="2400" dirty="0" smtClean="0"/>
              <a:t>Origami cooling pipes &amp; clamps</a:t>
            </a:r>
          </a:p>
          <a:p>
            <a:r>
              <a:rPr lang="en-US" sz="2400" dirty="0" smtClean="0"/>
              <a:t>Modification BWD L5 end rings </a:t>
            </a:r>
          </a:p>
          <a:p>
            <a:r>
              <a:rPr lang="en-US" sz="2400" dirty="0" smtClean="0"/>
              <a:t>Clamps for NTC &amp; fiber</a:t>
            </a:r>
          </a:p>
          <a:p>
            <a:r>
              <a:rPr lang="en-US" sz="2400" dirty="0" smtClean="0"/>
              <a:t>Larger surface &amp; position change of Keratherm on the Origamis</a:t>
            </a:r>
          </a:p>
          <a:p>
            <a:r>
              <a:rPr lang="en-US" sz="2400" dirty="0" smtClean="0"/>
              <a:t>Position of the grounding screw </a:t>
            </a:r>
            <a:r>
              <a:rPr lang="en-US" sz="2400" dirty="0" smtClean="0"/>
              <a:t>BWD </a:t>
            </a:r>
            <a:r>
              <a:rPr lang="en-US" sz="2400" dirty="0" smtClean="0"/>
              <a:t>shift</a:t>
            </a:r>
          </a:p>
          <a:p>
            <a:r>
              <a:rPr lang="en-US" sz="2400" dirty="0" smtClean="0"/>
              <a:t>Concept </a:t>
            </a:r>
            <a:r>
              <a:rPr lang="en-US" sz="2400" dirty="0" smtClean="0"/>
              <a:t>for the pipe isolation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2014.10.02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3705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&amp; Outlook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8824" y="1628775"/>
            <a:ext cx="8086353" cy="4752975"/>
          </a:xfrm>
        </p:spPr>
        <p:txBody>
          <a:bodyPr/>
          <a:lstStyle/>
          <a:p>
            <a:r>
              <a:rPr lang="en-US" sz="2000" dirty="0" smtClean="0"/>
              <a:t>We tested the set screw with all the End mounts and Kokeshi pins we have </a:t>
            </a:r>
            <a:r>
              <a:rPr lang="en-US" sz="1400" dirty="0" smtClean="0"/>
              <a:t>(works from a diameter under 1.9mm)</a:t>
            </a:r>
            <a:endParaRPr lang="en-US" sz="1800" dirty="0" smtClean="0"/>
          </a:p>
          <a:p>
            <a:r>
              <a:rPr lang="en-US" sz="2000" dirty="0" smtClean="0"/>
              <a:t>We would prefer a diameter of 1.6mm+0.1mm</a:t>
            </a:r>
            <a:endParaRPr lang="en-US" sz="1800" dirty="0" smtClean="0"/>
          </a:p>
          <a:p>
            <a:r>
              <a:rPr lang="en-US" sz="2000" dirty="0" smtClean="0"/>
              <a:t>Machining can be done at HEPHY for all set screws </a:t>
            </a:r>
            <a:r>
              <a:rPr lang="en-US" sz="1400" dirty="0" smtClean="0"/>
              <a:t>(~200 pcs)</a:t>
            </a:r>
          </a:p>
          <a:p>
            <a:r>
              <a:rPr lang="en-US" sz="2000" dirty="0" smtClean="0"/>
              <a:t>New pipe routing between the end rings </a:t>
            </a:r>
            <a:r>
              <a:rPr lang="en-US" sz="1400" dirty="0" smtClean="0"/>
              <a:t>(can Welcon bend those?)</a:t>
            </a:r>
          </a:p>
          <a:p>
            <a:r>
              <a:rPr lang="en-US" sz="2000" dirty="0" smtClean="0"/>
              <a:t>HEPHY can produce all the clamps for the Origami pipes and for the NTC &amp; fiber clamps </a:t>
            </a:r>
            <a:r>
              <a:rPr lang="en-US" sz="1400" dirty="0" smtClean="0"/>
              <a:t>(to be glued during ladder mount?)</a:t>
            </a:r>
          </a:p>
          <a:p>
            <a:r>
              <a:rPr lang="en-US" sz="2000" dirty="0" smtClean="0"/>
              <a:t>The L5 BWD end rings are modified </a:t>
            </a:r>
            <a:r>
              <a:rPr lang="en-US" sz="1400" dirty="0" smtClean="0"/>
              <a:t>(3mmx45° chamfer)</a:t>
            </a:r>
          </a:p>
          <a:p>
            <a:r>
              <a:rPr lang="en-US" sz="2000" dirty="0" smtClean="0"/>
              <a:t>Larger surface &amp; position change of the Keratherm on the Origamis</a:t>
            </a:r>
          </a:p>
          <a:p>
            <a:r>
              <a:rPr lang="en-US" sz="2000" dirty="0" smtClean="0"/>
              <a:t>Position of the grounding screw BWD shift towards the slanted part</a:t>
            </a:r>
            <a:endParaRPr lang="en-US" sz="1400" dirty="0" smtClean="0"/>
          </a:p>
          <a:p>
            <a:r>
              <a:rPr lang="en-US" sz="2000" dirty="0" smtClean="0"/>
              <a:t>Concept for the pipes isolation and torque relief are done </a:t>
            </a:r>
            <a:endParaRPr lang="en-US" sz="1400" dirty="0"/>
          </a:p>
          <a:p>
            <a:pPr lvl="1"/>
            <a:r>
              <a:rPr lang="en-US" sz="1400" dirty="0"/>
              <a:t>N</a:t>
            </a:r>
            <a:r>
              <a:rPr lang="en-US" sz="1400" dirty="0" smtClean="0"/>
              <a:t>eeds </a:t>
            </a:r>
            <a:r>
              <a:rPr lang="en-US" sz="1400" dirty="0"/>
              <a:t>to be </a:t>
            </a:r>
            <a:r>
              <a:rPr lang="en-US" sz="1400" dirty="0" smtClean="0"/>
              <a:t>verified</a:t>
            </a:r>
            <a:endParaRPr lang="en-US" sz="1400" dirty="0"/>
          </a:p>
          <a:p>
            <a:r>
              <a:rPr lang="en-US" sz="1800" dirty="0" smtClean="0"/>
              <a:t>Planned </a:t>
            </a:r>
            <a:r>
              <a:rPr lang="en-US" sz="1800" dirty="0" smtClean="0"/>
              <a:t>release </a:t>
            </a:r>
            <a:r>
              <a:rPr lang="en-US" sz="1800" dirty="0"/>
              <a:t>date for the Rev. 2.2 is end of October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2014.10.02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20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4685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With The Old Set Screw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2014.10.02</a:t>
            </a:r>
            <a:endParaRPr lang="de-AT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1827311" y="1700809"/>
            <a:ext cx="5489378" cy="4117035"/>
            <a:chOff x="1458886" y="1700809"/>
            <a:chExt cx="5489378" cy="4117035"/>
          </a:xfrm>
        </p:grpSpPr>
        <p:pic>
          <p:nvPicPr>
            <p:cNvPr id="6" name="Inhaltsplatzhalter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8886" y="1700809"/>
              <a:ext cx="5489378" cy="4117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feld 6"/>
            <p:cNvSpPr txBox="1"/>
            <p:nvPr/>
          </p:nvSpPr>
          <p:spPr>
            <a:xfrm>
              <a:off x="1458886" y="1700809"/>
              <a:ext cx="54893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Old Set Screw (DIN 914 with conical tip)</a:t>
              </a:r>
              <a:endParaRPr lang="en-US" b="1" dirty="0"/>
            </a:p>
          </p:txBody>
        </p:sp>
        <p:sp>
          <p:nvSpPr>
            <p:cNvPr id="8" name="Ellipse 7"/>
            <p:cNvSpPr/>
            <p:nvPr/>
          </p:nvSpPr>
          <p:spPr>
            <a:xfrm>
              <a:off x="2981330" y="3393194"/>
              <a:ext cx="1222245" cy="1224136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feld 9"/>
          <p:cNvSpPr txBox="1"/>
          <p:nvPr/>
        </p:nvSpPr>
        <p:spPr>
          <a:xfrm>
            <a:off x="457200" y="5971161"/>
            <a:ext cx="822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Impression in the cylindrical part of the </a:t>
            </a:r>
            <a:r>
              <a:rPr lang="en-US" sz="2000" dirty="0"/>
              <a:t>Kokeshi Pin (difficult to </a:t>
            </a:r>
            <a:r>
              <a:rPr lang="en-US" sz="2000" dirty="0" smtClean="0"/>
              <a:t>remove)</a:t>
            </a:r>
            <a:endParaRPr lang="en-US" sz="2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72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Set Screw</a:t>
            </a:r>
            <a:endParaRPr lang="en-GB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733" y="1808714"/>
            <a:ext cx="4320000" cy="3240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39552" y="5254630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Old Set Screw M3x5 (DIN914)</a:t>
            </a:r>
            <a:endParaRPr lang="en-US" sz="2000" dirty="0"/>
          </a:p>
        </p:txBody>
      </p:sp>
      <p:sp>
        <p:nvSpPr>
          <p:cNvPr id="10" name="Textfeld 9"/>
          <p:cNvSpPr txBox="1"/>
          <p:nvPr/>
        </p:nvSpPr>
        <p:spPr>
          <a:xfrm>
            <a:off x="5076056" y="5249745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Set Screw M3x5 (DIN915)</a:t>
            </a:r>
          </a:p>
          <a:p>
            <a:pPr algn="ctr"/>
            <a:r>
              <a:rPr lang="en-US" sz="2000" dirty="0" smtClean="0"/>
              <a:t>with</a:t>
            </a:r>
            <a:r>
              <a:rPr lang="de-DE" sz="2000" dirty="0"/>
              <a:t> </a:t>
            </a:r>
            <a:r>
              <a:rPr lang="de-DE" sz="2000" dirty="0" smtClean="0"/>
              <a:t>a 0.5x45° chamfer</a:t>
            </a:r>
            <a:endParaRPr lang="en-US" sz="2000" dirty="0"/>
          </a:p>
        </p:txBody>
      </p:sp>
      <p:sp>
        <p:nvSpPr>
          <p:cNvPr id="4" name="Textfeld 3"/>
          <p:cNvSpPr txBox="1"/>
          <p:nvPr/>
        </p:nvSpPr>
        <p:spPr>
          <a:xfrm>
            <a:off x="334641" y="6165304"/>
            <a:ext cx="8496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This machining can be done at HEPHY for all screws</a:t>
            </a:r>
            <a:endParaRPr lang="en-US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2014.10.02</a:t>
            </a:r>
            <a:endParaRPr lang="de-AT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01712"/>
            <a:ext cx="4320480" cy="3240360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2208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</a:t>
            </a:r>
            <a:r>
              <a:rPr lang="en-US" dirty="0"/>
              <a:t>W</a:t>
            </a:r>
            <a:r>
              <a:rPr lang="en-US" dirty="0" smtClean="0"/>
              <a:t>ith New Set Screw (40Ncm)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8442" y="1634559"/>
            <a:ext cx="4319998" cy="324000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4008" y="1634559"/>
            <a:ext cx="4320000" cy="3240000"/>
          </a:xfrm>
          <a:prstGeom prst="rect">
            <a:avLst/>
          </a:prstGeom>
        </p:spPr>
      </p:pic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468313" y="5085184"/>
            <a:ext cx="822960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61A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61A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1A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9pPr>
          </a:lstStyle>
          <a:p>
            <a:r>
              <a:rPr lang="en-US" sz="2000" kern="0" dirty="0" smtClean="0"/>
              <a:t>Easy to remove with this constellation </a:t>
            </a:r>
            <a:r>
              <a:rPr lang="en-US" sz="1600" kern="0" dirty="0" smtClean="0"/>
              <a:t>(BWD End mount 5, BWD Kokeshi pin 69 and End ring BWD-L5)</a:t>
            </a:r>
            <a:endParaRPr lang="en-US" sz="2000" kern="0" dirty="0" smtClean="0"/>
          </a:p>
          <a:p>
            <a:r>
              <a:rPr lang="en-US" sz="2000" kern="0" dirty="0" smtClean="0"/>
              <a:t>We tested all End mounts and Kokeshi pins with different set screws</a:t>
            </a:r>
          </a:p>
          <a:p>
            <a:pPr lvl="1"/>
            <a:r>
              <a:rPr lang="en-US" sz="1600" kern="0" dirty="0" smtClean="0"/>
              <a:t>Easy </a:t>
            </a:r>
            <a:r>
              <a:rPr lang="en-US" sz="1600" kern="0" dirty="0"/>
              <a:t>removal depends on the diameter of </a:t>
            </a:r>
            <a:r>
              <a:rPr lang="en-US" sz="1600" kern="0" dirty="0" smtClean="0"/>
              <a:t>the set screw </a:t>
            </a:r>
            <a:r>
              <a:rPr lang="en-US" sz="1100" kern="0" dirty="0" smtClean="0"/>
              <a:t>(diameter tolerance: 2.00-1.80mm)</a:t>
            </a:r>
            <a:endParaRPr lang="en-US" sz="2000" kern="0" dirty="0"/>
          </a:p>
        </p:txBody>
      </p:sp>
      <p:sp>
        <p:nvSpPr>
          <p:cNvPr id="8" name="Textfeld 7"/>
          <p:cNvSpPr txBox="1"/>
          <p:nvPr/>
        </p:nvSpPr>
        <p:spPr>
          <a:xfrm>
            <a:off x="4644009" y="1634559"/>
            <a:ext cx="432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/>
              <a:t>New Set Screw (DIN 915) with Ø 1.9mm and chamfer </a:t>
            </a:r>
            <a:endParaRPr lang="en-US" sz="1200" b="1" dirty="0"/>
          </a:p>
        </p:txBody>
      </p:sp>
      <p:sp>
        <p:nvSpPr>
          <p:cNvPr id="9" name="Textfeld 8"/>
          <p:cNvSpPr txBox="1"/>
          <p:nvPr/>
        </p:nvSpPr>
        <p:spPr>
          <a:xfrm>
            <a:off x="91903" y="1634559"/>
            <a:ext cx="432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Old Set Screw (DIN 914, conical tip)</a:t>
            </a:r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2014.10.02</a:t>
            </a:r>
            <a:endParaRPr lang="de-AT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dirty="0" smtClean="0"/>
              <a:t>Florian Buchsteiner (HEPHY Vienna)</a:t>
            </a:r>
            <a:endParaRPr lang="de-AT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31933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261" y="2348880"/>
            <a:ext cx="1872208" cy="15751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6629" y="836612"/>
            <a:ext cx="8712968" cy="864195"/>
          </a:xfrm>
        </p:spPr>
        <p:txBody>
          <a:bodyPr/>
          <a:lstStyle/>
          <a:p>
            <a:r>
              <a:rPr lang="de-DE" dirty="0" smtClean="0"/>
              <a:t>Dimension </a:t>
            </a:r>
            <a:r>
              <a:rPr lang="en-US" dirty="0" smtClean="0"/>
              <a:t>Of</a:t>
            </a:r>
            <a:r>
              <a:rPr lang="de-DE" dirty="0" smtClean="0"/>
              <a:t> </a:t>
            </a:r>
            <a:r>
              <a:rPr lang="de-DE" dirty="0"/>
              <a:t>T</a:t>
            </a:r>
            <a:r>
              <a:rPr lang="de-DE" dirty="0" smtClean="0"/>
              <a:t>he Kokeshi Pin Set </a:t>
            </a:r>
            <a:r>
              <a:rPr lang="de-DE" dirty="0" err="1" smtClean="0"/>
              <a:t>Up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1800" dirty="0" smtClean="0"/>
              <a:t>(BWD End Mount 5, Kokeshi Pin 69 </a:t>
            </a:r>
            <a:r>
              <a:rPr lang="de-DE" sz="1800" dirty="0" err="1"/>
              <a:t>a</a:t>
            </a:r>
            <a:r>
              <a:rPr lang="de-DE" sz="1800" dirty="0" err="1" smtClean="0"/>
              <a:t>nd</a:t>
            </a:r>
            <a:r>
              <a:rPr lang="de-DE" sz="1800" dirty="0" smtClean="0"/>
              <a:t> End ring BWD-L5)</a:t>
            </a:r>
            <a:r>
              <a:rPr lang="de-DE" dirty="0" smtClean="0"/>
              <a:t> 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2014.10.02</a:t>
            </a:r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241722"/>
            <a:ext cx="5043488" cy="142875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692" y="1938945"/>
            <a:ext cx="4341065" cy="2240285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" name="Textfeld 10"/>
          <p:cNvSpPr txBox="1"/>
          <p:nvPr/>
        </p:nvSpPr>
        <p:spPr>
          <a:xfrm>
            <a:off x="7663634" y="3978428"/>
            <a:ext cx="1293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Toru Tsuboyama</a:t>
            </a:r>
            <a:endParaRPr lang="en-US" sz="1000" dirty="0"/>
          </a:p>
        </p:txBody>
      </p:sp>
      <p:sp>
        <p:nvSpPr>
          <p:cNvPr id="12" name="Textfeld 11"/>
          <p:cNvSpPr txBox="1"/>
          <p:nvPr/>
        </p:nvSpPr>
        <p:spPr>
          <a:xfrm>
            <a:off x="333974" y="5795625"/>
            <a:ext cx="8498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Set up </a:t>
            </a:r>
            <a:r>
              <a:rPr lang="en-US" sz="2000" dirty="0" smtClean="0"/>
              <a:t>works </a:t>
            </a:r>
            <a:r>
              <a:rPr lang="en-US" sz="2000" dirty="0"/>
              <a:t>in the worst </a:t>
            </a:r>
            <a:r>
              <a:rPr lang="en-US" sz="2000" dirty="0" smtClean="0"/>
              <a:t>case </a:t>
            </a:r>
            <a:r>
              <a:rPr lang="de-DE" sz="2000" dirty="0">
                <a:solidFill>
                  <a:srgbClr val="FFC000"/>
                </a:solidFill>
              </a:rPr>
              <a:t>6.90 </a:t>
            </a:r>
            <a:r>
              <a:rPr lang="de-DE" sz="2000" dirty="0"/>
              <a:t>- </a:t>
            </a:r>
            <a:r>
              <a:rPr lang="de-DE" sz="2000" dirty="0">
                <a:solidFill>
                  <a:srgbClr val="0070C0"/>
                </a:solidFill>
              </a:rPr>
              <a:t>2.05 </a:t>
            </a:r>
            <a:r>
              <a:rPr lang="de-DE" sz="2000" dirty="0"/>
              <a:t>= </a:t>
            </a:r>
            <a:r>
              <a:rPr lang="de-DE" sz="2000" u="sng" dirty="0">
                <a:solidFill>
                  <a:srgbClr val="00B050"/>
                </a:solidFill>
              </a:rPr>
              <a:t>4.85mm</a:t>
            </a:r>
            <a:r>
              <a:rPr lang="en-US" sz="2000" dirty="0" smtClean="0"/>
              <a:t> </a:t>
            </a:r>
            <a:r>
              <a:rPr lang="en-US" dirty="0"/>
              <a:t>(minimum case)</a:t>
            </a:r>
            <a:r>
              <a:rPr lang="en-US" dirty="0" smtClean="0"/>
              <a:t> </a:t>
            </a:r>
          </a:p>
          <a:p>
            <a:pPr algn="ctr"/>
            <a:r>
              <a:rPr lang="en-US" sz="2000" dirty="0"/>
              <a:t>only if the Ø of the set screw is &lt;=1.9mm</a:t>
            </a:r>
            <a:endParaRPr lang="en-US" sz="2000" u="sng" dirty="0">
              <a:solidFill>
                <a:srgbClr val="00B050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8336886" y="3135284"/>
            <a:ext cx="278076" cy="161606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1197149" y="3574721"/>
            <a:ext cx="225549" cy="161606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 rot="16200000">
            <a:off x="655786" y="5161605"/>
            <a:ext cx="225549" cy="161606"/>
          </a:xfrm>
          <a:prstGeom prst="ellipse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8120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/>
          <p:cNvGrpSpPr/>
          <p:nvPr/>
        </p:nvGrpSpPr>
        <p:grpSpPr>
          <a:xfrm>
            <a:off x="1403648" y="1699227"/>
            <a:ext cx="6336704" cy="4682101"/>
            <a:chOff x="1403648" y="1633575"/>
            <a:chExt cx="6336704" cy="4682101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58"/>
            <a:stretch/>
          </p:blipFill>
          <p:spPr>
            <a:xfrm>
              <a:off x="5472608" y="1633575"/>
              <a:ext cx="2267744" cy="4680000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342"/>
            <a:stretch/>
          </p:blipFill>
          <p:spPr>
            <a:xfrm>
              <a:off x="1403648" y="1635676"/>
              <a:ext cx="3972256" cy="46800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Screw With A Diameter Of </a:t>
            </a:r>
            <a:r>
              <a:rPr lang="en-US" dirty="0"/>
              <a:t>About</a:t>
            </a:r>
            <a:r>
              <a:rPr lang="en-US" dirty="0" smtClean="0"/>
              <a:t> 1.75mm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2014.10.02</a:t>
            </a:r>
            <a:endParaRPr lang="de-AT" dirty="0"/>
          </a:p>
        </p:txBody>
      </p:sp>
      <p:sp>
        <p:nvSpPr>
          <p:cNvPr id="15" name="Textfeld 14"/>
          <p:cNvSpPr txBox="1"/>
          <p:nvPr/>
        </p:nvSpPr>
        <p:spPr>
          <a:xfrm>
            <a:off x="3347864" y="4293096"/>
            <a:ext cx="1728192" cy="33855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 smtClean="0"/>
              <a:t>length</a:t>
            </a:r>
            <a:r>
              <a:rPr lang="de-DE" dirty="0" smtClean="0"/>
              <a:t> = 174µm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5526360" y="4225878"/>
            <a:ext cx="2160240" cy="33855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 smtClean="0"/>
              <a:t>diameter</a:t>
            </a:r>
            <a:r>
              <a:rPr lang="de-DE" dirty="0" smtClean="0"/>
              <a:t> = 1.76mm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5635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/>
          <p:cNvGrpSpPr/>
          <p:nvPr/>
        </p:nvGrpSpPr>
        <p:grpSpPr>
          <a:xfrm>
            <a:off x="881844" y="1665262"/>
            <a:ext cx="7380312" cy="4680000"/>
            <a:chOff x="0" y="0"/>
            <a:chExt cx="7380312" cy="4680000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962"/>
            <a:stretch/>
          </p:blipFill>
          <p:spPr>
            <a:xfrm>
              <a:off x="0" y="0"/>
              <a:ext cx="3995936" cy="4680000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502"/>
            <a:stretch/>
          </p:blipFill>
          <p:spPr>
            <a:xfrm>
              <a:off x="4104456" y="0"/>
              <a:ext cx="3275856" cy="4680000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Screw </a:t>
            </a:r>
            <a:r>
              <a:rPr lang="en-US" dirty="0" smtClean="0"/>
              <a:t>With A Diameter Of </a:t>
            </a:r>
            <a:r>
              <a:rPr lang="en-US" dirty="0"/>
              <a:t>About</a:t>
            </a:r>
            <a:r>
              <a:rPr lang="en-US" dirty="0" smtClean="0"/>
              <a:t> 1.50mm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2014.10.02</a:t>
            </a:r>
            <a:endParaRPr lang="de-AT" dirty="0"/>
          </a:p>
        </p:txBody>
      </p:sp>
      <p:sp>
        <p:nvSpPr>
          <p:cNvPr id="15" name="Textfeld 14"/>
          <p:cNvSpPr txBox="1"/>
          <p:nvPr/>
        </p:nvSpPr>
        <p:spPr>
          <a:xfrm>
            <a:off x="2655254" y="4581128"/>
            <a:ext cx="1728192" cy="33855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 smtClean="0"/>
              <a:t>length</a:t>
            </a:r>
            <a:r>
              <a:rPr lang="de-DE" dirty="0" smtClean="0"/>
              <a:t> = 281µm</a:t>
            </a:r>
            <a:endParaRPr lang="en-US" dirty="0"/>
          </a:p>
        </p:txBody>
      </p:sp>
      <p:sp>
        <p:nvSpPr>
          <p:cNvPr id="19" name="Textfeld 18"/>
          <p:cNvSpPr txBox="1"/>
          <p:nvPr/>
        </p:nvSpPr>
        <p:spPr>
          <a:xfrm>
            <a:off x="5543600" y="4869160"/>
            <a:ext cx="2160240" cy="33855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err="1" smtClean="0"/>
              <a:t>diameter</a:t>
            </a:r>
            <a:r>
              <a:rPr lang="de-DE" dirty="0" smtClean="0"/>
              <a:t> = 1.50mm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4989550" y="2658398"/>
            <a:ext cx="1296144" cy="338554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deformation</a:t>
            </a: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5448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Screw </a:t>
            </a:r>
            <a:r>
              <a:rPr lang="en-US" dirty="0" smtClean="0"/>
              <a:t>With A Diameter Of </a:t>
            </a:r>
            <a:r>
              <a:rPr lang="en-US" dirty="0"/>
              <a:t>About</a:t>
            </a:r>
            <a:r>
              <a:rPr lang="en-US" dirty="0" smtClean="0"/>
              <a:t> 1.60mm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AT" smtClean="0"/>
              <a:t>Florian Buchsteiner (HEPHY Vienna)</a:t>
            </a:r>
            <a:endParaRPr lang="de-AT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2014.10.02</a:t>
            </a:r>
            <a:endParaRPr lang="de-AT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568780" y="1726489"/>
            <a:ext cx="8006440" cy="2952328"/>
            <a:chOff x="1349896" y="2996952"/>
            <a:chExt cx="6444208" cy="237626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84" r="37116" b="21541"/>
            <a:stretch/>
          </p:blipFill>
          <p:spPr>
            <a:xfrm>
              <a:off x="1349896" y="2996952"/>
              <a:ext cx="3923928" cy="2376264"/>
            </a:xfrm>
            <a:prstGeom prst="rect">
              <a:avLst/>
            </a:prstGeom>
          </p:spPr>
        </p:pic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60" t="27684" b="21541"/>
            <a:stretch/>
          </p:blipFill>
          <p:spPr>
            <a:xfrm>
              <a:off x="5370528" y="2996952"/>
              <a:ext cx="2423576" cy="2376264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3059832" y="4581128"/>
              <a:ext cx="1728192" cy="3385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err="1" smtClean="0"/>
                <a:t>length</a:t>
              </a:r>
              <a:r>
                <a:rPr lang="de-DE" dirty="0" smtClean="0"/>
                <a:t> = 254µm</a:t>
              </a:r>
              <a:endParaRPr lang="en-US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5508104" y="4869160"/>
              <a:ext cx="2160240" cy="3385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DE" dirty="0" err="1" smtClean="0"/>
                <a:t>diameter</a:t>
              </a:r>
              <a:r>
                <a:rPr lang="de-DE" dirty="0" smtClean="0"/>
                <a:t> = 1.60mm</a:t>
              </a:r>
              <a:endParaRPr lang="en-US" dirty="0"/>
            </a:p>
          </p:txBody>
        </p:sp>
      </p:grp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495406" y="4869159"/>
            <a:ext cx="8153189" cy="1572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000">
                <a:solidFill>
                  <a:srgbClr val="0061A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600">
                <a:solidFill>
                  <a:srgbClr val="0061A0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rgbClr val="0061A0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61A0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61A0"/>
                </a:solidFill>
                <a:latin typeface="+mn-lt"/>
              </a:defRPr>
            </a:lvl9pPr>
          </a:lstStyle>
          <a:p>
            <a:r>
              <a:rPr lang="en-US" sz="2000" dirty="0" smtClean="0"/>
              <a:t>Is our preferred diameter (1.6mm+0.1mm) :</a:t>
            </a:r>
          </a:p>
          <a:p>
            <a:pPr lvl="1"/>
            <a:r>
              <a:rPr lang="en-US" sz="1600" dirty="0"/>
              <a:t>Is small enough to provide sufficient distance to cylindrical </a:t>
            </a:r>
            <a:r>
              <a:rPr lang="en-US" sz="1600" dirty="0" smtClean="0"/>
              <a:t>part of the Kokeshi </a:t>
            </a:r>
            <a:r>
              <a:rPr lang="en-US" sz="1600" dirty="0"/>
              <a:t>pin (even at maximum </a:t>
            </a:r>
            <a:r>
              <a:rPr lang="en-US" sz="1600" dirty="0" smtClean="0"/>
              <a:t>tolerance 1.7mm)</a:t>
            </a:r>
          </a:p>
          <a:p>
            <a:r>
              <a:rPr lang="en-US" sz="2000" dirty="0"/>
              <a:t>Under this diameter </a:t>
            </a:r>
            <a:r>
              <a:rPr lang="en-US" sz="2000" dirty="0" smtClean="0"/>
              <a:t>the </a:t>
            </a:r>
            <a:r>
              <a:rPr lang="en-US" sz="2000" dirty="0"/>
              <a:t>screw begins to </a:t>
            </a:r>
            <a:r>
              <a:rPr lang="en-US" sz="2000" dirty="0" smtClean="0"/>
              <a:t>deform</a:t>
            </a:r>
          </a:p>
          <a:p>
            <a:r>
              <a:rPr lang="en-US" sz="2000" dirty="0"/>
              <a:t>This machining can be </a:t>
            </a:r>
            <a:r>
              <a:rPr lang="en-US" sz="2000" dirty="0" smtClean="0"/>
              <a:t>done also </a:t>
            </a:r>
            <a:r>
              <a:rPr lang="en-US" sz="2000" dirty="0"/>
              <a:t>at HEPHY for all screws</a:t>
            </a:r>
          </a:p>
          <a:p>
            <a:endParaRPr lang="en-US" sz="20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endParaRPr lang="en-US" sz="200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3752E-CC6F-4124-AE2E-5DD91DD2A8C1}" type="slidenum">
              <a:rPr lang="de-AT" smtClean="0"/>
              <a:pPr>
                <a:defRPr/>
              </a:pPr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3498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Hephy-Vorlage</Template>
  <TotalTime>0</TotalTime>
  <Words>1004</Words>
  <Application>Microsoft Office PowerPoint</Application>
  <PresentationFormat>Bildschirmpräsentation (4:3)</PresentationFormat>
  <Paragraphs>171</Paragraphs>
  <Slides>20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2" baseType="lpstr">
      <vt:lpstr>Arial</vt:lpstr>
      <vt:lpstr>blank</vt:lpstr>
      <vt:lpstr>SVD Mechanics Update</vt:lpstr>
      <vt:lpstr>Overview</vt:lpstr>
      <vt:lpstr>Problem With The Old Set Screw</vt:lpstr>
      <vt:lpstr>New Set Screw</vt:lpstr>
      <vt:lpstr>Result With New Set Screw (40Ncm)</vt:lpstr>
      <vt:lpstr>Dimension Of The Kokeshi Pin Set Up (BWD End Mount 5, Kokeshi Pin 69 and End ring BWD-L5) </vt:lpstr>
      <vt:lpstr>Screw With A Diameter Of About 1.75mm</vt:lpstr>
      <vt:lpstr>Screw With A Diameter Of About 1.50mm</vt:lpstr>
      <vt:lpstr>Screw With A Diameter Of About 1.60mm</vt:lpstr>
      <vt:lpstr>New Cooling Pipe Routing End Rings</vt:lpstr>
      <vt:lpstr>L6 Origami Cooling Pipes &amp; Clamps</vt:lpstr>
      <vt:lpstr>L5 Origami Cooling Pipes &amp; Clamps</vt:lpstr>
      <vt:lpstr>L4 Origami Cooling Pipes &amp; Clamps</vt:lpstr>
      <vt:lpstr>Modification BWD L5 End Rings</vt:lpstr>
      <vt:lpstr>Clamps For NTC &amp; Fiber</vt:lpstr>
      <vt:lpstr>Larger Surface &amp; Position Change Of Keratherm</vt:lpstr>
      <vt:lpstr>Position Of The Grounding Screw BWD Shift</vt:lpstr>
      <vt:lpstr>Concept For The Pipe Isolation</vt:lpstr>
      <vt:lpstr>Open Points For This Concept</vt:lpstr>
      <vt:lpstr>Summary &amp; Outlook</vt:lpstr>
    </vt:vector>
  </TitlesOfParts>
  <Company>Östrerreichische Akademie der Wissenschaften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Buchsteiner</dc:creator>
  <cp:lastModifiedBy>Florian Buchsteiner</cp:lastModifiedBy>
  <cp:revision>181</cp:revision>
  <cp:lastPrinted>2012-02-05T20:44:11Z</cp:lastPrinted>
  <dcterms:created xsi:type="dcterms:W3CDTF">2014-08-26T06:42:53Z</dcterms:created>
  <dcterms:modified xsi:type="dcterms:W3CDTF">2014-10-01T14:34:16Z</dcterms:modified>
</cp:coreProperties>
</file>