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66" r:id="rId3"/>
    <p:sldId id="269" r:id="rId4"/>
    <p:sldId id="270" r:id="rId5"/>
    <p:sldId id="271" r:id="rId6"/>
    <p:sldId id="272" r:id="rId7"/>
    <p:sldId id="277" r:id="rId8"/>
    <p:sldId id="278" r:id="rId9"/>
    <p:sldId id="260" r:id="rId10"/>
    <p:sldId id="276" r:id="rId11"/>
    <p:sldId id="274" r:id="rId12"/>
    <p:sldId id="275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5A7C-37EA-4484-AF9E-788C94221C74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23B03-5B2B-436E-AE58-9562CE544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1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5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10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4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11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7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12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0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2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0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3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4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7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5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6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2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7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5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8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6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9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8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4DD5-91AE-41BA-9999-31564544A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912379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5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F8DF-43D7-4DC6-A1DD-2DC54BE67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2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2052" name="Text Box 1050"/>
          <p:cNvSpPr txBox="1">
            <a:spLocks noChangeArrowheads="1"/>
          </p:cNvSpPr>
          <p:nvPr/>
        </p:nvSpPr>
        <p:spPr bwMode="auto">
          <a:xfrm>
            <a:off x="1034353" y="3966150"/>
            <a:ext cx="766834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Cluster-shape based improvement of spatial resolution for the Belle II DEPFET pixel detector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Peter </a:t>
            </a:r>
            <a:r>
              <a:rPr lang="en-US" sz="1400" dirty="0" err="1" smtClean="0"/>
              <a:t>Kody</a:t>
            </a:r>
            <a:r>
              <a:rPr lang="cs-CZ" sz="1400" dirty="0" smtClean="0"/>
              <a:t>š</a:t>
            </a:r>
            <a:r>
              <a:rPr lang="en-US" sz="1400" dirty="0" smtClean="0"/>
              <a:t>, </a:t>
            </a:r>
            <a:r>
              <a:rPr lang="en-US" sz="1400" i="1" dirty="0" smtClean="0"/>
              <a:t>Charles University in Prague</a:t>
            </a:r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1" y="116632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7" y="1354230"/>
            <a:ext cx="963465" cy="8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4" y="2416195"/>
            <a:ext cx="79208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-4646" y="313627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US" sz="1200" b="1" dirty="0">
                <a:latin typeface="Arial" charset="0"/>
              </a:rPr>
              <a:t>Charles University</a:t>
            </a:r>
          </a:p>
          <a:p>
            <a:pPr algn="ctr">
              <a:spcAft>
                <a:spcPct val="0"/>
              </a:spcAft>
              <a:defRPr/>
            </a:pPr>
            <a:r>
              <a:rPr lang="en-US" sz="1200" b="1" dirty="0">
                <a:latin typeface="Arial" charset="0"/>
              </a:rPr>
              <a:t>Prague</a:t>
            </a:r>
          </a:p>
        </p:txBody>
      </p:sp>
      <p:sp>
        <p:nvSpPr>
          <p:cNvPr id="21" name="Text Box 1050"/>
          <p:cNvSpPr txBox="1">
            <a:spLocks noChangeArrowheads="1"/>
          </p:cNvSpPr>
          <p:nvPr/>
        </p:nvSpPr>
        <p:spPr bwMode="auto">
          <a:xfrm>
            <a:off x="1845822" y="806239"/>
            <a:ext cx="69482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/>
              <a:t>The 6th Belle II PXD/SVD </a:t>
            </a:r>
            <a:r>
              <a:rPr lang="en-US" sz="1400" dirty="0" smtClean="0"/>
              <a:t>workshop, </a:t>
            </a:r>
            <a:r>
              <a:rPr lang="en-US" sz="1400" dirty="0"/>
              <a:t>status of the Belle II SVD and PXD detectors</a:t>
            </a:r>
            <a:endParaRPr lang="en-US" sz="1400" dirty="0" smtClean="0"/>
          </a:p>
          <a:p>
            <a:pPr algn="ctr"/>
            <a:r>
              <a:rPr lang="en-US" sz="1400" dirty="0" smtClean="0"/>
              <a:t>1-3 October 2014</a:t>
            </a:r>
            <a:r>
              <a:rPr lang="en-US" sz="1400" dirty="0"/>
              <a:t>, </a:t>
            </a:r>
            <a:r>
              <a:rPr lang="en-US" sz="1400" dirty="0" smtClean="0"/>
              <a:t>Pisa (Italy)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F2F Tracking meeting in Pisa, 29.-30.9.2014</a:t>
            </a:r>
          </a:p>
          <a:p>
            <a:pPr algn="ctr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0772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11349"/>
              </p:ext>
            </p:extLst>
          </p:nvPr>
        </p:nvGraphicFramePr>
        <p:xfrm>
          <a:off x="142529" y="3114820"/>
          <a:ext cx="8714925" cy="233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orelDRAW" r:id="rId5" imgW="5439181" imgH="1459512" progId="CorelDraw.Graphic.15">
                  <p:embed/>
                </p:oleObj>
              </mc:Choice>
              <mc:Fallback>
                <p:oleObj name="CorelDRAW" r:id="rId5" imgW="5439181" imgH="1459512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529" y="3114820"/>
                        <a:ext cx="8714925" cy="233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943708" y="4223830"/>
            <a:ext cx="432048" cy="445184"/>
          </a:xfrm>
          <a:prstGeom prst="irregularSeal1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1475656" y="3647766"/>
            <a:ext cx="432048" cy="445184"/>
          </a:xfrm>
          <a:prstGeom prst="irregularSeal1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3347864" y="4223830"/>
            <a:ext cx="432048" cy="445184"/>
          </a:xfrm>
          <a:prstGeom prst="irregularSeal1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3563888" y="3647766"/>
            <a:ext cx="432048" cy="445184"/>
          </a:xfrm>
          <a:prstGeom prst="irregularSeal1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050"/>
          <p:cNvSpPr txBox="1">
            <a:spLocks noChangeArrowheads="1"/>
          </p:cNvSpPr>
          <p:nvPr/>
        </p:nvSpPr>
        <p:spPr bwMode="auto">
          <a:xfrm>
            <a:off x="1619672" y="2147593"/>
            <a:ext cx="405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Position of source</a:t>
            </a:r>
          </a:p>
        </p:txBody>
      </p:sp>
      <p:sp>
        <p:nvSpPr>
          <p:cNvPr id="16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Conclusion &amp; plan</a:t>
            </a:r>
            <a:endParaRPr lang="cs-CZ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5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Conclusion &amp; plan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11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sp>
        <p:nvSpPr>
          <p:cNvPr id="12" name="Text Box 1050"/>
          <p:cNvSpPr txBox="1">
            <a:spLocks noChangeArrowheads="1"/>
          </p:cNvSpPr>
          <p:nvPr/>
        </p:nvSpPr>
        <p:spPr bwMode="auto">
          <a:xfrm>
            <a:off x="4067944" y="879103"/>
            <a:ext cx="405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Different pixel size vs. angle</a:t>
            </a:r>
          </a:p>
        </p:txBody>
      </p:sp>
      <p:sp>
        <p:nvSpPr>
          <p:cNvPr id="13" name="Text Box 1050"/>
          <p:cNvSpPr txBox="1">
            <a:spLocks noChangeArrowheads="1"/>
          </p:cNvSpPr>
          <p:nvPr/>
        </p:nvSpPr>
        <p:spPr bwMode="auto">
          <a:xfrm>
            <a:off x="4661182" y="1484784"/>
            <a:ext cx="3465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50 x </a:t>
            </a:r>
            <a:r>
              <a:rPr lang="en-US" sz="2400" dirty="0" smtClean="0">
                <a:solidFill>
                  <a:srgbClr val="FF0000"/>
                </a:solidFill>
              </a:rPr>
              <a:t>55</a:t>
            </a:r>
            <a:r>
              <a:rPr lang="en-US" sz="2400" dirty="0" smtClean="0"/>
              <a:t> x 75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20.1 / </a:t>
            </a:r>
            <a:r>
              <a:rPr lang="en-US" sz="2400" dirty="0"/>
              <a:t>36.6 </a:t>
            </a:r>
            <a:r>
              <a:rPr lang="en-US" sz="2400" dirty="0" smtClean="0"/>
              <a:t>/ 55.7 </a:t>
            </a:r>
            <a:r>
              <a:rPr lang="en-US" sz="2400" dirty="0" err="1" smtClean="0"/>
              <a:t>deg</a:t>
            </a:r>
            <a:endParaRPr lang="en-US" sz="2400" dirty="0" smtClean="0"/>
          </a:p>
        </p:txBody>
      </p:sp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4644008" y="2875325"/>
            <a:ext cx="3456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50 x </a:t>
            </a:r>
            <a:r>
              <a:rPr lang="en-US" sz="2400" dirty="0" smtClean="0">
                <a:solidFill>
                  <a:srgbClr val="FF0000"/>
                </a:solidFill>
              </a:rPr>
              <a:t>60</a:t>
            </a:r>
            <a:r>
              <a:rPr lang="en-US" sz="2400" dirty="0" smtClean="0"/>
              <a:t> x 75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r>
              <a:rPr lang="en-US" sz="2400" dirty="0" smtClean="0"/>
              <a:t>v: 21.8 / </a:t>
            </a:r>
            <a:r>
              <a:rPr lang="en-US" sz="2400" dirty="0"/>
              <a:t>38.7 </a:t>
            </a:r>
            <a:r>
              <a:rPr lang="en-US" sz="2400" dirty="0" smtClean="0"/>
              <a:t>/ 58.0 </a:t>
            </a:r>
            <a:r>
              <a:rPr lang="en-US" sz="2400" dirty="0" err="1" smtClean="0"/>
              <a:t>deg</a:t>
            </a:r>
            <a:endParaRPr lang="en-US" sz="2400" dirty="0" smtClean="0"/>
          </a:p>
        </p:txBody>
      </p:sp>
      <p:sp>
        <p:nvSpPr>
          <p:cNvPr id="15" name="Text Box 1050"/>
          <p:cNvSpPr txBox="1">
            <a:spLocks noChangeArrowheads="1"/>
          </p:cNvSpPr>
          <p:nvPr/>
        </p:nvSpPr>
        <p:spPr bwMode="auto">
          <a:xfrm>
            <a:off x="4661183" y="4172811"/>
            <a:ext cx="3465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50 x </a:t>
            </a:r>
            <a:r>
              <a:rPr lang="en-US" sz="2400" dirty="0" smtClean="0">
                <a:solidFill>
                  <a:srgbClr val="FF0000"/>
                </a:solidFill>
              </a:rPr>
              <a:t>70</a:t>
            </a:r>
            <a:r>
              <a:rPr lang="en-US" sz="2400" dirty="0" smtClean="0"/>
              <a:t> x 75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25.0 / </a:t>
            </a:r>
            <a:r>
              <a:rPr lang="en-US" sz="2400" dirty="0"/>
              <a:t>43.0 </a:t>
            </a:r>
            <a:r>
              <a:rPr lang="en-US" sz="2400" dirty="0" smtClean="0"/>
              <a:t>/ 61.8 </a:t>
            </a:r>
            <a:r>
              <a:rPr lang="en-US" sz="2400" dirty="0" err="1" smtClean="0"/>
              <a:t>deg</a:t>
            </a:r>
            <a:endParaRPr lang="en-US" sz="2400" dirty="0" smtClean="0"/>
          </a:p>
        </p:txBody>
      </p:sp>
      <p:sp>
        <p:nvSpPr>
          <p:cNvPr id="16" name="Text Box 1050"/>
          <p:cNvSpPr txBox="1">
            <a:spLocks noChangeArrowheads="1"/>
          </p:cNvSpPr>
          <p:nvPr/>
        </p:nvSpPr>
        <p:spPr bwMode="auto">
          <a:xfrm>
            <a:off x="4661183" y="5640775"/>
            <a:ext cx="3465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50 x </a:t>
            </a:r>
            <a:r>
              <a:rPr lang="en-US" sz="2400" dirty="0" smtClean="0">
                <a:solidFill>
                  <a:srgbClr val="FF0000"/>
                </a:solidFill>
              </a:rPr>
              <a:t>85</a:t>
            </a:r>
            <a:r>
              <a:rPr lang="en-US" sz="2400" dirty="0" smtClean="0"/>
              <a:t> x 75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: 29.5 / </a:t>
            </a:r>
            <a:r>
              <a:rPr lang="en-US" sz="2400" dirty="0"/>
              <a:t>48.7 </a:t>
            </a:r>
            <a:r>
              <a:rPr lang="en-US" sz="2400" dirty="0" smtClean="0"/>
              <a:t>/ 66.2 </a:t>
            </a:r>
            <a:r>
              <a:rPr lang="en-US" sz="2400" dirty="0" err="1" smtClean="0"/>
              <a:t>deg</a:t>
            </a: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86493"/>
              </p:ext>
            </p:extLst>
          </p:nvPr>
        </p:nvGraphicFramePr>
        <p:xfrm>
          <a:off x="854173" y="748077"/>
          <a:ext cx="3312368" cy="556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orelDRAW" r:id="rId5" imgW="1908651" imgH="3208032" progId="CorelDraw.Graphic.15">
                  <p:embed/>
                </p:oleObj>
              </mc:Choice>
              <mc:Fallback>
                <p:oleObj name="CorelDRAW" r:id="rId5" imgW="1908651" imgH="3208032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173" y="748077"/>
                        <a:ext cx="3312368" cy="5569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503548" y="1484784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2.96</a:t>
            </a:r>
            <a:endParaRPr lang="en-US" sz="2400" dirty="0" smtClean="0"/>
          </a:p>
        </p:txBody>
      </p:sp>
      <p:sp>
        <p:nvSpPr>
          <p:cNvPr id="18" name="Text Box 1050"/>
          <p:cNvSpPr txBox="1">
            <a:spLocks noChangeArrowheads="1"/>
          </p:cNvSpPr>
          <p:nvPr/>
        </p:nvSpPr>
        <p:spPr bwMode="auto">
          <a:xfrm>
            <a:off x="883913" y="517245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1.10</a:t>
            </a:r>
            <a:endParaRPr lang="en-US" sz="2400" dirty="0" smtClean="0"/>
          </a:p>
        </p:txBody>
      </p:sp>
      <p:sp>
        <p:nvSpPr>
          <p:cNvPr id="19" name="Text Box 1050"/>
          <p:cNvSpPr txBox="1">
            <a:spLocks noChangeArrowheads="1"/>
          </p:cNvSpPr>
          <p:nvPr/>
        </p:nvSpPr>
        <p:spPr bwMode="auto">
          <a:xfrm>
            <a:off x="1507110" y="319071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0.59</a:t>
            </a:r>
            <a:endParaRPr lang="en-US" sz="2400" dirty="0" smtClean="0"/>
          </a:p>
        </p:txBody>
      </p:sp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434690" y="946251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1.63</a:t>
            </a:r>
            <a:endParaRPr lang="en-US" sz="2400" dirty="0" smtClean="0"/>
          </a:p>
        </p:txBody>
      </p:sp>
      <p:sp>
        <p:nvSpPr>
          <p:cNvPr id="21" name="Text Box 1050"/>
          <p:cNvSpPr txBox="1">
            <a:spLocks noChangeArrowheads="1"/>
          </p:cNvSpPr>
          <p:nvPr/>
        </p:nvSpPr>
        <p:spPr bwMode="auto">
          <a:xfrm>
            <a:off x="9296" y="1907149"/>
            <a:ext cx="2474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Space angle [</a:t>
            </a:r>
            <a:r>
              <a:rPr lang="en-US" sz="2400" dirty="0" err="1" smtClean="0"/>
              <a:t>sr</a:t>
            </a:r>
            <a:r>
              <a:rPr lang="en-US" sz="2400" dirty="0" smtClean="0"/>
              <a:t>]</a:t>
            </a:r>
          </a:p>
        </p:txBody>
      </p:sp>
      <p:sp>
        <p:nvSpPr>
          <p:cNvPr id="22" name="Text Box 1050"/>
          <p:cNvSpPr txBox="1">
            <a:spLocks noChangeArrowheads="1"/>
          </p:cNvSpPr>
          <p:nvPr/>
        </p:nvSpPr>
        <p:spPr bwMode="auto">
          <a:xfrm>
            <a:off x="-2032" y="3399383"/>
            <a:ext cx="4502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u </a:t>
            </a:r>
            <a:r>
              <a:rPr lang="en-US" sz="2400" dirty="0" smtClean="0">
                <a:solidFill>
                  <a:srgbClr val="FF0000"/>
                </a:solidFill>
              </a:rPr>
              <a:t>50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en-US" sz="2400" dirty="0" smtClean="0"/>
              <a:t>: 18.4 / </a:t>
            </a:r>
            <a:r>
              <a:rPr lang="en-US" sz="2400" dirty="0"/>
              <a:t>33.7 </a:t>
            </a:r>
            <a:r>
              <a:rPr lang="en-US" sz="2400" dirty="0" smtClean="0"/>
              <a:t>/ </a:t>
            </a:r>
            <a:r>
              <a:rPr lang="en-US" sz="2400" dirty="0"/>
              <a:t>53.1 </a:t>
            </a:r>
            <a:r>
              <a:rPr lang="en-US" sz="2400" dirty="0" err="1"/>
              <a:t>deg</a:t>
            </a:r>
            <a:endParaRPr lang="en-US" sz="2400" dirty="0" smtClean="0"/>
          </a:p>
        </p:txBody>
      </p:sp>
      <p:sp>
        <p:nvSpPr>
          <p:cNvPr id="23" name="Text Box 1050"/>
          <p:cNvSpPr txBox="1">
            <a:spLocks noChangeArrowheads="1"/>
          </p:cNvSpPr>
          <p:nvPr/>
        </p:nvSpPr>
        <p:spPr bwMode="auto">
          <a:xfrm>
            <a:off x="184062" y="5979023"/>
            <a:ext cx="1147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 smtClean="0"/>
              <a:t>47.1%</a:t>
            </a:r>
            <a:endParaRPr lang="en-US" sz="1800" dirty="0" smtClean="0"/>
          </a:p>
        </p:txBody>
      </p:sp>
      <p:sp>
        <p:nvSpPr>
          <p:cNvPr id="24" name="Text Box 1050"/>
          <p:cNvSpPr txBox="1">
            <a:spLocks noChangeArrowheads="1"/>
          </p:cNvSpPr>
          <p:nvPr/>
        </p:nvSpPr>
        <p:spPr bwMode="auto">
          <a:xfrm>
            <a:off x="593486" y="5086623"/>
            <a:ext cx="1081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 smtClean="0"/>
              <a:t>17.5%</a:t>
            </a:r>
            <a:endParaRPr lang="en-US" sz="1800" dirty="0" smtClean="0"/>
          </a:p>
        </p:txBody>
      </p:sp>
      <p:sp>
        <p:nvSpPr>
          <p:cNvPr id="25" name="Text Box 1050"/>
          <p:cNvSpPr txBox="1">
            <a:spLocks noChangeArrowheads="1"/>
          </p:cNvSpPr>
          <p:nvPr/>
        </p:nvSpPr>
        <p:spPr bwMode="auto">
          <a:xfrm>
            <a:off x="1449224" y="5152664"/>
            <a:ext cx="907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 smtClean="0"/>
              <a:t>9.4%</a:t>
            </a:r>
            <a:endParaRPr lang="en-US" sz="1800" dirty="0" smtClean="0"/>
          </a:p>
        </p:txBody>
      </p:sp>
      <p:sp>
        <p:nvSpPr>
          <p:cNvPr id="26" name="Text Box 1050"/>
          <p:cNvSpPr txBox="1">
            <a:spLocks noChangeArrowheads="1"/>
          </p:cNvSpPr>
          <p:nvPr/>
        </p:nvSpPr>
        <p:spPr bwMode="auto">
          <a:xfrm>
            <a:off x="100468" y="5575354"/>
            <a:ext cx="1180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 smtClean="0"/>
              <a:t>25.9%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208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50"/>
          <p:cNvSpPr txBox="1">
            <a:spLocks noChangeArrowheads="1"/>
          </p:cNvSpPr>
          <p:nvPr/>
        </p:nvSpPr>
        <p:spPr bwMode="auto">
          <a:xfrm>
            <a:off x="4131716" y="5452963"/>
            <a:ext cx="4904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Thank you for </a:t>
            </a:r>
            <a:r>
              <a:rPr lang="en-US" sz="2800" dirty="0" smtClean="0">
                <a:solidFill>
                  <a:srgbClr val="FF0000"/>
                </a:solidFill>
              </a:rPr>
              <a:t>your attention!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Conclusion &amp; plan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11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sp>
        <p:nvSpPr>
          <p:cNvPr id="12" name="Text Box 1050"/>
          <p:cNvSpPr txBox="1">
            <a:spLocks noChangeArrowheads="1"/>
          </p:cNvSpPr>
          <p:nvPr/>
        </p:nvSpPr>
        <p:spPr bwMode="auto">
          <a:xfrm>
            <a:off x="4700160" y="1633219"/>
            <a:ext cx="405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 smtClean="0"/>
              <a:t>Angle vs. in-pixel position</a:t>
            </a:r>
          </a:p>
        </p:txBody>
      </p:sp>
      <p:sp>
        <p:nvSpPr>
          <p:cNvPr id="13" name="Text Box 1050"/>
          <p:cNvSpPr txBox="1">
            <a:spLocks noChangeArrowheads="1"/>
          </p:cNvSpPr>
          <p:nvPr/>
        </p:nvSpPr>
        <p:spPr bwMode="auto">
          <a:xfrm>
            <a:off x="5724128" y="3277216"/>
            <a:ext cx="3034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/>
              <a:t>50 x 55 x 75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39194"/>
              </p:ext>
            </p:extLst>
          </p:nvPr>
        </p:nvGraphicFramePr>
        <p:xfrm>
          <a:off x="899592" y="1484784"/>
          <a:ext cx="3061155" cy="143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CorelDRAW" r:id="rId5" imgW="1290803" imgH="604584" progId="CorelDraw.Graphic.15">
                  <p:embed/>
                </p:oleObj>
              </mc:Choice>
              <mc:Fallback>
                <p:oleObj name="CorelDRAW" r:id="rId5" imgW="1290803" imgH="604584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1484784"/>
                        <a:ext cx="3061155" cy="143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35981"/>
              </p:ext>
            </p:extLst>
          </p:nvPr>
        </p:nvGraphicFramePr>
        <p:xfrm>
          <a:off x="1108212" y="2847156"/>
          <a:ext cx="3023505" cy="143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CorelDRAW" r:id="rId7" imgW="1274379" imgH="604584" progId="CorelDraw.Graphic.15">
                  <p:embed/>
                </p:oleObj>
              </mc:Choice>
              <mc:Fallback>
                <p:oleObj name="CorelDRAW" r:id="rId7" imgW="1274379" imgH="604584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8212" y="2847156"/>
                        <a:ext cx="3023505" cy="143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48246"/>
              </p:ext>
            </p:extLst>
          </p:nvPr>
        </p:nvGraphicFramePr>
        <p:xfrm>
          <a:off x="1109083" y="4370701"/>
          <a:ext cx="3151522" cy="143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CorelDRAW" r:id="rId9" imgW="1328622" imgH="604584" progId="CorelDraw.Graphic.15">
                  <p:embed/>
                </p:oleObj>
              </mc:Choice>
              <mc:Fallback>
                <p:oleObj name="CorelDRAW" r:id="rId9" imgW="1328622" imgH="604584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9083" y="4370701"/>
                        <a:ext cx="3151522" cy="143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835696" y="597618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35696" y="4370701"/>
            <a:ext cx="2160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1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1237129" y="204029"/>
            <a:ext cx="5292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at Belle II</a:t>
            </a:r>
            <a:endParaRPr lang="cs-CZ" sz="2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79147"/>
              </p:ext>
            </p:extLst>
          </p:nvPr>
        </p:nvGraphicFramePr>
        <p:xfrm>
          <a:off x="123825" y="4005064"/>
          <a:ext cx="8714925" cy="233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CorelDRAW" r:id="rId5" imgW="5439181" imgH="1459512" progId="CorelDraw.Graphic.15">
                  <p:embed/>
                </p:oleObj>
              </mc:Choice>
              <mc:Fallback>
                <p:oleObj name="CorelDRAW" r:id="rId5" imgW="5439181" imgH="1459512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25" y="4005064"/>
                        <a:ext cx="8714925" cy="233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54584"/>
              </p:ext>
            </p:extLst>
          </p:nvPr>
        </p:nvGraphicFramePr>
        <p:xfrm>
          <a:off x="1209400" y="920845"/>
          <a:ext cx="5234808" cy="27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Worksheet" r:id="rId7" imgW="1747436" imgH="919080" progId="Excel.Sheet.12">
                  <p:embed/>
                </p:oleObj>
              </mc:Choice>
              <mc:Fallback>
                <p:oleObj name="Worksheet" r:id="rId7" imgW="1747436" imgH="91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400" y="920845"/>
                        <a:ext cx="5234808" cy="27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2492896"/>
            <a:ext cx="5832648" cy="64807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107504" y="692696"/>
            <a:ext cx="69127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Full </a:t>
            </a:r>
            <a:r>
              <a:rPr lang="en-US" sz="1600" dirty="0">
                <a:solidFill>
                  <a:srgbClr val="FF0000"/>
                </a:solidFill>
              </a:rPr>
              <a:t>Geant4 simulation </a:t>
            </a:r>
            <a:r>
              <a:rPr lang="en-US" sz="1600" dirty="0"/>
              <a:t>in the basf2 </a:t>
            </a:r>
            <a:r>
              <a:rPr lang="en-US" sz="1600" dirty="0" smtClean="0"/>
              <a:t>(software </a:t>
            </a:r>
            <a:r>
              <a:rPr lang="en-US" sz="1600" dirty="0"/>
              <a:t>framework </a:t>
            </a:r>
            <a:r>
              <a:rPr lang="en-US" sz="1600" dirty="0" smtClean="0"/>
              <a:t>for </a:t>
            </a:r>
            <a:r>
              <a:rPr lang="en-US" sz="1600" dirty="0"/>
              <a:t>the Belle </a:t>
            </a:r>
            <a:r>
              <a:rPr lang="en-US" sz="1600" dirty="0" smtClean="0"/>
              <a:t>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</a:t>
            </a:r>
            <a:r>
              <a:rPr lang="en-US" sz="1600" dirty="0"/>
              <a:t>are </a:t>
            </a:r>
            <a:r>
              <a:rPr lang="en-US" sz="1600" dirty="0">
                <a:solidFill>
                  <a:srgbClr val="FF0000"/>
                </a:solidFill>
              </a:rPr>
              <a:t>five basic types of clusters </a:t>
            </a:r>
            <a:r>
              <a:rPr lang="en-US" sz="1600" dirty="0"/>
              <a:t>for four different pitch in v direction: single, double and triple pixel clusters, rest of symmetrical and nonsymmetrical clusters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Belle II geometry for particles shot of 0.05 – 3.0 </a:t>
            </a:r>
            <a:r>
              <a:rPr lang="en-US" sz="1600" dirty="0" err="1"/>
              <a:t>GeV</a:t>
            </a:r>
            <a:r>
              <a:rPr lang="en-US" sz="1600" dirty="0"/>
              <a:t> electrons and positrons in uniformly distributed directions from the interaction point and in range </a:t>
            </a:r>
            <a:r>
              <a:rPr lang="en-US" sz="1600" dirty="0" smtClean="0"/>
              <a:t>theta 17 </a:t>
            </a:r>
            <a:r>
              <a:rPr lang="en-US" sz="1600" dirty="0"/>
              <a:t>– 150 </a:t>
            </a:r>
            <a:r>
              <a:rPr lang="en-US" sz="1600" dirty="0" err="1" smtClean="0"/>
              <a:t>deg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Belle II:</a:t>
            </a:r>
            <a:r>
              <a:rPr lang="en-US" sz="1600" dirty="0" smtClean="0"/>
              <a:t> </a:t>
            </a:r>
            <a:r>
              <a:rPr lang="en-US" sz="1600" dirty="0"/>
              <a:t>25 % form single-pixel clusters, 15 % form 2-pixel clusters along the R-phi coordinate, and 26 % along the z-coordinate. </a:t>
            </a:r>
            <a:r>
              <a:rPr lang="en-US" sz="1600" dirty="0">
                <a:solidFill>
                  <a:srgbClr val="FF0000"/>
                </a:solidFill>
              </a:rPr>
              <a:t>12 % form non-symmetric "L"-shaped three-pixel clusters</a:t>
            </a:r>
            <a:r>
              <a:rPr lang="en-US" sz="1600" dirty="0"/>
              <a:t>, 16 % form larger non-symmetrical clusters, and rest 6 % form symmetrical clusters (like 2x2 clusters</a:t>
            </a:r>
            <a:r>
              <a:rPr lang="en-US" sz="1600" dirty="0" smtClean="0"/>
              <a:t>).</a:t>
            </a:r>
          </a:p>
        </p:txBody>
      </p:sp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Using cluster shape to improve of hit position</a:t>
            </a:r>
            <a:endParaRPr lang="cs-CZ" sz="28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57570"/>
              </p:ext>
            </p:extLst>
          </p:nvPr>
        </p:nvGraphicFramePr>
        <p:xfrm>
          <a:off x="2051720" y="3739685"/>
          <a:ext cx="5693635" cy="256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CorelDRAW" r:id="rId5" imgW="2771132" imgH="1251072" progId="CorelDraw.Graphic.15">
                  <p:embed/>
                </p:oleObj>
              </mc:Choice>
              <mc:Fallback>
                <p:oleObj name="CorelDRAW" r:id="rId5" imgW="2771132" imgH="1251072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3739685"/>
                        <a:ext cx="5693635" cy="256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07904" y="3612786"/>
            <a:ext cx="1080120" cy="219247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107504" y="692696"/>
            <a:ext cx="691276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>
                <a:solidFill>
                  <a:srgbClr val="FF0000"/>
                </a:solidFill>
              </a:rPr>
              <a:t>single-pixel clusters</a:t>
            </a:r>
            <a:r>
              <a:rPr lang="en-US" sz="1600" dirty="0"/>
              <a:t>, the obvious hit position estimate is the center of the pixel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>
                <a:solidFill>
                  <a:srgbClr val="FF0000"/>
                </a:solidFill>
              </a:rPr>
              <a:t>larger clusters</a:t>
            </a:r>
            <a:r>
              <a:rPr lang="en-US" sz="1600" dirty="0"/>
              <a:t>, hit position is estimated separately for the u- and v- coordinates, using </a:t>
            </a:r>
            <a:r>
              <a:rPr lang="en-US" sz="1600" dirty="0">
                <a:solidFill>
                  <a:srgbClr val="FF0000"/>
                </a:solidFill>
              </a:rPr>
              <a:t>center-of-gravity</a:t>
            </a:r>
            <a:r>
              <a:rPr lang="en-US" sz="1600" dirty="0"/>
              <a:t> estimates for clusters size 2 and </a:t>
            </a:r>
            <a:r>
              <a:rPr lang="en-US" sz="1600" dirty="0">
                <a:solidFill>
                  <a:srgbClr val="FF0000"/>
                </a:solidFill>
              </a:rPr>
              <a:t>the analog head-tail method </a:t>
            </a:r>
            <a:r>
              <a:rPr lang="en-US" sz="1600" dirty="0"/>
              <a:t>for size 3 and more. Generally, the average resolution is best for small clusters of size 2 and </a:t>
            </a:r>
            <a:r>
              <a:rPr lang="en-US" sz="1600" dirty="0" smtClean="0"/>
              <a:t>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single-pixel </a:t>
            </a:r>
            <a:r>
              <a:rPr lang="en-US" sz="1600" dirty="0"/>
              <a:t>clusters, hit position uncertainty is given by the area where a given energy deposition is mostly contained within the single pixel - it therefore depends on </a:t>
            </a:r>
            <a:r>
              <a:rPr lang="en-US" sz="1600" dirty="0">
                <a:solidFill>
                  <a:srgbClr val="FF0000"/>
                </a:solidFill>
              </a:rPr>
              <a:t>pixel charge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FF0000"/>
                </a:solidFill>
              </a:rPr>
              <a:t>clustering threshold. 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</a:t>
            </a:r>
            <a:r>
              <a:rPr lang="en-US" sz="1600" dirty="0"/>
              <a:t>particles arriving at different (and unknown) directions, the standard eta-correction algorithms are not usable. Therefore, simple </a:t>
            </a:r>
            <a:r>
              <a:rPr lang="en-US" sz="1600" dirty="0">
                <a:solidFill>
                  <a:srgbClr val="FF0000"/>
                </a:solidFill>
              </a:rPr>
              <a:t>bias-correcting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methods</a:t>
            </a:r>
            <a:r>
              <a:rPr lang="en-US" sz="1600" dirty="0"/>
              <a:t> for center-of-gravity and head-tail estimates are desirable, that would only use </a:t>
            </a:r>
            <a:r>
              <a:rPr lang="en-US" sz="1600" dirty="0">
                <a:solidFill>
                  <a:srgbClr val="FF0000"/>
                </a:solidFill>
              </a:rPr>
              <a:t>measurable quantities </a:t>
            </a:r>
            <a:r>
              <a:rPr lang="en-US" sz="1600" dirty="0"/>
              <a:t>to correct for bias. </a:t>
            </a:r>
            <a:endParaRPr lang="en-US" sz="1600" dirty="0" smtClean="0"/>
          </a:p>
        </p:txBody>
      </p:sp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Using cluster shape to improve of hit position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7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5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107504" y="692696"/>
            <a:ext cx="489654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3-pixel “L”-shaped clusters </a:t>
            </a:r>
            <a:r>
              <a:rPr lang="en-US" sz="1600" dirty="0"/>
              <a:t>are the simplest and most common case where such a bias correction would be desirable.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these clusters, the center-of-gravity estimate is </a:t>
            </a:r>
            <a:r>
              <a:rPr lang="en-US" sz="1600" dirty="0">
                <a:solidFill>
                  <a:srgbClr val="FF0000"/>
                </a:solidFill>
              </a:rPr>
              <a:t>biased by about 10% of pixel size</a:t>
            </a:r>
            <a:r>
              <a:rPr lang="en-US" sz="1600" dirty="0"/>
              <a:t>, comparable to the typical RMS error of the position estimate. Therefore, </a:t>
            </a:r>
            <a:r>
              <a:rPr lang="en-US" sz="1600" dirty="0">
                <a:solidFill>
                  <a:srgbClr val="FF0000"/>
                </a:solidFill>
              </a:rPr>
              <a:t>correction of the bias highly </a:t>
            </a:r>
            <a:r>
              <a:rPr lang="en-US" sz="1600" dirty="0" smtClean="0">
                <a:solidFill>
                  <a:srgbClr val="FF0000"/>
                </a:solidFill>
              </a:rPr>
              <a:t>desirable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</a:t>
            </a:r>
            <a:r>
              <a:rPr lang="en-US" sz="1600" dirty="0"/>
              <a:t>show that adding a fixed (pixel noise dependent) charge to the pixel with zero signal in the 2x2 matrix can significantly improve the center-of-gravity estimate of hit position for such clusters. </a:t>
            </a:r>
            <a:r>
              <a:rPr lang="en-US" sz="1600" dirty="0">
                <a:solidFill>
                  <a:srgbClr val="FF0000"/>
                </a:solidFill>
              </a:rPr>
              <a:t>Adding the fourth pixel with the signal of 1.3 x ENC</a:t>
            </a:r>
            <a:r>
              <a:rPr lang="en-US" sz="1600" dirty="0"/>
              <a:t> improved position RMS error from 7.4 microns to 4.7 microns in R-phi, and reduced position from 5 to 2 microns</a:t>
            </a:r>
            <a:r>
              <a:rPr lang="en-US" sz="1600" dirty="0" smtClean="0"/>
              <a:t>.</a:t>
            </a:r>
          </a:p>
        </p:txBody>
      </p:sp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Using cluster shape to improve of hit position</a:t>
            </a:r>
            <a:endParaRPr lang="cs-CZ" sz="2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5191"/>
              </p:ext>
            </p:extLst>
          </p:nvPr>
        </p:nvGraphicFramePr>
        <p:xfrm>
          <a:off x="489886" y="4509120"/>
          <a:ext cx="34417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orelDRAW" r:id="rId5" imgW="3441710" imgH="1552176" progId="CorelDraw.Graphic.15">
                  <p:embed/>
                </p:oleObj>
              </mc:Choice>
              <mc:Fallback>
                <p:oleObj name="CorelDRAW" r:id="rId5" imgW="3441710" imgH="155217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886" y="4509120"/>
                        <a:ext cx="344170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746900"/>
              </p:ext>
            </p:extLst>
          </p:nvPr>
        </p:nvGraphicFramePr>
        <p:xfrm>
          <a:off x="4427984" y="4487768"/>
          <a:ext cx="34559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CorelDRAW" r:id="rId7" imgW="3455324" imgH="1577448" progId="CorelDraw.Graphic.15">
                  <p:embed/>
                </p:oleObj>
              </mc:Choice>
              <mc:Fallback>
                <p:oleObj name="CorelDRAW" r:id="rId7" imgW="3455324" imgH="1577448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984" y="4487768"/>
                        <a:ext cx="3455987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6024697"/>
            <a:ext cx="384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Residual plot of “L” shape in one orientation before (left) and after (right) correction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539045" y="6074132"/>
            <a:ext cx="336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Residual plot of “L” shape in all orientation before (left) and after (right) correction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5576" y="522445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3648" y="4576387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83768" y="522445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31840" y="4576387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16016" y="5219121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64088" y="4571049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44208" y="5219121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92280" y="4571049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80" y="692696"/>
            <a:ext cx="2808312" cy="28118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300192" y="1375321"/>
            <a:ext cx="360040" cy="757535"/>
          </a:xfrm>
          <a:prstGeom prst="line">
            <a:avLst/>
          </a:prstGeom>
          <a:ln w="539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60232" y="1375321"/>
            <a:ext cx="216024" cy="757535"/>
          </a:xfrm>
          <a:prstGeom prst="line">
            <a:avLst/>
          </a:prstGeom>
          <a:ln w="539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77271" y="3504519"/>
            <a:ext cx="3365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Cut of incident angle range </a:t>
            </a:r>
            <a:r>
              <a:rPr lang="en-US" sz="1400" smtClean="0"/>
              <a:t>in r-phi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008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Using cluster shape to improve of hit position</a:t>
            </a:r>
            <a:endParaRPr lang="cs-CZ" sz="2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72863"/>
              </p:ext>
            </p:extLst>
          </p:nvPr>
        </p:nvGraphicFramePr>
        <p:xfrm>
          <a:off x="121478" y="2505670"/>
          <a:ext cx="890104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CorelDRAW" r:id="rId5" imgW="12450600" imgH="4636440" progId="CorelDraw.Graphic.15">
                  <p:embed/>
                </p:oleObj>
              </mc:Choice>
              <mc:Fallback>
                <p:oleObj name="CorelDRAW" r:id="rId5" imgW="12450600" imgH="463644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478" y="2505670"/>
                        <a:ext cx="8901044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0954" y="5313982"/>
            <a:ext cx="874156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19" y="51866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Fractions of cluster shape types </a:t>
            </a:r>
            <a:r>
              <a:rPr lang="en-US" dirty="0" smtClean="0"/>
              <a:t>for different clustering cuts.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27984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Table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hit position bias </a:t>
            </a:r>
            <a:r>
              <a:rPr lang="en-US" dirty="0"/>
              <a:t>reconstructed from </a:t>
            </a:r>
            <a:r>
              <a:rPr lang="en-US" dirty="0">
                <a:solidFill>
                  <a:srgbClr val="FF0000"/>
                </a:solidFill>
              </a:rPr>
              <a:t>“L”-shaped clusters </a:t>
            </a:r>
            <a:r>
              <a:rPr lang="en-US" dirty="0"/>
              <a:t>before and after </a:t>
            </a:r>
            <a:r>
              <a:rPr lang="en-US" dirty="0" smtClean="0"/>
              <a:t>correction for </a:t>
            </a:r>
            <a:r>
              <a:rPr lang="en-US" dirty="0"/>
              <a:t>different clustering cuts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6240" y="53139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Table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RMS error</a:t>
            </a:r>
            <a:r>
              <a:rPr lang="en-US" dirty="0"/>
              <a:t> </a:t>
            </a:r>
            <a:r>
              <a:rPr lang="en-US" dirty="0" smtClean="0"/>
              <a:t>reconstructed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“L”-shaped clusters </a:t>
            </a:r>
            <a:r>
              <a:rPr lang="en-US" dirty="0"/>
              <a:t>before and after </a:t>
            </a:r>
            <a:r>
              <a:rPr lang="en-US" dirty="0" smtClean="0"/>
              <a:t>correction for </a:t>
            </a:r>
            <a:r>
              <a:rPr lang="en-US" dirty="0"/>
              <a:t>different clustering cuts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3924" y="2490771"/>
            <a:ext cx="3225333" cy="20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19573" y="4033548"/>
            <a:ext cx="3225333" cy="20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20" idx="2"/>
          </p:cNvCxnSpPr>
          <p:nvPr/>
        </p:nvCxnSpPr>
        <p:spPr>
          <a:xfrm>
            <a:off x="6732240" y="3801814"/>
            <a:ext cx="0" cy="437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20881" y="3697169"/>
            <a:ext cx="2164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clustering cuts 3xENC (default)</a:t>
            </a:r>
            <a:endParaRPr lang="en-US" sz="1600" dirty="0"/>
          </a:p>
        </p:txBody>
      </p:sp>
      <p:sp>
        <p:nvSpPr>
          <p:cNvPr id="21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49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179512" y="973946"/>
            <a:ext cx="4248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ADU = 200 e</a:t>
            </a:r>
            <a:r>
              <a:rPr lang="en-US" sz="1600" baseline="30000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-phi = </a:t>
            </a:r>
            <a:r>
              <a:rPr lang="en-US" sz="1600" dirty="0" smtClean="0">
                <a:solidFill>
                  <a:srgbClr val="FF0000"/>
                </a:solidFill>
              </a:rPr>
              <a:t>-10 .. +35 </a:t>
            </a:r>
            <a:r>
              <a:rPr lang="en-US" sz="1600" dirty="0" err="1" smtClean="0">
                <a:solidFill>
                  <a:srgbClr val="FF0000"/>
                </a:solidFill>
              </a:rPr>
              <a:t>deg</a:t>
            </a:r>
            <a:r>
              <a:rPr lang="en-US" sz="1600" dirty="0" smtClean="0"/>
              <a:t>, theta </a:t>
            </a:r>
            <a:r>
              <a:rPr lang="en-US" sz="1600" dirty="0"/>
              <a:t>17 – 150 </a:t>
            </a:r>
            <a:r>
              <a:rPr lang="en-US" sz="1600" dirty="0" err="1" smtClean="0"/>
              <a:t>deg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</a:t>
            </a:r>
            <a:r>
              <a:rPr lang="en-US" sz="1600" dirty="0" smtClean="0">
                <a:solidFill>
                  <a:srgbClr val="FF0000"/>
                </a:solidFill>
              </a:rPr>
              <a:t>observe big bias</a:t>
            </a:r>
          </a:p>
        </p:txBody>
      </p:sp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Using cluster </a:t>
            </a:r>
            <a:r>
              <a:rPr lang="en-US" sz="2800" dirty="0" smtClean="0">
                <a:solidFill>
                  <a:schemeClr val="accent5"/>
                </a:solidFill>
              </a:rPr>
              <a:t>correction in detail…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576" y="5958037"/>
            <a:ext cx="3843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Example of “L” cluster shape with signals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618415" y="6201554"/>
            <a:ext cx="3887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Typical PXD cluster </a:t>
            </a:r>
            <a:r>
              <a:rPr lang="en-US" sz="1400" dirty="0"/>
              <a:t>c</a:t>
            </a:r>
            <a:r>
              <a:rPr lang="en-US" sz="1400" dirty="0" smtClean="0"/>
              <a:t>harge plot in ADU in Belle II</a:t>
            </a:r>
            <a:endParaRPr lang="en-US" sz="1400" dirty="0"/>
          </a:p>
        </p:txBody>
      </p:sp>
      <p:sp>
        <p:nvSpPr>
          <p:cNvPr id="24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231" y="3823004"/>
            <a:ext cx="3905938" cy="239664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55355"/>
              </p:ext>
            </p:extLst>
          </p:nvPr>
        </p:nvGraphicFramePr>
        <p:xfrm>
          <a:off x="4448808" y="1180975"/>
          <a:ext cx="461983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27"/>
                <a:gridCol w="1080120"/>
                <a:gridCol w="792088"/>
              </a:tblGrid>
              <a:tr h="139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ADU = 200 e</a:t>
                      </a:r>
                      <a:r>
                        <a:rPr lang="en-US" sz="1800" baseline="30000" dirty="0" smtClean="0"/>
                        <a:t>-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cluster charge MPV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seed cut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cluster charge cut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cluster shape cut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adding charge to “L”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43520"/>
              </p:ext>
            </p:extLst>
          </p:nvPr>
        </p:nvGraphicFramePr>
        <p:xfrm>
          <a:off x="122939" y="1860064"/>
          <a:ext cx="4233037" cy="404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orelDRAW" r:id="rId6" imgW="1847493" imgH="1782216" progId="CorelDraw.Graphic.15">
                  <p:embed/>
                </p:oleObj>
              </mc:Choice>
              <mc:Fallback>
                <p:oleObj name="CorelDRAW" r:id="rId6" imgW="1847493" imgH="178221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939" y="1860064"/>
                        <a:ext cx="4233037" cy="4042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131840" y="42930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50"/>
          <p:cNvSpPr txBox="1">
            <a:spLocks noChangeArrowheads="1"/>
          </p:cNvSpPr>
          <p:nvPr/>
        </p:nvSpPr>
        <p:spPr bwMode="auto">
          <a:xfrm>
            <a:off x="3707904" y="4509120"/>
            <a:ext cx="864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smtClean="0"/>
              <a:t>±noise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15816" y="4509120"/>
            <a:ext cx="914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57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447" y="3517592"/>
            <a:ext cx="384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Residual plot of “L” shape in one orientation before (left) and after (right) correction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87182" y="5900090"/>
            <a:ext cx="336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Residual plot of “L” shape in all orientation before (left) and after (right) correction</a:t>
            </a:r>
          </a:p>
        </p:txBody>
      </p:sp>
      <p:sp>
        <p:nvSpPr>
          <p:cNvPr id="24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692696"/>
            <a:ext cx="2808312" cy="281182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300192" y="1375321"/>
            <a:ext cx="360040" cy="757535"/>
          </a:xfrm>
          <a:prstGeom prst="line">
            <a:avLst/>
          </a:prstGeom>
          <a:ln w="539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60232" y="1375321"/>
            <a:ext cx="216024" cy="757535"/>
          </a:xfrm>
          <a:prstGeom prst="line">
            <a:avLst/>
          </a:prstGeom>
          <a:ln w="539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77271" y="3504519"/>
            <a:ext cx="3365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Cut of incident angle range </a:t>
            </a:r>
            <a:r>
              <a:rPr lang="en-US" sz="1400" smtClean="0"/>
              <a:t>in r-phi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85" y="4147028"/>
            <a:ext cx="1798345" cy="1666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461" y="4075749"/>
            <a:ext cx="1802441" cy="16903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76" y="1821208"/>
            <a:ext cx="1775332" cy="1656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4895" y="1803951"/>
            <a:ext cx="1813049" cy="1688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9841" y="4086879"/>
            <a:ext cx="1804672" cy="17071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232" y="4070592"/>
            <a:ext cx="1802441" cy="16790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940701" y="4960109"/>
            <a:ext cx="1456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9280" y="4293019"/>
            <a:ext cx="0" cy="1349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58472" y="4950536"/>
            <a:ext cx="1456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83496" y="4249059"/>
            <a:ext cx="0" cy="1349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87245" y="4998494"/>
            <a:ext cx="1419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68409" y="4255119"/>
            <a:ext cx="0" cy="1319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6092" y="4985805"/>
            <a:ext cx="1419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6201" y="4314438"/>
            <a:ext cx="0" cy="1319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640" y="268777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76720" y="2039701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96680" y="2643717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76355" y="1995645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631168" y="5682290"/>
            <a:ext cx="384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Residual </a:t>
            </a:r>
            <a:r>
              <a:rPr lang="en-US" sz="1400" dirty="0" smtClean="0"/>
              <a:t>plot</a:t>
            </a:r>
          </a:p>
          <a:p>
            <a:pPr algn="ctr"/>
            <a:r>
              <a:rPr lang="en-US" sz="1400" dirty="0" smtClean="0"/>
              <a:t>before </a:t>
            </a:r>
            <a:r>
              <a:rPr lang="en-US" sz="1400" dirty="0" smtClean="0"/>
              <a:t>(left) and after (right) correction</a:t>
            </a:r>
            <a:endParaRPr lang="en-US" sz="1400" dirty="0"/>
          </a:p>
        </p:txBody>
      </p:sp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107504" y="692696"/>
            <a:ext cx="5734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</a:t>
            </a:r>
            <a:r>
              <a:rPr lang="en-US" sz="1600" dirty="0" smtClean="0"/>
              <a:t> (r-phi) direction: -10 .. +35 </a:t>
            </a:r>
            <a:r>
              <a:rPr lang="en-US" sz="1600" dirty="0" err="1" smtClean="0"/>
              <a:t>deg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V (theta) change: -10 .. +10 </a:t>
            </a:r>
            <a:r>
              <a:rPr lang="en-US" sz="1600" dirty="0" err="1" smtClean="0">
                <a:solidFill>
                  <a:srgbClr val="FF0000"/>
                </a:solidFill>
              </a:rPr>
              <a:t>deg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Than bias is on both direction and correction works better</a:t>
            </a:r>
            <a:endParaRPr lang="en-US" sz="1600" dirty="0" smtClean="0"/>
          </a:p>
        </p:txBody>
      </p:sp>
      <p:sp>
        <p:nvSpPr>
          <p:cNvPr id="51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Using cluster </a:t>
            </a:r>
            <a:r>
              <a:rPr lang="en-US" sz="2800" dirty="0" smtClean="0">
                <a:solidFill>
                  <a:schemeClr val="accent5"/>
                </a:solidFill>
              </a:rPr>
              <a:t>correction in detail…</a:t>
            </a:r>
            <a:endParaRPr lang="cs-CZ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66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688" y="836712"/>
            <a:ext cx="824440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Improvement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hit position reconstruction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important for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vertexing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performance and new physics searches.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Realistic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estimates of hit position uncertainties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correction of reconstruction bias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equally important.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have shown that the most important reconstruction biases in small “L”-shaped clusters can be easily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corrected by adding a constant charge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the missing pixel.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efficiently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 center-of-gravity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distribution of residuals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Conclusion &amp; plan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961637"/>
            <a:ext cx="8244408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algorithm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error estimation and bias corrections for “L” cluster shape independent of Belle II geometry is on process and would be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Angle dependent correction and error estimation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under study and would be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error estimation to more realistic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In-pixel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validation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plots</a:t>
            </a:r>
          </a:p>
        </p:txBody>
      </p:sp>
      <p:sp>
        <p:nvSpPr>
          <p:cNvPr id="11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/>
              <a:t>The 6th Belle II PXD/SVD </a:t>
            </a:r>
            <a:r>
              <a:rPr lang="en-US" sz="1200" dirty="0" smtClean="0">
                <a:latin typeface="+mn-lt"/>
              </a:rPr>
              <a:t>, 1-3 October </a:t>
            </a:r>
            <a:r>
              <a:rPr lang="en-US" sz="1200" dirty="0">
                <a:latin typeface="+mn-lt"/>
              </a:rPr>
              <a:t>2014, </a:t>
            </a:r>
            <a:r>
              <a:rPr lang="en-US" sz="1200" dirty="0" smtClean="0">
                <a:latin typeface="+mn-lt"/>
              </a:rPr>
              <a:t>Pisa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34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1222</Words>
  <Application>Microsoft Office PowerPoint</Application>
  <PresentationFormat>On-screen Show (4:3)</PresentationFormat>
  <Paragraphs>142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Larissa</vt:lpstr>
      <vt:lpstr>CorelDRAW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Koffmane</dc:creator>
  <cp:lastModifiedBy>Peter Kodys</cp:lastModifiedBy>
  <cp:revision>84</cp:revision>
  <dcterms:created xsi:type="dcterms:W3CDTF">2012-05-02T16:01:05Z</dcterms:created>
  <dcterms:modified xsi:type="dcterms:W3CDTF">2014-10-02T09:06:14Z</dcterms:modified>
</cp:coreProperties>
</file>