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sldIdLst>
    <p:sldId id="567" r:id="rId2"/>
    <p:sldId id="625" r:id="rId3"/>
    <p:sldId id="591" r:id="rId4"/>
    <p:sldId id="632" r:id="rId5"/>
    <p:sldId id="626" r:id="rId6"/>
    <p:sldId id="633" r:id="rId7"/>
    <p:sldId id="628" r:id="rId8"/>
    <p:sldId id="634" r:id="rId9"/>
    <p:sldId id="631" r:id="rId10"/>
    <p:sldId id="635" r:id="rId11"/>
    <p:sldId id="636" r:id="rId12"/>
    <p:sldId id="637" r:id="rId13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99"/>
    <a:srgbClr val="FF3300"/>
    <a:srgbClr val="3366CC"/>
    <a:srgbClr val="66CCFF"/>
    <a:srgbClr val="FF6600"/>
    <a:srgbClr val="3399FF"/>
    <a:srgbClr val="FF5050"/>
    <a:srgbClr val="FFFF71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9492" autoAdjust="0"/>
  </p:normalViewPr>
  <p:slideViewPr>
    <p:cSldViewPr>
      <p:cViewPr varScale="1">
        <p:scale>
          <a:sx n="73" d="100"/>
          <a:sy n="73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992" y="4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7" y="4722695"/>
            <a:ext cx="5449570" cy="44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800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992" y="9443800"/>
            <a:ext cx="2952382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6" tIns="45437" rIns="90876" bIns="454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8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2008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FF78-044D-41DA-9A54-A86A756EFE1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epfet_logo_v5_hex_layou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5E1ED-EE87-49A2-B13E-698DBAD4D30D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DF4C-5097-48AB-AF35-7DE91902F5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08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depfet_logo_v5_hex_layout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82708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577607"/>
            <a:ext cx="4429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H.-G. Moser, 6</a:t>
            </a:r>
            <a:r>
              <a:rPr lang="en-US" sz="1400" baseline="30000" dirty="0" smtClean="0"/>
              <a:t>th</a:t>
            </a:r>
            <a:r>
              <a:rPr lang="en-US" sz="1400" baseline="0" dirty="0" smtClean="0"/>
              <a:t> PXD/SVD workshop, Pisa, Oct. 2014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4"/>
          <a:stretch/>
        </p:blipFill>
        <p:spPr>
          <a:xfrm>
            <a:off x="-36512" y="979713"/>
            <a:ext cx="9181021" cy="5905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PXD Summary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827584" y="1394642"/>
            <a:ext cx="64807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DEPFET Sensors	</a:t>
            </a:r>
            <a:r>
              <a:rPr lang="en-GB" sz="1800" b="1" dirty="0" smtClean="0">
                <a:solidFill>
                  <a:schemeClr val="bg1"/>
                </a:solidFill>
              </a:rPr>
              <a:t>production yield</a:t>
            </a:r>
            <a:endParaRPr lang="en-GB" sz="1800" b="1" dirty="0" smtClean="0">
              <a:solidFill>
                <a:schemeClr val="bg1"/>
              </a:solidFill>
            </a:endParaRPr>
          </a:p>
          <a:p>
            <a:r>
              <a:rPr lang="en-GB" sz="1800" b="1" dirty="0">
                <a:solidFill>
                  <a:schemeClr val="bg1"/>
                </a:solidFill>
              </a:rPr>
              <a:t>	</a:t>
            </a:r>
            <a:r>
              <a:rPr lang="en-GB" sz="1800" b="1" dirty="0" smtClean="0">
                <a:solidFill>
                  <a:schemeClr val="bg1"/>
                </a:solidFill>
              </a:rPr>
              <a:t>		inter-metal insulation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EMCM electronic tests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A</a:t>
            </a:r>
            <a:r>
              <a:rPr lang="en-GB" sz="2000" b="1" dirty="0" smtClean="0">
                <a:solidFill>
                  <a:schemeClr val="bg1"/>
                </a:solidFill>
              </a:rPr>
              <a:t>SICs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Schedule </a:t>
            </a:r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I do not have time to mention: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       	DAQ</a:t>
            </a:r>
          </a:p>
          <a:p>
            <a:r>
              <a:rPr lang="en-GB" sz="2000" b="1" dirty="0" smtClean="0">
                <a:solidFill>
                  <a:schemeClr val="bg1"/>
                </a:solidFill>
              </a:rPr>
              <a:t>      	Services, Power Supplies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</a:rPr>
              <a:t>other system aspects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	</a:t>
            </a:r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	</a:t>
            </a:r>
            <a:r>
              <a:rPr lang="en-GB" sz="2000" b="1" dirty="0" smtClean="0">
                <a:solidFill>
                  <a:schemeClr val="bg1"/>
                </a:solidFill>
              </a:rPr>
              <a:t>apologies!</a:t>
            </a:r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496" y="6546830"/>
            <a:ext cx="3462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H-.G. Moser, 18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B2GM, June 2014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Continue 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107504" y="1268760"/>
            <a:ext cx="808413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Sensor: 	Pilot production starting asap with 2-3 good and 4-3 dummy wafers</a:t>
            </a:r>
          </a:p>
          <a:p>
            <a:r>
              <a:rPr lang="en-GB" dirty="0"/>
              <a:t>	</a:t>
            </a:r>
            <a:r>
              <a:rPr lang="en-GB" dirty="0" smtClean="0"/>
              <a:t>dummy</a:t>
            </a:r>
            <a:r>
              <a:rPr lang="en-GB" dirty="0" smtClean="0"/>
              <a:t>: to be used </a:t>
            </a:r>
            <a:r>
              <a:rPr lang="en-GB" dirty="0" smtClean="0"/>
              <a:t>for testing of </a:t>
            </a:r>
            <a:r>
              <a:rPr lang="en-GB" dirty="0" smtClean="0"/>
              <a:t>electronics and </a:t>
            </a:r>
            <a:r>
              <a:rPr lang="en-GB" dirty="0" err="1" smtClean="0"/>
              <a:t>kapton</a:t>
            </a:r>
            <a:endParaRPr lang="en-GB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Test </a:t>
            </a:r>
            <a:r>
              <a:rPr lang="en-GB" dirty="0"/>
              <a:t>of </a:t>
            </a:r>
            <a:r>
              <a:rPr lang="en-GB" dirty="0" smtClean="0"/>
              <a:t>remaining </a:t>
            </a:r>
            <a:r>
              <a:rPr lang="en-GB" dirty="0"/>
              <a:t>production steps (</a:t>
            </a:r>
            <a:r>
              <a:rPr lang="en-GB" dirty="0" err="1" smtClean="0"/>
              <a:t>metalization</a:t>
            </a:r>
            <a:r>
              <a:rPr lang="en-GB" dirty="0"/>
              <a:t>, thinning, copper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First information on sensor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Possibility to test new ASICs and other system parts with representative test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need to sacrifice hot PXD9 sensors for component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Smooth transition of dummy assembly to sensor module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Conclusive tests of gated mode only possible with real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will get modules for test beam in time</a:t>
            </a:r>
          </a:p>
          <a:p>
            <a:endParaRPr lang="en-GB" dirty="0"/>
          </a:p>
          <a:p>
            <a:r>
              <a:rPr lang="en-GB" dirty="0" smtClean="0"/>
              <a:t>Risk: loss of 2-3 wafers if we still find problems in the metal layout</a:t>
            </a:r>
          </a:p>
          <a:p>
            <a:endParaRPr lang="en-GB" dirty="0"/>
          </a:p>
          <a:p>
            <a:r>
              <a:rPr lang="en-GB" dirty="0" smtClean="0"/>
              <a:t>Question: </a:t>
            </a:r>
          </a:p>
          <a:p>
            <a:r>
              <a:rPr lang="en-GB" dirty="0"/>
              <a:t> </a:t>
            </a:r>
            <a:r>
              <a:rPr lang="en-GB" dirty="0" smtClean="0"/>
              <a:t>when to continue further metal processing?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Immediately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After completion of tests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 smtClean="0"/>
              <a:t>Clearly the latter would be desirable but conflicts with the schedule</a:t>
            </a:r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19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07816"/>
              </p:ext>
            </p:extLst>
          </p:nvPr>
        </p:nvGraphicFramePr>
        <p:xfrm>
          <a:off x="875928" y="3140968"/>
          <a:ext cx="736848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120"/>
                <a:gridCol w="1842120"/>
                <a:gridCol w="1842120"/>
                <a:gridCol w="1842120"/>
              </a:tblGrid>
              <a:tr h="1464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immeadiate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pilot </a:t>
                      </a:r>
                      <a:r>
                        <a:rPr lang="en-GB" dirty="0" smtClean="0"/>
                        <a:t>with hold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Start test pilot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Jul. </a:t>
                      </a:r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Jul. </a:t>
                      </a:r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Module</a:t>
                      </a:r>
                      <a:r>
                        <a:rPr lang="en-GB" baseline="0" dirty="0" smtClean="0"/>
                        <a:t> production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Sep. 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March 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PXD ready for</a:t>
                      </a:r>
                      <a:r>
                        <a:rPr lang="en-GB" baseline="0" dirty="0" smtClean="0"/>
                        <a:t> shipment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April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June 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Jan. 17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27584" y="5373216"/>
            <a:ext cx="7629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KEKB schedule ‘C4’: PXD needs to be at KEK for integration </a:t>
            </a:r>
            <a:r>
              <a:rPr lang="en-GB" dirty="0" smtClean="0"/>
              <a:t> before January </a:t>
            </a:r>
            <a:r>
              <a:rPr lang="en-GB" dirty="0" smtClean="0"/>
              <a:t>2017</a:t>
            </a:r>
          </a:p>
          <a:p>
            <a:endParaRPr lang="en-GB" dirty="0"/>
          </a:p>
          <a:p>
            <a:r>
              <a:rPr lang="en-GB" dirty="0" smtClean="0"/>
              <a:t>Pilot with continuation (eventually wait for copper) is still ok</a:t>
            </a:r>
          </a:p>
          <a:p>
            <a:r>
              <a:rPr lang="en-GB" dirty="0" smtClean="0"/>
              <a:t>Pilot with hold will most likely fail </a:t>
            </a:r>
            <a:r>
              <a:rPr lang="en-GB" dirty="0" smtClean="0"/>
              <a:t>to be ready in time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7279" r="990" b="17718"/>
          <a:stretch/>
        </p:blipFill>
        <p:spPr bwMode="auto">
          <a:xfrm>
            <a:off x="1979712" y="1031711"/>
            <a:ext cx="5040560" cy="19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03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611560" y="1052736"/>
            <a:ext cx="748313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Sensor: </a:t>
            </a:r>
            <a:r>
              <a:rPr lang="en-GB" dirty="0" smtClean="0"/>
              <a:t>	Metal processing </a:t>
            </a:r>
            <a:r>
              <a:rPr lang="en-GB" dirty="0" err="1" smtClean="0"/>
              <a:t>problemes</a:t>
            </a:r>
            <a:r>
              <a:rPr lang="en-GB" dirty="0" smtClean="0"/>
              <a:t> solved</a:t>
            </a:r>
          </a:p>
          <a:p>
            <a:r>
              <a:rPr lang="en-GB" dirty="0"/>
              <a:t>	</a:t>
            </a:r>
            <a:r>
              <a:rPr lang="en-GB" dirty="0" smtClean="0"/>
              <a:t>confirmed with EMCM3 and EMCM4</a:t>
            </a:r>
          </a:p>
          <a:p>
            <a:r>
              <a:rPr lang="en-GB" dirty="0"/>
              <a:t>	</a:t>
            </a:r>
            <a:r>
              <a:rPr lang="en-GB" dirty="0" smtClean="0"/>
              <a:t>ready to start production</a:t>
            </a:r>
          </a:p>
          <a:p>
            <a:endParaRPr lang="en-GB" dirty="0"/>
          </a:p>
          <a:p>
            <a:r>
              <a:rPr lang="en-GB" b="1" dirty="0" smtClean="0"/>
              <a:t>EMCM electronic tests:</a:t>
            </a:r>
          </a:p>
          <a:p>
            <a:r>
              <a:rPr lang="en-GB" dirty="0"/>
              <a:t>	</a:t>
            </a:r>
            <a:r>
              <a:rPr lang="en-GB" dirty="0" smtClean="0"/>
              <a:t>two EMCM3 fully populated (one with a PXD6 matrix)</a:t>
            </a:r>
          </a:p>
          <a:p>
            <a:r>
              <a:rPr lang="en-GB" dirty="0"/>
              <a:t>	</a:t>
            </a:r>
            <a:r>
              <a:rPr lang="en-GB" dirty="0" smtClean="0"/>
              <a:t>tests are ongoing</a:t>
            </a:r>
          </a:p>
          <a:p>
            <a:r>
              <a:rPr lang="en-GB" dirty="0"/>
              <a:t>	</a:t>
            </a:r>
            <a:r>
              <a:rPr lang="en-GB" dirty="0" smtClean="0"/>
              <a:t>still a lot of work ahead (analogue performance, gating)</a:t>
            </a:r>
          </a:p>
          <a:p>
            <a:endParaRPr lang="en-GB" dirty="0"/>
          </a:p>
          <a:p>
            <a:r>
              <a:rPr lang="en-GB" b="1" dirty="0" smtClean="0"/>
              <a:t>ASICs</a:t>
            </a:r>
            <a:r>
              <a:rPr lang="en-GB" dirty="0" smtClean="0"/>
              <a:t>: 	</a:t>
            </a:r>
            <a:r>
              <a:rPr lang="en-GB" dirty="0" err="1" smtClean="0"/>
              <a:t>DCDpipe</a:t>
            </a:r>
            <a:r>
              <a:rPr lang="en-GB" dirty="0" smtClean="0"/>
              <a:t> has known problems (missing codes), tests not complete yet</a:t>
            </a:r>
          </a:p>
          <a:p>
            <a:r>
              <a:rPr lang="en-GB" dirty="0" smtClean="0"/>
              <a:t>	DHPT: some corrections needed, more tests needed</a:t>
            </a:r>
          </a:p>
          <a:p>
            <a:r>
              <a:rPr lang="en-GB" dirty="0"/>
              <a:t>	</a:t>
            </a:r>
            <a:r>
              <a:rPr lang="en-GB" dirty="0" smtClean="0"/>
              <a:t>Switcher: only minor improvements </a:t>
            </a:r>
            <a:r>
              <a:rPr lang="en-GB" dirty="0" err="1" smtClean="0"/>
              <a:t>forseen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Review on October 27/28</a:t>
            </a:r>
          </a:p>
          <a:p>
            <a:r>
              <a:rPr lang="en-GB" dirty="0"/>
              <a:t>	</a:t>
            </a:r>
            <a:r>
              <a:rPr lang="en-GB" dirty="0" smtClean="0"/>
              <a:t>Submission postponed from November 2014 to February 2015</a:t>
            </a:r>
          </a:p>
          <a:p>
            <a:endParaRPr lang="en-GB" dirty="0"/>
          </a:p>
          <a:p>
            <a:r>
              <a:rPr lang="en-GB" b="1" dirty="0" smtClean="0"/>
              <a:t>Sensor processing: </a:t>
            </a:r>
            <a:r>
              <a:rPr lang="en-GB" dirty="0" smtClean="0"/>
              <a:t>will start with a pilot run (few PXD9 wafers &amp; </a:t>
            </a:r>
            <a:r>
              <a:rPr lang="en-GB" dirty="0" smtClean="0"/>
              <a:t>dummies)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test of system components &amp; prototyping</a:t>
            </a:r>
          </a:p>
          <a:p>
            <a:endParaRPr lang="en-GB" dirty="0" smtClean="0"/>
          </a:p>
          <a:p>
            <a:r>
              <a:rPr lang="en-GB" dirty="0" smtClean="0"/>
              <a:t>Series production to start September 2015</a:t>
            </a:r>
          </a:p>
          <a:p>
            <a:endParaRPr lang="en-GB" dirty="0" smtClean="0"/>
          </a:p>
          <a:p>
            <a:r>
              <a:rPr lang="en-GB" dirty="0" smtClean="0"/>
              <a:t>Delivery to KEK will still be on time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96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after phase 1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77" y="1447933"/>
            <a:ext cx="1730528" cy="131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19" y="1465378"/>
            <a:ext cx="1676709" cy="13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14" y="1340768"/>
            <a:ext cx="4301536" cy="15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95246" y="5157192"/>
            <a:ext cx="5941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far this is encouraging </a:t>
            </a:r>
          </a:p>
          <a:p>
            <a:r>
              <a:rPr lang="en-GB" dirty="0" smtClean="0"/>
              <a:t>Still, more production steps with possible losses ahead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Need perfect QA, 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eliminate possible losses, 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use grade 2 &amp; 3 for prototyping and tests (irradiations, beast)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47322" y="980728"/>
            <a:ext cx="5865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Search for possible defects (optical scan, automatic &amp; manual)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41" y="2996952"/>
            <a:ext cx="4573627" cy="194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43615" y="3341310"/>
            <a:ext cx="102944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Inner </a:t>
            </a:r>
            <a:r>
              <a:rPr lang="en-GB" sz="1400" dirty="0" err="1" smtClean="0"/>
              <a:t>bwd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Outer fwd.</a:t>
            </a:r>
          </a:p>
          <a:p>
            <a:endParaRPr lang="en-GB" sz="1400" dirty="0"/>
          </a:p>
          <a:p>
            <a:r>
              <a:rPr lang="en-GB" sz="1400" dirty="0" smtClean="0"/>
              <a:t>Outer </a:t>
            </a:r>
            <a:r>
              <a:rPr lang="en-GB" sz="1400" dirty="0" err="1" smtClean="0"/>
              <a:t>bwd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Inner fwd..</a:t>
            </a:r>
            <a:endParaRPr lang="en-GB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084168" y="2996952"/>
            <a:ext cx="1386918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Good (needed)</a:t>
            </a:r>
          </a:p>
          <a:p>
            <a:endParaRPr lang="en-GB" sz="1400" dirty="0" smtClean="0"/>
          </a:p>
          <a:p>
            <a:r>
              <a:rPr lang="en-GB" sz="1400" dirty="0" smtClean="0"/>
              <a:t>&gt;19 (8)</a:t>
            </a:r>
          </a:p>
          <a:p>
            <a:endParaRPr lang="en-GB" sz="1400" dirty="0"/>
          </a:p>
          <a:p>
            <a:r>
              <a:rPr lang="en-GB" sz="1400" dirty="0" smtClean="0"/>
              <a:t>&gt; 43 (12)</a:t>
            </a:r>
          </a:p>
          <a:p>
            <a:endParaRPr lang="en-GB" sz="1400" dirty="0" smtClean="0"/>
          </a:p>
          <a:p>
            <a:r>
              <a:rPr lang="en-GB" sz="1400" dirty="0" smtClean="0"/>
              <a:t>&gt; 31 (12)</a:t>
            </a:r>
          </a:p>
          <a:p>
            <a:endParaRPr lang="en-GB" sz="1400" dirty="0" smtClean="0"/>
          </a:p>
          <a:p>
            <a:r>
              <a:rPr lang="en-GB" sz="1400" dirty="0" smtClean="0"/>
              <a:t>&gt; 19 (8)</a:t>
            </a:r>
            <a:endParaRPr lang="en-GB" sz="1400" dirty="0"/>
          </a:p>
          <a:p>
            <a:pPr marL="285750" indent="-285750">
              <a:buFont typeface="Wingdings"/>
              <a:buChar char="Ø"/>
            </a:pPr>
            <a:endParaRPr lang="en-GB" dirty="0"/>
          </a:p>
        </p:txBody>
      </p:sp>
      <p:sp>
        <p:nvSpPr>
          <p:cNvPr id="8" name="Geschweifte Klammer links 7"/>
          <p:cNvSpPr/>
          <p:nvPr/>
        </p:nvSpPr>
        <p:spPr>
          <a:xfrm>
            <a:off x="1331640" y="3730387"/>
            <a:ext cx="137477" cy="418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Geschweifte Klammer links 14"/>
          <p:cNvSpPr/>
          <p:nvPr/>
        </p:nvSpPr>
        <p:spPr>
          <a:xfrm>
            <a:off x="1331640" y="4149080"/>
            <a:ext cx="137477" cy="418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T</a:t>
            </a:r>
            <a:r>
              <a:rPr lang="en-GB" sz="2400" dirty="0" smtClean="0"/>
              <a:t>est of metal system processing with EMCM</a:t>
            </a:r>
            <a:endParaRPr lang="en-GB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0" y="3573016"/>
            <a:ext cx="5331513" cy="27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22" y="1073907"/>
            <a:ext cx="3419266" cy="192304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79673"/>
            <a:ext cx="5184576" cy="104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67543" y="2126864"/>
            <a:ext cx="48974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Test vehicle to optimize yield of metal system without the time consuming </a:t>
            </a:r>
          </a:p>
          <a:p>
            <a:r>
              <a:rPr lang="en-GB" sz="1100" dirty="0" smtClean="0"/>
              <a:t>(and expensive) phase 1</a:t>
            </a:r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=&gt; EMCM: Electrical Dummy to be </a:t>
            </a:r>
            <a:r>
              <a:rPr lang="en-GB" sz="1100" dirty="0"/>
              <a:t>tested like a real module </a:t>
            </a:r>
          </a:p>
          <a:p>
            <a:endParaRPr lang="en-GB" sz="1100" dirty="0" smtClean="0"/>
          </a:p>
          <a:p>
            <a:r>
              <a:rPr lang="en-GB" sz="1100" dirty="0" smtClean="0"/>
              <a:t>Allows tests of the electrical performance</a:t>
            </a:r>
          </a:p>
          <a:p>
            <a:r>
              <a:rPr lang="en-GB" sz="1100" dirty="0"/>
              <a:t>	</a:t>
            </a:r>
            <a:r>
              <a:rPr lang="en-GB" sz="1100" dirty="0" smtClean="0"/>
              <a:t>- routing errors (despite automatic checking tools)</a:t>
            </a:r>
          </a:p>
          <a:p>
            <a:r>
              <a:rPr lang="en-GB" sz="1100" dirty="0"/>
              <a:t>	</a:t>
            </a:r>
            <a:r>
              <a:rPr lang="en-GB" sz="1100" dirty="0" smtClean="0"/>
              <a:t>- cross talk, voltage drops, RC delays</a:t>
            </a:r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5940152" y="3712279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EMCM3: several (optimized)</a:t>
            </a:r>
          </a:p>
          <a:p>
            <a:r>
              <a:rPr lang="en-GB" dirty="0"/>
              <a:t>p</a:t>
            </a:r>
            <a:r>
              <a:rPr lang="en-GB" dirty="0" smtClean="0"/>
              <a:t>rocess variations</a:t>
            </a:r>
          </a:p>
          <a:p>
            <a:r>
              <a:rPr lang="en-GB" dirty="0" smtClean="0"/>
              <a:t>Wafers 17 and 18 show best results,</a:t>
            </a:r>
          </a:p>
          <a:p>
            <a:r>
              <a:rPr lang="en-GB" dirty="0" smtClean="0"/>
              <a:t>Essentially 100% yield</a:t>
            </a:r>
          </a:p>
          <a:p>
            <a:endParaRPr lang="en-GB" dirty="0"/>
          </a:p>
          <a:p>
            <a:r>
              <a:rPr lang="en-GB" dirty="0" smtClean="0"/>
              <a:t>Confirmation batch (EMCM4) processed</a:t>
            </a:r>
          </a:p>
          <a:p>
            <a:r>
              <a:rPr lang="en-GB" dirty="0" smtClean="0"/>
              <a:t>Tests started, so far confirm good results of EMCM3</a:t>
            </a:r>
            <a:endParaRPr lang="en-GB" dirty="0"/>
          </a:p>
        </p:txBody>
      </p:sp>
      <p:pic>
        <p:nvPicPr>
          <p:cNvPr id="2050" name="Picture 2" descr="http://helenlouisewilliams28.files.wordpress.com/2013/10/big-tick-gre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01" y="3364225"/>
            <a:ext cx="3220107" cy="31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4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EMCM4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467544" y="1268760"/>
            <a:ext cx="5115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EMCM 4: confirm results of EMCM 3 metal layer yield:</a:t>
            </a:r>
          </a:p>
          <a:p>
            <a:r>
              <a:rPr lang="en-GB" dirty="0" smtClean="0"/>
              <a:t>(5 wafers &amp; 2 real PXD9 wafers, incl. SOI wafers))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45571"/>
            <a:ext cx="2466888" cy="23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316416" y="2052137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EMCM</a:t>
            </a:r>
          </a:p>
          <a:p>
            <a:r>
              <a:rPr lang="en-GB" dirty="0" smtClean="0"/>
              <a:t>‘PXD9’</a:t>
            </a:r>
            <a:endParaRPr lang="en-GB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7164288" y="1700808"/>
            <a:ext cx="1224136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7098399" y="2105236"/>
            <a:ext cx="1218017" cy="99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7164288" y="2204864"/>
            <a:ext cx="1152128" cy="4680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7020272" y="2204864"/>
            <a:ext cx="1368152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 flipV="1">
            <a:off x="7236296" y="1952836"/>
            <a:ext cx="1152128" cy="486054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6987256" y="2393885"/>
            <a:ext cx="1401168" cy="45005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7098400" y="2438890"/>
            <a:ext cx="1290024" cy="486054"/>
          </a:xfrm>
          <a:prstGeom prst="straightConnector1">
            <a:avLst/>
          </a:prstGeom>
          <a:ln w="38100"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52836"/>
            <a:ext cx="3517776" cy="196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5112568" cy="16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67" y="4434843"/>
            <a:ext cx="3378697" cy="107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36202" y="396939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EMCM wafer yield (wafer level)</a:t>
            </a:r>
            <a:endParaRPr lang="en-GB" dirty="0"/>
          </a:p>
        </p:txBody>
      </p:sp>
      <p:sp>
        <p:nvSpPr>
          <p:cNvPr id="25" name="Textfeld 24"/>
          <p:cNvSpPr txBox="1"/>
          <p:nvPr/>
        </p:nvSpPr>
        <p:spPr>
          <a:xfrm>
            <a:off x="5724128" y="4138667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PXD9 wafer yield (wafer level)</a:t>
            </a:r>
            <a:endParaRPr lang="en-GB" dirty="0"/>
          </a:p>
        </p:txBody>
      </p:sp>
      <p:sp>
        <p:nvSpPr>
          <p:cNvPr id="26" name="Textfeld 25"/>
          <p:cNvSpPr txBox="1"/>
          <p:nvPr/>
        </p:nvSpPr>
        <p:spPr>
          <a:xfrm>
            <a:off x="467544" y="6165304"/>
            <a:ext cx="6841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EMCM3 results confirmed. Further tests after copper deposition (started).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EMCM electronic test results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9" y="4955505"/>
            <a:ext cx="2907038" cy="131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05902" y="6346194"/>
            <a:ext cx="3635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All switcher work properly at full speed (305 MHz)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23003" y="980728"/>
            <a:ext cx="63080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EMCM2: several modules assembled but only partially successful: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some only partially equipped (1 DCD/DHP, 1 switcher)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some ASICs got damaged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nevertheless: all functions could be successfully tested)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Main limitations: 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old AISCs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	DCD/DHP communication did not work at full speed</a:t>
            </a:r>
          </a:p>
          <a:p>
            <a:endParaRPr lang="en-GB" sz="1400" dirty="0"/>
          </a:p>
          <a:p>
            <a:r>
              <a:rPr lang="en-GB" sz="1400" dirty="0" smtClean="0"/>
              <a:t>EMCM3: 3 modules assembled 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latest ASIC generation (</a:t>
            </a:r>
            <a:r>
              <a:rPr lang="en-GB" sz="1400" dirty="0" err="1" smtClean="0"/>
              <a:t>DCDpipe</a:t>
            </a:r>
            <a:r>
              <a:rPr lang="en-GB" sz="1400" dirty="0" smtClean="0"/>
              <a:t>, DHPT, switcher G), 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fully populated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/>
              <a:t>d</a:t>
            </a:r>
            <a:r>
              <a:rPr lang="en-GB" sz="1400" dirty="0" smtClean="0"/>
              <a:t>ifferential clock lines (DCD operation at full speed)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/>
              <a:t>l</a:t>
            </a:r>
            <a:r>
              <a:rPr lang="en-GB" sz="1400" dirty="0" smtClean="0"/>
              <a:t>arger spacing of termination resistors (facilitates SMD assembly)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/>
              <a:t>g</a:t>
            </a:r>
            <a:r>
              <a:rPr lang="en-GB" sz="1400" dirty="0" smtClean="0"/>
              <a:t>ated mode can be tested</a:t>
            </a:r>
          </a:p>
          <a:p>
            <a:endParaRPr lang="en-GB" sz="1400" dirty="0"/>
          </a:p>
          <a:p>
            <a:r>
              <a:rPr lang="en-GB" sz="1400" dirty="0" smtClean="0"/>
              <a:t>Tests very successful (but not yet completed)</a:t>
            </a:r>
          </a:p>
          <a:p>
            <a:r>
              <a:rPr lang="en-GB" sz="1400" dirty="0" smtClean="0"/>
              <a:t>Except: High speed link suffers from wrong </a:t>
            </a:r>
            <a:r>
              <a:rPr lang="en-GB" sz="1400" dirty="0" err="1" smtClean="0"/>
              <a:t>Kapton</a:t>
            </a:r>
            <a:r>
              <a:rPr lang="en-GB" sz="1400" dirty="0" smtClean="0"/>
              <a:t> layout and DHPT problem</a:t>
            </a:r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Plan to finish tests till October </a:t>
            </a:r>
          </a:p>
          <a:p>
            <a:pPr marL="285750" indent="-285750">
              <a:buFont typeface="Symbol"/>
              <a:buChar char="Þ"/>
            </a:pPr>
            <a:r>
              <a:rPr lang="en-GB" sz="1400" dirty="0" smtClean="0"/>
              <a:t>start PXD9 phase 2 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  (metal processing)</a:t>
            </a:r>
            <a:endParaRPr lang="en-GB" sz="1400" dirty="0"/>
          </a:p>
        </p:txBody>
      </p:sp>
      <p:pic>
        <p:nvPicPr>
          <p:cNvPr id="12" name="Picture 2" descr="B:\EMCM\EMCM3\EMCM3_W18_module3\Matrix\Screenshot from 2014-09-25 16%3A46%3A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11973" r="93203" b="2984"/>
          <a:stretch/>
        </p:blipFill>
        <p:spPr bwMode="auto">
          <a:xfrm>
            <a:off x="6641798" y="1211526"/>
            <a:ext cx="594498" cy="46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:\EMCM\EMCM3\EMCM3_W18_module3\Matrix\Screenshot from 2014-09-25 16%3A46%3A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12468" r="48116" b="2489"/>
          <a:stretch/>
        </p:blipFill>
        <p:spPr bwMode="auto">
          <a:xfrm>
            <a:off x="7233119" y="1196752"/>
            <a:ext cx="1587353" cy="46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76256" y="583836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W18-3: readout of a small PXD6 matrix (305 MHz)</a:t>
            </a:r>
          </a:p>
          <a:p>
            <a:r>
              <a:rPr lang="en-GB" sz="1200" dirty="0" smtClean="0"/>
              <a:t>(mapping wrong, software!)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748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40145" y="1484784"/>
            <a:ext cx="37318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DCD_DCD:	720mA  4 =&gt; 6 bonds</a:t>
            </a:r>
          </a:p>
          <a:p>
            <a:r>
              <a:rPr lang="en-GB" sz="1400" dirty="0" smtClean="0"/>
              <a:t>DVD_DHP:	220mA  3 =&gt; 3 bonds</a:t>
            </a:r>
          </a:p>
          <a:p>
            <a:r>
              <a:rPr lang="en-GB" sz="1400" dirty="0" err="1" smtClean="0"/>
              <a:t>DVD_DHPcore</a:t>
            </a:r>
            <a:r>
              <a:rPr lang="en-GB" sz="1400" dirty="0" smtClean="0"/>
              <a:t>:	700mA  3 =&gt; 6 bonds</a:t>
            </a:r>
          </a:p>
          <a:p>
            <a:r>
              <a:rPr lang="en-GB" sz="1400" dirty="0" err="1" smtClean="0"/>
              <a:t>DCD_refin</a:t>
            </a:r>
            <a:r>
              <a:rPr lang="en-GB" sz="1400" dirty="0" smtClean="0"/>
              <a:t>:	200mA  1 =&gt; 3 bonds</a:t>
            </a:r>
            <a:endParaRPr lang="en-GB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383285" y="1465039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120 mA/bond max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85476" y="6237312"/>
            <a:ext cx="4618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In addition: use 30µm bond wire instead of 25µm (x 1.4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396800" y="2492896"/>
            <a:ext cx="8495680" cy="3805391"/>
            <a:chOff x="396800" y="2492896"/>
            <a:chExt cx="8495680" cy="3805391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396800" y="2492896"/>
              <a:ext cx="8495680" cy="3805391"/>
              <a:chOff x="107504" y="1700808"/>
              <a:chExt cx="8495680" cy="38053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1700808"/>
                <a:ext cx="8495680" cy="1726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686254"/>
                <a:ext cx="8495680" cy="149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feld 3"/>
              <p:cNvSpPr txBox="1"/>
              <p:nvPr/>
            </p:nvSpPr>
            <p:spPr>
              <a:xfrm>
                <a:off x="4402200" y="3170104"/>
                <a:ext cx="8064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DVD_DCD</a:t>
                </a:r>
                <a:endParaRPr lang="en-GB" sz="1200" dirty="0"/>
              </a:p>
            </p:txBody>
          </p:sp>
          <p:sp>
            <p:nvSpPr>
              <p:cNvPr id="5" name="Textfeld 4"/>
              <p:cNvSpPr txBox="1"/>
              <p:nvPr/>
            </p:nvSpPr>
            <p:spPr>
              <a:xfrm>
                <a:off x="5148064" y="3409255"/>
                <a:ext cx="8064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DVD_DHP</a:t>
                </a:r>
                <a:endParaRPr lang="en-GB" sz="1200" dirty="0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5511006" y="3140968"/>
                <a:ext cx="1077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/>
                  <a:t>DVD_DHPcore</a:t>
                </a:r>
                <a:endParaRPr lang="en-GB" sz="1200" dirty="0"/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5724128" y="5229200"/>
                <a:ext cx="820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/>
                  <a:t>DCD_refin</a:t>
                </a:r>
                <a:endParaRPr lang="en-GB" sz="1200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6055390" y="3356992"/>
                <a:ext cx="820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/>
                  <a:t>DCD_refin</a:t>
                </a:r>
                <a:endParaRPr lang="en-GB" sz="1200" dirty="0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3382952" y="5013176"/>
                <a:ext cx="8064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DVD_DCD</a:t>
                </a:r>
                <a:endParaRPr lang="en-GB" sz="1200" dirty="0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4283968" y="5157192"/>
                <a:ext cx="8064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DVD_DHP</a:t>
                </a:r>
                <a:endParaRPr lang="en-GB" sz="1200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4860032" y="4941168"/>
                <a:ext cx="10772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err="1" smtClean="0"/>
                  <a:t>DVD_DHPcore</a:t>
                </a:r>
                <a:endParaRPr lang="en-GB" sz="1200" dirty="0"/>
              </a:p>
            </p:txBody>
          </p:sp>
        </p:grpSp>
        <p:sp>
          <p:nvSpPr>
            <p:cNvPr id="19" name="Textfeld 18"/>
            <p:cNvSpPr txBox="1"/>
            <p:nvPr/>
          </p:nvSpPr>
          <p:spPr>
            <a:xfrm>
              <a:off x="2195736" y="2649106"/>
              <a:ext cx="450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</a:rPr>
                <a:t>X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1331640" y="2649106"/>
              <a:ext cx="450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 smtClean="0">
                  <a:solidFill>
                    <a:srgbClr val="FF0000"/>
                  </a:solidFill>
                </a:rPr>
                <a:t>X</a:t>
              </a:r>
              <a:endParaRPr lang="en-GB" sz="4000" dirty="0">
                <a:solidFill>
                  <a:srgbClr val="FF0000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3672248" y="3356992"/>
              <a:ext cx="1275788" cy="71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Gerade Verbindung mit Pfeil 22"/>
            <p:cNvCxnSpPr/>
            <p:nvPr/>
          </p:nvCxnSpPr>
          <p:spPr>
            <a:xfrm flipH="1">
              <a:off x="1907704" y="3944089"/>
              <a:ext cx="1764544" cy="853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 flipH="1">
              <a:off x="4075467" y="3717032"/>
              <a:ext cx="1144605" cy="1656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H="1">
              <a:off x="4948036" y="3717032"/>
              <a:ext cx="848101" cy="16561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5800302" y="3717032"/>
              <a:ext cx="499891" cy="17281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>
              <a:off x="6423857" y="3710895"/>
              <a:ext cx="308384" cy="151830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5166293" y="1749720"/>
            <a:ext cx="2743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Change possible since 2 differential lines not needed anymore</a:t>
            </a:r>
            <a:endParaRPr lang="en-GB" sz="1400" dirty="0"/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0" y="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New </a:t>
            </a:r>
            <a:r>
              <a:rPr lang="en-GB" kern="0" dirty="0" err="1" smtClean="0"/>
              <a:t>Kapton</a:t>
            </a:r>
            <a:r>
              <a:rPr lang="en-GB" kern="0" dirty="0" smtClean="0"/>
              <a:t>/PXD9 footprint</a:t>
            </a:r>
            <a:endParaRPr lang="en-GB" kern="0" dirty="0"/>
          </a:p>
        </p:txBody>
      </p:sp>
      <p:sp>
        <p:nvSpPr>
          <p:cNvPr id="2" name="Textfeld 1"/>
          <p:cNvSpPr txBox="1"/>
          <p:nvPr/>
        </p:nvSpPr>
        <p:spPr>
          <a:xfrm>
            <a:off x="732880" y="980728"/>
            <a:ext cx="791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Too high current across some bond wires, non optimal layout of high speed data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59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ASICs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352656" y="1124744"/>
            <a:ext cx="4579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DCT pipeline</a:t>
            </a:r>
            <a:r>
              <a:rPr lang="en-GB" dirty="0" smtClean="0"/>
              <a:t>: under test. Performs better than old version, but still some noisy channels.</a:t>
            </a:r>
          </a:p>
          <a:p>
            <a:r>
              <a:rPr lang="en-GB" dirty="0" smtClean="0"/>
              <a:t>Reason understood (missing codes due to transistor mismatch). Ok for prototyping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3678123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DHPT</a:t>
            </a:r>
            <a:r>
              <a:rPr lang="en-GB" dirty="0" smtClean="0"/>
              <a:t>: under test, performs well (one problem with ‘slow NMOS’ =&gt; affects readout speed)</a:t>
            </a:r>
          </a:p>
          <a:p>
            <a:r>
              <a:rPr lang="en-GB" dirty="0" smtClean="0"/>
              <a:t>Ok for prototyping, needs re-submission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4709462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Switcher</a:t>
            </a:r>
            <a:r>
              <a:rPr lang="en-GB" dirty="0" smtClean="0"/>
              <a:t>: ok (however: gating not yet tested). </a:t>
            </a:r>
            <a:r>
              <a:rPr lang="en-GB" dirty="0"/>
              <a:t>F</a:t>
            </a:r>
            <a:r>
              <a:rPr lang="en-GB" dirty="0" smtClean="0"/>
              <a:t>inal submission with minor improvements.</a:t>
            </a:r>
          </a:p>
          <a:p>
            <a:r>
              <a:rPr lang="en-GB" dirty="0" smtClean="0"/>
              <a:t>bumping: can be done on chip level by </a:t>
            </a:r>
            <a:r>
              <a:rPr lang="en-GB" dirty="0" err="1" smtClean="0"/>
              <a:t>PacTech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b="1" dirty="0" smtClean="0"/>
              <a:t>Plans: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Design review October 27/28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Resubmission in February 2015 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17" y="3248106"/>
            <a:ext cx="372484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6" r="73672" b="32515"/>
          <a:stretch/>
        </p:blipFill>
        <p:spPr bwMode="auto">
          <a:xfrm>
            <a:off x="5580112" y="5563111"/>
            <a:ext cx="1110175" cy="11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6" t="28523" r="6610" b="38273"/>
          <a:stretch/>
        </p:blipFill>
        <p:spPr bwMode="auto">
          <a:xfrm>
            <a:off x="6988488" y="5445224"/>
            <a:ext cx="1543952" cy="125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exp711\Documents\ADC_measurements\250914_EdiSettings_Cola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34094" r="49896" b="32953"/>
          <a:stretch/>
        </p:blipFill>
        <p:spPr bwMode="auto">
          <a:xfrm>
            <a:off x="6893336" y="1124744"/>
            <a:ext cx="2423229" cy="19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exp711\Documents\ADC_measurements\250914_EdiSettings_Cola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2" b="66566"/>
          <a:stretch/>
        </p:blipFill>
        <p:spPr bwMode="auto">
          <a:xfrm>
            <a:off x="4716016" y="1054007"/>
            <a:ext cx="2417567" cy="20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8096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98124" y="617775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400" b="1" dirty="0"/>
          </a:p>
          <a:p>
            <a:pPr lvl="0"/>
            <a:r>
              <a:rPr lang="en-GB" sz="1400" dirty="0" smtClean="0"/>
              <a:t>Documentation:</a:t>
            </a:r>
            <a:r>
              <a:rPr lang="de-DE" sz="1400" dirty="0" smtClean="0"/>
              <a:t>	</a:t>
            </a:r>
            <a:r>
              <a:rPr lang="en-GB" sz="1400" dirty="0" smtClean="0"/>
              <a:t>Description </a:t>
            </a:r>
            <a:r>
              <a:rPr lang="en-GB" sz="1400" dirty="0"/>
              <a:t>of new registers</a:t>
            </a:r>
            <a:endParaRPr lang="de-DE" sz="1400" dirty="0"/>
          </a:p>
          <a:p>
            <a:pPr lvl="0"/>
            <a:r>
              <a:rPr lang="en-GB" sz="1400" dirty="0" smtClean="0"/>
              <a:t>		Schematics </a:t>
            </a:r>
            <a:r>
              <a:rPr lang="en-GB" sz="1400" dirty="0"/>
              <a:t>(updated of DCD manual)</a:t>
            </a:r>
            <a:endParaRPr lang="de-DE" sz="1400" dirty="0"/>
          </a:p>
          <a:p>
            <a:pPr lvl="0"/>
            <a:r>
              <a:rPr lang="en-GB" sz="1400" dirty="0" smtClean="0"/>
              <a:t>		List </a:t>
            </a:r>
            <a:r>
              <a:rPr lang="en-GB" sz="1400" dirty="0"/>
              <a:t>of known good settings </a:t>
            </a:r>
            <a:endParaRPr lang="de-DE" sz="1400" dirty="0"/>
          </a:p>
          <a:p>
            <a:pPr lvl="0"/>
            <a:r>
              <a:rPr lang="en-GB" sz="1400" dirty="0" smtClean="0"/>
              <a:t>		</a:t>
            </a:r>
            <a:r>
              <a:rPr lang="en-GB" sz="1400" b="1" dirty="0" smtClean="0">
                <a:solidFill>
                  <a:srgbClr val="FF0000"/>
                </a:solidFill>
              </a:rPr>
              <a:t>BSDL </a:t>
            </a:r>
            <a:r>
              <a:rPr lang="en-GB" sz="1400" b="1" dirty="0">
                <a:solidFill>
                  <a:srgbClr val="FF0000"/>
                </a:solidFill>
              </a:rPr>
              <a:t>file for boundary scan test</a:t>
            </a:r>
            <a:endParaRPr lang="de-DE" sz="1400" b="1" dirty="0">
              <a:solidFill>
                <a:srgbClr val="FF0000"/>
              </a:solidFill>
            </a:endParaRPr>
          </a:p>
          <a:p>
            <a:pPr lvl="0"/>
            <a:r>
              <a:rPr lang="en-GB" sz="1400" dirty="0" smtClean="0"/>
              <a:t>		Description </a:t>
            </a:r>
            <a:r>
              <a:rPr lang="en-GB" sz="1400" dirty="0"/>
              <a:t>of digital test pattern</a:t>
            </a:r>
            <a:endParaRPr lang="de-DE" sz="1400" dirty="0"/>
          </a:p>
          <a:p>
            <a:r>
              <a:rPr lang="en-GB" sz="1400" dirty="0"/>
              <a:t>Proposed Tests:</a:t>
            </a:r>
            <a:endParaRPr lang="de-DE" sz="1400" dirty="0"/>
          </a:p>
          <a:p>
            <a:pPr lvl="0"/>
            <a:r>
              <a:rPr lang="en-GB" sz="1400" dirty="0" smtClean="0"/>
              <a:t>		Digital </a:t>
            </a:r>
            <a:r>
              <a:rPr lang="en-GB" sz="1400" dirty="0"/>
              <a:t>test: write in all registers and read back</a:t>
            </a:r>
            <a:endParaRPr lang="de-DE" sz="1400" dirty="0"/>
          </a:p>
          <a:p>
            <a:pPr lvl="0"/>
            <a:r>
              <a:rPr lang="en-GB" sz="1400" dirty="0" smtClean="0"/>
              <a:t>		Power </a:t>
            </a:r>
            <a:r>
              <a:rPr lang="en-GB" sz="1400" dirty="0"/>
              <a:t>test: all currents as expected (@ 305 MHz)</a:t>
            </a:r>
            <a:endParaRPr lang="de-DE" sz="1400" dirty="0"/>
          </a:p>
          <a:p>
            <a:pPr lvl="0"/>
            <a:r>
              <a:rPr lang="en-GB" sz="1400" dirty="0" smtClean="0"/>
              <a:t>		JTAG </a:t>
            </a:r>
            <a:r>
              <a:rPr lang="en-GB" sz="1400" dirty="0"/>
              <a:t>boundary scan ok?</a:t>
            </a:r>
            <a:endParaRPr lang="de-DE" sz="1400" dirty="0"/>
          </a:p>
          <a:p>
            <a:pPr lvl="0"/>
            <a:r>
              <a:rPr lang="en-GB" sz="1400" dirty="0" smtClean="0"/>
              <a:t>	                   Pedestal </a:t>
            </a:r>
            <a:r>
              <a:rPr lang="en-GB" sz="1400" dirty="0"/>
              <a:t>control (</a:t>
            </a:r>
            <a:r>
              <a:rPr lang="en-GB" sz="1400" dirty="0" err="1"/>
              <a:t>VNSubIn</a:t>
            </a:r>
            <a:r>
              <a:rPr lang="en-GB" sz="1400" dirty="0"/>
              <a:t>, </a:t>
            </a:r>
            <a:r>
              <a:rPr lang="en-GB" sz="1400" dirty="0" err="1"/>
              <a:t>VNSubOut</a:t>
            </a:r>
            <a:r>
              <a:rPr lang="en-GB" sz="1400" dirty="0" smtClean="0"/>
              <a:t>,)</a:t>
            </a:r>
            <a:endParaRPr lang="de-DE" sz="1400" dirty="0"/>
          </a:p>
          <a:p>
            <a:pPr lvl="0"/>
            <a:r>
              <a:rPr lang="en-GB" sz="1400" dirty="0" smtClean="0"/>
              <a:t>		Functionality </a:t>
            </a:r>
            <a:r>
              <a:rPr lang="en-GB" sz="1400" dirty="0"/>
              <a:t>of calibration circuit (internal &amp; external</a:t>
            </a:r>
            <a:r>
              <a:rPr lang="en-GB" sz="1400" dirty="0" smtClean="0"/>
              <a:t>)</a:t>
            </a:r>
            <a:endParaRPr lang="de-DE" sz="1400" dirty="0"/>
          </a:p>
          <a:p>
            <a:pPr lvl="0"/>
            <a:endParaRPr lang="de-DE" sz="1400" dirty="0"/>
          </a:p>
          <a:p>
            <a:pPr lvl="1"/>
            <a:r>
              <a:rPr lang="en-GB" sz="1400" dirty="0" smtClean="0"/>
              <a:t>	</a:t>
            </a:r>
            <a:r>
              <a:rPr lang="en-GB" sz="1400" dirty="0" smtClean="0"/>
              <a:t>	Tuning </a:t>
            </a:r>
            <a:r>
              <a:rPr lang="en-GB" sz="1400" dirty="0"/>
              <a:t>of optimal settings……</a:t>
            </a:r>
            <a:endParaRPr lang="de-DE" sz="1400" dirty="0"/>
          </a:p>
          <a:p>
            <a:r>
              <a:rPr lang="en-GB" sz="1400" dirty="0"/>
              <a:t> </a:t>
            </a:r>
            <a:endParaRPr lang="de-DE" sz="1400" dirty="0"/>
          </a:p>
          <a:p>
            <a:pPr lvl="0"/>
            <a:r>
              <a:rPr lang="en-GB" sz="1400" dirty="0" smtClean="0"/>
              <a:t>		Pedestal </a:t>
            </a:r>
            <a:r>
              <a:rPr lang="en-GB" sz="1400" dirty="0"/>
              <a:t>spread (</a:t>
            </a:r>
            <a:r>
              <a:rPr lang="en-GB" sz="1400" dirty="0" err="1"/>
              <a:t>rms</a:t>
            </a:r>
            <a:r>
              <a:rPr lang="en-GB" sz="1400" dirty="0"/>
              <a:t>, peak-to-peak), without sensor</a:t>
            </a:r>
            <a:endParaRPr lang="de-DE" sz="1400" dirty="0"/>
          </a:p>
          <a:p>
            <a:pPr lvl="0"/>
            <a:r>
              <a:rPr lang="en-GB" sz="1400" dirty="0" smtClean="0"/>
              <a:t>		Gain </a:t>
            </a:r>
            <a:r>
              <a:rPr lang="en-GB" sz="1400" dirty="0"/>
              <a:t>and linearity (with internal or external current source?)</a:t>
            </a:r>
            <a:endParaRPr lang="de-DE" sz="1400" dirty="0"/>
          </a:p>
          <a:p>
            <a:pPr lvl="0"/>
            <a:r>
              <a:rPr lang="en-GB" sz="1400" dirty="0" smtClean="0"/>
              <a:t>		Dynamic </a:t>
            </a:r>
            <a:r>
              <a:rPr lang="en-GB" sz="1400" dirty="0"/>
              <a:t>range</a:t>
            </a:r>
            <a:endParaRPr lang="de-DE" sz="1400" dirty="0"/>
          </a:p>
          <a:p>
            <a:pPr lvl="0"/>
            <a:r>
              <a:rPr lang="en-GB" sz="1400" dirty="0" smtClean="0"/>
              <a:t>		RMS </a:t>
            </a:r>
            <a:r>
              <a:rPr lang="en-GB" sz="1400" dirty="0"/>
              <a:t>noise without sensor: @ 305 MHz </a:t>
            </a:r>
            <a:r>
              <a:rPr lang="en-GB" sz="1400" dirty="0" smtClean="0"/>
              <a:t> </a:t>
            </a:r>
            <a:r>
              <a:rPr lang="en-GB" sz="1400" dirty="0"/>
              <a:t>dependence on </a:t>
            </a:r>
            <a:r>
              <a:rPr lang="en-GB" sz="1400" dirty="0" smtClean="0"/>
              <a:t>			</a:t>
            </a:r>
            <a:endParaRPr lang="de-DE" sz="1400" dirty="0"/>
          </a:p>
          <a:p>
            <a:pPr lvl="0"/>
            <a:r>
              <a:rPr lang="en-GB" sz="1400" dirty="0" smtClean="0"/>
              <a:t>		Number </a:t>
            </a:r>
            <a:r>
              <a:rPr lang="en-GB" sz="1400" dirty="0"/>
              <a:t>of defect channels: </a:t>
            </a:r>
            <a:endParaRPr lang="de-DE" sz="1400" dirty="0"/>
          </a:p>
          <a:p>
            <a:pPr lvl="2"/>
            <a:r>
              <a:rPr lang="en-GB" sz="1400" dirty="0" smtClean="0"/>
              <a:t>		Large </a:t>
            </a:r>
            <a:r>
              <a:rPr lang="en-GB" sz="1400" dirty="0"/>
              <a:t>pedestal offset (criteria)</a:t>
            </a:r>
            <a:endParaRPr lang="de-DE" sz="1400" dirty="0"/>
          </a:p>
          <a:p>
            <a:pPr lvl="2"/>
            <a:r>
              <a:rPr lang="en-GB" sz="1400" dirty="0" smtClean="0"/>
              <a:t>	           (       )	Excessive </a:t>
            </a:r>
            <a:r>
              <a:rPr lang="en-GB" sz="1400" dirty="0"/>
              <a:t>noise (&gt; 2 x </a:t>
            </a:r>
            <a:r>
              <a:rPr lang="en-GB" sz="1400" dirty="0" err="1"/>
              <a:t>rms</a:t>
            </a:r>
            <a:r>
              <a:rPr lang="en-GB" sz="1400" dirty="0" smtClean="0"/>
              <a:t>?)</a:t>
            </a:r>
            <a:endParaRPr lang="de-DE" sz="1400" dirty="0"/>
          </a:p>
          <a:p>
            <a:pPr lvl="2"/>
            <a:r>
              <a:rPr lang="en-GB" sz="1400" dirty="0" smtClean="0"/>
              <a:t>		Missing </a:t>
            </a:r>
            <a:r>
              <a:rPr lang="en-GB" sz="1400" dirty="0"/>
              <a:t>codes / excessive non-</a:t>
            </a:r>
            <a:r>
              <a:rPr lang="en-GB" sz="1400" dirty="0" err="1"/>
              <a:t>linearities</a:t>
            </a:r>
            <a:endParaRPr lang="de-DE" sz="1400" dirty="0"/>
          </a:p>
          <a:p>
            <a:pPr lvl="0"/>
            <a:r>
              <a:rPr lang="en-GB" sz="1400" dirty="0" smtClean="0"/>
              <a:t>		Link </a:t>
            </a:r>
            <a:r>
              <a:rPr lang="en-GB" sz="1400" dirty="0"/>
              <a:t>DCD-DHP: stability @ 305 MHz </a:t>
            </a:r>
            <a:endParaRPr lang="de-DE" sz="1400" dirty="0"/>
          </a:p>
          <a:p>
            <a:pPr lvl="0"/>
            <a:r>
              <a:rPr lang="en-GB" sz="1400" dirty="0" smtClean="0"/>
              <a:t>		</a:t>
            </a:r>
            <a:r>
              <a:rPr lang="en-GB" sz="1400" b="1" dirty="0" smtClean="0">
                <a:solidFill>
                  <a:srgbClr val="FF0000"/>
                </a:solidFill>
              </a:rPr>
              <a:t>Analogue </a:t>
            </a:r>
            <a:r>
              <a:rPr lang="en-GB" sz="1400" b="1" dirty="0">
                <a:solidFill>
                  <a:srgbClr val="FF0000"/>
                </a:solidFill>
              </a:rPr>
              <a:t>common mode subtraction (with internal current source)</a:t>
            </a:r>
            <a:endParaRPr lang="de-DE" sz="1400" b="1" dirty="0">
              <a:solidFill>
                <a:srgbClr val="FF0000"/>
              </a:solidFill>
            </a:endParaRPr>
          </a:p>
          <a:p>
            <a:pPr lvl="0"/>
            <a:r>
              <a:rPr lang="en-GB" sz="1400" dirty="0" smtClean="0"/>
              <a:t>		</a:t>
            </a:r>
            <a:r>
              <a:rPr lang="en-GB" sz="1400" b="1" dirty="0" smtClean="0">
                <a:solidFill>
                  <a:srgbClr val="FF0000"/>
                </a:solidFill>
              </a:rPr>
              <a:t>DACs </a:t>
            </a:r>
            <a:r>
              <a:rPr lang="en-GB" sz="1400" b="1" dirty="0">
                <a:solidFill>
                  <a:srgbClr val="FF0000"/>
                </a:solidFill>
              </a:rPr>
              <a:t>for pedestal </a:t>
            </a:r>
            <a:r>
              <a:rPr lang="en-GB" sz="1400" b="1" dirty="0" smtClean="0">
                <a:solidFill>
                  <a:srgbClr val="FF0000"/>
                </a:solidFill>
              </a:rPr>
              <a:t>correction</a:t>
            </a:r>
          </a:p>
          <a:p>
            <a:r>
              <a:rPr lang="en-GB" sz="1400" dirty="0" smtClean="0"/>
              <a:t>Tests </a:t>
            </a:r>
            <a:r>
              <a:rPr lang="en-GB" sz="1400" dirty="0"/>
              <a:t>should be performed on hybrid 4/5 </a:t>
            </a:r>
            <a:r>
              <a:rPr lang="en-GB" sz="1400" dirty="0" smtClean="0"/>
              <a:t>and </a:t>
            </a:r>
            <a:r>
              <a:rPr lang="en-GB" sz="1400" dirty="0"/>
              <a:t>on</a:t>
            </a:r>
            <a:r>
              <a:rPr lang="en-GB" sz="1400" b="1" dirty="0">
                <a:solidFill>
                  <a:srgbClr val="FF0000"/>
                </a:solidFill>
              </a:rPr>
              <a:t> EMCM</a:t>
            </a:r>
            <a:r>
              <a:rPr lang="en-GB" sz="1400" dirty="0"/>
              <a:t>. </a:t>
            </a:r>
            <a:endParaRPr lang="de-DE" sz="1400" dirty="0"/>
          </a:p>
          <a:p>
            <a:r>
              <a:rPr lang="en-GB" sz="1400" dirty="0"/>
              <a:t>Test with </a:t>
            </a:r>
            <a:r>
              <a:rPr lang="en-GB" sz="1400" b="1" dirty="0">
                <a:solidFill>
                  <a:srgbClr val="FF0000"/>
                </a:solidFill>
              </a:rPr>
              <a:t>matrix</a:t>
            </a:r>
            <a:r>
              <a:rPr lang="en-GB" sz="1400" dirty="0"/>
              <a:t>: average noise (increase with respect to measurements without </a:t>
            </a:r>
            <a:r>
              <a:rPr lang="en-GB" sz="1400" dirty="0" smtClean="0"/>
              <a:t>matrix).</a:t>
            </a:r>
            <a:endParaRPr lang="de-DE" sz="1400" dirty="0"/>
          </a:p>
        </p:txBody>
      </p:sp>
      <p:pic>
        <p:nvPicPr>
          <p:cNvPr id="2050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836712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1052736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1700808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1268760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2348880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2564904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2780928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2996952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4077072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4293096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4509120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5589240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eschweifte Klammer rechts 4"/>
          <p:cNvSpPr/>
          <p:nvPr/>
        </p:nvSpPr>
        <p:spPr>
          <a:xfrm>
            <a:off x="6300192" y="4782852"/>
            <a:ext cx="155448" cy="806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1340768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feld 20"/>
          <p:cNvSpPr txBox="1"/>
          <p:nvPr/>
        </p:nvSpPr>
        <p:spPr>
          <a:xfrm>
            <a:off x="6531965" y="5008530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 STATISTICS!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57192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GB" dirty="0" smtClean="0"/>
              <a:t>DCD Summary</a:t>
            </a:r>
            <a:endParaRPr lang="en-GB" dirty="0"/>
          </a:p>
        </p:txBody>
      </p:sp>
      <p:pic>
        <p:nvPicPr>
          <p:cNvPr id="25" name="Picture 2" descr="http://img3.wikia.nocookie.net/__cb20101211181201/prowrestling/images/a/a1/Big_Ti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32" y="3429000"/>
            <a:ext cx="222196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4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EMCM/Sensor assembly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FF29F-412A-4CCD-969A-6823A2E336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8919"/>
            <a:ext cx="6336704" cy="145713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3068960"/>
            <a:ext cx="6624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Flip Chip bonding of ASICs is done by </a:t>
            </a:r>
            <a:r>
              <a:rPr lang="en-GB" dirty="0" err="1" smtClean="0"/>
              <a:t>Fraunhofer</a:t>
            </a:r>
            <a:r>
              <a:rPr lang="en-GB" dirty="0" smtClean="0"/>
              <a:t> IZM, Berlin – no issues  (chips need to be bumped. Ok for DCD and DHP, switcher =&gt;).</a:t>
            </a:r>
          </a:p>
          <a:p>
            <a:endParaRPr lang="en-GB" dirty="0"/>
          </a:p>
          <a:p>
            <a:r>
              <a:rPr lang="en-GB" dirty="0" smtClean="0"/>
              <a:t>SMD: need to solder ~ 50 small resistors and capacitors (SMD)</a:t>
            </a:r>
          </a:p>
          <a:p>
            <a:r>
              <a:rPr lang="en-GB" dirty="0" smtClean="0"/>
              <a:t>Prototyping done by </a:t>
            </a:r>
            <a:r>
              <a:rPr lang="en-GB" dirty="0" err="1" smtClean="0"/>
              <a:t>Finetech</a:t>
            </a:r>
            <a:r>
              <a:rPr lang="en-GB" dirty="0" smtClean="0"/>
              <a:t> in Berlin. Ok, but not without problems</a:t>
            </a:r>
          </a:p>
          <a:p>
            <a:endParaRPr lang="en-GB" dirty="0"/>
          </a:p>
          <a:p>
            <a:r>
              <a:rPr lang="en-GB" dirty="0" err="1" smtClean="0"/>
              <a:t>Finetech</a:t>
            </a:r>
            <a:r>
              <a:rPr lang="en-GB" dirty="0" smtClean="0"/>
              <a:t> cannot do series production.</a:t>
            </a:r>
          </a:p>
          <a:p>
            <a:r>
              <a:rPr lang="en-GB" dirty="0" smtClean="0"/>
              <a:t>Will be done by NTC in Valencia (using a </a:t>
            </a:r>
            <a:r>
              <a:rPr lang="en-GB" dirty="0" err="1" smtClean="0"/>
              <a:t>Finetech</a:t>
            </a:r>
            <a:r>
              <a:rPr lang="en-GB" dirty="0" smtClean="0"/>
              <a:t> machine).</a:t>
            </a:r>
          </a:p>
          <a:p>
            <a:endParaRPr lang="en-GB" dirty="0"/>
          </a:p>
          <a:p>
            <a:r>
              <a:rPr lang="en-GB" dirty="0" smtClean="0"/>
              <a:t>NTC is setting up the process, almost completed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Review October 17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124744"/>
            <a:ext cx="1552627" cy="24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0934" y="4690059"/>
            <a:ext cx="2963350" cy="11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Bildschirmpräsentation (4:3)</PresentationFormat>
  <Paragraphs>236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2_Standarddesign</vt:lpstr>
      <vt:lpstr>PXD Summary </vt:lpstr>
      <vt:lpstr>Yield after phase 1</vt:lpstr>
      <vt:lpstr>Test of metal system processing with EMCM</vt:lpstr>
      <vt:lpstr>EMCM4</vt:lpstr>
      <vt:lpstr>EMCM electronic test results</vt:lpstr>
      <vt:lpstr>PowerPoint-Präsentation</vt:lpstr>
      <vt:lpstr>ASICs</vt:lpstr>
      <vt:lpstr>DCD Summary</vt:lpstr>
      <vt:lpstr>EMCM/Sensor assembly</vt:lpstr>
      <vt:lpstr>How to Continue ?</vt:lpstr>
      <vt:lpstr>Schedule</vt:lpstr>
      <vt:lpstr>Conclusions</vt:lpstr>
    </vt:vector>
  </TitlesOfParts>
  <Company>hll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moser</dc:creator>
  <cp:lastModifiedBy>Hans-Günther Moser</cp:lastModifiedBy>
  <cp:revision>881</cp:revision>
  <cp:lastPrinted>2014-09-25T14:54:13Z</cp:lastPrinted>
  <dcterms:created xsi:type="dcterms:W3CDTF">2006-06-22T07:15:02Z</dcterms:created>
  <dcterms:modified xsi:type="dcterms:W3CDTF">2014-10-03T12:03:41Z</dcterms:modified>
</cp:coreProperties>
</file>