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68" r:id="rId3"/>
    <p:sldId id="269" r:id="rId4"/>
    <p:sldId id="256" r:id="rId5"/>
    <p:sldId id="258" r:id="rId6"/>
    <p:sldId id="257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70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18F5-6203-45D5-85C1-A6475BA02E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7A92-59F1-497F-A52C-DA51609C27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07504" y="6635121"/>
            <a:ext cx="2394266" cy="222879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VXD Meeting, Pisa, Oct. 2014</a:t>
            </a:r>
            <a:endParaRPr lang="de-DE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32402"/>
            <a:ext cx="2767064" cy="225598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Ladislav Andricek, MPG Semiconductor Lab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4139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38" y="157628"/>
            <a:ext cx="1126298" cy="6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0" y="6642100"/>
            <a:ext cx="9161847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9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19063" y="6664107"/>
            <a:ext cx="2247692" cy="206004"/>
          </a:xfrm>
          <a:prstGeom prst="rect">
            <a:avLst/>
          </a:prstGeom>
          <a:ln/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6376936" y="6653597"/>
            <a:ext cx="2767064" cy="180974"/>
          </a:xfrm>
          <a:prstGeom prst="rect">
            <a:avLst/>
          </a:prstGeom>
          <a:ln/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 bwMode="auto">
          <a:xfrm>
            <a:off x="4139952" y="6669360"/>
            <a:ext cx="384631" cy="1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2C74C0C-8C4F-4B0C-A0DA-A4D8859FA67C}" type="slidenum">
              <a:rPr lang="de-DE" sz="100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>
                <a:defRPr/>
              </a:pPr>
              <a:t>‹Nr.›</a:t>
            </a:fld>
            <a:endParaRPr lang="de-DE" sz="10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Segoe UI Symbol" panose="020B0502040204020203" pitchFamily="34" charset="0"/>
          <a:ea typeface="Segoe UI Symbol" panose="020B0502040204020203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1027" name="Picture 3" descr="D:\Laci\2-Projects\Belle-II\SWB_Bumping\PacTech-SWB18V1-bumping\schliff-pactech-bumps\schliff-9-new-m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11660" y="2258870"/>
            <a:ext cx="6525725" cy="7650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Switcher bumping at </a:t>
            </a:r>
            <a:r>
              <a:rPr lang="en-US" sz="4000" dirty="0" err="1" smtClean="0">
                <a:solidFill>
                  <a:schemeClr val="bg1"/>
                </a:solidFill>
              </a:rPr>
              <a:t>PacTech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 smtClean="0">
                <a:sym typeface="Wingdings" panose="05000000000000000000" pitchFamily="2" charset="2"/>
              </a:rPr>
              <a:t> some blisters, &lt;20%, acceptable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6" name="Picture 3" descr="D:\Laci\2-Projects\Belle-II\SWB_Bumping\PacTech-SWB18V1-bumping\xray\balls-messu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26156"/>
          <a:stretch/>
        </p:blipFill>
        <p:spPr bwMode="auto">
          <a:xfrm>
            <a:off x="975152" y="1763815"/>
            <a:ext cx="7183011" cy="38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6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tests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8194" name="Picture 2" descr="D:\Laci\2-Projects\Belle-II\SWB_Bumping\PacTech-SWB18V1-bumping\xray\sheared-chi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3725"/>
            <a:ext cx="5490610" cy="54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tests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1223755"/>
            <a:ext cx="4338959" cy="507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tests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223755"/>
            <a:ext cx="8126006" cy="45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17005" y="5139190"/>
            <a:ext cx="405045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All ball shear, 54g/bump </a:t>
            </a:r>
            <a:r>
              <a:rPr lang="en-US" dirty="0" smtClean="0">
                <a:sym typeface="Wingdings" panose="05000000000000000000" pitchFamily="2" charset="2"/>
              </a:rPr>
              <a:t> pass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4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4098" name="Picture 2" descr="D:\Laci\2-Projects\Belle-II\SWB_Bumping\PacTech-SWB18V1-bumping\schliff-pactech-bumps\schlif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85" y="1088740"/>
            <a:ext cx="6872578" cy="51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5122" name="Picture 2" descr="D:\Laci\2-Projects\Belle-II\SWB_Bumping\PacTech-SWB18V1-bumping\schliff-pactech-bumps\schliff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6451"/>
            <a:ext cx="7687936" cy="57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6545" y="1493785"/>
            <a:ext cx="8505945" cy="414968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first bumping test of SWB at </a:t>
            </a:r>
            <a:r>
              <a:rPr lang="en-US" dirty="0" err="1" smtClean="0"/>
              <a:t>PacTech</a:t>
            </a:r>
            <a:r>
              <a:rPr lang="en-US" dirty="0" smtClean="0"/>
              <a:t> so far successful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Next steps: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test ASICs on probe station after  bumping (have the ASICs here ..)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flip chip tests on recently finished bump adapters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 :- smaller ball diameter??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go for this? Or bumping on wafer level??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45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3074" name="Picture 2" descr="D:\Laci\2-Projects\Belle-II\SWB_Bumping\PacTech-SWB18V1-bumping\swb-bumps-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13974" r="1554" b="-21"/>
          <a:stretch/>
        </p:blipFill>
        <p:spPr bwMode="auto">
          <a:xfrm>
            <a:off x="624919" y="1223755"/>
            <a:ext cx="7968153" cy="51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6555" y="1223755"/>
            <a:ext cx="8145905" cy="27453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SWB bumping so far on chip level in a (semi) manual procedure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:- place gold stud on SWB last metal, jetting of solder on gold stud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possible issues and concerns: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:- reproducibility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:- </a:t>
            </a:r>
            <a:r>
              <a:rPr lang="en-US" dirty="0" smtClean="0"/>
              <a:t>long-term stability of the interconnect (Au-Sn joint)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:- two process steps for each individual bump (on 340 SWBs + spares)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:- Quality control ….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2" y="3789040"/>
            <a:ext cx="3583878" cy="26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70" y="3672079"/>
            <a:ext cx="3981890" cy="280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887035" y="3947761"/>
            <a:ext cx="3420380" cy="5670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DCDRO – same bumping techno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35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41628" y="1240029"/>
            <a:ext cx="7110792" cy="27740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342900" indent="-342900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US" dirty="0" smtClean="0"/>
              <a:t>SWB engineering run and bumping on wafer level at IZM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  :- standard UBM and e-p SAC solder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2. MPW run for SWB and bumping on chip level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   :- more tricky, needs to be qualified …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      :- </a:t>
            </a:r>
            <a:r>
              <a:rPr lang="en-US" dirty="0" err="1" smtClean="0"/>
              <a:t>PacTech</a:t>
            </a:r>
            <a:r>
              <a:rPr lang="en-US" dirty="0" smtClean="0"/>
              <a:t>, Germany, close to Berlin, is offering such a service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84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at </a:t>
            </a:r>
            <a:r>
              <a:rPr lang="en-US" dirty="0" err="1" smtClean="0"/>
              <a:t>PacTech</a:t>
            </a:r>
            <a:r>
              <a:rPr lang="en-US" dirty="0"/>
              <a:t> </a:t>
            </a:r>
            <a:r>
              <a:rPr lang="en-US" dirty="0" smtClean="0"/>
              <a:t>- UBM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953725"/>
            <a:ext cx="7439025" cy="549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at </a:t>
            </a:r>
            <a:r>
              <a:rPr lang="en-US" dirty="0" err="1" smtClean="0"/>
              <a:t>PacTech</a:t>
            </a:r>
            <a:r>
              <a:rPr lang="en-US" dirty="0"/>
              <a:t> </a:t>
            </a:r>
            <a:r>
              <a:rPr lang="en-US" dirty="0" smtClean="0"/>
              <a:t>- balling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3775"/>
            <a:ext cx="8162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 flipV="1">
            <a:off x="1555309" y="1988840"/>
            <a:ext cx="207023" cy="90010"/>
          </a:xfrm>
          <a:prstGeom prst="line">
            <a:avLst/>
          </a:prstGeom>
          <a:solidFill>
            <a:schemeClr val="tx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1326930" y="1675701"/>
            <a:ext cx="914400" cy="4121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b="1" dirty="0" smtClean="0">
                <a:solidFill>
                  <a:srgbClr val="FF0000"/>
                </a:solidFill>
              </a:rPr>
              <a:t>100 µm</a:t>
            </a:r>
          </a:p>
        </p:txBody>
      </p:sp>
    </p:spTree>
    <p:extLst>
      <p:ext uri="{BB962C8B-B14F-4D97-AF65-F5344CB8AC3E}">
        <p14:creationId xmlns:p14="http://schemas.microsoft.com/office/powerpoint/2010/main" val="791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1550" y="1357891"/>
            <a:ext cx="8460940" cy="30162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6 June 2014: 20 hot SWB18 1.0 + 10 setup dummies sent to </a:t>
            </a:r>
            <a:r>
              <a:rPr lang="en-US" dirty="0" err="1" smtClean="0"/>
              <a:t>PacTech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received warnings because of scratches and probe marks on the pads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	</a:t>
            </a:r>
            <a:r>
              <a:rPr lang="en-US" dirty="0" smtClean="0"/>
              <a:t>:- confirmed  that we take the risk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10 July 2014: received 20 bumped hot chips + 6 from </a:t>
            </a:r>
            <a:r>
              <a:rPr lang="en-US" dirty="0" smtClean="0"/>
              <a:t>setup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 ~9000 Euro, mostly for setup cost, does not scale with #chips</a:t>
            </a: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4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height </a:t>
            </a:r>
            <a:r>
              <a:rPr lang="en-US" dirty="0" smtClean="0">
                <a:sym typeface="Wingdings" panose="05000000000000000000" pitchFamily="2" charset="2"/>
              </a:rPr>
              <a:t> very homogeneous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4098" name="Picture 2" descr="D:\Laci\2-Projects\Belle-II\SWB_Bumping\PacTech-SWB18V1-bumping\hot-chip-bumo-scan_3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223755"/>
            <a:ext cx="5063582" cy="50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Laci\2-Projects\Belle-II\SWB_Bumping\PacTech-SWB18V1-bumping\swb-bumps-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7842" y="2008693"/>
            <a:ext cx="4658277" cy="34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height </a:t>
            </a:r>
            <a:r>
              <a:rPr lang="en-US" dirty="0" smtClean="0">
                <a:sym typeface="Wingdings" panose="05000000000000000000" pitchFamily="2" charset="2"/>
              </a:rPr>
              <a:t> very homogeneous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724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22150" y="2288296"/>
            <a:ext cx="283531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One row of a sample: ~67 µm (-2/+8)</a:t>
            </a:r>
          </a:p>
        </p:txBody>
      </p:sp>
    </p:spTree>
    <p:extLst>
      <p:ext uri="{BB962C8B-B14F-4D97-AF65-F5344CB8AC3E}">
        <p14:creationId xmlns:p14="http://schemas.microsoft.com/office/powerpoint/2010/main" val="29635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 smtClean="0">
                <a:sym typeface="Wingdings" panose="05000000000000000000" pitchFamily="2" charset="2"/>
              </a:rPr>
              <a:t> some blisters, &lt;20%, acceptable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VXD Meeting, Pisa, Oct.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MPG Semiconductor Lab</a:t>
            </a:r>
            <a:endParaRPr lang="de-DE" dirty="0"/>
          </a:p>
        </p:txBody>
      </p:sp>
      <p:pic>
        <p:nvPicPr>
          <p:cNvPr id="6146" name="Picture 2" descr="D:\Laci\2-Projects\Belle-II\SWB_Bumping\PacTech-SWB18V1-bumping\xray\ball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5552" b="5326"/>
          <a:stretch/>
        </p:blipFill>
        <p:spPr bwMode="auto">
          <a:xfrm>
            <a:off x="488844" y="998730"/>
            <a:ext cx="4569628" cy="42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Laci\2-Projects\Belle-II\SWB_Bumping\PacTech-SWB18V1-bumping\xray\SWB18V1-HD-bum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45" y="2483895"/>
            <a:ext cx="378042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16604" y="4778993"/>
            <a:ext cx="1035115" cy="360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err="1" smtClean="0"/>
              <a:t>PacTech</a:t>
            </a:r>
            <a:endParaRPr lang="en-US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7332392" y="2663993"/>
            <a:ext cx="1651542" cy="360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SAC on Au Stud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70598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Bildschirmpräsentation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1_Default Design</vt:lpstr>
      <vt:lpstr>PowerPoint-Präsentation</vt:lpstr>
      <vt:lpstr>The Motivation</vt:lpstr>
      <vt:lpstr>Possible solutions</vt:lpstr>
      <vt:lpstr>Bumping at PacTech - UBM</vt:lpstr>
      <vt:lpstr>Bumping at PacTech - balling</vt:lpstr>
      <vt:lpstr>PowerPoint-Präsentation</vt:lpstr>
      <vt:lpstr>Bump height  very homogeneous</vt:lpstr>
      <vt:lpstr>Bump height  very homogeneous</vt:lpstr>
      <vt:lpstr>X-ray  some blisters, &lt;20%, acceptable</vt:lpstr>
      <vt:lpstr>X-ray  some blisters, &lt;20%, acceptable</vt:lpstr>
      <vt:lpstr>Shear tests</vt:lpstr>
      <vt:lpstr>Shear tests</vt:lpstr>
      <vt:lpstr>Shear tests</vt:lpstr>
      <vt:lpstr>Cross section</vt:lpstr>
      <vt:lpstr>Detail</vt:lpstr>
      <vt:lpstr>summary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Laci</dc:creator>
  <cp:lastModifiedBy>Laci</cp:lastModifiedBy>
  <cp:revision>28</cp:revision>
  <dcterms:created xsi:type="dcterms:W3CDTF">2014-03-18T20:20:31Z</dcterms:created>
  <dcterms:modified xsi:type="dcterms:W3CDTF">2014-10-01T20:57:14Z</dcterms:modified>
</cp:coreProperties>
</file>