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80" r:id="rId3"/>
    <p:sldId id="315" r:id="rId4"/>
    <p:sldId id="302" r:id="rId5"/>
    <p:sldId id="287" r:id="rId6"/>
    <p:sldId id="288" r:id="rId7"/>
    <p:sldId id="304" r:id="rId8"/>
    <p:sldId id="303" r:id="rId9"/>
    <p:sldId id="305" r:id="rId10"/>
    <p:sldId id="307" r:id="rId11"/>
    <p:sldId id="316" r:id="rId12"/>
    <p:sldId id="308" r:id="rId13"/>
    <p:sldId id="309" r:id="rId14"/>
    <p:sldId id="310" r:id="rId15"/>
    <p:sldId id="311" r:id="rId16"/>
    <p:sldId id="312" r:id="rId17"/>
    <p:sldId id="313" r:id="rId18"/>
    <p:sldId id="317" r:id="rId19"/>
    <p:sldId id="31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10" autoAdjust="0"/>
  </p:normalViewPr>
  <p:slideViewPr>
    <p:cSldViewPr snapToGrid="0" snapToObjects="1">
      <p:cViewPr varScale="1">
        <p:scale>
          <a:sx n="81" d="100"/>
          <a:sy n="81" d="100"/>
        </p:scale>
        <p:origin x="-13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9EF23-62C5-934D-A68C-37D5B6036918}" type="datetimeFigureOut">
              <a:rPr lang="en-US" smtClean="0"/>
              <a:t>02/10/14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B1E07-C319-0A49-92FA-2D4B0B2EA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2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935A3-AB41-F145-8C4D-89E4BB7DDA95}" type="datetimeFigureOut">
              <a:rPr lang="en-US" smtClean="0"/>
              <a:t>02/10/14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54E76-8BD1-7249-8791-01E2B0AC1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053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FF5FAE-8991-C347-A3EE-6619FB5470C3}" type="slidenum">
              <a:rPr lang="en-US"/>
              <a:pPr/>
              <a:t>4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61E987-E2A8-654C-A162-1355A0A95AD7}" type="slidenum">
              <a:rPr lang="en-US"/>
              <a:pPr/>
              <a:t>5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7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9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92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5334-8411-C44A-9F34-90A72F77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90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5334-8411-C44A-9F34-90A72F77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60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5334-8411-C44A-9F34-90A72F77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16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5334-8411-C44A-9F34-90A72F77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54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5334-8411-C44A-9F34-90A72F77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02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5334-8411-C44A-9F34-90A72F77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05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5334-8411-C44A-9F34-90A72F77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1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5334-8411-C44A-9F34-90A72F77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5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874"/>
            <a:ext cx="8229600" cy="48562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76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5334-8411-C44A-9F34-90A72F77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25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5334-8411-C44A-9F34-90A72F77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7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5334-8411-C44A-9F34-90A72F77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3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3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5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1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3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0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2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8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4433"/>
            <a:ext cx="8229600" cy="73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0560"/>
            <a:ext cx="8229600" cy="5125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900"/>
            <a:ext cx="148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01/10/14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573" y="6492900"/>
            <a:ext cx="5415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VXD workshop - L.Lanceri &amp; L.Vitale, monitoring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18116" y="6492900"/>
            <a:ext cx="1168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FED3B-E701-7A46-9E74-E3F964011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6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8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6008"/>
            <a:ext cx="8229600" cy="501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4834"/>
            <a:ext cx="1274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5889" y="6394834"/>
            <a:ext cx="5195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VXD workshop - L.Lanceri &amp; L.Vitale, monitoring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1316" y="6394834"/>
            <a:ext cx="1425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85334-8411-C44A-9F34-90A72F77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0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7.png"/><Relationship Id="rId6" Type="http://schemas.openxmlformats.org/officeDocument/2006/relationships/package" Target="../embeddings/Microsoft_Word_Document2.docx"/><Relationship Id="rId7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eamdocs.fnal.gov/AD-public/DocDB/ShowDocument?docid=141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630"/>
            <a:ext cx="8229600" cy="274066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Monitoring hardware </a:t>
            </a:r>
            <a:r>
              <a:rPr lang="en-US" sz="3600" dirty="0" smtClean="0"/>
              <a:t>for SVD (VXD)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err="1" smtClean="0">
                <a:solidFill>
                  <a:schemeClr val="tx1"/>
                </a:solidFill>
              </a:rPr>
              <a:t>L.Lanceri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L.Vitale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/INFN Trieste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VXD Workshop, 01/10/2014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Slow Controls discussion session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6BDE-3559-614E-934A-810D6312167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3507426"/>
            <a:ext cx="8167374" cy="279687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Radiation &amp; beam abort </a:t>
            </a:r>
            <a:r>
              <a:rPr lang="en-US" dirty="0" smtClean="0">
                <a:solidFill>
                  <a:srgbClr val="0000FF"/>
                </a:solidFill>
              </a:rPr>
              <a:t>(electronics design </a:t>
            </a:r>
            <a:r>
              <a:rPr lang="en-US" dirty="0" smtClean="0">
                <a:solidFill>
                  <a:srgbClr val="0000FF"/>
                </a:solidFill>
              </a:rPr>
              <a:t>just started!)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Temperature by NTC sensors + ELMB readout (existing prototypes)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Temperature (+humidity) by FOS fibers (see PXD)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Humidity (Dew point </a:t>
            </a:r>
            <a:r>
              <a:rPr lang="en-US" dirty="0" err="1" smtClean="0"/>
              <a:t>Vaisala</a:t>
            </a:r>
            <a:r>
              <a:rPr lang="en-US" dirty="0" smtClean="0"/>
              <a:t> sensors + Chilled Mirror </a:t>
            </a:r>
            <a:r>
              <a:rPr lang="en-US" dirty="0" smtClean="0"/>
              <a:t>Hygrometer: adopt CMS solution)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2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NTC thermistors with ELMB readout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NTC temperature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289" y="1555667"/>
            <a:ext cx="8505945" cy="2784684"/>
          </a:xfrm>
        </p:spPr>
        <p:txBody>
          <a:bodyPr/>
          <a:lstStyle/>
          <a:p>
            <a:pPr marL="0" indent="0">
              <a:buNone/>
              <a:defRPr/>
            </a:pPr>
            <a:r>
              <a:rPr kumimoji="1" lang="en-US" altLang="ja-JP" sz="2200" dirty="0"/>
              <a:t>  At least 28 x 2 = 56 NTC thermistors; system design for up to 96</a:t>
            </a:r>
          </a:p>
          <a:p>
            <a:pPr marL="499337" lvl="1" indent="0">
              <a:lnSpc>
                <a:spcPct val="70000"/>
              </a:lnSpc>
              <a:buNone/>
              <a:defRPr/>
            </a:pPr>
            <a:r>
              <a:rPr lang="en-US" altLang="ja-JP" dirty="0"/>
              <a:t>12 sensor pairs attached to the 12 half-rings supporting the SVD ladders</a:t>
            </a:r>
          </a:p>
          <a:p>
            <a:pPr marL="499337" lvl="1" indent="0">
              <a:lnSpc>
                <a:spcPct val="70000"/>
              </a:lnSpc>
              <a:buNone/>
              <a:defRPr/>
            </a:pPr>
            <a:r>
              <a:rPr lang="en-US" altLang="ja-JP" dirty="0"/>
              <a:t>16 sensor pairs on the inlets and outlets of the CO</a:t>
            </a:r>
            <a:r>
              <a:rPr lang="en-US" altLang="ja-JP" baseline="-25000" dirty="0"/>
              <a:t>2</a:t>
            </a:r>
            <a:r>
              <a:rPr lang="en-US" altLang="ja-JP" dirty="0"/>
              <a:t> cooling pipes</a:t>
            </a:r>
          </a:p>
          <a:p>
            <a:pPr marL="499337" lvl="1" indent="0">
              <a:lnSpc>
                <a:spcPct val="70000"/>
              </a:lnSpc>
              <a:buNone/>
              <a:defRPr/>
            </a:pPr>
            <a:r>
              <a:rPr lang="en-US" altLang="ja-JP" dirty="0"/>
              <a:t>A few positioned near fibers for cross-calibration, and possibly at other locations</a:t>
            </a:r>
          </a:p>
          <a:p>
            <a:pPr marL="187258" indent="0">
              <a:lnSpc>
                <a:spcPct val="70000"/>
              </a:lnSpc>
              <a:buNone/>
              <a:defRPr/>
            </a:pPr>
            <a:r>
              <a:rPr lang="en-US" altLang="ja-JP" sz="2200" dirty="0"/>
              <a:t>Rad-hard </a:t>
            </a:r>
            <a:r>
              <a:rPr lang="en-US" altLang="ja-JP" sz="2200" dirty="0" err="1"/>
              <a:t>Betatherm</a:t>
            </a:r>
            <a:r>
              <a:rPr lang="en-US" altLang="ja-JP" sz="2200" dirty="0"/>
              <a:t> 100kΩ NTC thermistors</a:t>
            </a:r>
          </a:p>
          <a:p>
            <a:pPr marL="499337" lvl="1" indent="0">
              <a:buNone/>
              <a:defRPr/>
            </a:pPr>
            <a:r>
              <a:rPr lang="en-US" altLang="ja-JP" dirty="0"/>
              <a:t>2 borrowed from CMS, 100 more already procured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ja-JP" dirty="0" smtClean="0"/>
          </a:p>
          <a:p>
            <a:pPr eaLnBrk="1" hangingPunct="1">
              <a:buFont typeface="Arial" charset="0"/>
              <a:buChar char="•"/>
              <a:defRPr/>
            </a:pPr>
            <a:endParaRPr lang="en-US" sz="2800" dirty="0"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DCEA-1219-4EF9-9669-FA37E54929E5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931" y="2780929"/>
            <a:ext cx="2798564" cy="3694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595" y="3834045"/>
            <a:ext cx="4283759" cy="2522345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59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ELMB-based read-out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99991"/>
            <a:ext cx="4680520" cy="5328592"/>
          </a:xfrm>
        </p:spPr>
        <p:txBody>
          <a:bodyPr/>
          <a:lstStyle/>
          <a:p>
            <a:pPr marL="187258" indent="0">
              <a:buNone/>
              <a:defRPr/>
            </a:pPr>
            <a:r>
              <a:rPr lang="en-US" altLang="ja-JP" sz="2000" dirty="0"/>
              <a:t>ELMB boards, widely adopted at CERN</a:t>
            </a:r>
          </a:p>
          <a:p>
            <a:pPr marL="499337" lvl="1" indent="0">
              <a:buNone/>
              <a:defRPr/>
            </a:pPr>
            <a:r>
              <a:rPr lang="en-US" dirty="0"/>
              <a:t>64 chan. MUX, 16 bit ADC; </a:t>
            </a:r>
            <a:r>
              <a:rPr lang="en-US" dirty="0" err="1"/>
              <a:t>CANbus</a:t>
            </a:r>
            <a:r>
              <a:rPr lang="en-US" dirty="0"/>
              <a:t> read-out, </a:t>
            </a:r>
            <a:r>
              <a:rPr lang="en-US" dirty="0" err="1"/>
              <a:t>CANopen</a:t>
            </a:r>
            <a:r>
              <a:rPr lang="en-US" dirty="0"/>
              <a:t> read-out protocol</a:t>
            </a:r>
            <a:endParaRPr lang="en-US" altLang="ja-JP" dirty="0" smtClean="0"/>
          </a:p>
          <a:p>
            <a:pPr marL="187258" indent="0">
              <a:buNone/>
              <a:defRPr/>
            </a:pPr>
            <a:r>
              <a:rPr lang="en-US" altLang="ja-JP" sz="2000" dirty="0"/>
              <a:t>Present status:</a:t>
            </a:r>
          </a:p>
          <a:p>
            <a:pPr marL="499337" lvl="1" indent="0">
              <a:buNone/>
              <a:defRPr/>
            </a:pPr>
            <a:r>
              <a:rPr lang="en-US" altLang="ja-JP" dirty="0"/>
              <a:t>One ELMB board, borrowed from CMS</a:t>
            </a:r>
          </a:p>
          <a:p>
            <a:pPr marL="499337" lvl="1" indent="0">
              <a:buNone/>
              <a:defRPr/>
            </a:pPr>
            <a:r>
              <a:rPr lang="en-US" altLang="ja-JP" dirty="0"/>
              <a:t>2 motherboards and 10 adapter mini-cards, fabricated based on public CERN design</a:t>
            </a:r>
          </a:p>
          <a:p>
            <a:pPr marL="499337" lvl="1" indent="0">
              <a:buNone/>
              <a:defRPr/>
            </a:pPr>
            <a:r>
              <a:rPr lang="en-US" altLang="ja-JP" dirty="0"/>
              <a:t>Read-out via </a:t>
            </a:r>
            <a:r>
              <a:rPr lang="en-US" altLang="ja-JP" dirty="0" err="1"/>
              <a:t>CANbus</a:t>
            </a:r>
            <a:r>
              <a:rPr lang="en-US" altLang="ja-JP" dirty="0"/>
              <a:t> interface</a:t>
            </a:r>
          </a:p>
          <a:p>
            <a:pPr marL="499337" lvl="1" indent="0">
              <a:buNone/>
              <a:defRPr/>
            </a:pPr>
            <a:r>
              <a:rPr lang="en-US" altLang="ja-JP" dirty="0"/>
              <a:t>Software packages: installed</a:t>
            </a:r>
          </a:p>
          <a:p>
            <a:pPr marL="499337" lvl="1" indent="0">
              <a:buNone/>
              <a:defRPr/>
            </a:pPr>
            <a:r>
              <a:rPr lang="en-US" altLang="ja-JP" dirty="0" err="1"/>
              <a:t>LabView</a:t>
            </a:r>
            <a:r>
              <a:rPr lang="en-US" altLang="ja-JP" dirty="0"/>
              <a:t> test programs: developed and running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DCEA-1219-4EF9-9669-FA37E54929E5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12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1" descr="Screen shot 2014-05-08 at 17.56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24744"/>
            <a:ext cx="1828020" cy="2348880"/>
          </a:xfrm>
          <a:prstGeom prst="rect">
            <a:avLst/>
          </a:prstGeom>
        </p:spPr>
      </p:pic>
      <p:pic>
        <p:nvPicPr>
          <p:cNvPr id="5" name="Picture 4" descr="fig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752" y="1124744"/>
            <a:ext cx="2232248" cy="2381065"/>
          </a:xfrm>
          <a:prstGeom prst="rect">
            <a:avLst/>
          </a:prstGeom>
        </p:spPr>
      </p:pic>
      <p:pic>
        <p:nvPicPr>
          <p:cNvPr id="6" name="Picture 5" descr="Untitle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01032"/>
            <a:ext cx="3240360" cy="3058171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71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4704"/>
          </a:xfrm>
        </p:spPr>
        <p:txBody>
          <a:bodyPr/>
          <a:lstStyle/>
          <a:p>
            <a:r>
              <a:rPr lang="en-US" dirty="0" smtClean="0"/>
              <a:t>ELMB boards, CAN bus read-out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6BDE-3559-614E-934A-810D6312167C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13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5" descr="ELMB_BlockDiagra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3996184" cy="28078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4149080"/>
            <a:ext cx="3853614" cy="2400657"/>
          </a:xfrm>
          <a:prstGeom prst="rect">
            <a:avLst/>
          </a:prstGeom>
          <a:noFill/>
        </p:spPr>
        <p:txBody>
          <a:bodyPr wrap="none" lIns="91354" tIns="45678" rIns="91354" bIns="45678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  <a:latin typeface="Arial" charset="0"/>
                <a:sym typeface="Arial" charset="0"/>
              </a:rPr>
              <a:t>Embedded Local Monitor Board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Arial" charset="0"/>
                <a:sym typeface="Arial" charset="0"/>
              </a:rPr>
              <a:t>CAN node, </a:t>
            </a:r>
            <a:r>
              <a:rPr lang="en-US" dirty="0" err="1">
                <a:solidFill>
                  <a:srgbClr val="000000"/>
                </a:solidFill>
                <a:latin typeface="Arial" charset="0"/>
                <a:sym typeface="Arial" charset="0"/>
              </a:rPr>
              <a:t>CANopen</a:t>
            </a:r>
            <a:r>
              <a:rPr lang="en-US" dirty="0">
                <a:solidFill>
                  <a:srgbClr val="000000"/>
                </a:solidFill>
                <a:latin typeface="Arial" charset="0"/>
                <a:sym typeface="Arial" charset="0"/>
              </a:rPr>
              <a:t> protocol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Arial" charset="0"/>
                <a:sym typeface="Arial" charset="0"/>
              </a:rPr>
              <a:t>ATmega128 processor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Arial" charset="0"/>
                <a:sym typeface="Arial" charset="0"/>
              </a:rPr>
              <a:t>128k flash, 4k SRAM, 4k EEPROM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Arial" charset="0"/>
                <a:sym typeface="Arial" charset="0"/>
              </a:rPr>
              <a:t>64 chan. MUX, 16 bit ADC</a:t>
            </a:r>
          </a:p>
          <a:p>
            <a:pPr algn="l"/>
            <a:r>
              <a:rPr lang="en-US" sz="2000" dirty="0">
                <a:solidFill>
                  <a:srgbClr val="0000FF"/>
                </a:solidFill>
                <a:latin typeface="Arial" charset="0"/>
                <a:sym typeface="Arial" charset="0"/>
              </a:rPr>
              <a:t>General purpose motherboard 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Arial" charset="0"/>
                <a:sym typeface="Arial" charset="0"/>
              </a:rPr>
              <a:t>Interconnections, signal adapters</a:t>
            </a:r>
          </a:p>
          <a:p>
            <a:pPr algn="l"/>
            <a:r>
              <a:rPr lang="en-US" sz="2000" dirty="0">
                <a:solidFill>
                  <a:srgbClr val="0000FF"/>
                </a:solidFill>
                <a:latin typeface="Arial" charset="0"/>
                <a:sym typeface="Arial" charset="0"/>
              </a:rPr>
              <a:t>PC – CAN bus interface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1698" y="836712"/>
            <a:ext cx="1553129" cy="461665"/>
          </a:xfrm>
          <a:prstGeom prst="rect">
            <a:avLst/>
          </a:prstGeom>
          <a:noFill/>
        </p:spPr>
        <p:txBody>
          <a:bodyPr wrap="none" lIns="91354" tIns="45678" rIns="91354" bIns="45678" rtlCol="0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  <a:latin typeface="Arial" charset="0"/>
                <a:sym typeface="Arial" charset="0"/>
              </a:rPr>
              <a:t>hardware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46000" y="836712"/>
            <a:ext cx="1450337" cy="461665"/>
          </a:xfrm>
          <a:prstGeom prst="rect">
            <a:avLst/>
          </a:prstGeom>
          <a:noFill/>
        </p:spPr>
        <p:txBody>
          <a:bodyPr wrap="none" lIns="91354" tIns="45678" rIns="91354" bIns="45678" rtlCol="0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  <a:latin typeface="Arial" charset="0"/>
                <a:sym typeface="Arial" charset="0"/>
              </a:rPr>
              <a:t>software</a:t>
            </a:r>
          </a:p>
        </p:txBody>
      </p:sp>
      <p:pic>
        <p:nvPicPr>
          <p:cNvPr id="12" name="Picture 11" descr="ELMB_SoftwareOverview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96752"/>
            <a:ext cx="3923928" cy="37197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60032" y="4797153"/>
            <a:ext cx="4068020" cy="1845215"/>
          </a:xfrm>
          <a:prstGeom prst="rect">
            <a:avLst/>
          </a:prstGeom>
          <a:noFill/>
        </p:spPr>
        <p:txBody>
          <a:bodyPr wrap="none" lIns="91354" tIns="45678" rIns="91354" bIns="45678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  <a:latin typeface="Arial" charset="0"/>
                <a:sym typeface="Arial" charset="0"/>
              </a:rPr>
              <a:t>CAN interface drivers</a:t>
            </a:r>
            <a:endParaRPr lang="en-US" dirty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 algn="l"/>
            <a:r>
              <a:rPr lang="en-US" sz="2000" dirty="0" err="1">
                <a:solidFill>
                  <a:srgbClr val="0000FF"/>
                </a:solidFill>
                <a:latin typeface="Arial" charset="0"/>
                <a:sym typeface="Arial" charset="0"/>
              </a:rPr>
              <a:t>CANopen</a:t>
            </a:r>
            <a:r>
              <a:rPr lang="en-US" sz="2000" dirty="0">
                <a:solidFill>
                  <a:srgbClr val="0000FF"/>
                </a:solidFill>
                <a:latin typeface="Arial" charset="0"/>
                <a:sym typeface="Arial" charset="0"/>
              </a:rPr>
              <a:t> OPC Server </a:t>
            </a:r>
            <a:endParaRPr lang="en-US" dirty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 algn="l"/>
            <a:r>
              <a:rPr lang="en-US" sz="2000" dirty="0">
                <a:solidFill>
                  <a:srgbClr val="0000FF"/>
                </a:solidFill>
                <a:latin typeface="Arial" charset="0"/>
                <a:sym typeface="Arial" charset="0"/>
              </a:rPr>
              <a:t>OPC Clients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Arial" charset="0"/>
                <a:sym typeface="Arial" charset="0"/>
              </a:rPr>
              <a:t>Server Explorer 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Arial" charset="0"/>
                <a:sym typeface="Arial" charset="0"/>
              </a:rPr>
              <a:t>N.I. </a:t>
            </a:r>
            <a:r>
              <a:rPr lang="en-US" dirty="0" err="1">
                <a:solidFill>
                  <a:srgbClr val="000000"/>
                </a:solidFill>
                <a:latin typeface="Arial" charset="0"/>
                <a:sym typeface="Arial" charset="0"/>
              </a:rPr>
              <a:t>LabVIEW</a:t>
            </a:r>
            <a:r>
              <a:rPr lang="en-US" dirty="0">
                <a:solidFill>
                  <a:srgbClr val="000000"/>
                </a:solidFill>
                <a:latin typeface="Arial" charset="0"/>
                <a:sym typeface="Arial" charset="0"/>
              </a:rPr>
              <a:t> DSC 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Arial" charset="0"/>
                <a:sym typeface="Arial" charset="0"/>
              </a:rPr>
              <a:t>(Data Logging &amp; Supervision Control)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4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System design for 96 NTCs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80920" cy="1457037"/>
          </a:xfrm>
        </p:spPr>
        <p:txBody>
          <a:bodyPr/>
          <a:lstStyle/>
          <a:p>
            <a:pPr marL="187258" indent="0">
              <a:buNone/>
              <a:defRPr/>
            </a:pPr>
            <a:r>
              <a:rPr lang="en-US" altLang="ja-JP" sz="2200" dirty="0"/>
              <a:t>In one box, with 3 x 32 NTC channels modularity:</a:t>
            </a:r>
          </a:p>
          <a:p>
            <a:pPr marL="499337" lvl="1" indent="0">
              <a:lnSpc>
                <a:spcPct val="80000"/>
              </a:lnSpc>
              <a:buNone/>
              <a:defRPr/>
            </a:pPr>
            <a:r>
              <a:rPr lang="en-US" dirty="0"/>
              <a:t>1 power supply board, 3 motherboards with ELMB and </a:t>
            </a:r>
            <a:r>
              <a:rPr lang="en-US" dirty="0" err="1"/>
              <a:t>CANbus</a:t>
            </a:r>
            <a:r>
              <a:rPr lang="en-US" dirty="0"/>
              <a:t> adapter,   3 x 2 current source boards, 3 x 2 x 16-channel connectors</a:t>
            </a:r>
            <a:endParaRPr lang="en-US" altLang="ja-JP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6BDE-3559-614E-934A-810D6312167C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95" y="2416387"/>
            <a:ext cx="6551095" cy="388188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9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Interconnections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6BDE-3559-614E-934A-810D6312167C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067944" y="2420889"/>
            <a:ext cx="2520280" cy="38164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211960" y="2564904"/>
            <a:ext cx="720080" cy="288032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211960" y="2996952"/>
            <a:ext cx="720080" cy="288032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211960" y="3645024"/>
            <a:ext cx="720080" cy="288032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211960" y="4077072"/>
            <a:ext cx="720080" cy="288032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211960" y="4725144"/>
            <a:ext cx="720080" cy="288032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211960" y="5157192"/>
            <a:ext cx="720080" cy="288032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436096" y="2717304"/>
            <a:ext cx="864096" cy="423664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36096" y="3789040"/>
            <a:ext cx="864096" cy="423664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436096" y="4860776"/>
            <a:ext cx="864096" cy="423664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211960" y="5661248"/>
            <a:ext cx="2088232" cy="423664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948265" y="1772816"/>
            <a:ext cx="1224136" cy="648072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411761" y="2564904"/>
            <a:ext cx="360040" cy="288032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115616" y="1916832"/>
            <a:ext cx="72008" cy="72008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115616" y="2069232"/>
            <a:ext cx="72008" cy="72008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115616" y="2221633"/>
            <a:ext cx="72008" cy="72008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115616" y="2374032"/>
            <a:ext cx="72008" cy="72008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115616" y="2526432"/>
            <a:ext cx="72008" cy="72008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115616" y="2678833"/>
            <a:ext cx="72008" cy="72008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115616" y="3140969"/>
            <a:ext cx="72008" cy="72008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115616" y="3284984"/>
            <a:ext cx="72008" cy="72008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115616" y="3429000"/>
            <a:ext cx="72008" cy="72008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115616" y="3573016"/>
            <a:ext cx="72008" cy="72008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1115616" y="3717033"/>
            <a:ext cx="72008" cy="72008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cxnSp>
        <p:nvCxnSpPr>
          <p:cNvPr id="30" name="Straight Connector 29"/>
          <p:cNvCxnSpPr>
            <a:stCxn id="16" idx="3"/>
            <a:endCxn id="5" idx="1"/>
          </p:cNvCxnSpPr>
          <p:nvPr/>
        </p:nvCxnSpPr>
        <p:spPr bwMode="auto">
          <a:xfrm>
            <a:off x="2771800" y="2708920"/>
            <a:ext cx="144016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5" idx="3"/>
            <a:endCxn id="11" idx="1"/>
          </p:cNvCxnSpPr>
          <p:nvPr/>
        </p:nvCxnSpPr>
        <p:spPr bwMode="auto">
          <a:xfrm>
            <a:off x="4932040" y="2708920"/>
            <a:ext cx="504056" cy="220216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4932040" y="3784848"/>
            <a:ext cx="504056" cy="220216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4932040" y="4860776"/>
            <a:ext cx="504056" cy="220216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6" idx="3"/>
            <a:endCxn id="11" idx="1"/>
          </p:cNvCxnSpPr>
          <p:nvPr/>
        </p:nvCxnSpPr>
        <p:spPr bwMode="auto">
          <a:xfrm flipV="1">
            <a:off x="4932040" y="2929136"/>
            <a:ext cx="504056" cy="211832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4932040" y="4009256"/>
            <a:ext cx="504056" cy="211832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 flipV="1">
            <a:off x="4932040" y="5089376"/>
            <a:ext cx="504056" cy="211832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6444208" y="2132856"/>
            <a:ext cx="504056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6300192" y="2924944"/>
            <a:ext cx="144016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6300192" y="4005064"/>
            <a:ext cx="144016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6300192" y="5085184"/>
            <a:ext cx="144016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 flipV="1">
            <a:off x="6444208" y="2132856"/>
            <a:ext cx="0" cy="2952328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>
            <a:stCxn id="18" idx="7"/>
            <a:endCxn id="16" idx="1"/>
          </p:cNvCxnSpPr>
          <p:nvPr/>
        </p:nvCxnSpPr>
        <p:spPr bwMode="auto">
          <a:xfrm>
            <a:off x="1177086" y="1927377"/>
            <a:ext cx="1234681" cy="781543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19" idx="5"/>
            <a:endCxn id="16" idx="1"/>
          </p:cNvCxnSpPr>
          <p:nvPr/>
        </p:nvCxnSpPr>
        <p:spPr bwMode="auto">
          <a:xfrm>
            <a:off x="1177086" y="2130696"/>
            <a:ext cx="1234681" cy="578225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>
            <a:stCxn id="20" idx="5"/>
            <a:endCxn id="16" idx="1"/>
          </p:cNvCxnSpPr>
          <p:nvPr/>
        </p:nvCxnSpPr>
        <p:spPr bwMode="auto">
          <a:xfrm>
            <a:off x="1177086" y="2283095"/>
            <a:ext cx="1234681" cy="425825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27" idx="7"/>
            <a:endCxn id="16" idx="1"/>
          </p:cNvCxnSpPr>
          <p:nvPr/>
        </p:nvCxnSpPr>
        <p:spPr bwMode="auto">
          <a:xfrm flipV="1">
            <a:off x="1177086" y="2708921"/>
            <a:ext cx="1234681" cy="874641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>
            <a:stCxn id="28" idx="7"/>
            <a:endCxn id="16" idx="1"/>
          </p:cNvCxnSpPr>
          <p:nvPr/>
        </p:nvCxnSpPr>
        <p:spPr bwMode="auto">
          <a:xfrm flipV="1">
            <a:off x="1177086" y="2708927"/>
            <a:ext cx="1234681" cy="1018657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8" name="TextBox 67"/>
          <p:cNvSpPr txBox="1"/>
          <p:nvPr/>
        </p:nvSpPr>
        <p:spPr>
          <a:xfrm>
            <a:off x="611560" y="1052737"/>
            <a:ext cx="1120820" cy="40011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  <a:latin typeface="Arial" charset="0"/>
                <a:sym typeface="Arial" charset="0"/>
              </a:rPr>
              <a:t>detector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205162" y="1052737"/>
            <a:ext cx="854671" cy="40011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  <a:latin typeface="Arial" charset="0"/>
                <a:sym typeface="Arial" charset="0"/>
              </a:rPr>
              <a:t>docks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11560" y="5157192"/>
            <a:ext cx="1339204" cy="1015663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up to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6x16 NTC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sensors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427991" y="1052737"/>
            <a:ext cx="1809961" cy="40011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  <a:latin typeface="Arial" charset="0"/>
                <a:sym typeface="Arial" charset="0"/>
              </a:rPr>
              <a:t>counting room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26535" y="1876763"/>
            <a:ext cx="540958" cy="40011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PC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876257" y="3748971"/>
            <a:ext cx="1139705" cy="40011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 err="1">
                <a:solidFill>
                  <a:srgbClr val="000000"/>
                </a:solidFill>
                <a:latin typeface="Arial" charset="0"/>
                <a:sym typeface="Arial" charset="0"/>
              </a:rPr>
              <a:t>CANbus</a:t>
            </a:r>
            <a:endParaRPr lang="en-US" sz="2000" dirty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436103" y="2708920"/>
            <a:ext cx="883099" cy="40011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ELMB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436103" y="3789040"/>
            <a:ext cx="883099" cy="40011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ELMB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436103" y="4869161"/>
            <a:ext cx="883099" cy="40011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ELMB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427984" y="5661248"/>
            <a:ext cx="1724300" cy="40011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Power supply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403655" y="3429000"/>
            <a:ext cx="1382159" cy="1631216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≈ 3÷4 m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single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twisted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pairs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(no shield)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771807" y="1628802"/>
            <a:ext cx="1140081" cy="1015663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shielded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twisted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pairs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771800" y="2701370"/>
            <a:ext cx="1268571" cy="1015663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(shield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grounded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at docks)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067951" y="1700808"/>
            <a:ext cx="1082723" cy="707886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current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sources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0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75" y="178594"/>
            <a:ext cx="9012251" cy="7188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Temperature </a:t>
            </a:r>
            <a:r>
              <a:rPr lang="en-US" dirty="0"/>
              <a:t>Monitoring – FOS fibers</a:t>
            </a:r>
          </a:p>
        </p:txBody>
      </p:sp>
      <p:pic>
        <p:nvPicPr>
          <p:cNvPr id="3" name="Picture 7" descr="642px-Fiber_Bragg_Grating-en.svg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308" y="1100020"/>
            <a:ext cx="3392165" cy="266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24B9-3160-AA4A-AAB3-EDE37332DE13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559662"/>
              </p:ext>
            </p:extLst>
          </p:nvPr>
        </p:nvGraphicFramePr>
        <p:xfrm>
          <a:off x="4521369" y="4036568"/>
          <a:ext cx="3929063" cy="821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r:id="rId4" imgW="5588000" imgH="1168400" progId="Word.Document.12">
                  <p:embed/>
                </p:oleObj>
              </mc:Choice>
              <mc:Fallback>
                <p:oleObj name="Document" r:id="rId4" imgW="5588000" imgH="1168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21369" y="4036568"/>
                        <a:ext cx="3929063" cy="821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59436"/>
              </p:ext>
            </p:extLst>
          </p:nvPr>
        </p:nvGraphicFramePr>
        <p:xfrm>
          <a:off x="4572000" y="4745396"/>
          <a:ext cx="392906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Document" r:id="rId6" imgW="5588000" imgH="1422400" progId="Word.Document.12">
                  <p:embed/>
                </p:oleObj>
              </mc:Choice>
              <mc:Fallback>
                <p:oleObj name="Document" r:id="rId6" imgW="5588000" imgH="1422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0" y="4745396"/>
                        <a:ext cx="3929063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7136" y="1150622"/>
            <a:ext cx="4759279" cy="2402100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l"/>
            <a:r>
              <a:rPr lang="en-US" sz="1700" dirty="0">
                <a:solidFill>
                  <a:srgbClr val="000000"/>
                </a:solidFill>
              </a:rPr>
              <a:t>PXD FOS R&amp;D completed 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</a:rPr>
              <a:t>successfully tested at the DESY beam test Jan 2014</a:t>
            </a:r>
          </a:p>
          <a:p>
            <a:pPr algn="l"/>
            <a:endParaRPr lang="en-US" sz="1700" dirty="0">
              <a:solidFill>
                <a:srgbClr val="000000"/>
              </a:solidFill>
            </a:endParaRPr>
          </a:p>
          <a:p>
            <a:pPr algn="l"/>
            <a:r>
              <a:rPr lang="en-US" sz="1700" dirty="0">
                <a:solidFill>
                  <a:srgbClr val="000000"/>
                </a:solidFill>
              </a:rPr>
              <a:t>Same solution can be adopted for SVD: 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</a:rPr>
              <a:t>one fiber per ladder, inserted in the </a:t>
            </a:r>
            <a:r>
              <a:rPr lang="en-US" sz="1700" dirty="0" err="1">
                <a:solidFill>
                  <a:srgbClr val="000000"/>
                </a:solidFill>
              </a:rPr>
              <a:t>Airex</a:t>
            </a:r>
            <a:r>
              <a:rPr lang="en-US" sz="1700" dirty="0">
                <a:solidFill>
                  <a:srgbClr val="000000"/>
                </a:solidFill>
              </a:rPr>
              <a:t> foam, 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</a:rPr>
              <a:t>to measure silicon temperature.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</a:rPr>
              <a:t>One FBG temperature sensor for each of the SVD strip sensors in layers 4,5,6; 38 fibers and 120 sensors are needed.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8398" y="3834045"/>
            <a:ext cx="4202342" cy="2511744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l"/>
            <a:r>
              <a:rPr lang="en-US" sz="1700" dirty="0">
                <a:solidFill>
                  <a:srgbClr val="000000"/>
                </a:solidFill>
              </a:rPr>
              <a:t>One rack-type sm225-800 interrogation unit*, ten passive couplers** 4x1 in order to have 40 channels.</a:t>
            </a:r>
          </a:p>
          <a:p>
            <a:pPr lvl="0" algn="l"/>
            <a:r>
              <a:rPr lang="en-US" sz="1300" dirty="0">
                <a:solidFill>
                  <a:srgbClr val="000000"/>
                </a:solidFill>
              </a:rPr>
              <a:t>*Interrogation speed 0.5 Hz; Stability 0.1 ºC pm; Repeatability 0.1ºC; Accuracy 0.1ºC (only for the interrogation unit, FBG sensor error must be added);16 input channels</a:t>
            </a:r>
          </a:p>
          <a:p>
            <a:pPr algn="l"/>
            <a:r>
              <a:rPr lang="en-US" sz="1300" dirty="0">
                <a:solidFill>
                  <a:srgbClr val="000000"/>
                </a:solidFill>
              </a:rPr>
              <a:t>*</a:t>
            </a:r>
            <a:r>
              <a:rPr lang="en-US" sz="1300" dirty="0" smtClean="0">
                <a:solidFill>
                  <a:srgbClr val="000000"/>
                </a:solidFill>
              </a:rPr>
              <a:t>*</a:t>
            </a:r>
            <a:r>
              <a:rPr lang="en-US" sz="1300" dirty="0" smtClean="0">
                <a:solidFill>
                  <a:srgbClr val="000000"/>
                </a:solidFill>
              </a:rPr>
              <a:t>wide band coupler</a:t>
            </a:r>
            <a:r>
              <a:rPr lang="en-US" sz="1300" dirty="0" smtClean="0">
                <a:solidFill>
                  <a:srgbClr val="000000"/>
                </a:solidFill>
              </a:rPr>
              <a:t>, </a:t>
            </a:r>
            <a:r>
              <a:rPr lang="en-US" sz="1300" dirty="0">
                <a:solidFill>
                  <a:srgbClr val="000000"/>
                </a:solidFill>
              </a:rPr>
              <a:t>1x4, 1550 nm, insertion loss &lt;7 dB, </a:t>
            </a:r>
            <a:r>
              <a:rPr lang="en-US" sz="1300" dirty="0" err="1">
                <a:solidFill>
                  <a:srgbClr val="000000"/>
                </a:solidFill>
              </a:rPr>
              <a:t>fibra</a:t>
            </a:r>
            <a:r>
              <a:rPr lang="en-US" sz="1300" dirty="0">
                <a:solidFill>
                  <a:srgbClr val="000000"/>
                </a:solidFill>
              </a:rPr>
              <a:t> SMF-28e, pigtail </a:t>
            </a:r>
            <a:r>
              <a:rPr lang="en-US" sz="1300" dirty="0" smtClean="0">
                <a:solidFill>
                  <a:srgbClr val="000000"/>
                </a:solidFill>
              </a:rPr>
              <a:t>length </a:t>
            </a:r>
            <a:r>
              <a:rPr lang="en-US" sz="1300" dirty="0">
                <a:solidFill>
                  <a:srgbClr val="000000"/>
                </a:solidFill>
              </a:rPr>
              <a:t>1 m </a:t>
            </a:r>
            <a:r>
              <a:rPr lang="en-US" sz="1300" dirty="0" err="1">
                <a:solidFill>
                  <a:srgbClr val="000000"/>
                </a:solidFill>
              </a:rPr>
              <a:t>tipo</a:t>
            </a:r>
            <a:r>
              <a:rPr lang="en-US" sz="1300" dirty="0">
                <a:solidFill>
                  <a:srgbClr val="000000"/>
                </a:solidFill>
              </a:rPr>
              <a:t> 900 micron loose, </a:t>
            </a:r>
            <a:r>
              <a:rPr lang="en-US" sz="1300" dirty="0" smtClean="0">
                <a:solidFill>
                  <a:srgbClr val="000000"/>
                </a:solidFill>
              </a:rPr>
              <a:t>FC</a:t>
            </a:r>
            <a:r>
              <a:rPr lang="en-US" sz="1300" dirty="0">
                <a:solidFill>
                  <a:srgbClr val="000000"/>
                </a:solidFill>
              </a:rPr>
              <a:t>/APC </a:t>
            </a:r>
            <a:r>
              <a:rPr lang="en-US" sz="1300" dirty="0" smtClean="0">
                <a:solidFill>
                  <a:srgbClr val="000000"/>
                </a:solidFill>
              </a:rPr>
              <a:t>connectors at both ends,(dimensions: cylindrical shape </a:t>
            </a:r>
            <a:r>
              <a:rPr lang="en-US" sz="1300" dirty="0">
                <a:solidFill>
                  <a:srgbClr val="000000"/>
                </a:solidFill>
              </a:rPr>
              <a:t>4x65 </a:t>
            </a:r>
            <a:r>
              <a:rPr lang="en-US" sz="1300" dirty="0" smtClean="0">
                <a:solidFill>
                  <a:srgbClr val="000000"/>
                </a:solidFill>
              </a:rPr>
              <a:t>mm)</a:t>
            </a:r>
            <a:r>
              <a:rPr lang="en-US" sz="1700" dirty="0" smtClean="0">
                <a:solidFill>
                  <a:srgbClr val="000000"/>
                </a:solidFill>
              </a:rPr>
              <a:t>. </a:t>
            </a:r>
            <a:endParaRPr lang="en-US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0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FOS fibers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79390" y="1277491"/>
            <a:ext cx="2600692" cy="347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885916" y="1375766"/>
            <a:ext cx="42941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38150" y="1277491"/>
            <a:ext cx="347766" cy="154961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099661" y="1375766"/>
            <a:ext cx="4384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941573" y="1233357"/>
            <a:ext cx="357943" cy="76224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099661" y="1528166"/>
            <a:ext cx="4396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99661" y="1680566"/>
            <a:ext cx="4408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99661" y="1832966"/>
            <a:ext cx="4420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496909" y="1607416"/>
            <a:ext cx="4433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907036" y="1531826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893116" y="1684226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879196" y="1836626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895516" y="2049498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896716" y="2201898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897916" y="2671776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099661" y="2050718"/>
            <a:ext cx="432969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314621" y="1375766"/>
            <a:ext cx="618717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315821" y="1528166"/>
            <a:ext cx="617517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317021" y="1680566"/>
            <a:ext cx="616317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318221" y="1834186"/>
            <a:ext cx="615117" cy="36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100861" y="2203118"/>
            <a:ext cx="432969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102061" y="2672996"/>
            <a:ext cx="432969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5-Point Star 46"/>
          <p:cNvSpPr/>
          <p:nvPr/>
        </p:nvSpPr>
        <p:spPr>
          <a:xfrm flipH="1">
            <a:off x="7832334" y="1224594"/>
            <a:ext cx="268385" cy="27212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 flipH="1">
            <a:off x="7198494" y="1225814"/>
            <a:ext cx="268385" cy="27212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 flipH="1">
            <a:off x="6534414" y="1227034"/>
            <a:ext cx="268385" cy="27212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 flipH="1">
            <a:off x="5855214" y="1228254"/>
            <a:ext cx="268385" cy="27212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 flipH="1">
            <a:off x="5218974" y="1227034"/>
            <a:ext cx="268385" cy="272128"/>
          </a:xfrm>
          <a:prstGeom prst="star5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549152" y="1870522"/>
            <a:ext cx="2755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Layer 6</a:t>
            </a:r>
            <a:r>
              <a:rPr lang="en-US" sz="2000" dirty="0" smtClean="0"/>
              <a:t>: 16 ladders</a:t>
            </a:r>
          </a:p>
          <a:p>
            <a:r>
              <a:rPr lang="en-US" sz="2000" dirty="0" smtClean="0"/>
              <a:t>16 fibers x 4 (+1) sensors</a:t>
            </a:r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3282305" y="889572"/>
            <a:ext cx="880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DOCKs</a:t>
            </a:r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1263557" y="516708"/>
            <a:ext cx="1594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(4x1)couplers</a:t>
            </a:r>
            <a:endParaRPr lang="en-US" sz="2000" dirty="0"/>
          </a:p>
        </p:txBody>
      </p:sp>
      <p:sp>
        <p:nvSpPr>
          <p:cNvPr id="55" name="TextBox 54"/>
          <p:cNvSpPr txBox="1"/>
          <p:nvPr/>
        </p:nvSpPr>
        <p:spPr>
          <a:xfrm rot="5400000">
            <a:off x="3151701" y="2197479"/>
            <a:ext cx="361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</a:t>
            </a:r>
          </a:p>
        </p:txBody>
      </p:sp>
      <p:sp>
        <p:nvSpPr>
          <p:cNvPr id="56" name="TextBox 55"/>
          <p:cNvSpPr txBox="1"/>
          <p:nvPr/>
        </p:nvSpPr>
        <p:spPr>
          <a:xfrm rot="5400000">
            <a:off x="4226421" y="2198699"/>
            <a:ext cx="361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887854" y="3002163"/>
            <a:ext cx="2308548" cy="347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3902236" y="3100438"/>
            <a:ext cx="42941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3554470" y="3002163"/>
            <a:ext cx="347766" cy="154961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3115981" y="3100438"/>
            <a:ext cx="4384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115981" y="3252838"/>
            <a:ext cx="4396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15981" y="3405238"/>
            <a:ext cx="4408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115981" y="3557638"/>
            <a:ext cx="4420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923356" y="3256498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909436" y="3408898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3895516" y="3561298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3911836" y="3774170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913036" y="3926570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3914236" y="4396448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3115981" y="3775390"/>
            <a:ext cx="432969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3117181" y="3927790"/>
            <a:ext cx="432969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3118381" y="4397668"/>
            <a:ext cx="432969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5-Point Star 78"/>
          <p:cNvSpPr/>
          <p:nvPr/>
        </p:nvSpPr>
        <p:spPr>
          <a:xfrm flipH="1">
            <a:off x="7848654" y="2949266"/>
            <a:ext cx="268385" cy="27212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5-Point Star 79"/>
          <p:cNvSpPr/>
          <p:nvPr/>
        </p:nvSpPr>
        <p:spPr>
          <a:xfrm flipH="1">
            <a:off x="7033374" y="2950486"/>
            <a:ext cx="268385" cy="27212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5-Point Star 80"/>
          <p:cNvSpPr/>
          <p:nvPr/>
        </p:nvSpPr>
        <p:spPr>
          <a:xfrm flipH="1">
            <a:off x="6248334" y="2951706"/>
            <a:ext cx="268385" cy="27212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5-Point Star 82"/>
          <p:cNvSpPr/>
          <p:nvPr/>
        </p:nvSpPr>
        <p:spPr>
          <a:xfrm flipH="1">
            <a:off x="5235294" y="2951706"/>
            <a:ext cx="268385" cy="272128"/>
          </a:xfrm>
          <a:prstGeom prst="star5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5565472" y="3595194"/>
            <a:ext cx="2755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Layer 5</a:t>
            </a:r>
            <a:r>
              <a:rPr lang="en-US" sz="2000" dirty="0" smtClean="0"/>
              <a:t>: 12 ladders</a:t>
            </a:r>
          </a:p>
          <a:p>
            <a:r>
              <a:rPr lang="en-US" sz="2000" dirty="0" smtClean="0"/>
              <a:t>12 fibers x 3 (+1) sensors</a:t>
            </a:r>
            <a:endParaRPr lang="en-US" sz="2000" dirty="0"/>
          </a:p>
        </p:txBody>
      </p:sp>
      <p:sp>
        <p:nvSpPr>
          <p:cNvPr id="86" name="TextBox 85"/>
          <p:cNvSpPr txBox="1"/>
          <p:nvPr/>
        </p:nvSpPr>
        <p:spPr>
          <a:xfrm rot="5400000">
            <a:off x="3168021" y="3922151"/>
            <a:ext cx="361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</a:t>
            </a:r>
          </a:p>
        </p:txBody>
      </p:sp>
      <p:sp>
        <p:nvSpPr>
          <p:cNvPr id="87" name="TextBox 86"/>
          <p:cNvSpPr txBox="1"/>
          <p:nvPr/>
        </p:nvSpPr>
        <p:spPr>
          <a:xfrm rot="5400000">
            <a:off x="4242741" y="3923371"/>
            <a:ext cx="361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</a:t>
            </a:r>
          </a:p>
        </p:txBody>
      </p:sp>
      <p:sp>
        <p:nvSpPr>
          <p:cNvPr id="88" name="Rectangle 87"/>
          <p:cNvSpPr/>
          <p:nvPr/>
        </p:nvSpPr>
        <p:spPr>
          <a:xfrm>
            <a:off x="6123598" y="4726835"/>
            <a:ext cx="2089123" cy="347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3918556" y="4825110"/>
            <a:ext cx="42941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3570790" y="4726835"/>
            <a:ext cx="347766" cy="154961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3132301" y="4825110"/>
            <a:ext cx="4384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132301" y="4977510"/>
            <a:ext cx="4396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132301" y="5129910"/>
            <a:ext cx="4408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132301" y="5282310"/>
            <a:ext cx="4420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3939676" y="4981170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3925756" y="5133570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3911836" y="5285970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3928156" y="5498842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3929356" y="5651242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3930556" y="6121120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3132301" y="5500062"/>
            <a:ext cx="432969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3133501" y="5652462"/>
            <a:ext cx="432969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3134701" y="6122340"/>
            <a:ext cx="432969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5-Point Star 109"/>
          <p:cNvSpPr/>
          <p:nvPr/>
        </p:nvSpPr>
        <p:spPr>
          <a:xfrm flipH="1">
            <a:off x="7623054" y="4673938"/>
            <a:ext cx="268385" cy="27212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5-Point Star 110"/>
          <p:cNvSpPr/>
          <p:nvPr/>
        </p:nvSpPr>
        <p:spPr>
          <a:xfrm flipH="1">
            <a:off x="6732174" y="4675158"/>
            <a:ext cx="268385" cy="27212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5-Point Star 113"/>
          <p:cNvSpPr/>
          <p:nvPr/>
        </p:nvSpPr>
        <p:spPr>
          <a:xfrm flipH="1">
            <a:off x="5251614" y="4676378"/>
            <a:ext cx="268385" cy="272128"/>
          </a:xfrm>
          <a:prstGeom prst="star5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5581792" y="5319866"/>
            <a:ext cx="2755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Layer 4</a:t>
            </a:r>
            <a:r>
              <a:rPr lang="en-US" sz="2000" dirty="0" smtClean="0"/>
              <a:t>: 10 ladders</a:t>
            </a:r>
          </a:p>
          <a:p>
            <a:r>
              <a:rPr lang="en-US" sz="2000" dirty="0" smtClean="0"/>
              <a:t>10 fibers x 2 (+1) sensors</a:t>
            </a:r>
            <a:endParaRPr lang="en-US" sz="2000" dirty="0"/>
          </a:p>
        </p:txBody>
      </p:sp>
      <p:sp>
        <p:nvSpPr>
          <p:cNvPr id="117" name="TextBox 116"/>
          <p:cNvSpPr txBox="1"/>
          <p:nvPr/>
        </p:nvSpPr>
        <p:spPr>
          <a:xfrm rot="5400000">
            <a:off x="3184341" y="5646823"/>
            <a:ext cx="361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</a:t>
            </a:r>
          </a:p>
        </p:txBody>
      </p:sp>
      <p:sp>
        <p:nvSpPr>
          <p:cNvPr id="118" name="TextBox 117"/>
          <p:cNvSpPr txBox="1"/>
          <p:nvPr/>
        </p:nvSpPr>
        <p:spPr>
          <a:xfrm rot="5400000">
            <a:off x="4259061" y="5648043"/>
            <a:ext cx="361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1942773" y="4696599"/>
            <a:ext cx="357943" cy="76224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Connector 119"/>
          <p:cNvCxnSpPr/>
          <p:nvPr/>
        </p:nvCxnSpPr>
        <p:spPr>
          <a:xfrm>
            <a:off x="1498109" y="5070658"/>
            <a:ext cx="4433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2315821" y="4839008"/>
            <a:ext cx="618717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2317021" y="4991408"/>
            <a:ext cx="617517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2318221" y="5143808"/>
            <a:ext cx="616317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2319421" y="5297428"/>
            <a:ext cx="615117" cy="36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457201" y="2942910"/>
            <a:ext cx="694396" cy="93830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6" name="Straight Connector 125"/>
          <p:cNvCxnSpPr/>
          <p:nvPr/>
        </p:nvCxnSpPr>
        <p:spPr>
          <a:xfrm>
            <a:off x="1166669" y="3786848"/>
            <a:ext cx="3302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1152749" y="3047286"/>
            <a:ext cx="3302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1138829" y="3169450"/>
            <a:ext cx="3302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1140029" y="3291614"/>
            <a:ext cx="3302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1498109" y="1608636"/>
            <a:ext cx="0" cy="14386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1496909" y="3774170"/>
            <a:ext cx="2400" cy="12850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1709872" y="2022922"/>
            <a:ext cx="1255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Layer 6</a:t>
            </a:r>
            <a:endParaRPr lang="en-US" sz="2000" dirty="0"/>
          </a:p>
          <a:p>
            <a:r>
              <a:rPr lang="en-US" sz="2000" dirty="0" smtClean="0"/>
              <a:t>4 couplers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1727380" y="3398362"/>
            <a:ext cx="1255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Layer 5</a:t>
            </a:r>
            <a:endParaRPr lang="en-US" sz="2000" dirty="0"/>
          </a:p>
          <a:p>
            <a:r>
              <a:rPr lang="en-US" sz="2000" dirty="0"/>
              <a:t>3</a:t>
            </a:r>
            <a:r>
              <a:rPr lang="en-US" sz="2000" dirty="0" smtClean="0"/>
              <a:t> couplers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1723000" y="5463722"/>
            <a:ext cx="1255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Layer 4</a:t>
            </a:r>
            <a:endParaRPr lang="en-US" sz="2000" dirty="0"/>
          </a:p>
          <a:p>
            <a:r>
              <a:rPr lang="en-US" sz="2000" dirty="0"/>
              <a:t>3</a:t>
            </a:r>
            <a:r>
              <a:rPr lang="en-US" sz="2000" dirty="0" smtClean="0"/>
              <a:t> couplers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86982" y="2497688"/>
            <a:ext cx="1446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Interrogator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177185" y="3969469"/>
            <a:ext cx="1365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smtClean="0"/>
              <a:t>(16 inputs)</a:t>
            </a:r>
          </a:p>
        </p:txBody>
      </p:sp>
      <p:sp>
        <p:nvSpPr>
          <p:cNvPr id="141" name="TextBox 140"/>
          <p:cNvSpPr txBox="1"/>
          <p:nvPr/>
        </p:nvSpPr>
        <p:spPr>
          <a:xfrm rot="5400000">
            <a:off x="1172535" y="3415991"/>
            <a:ext cx="361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</a:t>
            </a:r>
          </a:p>
        </p:txBody>
      </p:sp>
      <p:cxnSp>
        <p:nvCxnSpPr>
          <p:cNvPr id="142" name="Straight Connector 141"/>
          <p:cNvCxnSpPr/>
          <p:nvPr/>
        </p:nvCxnSpPr>
        <p:spPr>
          <a:xfrm>
            <a:off x="1150127" y="3415930"/>
            <a:ext cx="3302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344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Title 1"/>
          <p:cNvSpPr>
            <a:spLocks noGrp="1"/>
          </p:cNvSpPr>
          <p:nvPr>
            <p:ph type="title"/>
          </p:nvPr>
        </p:nvSpPr>
        <p:spPr>
          <a:xfrm>
            <a:off x="685800" y="29"/>
            <a:ext cx="7772400" cy="76517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Approximate schedule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8667" y="6515100"/>
            <a:ext cx="561810" cy="304800"/>
          </a:xfrm>
          <a:prstGeom prst="rect">
            <a:avLst/>
          </a:prstGeom>
        </p:spPr>
        <p:txBody>
          <a:bodyPr lIns="91302" tIns="45652" rIns="91302" bIns="45652"/>
          <a:lstStyle/>
          <a:p>
            <a:fld id="{E4A71DA6-678B-4522-897C-87FEAFA2DAB5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04625"/>
              </p:ext>
            </p:extLst>
          </p:nvPr>
        </p:nvGraphicFramePr>
        <p:xfrm>
          <a:off x="1042989" y="4168775"/>
          <a:ext cx="6984775" cy="2573020"/>
        </p:xfrm>
        <a:graphic>
          <a:graphicData uri="http://schemas.openxmlformats.org/drawingml/2006/table">
            <a:tbl>
              <a:tblPr/>
              <a:tblGrid>
                <a:gridCol w="2419563"/>
                <a:gridCol w="502173"/>
                <a:gridCol w="471739"/>
                <a:gridCol w="456521"/>
                <a:gridCol w="441304"/>
                <a:gridCol w="456521"/>
                <a:gridCol w="456521"/>
                <a:gridCol w="426087"/>
                <a:gridCol w="410869"/>
                <a:gridCol w="486956"/>
                <a:gridCol w="456521"/>
              </a:tblGrid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 &amp; humidity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What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T&amp;H Specifications, sign up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Fibers, mechanical layout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Fibers, assembly tests (SVD)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Fibers, multiplexing scheme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Fibers design sign up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Procurement, assembly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installation (PXD &amp; SVD)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Thermistors, lab tests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Mechanics &amp; cabling design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Procurement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assembly, installation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763271"/>
              </p:ext>
            </p:extLst>
          </p:nvPr>
        </p:nvGraphicFramePr>
        <p:xfrm>
          <a:off x="1042989" y="736600"/>
          <a:ext cx="6984775" cy="3340100"/>
        </p:xfrm>
        <a:graphic>
          <a:graphicData uri="http://schemas.openxmlformats.org/drawingml/2006/table">
            <a:tbl>
              <a:tblPr/>
              <a:tblGrid>
                <a:gridCol w="2419563"/>
                <a:gridCol w="502173"/>
                <a:gridCol w="471739"/>
                <a:gridCol w="456521"/>
                <a:gridCol w="441304"/>
                <a:gridCol w="456521"/>
                <a:gridCol w="456521"/>
                <a:gridCol w="426087"/>
                <a:gridCol w="410869"/>
                <a:gridCol w="486956"/>
                <a:gridCol w="456521"/>
              </a:tblGrid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Radiation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What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Specifications, sign up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Simulations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Dosimetry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characterization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DD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Diamond sensors choice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Mechanics &amp; cabling design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Electronics specifications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DD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DD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Electronics design &amp; proto.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Overall design, sign up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Components, procurement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"final" prototypes (4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ch.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BEAST, 1 preliminary tests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BEAST, 2 complete test (4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electronics production &amp; test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sensors installation &amp; cabling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electronics installation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 bwMode="auto">
          <a:xfrm>
            <a:off x="4774523" y="644317"/>
            <a:ext cx="101261" cy="6213684"/>
          </a:xfrm>
          <a:prstGeom prst="line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2F3946">
                    <a:alpha val="84999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4774523" y="897497"/>
            <a:ext cx="0" cy="5873153"/>
          </a:xfrm>
          <a:prstGeom prst="line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38100" cap="flat" cmpd="sng" algn="ctr">
            <a:solidFill>
              <a:srgbClr val="FF0000">
                <a:alpha val="84999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68398" y="1454406"/>
            <a:ext cx="556937" cy="0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38100" cap="flat" cmpd="sng" algn="ctr">
            <a:solidFill>
              <a:srgbClr val="FF0000">
                <a:alpha val="84999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268398" y="1656928"/>
            <a:ext cx="556937" cy="0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38100" cap="flat" cmpd="sng" algn="ctr">
            <a:solidFill>
              <a:srgbClr val="FF0000">
                <a:alpha val="84999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268398" y="2264496"/>
            <a:ext cx="556937" cy="0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38100" cap="flat" cmpd="sng" algn="ctr">
            <a:solidFill>
              <a:srgbClr val="FF0000">
                <a:alpha val="84999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68398" y="5099811"/>
            <a:ext cx="556937" cy="0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38100" cap="flat" cmpd="sng" algn="ctr">
            <a:solidFill>
              <a:srgbClr val="FF0000">
                <a:alpha val="84999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Radiation monitoring and beam abort Electronics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22313" y="634965"/>
            <a:ext cx="7772400" cy="377193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Reminder</a:t>
            </a:r>
            <a:r>
              <a:rPr lang="en-US" dirty="0" smtClean="0">
                <a:solidFill>
                  <a:srgbClr val="000000"/>
                </a:solidFill>
              </a:rPr>
              <a:t>: preliminary specifications, design just started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Prototypes to be ready for BEAST phase II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Slow Control (EPICS), via Ethernet interfaces 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Select the current range, set thresholds for beam abort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Set </a:t>
            </a:r>
            <a:r>
              <a:rPr lang="en-US" dirty="0" err="1" smtClean="0">
                <a:solidFill>
                  <a:srgbClr val="000000"/>
                </a:solidFill>
              </a:rPr>
              <a:t>SuperKEKB</a:t>
            </a:r>
            <a:r>
              <a:rPr lang="en-US" dirty="0" smtClean="0">
                <a:solidFill>
                  <a:srgbClr val="000000"/>
                </a:solidFill>
              </a:rPr>
              <a:t> status register (selecting different preloaded thresholds)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Read out averaged sensor currents at about 1-10 Hz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Read out full buffers (600 </a:t>
            </a:r>
            <a:r>
              <a:rPr lang="en-US" dirty="0" err="1" smtClean="0">
                <a:solidFill>
                  <a:srgbClr val="000000"/>
                </a:solidFill>
              </a:rPr>
              <a:t>ms</a:t>
            </a:r>
            <a:r>
              <a:rPr lang="en-US" dirty="0" smtClean="0">
                <a:solidFill>
                  <a:srgbClr val="000000"/>
                </a:solidFill>
              </a:rPr>
              <a:t> deep, 100 kHz sampling) for “post mortem” analysis only after a beam abort from Belle II or </a:t>
            </a:r>
            <a:r>
              <a:rPr lang="en-US" dirty="0" err="1" smtClean="0">
                <a:solidFill>
                  <a:srgbClr val="000000"/>
                </a:solidFill>
              </a:rPr>
              <a:t>SuperKEKB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9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434"/>
            <a:ext cx="8229600" cy="5974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Diamond radiation sensors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9"/>
          <a:stretch>
            <a:fillRect/>
          </a:stretch>
        </p:blipFill>
        <p:spPr bwMode="auto">
          <a:xfrm>
            <a:off x="683568" y="3212976"/>
            <a:ext cx="7810128" cy="229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g_RadMon_PXD_mech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836712"/>
            <a:ext cx="2716153" cy="2110956"/>
          </a:xfrm>
          <a:prstGeom prst="rect">
            <a:avLst/>
          </a:prstGeom>
        </p:spPr>
      </p:pic>
      <p:pic>
        <p:nvPicPr>
          <p:cNvPr id="9" name="Picture 8" descr="fig_RadMon_SVD_mech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2540268" cy="223224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H="1">
            <a:off x="3059832" y="2996952"/>
            <a:ext cx="432048" cy="936104"/>
          </a:xfrm>
          <a:prstGeom prst="straightConnector1">
            <a:avLst/>
          </a:prstGeom>
          <a:solidFill>
            <a:srgbClr val="BBE0E3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3491880" y="2996952"/>
            <a:ext cx="2160240" cy="1080120"/>
          </a:xfrm>
          <a:prstGeom prst="straightConnector1">
            <a:avLst/>
          </a:prstGeom>
          <a:solidFill>
            <a:srgbClr val="BBE0E3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4932040" y="1700808"/>
            <a:ext cx="576064" cy="2448272"/>
          </a:xfrm>
          <a:prstGeom prst="straightConnector1">
            <a:avLst/>
          </a:prstGeom>
          <a:solidFill>
            <a:srgbClr val="BBE0E3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3779912" y="1700808"/>
            <a:ext cx="1728192" cy="2448272"/>
          </a:xfrm>
          <a:prstGeom prst="straightConnector1">
            <a:avLst/>
          </a:prstGeom>
          <a:solidFill>
            <a:srgbClr val="BBE0E3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2722250" y="1733907"/>
            <a:ext cx="208106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8 + 8 sensors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lose to SVD L3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rgbClr val="FF0000"/>
                </a:solidFill>
              </a:rPr>
              <a:t>upport rings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7427" y="836712"/>
            <a:ext cx="2106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4</a:t>
            </a:r>
            <a:r>
              <a:rPr lang="en-US" sz="2400" dirty="0" smtClean="0">
                <a:solidFill>
                  <a:srgbClr val="0000FF"/>
                </a:solidFill>
              </a:rPr>
              <a:t> + 4 sensors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PXD-beam pipe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91680" y="5410288"/>
            <a:ext cx="12046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/>
              <a:t>Shielded</a:t>
            </a:r>
          </a:p>
          <a:p>
            <a:pPr lvl="0"/>
            <a:r>
              <a:rPr lang="en-US" sz="2000" dirty="0" smtClean="0"/>
              <a:t>diamond</a:t>
            </a:r>
            <a:endParaRPr lang="en-US" sz="2000" dirty="0"/>
          </a:p>
          <a:p>
            <a:pPr lvl="0"/>
            <a:r>
              <a:rPr lang="en-US" sz="2000" dirty="0"/>
              <a:t>sensors</a:t>
            </a:r>
          </a:p>
        </p:txBody>
      </p:sp>
      <p:pic>
        <p:nvPicPr>
          <p:cNvPr id="17" name="Picture 16" descr="fig_concep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328592"/>
            <a:ext cx="2621568" cy="141277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36984" y="5604744"/>
            <a:ext cx="3172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3+15 m (3+40 m) </a:t>
            </a:r>
            <a:r>
              <a:rPr lang="en-US" sz="1800" dirty="0" err="1" smtClean="0"/>
              <a:t>triax</a:t>
            </a:r>
            <a:r>
              <a:rPr lang="en-US" sz="1800" dirty="0" smtClean="0"/>
              <a:t> cables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Voltage sources (150÷500 V)</a:t>
            </a:r>
          </a:p>
          <a:p>
            <a:r>
              <a:rPr lang="en-US" sz="1800" dirty="0" err="1" smtClean="0">
                <a:solidFill>
                  <a:srgbClr val="0000FF"/>
                </a:solidFill>
              </a:rPr>
              <a:t>picoAmmeters</a:t>
            </a:r>
            <a:endParaRPr 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89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5327" y="344850"/>
            <a:ext cx="4349086" cy="6284550"/>
            <a:chOff x="475327" y="344850"/>
            <a:chExt cx="4349086" cy="6284550"/>
          </a:xfrm>
        </p:grpSpPr>
        <p:pic>
          <p:nvPicPr>
            <p:cNvPr id="4098" name="Picture 2" descr="CDF_BLM_Digitizer_f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130300"/>
              <a:ext cx="4291013" cy="5499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475327" y="344850"/>
              <a:ext cx="424068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BLM Digitizer Card (“logger”):</a:t>
              </a:r>
              <a:endParaRPr lang="en-US" sz="2000" dirty="0">
                <a:solidFill>
                  <a:srgbClr val="0000FF"/>
                </a:solidFill>
              </a:endParaRPr>
            </a:p>
            <a:p>
              <a:r>
                <a:rPr lang="en-US" sz="2000" dirty="0">
                  <a:solidFill>
                    <a:srgbClr val="0000FF"/>
                  </a:solidFill>
                </a:rPr>
                <a:t>ADCs, circular buffers, sliding sums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436096" y="1412776"/>
            <a:ext cx="3512219" cy="4976426"/>
            <a:chOff x="5436096" y="1412776"/>
            <a:chExt cx="3512219" cy="4976426"/>
          </a:xfrm>
        </p:grpSpPr>
        <p:pic>
          <p:nvPicPr>
            <p:cNvPr id="4100" name="Picture 4" descr="CDF_BLM_BeamAbort_fi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2492895"/>
              <a:ext cx="3512219" cy="3896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5752416" y="1412776"/>
              <a:ext cx="2636008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BLM Abort </a:t>
              </a:r>
              <a:r>
                <a:rPr lang="en-US" sz="2000" dirty="0">
                  <a:solidFill>
                    <a:srgbClr val="0000FF"/>
                  </a:solidFill>
                </a:rPr>
                <a:t>Card:</a:t>
              </a:r>
            </a:p>
            <a:p>
              <a:r>
                <a:rPr lang="en-US" sz="2000" dirty="0">
                  <a:solidFill>
                    <a:srgbClr val="0000FF"/>
                  </a:solidFill>
                </a:rPr>
                <a:t>masks, majority logic,</a:t>
              </a:r>
            </a:p>
            <a:p>
              <a:r>
                <a:rPr lang="en-US" sz="2000" dirty="0">
                  <a:solidFill>
                    <a:srgbClr val="0000FF"/>
                  </a:solidFill>
                </a:rPr>
                <a:t>thresholds (4 levels)</a:t>
              </a:r>
            </a:p>
          </p:txBody>
        </p:sp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220072" y="188640"/>
            <a:ext cx="36351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Desired functionality: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similar to </a:t>
            </a:r>
            <a:r>
              <a:rPr lang="en-US" sz="2800" dirty="0" err="1" smtClean="0">
                <a:solidFill>
                  <a:srgbClr val="FF0000"/>
                </a:solidFill>
              </a:rPr>
              <a:t>Fermilab</a:t>
            </a:r>
            <a:r>
              <a:rPr lang="en-US" sz="2800" dirty="0" smtClean="0">
                <a:solidFill>
                  <a:srgbClr val="FF0000"/>
                </a:solidFill>
              </a:rPr>
              <a:t> BLM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11560" y="1196752"/>
            <a:ext cx="3456384" cy="1512168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Analog 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ront end + ADC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derived from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Elettra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 AH510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picoammeter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2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9552" y="3429000"/>
            <a:ext cx="7509137" cy="2891237"/>
            <a:chOff x="539552" y="3429000"/>
            <a:chExt cx="7509137" cy="2891237"/>
          </a:xfrm>
        </p:grpSpPr>
        <p:pic>
          <p:nvPicPr>
            <p:cNvPr id="2055" name="Picture 7" descr="CDF_BLM_BlockDiagram_f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4286607"/>
              <a:ext cx="5976664" cy="203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539552" y="3429000"/>
              <a:ext cx="750913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 err="1" smtClean="0">
                  <a:solidFill>
                    <a:srgbClr val="0000FF"/>
                  </a:solidFill>
                </a:rPr>
                <a:t>Fermilab</a:t>
              </a:r>
              <a:r>
                <a:rPr lang="en-US" sz="2000" dirty="0" smtClean="0">
                  <a:solidFill>
                    <a:srgbClr val="0000FF"/>
                  </a:solidFill>
                </a:rPr>
                <a:t> system implementation:</a:t>
              </a:r>
            </a:p>
            <a:p>
              <a:r>
                <a:rPr lang="en-US" sz="2000" dirty="0" smtClean="0">
                  <a:solidFill>
                    <a:srgbClr val="0000FF"/>
                  </a:solidFill>
                </a:rPr>
                <a:t>BLM VME crate (Digitizers ≈ loggers, Abort, Timing, Control, HV)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Fermilab</a:t>
            </a:r>
            <a:r>
              <a:rPr lang="en-US" dirty="0" smtClean="0"/>
              <a:t> BLM example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5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11560" y="980728"/>
            <a:ext cx="7525167" cy="2277988"/>
            <a:chOff x="611560" y="980728"/>
            <a:chExt cx="7525167" cy="2277988"/>
          </a:xfrm>
        </p:grpSpPr>
        <p:grpSp>
          <p:nvGrpSpPr>
            <p:cNvPr id="3" name="Group 2"/>
            <p:cNvGrpSpPr/>
            <p:nvPr/>
          </p:nvGrpSpPr>
          <p:grpSpPr>
            <a:xfrm>
              <a:off x="611560" y="980728"/>
              <a:ext cx="7525167" cy="2277988"/>
              <a:chOff x="611560" y="980728"/>
              <a:chExt cx="7525167" cy="2277988"/>
            </a:xfrm>
          </p:grpSpPr>
          <p:pic>
            <p:nvPicPr>
              <p:cNvPr id="2056" name="Picture 8" descr="CDF_BLM_SumsAborts_tab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3688" y="1772816"/>
                <a:ext cx="5930900" cy="1485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58" name="Text Box 10"/>
              <p:cNvSpPr txBox="1">
                <a:spLocks noChangeArrowheads="1"/>
              </p:cNvSpPr>
              <p:nvPr/>
            </p:nvSpPr>
            <p:spPr bwMode="auto">
              <a:xfrm>
                <a:off x="611560" y="980728"/>
                <a:ext cx="7525167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0000FF"/>
                    </a:solidFill>
                  </a:rPr>
                  <a:t>For each radiation sensor:</a:t>
                </a:r>
              </a:p>
              <a:p>
                <a:r>
                  <a:rPr lang="en-US" sz="2000" dirty="0" smtClean="0">
                    <a:solidFill>
                      <a:srgbClr val="0000FF"/>
                    </a:solidFill>
                  </a:rPr>
                  <a:t>3 </a:t>
                </a:r>
                <a:r>
                  <a:rPr lang="en-US" sz="2000" dirty="0">
                    <a:solidFill>
                      <a:srgbClr val="0000FF"/>
                    </a:solidFill>
                  </a:rPr>
                  <a:t>digital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“sliding sums” (and CIC sums), </a:t>
                </a:r>
                <a:r>
                  <a:rPr lang="en-US" sz="2000" dirty="0">
                    <a:solidFill>
                      <a:srgbClr val="0000FF"/>
                    </a:solidFill>
                  </a:rPr>
                  <a:t>4 abort levels, 4 circular buffers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911632" y="1764675"/>
              <a:ext cx="33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27568" y="1770027"/>
              <a:ext cx="33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2491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VXD electronics: preliminary specs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76848"/>
            <a:ext cx="8229600" cy="5218568"/>
          </a:xfrm>
        </p:spPr>
        <p:txBody>
          <a:bodyPr>
            <a:normAutofit/>
          </a:bodyPr>
          <a:lstStyle/>
          <a:p>
            <a:pPr marL="39688" indent="0">
              <a:buNone/>
            </a:pPr>
            <a:r>
              <a:rPr lang="en-US" dirty="0"/>
              <a:t>Modules with 4 input channels, for monitoring and abort</a:t>
            </a:r>
          </a:p>
          <a:p>
            <a:pPr lvl="1"/>
            <a:r>
              <a:rPr lang="en-US" dirty="0"/>
              <a:t>Evolution of AH501 front-end + Altera Cyclone IV FPGA</a:t>
            </a:r>
          </a:p>
          <a:p>
            <a:pPr lvl="1"/>
            <a:r>
              <a:rPr lang="en-US" dirty="0"/>
              <a:t>Functionality similar to the </a:t>
            </a:r>
            <a:r>
              <a:rPr lang="en-US" dirty="0" err="1"/>
              <a:t>FermiLab</a:t>
            </a:r>
            <a:r>
              <a:rPr lang="en-US" dirty="0"/>
              <a:t> BLM system</a:t>
            </a:r>
          </a:p>
          <a:p>
            <a:pPr marL="446088" lvl="1" indent="0">
              <a:buNone/>
            </a:pPr>
            <a:r>
              <a:rPr lang="en-US" sz="1800" u="sng" dirty="0">
                <a:hlinkClick r:id="rId2"/>
              </a:rPr>
              <a:t>http://beamdocs.fnal.gov/AD-public/DocDB/ShowDocument?docid=1410</a:t>
            </a:r>
            <a:endParaRPr lang="en-US" dirty="0"/>
          </a:p>
          <a:p>
            <a:pPr marL="39688" indent="0">
              <a:buNone/>
            </a:pPr>
            <a:r>
              <a:rPr lang="en-US" dirty="0"/>
              <a:t>Common logics: features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Sampling</a:t>
            </a:r>
            <a:r>
              <a:rPr lang="en-US" dirty="0"/>
              <a:t> synchronized to </a:t>
            </a:r>
            <a:r>
              <a:rPr lang="en-US" dirty="0" err="1"/>
              <a:t>SuperKEKB</a:t>
            </a:r>
            <a:r>
              <a:rPr lang="en-US" dirty="0"/>
              <a:t> revolution period (10 </a:t>
            </a:r>
            <a:r>
              <a:rPr lang="en-US" dirty="0" err="1"/>
              <a:t>μs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“</a:t>
            </a:r>
            <a:r>
              <a:rPr lang="en-US" dirty="0" err="1">
                <a:solidFill>
                  <a:srgbClr val="0000FF"/>
                </a:solidFill>
              </a:rPr>
              <a:t>SuperKEKB</a:t>
            </a:r>
            <a:r>
              <a:rPr lang="en-US" dirty="0">
                <a:solidFill>
                  <a:srgbClr val="0000FF"/>
                </a:solidFill>
              </a:rPr>
              <a:t> status” </a:t>
            </a:r>
            <a:r>
              <a:rPr lang="en-US" dirty="0"/>
              <a:t>register, set via EPICS (for </a:t>
            </a:r>
            <a:r>
              <a:rPr lang="en-US" dirty="0">
                <a:solidFill>
                  <a:srgbClr val="0000FF"/>
                </a:solidFill>
              </a:rPr>
              <a:t>thresholds</a:t>
            </a:r>
            <a:r>
              <a:rPr lang="en-US" dirty="0"/>
              <a:t> selection)</a:t>
            </a:r>
          </a:p>
          <a:p>
            <a:pPr lvl="1"/>
            <a:r>
              <a:rPr lang="en-US" dirty="0"/>
              <a:t>Programmable masks and majority logics: </a:t>
            </a:r>
            <a:r>
              <a:rPr lang="en-US" dirty="0">
                <a:solidFill>
                  <a:srgbClr val="0000FF"/>
                </a:solidFill>
              </a:rPr>
              <a:t>abort signal </a:t>
            </a:r>
            <a:r>
              <a:rPr lang="en-US" dirty="0"/>
              <a:t>(output)</a:t>
            </a:r>
          </a:p>
          <a:p>
            <a:pPr lvl="1"/>
            <a:r>
              <a:rPr lang="en-US" dirty="0"/>
              <a:t>Circular </a:t>
            </a:r>
            <a:r>
              <a:rPr lang="en-US" dirty="0">
                <a:solidFill>
                  <a:srgbClr val="0000FF"/>
                </a:solidFill>
              </a:rPr>
              <a:t>data </a:t>
            </a:r>
            <a:r>
              <a:rPr lang="en-US" dirty="0" smtClean="0">
                <a:solidFill>
                  <a:srgbClr val="0000FF"/>
                </a:solidFill>
              </a:rPr>
              <a:t>buffers</a:t>
            </a:r>
            <a:r>
              <a:rPr lang="en-US" dirty="0" smtClean="0"/>
              <a:t>, read out </a:t>
            </a:r>
            <a:r>
              <a:rPr lang="en-US" dirty="0"/>
              <a:t>upon any </a:t>
            </a:r>
            <a:r>
              <a:rPr lang="en-US" dirty="0" smtClean="0"/>
              <a:t>abort, internal or external</a:t>
            </a:r>
            <a:endParaRPr lang="en-US" dirty="0"/>
          </a:p>
          <a:p>
            <a:pPr lvl="1"/>
            <a:r>
              <a:rPr lang="en-US" dirty="0"/>
              <a:t>Circular buffer for </a:t>
            </a:r>
            <a:r>
              <a:rPr lang="en-US" dirty="0">
                <a:solidFill>
                  <a:srgbClr val="0000FF"/>
                </a:solidFill>
              </a:rPr>
              <a:t>timing information</a:t>
            </a:r>
            <a:r>
              <a:rPr lang="en-US" dirty="0"/>
              <a:t>, in parallel with data buffers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Ethernet interface(s) </a:t>
            </a:r>
            <a:r>
              <a:rPr lang="en-US" dirty="0"/>
              <a:t>for programming and data read-out</a:t>
            </a:r>
          </a:p>
          <a:p>
            <a:pPr marL="903288" lvl="2" indent="0">
              <a:buNone/>
            </a:pPr>
            <a:r>
              <a:rPr lang="en-US" sz="1600" dirty="0"/>
              <a:t>“slow” readout of averaged radiation doses for monitoring (typically 1-10 Hz)</a:t>
            </a:r>
          </a:p>
          <a:p>
            <a:pPr marL="903288" lvl="2" indent="0">
              <a:buNone/>
            </a:pPr>
            <a:r>
              <a:rPr lang="en-US" sz="1600" dirty="0"/>
              <a:t>Full data buffers readout for post-abort diagnostics (only when an abort occurs)</a:t>
            </a:r>
          </a:p>
          <a:p>
            <a:pPr marL="903288" lvl="2" indent="0">
              <a:buNone/>
            </a:pPr>
            <a:r>
              <a:rPr lang="en-US" sz="1600" dirty="0"/>
              <a:t>One of up to three Ethernet ports may be dedicated exclusively to fast readout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64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VXD rad. modules, preliminary design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707904" y="1916832"/>
            <a:ext cx="1872208" cy="86409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07904" y="3140968"/>
            <a:ext cx="1872208" cy="86409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07904" y="5373216"/>
            <a:ext cx="1872208" cy="86409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131840" y="2132856"/>
            <a:ext cx="576064" cy="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131840" y="2285256"/>
            <a:ext cx="576064" cy="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3131840" y="2437656"/>
            <a:ext cx="576064" cy="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131840" y="2590056"/>
            <a:ext cx="576064" cy="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3" name="Group 12"/>
          <p:cNvGrpSpPr/>
          <p:nvPr/>
        </p:nvGrpSpPr>
        <p:grpSpPr>
          <a:xfrm>
            <a:off x="3131840" y="3331840"/>
            <a:ext cx="576064" cy="457200"/>
            <a:chOff x="971600" y="2060848"/>
            <a:chExt cx="576064" cy="457200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>
              <a:off x="971600" y="2060848"/>
              <a:ext cx="576064" cy="0"/>
            </a:xfrm>
            <a:prstGeom prst="straightConnector1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971600" y="2213248"/>
              <a:ext cx="576064" cy="0"/>
            </a:xfrm>
            <a:prstGeom prst="straightConnector1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971600" y="2365648"/>
              <a:ext cx="576064" cy="0"/>
            </a:xfrm>
            <a:prstGeom prst="straightConnector1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971600" y="2518048"/>
              <a:ext cx="576064" cy="0"/>
            </a:xfrm>
            <a:prstGeom prst="straightConnector1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7"/>
          <p:cNvGrpSpPr/>
          <p:nvPr/>
        </p:nvGrpSpPr>
        <p:grpSpPr>
          <a:xfrm>
            <a:off x="3131840" y="5564088"/>
            <a:ext cx="576064" cy="457200"/>
            <a:chOff x="971600" y="2060848"/>
            <a:chExt cx="576064" cy="457200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>
              <a:off x="971600" y="2060848"/>
              <a:ext cx="576064" cy="0"/>
            </a:xfrm>
            <a:prstGeom prst="straightConnector1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971600" y="2213248"/>
              <a:ext cx="576064" cy="0"/>
            </a:xfrm>
            <a:prstGeom prst="straightConnector1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971600" y="2365648"/>
              <a:ext cx="576064" cy="0"/>
            </a:xfrm>
            <a:prstGeom prst="straightConnector1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971600" y="2518048"/>
              <a:ext cx="576064" cy="0"/>
            </a:xfrm>
            <a:prstGeom prst="straightConnector1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3" name="TextBox 22"/>
          <p:cNvSpPr txBox="1"/>
          <p:nvPr/>
        </p:nvSpPr>
        <p:spPr>
          <a:xfrm rot="16200000">
            <a:off x="3620507" y="443093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139952" y="4509120"/>
            <a:ext cx="15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(6 modules)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564091" y="1948770"/>
            <a:ext cx="2351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 diamond sensors</a:t>
            </a:r>
          </a:p>
          <a:p>
            <a:r>
              <a:rPr lang="en-US" sz="2000" dirty="0" smtClean="0"/>
              <a:t>HV and signal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64091" y="3153162"/>
            <a:ext cx="2351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 diamond sensors</a:t>
            </a:r>
          </a:p>
          <a:p>
            <a:r>
              <a:rPr lang="en-US" sz="2000" dirty="0" smtClean="0"/>
              <a:t>HV and signal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564091" y="5373216"/>
            <a:ext cx="2351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 diamond sensors</a:t>
            </a:r>
          </a:p>
          <a:p>
            <a:r>
              <a:rPr lang="en-US" sz="2000" dirty="0" smtClean="0"/>
              <a:t>HV and signal</a:t>
            </a:r>
            <a:endParaRPr lang="en-US" sz="2000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4067944" y="1484784"/>
            <a:ext cx="0" cy="432048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4220344" y="1484784"/>
            <a:ext cx="0" cy="432048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4372744" y="1484784"/>
            <a:ext cx="0" cy="432048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4067944" y="2780928"/>
            <a:ext cx="0" cy="36004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4067944" y="5013176"/>
            <a:ext cx="0" cy="36004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4220344" y="2780928"/>
            <a:ext cx="0" cy="36004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4372744" y="2780928"/>
            <a:ext cx="0" cy="36004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4067944" y="4005064"/>
            <a:ext cx="0" cy="36004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4211960" y="4005064"/>
            <a:ext cx="0" cy="36004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4355976" y="4005064"/>
            <a:ext cx="0" cy="36004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4220344" y="5013176"/>
            <a:ext cx="0" cy="36004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4372744" y="5013176"/>
            <a:ext cx="0" cy="36004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5292080" y="2780928"/>
            <a:ext cx="0" cy="36004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5292080" y="4005064"/>
            <a:ext cx="0" cy="36004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5292080" y="5013176"/>
            <a:ext cx="0" cy="36004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>
            <a:stCxn id="6" idx="3"/>
          </p:cNvCxnSpPr>
          <p:nvPr/>
        </p:nvCxnSpPr>
        <p:spPr bwMode="auto">
          <a:xfrm>
            <a:off x="5580112" y="2348880"/>
            <a:ext cx="864096" cy="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5580112" y="3573016"/>
            <a:ext cx="864096" cy="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5580112" y="5805264"/>
            <a:ext cx="864096" cy="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6486773" y="2092786"/>
            <a:ext cx="1995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Ethernet/EPICS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16216" y="3356992"/>
            <a:ext cx="1995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Ethernet/EPICS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545659" y="5549170"/>
            <a:ext cx="1995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Ethernet/EPICS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364088" y="2740858"/>
            <a:ext cx="2635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Abort (daisy-chained)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436096" y="4005064"/>
            <a:ext cx="810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Abort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516419" y="764704"/>
            <a:ext cx="3274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From </a:t>
            </a:r>
            <a:r>
              <a:rPr lang="en-US" sz="2000" dirty="0" err="1">
                <a:solidFill>
                  <a:srgbClr val="0000FF"/>
                </a:solidFill>
              </a:rPr>
              <a:t>S</a:t>
            </a:r>
            <a:r>
              <a:rPr lang="en-US" sz="2000" dirty="0" err="1" smtClean="0">
                <a:solidFill>
                  <a:srgbClr val="0000FF"/>
                </a:solidFill>
              </a:rPr>
              <a:t>uperKEKB</a:t>
            </a:r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100 kHz clock, global abort, …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53744" y="6026456"/>
            <a:ext cx="29200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Abort(s) to </a:t>
            </a:r>
            <a:r>
              <a:rPr lang="en-US" sz="2000" dirty="0" err="1" smtClean="0">
                <a:solidFill>
                  <a:srgbClr val="0000FF"/>
                </a:solidFill>
              </a:rPr>
              <a:t>SuperKEKB</a:t>
            </a:r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                 (Belle2 box?)</a:t>
            </a: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5292080" y="6237312"/>
            <a:ext cx="0" cy="36004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2224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20C"/>
                </a:solidFill>
                <a:latin typeface="Arial" charset="0"/>
                <a:ea typeface="ＭＳ Ｐゴシック" charset="0"/>
                <a:cs typeface="ＭＳ Ｐゴシック" charset="0"/>
              </a:rPr>
              <a:t>Rad.Mon+Abort</a:t>
            </a:r>
            <a:r>
              <a:rPr lang="en-US" dirty="0">
                <a:solidFill>
                  <a:srgbClr val="FF020C"/>
                </a:solidFill>
                <a:latin typeface="Arial" charset="0"/>
                <a:ea typeface="ＭＳ Ｐゴシック" charset="0"/>
                <a:cs typeface="ＭＳ Ｐゴシック" charset="0"/>
              </a:rPr>
              <a:t>, 4-channel module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41808" y="981075"/>
            <a:ext cx="8280275" cy="5459487"/>
            <a:chOff x="179513" y="981075"/>
            <a:chExt cx="8280275" cy="5459487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1258888" y="1916113"/>
              <a:ext cx="4249737" cy="504825"/>
              <a:chOff x="1259632" y="1700808"/>
              <a:chExt cx="4248472" cy="504056"/>
            </a:xfrm>
          </p:grpSpPr>
          <p:sp>
            <p:nvSpPr>
              <p:cNvPr id="58" name="Isosceles Triangle 57"/>
              <p:cNvSpPr/>
              <p:nvPr/>
            </p:nvSpPr>
            <p:spPr bwMode="auto">
              <a:xfrm rot="5400000">
                <a:off x="1259060" y="1772708"/>
                <a:ext cx="361399" cy="360255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2051558" y="1700808"/>
                <a:ext cx="1368018" cy="504056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60" name="Straight Connector 59"/>
              <p:cNvCxnSpPr>
                <a:stCxn id="59" idx="1"/>
                <a:endCxn id="58" idx="0"/>
              </p:cNvCxnSpPr>
              <p:nvPr/>
            </p:nvCxnSpPr>
            <p:spPr bwMode="auto">
              <a:xfrm flipH="1">
                <a:off x="1619887" y="1952836"/>
                <a:ext cx="43167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61" name="Rectangle 60"/>
              <p:cNvSpPr/>
              <p:nvPr/>
            </p:nvSpPr>
            <p:spPr bwMode="auto">
              <a:xfrm>
                <a:off x="4140086" y="1700808"/>
                <a:ext cx="1368018" cy="504056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62" name="Straight Connector 61"/>
              <p:cNvCxnSpPr>
                <a:stCxn id="61" idx="1"/>
                <a:endCxn id="59" idx="3"/>
              </p:cNvCxnSpPr>
              <p:nvPr/>
            </p:nvCxnSpPr>
            <p:spPr bwMode="auto">
              <a:xfrm flipH="1">
                <a:off x="3419576" y="1952836"/>
                <a:ext cx="72051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1258888" y="2492375"/>
              <a:ext cx="4249737" cy="504825"/>
              <a:chOff x="1259632" y="1700808"/>
              <a:chExt cx="4248472" cy="504056"/>
            </a:xfrm>
          </p:grpSpPr>
          <p:sp>
            <p:nvSpPr>
              <p:cNvPr id="53" name="Isosceles Triangle 52"/>
              <p:cNvSpPr/>
              <p:nvPr/>
            </p:nvSpPr>
            <p:spPr bwMode="auto">
              <a:xfrm rot="5400000">
                <a:off x="1259060" y="1772709"/>
                <a:ext cx="361399" cy="360255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2051558" y="1700808"/>
                <a:ext cx="1368018" cy="504056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55" name="Straight Connector 54"/>
              <p:cNvCxnSpPr>
                <a:stCxn id="54" idx="1"/>
                <a:endCxn id="53" idx="0"/>
              </p:cNvCxnSpPr>
              <p:nvPr/>
            </p:nvCxnSpPr>
            <p:spPr bwMode="auto">
              <a:xfrm flipH="1">
                <a:off x="1619887" y="1952836"/>
                <a:ext cx="43167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56" name="Rectangle 55"/>
              <p:cNvSpPr/>
              <p:nvPr/>
            </p:nvSpPr>
            <p:spPr bwMode="auto">
              <a:xfrm>
                <a:off x="4140086" y="1700808"/>
                <a:ext cx="1368018" cy="504056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57" name="Straight Connector 56"/>
              <p:cNvCxnSpPr>
                <a:stCxn id="56" idx="1"/>
                <a:endCxn id="54" idx="3"/>
              </p:cNvCxnSpPr>
              <p:nvPr/>
            </p:nvCxnSpPr>
            <p:spPr bwMode="auto">
              <a:xfrm flipH="1">
                <a:off x="3419576" y="1952836"/>
                <a:ext cx="72051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258888" y="3068638"/>
              <a:ext cx="4249737" cy="504825"/>
              <a:chOff x="1259632" y="1700808"/>
              <a:chExt cx="4248472" cy="504056"/>
            </a:xfrm>
          </p:grpSpPr>
          <p:sp>
            <p:nvSpPr>
              <p:cNvPr id="48" name="Isosceles Triangle 47"/>
              <p:cNvSpPr/>
              <p:nvPr/>
            </p:nvSpPr>
            <p:spPr bwMode="auto">
              <a:xfrm rot="5400000">
                <a:off x="1259060" y="1772708"/>
                <a:ext cx="361399" cy="360255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2051558" y="1700808"/>
                <a:ext cx="1368018" cy="504056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50" name="Straight Connector 49"/>
              <p:cNvCxnSpPr>
                <a:stCxn id="49" idx="1"/>
                <a:endCxn id="48" idx="0"/>
              </p:cNvCxnSpPr>
              <p:nvPr/>
            </p:nvCxnSpPr>
            <p:spPr bwMode="auto">
              <a:xfrm flipH="1">
                <a:off x="1619887" y="1952836"/>
                <a:ext cx="43167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51" name="Rectangle 50"/>
              <p:cNvSpPr/>
              <p:nvPr/>
            </p:nvSpPr>
            <p:spPr bwMode="auto">
              <a:xfrm>
                <a:off x="4140086" y="1700808"/>
                <a:ext cx="1368018" cy="504056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52" name="Straight Connector 51"/>
              <p:cNvCxnSpPr>
                <a:stCxn id="51" idx="1"/>
                <a:endCxn id="49" idx="3"/>
              </p:cNvCxnSpPr>
              <p:nvPr/>
            </p:nvCxnSpPr>
            <p:spPr bwMode="auto">
              <a:xfrm flipH="1">
                <a:off x="3419576" y="1952836"/>
                <a:ext cx="72051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1258888" y="3644900"/>
              <a:ext cx="4249737" cy="504825"/>
              <a:chOff x="1259632" y="1700808"/>
              <a:chExt cx="4248472" cy="504056"/>
            </a:xfrm>
          </p:grpSpPr>
          <p:sp>
            <p:nvSpPr>
              <p:cNvPr id="43" name="Isosceles Triangle 42"/>
              <p:cNvSpPr/>
              <p:nvPr/>
            </p:nvSpPr>
            <p:spPr bwMode="auto">
              <a:xfrm rot="5400000">
                <a:off x="1259060" y="1772709"/>
                <a:ext cx="361399" cy="360255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2051558" y="1700808"/>
                <a:ext cx="1368018" cy="504056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45" name="Straight Connector 44"/>
              <p:cNvCxnSpPr>
                <a:stCxn id="44" idx="1"/>
                <a:endCxn id="43" idx="0"/>
              </p:cNvCxnSpPr>
              <p:nvPr/>
            </p:nvCxnSpPr>
            <p:spPr bwMode="auto">
              <a:xfrm flipH="1">
                <a:off x="1619887" y="1952836"/>
                <a:ext cx="43167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46" name="Rectangle 45"/>
              <p:cNvSpPr/>
              <p:nvPr/>
            </p:nvSpPr>
            <p:spPr bwMode="auto">
              <a:xfrm>
                <a:off x="4140086" y="1700808"/>
                <a:ext cx="1368018" cy="504056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47" name="Straight Connector 46"/>
              <p:cNvCxnSpPr>
                <a:stCxn id="46" idx="1"/>
                <a:endCxn id="44" idx="3"/>
              </p:cNvCxnSpPr>
              <p:nvPr/>
            </p:nvCxnSpPr>
            <p:spPr bwMode="auto">
              <a:xfrm flipH="1">
                <a:off x="3419576" y="1952836"/>
                <a:ext cx="72051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1" name="Rectangle 10"/>
            <p:cNvSpPr/>
            <p:nvPr/>
          </p:nvSpPr>
          <p:spPr bwMode="auto">
            <a:xfrm>
              <a:off x="1619250" y="4581525"/>
              <a:ext cx="1296988" cy="863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203575" y="4581525"/>
              <a:ext cx="1296988" cy="863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932784" y="4581525"/>
              <a:ext cx="1295400" cy="863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228184" y="2636912"/>
              <a:ext cx="1295400" cy="86518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TextBox 42"/>
            <p:cNvSpPr txBox="1">
              <a:spLocks noChangeArrowheads="1"/>
            </p:cNvSpPr>
            <p:nvPr/>
          </p:nvSpPr>
          <p:spPr bwMode="auto">
            <a:xfrm>
              <a:off x="1258888" y="1064930"/>
              <a:ext cx="309721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solidFill>
                    <a:srgbClr val="0000FF"/>
                  </a:solidFill>
                </a:rPr>
                <a:t>ADC + 3 Sums </a:t>
              </a:r>
            </a:p>
            <a:p>
              <a:r>
                <a:rPr lang="en-US" sz="2000" dirty="0">
                  <a:solidFill>
                    <a:srgbClr val="0000FF"/>
                  </a:solidFill>
                </a:rPr>
                <a:t>+ 4 Abort Levels</a:t>
              </a:r>
            </a:p>
          </p:txBody>
        </p:sp>
        <p:sp>
          <p:nvSpPr>
            <p:cNvPr id="16" name="TextBox 43"/>
            <p:cNvSpPr txBox="1">
              <a:spLocks noChangeArrowheads="1"/>
            </p:cNvSpPr>
            <p:nvPr/>
          </p:nvSpPr>
          <p:spPr bwMode="auto">
            <a:xfrm>
              <a:off x="4067175" y="1064930"/>
              <a:ext cx="172878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solidFill>
                    <a:srgbClr val="0000FF"/>
                  </a:solidFill>
                </a:rPr>
                <a:t>4 Circular </a:t>
              </a:r>
            </a:p>
            <a:p>
              <a:r>
                <a:rPr lang="en-US" sz="2000" dirty="0">
                  <a:solidFill>
                    <a:srgbClr val="0000FF"/>
                  </a:solidFill>
                </a:rPr>
                <a:t>Buffers</a:t>
              </a:r>
            </a:p>
          </p:txBody>
        </p:sp>
        <p:sp>
          <p:nvSpPr>
            <p:cNvPr id="17" name="TextBox 44"/>
            <p:cNvSpPr txBox="1">
              <a:spLocks noChangeArrowheads="1"/>
            </p:cNvSpPr>
            <p:nvPr/>
          </p:nvSpPr>
          <p:spPr bwMode="auto">
            <a:xfrm>
              <a:off x="6156176" y="2164794"/>
              <a:ext cx="194421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solidFill>
                    <a:srgbClr val="0000FF"/>
                  </a:solidFill>
                </a:rPr>
                <a:t>Ethernet I/O</a:t>
              </a:r>
            </a:p>
          </p:txBody>
        </p:sp>
        <p:sp>
          <p:nvSpPr>
            <p:cNvPr id="18" name="TextBox 45"/>
            <p:cNvSpPr txBox="1">
              <a:spLocks noChangeArrowheads="1"/>
            </p:cNvSpPr>
            <p:nvPr/>
          </p:nvSpPr>
          <p:spPr bwMode="auto">
            <a:xfrm>
              <a:off x="347579" y="5517232"/>
              <a:ext cx="256744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 smtClean="0">
                  <a:solidFill>
                    <a:srgbClr val="0000FF"/>
                  </a:solidFill>
                </a:rPr>
                <a:t>Ext. Clock </a:t>
              </a:r>
              <a:r>
                <a:rPr lang="en-US" sz="1800" dirty="0">
                  <a:solidFill>
                    <a:srgbClr val="0000FF"/>
                  </a:solidFill>
                </a:rPr>
                <a:t>(100 </a:t>
              </a:r>
              <a:r>
                <a:rPr lang="en-US" sz="1800" dirty="0" smtClean="0">
                  <a:solidFill>
                    <a:srgbClr val="0000FF"/>
                  </a:solidFill>
                </a:rPr>
                <a:t>kHz)</a:t>
              </a:r>
              <a:endParaRPr lang="en-US" sz="1800" dirty="0">
                <a:solidFill>
                  <a:srgbClr val="0000FF"/>
                </a:solidFill>
              </a:endParaRPr>
            </a:p>
            <a:p>
              <a:r>
                <a:rPr lang="en-US" sz="1800" dirty="0" smtClean="0">
                  <a:solidFill>
                    <a:srgbClr val="0000FF"/>
                  </a:solidFill>
                </a:rPr>
                <a:t>Abort from </a:t>
              </a:r>
              <a:r>
                <a:rPr lang="en-US" sz="1800" dirty="0" err="1" smtClean="0">
                  <a:solidFill>
                    <a:srgbClr val="0000FF"/>
                  </a:solidFill>
                </a:rPr>
                <a:t>SuperKEKB</a:t>
              </a:r>
              <a:endParaRPr lang="en-US" sz="1800" dirty="0">
                <a:solidFill>
                  <a:srgbClr val="0000FF"/>
                </a:solidFill>
              </a:endParaRPr>
            </a:p>
            <a:p>
              <a:r>
                <a:rPr lang="en-US" sz="1800" dirty="0">
                  <a:solidFill>
                    <a:srgbClr val="0000FF"/>
                  </a:solidFill>
                </a:rPr>
                <a:t>Timing buffer</a:t>
              </a:r>
            </a:p>
          </p:txBody>
        </p:sp>
        <p:sp>
          <p:nvSpPr>
            <p:cNvPr id="19" name="TextBox 46"/>
            <p:cNvSpPr txBox="1">
              <a:spLocks noChangeArrowheads="1"/>
            </p:cNvSpPr>
            <p:nvPr/>
          </p:nvSpPr>
          <p:spPr bwMode="auto">
            <a:xfrm>
              <a:off x="1763713" y="4797425"/>
              <a:ext cx="10080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Timing</a:t>
              </a:r>
            </a:p>
          </p:txBody>
        </p:sp>
        <p:sp>
          <p:nvSpPr>
            <p:cNvPr id="20" name="TextBox 47"/>
            <p:cNvSpPr txBox="1">
              <a:spLocks noChangeArrowheads="1"/>
            </p:cNvSpPr>
            <p:nvPr/>
          </p:nvSpPr>
          <p:spPr bwMode="auto">
            <a:xfrm>
              <a:off x="3348038" y="4797425"/>
              <a:ext cx="10080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Control</a:t>
              </a:r>
            </a:p>
          </p:txBody>
        </p:sp>
        <p:sp>
          <p:nvSpPr>
            <p:cNvPr id="21" name="TextBox 48"/>
            <p:cNvSpPr txBox="1">
              <a:spLocks noChangeArrowheads="1"/>
            </p:cNvSpPr>
            <p:nvPr/>
          </p:nvSpPr>
          <p:spPr bwMode="auto">
            <a:xfrm>
              <a:off x="5148114" y="4797425"/>
              <a:ext cx="10080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dirty="0"/>
                <a:t>Abort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6515373" y="4581525"/>
              <a:ext cx="1296987" cy="863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TextBox 50"/>
            <p:cNvSpPr txBox="1">
              <a:spLocks noChangeArrowheads="1"/>
            </p:cNvSpPr>
            <p:nvPr/>
          </p:nvSpPr>
          <p:spPr bwMode="auto">
            <a:xfrm>
              <a:off x="6876057" y="4797425"/>
              <a:ext cx="5762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dirty="0"/>
                <a:t>HV</a:t>
              </a:r>
            </a:p>
          </p:txBody>
        </p:sp>
        <p:cxnSp>
          <p:nvCxnSpPr>
            <p:cNvPr id="24" name="Straight Connector 23"/>
            <p:cNvCxnSpPr>
              <a:endCxn id="58" idx="3"/>
            </p:cNvCxnSpPr>
            <p:nvPr/>
          </p:nvCxnSpPr>
          <p:spPr bwMode="auto">
            <a:xfrm>
              <a:off x="684213" y="2133600"/>
              <a:ext cx="574675" cy="3492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684213" y="2708275"/>
              <a:ext cx="574675" cy="365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684213" y="3284538"/>
              <a:ext cx="574675" cy="365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684213" y="3860800"/>
              <a:ext cx="574675" cy="365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/>
            <p:cNvCxnSpPr>
              <a:stCxn id="13" idx="2"/>
            </p:cNvCxnSpPr>
            <p:nvPr/>
          </p:nvCxnSpPr>
          <p:spPr bwMode="auto">
            <a:xfrm>
              <a:off x="5580484" y="5445125"/>
              <a:ext cx="0" cy="57626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6804248" y="5445125"/>
              <a:ext cx="0" cy="57626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7523584" y="3212976"/>
              <a:ext cx="6477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" name="Straight Arrow Connector 30"/>
            <p:cNvCxnSpPr>
              <a:endCxn id="11" idx="1"/>
            </p:cNvCxnSpPr>
            <p:nvPr/>
          </p:nvCxnSpPr>
          <p:spPr bwMode="auto">
            <a:xfrm>
              <a:off x="755650" y="5013325"/>
              <a:ext cx="8636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2" name="TextBox 69"/>
            <p:cNvSpPr txBox="1">
              <a:spLocks noChangeArrowheads="1"/>
            </p:cNvSpPr>
            <p:nvPr/>
          </p:nvSpPr>
          <p:spPr bwMode="auto">
            <a:xfrm>
              <a:off x="2987825" y="5517232"/>
              <a:ext cx="226596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 err="1" smtClean="0">
                  <a:solidFill>
                    <a:srgbClr val="0000FF"/>
                  </a:solidFill>
                </a:rPr>
                <a:t>SuperKEKB</a:t>
              </a:r>
              <a:r>
                <a:rPr lang="en-US" sz="1800" dirty="0" smtClean="0">
                  <a:solidFill>
                    <a:srgbClr val="0000FF"/>
                  </a:solidFill>
                </a:rPr>
                <a:t> status</a:t>
              </a:r>
            </a:p>
            <a:p>
              <a:r>
                <a:rPr lang="en-US" sz="1800" dirty="0" smtClean="0">
                  <a:solidFill>
                    <a:srgbClr val="0000FF"/>
                  </a:solidFill>
                </a:rPr>
                <a:t>Thresholds</a:t>
              </a:r>
              <a:endParaRPr lang="en-US" sz="1800" dirty="0">
                <a:solidFill>
                  <a:srgbClr val="0000FF"/>
                </a:solidFill>
              </a:endParaRPr>
            </a:p>
            <a:p>
              <a:r>
                <a:rPr lang="en-US" sz="1800" dirty="0" err="1">
                  <a:solidFill>
                    <a:srgbClr val="0000FF"/>
                  </a:solidFill>
                </a:rPr>
                <a:t>etc</a:t>
              </a:r>
              <a:endParaRPr lang="en-US" sz="1800" dirty="0">
                <a:solidFill>
                  <a:srgbClr val="0000FF"/>
                </a:solidFill>
              </a:endParaRPr>
            </a:p>
          </p:txBody>
        </p:sp>
        <p:sp>
          <p:nvSpPr>
            <p:cNvPr id="33" name="TextBox 43"/>
            <p:cNvSpPr txBox="1">
              <a:spLocks noChangeArrowheads="1"/>
            </p:cNvSpPr>
            <p:nvPr/>
          </p:nvSpPr>
          <p:spPr bwMode="auto">
            <a:xfrm>
              <a:off x="6083300" y="981075"/>
              <a:ext cx="237648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solidFill>
                    <a:srgbClr val="0000FF"/>
                  </a:solidFill>
                </a:rPr>
                <a:t>(for each </a:t>
              </a:r>
            </a:p>
            <a:p>
              <a:r>
                <a:rPr lang="en-US" sz="2000" dirty="0">
                  <a:solidFill>
                    <a:srgbClr val="0000FF"/>
                  </a:solidFill>
                </a:rPr>
                <a:t>input channel)</a:t>
              </a:r>
            </a:p>
          </p:txBody>
        </p:sp>
        <p:cxnSp>
          <p:nvCxnSpPr>
            <p:cNvPr id="34" name="Straight Arrow Connector 33"/>
            <p:cNvCxnSpPr>
              <a:stCxn id="33" idx="1"/>
            </p:cNvCxnSpPr>
            <p:nvPr/>
          </p:nvCxnSpPr>
          <p:spPr bwMode="auto">
            <a:xfrm flipH="1">
              <a:off x="5580064" y="1335018"/>
              <a:ext cx="503236" cy="778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20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7020272" y="5445224"/>
              <a:ext cx="0" cy="57626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7236296" y="5445323"/>
              <a:ext cx="0" cy="57626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7452320" y="5445422"/>
              <a:ext cx="0" cy="57626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8" name="TextBox 42"/>
            <p:cNvSpPr txBox="1">
              <a:spLocks noChangeArrowheads="1"/>
            </p:cNvSpPr>
            <p:nvPr/>
          </p:nvSpPr>
          <p:spPr bwMode="auto">
            <a:xfrm rot="16200000">
              <a:off x="-1169038" y="2688451"/>
              <a:ext cx="30972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dirty="0" smtClean="0">
                  <a:solidFill>
                    <a:srgbClr val="0000FF"/>
                  </a:solidFill>
                </a:rPr>
                <a:t>From 4 diamond sensors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755576" y="5165725"/>
              <a:ext cx="8636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0" name="TextBox 42"/>
            <p:cNvSpPr txBox="1">
              <a:spLocks noChangeArrowheads="1"/>
            </p:cNvSpPr>
            <p:nvPr/>
          </p:nvSpPr>
          <p:spPr bwMode="auto">
            <a:xfrm>
              <a:off x="6443340" y="6021288"/>
              <a:ext cx="17290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dirty="0" smtClean="0">
                  <a:solidFill>
                    <a:srgbClr val="0000FF"/>
                  </a:solidFill>
                </a:rPr>
                <a:t>to 4 sensors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>
              <a:off x="7524328" y="2924944"/>
              <a:ext cx="6477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2" name="TextBox 69"/>
            <p:cNvSpPr txBox="1">
              <a:spLocks noChangeArrowheads="1"/>
            </p:cNvSpPr>
            <p:nvPr/>
          </p:nvSpPr>
          <p:spPr bwMode="auto">
            <a:xfrm>
              <a:off x="4741605" y="6042394"/>
              <a:ext cx="19388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 smtClean="0">
                  <a:solidFill>
                    <a:srgbClr val="0000FF"/>
                  </a:solidFill>
                </a:rPr>
                <a:t>to </a:t>
              </a:r>
              <a:r>
                <a:rPr lang="en-US" sz="1800" dirty="0" err="1" smtClean="0">
                  <a:solidFill>
                    <a:srgbClr val="0000FF"/>
                  </a:solidFill>
                </a:rPr>
                <a:t>SuperKEKB</a:t>
              </a:r>
              <a:endParaRPr lang="en-US" sz="1800" dirty="0" smtClean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638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Electronics: preliminary specs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76848"/>
            <a:ext cx="8229600" cy="5232374"/>
          </a:xfrm>
        </p:spPr>
        <p:txBody>
          <a:bodyPr>
            <a:normAutofit/>
          </a:bodyPr>
          <a:lstStyle/>
          <a:p>
            <a:pPr marL="39688" indent="0">
              <a:buNone/>
            </a:pPr>
            <a:r>
              <a:rPr lang="en-US" dirty="0"/>
              <a:t>For each of the 4 input channels (diamond sensors):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Individual </a:t>
            </a:r>
            <a:r>
              <a:rPr lang="en-US" dirty="0">
                <a:solidFill>
                  <a:srgbClr val="0000FF"/>
                </a:solidFill>
              </a:rPr>
              <a:t>HV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supply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Effective </a:t>
            </a:r>
            <a:r>
              <a:rPr lang="en-US" dirty="0">
                <a:solidFill>
                  <a:srgbClr val="0000FF"/>
                </a:solidFill>
              </a:rPr>
              <a:t>bandwidth</a:t>
            </a:r>
            <a:r>
              <a:rPr lang="en-US" dirty="0"/>
              <a:t>: 100 kHz (matched to 1 revolution = 10 </a:t>
            </a:r>
            <a:r>
              <a:rPr lang="en-US" dirty="0" err="1"/>
              <a:t>μs</a:t>
            </a:r>
            <a:r>
              <a:rPr lang="en-US" dirty="0"/>
              <a:t>)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Selectable </a:t>
            </a:r>
            <a:r>
              <a:rPr lang="en-US" dirty="0">
                <a:solidFill>
                  <a:srgbClr val="0000FF"/>
                </a:solidFill>
              </a:rPr>
              <a:t>current range</a:t>
            </a:r>
            <a:r>
              <a:rPr lang="en-US" dirty="0"/>
              <a:t>: 0-50 </a:t>
            </a:r>
            <a:r>
              <a:rPr lang="en-US" dirty="0" err="1"/>
              <a:t>μA</a:t>
            </a:r>
            <a:r>
              <a:rPr lang="en-US" dirty="0"/>
              <a:t> or 0-2 mA 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16 (24?) - bit </a:t>
            </a:r>
            <a:r>
              <a:rPr lang="en-US" dirty="0">
                <a:solidFill>
                  <a:srgbClr val="0000FF"/>
                </a:solidFill>
              </a:rPr>
              <a:t>ADC</a:t>
            </a:r>
            <a:r>
              <a:rPr lang="en-US" dirty="0"/>
              <a:t>; over-sampling possible with frequency &gt; 100 kHz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4 circular </a:t>
            </a:r>
            <a:r>
              <a:rPr lang="en-US" dirty="0">
                <a:solidFill>
                  <a:srgbClr val="0000FF"/>
                </a:solidFill>
              </a:rPr>
              <a:t>data buffers</a:t>
            </a:r>
            <a:r>
              <a:rPr lang="en-US" dirty="0"/>
              <a:t>, updated every 10 </a:t>
            </a:r>
            <a:r>
              <a:rPr lang="en-US" dirty="0" err="1"/>
              <a:t>μs</a:t>
            </a:r>
            <a:r>
              <a:rPr lang="en-US" dirty="0"/>
              <a:t>:</a:t>
            </a:r>
          </a:p>
          <a:p>
            <a:pPr marL="903288" lvl="2" indent="0">
              <a:lnSpc>
                <a:spcPct val="130000"/>
              </a:lnSpc>
              <a:buNone/>
            </a:pPr>
            <a:r>
              <a:rPr lang="en-US" sz="1600" dirty="0"/>
              <a:t>“Raw data” + 3 levels of "sliding sums” over programmable numbers of cycles </a:t>
            </a:r>
          </a:p>
          <a:p>
            <a:pPr marL="1189038" lvl="2" indent="-285750">
              <a:lnSpc>
                <a:spcPct val="130000"/>
              </a:lnSpc>
              <a:buFont typeface="Wingdings" charset="0"/>
              <a:buChar char="è"/>
            </a:pPr>
            <a:r>
              <a:rPr lang="en-US" sz="1600" dirty="0"/>
              <a:t>different digital filtering levels and time responses, </a:t>
            </a:r>
          </a:p>
          <a:p>
            <a:pPr marL="1189038" lvl="2" indent="-285750">
              <a:lnSpc>
                <a:spcPct val="130000"/>
              </a:lnSpc>
              <a:buFont typeface="Wingdings" charset="0"/>
              <a:buChar char="è"/>
            </a:pPr>
            <a:r>
              <a:rPr lang="en-US" sz="1600" dirty="0"/>
              <a:t>from "immediate" (10 us) to "very slow" (typically 1 s)</a:t>
            </a:r>
          </a:p>
          <a:p>
            <a:pPr marL="846138" lvl="1" indent="-342900">
              <a:lnSpc>
                <a:spcPct val="130000"/>
              </a:lnSpc>
            </a:pPr>
            <a:r>
              <a:rPr lang="en-US" dirty="0"/>
              <a:t>4 levels of </a:t>
            </a:r>
            <a:r>
              <a:rPr lang="en-US" dirty="0">
                <a:solidFill>
                  <a:srgbClr val="0000FF"/>
                </a:solidFill>
              </a:rPr>
              <a:t>abort signals</a:t>
            </a:r>
          </a:p>
          <a:p>
            <a:pPr marL="903288" lvl="2" indent="0">
              <a:lnSpc>
                <a:spcPct val="130000"/>
              </a:lnSpc>
              <a:buNone/>
            </a:pPr>
            <a:r>
              <a:rPr lang="en-US" dirty="0"/>
              <a:t>comparison of raw data and sliding sums with programmable thresholds, selected according to the “</a:t>
            </a:r>
            <a:r>
              <a:rPr lang="en-US" dirty="0" err="1"/>
              <a:t>SuperKEKB</a:t>
            </a:r>
            <a:r>
              <a:rPr lang="en-US" dirty="0"/>
              <a:t> Status Register”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89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4102</TotalTime>
  <Words>1660</Words>
  <Application>Microsoft Macintosh PowerPoint</Application>
  <PresentationFormat>On-screen Show (4:3)</PresentationFormat>
  <Paragraphs>596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Custom Design</vt:lpstr>
      <vt:lpstr>Document</vt:lpstr>
      <vt:lpstr>Monitoring hardware for SVD (VXD)  L.Lanceri, L.Vitale /INFN Trieste VXD Workshop, 01/10/2014 Slow Controls discussion session</vt:lpstr>
      <vt:lpstr>1. Radiation monitoring and beam abort Electronics</vt:lpstr>
      <vt:lpstr>Diamond radiation sensors</vt:lpstr>
      <vt:lpstr>PowerPoint Presentation</vt:lpstr>
      <vt:lpstr>Fermilab BLM example</vt:lpstr>
      <vt:lpstr>VXD electronics: preliminary specs</vt:lpstr>
      <vt:lpstr>VXD rad. modules, preliminary design </vt:lpstr>
      <vt:lpstr>Rad.Mon+Abort, 4-channel module</vt:lpstr>
      <vt:lpstr>Electronics: preliminary specs</vt:lpstr>
      <vt:lpstr>2. NTC thermistors with ELMB readout </vt:lpstr>
      <vt:lpstr>NTC temperature sensors</vt:lpstr>
      <vt:lpstr>ELMB-based read-out</vt:lpstr>
      <vt:lpstr>ELMB boards, CAN bus read-out</vt:lpstr>
      <vt:lpstr>System design for 96 NTCs</vt:lpstr>
      <vt:lpstr>Interconnections</vt:lpstr>
      <vt:lpstr>3. Temperature Monitoring – FOS fibers</vt:lpstr>
      <vt:lpstr>FOS fibers</vt:lpstr>
      <vt:lpstr>Approximate schedule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VXD Radiation Monitoring and Beam Abort + SVD Environmental Monitoring and Interlock </dc:title>
  <dc:creator>Lorenzo Vitale</dc:creator>
  <cp:lastModifiedBy>Livio Lanceri</cp:lastModifiedBy>
  <cp:revision>113</cp:revision>
  <dcterms:created xsi:type="dcterms:W3CDTF">2014-06-17T02:20:32Z</dcterms:created>
  <dcterms:modified xsi:type="dcterms:W3CDTF">2014-10-02T09:39:57Z</dcterms:modified>
</cp:coreProperties>
</file>