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7" r:id="rId3"/>
    <p:sldId id="375" r:id="rId4"/>
    <p:sldId id="376" r:id="rId5"/>
    <p:sldId id="381" r:id="rId6"/>
    <p:sldId id="382" r:id="rId7"/>
    <p:sldId id="388" r:id="rId8"/>
    <p:sldId id="383" r:id="rId9"/>
    <p:sldId id="387" r:id="rId10"/>
    <p:sldId id="386" r:id="rId11"/>
    <p:sldId id="377" r:id="rId12"/>
    <p:sldId id="385" r:id="rId13"/>
    <p:sldId id="384" r:id="rId14"/>
    <p:sldId id="380" r:id="rId15"/>
  </p:sldIdLst>
  <p:sldSz cx="9144000" cy="6858000" type="screen4x3"/>
  <p:notesSz cx="9875838" cy="6670675"/>
  <p:defaultTextStyle>
    <a:defPPr>
      <a:defRPr lang="en-US"/>
    </a:defPPr>
    <a:lvl1pPr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FF"/>
    <a:srgbClr val="66CCFF"/>
    <a:srgbClr val="66FFFF"/>
    <a:srgbClr val="0099FF"/>
    <a:srgbClr val="2A1BEB"/>
    <a:srgbClr val="00FF00"/>
    <a:srgbClr val="DBD9E7"/>
    <a:srgbClr val="AFAFFF"/>
    <a:srgbClr val="7979FF"/>
    <a:srgbClr val="66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64" autoAdjust="0"/>
  </p:normalViewPr>
  <p:slideViewPr>
    <p:cSldViewPr>
      <p:cViewPr>
        <p:scale>
          <a:sx n="66" d="100"/>
          <a:sy n="66" d="100"/>
        </p:scale>
        <p:origin x="-126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3006" y="-102"/>
      </p:cViewPr>
      <p:guideLst>
        <p:guide orient="horz" pos="2102"/>
        <p:guide pos="31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975" y="1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5950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975" y="6335950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2BC351F-6E91-460D-BE32-C19826B4870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9300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975" y="1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00063"/>
            <a:ext cx="3335338" cy="2500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5950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975" y="6335950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803D7F9-FAF6-443E-B929-0F0EFB9553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086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89624-3956-4CD4-B125-7C25D80E57E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349" y="3168517"/>
            <a:ext cx="7901141" cy="3001695"/>
          </a:xfrm>
          <a:prstGeom prst="rect">
            <a:avLst/>
          </a:prstGeom>
          <a:noFill/>
          <a:ln/>
        </p:spPr>
        <p:txBody>
          <a:bodyPr lIns="91998" tIns="45999" rIns="91998" bIns="45999"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168650"/>
            <a:ext cx="7900988" cy="3001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3D7F9-FAF6-443E-B929-0F0EFB9553A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DBD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623175" cy="1752600"/>
          </a:xfrm>
        </p:spPr>
        <p:txBody>
          <a:bodyPr/>
          <a:lstStyle>
            <a:lvl1pPr>
              <a:defRPr sz="3800" baseline="0">
                <a:solidFill>
                  <a:srgbClr val="2A1BEB"/>
                </a:solidFill>
                <a:latin typeface="Calibri" pitchFamily="34" charset="0"/>
              </a:defRPr>
            </a:lvl1pPr>
          </a:lstStyle>
          <a:p>
            <a:r>
              <a:rPr lang="es-ES_tradnl" altLang="en-US" dirty="0"/>
              <a:t>Haga clic para cambiar el estilo de título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aseline="0">
                <a:solidFill>
                  <a:srgbClr val="B1EBA5"/>
                </a:solidFill>
                <a:latin typeface="Calibri" pitchFamily="34" charset="0"/>
              </a:defRPr>
            </a:lvl1pPr>
          </a:lstStyle>
          <a:p>
            <a:r>
              <a:rPr lang="es-ES_tradnl" altLang="en-US" dirty="0"/>
              <a:t>Haga clic para modificar el estilo de subtítulo del patrón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60A9A-8E4E-4AFB-9D1A-F003B1F357B4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7150"/>
            <a:ext cx="2057400" cy="60737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7150"/>
            <a:ext cx="6019800" cy="60737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449CD-1180-4CB2-9AF6-626245424195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50"/>
            <a:ext cx="73914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90BD-82AF-4BA6-8AF4-E2685C1A08B2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400800"/>
            <a:ext cx="5334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fld id="{6FE4F4B8-546B-4655-8B7D-7E5F0E211980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3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67056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297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r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086600" cy="1155700"/>
          </a:xfrm>
        </p:spPr>
        <p:txBody>
          <a:bodyPr/>
          <a:lstStyle>
            <a:lvl1pPr>
              <a:defRPr sz="3600" cap="none" baseline="0">
                <a:solidFill>
                  <a:srgbClr val="AFAFFF"/>
                </a:solidFill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800600"/>
          </a:xfrm>
        </p:spPr>
        <p:txBody>
          <a:bodyPr/>
          <a:lstStyle>
            <a:lvl1pPr>
              <a:buFont typeface="Calibri" pitchFamily="34" charset="0"/>
              <a:buChar char="—"/>
              <a:defRPr/>
            </a:lvl1pPr>
            <a:lvl2pPr>
              <a:buFont typeface="Calibri" pitchFamily="34" charset="0"/>
              <a:buChar char="_"/>
              <a:defRPr baseline="0">
                <a:solidFill>
                  <a:srgbClr val="AFAFFF"/>
                </a:solidFill>
              </a:defRPr>
            </a:lvl2pPr>
            <a:lvl3pPr marL="671512" indent="0">
              <a:buNone/>
              <a:defRPr/>
            </a:lvl3pPr>
            <a:lvl4pPr marL="1366837" indent="-342900">
              <a:buClr>
                <a:schemeClr val="tx1"/>
              </a:buClr>
              <a:buFont typeface="Wingdings" pitchFamily="2" charset="2"/>
              <a:buChar char="Ø"/>
              <a:defRPr baseline="0">
                <a:solidFill>
                  <a:srgbClr val="2A1BEB"/>
                </a:solidFill>
              </a:defRPr>
            </a:lvl4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endParaRPr lang="en-US" noProof="0" dirty="0" smtClean="0"/>
          </a:p>
          <a:p>
            <a:pPr lvl="2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1558" y="6340512"/>
            <a:ext cx="533400" cy="457200"/>
          </a:xfrm>
          <a:ln/>
        </p:spPr>
        <p:txBody>
          <a:bodyPr/>
          <a:lstStyle>
            <a:lvl1pPr>
              <a:defRPr baseline="0">
                <a:solidFill>
                  <a:srgbClr val="7030A0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76400" y="6350560"/>
            <a:ext cx="66294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  <p:pic>
        <p:nvPicPr>
          <p:cNvPr id="7" name="Picture 9" descr="ifca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0" y="144627"/>
            <a:ext cx="863600" cy="11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01BB1-A4E5-4CEC-B091-8ACFFDAEC89A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DE43-9046-40B6-9ECD-6CF60B9EE82C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61DB-E64A-4CB6-B58B-2F2F71CA86DB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881D0-A6CF-4285-99E9-6602BDE09BB5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69B5E-57AA-4CCE-B6AB-07EDB346C168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5902-2274-4511-8B80-8B310CDDAAD8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03AD-C0A3-401B-8E6F-D73B23F9D791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 bwMode="auto">
          <a:xfrm>
            <a:off x="72000" y="72000"/>
            <a:ext cx="9000000" cy="63360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AFA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"/>
            <a:ext cx="7010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smtClean="0"/>
              <a:t>Haga clic para cambiar el estilo de título	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smtClean="0"/>
              <a:t>Haga clic para modificar el estilo de texto del patrón</a:t>
            </a:r>
          </a:p>
          <a:p>
            <a:pPr lvl="1"/>
            <a:r>
              <a:rPr lang="es-ES_tradnl" altLang="en-US" dirty="0" smtClean="0"/>
              <a:t>Segundo nivel</a:t>
            </a:r>
          </a:p>
          <a:p>
            <a:pPr lvl="2"/>
            <a:r>
              <a:rPr lang="es-ES_tradnl" altLang="en-US" dirty="0" smtClean="0"/>
              <a:t>Tercer nivel</a:t>
            </a:r>
          </a:p>
          <a:p>
            <a:pPr lvl="3"/>
            <a:r>
              <a:rPr lang="es-ES_tradnl" altLang="en-US" dirty="0" smtClean="0"/>
              <a:t>Cuarto nivel</a:t>
            </a:r>
          </a:p>
          <a:p>
            <a:pPr lvl="4"/>
            <a:r>
              <a:rPr lang="es-ES_tradnl" altLang="en-US" dirty="0" smtClean="0"/>
              <a:t>Quinto nivel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1952" y="631455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 baseline="0">
                <a:solidFill>
                  <a:srgbClr val="7030A0"/>
                </a:solidFill>
                <a:latin typeface="+mn-lt"/>
              </a:defRPr>
            </a:lvl1pPr>
          </a:lstStyle>
          <a:p>
            <a:pPr>
              <a:defRPr/>
            </a:pPr>
            <a:fld id="{729B781D-1B07-4E9C-8182-19D4D52035FB}" type="slidenum">
              <a:rPr lang="es-ES_tradnl" altLang="en-US" smtClean="0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324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 cap="none" baseline="0" smtClean="0">
                <a:solidFill>
                  <a:srgbClr val="7030A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aseline="0">
          <a:solidFill>
            <a:srgbClr val="AFAFFF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3E58"/>
        </a:buClr>
        <a:buSzPct val="65000"/>
        <a:buFont typeface="Wingdings" pitchFamily="2" charset="2"/>
        <a:buChar char="n"/>
        <a:defRPr sz="3000">
          <a:solidFill>
            <a:srgbClr val="0E3E58"/>
          </a:solidFill>
          <a:latin typeface="Calibri" pitchFamily="34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47A4E3"/>
        </a:buClr>
        <a:buSzPct val="60000"/>
        <a:buFont typeface="Wingdings" pitchFamily="2" charset="2"/>
        <a:buChar char="q"/>
        <a:defRPr sz="2600">
          <a:solidFill>
            <a:srgbClr val="2A1BEB"/>
          </a:solidFill>
          <a:latin typeface="Calibri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2A1BEB"/>
        </a:buClr>
        <a:buSzPct val="65000"/>
        <a:buFont typeface="Wingdings" pitchFamily="2" charset="2"/>
        <a:buChar char="n"/>
        <a:defRPr sz="2200">
          <a:solidFill>
            <a:srgbClr val="2A1BEB"/>
          </a:solidFill>
          <a:latin typeface="Calibri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Calibri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163" y="0"/>
            <a:ext cx="8785237" cy="16764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Readiness of the FOS monitor for the thermal mock-up and recent activities.</a:t>
            </a:r>
            <a:r>
              <a:rPr lang="en-US" sz="3600" dirty="0">
                <a:solidFill>
                  <a:srgbClr val="00B0F0"/>
                </a:solidFill>
              </a:rPr>
              <a:t/>
            </a:r>
            <a:br>
              <a:rPr lang="en-US" sz="3600" dirty="0">
                <a:solidFill>
                  <a:srgbClr val="00B0F0"/>
                </a:solidFill>
              </a:rPr>
            </a:br>
            <a:r>
              <a:rPr lang="en-US" sz="3200" dirty="0" smtClean="0">
                <a:solidFill>
                  <a:srgbClr val="DBD9E7"/>
                </a:solidFill>
              </a:rPr>
              <a:t> </a:t>
            </a:r>
            <a:r>
              <a:rPr lang="en-US" sz="3200" dirty="0">
                <a:solidFill>
                  <a:srgbClr val="DBD9E7"/>
                </a:solidFill>
              </a:rPr>
              <a:t/>
            </a:r>
            <a:br>
              <a:rPr lang="en-US" sz="3200" dirty="0">
                <a:solidFill>
                  <a:srgbClr val="DBD9E7"/>
                </a:solidFill>
              </a:rPr>
            </a:br>
            <a:r>
              <a:rPr lang="en-US" sz="3200" dirty="0" smtClean="0">
                <a:solidFill>
                  <a:srgbClr val="DBD9E7"/>
                </a:solidFill>
              </a:rPr>
              <a:t/>
            </a:r>
            <a:br>
              <a:rPr lang="en-US" sz="3200" dirty="0" smtClean="0">
                <a:solidFill>
                  <a:srgbClr val="DBD9E7"/>
                </a:solidFill>
              </a:rPr>
            </a:br>
            <a:r>
              <a:rPr lang="en-US" sz="3200" dirty="0" smtClean="0">
                <a:solidFill>
                  <a:srgbClr val="DBD9E7"/>
                </a:solidFill>
              </a:rPr>
              <a:t>Pisa</a:t>
            </a:r>
            <a:r>
              <a:rPr lang="en-US" sz="3200" noProof="0" dirty="0" smtClean="0">
                <a:solidFill>
                  <a:srgbClr val="DBD9E7"/>
                </a:solidFill>
              </a:rPr>
              <a:t>, 6</a:t>
            </a:r>
            <a:r>
              <a:rPr lang="en-US" sz="3200" baseline="30000" noProof="0" dirty="0" smtClean="0">
                <a:solidFill>
                  <a:srgbClr val="DBD9E7"/>
                </a:solidFill>
              </a:rPr>
              <a:t>th</a:t>
            </a:r>
            <a:r>
              <a:rPr lang="en-US" sz="3200" noProof="0" dirty="0" smtClean="0">
                <a:solidFill>
                  <a:srgbClr val="DBD9E7"/>
                </a:solidFill>
              </a:rPr>
              <a:t>  PXD SVD </a:t>
            </a:r>
            <a:r>
              <a:rPr lang="en-US" sz="3200" noProof="0" dirty="0" smtClean="0">
                <a:solidFill>
                  <a:srgbClr val="DBD9E7"/>
                </a:solidFill>
              </a:rPr>
              <a:t>Workshop</a:t>
            </a:r>
            <a:r>
              <a:rPr lang="en-US" sz="3600" noProof="0" dirty="0"/>
              <a:t/>
            </a:r>
            <a:br>
              <a:rPr lang="en-US" sz="3600" noProof="0" dirty="0"/>
            </a:br>
            <a:r>
              <a:rPr lang="en-US" sz="3600" noProof="0" dirty="0" smtClean="0"/>
              <a:t/>
            </a:r>
            <a:br>
              <a:rPr lang="en-US" sz="3600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 		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52400" y="3617236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0" dirty="0" smtClean="0"/>
              <a:t>E. </a:t>
            </a:r>
            <a:r>
              <a:rPr lang="en-US" sz="2400" i="0" dirty="0" err="1" smtClean="0"/>
              <a:t>Currás</a:t>
            </a:r>
            <a:r>
              <a:rPr lang="en-US" sz="2400" i="0" dirty="0" smtClean="0"/>
              <a:t>, D. </a:t>
            </a:r>
            <a:r>
              <a:rPr lang="en-US" sz="2400" i="0" dirty="0" err="1" smtClean="0"/>
              <a:t>Moya</a:t>
            </a:r>
            <a:r>
              <a:rPr lang="en-US" sz="2400" i="0" dirty="0" smtClean="0"/>
              <a:t>, I. Vila, A. L. </a:t>
            </a:r>
            <a:r>
              <a:rPr lang="en-US" sz="2400" i="0" dirty="0" err="1" smtClean="0"/>
              <a:t>Virto</a:t>
            </a:r>
            <a:r>
              <a:rPr lang="en-US" sz="2400" i="0" dirty="0" smtClean="0"/>
              <a:t>., </a:t>
            </a:r>
            <a:r>
              <a:rPr lang="en-US" sz="2400" i="0" dirty="0" err="1" smtClean="0"/>
              <a:t>J.González</a:t>
            </a:r>
            <a:endParaRPr lang="en-US" sz="1600" i="0" dirty="0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 smtClean="0">
                <a:solidFill>
                  <a:srgbClr val="AFAFFF"/>
                </a:solidFill>
              </a:rPr>
              <a:t>Instituto de Física de Cantabria (</a:t>
            </a:r>
            <a:r>
              <a:rPr lang="en-US" i="0" dirty="0" err="1" smtClean="0">
                <a:solidFill>
                  <a:srgbClr val="AFAFFF"/>
                </a:solidFill>
              </a:rPr>
              <a:t>CSIC-UC</a:t>
            </a:r>
            <a:r>
              <a:rPr lang="en-US" sz="1800" i="0" dirty="0" smtClean="0">
                <a:solidFill>
                  <a:srgbClr val="AFAFFF"/>
                </a:solidFill>
              </a:rPr>
              <a:t>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4637909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0" dirty="0" smtClean="0"/>
              <a:t>G. </a:t>
            </a:r>
            <a:r>
              <a:rPr lang="en-US" sz="2400" i="0" dirty="0" err="1" smtClean="0"/>
              <a:t>Carrión</a:t>
            </a:r>
            <a:r>
              <a:rPr lang="en-US" sz="2400" i="0" dirty="0" smtClean="0"/>
              <a:t>, M. </a:t>
            </a:r>
            <a:r>
              <a:rPr lang="en-US" sz="2400" i="0" dirty="0" err="1" smtClean="0"/>
              <a:t>Frövel</a:t>
            </a:r>
            <a:r>
              <a:rPr lang="en-US" sz="2400" i="0" dirty="0" smtClean="0"/>
              <a:t>.</a:t>
            </a:r>
            <a:endParaRPr lang="en-US" sz="1600" i="0" dirty="0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 err="1" smtClean="0">
                <a:solidFill>
                  <a:srgbClr val="AFAFFF"/>
                </a:solidFill>
              </a:rPr>
              <a:t>Instituto</a:t>
            </a:r>
            <a:r>
              <a:rPr lang="en-US" i="0" dirty="0" smtClean="0">
                <a:solidFill>
                  <a:srgbClr val="AFAFFF"/>
                </a:solidFill>
              </a:rPr>
              <a:t> </a:t>
            </a:r>
            <a:r>
              <a:rPr lang="en-US" i="0" dirty="0" err="1" smtClean="0">
                <a:solidFill>
                  <a:srgbClr val="AFAFFF"/>
                </a:solidFill>
              </a:rPr>
              <a:t>Nacional</a:t>
            </a:r>
            <a:r>
              <a:rPr lang="en-US" i="0" dirty="0" smtClean="0">
                <a:solidFill>
                  <a:srgbClr val="AFAFFF"/>
                </a:solidFill>
              </a:rPr>
              <a:t> de </a:t>
            </a:r>
            <a:r>
              <a:rPr lang="en-US" i="0" dirty="0" err="1" smtClean="0">
                <a:solidFill>
                  <a:srgbClr val="AFAFFF"/>
                </a:solidFill>
              </a:rPr>
              <a:t>Técnica</a:t>
            </a:r>
            <a:r>
              <a:rPr lang="en-US" i="0" dirty="0" smtClean="0">
                <a:solidFill>
                  <a:srgbClr val="AFAFFF"/>
                </a:solidFill>
              </a:rPr>
              <a:t> </a:t>
            </a:r>
            <a:r>
              <a:rPr lang="en-US" i="0" dirty="0" err="1" smtClean="0">
                <a:solidFill>
                  <a:srgbClr val="AFAFFF"/>
                </a:solidFill>
              </a:rPr>
              <a:t>Aeronautica</a:t>
            </a:r>
            <a:r>
              <a:rPr lang="en-US" i="0" dirty="0" smtClean="0">
                <a:solidFill>
                  <a:srgbClr val="AFAFFF"/>
                </a:solidFill>
              </a:rPr>
              <a:t> (</a:t>
            </a:r>
            <a:r>
              <a:rPr lang="en-US" i="0" dirty="0" err="1" smtClean="0">
                <a:solidFill>
                  <a:srgbClr val="AFAFFF"/>
                </a:solidFill>
              </a:rPr>
              <a:t>INTA</a:t>
            </a:r>
            <a:r>
              <a:rPr lang="en-US" sz="1800" i="0" dirty="0" smtClean="0">
                <a:solidFill>
                  <a:srgbClr val="AFAF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Mock</a:t>
            </a:r>
            <a:r>
              <a:rPr lang="es-ES" dirty="0" smtClean="0"/>
              <a:t>-up </a:t>
            </a:r>
            <a:r>
              <a:rPr lang="es-ES" dirty="0" err="1" smtClean="0"/>
              <a:t>displacement</a:t>
            </a:r>
            <a:r>
              <a:rPr lang="es-ES" dirty="0" smtClean="0"/>
              <a:t> </a:t>
            </a:r>
            <a:r>
              <a:rPr lang="es-ES" dirty="0" err="1" smtClean="0"/>
              <a:t>monitoring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4800600"/>
          </a:xfrm>
        </p:spPr>
        <p:txBody>
          <a:bodyPr/>
          <a:lstStyle/>
          <a:p>
            <a:r>
              <a:rPr lang="en-US" dirty="0" smtClean="0"/>
              <a:t>Use four L-shapes in order to measure relative radial  displacement in the mock-ups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10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23882"/>
            <a:ext cx="5532438" cy="424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	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900" y="1066800"/>
            <a:ext cx="8801100" cy="1066800"/>
          </a:xfrm>
        </p:spPr>
        <p:txBody>
          <a:bodyPr/>
          <a:lstStyle/>
          <a:p>
            <a:r>
              <a:rPr lang="en-US" dirty="0" smtClean="0"/>
              <a:t>Fixation of l-shapes in the mock-up.</a:t>
            </a:r>
          </a:p>
          <a:p>
            <a:pPr lvl="1"/>
            <a:r>
              <a:rPr lang="en-US" dirty="0" smtClean="0"/>
              <a:t>A first position and locking  proposal.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11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  <p:pic>
        <p:nvPicPr>
          <p:cNvPr id="6146" name="Picture 2" descr="C:\Users\MOYAD\Documents\depfet\BelleII_design\PXD\pxd+lshape\106-012700-803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324600" cy="402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51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 for the mock-up	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900" y="1066800"/>
            <a:ext cx="8801100" cy="1905000"/>
          </a:xfrm>
        </p:spPr>
        <p:txBody>
          <a:bodyPr/>
          <a:lstStyle/>
          <a:p>
            <a:r>
              <a:rPr lang="en-US" dirty="0" smtClean="0"/>
              <a:t>Four L-shapes  of four layers for the mock-up in order to measure relative radial displacement.</a:t>
            </a:r>
          </a:p>
          <a:p>
            <a:r>
              <a:rPr lang="en-US" dirty="0" smtClean="0"/>
              <a:t>One of them calibrated ( used for the Test-beam)</a:t>
            </a:r>
          </a:p>
          <a:p>
            <a:r>
              <a:rPr lang="en-US" dirty="0" smtClean="0"/>
              <a:t>The other three must be prepared ( contact sphere must be glued) and calibrated. </a:t>
            </a:r>
          </a:p>
          <a:p>
            <a:r>
              <a:rPr lang="en-US" dirty="0" smtClean="0"/>
              <a:t>Support structures for the L-shapes and temperature humidity sensors must be  provided</a:t>
            </a:r>
          </a:p>
          <a:p>
            <a:r>
              <a:rPr lang="en-US" dirty="0" smtClean="0"/>
              <a:t>Define the position of left temperature and humidity sensors.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12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xmlns="" val="6051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</a:t>
            </a:r>
            <a:r>
              <a:rPr lang="en-US" dirty="0" smtClean="0"/>
              <a:t> the final application 	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900" y="1066800"/>
            <a:ext cx="8801100" cy="762000"/>
          </a:xfrm>
        </p:spPr>
        <p:txBody>
          <a:bodyPr/>
          <a:lstStyle/>
          <a:p>
            <a:r>
              <a:rPr lang="en-US" dirty="0" smtClean="0"/>
              <a:t>Define displacement to be measured.</a:t>
            </a:r>
          </a:p>
          <a:p>
            <a:pPr lvl="1"/>
            <a:r>
              <a:rPr lang="en-US" dirty="0" smtClean="0"/>
              <a:t>Relative radial displacement</a:t>
            </a:r>
          </a:p>
          <a:p>
            <a:pPr lvl="1"/>
            <a:r>
              <a:rPr lang="en-US" dirty="0" smtClean="0"/>
              <a:t>Relative </a:t>
            </a:r>
            <a:r>
              <a:rPr lang="en-US" dirty="0" err="1" smtClean="0"/>
              <a:t>diplacement</a:t>
            </a:r>
            <a:r>
              <a:rPr lang="en-US" dirty="0" smtClean="0"/>
              <a:t> in Z direction ( the problem must be define  ( resolution, range, positioning tolerance..)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13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  <p:grpSp>
        <p:nvGrpSpPr>
          <p:cNvPr id="6" name="5 Grupo"/>
          <p:cNvGrpSpPr/>
          <p:nvPr/>
        </p:nvGrpSpPr>
        <p:grpSpPr>
          <a:xfrm>
            <a:off x="421841" y="2989740"/>
            <a:ext cx="5826559" cy="3897724"/>
            <a:chOff x="2123728" y="2348880"/>
            <a:chExt cx="6588224" cy="3897724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0365"/>
            <a:stretch/>
          </p:blipFill>
          <p:spPr>
            <a:xfrm>
              <a:off x="2411760" y="2348880"/>
              <a:ext cx="6300192" cy="3456000"/>
            </a:xfrm>
            <a:prstGeom prst="rect">
              <a:avLst/>
            </a:prstGeom>
          </p:spPr>
        </p:pic>
        <p:cxnSp>
          <p:nvCxnSpPr>
            <p:cNvPr id="8" name="7 Conector recto"/>
            <p:cNvCxnSpPr/>
            <p:nvPr/>
          </p:nvCxnSpPr>
          <p:spPr>
            <a:xfrm flipH="1">
              <a:off x="2411760" y="2708920"/>
              <a:ext cx="72008" cy="201622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 flipH="1">
              <a:off x="6354002" y="5004000"/>
              <a:ext cx="18002" cy="72925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>
              <a:off x="2447764" y="4509120"/>
              <a:ext cx="3888236" cy="100811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 flipH="1" flipV="1">
              <a:off x="2123728" y="2654293"/>
              <a:ext cx="436240" cy="1122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flipH="1" flipV="1">
              <a:off x="2123728" y="3933056"/>
              <a:ext cx="1246330" cy="3602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 rot="-60000" flipH="1">
              <a:off x="2195736" y="2710395"/>
              <a:ext cx="72008" cy="122266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flipH="1">
              <a:off x="7290302" y="5229200"/>
              <a:ext cx="18002" cy="72925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6372004" y="5526408"/>
              <a:ext cx="900296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flipH="1">
              <a:off x="7794554" y="5157192"/>
              <a:ext cx="18002" cy="72925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 flipV="1">
              <a:off x="7326404" y="5670424"/>
              <a:ext cx="450148" cy="6283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CuadroTexto"/>
            <p:cNvSpPr txBox="1"/>
            <p:nvPr/>
          </p:nvSpPr>
          <p:spPr>
            <a:xfrm>
              <a:off x="6732240" y="3096510"/>
              <a:ext cx="15314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err="1" smtClean="0"/>
                <a:t>Fiber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egress</a:t>
              </a:r>
              <a:r>
                <a:rPr lang="es-ES_tradnl" dirty="0" smtClean="0"/>
                <a:t> </a:t>
              </a:r>
              <a:r>
                <a:rPr lang="es-ES_tradnl" dirty="0" err="1" smtClean="0"/>
                <a:t>protection</a:t>
              </a:r>
              <a:endParaRPr lang="en-US" dirty="0"/>
            </a:p>
          </p:txBody>
        </p:sp>
        <p:sp>
          <p:nvSpPr>
            <p:cNvPr id="19" name="18 CuadroTexto"/>
            <p:cNvSpPr txBox="1"/>
            <p:nvPr/>
          </p:nvSpPr>
          <p:spPr>
            <a:xfrm rot="840000">
              <a:off x="6390300" y="5255009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7 mm</a:t>
              </a:r>
              <a:endParaRPr lang="en-US" dirty="0"/>
            </a:p>
          </p:txBody>
        </p:sp>
        <p:sp>
          <p:nvSpPr>
            <p:cNvPr id="20" name="19 CuadroTexto"/>
            <p:cNvSpPr txBox="1"/>
            <p:nvPr/>
          </p:nvSpPr>
          <p:spPr>
            <a:xfrm rot="-360000">
              <a:off x="7308304" y="5877272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3.5 mm</a:t>
              </a:r>
              <a:endParaRPr lang="en-US" dirty="0"/>
            </a:p>
          </p:txBody>
        </p:sp>
        <p:cxnSp>
          <p:nvCxnSpPr>
            <p:cNvPr id="21" name="20 Conector recto de flecha"/>
            <p:cNvCxnSpPr/>
            <p:nvPr/>
          </p:nvCxnSpPr>
          <p:spPr>
            <a:xfrm>
              <a:off x="7272300" y="3741527"/>
              <a:ext cx="0" cy="1199641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CuadroTexto"/>
            <p:cNvSpPr txBox="1"/>
            <p:nvPr/>
          </p:nvSpPr>
          <p:spPr>
            <a:xfrm rot="900000">
              <a:off x="4076229" y="4776367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30 mm</a:t>
              </a:r>
              <a:endParaRPr lang="en-US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3815915" y="2696573"/>
              <a:ext cx="19665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CFRP L-</a:t>
              </a:r>
              <a:r>
                <a:rPr lang="es-ES_tradnl" dirty="0" err="1" smtClean="0"/>
                <a:t>shape</a:t>
              </a:r>
              <a:endParaRPr lang="en-US" dirty="0"/>
            </a:p>
          </p:txBody>
        </p:sp>
        <p:cxnSp>
          <p:nvCxnSpPr>
            <p:cNvPr id="24" name="23 Conector recto de flecha"/>
            <p:cNvCxnSpPr/>
            <p:nvPr/>
          </p:nvCxnSpPr>
          <p:spPr>
            <a:xfrm>
              <a:off x="4680012" y="3065905"/>
              <a:ext cx="0" cy="1199641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24 CuadroTexto"/>
          <p:cNvSpPr txBox="1"/>
          <p:nvPr/>
        </p:nvSpPr>
        <p:spPr>
          <a:xfrm>
            <a:off x="6818894" y="4089358"/>
            <a:ext cx="2209800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rgbClr val="FF0000"/>
                </a:solidFill>
              </a:rPr>
              <a:t>NEW DESIGN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011986" y="4286334"/>
            <a:ext cx="110490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>
                <a:solidFill>
                  <a:schemeClr val="tx1"/>
                </a:solidFill>
              </a:rPr>
              <a:t>OR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1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Comments 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4800600"/>
          </a:xfrm>
        </p:spPr>
        <p:txBody>
          <a:bodyPr/>
          <a:lstStyle/>
          <a:p>
            <a:r>
              <a:rPr lang="en-US" dirty="0" smtClean="0"/>
              <a:t>Supporting documentation and manual under preparation.</a:t>
            </a:r>
          </a:p>
          <a:p>
            <a:r>
              <a:rPr lang="en-US" dirty="0" smtClean="0"/>
              <a:t>Assuming installation of fibers in the mock-up by end of October.</a:t>
            </a:r>
          </a:p>
          <a:p>
            <a:r>
              <a:rPr lang="en-US" dirty="0" smtClean="0"/>
              <a:t>Installation of L-shapes before </a:t>
            </a:r>
            <a:r>
              <a:rPr lang="en-US" dirty="0" err="1" smtClean="0"/>
              <a:t>december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L-shape in order to measure relative radial displacement</a:t>
            </a:r>
          </a:p>
          <a:p>
            <a:r>
              <a:rPr lang="en-US" dirty="0" smtClean="0"/>
              <a:t>For the real application</a:t>
            </a:r>
          </a:p>
          <a:p>
            <a:pPr lvl="1"/>
            <a:r>
              <a:rPr lang="en-US" dirty="0" smtClean="0"/>
              <a:t>Relative displacement to be measured to be define (Radial or  in Z direction). In this last case the problem must be defined  (range, resolution and positioning dimensional  tolerance)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14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014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Outline</a:t>
            </a:r>
            <a:endParaRPr lang="en-U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105400"/>
          </a:xfrm>
        </p:spPr>
        <p:txBody>
          <a:bodyPr/>
          <a:lstStyle/>
          <a:p>
            <a:r>
              <a:rPr lang="en-US" sz="4800" dirty="0" smtClean="0"/>
              <a:t>Status and open issues concerning the FOS for the mock-up.</a:t>
            </a:r>
            <a:endParaRPr lang="en-US" sz="2800" dirty="0"/>
          </a:p>
          <a:p>
            <a:r>
              <a:rPr lang="en-US" sz="4800" dirty="0" smtClean="0"/>
              <a:t>Relative displacement monitoring for the final application at Belle II vertex.</a:t>
            </a:r>
            <a:endParaRPr lang="en-US" sz="4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2</a:t>
            </a:fld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877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cables and sensors for the mock-up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3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  <p:pic>
        <p:nvPicPr>
          <p:cNvPr id="6" name="Picture 2" descr="C:\Users\MOYAD\AppData\Local\Temp\Desy_setup_fiberdistribution-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48"/>
          <a:stretch/>
        </p:blipFill>
        <p:spPr bwMode="auto">
          <a:xfrm>
            <a:off x="453304" y="1524000"/>
            <a:ext cx="823739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 de flecha"/>
          <p:cNvCxnSpPr/>
          <p:nvPr/>
        </p:nvCxnSpPr>
        <p:spPr bwMode="auto">
          <a:xfrm flipH="1">
            <a:off x="3048000" y="1447800"/>
            <a:ext cx="2438400" cy="762000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10 CuadroTexto"/>
          <p:cNvSpPr txBox="1"/>
          <p:nvPr/>
        </p:nvSpPr>
        <p:spPr>
          <a:xfrm>
            <a:off x="4553022" y="1133360"/>
            <a:ext cx="3188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cables with four sensors</a:t>
            </a:r>
            <a:endParaRPr lang="en-US" dirty="0"/>
          </a:p>
        </p:txBody>
      </p:sp>
      <p:cxnSp>
        <p:nvCxnSpPr>
          <p:cNvPr id="12" name="11 Conector recto de flecha"/>
          <p:cNvCxnSpPr/>
          <p:nvPr/>
        </p:nvCxnSpPr>
        <p:spPr bwMode="auto">
          <a:xfrm flipH="1">
            <a:off x="3810000" y="1471914"/>
            <a:ext cx="1676400" cy="890286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17 Conector recto"/>
          <p:cNvCxnSpPr/>
          <p:nvPr/>
        </p:nvCxnSpPr>
        <p:spPr bwMode="auto">
          <a:xfrm>
            <a:off x="5486400" y="1600200"/>
            <a:ext cx="76200" cy="1143000"/>
          </a:xfrm>
          <a:prstGeom prst="line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18 Conector recto"/>
          <p:cNvCxnSpPr/>
          <p:nvPr/>
        </p:nvCxnSpPr>
        <p:spPr bwMode="auto">
          <a:xfrm>
            <a:off x="5562600" y="1600200"/>
            <a:ext cx="245480" cy="1143000"/>
          </a:xfrm>
          <a:prstGeom prst="line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4" name="23 CuadroTexto"/>
          <p:cNvSpPr txBox="1"/>
          <p:nvPr/>
        </p:nvSpPr>
        <p:spPr>
          <a:xfrm>
            <a:off x="226239" y="5926238"/>
            <a:ext cx="6022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FOS with not specific support (see next table)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19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 at </a:t>
            </a:r>
            <a:r>
              <a:rPr lang="en-US" dirty="0" err="1" smtClean="0"/>
              <a:t>DESY</a:t>
            </a:r>
            <a:r>
              <a:rPr lang="en-US" dirty="0" smtClean="0"/>
              <a:t> test beam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4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9150544"/>
              </p:ext>
            </p:extLst>
          </p:nvPr>
        </p:nvGraphicFramePr>
        <p:xfrm>
          <a:off x="461120" y="1066800"/>
          <a:ext cx="7920880" cy="4882952"/>
        </p:xfrm>
        <a:graphic>
          <a:graphicData uri="http://schemas.openxmlformats.org/drawingml/2006/table">
            <a:tbl>
              <a:tblPr/>
              <a:tblGrid>
                <a:gridCol w="1697331"/>
                <a:gridCol w="1182989"/>
                <a:gridCol w="1890210"/>
                <a:gridCol w="977252"/>
                <a:gridCol w="2173098"/>
              </a:tblGrid>
              <a:tr h="30018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 PXD thermal set-up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 Nº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of sensors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parameter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 + humidity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top of PXD  on 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OS-4210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define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define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Teflon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 1 polyimida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define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 + humidity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Fibre 2 polyimida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define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 + humidity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001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SN89356/0003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be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January Test Beam sensors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486400" y="5029200"/>
            <a:ext cx="29157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DAQ</a:t>
            </a:r>
            <a:r>
              <a:rPr lang="en-US" dirty="0" smtClean="0"/>
              <a:t> integration using January test beam EPICS driver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32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the fibers calibrated with temperature at an humidity of 5%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5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moyad@ifca.unican.es, 6th Belle II PXD SVD Workshop, </a:t>
            </a:r>
            <a:r>
              <a:rPr lang="en-US" altLang="en-US" dirty="0" err="1" smtClean="0"/>
              <a:t>october</a:t>
            </a:r>
            <a:r>
              <a:rPr lang="en-US" altLang="en-US" dirty="0" smtClean="0"/>
              <a:t> 1st,2014, PISA.</a:t>
            </a:r>
            <a:endParaRPr lang="es-ES_tradnl" alt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3352800"/>
          </a:xfrm>
        </p:spPr>
        <p:txBody>
          <a:bodyPr/>
          <a:lstStyle/>
          <a:p>
            <a:r>
              <a:rPr lang="en-US" sz="2600" dirty="0" smtClean="0"/>
              <a:t>Both </a:t>
            </a:r>
            <a:r>
              <a:rPr lang="en-US" sz="2600" dirty="0" err="1" smtClean="0"/>
              <a:t>teflon</a:t>
            </a:r>
            <a:r>
              <a:rPr lang="en-US" sz="2600" dirty="0" smtClean="0"/>
              <a:t> protected sensors and not protected sensors calibrated at high and low humidity. The sensitivity for both obtained at low humidity calibration</a:t>
            </a:r>
          </a:p>
          <a:p>
            <a:r>
              <a:rPr lang="en-US" sz="2600" dirty="0" smtClean="0"/>
              <a:t>Teflon protected fibers with more than one sensor are sensitive to humidity with a delay of days. The offset will be obtained from calibrations. Sensor value will be stable  72 hours after humidity reduction in the mock-up cage. </a:t>
            </a:r>
          </a:p>
          <a:p>
            <a:r>
              <a:rPr lang="en-US" sz="2600" dirty="0" smtClean="0"/>
              <a:t>For the not protected sensors ( humidity + temperature) the offset will be determine in the mock-up using a temperature reference sensor. This sensors are not calibrated with humidity.  </a:t>
            </a:r>
          </a:p>
        </p:txBody>
      </p:sp>
    </p:spTree>
    <p:extLst>
      <p:ext uri="{BB962C8B-B14F-4D97-AF65-F5344CB8AC3E}">
        <p14:creationId xmlns:p14="http://schemas.microsoft.com/office/powerpoint/2010/main" xmlns="" val="14132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Teflon protected sensor sensitivity to humidity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6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  <p:pic>
        <p:nvPicPr>
          <p:cNvPr id="2050" name="Picture 2" descr="C:\Users\MOYAD\Documents\depfet\DESY_PXD_thermomechanicalsetup\senshumedadteflón\pruebahumedad2\Fibra51_teflonprotected_humid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" y="1371600"/>
            <a:ext cx="8843963" cy="48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52400"/>
            <a:ext cx="7086600" cy="1155700"/>
          </a:xfrm>
        </p:spPr>
        <p:txBody>
          <a:bodyPr/>
          <a:lstStyle/>
          <a:p>
            <a:r>
              <a:rPr lang="en-US" dirty="0" smtClean="0"/>
              <a:t>Fibers calibration results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7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  <p:pic>
        <p:nvPicPr>
          <p:cNvPr id="1026" name="Picture 2" descr="C:\Users\MOYAD\Documents\depfet\DESY_PXD_thermomechanicalsetup\calibracionfibrasdepfet\desysetuptempcalibra\analisiscalibraciones\Fibres_37_38(temp+humidity)\rh10\sensor4\10RH_fib39_sens4_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8006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YAD\Documents\depfet\DESY_PXD_thermomechanicalsetup\calibracionfibrasdepfet\desysetuptempcalibra\analisiscalibraciones\Fibres_51_52_53_Teflon protected\LESS10HUMIDITY\sensor4\Lowhum_fib51_sens4_all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57524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Teflon protected Fibers calibration results</a:t>
            </a:r>
            <a:endParaRPr lang="en-US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8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5930217"/>
              </p:ext>
            </p:extLst>
          </p:nvPr>
        </p:nvGraphicFramePr>
        <p:xfrm>
          <a:off x="457200" y="1219200"/>
          <a:ext cx="7848601" cy="4648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1452"/>
                <a:gridCol w="881452"/>
                <a:gridCol w="1046726"/>
                <a:gridCol w="881452"/>
                <a:gridCol w="705163"/>
                <a:gridCol w="1131197"/>
                <a:gridCol w="1087125"/>
                <a:gridCol w="1234034"/>
              </a:tblGrid>
              <a:tr h="4049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Fibre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sensor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Sensitivity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Offset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X</a:t>
                      </a:r>
                      <a:r>
                        <a:rPr lang="en-US" sz="1200" b="1" u="none" strike="noStrike" baseline="30000" dirty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Sens. error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residues(pm</a:t>
                      </a:r>
                      <a:r>
                        <a:rPr lang="en-US" sz="1200" b="1" u="none" strike="noStrike" dirty="0"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u="none" strike="noStrike" dirty="0">
                          <a:effectLst/>
                        </a:rPr>
                        <a:t>σ </a:t>
                      </a:r>
                      <a:r>
                        <a:rPr lang="en-US" sz="1200" b="1" u="none" strike="noStrike" dirty="0" smtClean="0">
                          <a:effectLst/>
                        </a:rPr>
                        <a:t>residues(pm</a:t>
                      </a:r>
                      <a:r>
                        <a:rPr lang="en-US" sz="1200" b="1" u="none" strike="noStrike" dirty="0"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213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0.0103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1529.7923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0.00004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-0.18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2.11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2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0.0099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1539.9148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1.70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0.00004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2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0.0108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1549.6700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0.00006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13.74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23.70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2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1559.6606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0.00004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-0.94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3.59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213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0.0104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1529.7363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0.00005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-0.43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2.65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2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0.0101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1539.8858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0.00004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-1.18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2.70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2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1549.7553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0.00005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-0.80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3.14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2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0.0112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1559.6606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1.22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0.00004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-0.94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3.59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213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53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0.0106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1529.7427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1.30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0.00007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-0.15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3.18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2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0.0098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1539.9523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2.83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0.00003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21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0.0099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1549.7194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1.38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0.00006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0.98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2.59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97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0.0095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1559.7336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0.00007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2.56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+ humidity sensitive  Fibers calibration results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9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6th Belle II PXD SVD Workshop, october 1st,2014, PISA.</a:t>
            </a:r>
            <a:endParaRPr lang="es-ES_tradnl" altLang="en-U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3940810"/>
              </p:ext>
            </p:extLst>
          </p:nvPr>
        </p:nvGraphicFramePr>
        <p:xfrm>
          <a:off x="457200" y="1523996"/>
          <a:ext cx="8534399" cy="4114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8472"/>
                <a:gridCol w="958472"/>
                <a:gridCol w="1138187"/>
                <a:gridCol w="958472"/>
                <a:gridCol w="766778"/>
                <a:gridCol w="1230040"/>
                <a:gridCol w="1182116"/>
                <a:gridCol w="1341862"/>
              </a:tblGrid>
              <a:tr h="4973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Fibre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sensor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Sensitivity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Offset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X2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Sens. error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residues </a:t>
                      </a:r>
                      <a:r>
                        <a:rPr lang="en-US" sz="1400" b="1" u="none" strike="noStrike" dirty="0">
                          <a:effectLst/>
                        </a:rPr>
                        <a:t>(pm)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σ </a:t>
                      </a:r>
                      <a:r>
                        <a:rPr lang="en-US" sz="1400" b="1" u="none" strike="noStrike" dirty="0" smtClean="0">
                          <a:effectLst/>
                        </a:rPr>
                        <a:t>residues(pm</a:t>
                      </a:r>
                      <a:r>
                        <a:rPr lang="en-US" sz="1400" b="1" u="none" strike="noStrike" dirty="0"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99FF"/>
                    </a:solidFill>
                  </a:tcPr>
                </a:tc>
              </a:tr>
              <a:tr h="45217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0.0100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1529.8123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0.00003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</a:tr>
              <a:tr h="452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0.0099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1539.9481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39.69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0.00002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</a:tr>
              <a:tr h="452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0.0103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1549.7135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0.00004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2.71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</a:tr>
              <a:tr h="452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1559.6983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0.00005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66CCFF"/>
                    </a:solidFill>
                  </a:tcPr>
                </a:tc>
              </a:tr>
              <a:tr h="45217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0.0101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1529.8323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0.00003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</a:tr>
              <a:tr h="452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1539.9258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0.00010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</a:tr>
              <a:tr h="452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0.0106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1549.7115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16.12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0.00004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</a:tr>
              <a:tr h="452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0.0106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1559.7219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0.00009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3.34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33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dirty="0" smtClean="0">
            <a:solidFill>
              <a:schemeClr val="bg1"/>
            </a:solidFill>
          </a:defRPr>
        </a:defPPr>
      </a:lstStyle>
    </a:spDef>
    <a:lnDef>
      <a:spPr bwMode="auto">
        <a:noFill/>
        <a:ln w="25400" cap="flat" cmpd="sng" algn="ctr">
          <a:solidFill>
            <a:srgbClr val="2A1BEB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968</Words>
  <Application>Microsoft Office PowerPoint</Application>
  <PresentationFormat>Presentación en pantalla (4:3)</PresentationFormat>
  <Paragraphs>304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Borde</vt:lpstr>
      <vt:lpstr>Readiness of the FOS monitor for the thermal mock-up and recent activities.    Pisa, 6th  PXD SVD Workshop      </vt:lpstr>
      <vt:lpstr>Outline</vt:lpstr>
      <vt:lpstr>Fiber cables and sensors for the mock-up</vt:lpstr>
      <vt:lpstr>FOS at DESY test beam</vt:lpstr>
      <vt:lpstr>All the fibers calibrated with temperature at an humidity of 5%</vt:lpstr>
      <vt:lpstr>Teflon protected sensor sensitivity to humidity</vt:lpstr>
      <vt:lpstr>Fibers calibration results</vt:lpstr>
      <vt:lpstr>Teflon protected Fibers calibration results</vt:lpstr>
      <vt:lpstr>Temperature + humidity sensitive  Fibers calibration results</vt:lpstr>
      <vt:lpstr>Mock-up displacement monitoring</vt:lpstr>
      <vt:lpstr>Open issues </vt:lpstr>
      <vt:lpstr>Open issues for the mock-up </vt:lpstr>
      <vt:lpstr>Fo the final application  </vt:lpstr>
      <vt:lpstr>Questions &amp; Comments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2011-06-18T11:47:30Z</dcterms:created>
  <dcterms:modified xsi:type="dcterms:W3CDTF">2014-10-01T06:33:04Z</dcterms:modified>
</cp:coreProperties>
</file>