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1"/>
  </p:notesMasterIdLst>
  <p:sldIdLst>
    <p:sldId id="256" r:id="rId2"/>
    <p:sldId id="257" r:id="rId3"/>
    <p:sldId id="258" r:id="rId4"/>
    <p:sldId id="260" r:id="rId5"/>
    <p:sldId id="261" r:id="rId6"/>
    <p:sldId id="264" r:id="rId7"/>
    <p:sldId id="265" r:id="rId8"/>
    <p:sldId id="263" r:id="rId9"/>
    <p:sldId id="266" r:id="rId10"/>
    <p:sldId id="267" r:id="rId11"/>
    <p:sldId id="268" r:id="rId12"/>
    <p:sldId id="269" r:id="rId13"/>
    <p:sldId id="273" r:id="rId14"/>
    <p:sldId id="274" r:id="rId15"/>
    <p:sldId id="275" r:id="rId16"/>
    <p:sldId id="276" r:id="rId17"/>
    <p:sldId id="272" r:id="rId18"/>
    <p:sldId id="277" r:id="rId19"/>
    <p:sldId id="262" r:id="rId20"/>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1" d="100"/>
          <a:sy n="61" d="100"/>
        </p:scale>
        <p:origin x="-46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A1DB3C-3B00-8E4C-A417-D07D1C5CC6BA}" type="datetimeFigureOut">
              <a:rPr lang="ja-JP" altLang="en-US" smtClean="0"/>
              <a:t>2014/10/1</a:t>
            </a:fld>
            <a:endParaRPr 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マスタ テキストの書式設定</a:t>
            </a:r>
          </a:p>
          <a:p>
            <a:pPr lvl="1"/>
            <a:r>
              <a:rPr lang="en-US" smtClean="0"/>
              <a:t>第 2 レベル</a:t>
            </a:r>
          </a:p>
          <a:p>
            <a:pPr lvl="2"/>
            <a:r>
              <a:rPr lang="en-US" smtClean="0"/>
              <a:t>第 3 レベル</a:t>
            </a:r>
          </a:p>
          <a:p>
            <a:pPr lvl="3"/>
            <a:r>
              <a:rPr lang="en-US" smtClean="0"/>
              <a:t>第 4 レベル</a:t>
            </a:r>
          </a:p>
          <a:p>
            <a:pPr lvl="4"/>
            <a:r>
              <a:rPr lang="en-US" smtClean="0"/>
              <a:t>第 5 レベル</a:t>
            </a:r>
            <a:endParaRPr 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1A60F1-3FF3-F644-B417-C9D7542F44A6}" type="slidenum">
              <a:rPr lang="en-US" smtClean="0"/>
              <a:t>‹#›</a:t>
            </a:fld>
            <a:endParaRPr lang="en-US"/>
          </a:p>
        </p:txBody>
      </p:sp>
    </p:spTree>
    <p:extLst>
      <p:ext uri="{BB962C8B-B14F-4D97-AF65-F5344CB8AC3E}">
        <p14:creationId xmlns:p14="http://schemas.microsoft.com/office/powerpoint/2010/main" val="286630998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mtClean="0">
                <a:latin typeface="Arial" panose="020B0604020202020204" pitchFamily="34" charset="0"/>
              </a:rPr>
              <a:t>我々は半導体メーカと協力して、</a:t>
            </a:r>
            <a:r>
              <a:rPr lang="en-US" altLang="ja-JP" smtClean="0">
                <a:latin typeface="Arial" panose="020B0604020202020204" pitchFamily="34" charset="0"/>
              </a:rPr>
              <a:t>SOI Pixel</a:t>
            </a:r>
            <a:r>
              <a:rPr lang="ja-JP" altLang="en-US" smtClean="0">
                <a:latin typeface="Arial" panose="020B0604020202020204" pitchFamily="34" charset="0"/>
              </a:rPr>
              <a:t>専用のプロセスを開発してきました。</a:t>
            </a:r>
            <a:endParaRPr lang="en-US" altLang="ja-JP" smtClean="0">
              <a:latin typeface="Arial" panose="020B0604020202020204" pitchFamily="34" charset="0"/>
            </a:endParaRPr>
          </a:p>
          <a:p>
            <a:pPr eaLnBrk="1" hangingPunct="1">
              <a:spcBef>
                <a:spcPct val="0"/>
              </a:spcBef>
            </a:pPr>
            <a:r>
              <a:rPr lang="ja-JP" altLang="en-US" smtClean="0">
                <a:latin typeface="Arial" panose="020B0604020202020204" pitchFamily="34" charset="0"/>
              </a:rPr>
              <a:t>しかしながら半導体プロセスには多額の費用が必要となる事から、我々は</a:t>
            </a:r>
            <a:r>
              <a:rPr lang="en-US" altLang="ja-JP" smtClean="0">
                <a:latin typeface="Arial" panose="020B0604020202020204" pitchFamily="34" charset="0"/>
              </a:rPr>
              <a:t>Multi Project Wafer</a:t>
            </a:r>
            <a:r>
              <a:rPr lang="ja-JP" altLang="en-US" smtClean="0">
                <a:latin typeface="Arial" panose="020B0604020202020204" pitchFamily="34" charset="0"/>
              </a:rPr>
              <a:t>ラン、という相乗りプロセスを取り入れる事にしました。</a:t>
            </a:r>
            <a:endParaRPr lang="en-US" altLang="ja-JP" smtClean="0">
              <a:latin typeface="Arial" panose="020B0604020202020204" pitchFamily="34" charset="0"/>
            </a:endParaRPr>
          </a:p>
          <a:p>
            <a:pPr eaLnBrk="1" hangingPunct="1">
              <a:spcBef>
                <a:spcPct val="0"/>
              </a:spcBef>
            </a:pPr>
            <a:r>
              <a:rPr lang="ja-JP" altLang="en-US" smtClean="0">
                <a:latin typeface="Arial" panose="020B0604020202020204" pitchFamily="34" charset="0"/>
              </a:rPr>
              <a:t>この</a:t>
            </a:r>
            <a:r>
              <a:rPr lang="en-US" altLang="ja-JP" smtClean="0">
                <a:latin typeface="Arial" panose="020B0604020202020204" pitchFamily="34" charset="0"/>
              </a:rPr>
              <a:t>SOI Pixel</a:t>
            </a:r>
            <a:r>
              <a:rPr lang="ja-JP" altLang="en-US" smtClean="0">
                <a:latin typeface="Arial" panose="020B0604020202020204" pitchFamily="34" charset="0"/>
              </a:rPr>
              <a:t>プロセスは世界で唯一のプロセスであることから、このランには国内を始め海外の研究機関からも参加を得ています。</a:t>
            </a:r>
            <a:endParaRPr lang="en-US" altLang="ja-JP" smtClean="0">
              <a:latin typeface="Arial" panose="020B0604020202020204" pitchFamily="34" charset="0"/>
            </a:endParaRPr>
          </a:p>
          <a:p>
            <a:pPr eaLnBrk="1" hangingPunct="1">
              <a:spcBef>
                <a:spcPct val="0"/>
              </a:spcBef>
            </a:pPr>
            <a:r>
              <a:rPr lang="ja-JP" altLang="en-US" smtClean="0">
                <a:latin typeface="Arial" panose="020B0604020202020204" pitchFamily="34" charset="0"/>
              </a:rPr>
              <a:t>これにより、個々の研究者は比較的少ない費用で自分専用の検出器を作る事が出来ます。</a:t>
            </a:r>
            <a:endParaRPr lang="en-US" altLang="ja-JP" smtClean="0">
              <a:latin typeface="Arial" panose="020B0604020202020204" pitchFamily="34" charset="0"/>
            </a:endParaRPr>
          </a:p>
          <a:p>
            <a:pPr eaLnBrk="1" hangingPunct="1">
              <a:spcBef>
                <a:spcPct val="0"/>
              </a:spcBef>
            </a:pPr>
            <a:r>
              <a:rPr lang="ja-JP" altLang="en-US" smtClean="0">
                <a:latin typeface="Arial" panose="020B0604020202020204" pitchFamily="34" charset="0"/>
              </a:rPr>
              <a:t>本領域研究では、</a:t>
            </a:r>
            <a:r>
              <a:rPr lang="en-US" altLang="ja-JP" smtClean="0">
                <a:latin typeface="Arial" panose="020B0604020202020204" pitchFamily="34" charset="0"/>
              </a:rPr>
              <a:t>A01,A02</a:t>
            </a:r>
            <a:r>
              <a:rPr lang="ja-JP" altLang="en-US" smtClean="0">
                <a:latin typeface="Arial" panose="020B0604020202020204" pitchFamily="34" charset="0"/>
              </a:rPr>
              <a:t>班が中心となってこの</a:t>
            </a:r>
            <a:r>
              <a:rPr lang="en-US" altLang="ja-JP" smtClean="0">
                <a:latin typeface="Arial" panose="020B0604020202020204" pitchFamily="34" charset="0"/>
              </a:rPr>
              <a:t>MPW</a:t>
            </a:r>
            <a:r>
              <a:rPr lang="ja-JP" altLang="en-US" smtClean="0">
                <a:latin typeface="Arial" panose="020B0604020202020204" pitchFamily="34" charset="0"/>
              </a:rPr>
              <a:t>ランを運営し、各研究班に試作の機会を提供します。</a:t>
            </a:r>
            <a:endParaRPr lang="en-US" altLang="ja-JP" smtClean="0">
              <a:latin typeface="Arial" panose="020B0604020202020204" pitchFamily="34" charset="0"/>
            </a:endParaRPr>
          </a:p>
          <a:p>
            <a:pPr eaLnBrk="1" hangingPunct="1">
              <a:spcBef>
                <a:spcPct val="0"/>
              </a:spcBef>
            </a:pPr>
            <a:r>
              <a:rPr lang="ja-JP" altLang="en-US" smtClean="0">
                <a:latin typeface="Arial" panose="020B0604020202020204" pitchFamily="34" charset="0"/>
              </a:rPr>
              <a:t>またこれにより、若手の研究者や公募研究に参加する研究者も容易に開発に携わる事が出来ます。</a:t>
            </a:r>
          </a:p>
        </p:txBody>
      </p:sp>
      <p:sp>
        <p:nvSpPr>
          <p:cNvPr id="266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23" eaLnBrk="0" hangingPunct="0">
              <a:defRPr kumimoji="1">
                <a:solidFill>
                  <a:schemeClr val="tx1"/>
                </a:solidFill>
                <a:latin typeface="Calibri" panose="020F0502020204030204" pitchFamily="34" charset="0"/>
                <a:ea typeface="ＭＳ Ｐゴシック" panose="020B0600070205080204" pitchFamily="50" charset="-128"/>
              </a:defRPr>
            </a:lvl1pPr>
            <a:lvl2pPr marL="742877" indent="-285722" defTabSz="912723" eaLnBrk="0" hangingPunct="0">
              <a:defRPr kumimoji="1">
                <a:solidFill>
                  <a:schemeClr val="tx1"/>
                </a:solidFill>
                <a:latin typeface="Calibri" panose="020F0502020204030204" pitchFamily="34" charset="0"/>
                <a:ea typeface="ＭＳ Ｐゴシック" panose="020B0600070205080204" pitchFamily="50" charset="-128"/>
              </a:defRPr>
            </a:lvl2pPr>
            <a:lvl3pPr marL="1142888" indent="-228578" defTabSz="912723" eaLnBrk="0" hangingPunct="0">
              <a:defRPr kumimoji="1">
                <a:solidFill>
                  <a:schemeClr val="tx1"/>
                </a:solidFill>
                <a:latin typeface="Calibri" panose="020F0502020204030204" pitchFamily="34" charset="0"/>
                <a:ea typeface="ＭＳ Ｐゴシック" panose="020B0600070205080204" pitchFamily="50" charset="-128"/>
              </a:defRPr>
            </a:lvl3pPr>
            <a:lvl4pPr marL="1600043" indent="-228578" defTabSz="912723" eaLnBrk="0" hangingPunct="0">
              <a:defRPr kumimoji="1">
                <a:solidFill>
                  <a:schemeClr val="tx1"/>
                </a:solidFill>
                <a:latin typeface="Calibri" panose="020F0502020204030204" pitchFamily="34" charset="0"/>
                <a:ea typeface="ＭＳ Ｐゴシック" panose="020B0600070205080204" pitchFamily="50" charset="-128"/>
              </a:defRPr>
            </a:lvl4pPr>
            <a:lvl5pPr marL="2057199" indent="-228578" defTabSz="912723" eaLnBrk="0" hangingPunct="0">
              <a:defRPr kumimoji="1">
                <a:solidFill>
                  <a:schemeClr val="tx1"/>
                </a:solidFill>
                <a:latin typeface="Calibri" panose="020F0502020204030204" pitchFamily="34" charset="0"/>
                <a:ea typeface="ＭＳ Ｐゴシック" panose="020B0600070205080204" pitchFamily="50" charset="-128"/>
              </a:defRPr>
            </a:lvl5pPr>
            <a:lvl6pPr marL="2514354" indent="-228578" defTabSz="91272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509" indent="-228578" defTabSz="91272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8664" indent="-228578" defTabSz="91272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5819" indent="-228578" defTabSz="91272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fld id="{B5F29216-EB66-447D-ADE4-7E5FBABF90D2}" type="slidenum">
              <a:rPr lang="en-US" altLang="ja-JP">
                <a:latin typeface="Arial" panose="020B0604020202020204" pitchFamily="34" charset="0"/>
              </a:rPr>
              <a:pPr eaLnBrk="1" hangingPunct="1"/>
              <a:t>5</a:t>
            </a:fld>
            <a:endParaRPr lang="en-US" altLang="ja-JP">
              <a:latin typeface="Arial" panose="020B0604020202020204" pitchFamily="34" charset="0"/>
            </a:endParaRPr>
          </a:p>
        </p:txBody>
      </p:sp>
    </p:spTree>
    <p:extLst>
      <p:ext uri="{BB962C8B-B14F-4D97-AF65-F5344CB8AC3E}">
        <p14:creationId xmlns:p14="http://schemas.microsoft.com/office/powerpoint/2010/main" val="2583138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F34EB77-8982-487A-88F4-4DE81EFE2889}" type="slidenum">
              <a:rPr kumimoji="1" lang="ja-JP" altLang="en-US" smtClean="0"/>
              <a:pPr/>
              <a:t>6</a:t>
            </a:fld>
            <a:endParaRPr kumimoji="1" lang="ja-JP" altLang="en-US"/>
          </a:p>
        </p:txBody>
      </p:sp>
    </p:spTree>
    <p:extLst>
      <p:ext uri="{BB962C8B-B14F-4D97-AF65-F5344CB8AC3E}">
        <p14:creationId xmlns:p14="http://schemas.microsoft.com/office/powerpoint/2010/main" val="635154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p>
        </p:txBody>
      </p:sp>
      <p:sp>
        <p:nvSpPr>
          <p:cNvPr id="4" name="スライド番号プレースホルダ 3"/>
          <p:cNvSpPr>
            <a:spLocks noGrp="1"/>
          </p:cNvSpPr>
          <p:nvPr>
            <p:ph type="sldNum" sz="quarter" idx="10"/>
          </p:nvPr>
        </p:nvSpPr>
        <p:spPr/>
        <p:txBody>
          <a:bodyPr/>
          <a:lstStyle/>
          <a:p>
            <a:fld id="{1F1A60F1-3FF3-F644-B417-C9D7542F44A6}" type="slidenum">
              <a:rPr lang="en-US" smtClean="0"/>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a:t>New readout scheme of </a:t>
            </a:r>
            <a:r>
              <a:rPr lang="en-US" altLang="ja-JP" smtClean="0"/>
              <a:t>PIXOR is </a:t>
            </a:r>
            <a:r>
              <a:rPr lang="en-US" altLang="ja-JP"/>
              <a:t>a</a:t>
            </a:r>
            <a:r>
              <a:rPr lang="en-US" altLang="ja-JP" smtClean="0"/>
              <a:t> </a:t>
            </a:r>
            <a:r>
              <a:rPr lang="en-US" altLang="ja-JP"/>
              <a:t>signal from one pixel in a Super </a:t>
            </a:r>
            <a:r>
              <a:rPr lang="en-US" altLang="ja-JP" smtClean="0"/>
              <a:t>Pixel which is based on </a:t>
            </a:r>
            <a:r>
              <a:rPr lang="en-US" altLang="ja-JP" err="1" smtClean="0"/>
              <a:t>nxn</a:t>
            </a:r>
            <a:r>
              <a:rPr lang="en-US" altLang="ja-JP" smtClean="0"/>
              <a:t> pixel matrix is divided </a:t>
            </a:r>
            <a:r>
              <a:rPr lang="en-US" altLang="ja-JP"/>
              <a:t>into directions of X and Y.</a:t>
            </a:r>
          </a:p>
          <a:p>
            <a:r>
              <a:rPr lang="en-US" altLang="ja-JP" smtClean="0"/>
              <a:t>And then analogue </a:t>
            </a:r>
            <a:r>
              <a:rPr lang="en-US" altLang="ja-JP"/>
              <a:t>OR of each column (row) is</a:t>
            </a:r>
          </a:p>
          <a:p>
            <a:r>
              <a:rPr lang="en-US" altLang="ja-JP"/>
              <a:t>processed by a readout circuit and sent </a:t>
            </a:r>
            <a:r>
              <a:rPr lang="en-US" altLang="ja-JP" smtClean="0"/>
              <a:t>to DAQ.</a:t>
            </a:r>
          </a:p>
          <a:p>
            <a:r>
              <a:rPr kumimoji="1" lang="en-US" altLang="ja-JP" smtClean="0"/>
              <a:t>Thanks to this scheme, PIXOR </a:t>
            </a:r>
            <a:r>
              <a:rPr lang="en-US" altLang="ja-JP"/>
              <a:t>reduces the number </a:t>
            </a:r>
            <a:r>
              <a:rPr lang="en-US" altLang="ja-JP" smtClean="0"/>
              <a:t>of readout </a:t>
            </a:r>
            <a:r>
              <a:rPr lang="en-US" altLang="ja-JP"/>
              <a:t>channels from n</a:t>
            </a:r>
            <a:r>
              <a:rPr lang="en-US" altLang="ja-JP" baseline="30000"/>
              <a:t>2</a:t>
            </a:r>
            <a:r>
              <a:rPr lang="en-US" altLang="ja-JP"/>
              <a:t> to </a:t>
            </a:r>
            <a:r>
              <a:rPr lang="en-US" altLang="ja-JP" smtClean="0"/>
              <a:t>2n.</a:t>
            </a:r>
          </a:p>
          <a:p>
            <a:r>
              <a:rPr lang="en-US" altLang="ja-JP"/>
              <a:t>We can have enough space on Super Pixel</a:t>
            </a:r>
          </a:p>
          <a:p>
            <a:r>
              <a:rPr lang="en-US" altLang="ja-JP"/>
              <a:t>area for complex readout circuit.</a:t>
            </a:r>
          </a:p>
          <a:p>
            <a:r>
              <a:rPr lang="en-US" altLang="ja-JP" smtClean="0"/>
              <a:t>And the </a:t>
            </a:r>
            <a:r>
              <a:rPr lang="en-US" altLang="ja-JP"/>
              <a:t>probability of multiple hits in </a:t>
            </a:r>
            <a:r>
              <a:rPr lang="en-US" altLang="ja-JP" smtClean="0"/>
              <a:t>Super Pixel </a:t>
            </a:r>
            <a:r>
              <a:rPr lang="en-US" altLang="ja-JP"/>
              <a:t>is tiny compared </a:t>
            </a:r>
            <a:r>
              <a:rPr lang="en-US" altLang="ja-JP" smtClean="0"/>
              <a:t>to </a:t>
            </a:r>
            <a:r>
              <a:rPr lang="en-US" altLang="ja-JP"/>
              <a:t>strip </a:t>
            </a:r>
            <a:r>
              <a:rPr lang="en-US" altLang="ja-JP" smtClean="0"/>
              <a:t>detector and </a:t>
            </a:r>
            <a:r>
              <a:rPr lang="en-US" altLang="ja-JP"/>
              <a:t>ghost hits can be negligible by</a:t>
            </a:r>
          </a:p>
          <a:p>
            <a:r>
              <a:rPr lang="en-US" altLang="ja-JP"/>
              <a:t>optimizing number of pixels for SuperPixel</a:t>
            </a:r>
            <a:endParaRPr kumimoji="1" lang="ja-JP" altLang="en-US"/>
          </a:p>
        </p:txBody>
      </p:sp>
      <p:sp>
        <p:nvSpPr>
          <p:cNvPr id="4" name="スライド番号プレースホルダー 3"/>
          <p:cNvSpPr>
            <a:spLocks noGrp="1"/>
          </p:cNvSpPr>
          <p:nvPr>
            <p:ph type="sldNum" sz="quarter" idx="10"/>
          </p:nvPr>
        </p:nvSpPr>
        <p:spPr/>
        <p:txBody>
          <a:bodyPr/>
          <a:lstStyle/>
          <a:p>
            <a:fld id="{E2FF1A59-E0E4-0A48-BD64-D884753C6E7C}" type="slidenum">
              <a:rPr lang="ja-JP" altLang="en-US" smtClean="0"/>
              <a:pPr/>
              <a:t>13</a:t>
            </a:fld>
            <a:endParaRPr lang="ja-JP" altLang="en-US"/>
          </a:p>
        </p:txBody>
      </p:sp>
    </p:spTree>
    <p:extLst>
      <p:ext uri="{BB962C8B-B14F-4D97-AF65-F5344CB8AC3E}">
        <p14:creationId xmlns:p14="http://schemas.microsoft.com/office/powerpoint/2010/main" val="2681992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FF1A59-E0E4-0A48-BD64-D884753C6E7C}" type="slidenum">
              <a:rPr lang="ja-JP" altLang="en-US" smtClean="0"/>
              <a:pPr/>
              <a:t>14</a:t>
            </a:fld>
            <a:endParaRPr lang="ja-JP" altLang="en-US"/>
          </a:p>
        </p:txBody>
      </p:sp>
    </p:spTree>
    <p:extLst>
      <p:ext uri="{BB962C8B-B14F-4D97-AF65-F5344CB8AC3E}">
        <p14:creationId xmlns:p14="http://schemas.microsoft.com/office/powerpoint/2010/main" val="763069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2FF1A59-E0E4-0A48-BD64-D884753C6E7C}" type="slidenum">
              <a:rPr lang="ja-JP" altLang="en-US" smtClean="0"/>
              <a:pPr/>
              <a:t>15</a:t>
            </a:fld>
            <a:endParaRPr lang="ja-JP" altLang="en-US"/>
          </a:p>
        </p:txBody>
      </p:sp>
    </p:spTree>
    <p:extLst>
      <p:ext uri="{BB962C8B-B14F-4D97-AF65-F5344CB8AC3E}">
        <p14:creationId xmlns:p14="http://schemas.microsoft.com/office/powerpoint/2010/main" val="600826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mtClean="0"/>
              <a:t>As I listed here, some projects which are utilizing SOI monolithic pixel detector are ongoing.</a:t>
            </a:r>
          </a:p>
          <a:p>
            <a:r>
              <a:rPr lang="en-US" altLang="ja-JP" smtClean="0"/>
              <a:t>Especially I will show recent progress of PIXOR, STJPIX, INTPIX and XRPIX in this talk.</a:t>
            </a:r>
          </a:p>
          <a:p>
            <a:r>
              <a:rPr kumimoji="1" lang="en-US" altLang="ja-JP" smtClean="0"/>
              <a:t>The detail of XRPIX is talked at 3</a:t>
            </a:r>
            <a:r>
              <a:rPr kumimoji="1" lang="en-US" altLang="ja-JP" baseline="30000" smtClean="0"/>
              <a:t>rd</a:t>
            </a:r>
            <a:r>
              <a:rPr kumimoji="1" lang="en-US" altLang="ja-JP" smtClean="0"/>
              <a:t> day which is session of fron</a:t>
            </a:r>
            <a:r>
              <a:rPr lang="en-US" altLang="ja-JP" smtClean="0"/>
              <a:t>t end electronics development</a:t>
            </a:r>
            <a:r>
              <a:rPr kumimoji="1" lang="en-US" altLang="ja-JP" smtClean="0"/>
              <a:t> by Ayaki Takeda.</a:t>
            </a:r>
            <a:endParaRPr kumimoji="1" lang="ja-JP" altLang="en-US"/>
          </a:p>
        </p:txBody>
      </p:sp>
      <p:sp>
        <p:nvSpPr>
          <p:cNvPr id="4" name="スライド番号プレースホルダー 3"/>
          <p:cNvSpPr>
            <a:spLocks noGrp="1"/>
          </p:cNvSpPr>
          <p:nvPr>
            <p:ph type="sldNum" sz="quarter" idx="10"/>
          </p:nvPr>
        </p:nvSpPr>
        <p:spPr/>
        <p:txBody>
          <a:bodyPr/>
          <a:lstStyle/>
          <a:p>
            <a:fld id="{E2FF1A59-E0E4-0A48-BD64-D884753C6E7C}" type="slidenum">
              <a:rPr lang="ja-JP" altLang="en-US" smtClean="0"/>
              <a:pPr/>
              <a:t>17</a:t>
            </a:fld>
            <a:endParaRPr lang="ja-JP" altLang="en-US"/>
          </a:p>
        </p:txBody>
      </p:sp>
    </p:spTree>
    <p:extLst>
      <p:ext uri="{BB962C8B-B14F-4D97-AF65-F5344CB8AC3E}">
        <p14:creationId xmlns:p14="http://schemas.microsoft.com/office/powerpoint/2010/main" val="545840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915844"/>
          </a:xfrm>
        </p:spPr>
        <p:txBody>
          <a:bodyPr/>
          <a:lstStyle>
            <a:lvl1pPr>
              <a:defRPr sz="3600"/>
            </a:lvl1pPr>
          </a:lstStyle>
          <a:p>
            <a:r>
              <a:rPr lang="ja-JP" altLang="en-US" smtClean="0"/>
              <a:t>マスタ タイトルの書式設定</a:t>
            </a:r>
            <a:endParaRPr lang="en-US"/>
          </a:p>
        </p:txBody>
      </p:sp>
      <p:sp>
        <p:nvSpPr>
          <p:cNvPr id="3" name="サブタイトル 2"/>
          <p:cNvSpPr>
            <a:spLocks noGrp="1"/>
          </p:cNvSpPr>
          <p:nvPr>
            <p:ph type="subTitle" idx="1"/>
          </p:nvPr>
        </p:nvSpPr>
        <p:spPr>
          <a:xfrm>
            <a:off x="1371600" y="4370732"/>
            <a:ext cx="6400800" cy="1268067"/>
          </a:xfrm>
        </p:spPr>
        <p:txBody>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en-US"/>
          </a:p>
        </p:txBody>
      </p:sp>
      <p:sp>
        <p:nvSpPr>
          <p:cNvPr id="4" name="日付プレースホルダ 3"/>
          <p:cNvSpPr>
            <a:spLocks noGrp="1"/>
          </p:cNvSpPr>
          <p:nvPr>
            <p:ph type="dt" sz="half" idx="10"/>
          </p:nvPr>
        </p:nvSpPr>
        <p:spPr/>
        <p:txBody>
          <a:bodyPr/>
          <a:lstStyle>
            <a:lvl1pPr>
              <a:defRPr/>
            </a:lvl1pPr>
          </a:lstStyle>
          <a:p>
            <a:r>
              <a:rPr lang="en-US" altLang="ja-JP" smtClean="0"/>
              <a:t>1 Ottobre 2014</a:t>
            </a:r>
            <a:endParaRPr lang="en-US"/>
          </a:p>
        </p:txBody>
      </p:sp>
      <p:sp>
        <p:nvSpPr>
          <p:cNvPr id="5" name="フッター プレースホルダ 4"/>
          <p:cNvSpPr>
            <a:spLocks noGrp="1"/>
          </p:cNvSpPr>
          <p:nvPr>
            <p:ph type="ftr" sz="quarter" idx="11"/>
          </p:nvPr>
        </p:nvSpPr>
        <p:spPr/>
        <p:txBody>
          <a:bodyPr/>
          <a:lstStyle>
            <a:lvl1pPr>
              <a:defRPr/>
            </a:lvl1pPr>
          </a:lstStyle>
          <a:p>
            <a:endParaRPr lang="en-US"/>
          </a:p>
        </p:txBody>
      </p:sp>
      <p:sp>
        <p:nvSpPr>
          <p:cNvPr id="6" name="スライド番号プレースホルダ 5"/>
          <p:cNvSpPr>
            <a:spLocks noGrp="1"/>
          </p:cNvSpPr>
          <p:nvPr>
            <p:ph type="sldNum" sz="quarter" idx="12"/>
          </p:nvPr>
        </p:nvSpPr>
        <p:spPr/>
        <p:txBody>
          <a:bodyPr/>
          <a:lstStyle>
            <a:lvl1pPr>
              <a:defRPr/>
            </a:lvl1pPr>
          </a:lstStyle>
          <a:p>
            <a:fld id="{D6128C6B-70D6-154A-95BE-63D18D7D7C52}"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3"/>
          <p:cNvSpPr>
            <a:spLocks noGrp="1"/>
          </p:cNvSpPr>
          <p:nvPr>
            <p:ph type="dt" sz="half" idx="10"/>
          </p:nvPr>
        </p:nvSpPr>
        <p:spPr/>
        <p:txBody>
          <a:bodyPr/>
          <a:lstStyle>
            <a:lvl1pPr>
              <a:defRPr/>
            </a:lvl1pPr>
          </a:lstStyle>
          <a:p>
            <a:r>
              <a:rPr lang="en-US" altLang="ja-JP" smtClean="0"/>
              <a:t>1 Ottobre 2014</a:t>
            </a:r>
            <a:endParaRPr lang="en-US"/>
          </a:p>
        </p:txBody>
      </p:sp>
      <p:sp>
        <p:nvSpPr>
          <p:cNvPr id="5" name="フッター プレースホルダ 4"/>
          <p:cNvSpPr>
            <a:spLocks noGrp="1"/>
          </p:cNvSpPr>
          <p:nvPr>
            <p:ph type="ftr" sz="quarter" idx="11"/>
          </p:nvPr>
        </p:nvSpPr>
        <p:spPr/>
        <p:txBody>
          <a:bodyPr/>
          <a:lstStyle>
            <a:lvl1pPr>
              <a:defRPr/>
            </a:lvl1pPr>
          </a:lstStyle>
          <a:p>
            <a:endParaRPr lang="en-US"/>
          </a:p>
        </p:txBody>
      </p:sp>
      <p:sp>
        <p:nvSpPr>
          <p:cNvPr id="6" name="スライド番号プレースホルダ 5"/>
          <p:cNvSpPr>
            <a:spLocks noGrp="1"/>
          </p:cNvSpPr>
          <p:nvPr>
            <p:ph type="sldNum" sz="quarter" idx="12"/>
          </p:nvPr>
        </p:nvSpPr>
        <p:spPr/>
        <p:txBody>
          <a:bodyPr/>
          <a:lstStyle>
            <a:lvl1pPr>
              <a:defRPr/>
            </a:lvl1pPr>
          </a:lstStyle>
          <a:p>
            <a:fld id="{D6128C6B-70D6-154A-95BE-63D18D7D7C5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3"/>
          <p:cNvSpPr>
            <a:spLocks noGrp="1"/>
          </p:cNvSpPr>
          <p:nvPr>
            <p:ph type="dt" sz="half" idx="10"/>
          </p:nvPr>
        </p:nvSpPr>
        <p:spPr/>
        <p:txBody>
          <a:bodyPr/>
          <a:lstStyle>
            <a:lvl1pPr>
              <a:defRPr/>
            </a:lvl1pPr>
          </a:lstStyle>
          <a:p>
            <a:r>
              <a:rPr lang="en-US" altLang="ja-JP" smtClean="0"/>
              <a:t>1 Ottobre 2014</a:t>
            </a:r>
            <a:endParaRPr lang="en-US"/>
          </a:p>
        </p:txBody>
      </p:sp>
      <p:sp>
        <p:nvSpPr>
          <p:cNvPr id="5" name="フッター プレースホルダ 4"/>
          <p:cNvSpPr>
            <a:spLocks noGrp="1"/>
          </p:cNvSpPr>
          <p:nvPr>
            <p:ph type="ftr" sz="quarter" idx="11"/>
          </p:nvPr>
        </p:nvSpPr>
        <p:spPr/>
        <p:txBody>
          <a:bodyPr/>
          <a:lstStyle>
            <a:lvl1pPr>
              <a:defRPr/>
            </a:lvl1pPr>
          </a:lstStyle>
          <a:p>
            <a:endParaRPr lang="en-US"/>
          </a:p>
        </p:txBody>
      </p:sp>
      <p:sp>
        <p:nvSpPr>
          <p:cNvPr id="6" name="スライド番号プレースホルダ 5"/>
          <p:cNvSpPr>
            <a:spLocks noGrp="1"/>
          </p:cNvSpPr>
          <p:nvPr>
            <p:ph type="sldNum" sz="quarter" idx="12"/>
          </p:nvPr>
        </p:nvSpPr>
        <p:spPr/>
        <p:txBody>
          <a:bodyPr/>
          <a:lstStyle>
            <a:lvl1pPr>
              <a:defRPr/>
            </a:lvl1pPr>
          </a:lstStyle>
          <a:p>
            <a:fld id="{D6128C6B-70D6-154A-95BE-63D18D7D7C5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3"/>
          <p:cNvSpPr>
            <a:spLocks noGrp="1"/>
          </p:cNvSpPr>
          <p:nvPr>
            <p:ph type="dt" sz="half" idx="10"/>
          </p:nvPr>
        </p:nvSpPr>
        <p:spPr/>
        <p:txBody>
          <a:bodyPr/>
          <a:lstStyle>
            <a:lvl1pPr>
              <a:defRPr/>
            </a:lvl1pPr>
          </a:lstStyle>
          <a:p>
            <a:r>
              <a:rPr lang="en-US" altLang="ja-JP" smtClean="0"/>
              <a:t>1 Ottobre 2014</a:t>
            </a:r>
            <a:endParaRPr lang="en-US"/>
          </a:p>
        </p:txBody>
      </p:sp>
      <p:sp>
        <p:nvSpPr>
          <p:cNvPr id="5" name="フッター プレースホルダ 4"/>
          <p:cNvSpPr>
            <a:spLocks noGrp="1"/>
          </p:cNvSpPr>
          <p:nvPr>
            <p:ph type="ftr" sz="quarter" idx="11"/>
          </p:nvPr>
        </p:nvSpPr>
        <p:spPr/>
        <p:txBody>
          <a:bodyPr/>
          <a:lstStyle>
            <a:lvl1pPr>
              <a:defRPr/>
            </a:lvl1pPr>
          </a:lstStyle>
          <a:p>
            <a:endParaRPr lang="en-US"/>
          </a:p>
        </p:txBody>
      </p:sp>
      <p:sp>
        <p:nvSpPr>
          <p:cNvPr id="6" name="スライド番号プレースホルダ 5"/>
          <p:cNvSpPr>
            <a:spLocks noGrp="1"/>
          </p:cNvSpPr>
          <p:nvPr>
            <p:ph type="sldNum" sz="quarter" idx="12"/>
          </p:nvPr>
        </p:nvSpPr>
        <p:spPr/>
        <p:txBody>
          <a:bodyPr/>
          <a:lstStyle>
            <a:lvl1pPr>
              <a:defRPr/>
            </a:lvl1pPr>
          </a:lstStyle>
          <a:p>
            <a:fld id="{D6128C6B-70D6-154A-95BE-63D18D7D7C5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r>
              <a:rPr lang="en-US" altLang="ja-JP" smtClean="0"/>
              <a:t>1 Ottobre 2014</a:t>
            </a:r>
            <a:endParaRPr lang="en-US"/>
          </a:p>
        </p:txBody>
      </p:sp>
      <p:sp>
        <p:nvSpPr>
          <p:cNvPr id="5" name="フッター プレースホルダ 4"/>
          <p:cNvSpPr>
            <a:spLocks noGrp="1"/>
          </p:cNvSpPr>
          <p:nvPr>
            <p:ph type="ftr" sz="quarter" idx="11"/>
          </p:nvPr>
        </p:nvSpPr>
        <p:spPr/>
        <p:txBody>
          <a:bodyPr/>
          <a:lstStyle>
            <a:lvl1pPr>
              <a:defRPr/>
            </a:lvl1pPr>
          </a:lstStyle>
          <a:p>
            <a:endParaRPr lang="en-US"/>
          </a:p>
        </p:txBody>
      </p:sp>
      <p:sp>
        <p:nvSpPr>
          <p:cNvPr id="6" name="スライド番号プレースホルダ 5"/>
          <p:cNvSpPr>
            <a:spLocks noGrp="1"/>
          </p:cNvSpPr>
          <p:nvPr>
            <p:ph type="sldNum" sz="quarter" idx="12"/>
          </p:nvPr>
        </p:nvSpPr>
        <p:spPr/>
        <p:txBody>
          <a:bodyPr/>
          <a:lstStyle>
            <a:lvl1pPr>
              <a:defRPr/>
            </a:lvl1pPr>
          </a:lstStyle>
          <a:p>
            <a:fld id="{D6128C6B-70D6-154A-95BE-63D18D7D7C5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3"/>
          <p:cNvSpPr>
            <a:spLocks noGrp="1"/>
          </p:cNvSpPr>
          <p:nvPr>
            <p:ph type="dt" sz="half" idx="10"/>
          </p:nvPr>
        </p:nvSpPr>
        <p:spPr/>
        <p:txBody>
          <a:bodyPr/>
          <a:lstStyle>
            <a:lvl1pPr>
              <a:defRPr/>
            </a:lvl1pPr>
          </a:lstStyle>
          <a:p>
            <a:r>
              <a:rPr lang="en-US" altLang="ja-JP" smtClean="0"/>
              <a:t>1 Ottobre 2014</a:t>
            </a:r>
            <a:endParaRPr lang="en-US"/>
          </a:p>
        </p:txBody>
      </p:sp>
      <p:sp>
        <p:nvSpPr>
          <p:cNvPr id="6" name="フッター プレースホルダ 4"/>
          <p:cNvSpPr>
            <a:spLocks noGrp="1"/>
          </p:cNvSpPr>
          <p:nvPr>
            <p:ph type="ftr" sz="quarter" idx="11"/>
          </p:nvPr>
        </p:nvSpPr>
        <p:spPr/>
        <p:txBody>
          <a:bodyPr/>
          <a:lstStyle>
            <a:lvl1pPr>
              <a:defRPr/>
            </a:lvl1pPr>
          </a:lstStyle>
          <a:p>
            <a:endParaRPr lang="en-US"/>
          </a:p>
        </p:txBody>
      </p:sp>
      <p:sp>
        <p:nvSpPr>
          <p:cNvPr id="7" name="スライド番号プレースホルダ 5"/>
          <p:cNvSpPr>
            <a:spLocks noGrp="1"/>
          </p:cNvSpPr>
          <p:nvPr>
            <p:ph type="sldNum" sz="quarter" idx="12"/>
          </p:nvPr>
        </p:nvSpPr>
        <p:spPr/>
        <p:txBody>
          <a:bodyPr/>
          <a:lstStyle>
            <a:lvl1pPr>
              <a:defRPr/>
            </a:lvl1pPr>
          </a:lstStyle>
          <a:p>
            <a:fld id="{D6128C6B-70D6-154A-95BE-63D18D7D7C5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3"/>
          <p:cNvSpPr>
            <a:spLocks noGrp="1"/>
          </p:cNvSpPr>
          <p:nvPr>
            <p:ph type="dt" sz="half" idx="10"/>
          </p:nvPr>
        </p:nvSpPr>
        <p:spPr/>
        <p:txBody>
          <a:bodyPr/>
          <a:lstStyle>
            <a:lvl1pPr>
              <a:defRPr/>
            </a:lvl1pPr>
          </a:lstStyle>
          <a:p>
            <a:r>
              <a:rPr lang="en-US" altLang="ja-JP" smtClean="0"/>
              <a:t>1 Ottobre 2014</a:t>
            </a:r>
            <a:endParaRPr lang="en-US"/>
          </a:p>
        </p:txBody>
      </p:sp>
      <p:sp>
        <p:nvSpPr>
          <p:cNvPr id="8" name="フッター プレースホルダ 4"/>
          <p:cNvSpPr>
            <a:spLocks noGrp="1"/>
          </p:cNvSpPr>
          <p:nvPr>
            <p:ph type="ftr" sz="quarter" idx="11"/>
          </p:nvPr>
        </p:nvSpPr>
        <p:spPr/>
        <p:txBody>
          <a:bodyPr/>
          <a:lstStyle>
            <a:lvl1pPr>
              <a:defRPr/>
            </a:lvl1pPr>
          </a:lstStyle>
          <a:p>
            <a:endParaRPr lang="en-US"/>
          </a:p>
        </p:txBody>
      </p:sp>
      <p:sp>
        <p:nvSpPr>
          <p:cNvPr id="9" name="スライド番号プレースホルダ 5"/>
          <p:cNvSpPr>
            <a:spLocks noGrp="1"/>
          </p:cNvSpPr>
          <p:nvPr>
            <p:ph type="sldNum" sz="quarter" idx="12"/>
          </p:nvPr>
        </p:nvSpPr>
        <p:spPr/>
        <p:txBody>
          <a:bodyPr/>
          <a:lstStyle>
            <a:lvl1pPr>
              <a:defRPr/>
            </a:lvl1pPr>
          </a:lstStyle>
          <a:p>
            <a:fld id="{D6128C6B-70D6-154A-95BE-63D18D7D7C5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en-US"/>
          </a:p>
        </p:txBody>
      </p:sp>
      <p:sp>
        <p:nvSpPr>
          <p:cNvPr id="3" name="日付プレースホルダ 3"/>
          <p:cNvSpPr>
            <a:spLocks noGrp="1"/>
          </p:cNvSpPr>
          <p:nvPr>
            <p:ph type="dt" sz="half" idx="10"/>
          </p:nvPr>
        </p:nvSpPr>
        <p:spPr/>
        <p:txBody>
          <a:bodyPr/>
          <a:lstStyle>
            <a:lvl1pPr>
              <a:defRPr/>
            </a:lvl1pPr>
          </a:lstStyle>
          <a:p>
            <a:r>
              <a:rPr lang="en-US" altLang="ja-JP" smtClean="0"/>
              <a:t>1 Ottobre 2014</a:t>
            </a:r>
            <a:endParaRPr lang="en-US"/>
          </a:p>
        </p:txBody>
      </p:sp>
      <p:sp>
        <p:nvSpPr>
          <p:cNvPr id="4" name="フッター プレースホルダ 4"/>
          <p:cNvSpPr>
            <a:spLocks noGrp="1"/>
          </p:cNvSpPr>
          <p:nvPr>
            <p:ph type="ftr" sz="quarter" idx="11"/>
          </p:nvPr>
        </p:nvSpPr>
        <p:spPr/>
        <p:txBody>
          <a:bodyPr/>
          <a:lstStyle>
            <a:lvl1pPr>
              <a:defRPr/>
            </a:lvl1pPr>
          </a:lstStyle>
          <a:p>
            <a:endParaRPr lang="en-US"/>
          </a:p>
        </p:txBody>
      </p:sp>
      <p:sp>
        <p:nvSpPr>
          <p:cNvPr id="5" name="スライド番号プレースホルダ 5"/>
          <p:cNvSpPr>
            <a:spLocks noGrp="1"/>
          </p:cNvSpPr>
          <p:nvPr>
            <p:ph type="sldNum" sz="quarter" idx="12"/>
          </p:nvPr>
        </p:nvSpPr>
        <p:spPr/>
        <p:txBody>
          <a:bodyPr/>
          <a:lstStyle>
            <a:lvl1pPr>
              <a:defRPr/>
            </a:lvl1pPr>
          </a:lstStyle>
          <a:p>
            <a:fld id="{D6128C6B-70D6-154A-95BE-63D18D7D7C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r>
              <a:rPr lang="en-US" altLang="ja-JP" smtClean="0"/>
              <a:t>1 Ottobre 2014</a:t>
            </a:r>
            <a:endParaRPr lang="en-US"/>
          </a:p>
        </p:txBody>
      </p:sp>
      <p:sp>
        <p:nvSpPr>
          <p:cNvPr id="3" name="フッター プレースホルダ 4"/>
          <p:cNvSpPr>
            <a:spLocks noGrp="1"/>
          </p:cNvSpPr>
          <p:nvPr>
            <p:ph type="ftr" sz="quarter" idx="11"/>
          </p:nvPr>
        </p:nvSpPr>
        <p:spPr/>
        <p:txBody>
          <a:bodyPr/>
          <a:lstStyle>
            <a:lvl1pPr>
              <a:defRPr/>
            </a:lvl1pPr>
          </a:lstStyle>
          <a:p>
            <a:endParaRPr lang="en-US"/>
          </a:p>
        </p:txBody>
      </p:sp>
      <p:sp>
        <p:nvSpPr>
          <p:cNvPr id="4" name="スライド番号プレースホルダ 5"/>
          <p:cNvSpPr>
            <a:spLocks noGrp="1"/>
          </p:cNvSpPr>
          <p:nvPr>
            <p:ph type="sldNum" sz="quarter" idx="12"/>
          </p:nvPr>
        </p:nvSpPr>
        <p:spPr/>
        <p:txBody>
          <a:bodyPr/>
          <a:lstStyle>
            <a:lvl1pPr>
              <a:defRPr/>
            </a:lvl1pPr>
          </a:lstStyle>
          <a:p>
            <a:fld id="{D6128C6B-70D6-154A-95BE-63D18D7D7C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r>
              <a:rPr lang="en-US" altLang="ja-JP" smtClean="0"/>
              <a:t>1 Ottobre 2014</a:t>
            </a:r>
            <a:endParaRPr lang="en-US"/>
          </a:p>
        </p:txBody>
      </p:sp>
      <p:sp>
        <p:nvSpPr>
          <p:cNvPr id="6" name="フッター プレースホルダ 4"/>
          <p:cNvSpPr>
            <a:spLocks noGrp="1"/>
          </p:cNvSpPr>
          <p:nvPr>
            <p:ph type="ftr" sz="quarter" idx="11"/>
          </p:nvPr>
        </p:nvSpPr>
        <p:spPr/>
        <p:txBody>
          <a:bodyPr/>
          <a:lstStyle>
            <a:lvl1pPr>
              <a:defRPr/>
            </a:lvl1pPr>
          </a:lstStyle>
          <a:p>
            <a:endParaRPr lang="en-US"/>
          </a:p>
        </p:txBody>
      </p:sp>
      <p:sp>
        <p:nvSpPr>
          <p:cNvPr id="7" name="スライド番号プレースホルダ 5"/>
          <p:cNvSpPr>
            <a:spLocks noGrp="1"/>
          </p:cNvSpPr>
          <p:nvPr>
            <p:ph type="sldNum" sz="quarter" idx="12"/>
          </p:nvPr>
        </p:nvSpPr>
        <p:spPr/>
        <p:txBody>
          <a:bodyPr/>
          <a:lstStyle>
            <a:lvl1pPr>
              <a:defRPr/>
            </a:lvl1pPr>
          </a:lstStyle>
          <a:p>
            <a:fld id="{D6128C6B-70D6-154A-95BE-63D18D7D7C5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r>
              <a:rPr lang="en-US" altLang="ja-JP" smtClean="0"/>
              <a:t>1 Ottobre 2014</a:t>
            </a:r>
            <a:endParaRPr lang="en-US"/>
          </a:p>
        </p:txBody>
      </p:sp>
      <p:sp>
        <p:nvSpPr>
          <p:cNvPr id="6" name="フッター プレースホルダ 4"/>
          <p:cNvSpPr>
            <a:spLocks noGrp="1"/>
          </p:cNvSpPr>
          <p:nvPr>
            <p:ph type="ftr" sz="quarter" idx="11"/>
          </p:nvPr>
        </p:nvSpPr>
        <p:spPr/>
        <p:txBody>
          <a:bodyPr/>
          <a:lstStyle>
            <a:lvl1pPr>
              <a:defRPr/>
            </a:lvl1pPr>
          </a:lstStyle>
          <a:p>
            <a:endParaRPr lang="en-US"/>
          </a:p>
        </p:txBody>
      </p:sp>
      <p:sp>
        <p:nvSpPr>
          <p:cNvPr id="7" name="スライド番号プレースホルダ 5"/>
          <p:cNvSpPr>
            <a:spLocks noGrp="1"/>
          </p:cNvSpPr>
          <p:nvPr>
            <p:ph type="sldNum" sz="quarter" idx="12"/>
          </p:nvPr>
        </p:nvSpPr>
        <p:spPr/>
        <p:txBody>
          <a:bodyPr/>
          <a:lstStyle>
            <a:lvl1pPr>
              <a:defRPr/>
            </a:lvl1pPr>
          </a:lstStyle>
          <a:p>
            <a:fld id="{D6128C6B-70D6-154A-95BE-63D18D7D7C5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981696" y="0"/>
            <a:ext cx="8040565" cy="750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endParaRPr lang="en-US" dirty="0"/>
          </a:p>
        </p:txBody>
      </p:sp>
      <p:sp>
        <p:nvSpPr>
          <p:cNvPr id="1027" name="テキスト プレースホルダ 2"/>
          <p:cNvSpPr>
            <a:spLocks noGrp="1"/>
          </p:cNvSpPr>
          <p:nvPr>
            <p:ph type="body" idx="1"/>
          </p:nvPr>
        </p:nvSpPr>
        <p:spPr bwMode="auto">
          <a:xfrm>
            <a:off x="150834" y="864798"/>
            <a:ext cx="8887010" cy="5812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3"/>
          <p:cNvSpPr>
            <a:spLocks noGrp="1"/>
          </p:cNvSpPr>
          <p:nvPr>
            <p:ph type="dt" sz="half" idx="2"/>
          </p:nvPr>
        </p:nvSpPr>
        <p:spPr>
          <a:xfrm>
            <a:off x="502964" y="6689516"/>
            <a:ext cx="2133600" cy="1349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r>
              <a:rPr lang="en-US" altLang="ja-JP" smtClean="0"/>
              <a:t>1 Ottobre 2014</a:t>
            </a:r>
            <a:endParaRPr lang="en-US"/>
          </a:p>
        </p:txBody>
      </p:sp>
      <p:sp>
        <p:nvSpPr>
          <p:cNvPr id="5" name="フッター プレースホルダ 4"/>
          <p:cNvSpPr>
            <a:spLocks noGrp="1"/>
          </p:cNvSpPr>
          <p:nvPr>
            <p:ph type="ftr" sz="quarter" idx="3"/>
          </p:nvPr>
        </p:nvSpPr>
        <p:spPr>
          <a:xfrm>
            <a:off x="2636564" y="6689516"/>
            <a:ext cx="3962400" cy="134937"/>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ea typeface="+mn-ea"/>
                <a:cs typeface="+mn-cs"/>
              </a:defRPr>
            </a:lvl1pPr>
          </a:lstStyle>
          <a:p>
            <a:endParaRPr lang="en-US"/>
          </a:p>
        </p:txBody>
      </p:sp>
      <p:sp>
        <p:nvSpPr>
          <p:cNvPr id="6" name="スライド番号プレースホルダ 5"/>
          <p:cNvSpPr>
            <a:spLocks noGrp="1"/>
          </p:cNvSpPr>
          <p:nvPr>
            <p:ph type="sldNum" sz="quarter" idx="4"/>
          </p:nvPr>
        </p:nvSpPr>
        <p:spPr>
          <a:xfrm>
            <a:off x="6598964" y="6689516"/>
            <a:ext cx="2133600" cy="1349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fld id="{D6128C6B-70D6-154A-95BE-63D18D7D7C52}" type="slidenum">
              <a:rPr lang="en-US" smtClean="0"/>
              <a:t>‹#›</a:t>
            </a:fld>
            <a:endParaRPr lang="en-US"/>
          </a:p>
        </p:txBody>
      </p:sp>
      <p:pic>
        <p:nvPicPr>
          <p:cNvPr id="8" name="図 7"/>
          <p:cNvPicPr>
            <a:picLocks noChangeAspect="1"/>
          </p:cNvPicPr>
          <p:nvPr/>
        </p:nvPicPr>
        <p:blipFill rotWithShape="1">
          <a:blip r:embed="rId13"/>
          <a:srcRect l="17336" t="11029" r="70016" b="65527"/>
          <a:stretch/>
        </p:blipFill>
        <p:spPr>
          <a:xfrm>
            <a:off x="11789" y="0"/>
            <a:ext cx="921662" cy="902134"/>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ctr" defTabSz="457200" rtl="0" eaLnBrk="1" fontAlgn="base" hangingPunct="1">
        <a:spcBef>
          <a:spcPct val="0"/>
        </a:spcBef>
        <a:spcAft>
          <a:spcPct val="0"/>
        </a:spcAft>
        <a:defRPr kumimoji="1" sz="4000" kern="1200">
          <a:solidFill>
            <a:schemeClr val="tx1"/>
          </a:solidFill>
          <a:latin typeface="+mj-lt"/>
          <a:ea typeface="+mj-ea"/>
          <a:cs typeface="ＭＳ Ｐゴシック" charset="-128"/>
        </a:defRPr>
      </a:lvl1pPr>
      <a:lvl2pPr algn="ctr" defTabSz="457200" rtl="0" eaLnBrk="1" fontAlgn="base" hangingPunct="1">
        <a:spcBef>
          <a:spcPct val="0"/>
        </a:spcBef>
        <a:spcAft>
          <a:spcPct val="0"/>
        </a:spcAft>
        <a:defRPr kumimoji="1" sz="40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kumimoji="1" sz="40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kumimoji="1" sz="40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kumimoji="1" sz="40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kumimoji="1" sz="40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kumimoji="1" sz="40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kumimoji="1" sz="40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kumimoji="1" sz="4000">
          <a:solidFill>
            <a:schemeClr val="tx1"/>
          </a:solidFill>
          <a:latin typeface="Calibri" charset="0"/>
          <a:ea typeface="ＭＳ Ｐゴシック" charset="-128"/>
          <a:cs typeface="ＭＳ Ｐゴシック" charset="-128"/>
        </a:defRPr>
      </a:lvl9pPr>
    </p:titleStyle>
    <p:bodyStyle>
      <a:lvl1pPr marL="271463" indent="-271463" algn="l" defTabSz="457200" rtl="0" eaLnBrk="1" fontAlgn="base" hangingPunct="1">
        <a:spcBef>
          <a:spcPct val="20000"/>
        </a:spcBef>
        <a:spcAft>
          <a:spcPct val="0"/>
        </a:spcAft>
        <a:buFont typeface="Arial" charset="0"/>
        <a:buChar char="•"/>
        <a:defRPr kumimoji="1" sz="2800" kern="1200">
          <a:solidFill>
            <a:schemeClr val="tx1"/>
          </a:solidFill>
          <a:latin typeface="+mn-lt"/>
          <a:ea typeface="+mn-ea"/>
          <a:cs typeface="ＭＳ Ｐゴシック" charset="-128"/>
        </a:defRPr>
      </a:lvl1pPr>
      <a:lvl2pPr marL="623888" indent="-379413" algn="l" defTabSz="457200"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2pPr>
      <a:lvl3pPr marL="989013" indent="-363538" algn="l" defTabSz="457200"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kumimoji="1"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kumimoji="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rd.kek.jp/project/soi/"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smtClean="0"/>
              <a:t>Progress of SOI Pixel sensor R&amp;D</a:t>
            </a:r>
            <a:endParaRPr lang="en-US"/>
          </a:p>
        </p:txBody>
      </p:sp>
      <p:sp>
        <p:nvSpPr>
          <p:cNvPr id="3" name="サブタイトル 2"/>
          <p:cNvSpPr>
            <a:spLocks noGrp="1"/>
          </p:cNvSpPr>
          <p:nvPr>
            <p:ph type="subTitle" idx="1"/>
          </p:nvPr>
        </p:nvSpPr>
        <p:spPr/>
        <p:txBody>
          <a:bodyPr/>
          <a:lstStyle/>
          <a:p>
            <a:r>
              <a:rPr lang="en-US" dirty="0" smtClean="0"/>
              <a:t>T. Tsuboyama (KEK)</a:t>
            </a:r>
          </a:p>
          <a:p>
            <a:r>
              <a:rPr lang="en-US" dirty="0" smtClean="0"/>
              <a:t>1 </a:t>
            </a:r>
            <a:r>
              <a:rPr lang="en-US" dirty="0" err="1" smtClean="0"/>
              <a:t>Ottobre</a:t>
            </a:r>
            <a:r>
              <a:rPr lang="en-US" dirty="0" smtClean="0"/>
              <a:t> 2014</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smtClean="0"/>
              <a:t>TID effect compensation</a:t>
            </a:r>
            <a:endParaRPr lang="en-US"/>
          </a:p>
        </p:txBody>
      </p:sp>
      <p:sp>
        <p:nvSpPr>
          <p:cNvPr id="3" name="コンテンツ プレースホルダ 2"/>
          <p:cNvSpPr>
            <a:spLocks noGrp="1"/>
          </p:cNvSpPr>
          <p:nvPr>
            <p:ph idx="1"/>
          </p:nvPr>
        </p:nvSpPr>
        <p:spPr/>
        <p:txBody>
          <a:bodyPr/>
          <a:lstStyle/>
          <a:p>
            <a:r>
              <a:rPr lang="en-US" dirty="0" smtClean="0"/>
              <a:t>The Id-Vg curve for an NMOS and PMOS transistor after 2 </a:t>
            </a:r>
            <a:r>
              <a:rPr lang="en-US" dirty="0" err="1" smtClean="0"/>
              <a:t>MGy</a:t>
            </a:r>
            <a:r>
              <a:rPr lang="en-US" dirty="0" smtClean="0"/>
              <a:t> (200 </a:t>
            </a:r>
            <a:r>
              <a:rPr lang="en-US" dirty="0" err="1" smtClean="0"/>
              <a:t>Mrad</a:t>
            </a:r>
            <a:r>
              <a:rPr lang="en-US" dirty="0" smtClean="0"/>
              <a:t>) irradiation.</a:t>
            </a:r>
          </a:p>
          <a:p>
            <a:r>
              <a:rPr lang="en-US" dirty="0" smtClean="0"/>
              <a:t>With V</a:t>
            </a:r>
            <a:r>
              <a:rPr lang="en-US" baseline="-25000" dirty="0" smtClean="0"/>
              <a:t>SOI2</a:t>
            </a:r>
            <a:r>
              <a:rPr lang="en-US" dirty="0" smtClean="0"/>
              <a:t>~ -20 V the transistor characteristics are recovered close to the original ones.</a:t>
            </a:r>
          </a:p>
          <a:p>
            <a:r>
              <a:rPr lang="en-US" altLang="ja-JP" dirty="0" smtClean="0"/>
              <a:t>In principle, V</a:t>
            </a:r>
            <a:r>
              <a:rPr lang="en-US" altLang="ja-JP" baseline="-25000" dirty="0" smtClean="0"/>
              <a:t>SOI2</a:t>
            </a:r>
            <a:r>
              <a:rPr lang="en-US" altLang="ja-JP" dirty="0" smtClean="0"/>
              <a:t> can be changed transistor by transistor. </a:t>
            </a:r>
            <a:endParaRPr lang="en-US" dirty="0"/>
          </a:p>
        </p:txBody>
      </p:sp>
      <p:sp>
        <p:nvSpPr>
          <p:cNvPr id="4" name="テキスト ボックス 3"/>
          <p:cNvSpPr txBox="1"/>
          <p:nvPr/>
        </p:nvSpPr>
        <p:spPr>
          <a:xfrm>
            <a:off x="1663469" y="3817799"/>
            <a:ext cx="1008112" cy="369332"/>
          </a:xfrm>
          <a:prstGeom prst="rect">
            <a:avLst/>
          </a:prstGeom>
          <a:noFill/>
        </p:spPr>
        <p:txBody>
          <a:bodyPr wrap="square" rtlCol="0">
            <a:spAutoFit/>
          </a:bodyPr>
          <a:lstStyle/>
          <a:p>
            <a:r>
              <a:rPr kumimoji="1" lang="en-US" altLang="ja-JP" smtClean="0"/>
              <a:t>NMOS</a:t>
            </a:r>
            <a:endParaRPr kumimoji="1" lang="ja-JP" altLang="en-US"/>
          </a:p>
        </p:txBody>
      </p:sp>
      <p:sp>
        <p:nvSpPr>
          <p:cNvPr id="5" name="テキスト ボックス 4"/>
          <p:cNvSpPr txBox="1"/>
          <p:nvPr/>
        </p:nvSpPr>
        <p:spPr>
          <a:xfrm>
            <a:off x="6332756" y="3767897"/>
            <a:ext cx="1008112" cy="369332"/>
          </a:xfrm>
          <a:prstGeom prst="rect">
            <a:avLst/>
          </a:prstGeom>
          <a:noFill/>
        </p:spPr>
        <p:txBody>
          <a:bodyPr wrap="square" rtlCol="0">
            <a:spAutoFit/>
          </a:bodyPr>
          <a:lstStyle/>
          <a:p>
            <a:r>
              <a:rPr kumimoji="1" lang="en-US" altLang="ja-JP" smtClean="0"/>
              <a:t>PMOS</a:t>
            </a:r>
            <a:endParaRPr kumimoji="1" lang="ja-JP" altLang="en-US"/>
          </a:p>
        </p:txBody>
      </p:sp>
      <p:sp>
        <p:nvSpPr>
          <p:cNvPr id="6" name="テキスト ボックス 5"/>
          <p:cNvSpPr txBox="1"/>
          <p:nvPr/>
        </p:nvSpPr>
        <p:spPr>
          <a:xfrm rot="16200000">
            <a:off x="-466607" y="5026201"/>
            <a:ext cx="2147275" cy="369332"/>
          </a:xfrm>
          <a:prstGeom prst="rect">
            <a:avLst/>
          </a:prstGeom>
          <a:solidFill>
            <a:schemeClr val="bg1"/>
          </a:solidFill>
        </p:spPr>
        <p:txBody>
          <a:bodyPr wrap="square" rtlCol="0">
            <a:spAutoFit/>
          </a:bodyPr>
          <a:lstStyle/>
          <a:p>
            <a:r>
              <a:rPr kumimoji="1" lang="en-US" altLang="ja-JP" smtClean="0"/>
              <a:t>Threshold voltage</a:t>
            </a:r>
            <a:endParaRPr kumimoji="1" lang="ja-JP" altLang="en-US"/>
          </a:p>
        </p:txBody>
      </p:sp>
      <p:sp>
        <p:nvSpPr>
          <p:cNvPr id="7" name="テキスト ボックス 6"/>
          <p:cNvSpPr txBox="1"/>
          <p:nvPr/>
        </p:nvSpPr>
        <p:spPr>
          <a:xfrm>
            <a:off x="4424865" y="4794600"/>
            <a:ext cx="990015" cy="369332"/>
          </a:xfrm>
          <a:prstGeom prst="rect">
            <a:avLst/>
          </a:prstGeom>
          <a:noFill/>
        </p:spPr>
        <p:txBody>
          <a:bodyPr wrap="none" rtlCol="0">
            <a:spAutoFit/>
          </a:bodyPr>
          <a:lstStyle/>
          <a:p>
            <a:r>
              <a:rPr kumimoji="1" lang="en-US" altLang="ja-JP" err="1" smtClean="0"/>
              <a:t>preirrad</a:t>
            </a:r>
            <a:endParaRPr kumimoji="1" lang="ja-JP" altLang="en-US"/>
          </a:p>
        </p:txBody>
      </p:sp>
      <p:sp>
        <p:nvSpPr>
          <p:cNvPr id="8" name="テキスト ボックス 7"/>
          <p:cNvSpPr txBox="1"/>
          <p:nvPr/>
        </p:nvSpPr>
        <p:spPr>
          <a:xfrm>
            <a:off x="5763637" y="5803061"/>
            <a:ext cx="990015" cy="369332"/>
          </a:xfrm>
          <a:prstGeom prst="rect">
            <a:avLst/>
          </a:prstGeom>
          <a:noFill/>
        </p:spPr>
        <p:txBody>
          <a:bodyPr wrap="none" rtlCol="0">
            <a:spAutoFit/>
          </a:bodyPr>
          <a:lstStyle/>
          <a:p>
            <a:r>
              <a:rPr kumimoji="1" lang="en-US" altLang="ja-JP" err="1" smtClean="0"/>
              <a:t>preirrad</a:t>
            </a:r>
            <a:endParaRPr kumimoji="1" lang="ja-JP" altLang="en-US"/>
          </a:p>
        </p:txBody>
      </p:sp>
      <p:pic>
        <p:nvPicPr>
          <p:cNvPr id="9" name="図 8"/>
          <p:cNvPicPr>
            <a:picLocks noChangeAspect="1"/>
          </p:cNvPicPr>
          <p:nvPr/>
        </p:nvPicPr>
        <p:blipFill>
          <a:blip r:embed="rId2"/>
          <a:stretch>
            <a:fillRect/>
          </a:stretch>
        </p:blipFill>
        <p:spPr>
          <a:xfrm>
            <a:off x="4677479" y="3559700"/>
            <a:ext cx="4356753" cy="3014717"/>
          </a:xfrm>
          <a:prstGeom prst="rect">
            <a:avLst/>
          </a:prstGeom>
        </p:spPr>
      </p:pic>
      <p:pic>
        <p:nvPicPr>
          <p:cNvPr id="10" name="図 9"/>
          <p:cNvPicPr>
            <a:picLocks noChangeAspect="1"/>
          </p:cNvPicPr>
          <p:nvPr/>
        </p:nvPicPr>
        <p:blipFill>
          <a:blip r:embed="rId3"/>
          <a:stretch>
            <a:fillRect/>
          </a:stretch>
        </p:blipFill>
        <p:spPr>
          <a:xfrm>
            <a:off x="344186" y="3505490"/>
            <a:ext cx="4356753" cy="3014717"/>
          </a:xfrm>
          <a:prstGeom prst="rect">
            <a:avLst/>
          </a:prstGeom>
        </p:spPr>
      </p:pic>
      <p:grpSp>
        <p:nvGrpSpPr>
          <p:cNvPr id="11" name="グループ化 29"/>
          <p:cNvGrpSpPr/>
          <p:nvPr/>
        </p:nvGrpSpPr>
        <p:grpSpPr>
          <a:xfrm>
            <a:off x="3416216" y="5364994"/>
            <a:ext cx="3254148" cy="515219"/>
            <a:chOff x="7079374" y="2339759"/>
            <a:chExt cx="3254148" cy="515219"/>
          </a:xfrm>
        </p:grpSpPr>
        <p:sp>
          <p:nvSpPr>
            <p:cNvPr id="12" name="正方形/長方形 11"/>
            <p:cNvSpPr/>
            <p:nvPr/>
          </p:nvSpPr>
          <p:spPr>
            <a:xfrm>
              <a:off x="7079374" y="2339759"/>
              <a:ext cx="2995615" cy="50783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079374" y="2344323"/>
              <a:ext cx="982960" cy="507831"/>
            </a:xfrm>
            <a:prstGeom prst="rect">
              <a:avLst/>
            </a:prstGeom>
            <a:noFill/>
          </p:spPr>
          <p:txBody>
            <a:bodyPr wrap="square" rtlCol="0">
              <a:spAutoFit/>
            </a:bodyPr>
            <a:lstStyle/>
            <a:p>
              <a:r>
                <a:rPr lang="ja-JP" altLang="en-US" sz="900" smtClean="0"/>
                <a:t>●</a:t>
              </a:r>
              <a:r>
                <a:rPr lang="en-US" altLang="ja-JP" sz="900" smtClean="0"/>
                <a:t>VSOI2= 0V</a:t>
              </a:r>
            </a:p>
            <a:p>
              <a:r>
                <a:rPr lang="ja-JP" altLang="en-US" sz="900">
                  <a:solidFill>
                    <a:srgbClr val="CC6633"/>
                  </a:solidFill>
                </a:rPr>
                <a:t>●</a:t>
              </a:r>
              <a:r>
                <a:rPr lang="en-US" altLang="ja-JP" sz="900" smtClean="0"/>
                <a:t>VSOI2=-1V</a:t>
              </a:r>
              <a:endParaRPr lang="ja-JP" altLang="en-US" sz="900"/>
            </a:p>
            <a:p>
              <a:r>
                <a:rPr lang="ja-JP" altLang="en-US" sz="900">
                  <a:solidFill>
                    <a:srgbClr val="FF0000"/>
                  </a:solidFill>
                </a:rPr>
                <a:t>●</a:t>
              </a:r>
              <a:r>
                <a:rPr lang="en-US" altLang="ja-JP" sz="900" smtClean="0"/>
                <a:t>VSOI2=-2V</a:t>
              </a:r>
              <a:endParaRPr lang="en-US" altLang="ja-JP" sz="900"/>
            </a:p>
          </p:txBody>
        </p:sp>
        <p:sp>
          <p:nvSpPr>
            <p:cNvPr id="14" name="テキスト ボックス 13"/>
            <p:cNvSpPr txBox="1"/>
            <p:nvPr/>
          </p:nvSpPr>
          <p:spPr>
            <a:xfrm>
              <a:off x="7778165" y="2347147"/>
              <a:ext cx="982960" cy="507831"/>
            </a:xfrm>
            <a:prstGeom prst="rect">
              <a:avLst/>
            </a:prstGeom>
            <a:noFill/>
          </p:spPr>
          <p:txBody>
            <a:bodyPr wrap="square" rtlCol="0">
              <a:spAutoFit/>
            </a:bodyPr>
            <a:lstStyle/>
            <a:p>
              <a:r>
                <a:rPr lang="ja-JP" altLang="en-US" sz="900" smtClean="0">
                  <a:solidFill>
                    <a:srgbClr val="FFCC00"/>
                  </a:solidFill>
                </a:rPr>
                <a:t>●</a:t>
              </a:r>
              <a:r>
                <a:rPr lang="en-US" altLang="ja-JP" sz="900" smtClean="0"/>
                <a:t>VSOI2=-3V</a:t>
              </a:r>
            </a:p>
            <a:p>
              <a:r>
                <a:rPr lang="ja-JP" altLang="en-US" sz="900">
                  <a:solidFill>
                    <a:srgbClr val="87F32D"/>
                  </a:solidFill>
                </a:rPr>
                <a:t>●</a:t>
              </a:r>
              <a:r>
                <a:rPr lang="en-US" altLang="ja-JP" sz="900" smtClean="0"/>
                <a:t>VSOI2=-4V</a:t>
              </a:r>
              <a:endParaRPr lang="ja-JP" altLang="en-US" sz="900"/>
            </a:p>
            <a:p>
              <a:r>
                <a:rPr lang="ja-JP" altLang="en-US" sz="900">
                  <a:solidFill>
                    <a:srgbClr val="009900"/>
                  </a:solidFill>
                </a:rPr>
                <a:t>●</a:t>
              </a:r>
              <a:r>
                <a:rPr lang="en-US" altLang="ja-JP" sz="900" smtClean="0"/>
                <a:t>VSOI2=-5V</a:t>
              </a:r>
              <a:endParaRPr lang="en-US" altLang="ja-JP" sz="900"/>
            </a:p>
          </p:txBody>
        </p:sp>
        <p:sp>
          <p:nvSpPr>
            <p:cNvPr id="15" name="テキスト ボックス 14"/>
            <p:cNvSpPr txBox="1"/>
            <p:nvPr/>
          </p:nvSpPr>
          <p:spPr>
            <a:xfrm>
              <a:off x="8486662" y="2339759"/>
              <a:ext cx="1070629" cy="507831"/>
            </a:xfrm>
            <a:prstGeom prst="rect">
              <a:avLst/>
            </a:prstGeom>
            <a:noFill/>
          </p:spPr>
          <p:txBody>
            <a:bodyPr wrap="square" rtlCol="0">
              <a:spAutoFit/>
            </a:bodyPr>
            <a:lstStyle/>
            <a:p>
              <a:r>
                <a:rPr lang="ja-JP" altLang="en-US" sz="900" smtClean="0">
                  <a:solidFill>
                    <a:srgbClr val="00CCCC"/>
                  </a:solidFill>
                </a:rPr>
                <a:t>●</a:t>
              </a:r>
              <a:r>
                <a:rPr lang="en-US" altLang="ja-JP" sz="900" smtClean="0"/>
                <a:t>VSOI2=-10V</a:t>
              </a:r>
            </a:p>
            <a:p>
              <a:r>
                <a:rPr lang="ja-JP" altLang="en-US" sz="900">
                  <a:solidFill>
                    <a:srgbClr val="0000FF"/>
                  </a:solidFill>
                </a:rPr>
                <a:t>●</a:t>
              </a:r>
              <a:r>
                <a:rPr lang="en-US" altLang="ja-JP" sz="900" smtClean="0"/>
                <a:t>VSOI2=-15V</a:t>
              </a:r>
              <a:endParaRPr lang="ja-JP" altLang="en-US" sz="900"/>
            </a:p>
            <a:p>
              <a:r>
                <a:rPr lang="ja-JP" altLang="en-US" sz="900">
                  <a:solidFill>
                    <a:srgbClr val="990099"/>
                  </a:solidFill>
                </a:rPr>
                <a:t>●</a:t>
              </a:r>
              <a:r>
                <a:rPr lang="en-US" altLang="ja-JP" sz="900" smtClean="0"/>
                <a:t>VSOI2=-20V</a:t>
              </a:r>
              <a:endParaRPr lang="en-US" altLang="ja-JP" sz="900"/>
            </a:p>
          </p:txBody>
        </p:sp>
        <p:sp>
          <p:nvSpPr>
            <p:cNvPr id="16" name="テキスト ボックス 15"/>
            <p:cNvSpPr txBox="1"/>
            <p:nvPr/>
          </p:nvSpPr>
          <p:spPr>
            <a:xfrm>
              <a:off x="9262893" y="2346804"/>
              <a:ext cx="1070629" cy="369332"/>
            </a:xfrm>
            <a:prstGeom prst="rect">
              <a:avLst/>
            </a:prstGeom>
            <a:noFill/>
          </p:spPr>
          <p:txBody>
            <a:bodyPr wrap="square" rtlCol="0">
              <a:spAutoFit/>
            </a:bodyPr>
            <a:lstStyle/>
            <a:p>
              <a:r>
                <a:rPr lang="ja-JP" altLang="en-US" sz="900" smtClean="0">
                  <a:solidFill>
                    <a:srgbClr val="FF34AE"/>
                  </a:solidFill>
                </a:rPr>
                <a:t>●</a:t>
              </a:r>
              <a:r>
                <a:rPr lang="en-US" altLang="ja-JP" sz="900" smtClean="0"/>
                <a:t>VSOI2=-25V</a:t>
              </a:r>
              <a:endParaRPr lang="ja-JP" altLang="en-US" sz="900"/>
            </a:p>
            <a:p>
              <a:endParaRPr lang="en-US" altLang="ja-JP" sz="900"/>
            </a:p>
          </p:txBody>
        </p:sp>
      </p:grpSp>
      <p:sp>
        <p:nvSpPr>
          <p:cNvPr id="17" name="テキスト ボックス 16"/>
          <p:cNvSpPr txBox="1"/>
          <p:nvPr/>
        </p:nvSpPr>
        <p:spPr>
          <a:xfrm>
            <a:off x="1336945" y="4386051"/>
            <a:ext cx="803425" cy="369332"/>
          </a:xfrm>
          <a:prstGeom prst="rect">
            <a:avLst/>
          </a:prstGeom>
          <a:noFill/>
        </p:spPr>
        <p:txBody>
          <a:bodyPr wrap="none" rtlCol="0">
            <a:spAutoFit/>
          </a:bodyPr>
          <a:lstStyle/>
          <a:p>
            <a:r>
              <a:rPr lang="en-US" altLang="ja-JP" b="1" smtClean="0">
                <a:solidFill>
                  <a:srgbClr val="0070C0"/>
                </a:solidFill>
              </a:rPr>
              <a:t>NMOS</a:t>
            </a:r>
            <a:endParaRPr kumimoji="1" lang="ja-JP" altLang="en-US" b="1">
              <a:solidFill>
                <a:srgbClr val="0070C0"/>
              </a:solidFill>
            </a:endParaRPr>
          </a:p>
        </p:txBody>
      </p:sp>
      <p:sp>
        <p:nvSpPr>
          <p:cNvPr id="18" name="テキスト ボックス 17"/>
          <p:cNvSpPr txBox="1"/>
          <p:nvPr/>
        </p:nvSpPr>
        <p:spPr>
          <a:xfrm>
            <a:off x="7639834" y="4301954"/>
            <a:ext cx="774571" cy="369332"/>
          </a:xfrm>
          <a:prstGeom prst="rect">
            <a:avLst/>
          </a:prstGeom>
          <a:noFill/>
        </p:spPr>
        <p:txBody>
          <a:bodyPr wrap="none" rtlCol="0">
            <a:spAutoFit/>
          </a:bodyPr>
          <a:lstStyle/>
          <a:p>
            <a:r>
              <a:rPr lang="en-US" altLang="ja-JP" b="1">
                <a:solidFill>
                  <a:srgbClr val="FF0000"/>
                </a:solidFill>
              </a:rPr>
              <a:t>P</a:t>
            </a:r>
            <a:r>
              <a:rPr lang="en-US" altLang="ja-JP" b="1" smtClean="0">
                <a:solidFill>
                  <a:srgbClr val="FF0000"/>
                </a:solidFill>
              </a:rPr>
              <a:t>MOS</a:t>
            </a:r>
            <a:endParaRPr kumimoji="1" lang="ja-JP" altLang="en-US" b="1">
              <a:solidFill>
                <a:srgbClr val="FF0000"/>
              </a:solidFill>
            </a:endParaRPr>
          </a:p>
        </p:txBody>
      </p:sp>
      <p:sp>
        <p:nvSpPr>
          <p:cNvPr id="19" name="テキスト ボックス 18"/>
          <p:cNvSpPr txBox="1"/>
          <p:nvPr/>
        </p:nvSpPr>
        <p:spPr>
          <a:xfrm>
            <a:off x="1246347" y="4113039"/>
            <a:ext cx="1448217" cy="369332"/>
          </a:xfrm>
          <a:prstGeom prst="rect">
            <a:avLst/>
          </a:prstGeom>
          <a:noFill/>
        </p:spPr>
        <p:txBody>
          <a:bodyPr wrap="none" rtlCol="0">
            <a:spAutoFit/>
          </a:bodyPr>
          <a:lstStyle/>
          <a:p>
            <a:r>
              <a:rPr kumimoji="1" lang="en-US" altLang="ja-JP" b="1" smtClean="0"/>
              <a:t> - - -</a:t>
            </a:r>
            <a:r>
              <a:rPr kumimoji="1" lang="en-US" altLang="ja-JP" smtClean="0"/>
              <a:t> </a:t>
            </a:r>
            <a:r>
              <a:rPr kumimoji="1" lang="en-US" altLang="ja-JP" b="1" smtClean="0"/>
              <a:t>pre-</a:t>
            </a:r>
            <a:r>
              <a:rPr kumimoji="1" lang="en-US" altLang="ja-JP" b="1" err="1" smtClean="0"/>
              <a:t>irrad</a:t>
            </a:r>
            <a:endParaRPr kumimoji="1" lang="ja-JP" altLang="en-US" b="1"/>
          </a:p>
        </p:txBody>
      </p:sp>
      <p:sp>
        <p:nvSpPr>
          <p:cNvPr id="20" name="テキスト ボックス 19"/>
          <p:cNvSpPr txBox="1"/>
          <p:nvPr/>
        </p:nvSpPr>
        <p:spPr>
          <a:xfrm>
            <a:off x="7075987" y="4019076"/>
            <a:ext cx="1448217" cy="369332"/>
          </a:xfrm>
          <a:prstGeom prst="rect">
            <a:avLst/>
          </a:prstGeom>
          <a:noFill/>
        </p:spPr>
        <p:txBody>
          <a:bodyPr wrap="none" rtlCol="0">
            <a:spAutoFit/>
          </a:bodyPr>
          <a:lstStyle/>
          <a:p>
            <a:r>
              <a:rPr kumimoji="1" lang="en-US" altLang="ja-JP" b="1" smtClean="0"/>
              <a:t> - - -</a:t>
            </a:r>
            <a:r>
              <a:rPr kumimoji="1" lang="en-US" altLang="ja-JP" smtClean="0"/>
              <a:t> </a:t>
            </a:r>
            <a:r>
              <a:rPr kumimoji="1" lang="en-US" altLang="ja-JP" b="1" smtClean="0"/>
              <a:t>pre-</a:t>
            </a:r>
            <a:r>
              <a:rPr kumimoji="1" lang="en-US" altLang="ja-JP" b="1" err="1" smtClean="0"/>
              <a:t>irrad</a:t>
            </a:r>
            <a:endParaRPr kumimoji="1" lang="ja-JP" altLang="en-US" b="1"/>
          </a:p>
        </p:txBody>
      </p:sp>
      <p:pic>
        <p:nvPicPr>
          <p:cNvPr id="21" name="図 20"/>
          <p:cNvPicPr>
            <a:picLocks noChangeAspect="1"/>
          </p:cNvPicPr>
          <p:nvPr/>
        </p:nvPicPr>
        <p:blipFill rotWithShape="1">
          <a:blip r:embed="rId4"/>
          <a:srcRect l="33594" t="13183" r="16305" b="81761"/>
          <a:stretch/>
        </p:blipFill>
        <p:spPr>
          <a:xfrm>
            <a:off x="415832" y="3514910"/>
            <a:ext cx="2889228" cy="208501"/>
          </a:xfrm>
          <a:prstGeom prst="rect">
            <a:avLst/>
          </a:prstGeom>
        </p:spPr>
      </p:pic>
      <p:sp>
        <p:nvSpPr>
          <p:cNvPr id="22" name="テキスト ボックス 21"/>
          <p:cNvSpPr txBox="1"/>
          <p:nvPr/>
        </p:nvSpPr>
        <p:spPr>
          <a:xfrm>
            <a:off x="1383624" y="4653066"/>
            <a:ext cx="756746" cy="369332"/>
          </a:xfrm>
          <a:prstGeom prst="rect">
            <a:avLst/>
          </a:prstGeom>
          <a:noFill/>
        </p:spPr>
        <p:txBody>
          <a:bodyPr wrap="none" rtlCol="0">
            <a:spAutoFit/>
          </a:bodyPr>
          <a:lstStyle/>
          <a:p>
            <a:r>
              <a:rPr lang="en-US" altLang="ja-JP" b="1"/>
              <a:t>2</a:t>
            </a:r>
            <a:r>
              <a:rPr kumimoji="1" lang="en-US" altLang="ja-JP" b="1" smtClean="0"/>
              <a:t>MGy</a:t>
            </a:r>
            <a:endParaRPr kumimoji="1" lang="ja-JP" altLang="en-US" b="1"/>
          </a:p>
        </p:txBody>
      </p:sp>
      <p:sp>
        <p:nvSpPr>
          <p:cNvPr id="23" name="テキスト ボックス 22"/>
          <p:cNvSpPr txBox="1"/>
          <p:nvPr/>
        </p:nvSpPr>
        <p:spPr>
          <a:xfrm>
            <a:off x="7703591" y="4584832"/>
            <a:ext cx="756746" cy="369332"/>
          </a:xfrm>
          <a:prstGeom prst="rect">
            <a:avLst/>
          </a:prstGeom>
          <a:noFill/>
        </p:spPr>
        <p:txBody>
          <a:bodyPr wrap="none" rtlCol="0">
            <a:spAutoFit/>
          </a:bodyPr>
          <a:lstStyle/>
          <a:p>
            <a:r>
              <a:rPr kumimoji="1" lang="en-US" altLang="ja-JP" b="1" smtClean="0"/>
              <a:t>2MGy</a:t>
            </a:r>
            <a:endParaRPr kumimoji="1" lang="ja-JP" altLang="en-US" b="1"/>
          </a:p>
        </p:txBody>
      </p:sp>
      <p:sp>
        <p:nvSpPr>
          <p:cNvPr id="24" name="テキスト ボックス 23"/>
          <p:cNvSpPr txBox="1"/>
          <p:nvPr/>
        </p:nvSpPr>
        <p:spPr>
          <a:xfrm>
            <a:off x="212618" y="6205085"/>
            <a:ext cx="1761060" cy="369332"/>
          </a:xfrm>
          <a:prstGeom prst="rect">
            <a:avLst/>
          </a:prstGeom>
          <a:noFill/>
        </p:spPr>
        <p:txBody>
          <a:bodyPr wrap="none" rtlCol="0">
            <a:spAutoFit/>
          </a:bodyPr>
          <a:lstStyle/>
          <a:p>
            <a:r>
              <a:rPr kumimoji="1" lang="en-US" altLang="ja-JP" dirty="0" smtClean="0"/>
              <a:t>Honda (Tsukuba)</a:t>
            </a:r>
            <a:endParaRPr kumimoji="1" lang="ja-JP" altLang="en-US" dirty="0"/>
          </a:p>
        </p:txBody>
      </p:sp>
      <p:cxnSp>
        <p:nvCxnSpPr>
          <p:cNvPr id="26" name="直線矢印コネクタ 25"/>
          <p:cNvCxnSpPr/>
          <p:nvPr/>
        </p:nvCxnSpPr>
        <p:spPr>
          <a:xfrm flipH="1" flipV="1">
            <a:off x="1970455" y="5067058"/>
            <a:ext cx="1020718" cy="80576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p:nvPr/>
        </p:nvCxnSpPr>
        <p:spPr>
          <a:xfrm>
            <a:off x="2399654" y="4954164"/>
            <a:ext cx="591519" cy="432759"/>
          </a:xfrm>
          <a:prstGeom prst="straightConnector1">
            <a:avLst/>
          </a:prstGeom>
          <a:ln>
            <a:solidFill>
              <a:srgbClr val="00B05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0" name="直線矢印コネクタ 29"/>
          <p:cNvCxnSpPr/>
          <p:nvPr/>
        </p:nvCxnSpPr>
        <p:spPr>
          <a:xfrm flipH="1">
            <a:off x="6286262" y="4671287"/>
            <a:ext cx="900111" cy="49264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直線矢印コネクタ 30"/>
          <p:cNvCxnSpPr/>
          <p:nvPr/>
        </p:nvCxnSpPr>
        <p:spPr>
          <a:xfrm flipV="1">
            <a:off x="6135049" y="4526547"/>
            <a:ext cx="947345" cy="452719"/>
          </a:xfrm>
          <a:prstGeom prst="straightConnector1">
            <a:avLst/>
          </a:prstGeom>
          <a:ln>
            <a:solidFill>
              <a:srgbClr val="00B050"/>
            </a:solidFill>
            <a:tailEnd type="arrow"/>
          </a:ln>
          <a:effectLst/>
        </p:spPr>
        <p:style>
          <a:lnRef idx="2">
            <a:schemeClr val="accent1"/>
          </a:lnRef>
          <a:fillRef idx="0">
            <a:schemeClr val="accent1"/>
          </a:fillRef>
          <a:effectRef idx="1">
            <a:schemeClr val="accent1"/>
          </a:effectRef>
          <a:fontRef idx="minor">
            <a:schemeClr val="tx1"/>
          </a:fontRef>
        </p:style>
      </p:cxnSp>
      <p:sp>
        <p:nvSpPr>
          <p:cNvPr id="25" name="日付プレースホルダー 24"/>
          <p:cNvSpPr>
            <a:spLocks noGrp="1"/>
          </p:cNvSpPr>
          <p:nvPr>
            <p:ph type="dt" sz="half" idx="10"/>
          </p:nvPr>
        </p:nvSpPr>
        <p:spPr/>
        <p:txBody>
          <a:bodyPr/>
          <a:lstStyle/>
          <a:p>
            <a:r>
              <a:rPr lang="en-US" altLang="ja-JP" smtClean="0"/>
              <a:t>1 Ottobre 2014</a:t>
            </a:r>
            <a:endParaRPr lang="en-US"/>
          </a:p>
        </p:txBody>
      </p:sp>
      <p:sp>
        <p:nvSpPr>
          <p:cNvPr id="28" name="フッター プレースホルダー 27"/>
          <p:cNvSpPr>
            <a:spLocks noGrp="1"/>
          </p:cNvSpPr>
          <p:nvPr>
            <p:ph type="ftr" sz="quarter" idx="11"/>
          </p:nvPr>
        </p:nvSpPr>
        <p:spPr/>
        <p:txBody>
          <a:bodyPr/>
          <a:lstStyle/>
          <a:p>
            <a:endParaRPr lang="en-US"/>
          </a:p>
        </p:txBody>
      </p:sp>
      <p:sp>
        <p:nvSpPr>
          <p:cNvPr id="29" name="スライド番号プレースホルダー 28"/>
          <p:cNvSpPr>
            <a:spLocks noGrp="1"/>
          </p:cNvSpPr>
          <p:nvPr>
            <p:ph type="sldNum" sz="quarter" idx="12"/>
          </p:nvPr>
        </p:nvSpPr>
        <p:spPr/>
        <p:txBody>
          <a:bodyPr/>
          <a:lstStyle/>
          <a:p>
            <a:fld id="{D6128C6B-70D6-154A-95BE-63D18D7D7C52}"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smtClean="0"/>
              <a:t>The DSOI pixel sensor</a:t>
            </a:r>
            <a:endParaRPr lang="en-US"/>
          </a:p>
        </p:txBody>
      </p:sp>
      <p:sp>
        <p:nvSpPr>
          <p:cNvPr id="3" name="コンテンツ プレースホルダ 2"/>
          <p:cNvSpPr>
            <a:spLocks noGrp="1"/>
          </p:cNvSpPr>
          <p:nvPr>
            <p:ph idx="1"/>
          </p:nvPr>
        </p:nvSpPr>
        <p:spPr/>
        <p:txBody>
          <a:bodyPr/>
          <a:lstStyle/>
          <a:p>
            <a:pPr lvl="0"/>
            <a:r>
              <a:rPr lang="en-US" altLang="ja-JP" smtClean="0"/>
              <a:t>Response to infrared laser</a:t>
            </a:r>
          </a:p>
          <a:p>
            <a:pPr lvl="1"/>
            <a:r>
              <a:rPr lang="en-US" altLang="ja-JP" smtClean="0"/>
              <a:t>1064 nm wavelength and 25 ns pulse duration.</a:t>
            </a:r>
            <a:endParaRPr lang="ja-JP" altLang="en-US" smtClean="0"/>
          </a:p>
          <a:p>
            <a:endParaRPr lang="en-US"/>
          </a:p>
        </p:txBody>
      </p:sp>
      <p:pic>
        <p:nvPicPr>
          <p:cNvPr id="4" name="図 3" descr="IRIV_CZ09.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3651115"/>
            <a:ext cx="3874197" cy="3067927"/>
          </a:xfrm>
          <a:prstGeom prst="rect">
            <a:avLst/>
          </a:prstGeom>
        </p:spPr>
      </p:pic>
      <p:pic>
        <p:nvPicPr>
          <p:cNvPr id="9" name="図 8"/>
          <p:cNvPicPr>
            <a:picLocks noChangeAspect="1"/>
          </p:cNvPicPr>
          <p:nvPr/>
        </p:nvPicPr>
        <p:blipFill rotWithShape="1">
          <a:blip r:embed="rId4"/>
          <a:srcRect l="33419" t="9782" b="8865"/>
          <a:stretch/>
        </p:blipFill>
        <p:spPr>
          <a:xfrm>
            <a:off x="3949580" y="1868600"/>
            <a:ext cx="4752634" cy="2016224"/>
          </a:xfrm>
          <a:prstGeom prst="rect">
            <a:avLst/>
          </a:prstGeom>
        </p:spPr>
      </p:pic>
      <p:sp>
        <p:nvSpPr>
          <p:cNvPr id="10" name="テキスト ボックス 9"/>
          <p:cNvSpPr txBox="1"/>
          <p:nvPr/>
        </p:nvSpPr>
        <p:spPr>
          <a:xfrm>
            <a:off x="395430" y="4301452"/>
            <a:ext cx="4851355" cy="1754327"/>
          </a:xfrm>
          <a:prstGeom prst="rect">
            <a:avLst/>
          </a:prstGeom>
          <a:solidFill>
            <a:schemeClr val="bg1"/>
          </a:solidFill>
        </p:spPr>
        <p:txBody>
          <a:bodyPr wrap="square" rtlCol="0">
            <a:spAutoFit/>
          </a:bodyPr>
          <a:lstStyle/>
          <a:p>
            <a:r>
              <a:rPr lang="en-US" altLang="ja-JP" smtClean="0">
                <a:cs typeface="Helvetica Neue"/>
              </a:rPr>
              <a:t>A 100 um thick </a:t>
            </a:r>
            <a:r>
              <a:rPr lang="en-US" altLang="ja-JP" err="1">
                <a:cs typeface="Helvetica Neue"/>
              </a:rPr>
              <a:t>n</a:t>
            </a:r>
            <a:r>
              <a:rPr lang="en-US" altLang="ja-JP" smtClean="0">
                <a:cs typeface="Helvetica Neue"/>
              </a:rPr>
              <a:t>-type </a:t>
            </a:r>
            <a:r>
              <a:rPr lang="en-US" altLang="ja-JP" err="1" smtClean="0">
                <a:cs typeface="Helvetica Neue"/>
              </a:rPr>
              <a:t>Cz</a:t>
            </a:r>
            <a:r>
              <a:rPr lang="en-US" altLang="ja-JP" smtClean="0">
                <a:cs typeface="Helvetica Neue"/>
              </a:rPr>
              <a:t> (700</a:t>
            </a:r>
            <a:r>
              <a:rPr lang="en-US" altLang="ja-JP" smtClean="0">
                <a:latin typeface="Symbol" charset="2"/>
                <a:cs typeface="Symbol" charset="2"/>
              </a:rPr>
              <a:t>W</a:t>
            </a:r>
            <a:r>
              <a:rPr lang="en-US" altLang="ja-JP" smtClean="0">
                <a:cs typeface="Helvetica Neue"/>
              </a:rPr>
              <a:t>cm)wafer is used. </a:t>
            </a:r>
          </a:p>
          <a:p>
            <a:r>
              <a:rPr lang="en-US" altLang="ja-JP" err="1" smtClean="0">
                <a:cs typeface="Helvetica Neue"/>
              </a:rPr>
              <a:t>Vfd</a:t>
            </a:r>
            <a:r>
              <a:rPr lang="en-US" altLang="ja-JP" smtClean="0">
                <a:cs typeface="Helvetica Neue"/>
              </a:rPr>
              <a:t>=50V,</a:t>
            </a:r>
          </a:p>
          <a:p>
            <a:endParaRPr lang="en-US" altLang="ja-JP" smtClean="0">
              <a:cs typeface="Helvetica Neue"/>
            </a:endParaRPr>
          </a:p>
          <a:p>
            <a:r>
              <a:rPr lang="en-US" altLang="ja-JP" smtClean="0">
                <a:cs typeface="Helvetica Neue"/>
              </a:rPr>
              <a:t>A</a:t>
            </a:r>
            <a:r>
              <a:rPr kumimoji="1" lang="en-US" altLang="ja-JP" smtClean="0">
                <a:cs typeface="Helvetica Neue"/>
              </a:rPr>
              <a:t>verage ADC count vs. the bias voltage.</a:t>
            </a:r>
          </a:p>
          <a:p>
            <a:pPr>
              <a:buFont typeface="Wingdings" charset="2"/>
              <a:buChar char="è"/>
            </a:pPr>
            <a:r>
              <a:rPr lang="en-US" altLang="ja-JP" smtClean="0">
                <a:cs typeface="Wingdings"/>
                <a:sym typeface="Wingdings"/>
              </a:rPr>
              <a:t>L</a:t>
            </a:r>
            <a:r>
              <a:rPr lang="en-US" altLang="ja-JP" smtClean="0">
                <a:cs typeface="Helvetica Neue"/>
              </a:rPr>
              <a:t>inearity and sensitivity after 100kGy (with </a:t>
            </a:r>
            <a:r>
              <a:rPr lang="en-US" altLang="ja-JP">
                <a:cs typeface="Helvetica Neue"/>
              </a:rPr>
              <a:t>VSOI2=-</a:t>
            </a:r>
            <a:r>
              <a:rPr lang="en-US" altLang="ja-JP" smtClean="0">
                <a:cs typeface="Helvetica Neue"/>
              </a:rPr>
              <a:t>10V) are </a:t>
            </a:r>
            <a:r>
              <a:rPr lang="en-US" altLang="ja-JP">
                <a:cs typeface="Helvetica Neue"/>
              </a:rPr>
              <a:t>similar </a:t>
            </a:r>
            <a:r>
              <a:rPr lang="en-US" altLang="ja-JP" smtClean="0">
                <a:cs typeface="Helvetica Neue"/>
              </a:rPr>
              <a:t>to pre-irradiation</a:t>
            </a:r>
          </a:p>
        </p:txBody>
      </p:sp>
      <p:grpSp>
        <p:nvGrpSpPr>
          <p:cNvPr id="16" name="図形グループ 15"/>
          <p:cNvGrpSpPr/>
          <p:nvPr/>
        </p:nvGrpSpPr>
        <p:grpSpPr>
          <a:xfrm>
            <a:off x="395430" y="1876182"/>
            <a:ext cx="2318135" cy="2008642"/>
            <a:chOff x="-763638" y="592810"/>
            <a:chExt cx="2318135" cy="2008642"/>
          </a:xfrm>
        </p:grpSpPr>
        <p:pic>
          <p:nvPicPr>
            <p:cNvPr id="7" name="図 6"/>
            <p:cNvPicPr>
              <a:picLocks noChangeAspect="1"/>
            </p:cNvPicPr>
            <p:nvPr/>
          </p:nvPicPr>
          <p:blipFill rotWithShape="1">
            <a:blip r:embed="rId4"/>
            <a:srcRect l="766" t="8669" r="66447" b="9506"/>
            <a:stretch/>
          </p:blipFill>
          <p:spPr>
            <a:xfrm>
              <a:off x="-763638" y="592810"/>
              <a:ext cx="2318135" cy="2008642"/>
            </a:xfrm>
            <a:prstGeom prst="rect">
              <a:avLst/>
            </a:prstGeom>
          </p:spPr>
        </p:pic>
        <p:sp>
          <p:nvSpPr>
            <p:cNvPr id="11" name="テキスト ボックス 10"/>
            <p:cNvSpPr txBox="1"/>
            <p:nvPr/>
          </p:nvSpPr>
          <p:spPr>
            <a:xfrm>
              <a:off x="-310817" y="1917050"/>
              <a:ext cx="1346952" cy="400110"/>
            </a:xfrm>
            <a:prstGeom prst="rect">
              <a:avLst/>
            </a:prstGeom>
            <a:noFill/>
          </p:spPr>
          <p:txBody>
            <a:bodyPr wrap="none" rtlCol="0">
              <a:spAutoFit/>
            </a:bodyPr>
            <a:lstStyle/>
            <a:p>
              <a:r>
                <a:rPr kumimoji="1" lang="en-US" altLang="ja-JP" sz="2000" b="1" i="1" smtClean="0">
                  <a:solidFill>
                    <a:srgbClr val="FFFF00"/>
                  </a:solidFill>
                  <a:latin typeface="Helvetica Neue"/>
                  <a:cs typeface="Helvetica Neue"/>
                </a:rPr>
                <a:t>Pre-irrad</a:t>
              </a:r>
              <a:endParaRPr kumimoji="1" lang="ja-JP" altLang="en-US" sz="2000" b="1" i="1">
                <a:solidFill>
                  <a:srgbClr val="FFFF00"/>
                </a:solidFill>
                <a:latin typeface="Helvetica Neue"/>
                <a:cs typeface="Helvetica Neue"/>
              </a:endParaRPr>
            </a:p>
          </p:txBody>
        </p:sp>
      </p:grpSp>
      <p:sp>
        <p:nvSpPr>
          <p:cNvPr id="12" name="テキスト ボックス 11"/>
          <p:cNvSpPr txBox="1"/>
          <p:nvPr/>
        </p:nvSpPr>
        <p:spPr>
          <a:xfrm>
            <a:off x="4479656" y="3200422"/>
            <a:ext cx="1336816" cy="369332"/>
          </a:xfrm>
          <a:prstGeom prst="rect">
            <a:avLst/>
          </a:prstGeom>
          <a:noFill/>
        </p:spPr>
        <p:txBody>
          <a:bodyPr wrap="none" rtlCol="0">
            <a:spAutoFit/>
          </a:bodyPr>
          <a:lstStyle/>
          <a:p>
            <a:r>
              <a:rPr kumimoji="1" lang="en-US" altLang="ja-JP" b="1" smtClean="0">
                <a:solidFill>
                  <a:srgbClr val="FFFF00"/>
                </a:solidFill>
                <a:latin typeface="Helvetica Neue"/>
                <a:cs typeface="Helvetica Neue"/>
              </a:rPr>
              <a:t>VSOI2=0V</a:t>
            </a:r>
            <a:endParaRPr kumimoji="1" lang="ja-JP" altLang="en-US" b="1">
              <a:solidFill>
                <a:srgbClr val="FFFF00"/>
              </a:solidFill>
              <a:latin typeface="Helvetica Neue"/>
              <a:cs typeface="Helvetica Neue"/>
            </a:endParaRPr>
          </a:p>
        </p:txBody>
      </p:sp>
      <p:sp>
        <p:nvSpPr>
          <p:cNvPr id="13" name="テキスト ボックス 12"/>
          <p:cNvSpPr txBox="1"/>
          <p:nvPr/>
        </p:nvSpPr>
        <p:spPr>
          <a:xfrm>
            <a:off x="6841307" y="3200422"/>
            <a:ext cx="1559107" cy="369332"/>
          </a:xfrm>
          <a:prstGeom prst="rect">
            <a:avLst/>
          </a:prstGeom>
          <a:noFill/>
        </p:spPr>
        <p:txBody>
          <a:bodyPr wrap="none" rtlCol="0">
            <a:spAutoFit/>
          </a:bodyPr>
          <a:lstStyle/>
          <a:p>
            <a:r>
              <a:rPr kumimoji="1" lang="en-US" altLang="ja-JP" b="1" smtClean="0">
                <a:solidFill>
                  <a:srgbClr val="FFFF00"/>
                </a:solidFill>
                <a:latin typeface="Helvetica Neue"/>
                <a:cs typeface="Helvetica Neue"/>
              </a:rPr>
              <a:t>VSOI2=-10V</a:t>
            </a:r>
            <a:endParaRPr kumimoji="1" lang="ja-JP" altLang="en-US" b="1">
              <a:solidFill>
                <a:srgbClr val="FFFF00"/>
              </a:solidFill>
              <a:latin typeface="Helvetica Neue"/>
              <a:cs typeface="Helvetica Neue"/>
            </a:endParaRPr>
          </a:p>
        </p:txBody>
      </p:sp>
      <p:sp>
        <p:nvSpPr>
          <p:cNvPr id="14" name="正方形/長方形 13"/>
          <p:cNvSpPr/>
          <p:nvPr/>
        </p:nvSpPr>
        <p:spPr>
          <a:xfrm>
            <a:off x="150834" y="6459558"/>
            <a:ext cx="2843808" cy="369332"/>
          </a:xfrm>
          <a:prstGeom prst="rect">
            <a:avLst/>
          </a:prstGeom>
        </p:spPr>
        <p:txBody>
          <a:bodyPr wrap="square">
            <a:spAutoFit/>
          </a:bodyPr>
          <a:lstStyle/>
          <a:p>
            <a:r>
              <a:rPr lang="en-US" altLang="ja-JP" smtClean="0">
                <a:solidFill>
                  <a:srgbClr val="3C3C3C"/>
                </a:solidFill>
              </a:rPr>
              <a:t>M. Asano (Tsukuba)</a:t>
            </a:r>
            <a:endParaRPr lang="ja-JP" altLang="en-US"/>
          </a:p>
        </p:txBody>
      </p:sp>
      <p:sp>
        <p:nvSpPr>
          <p:cNvPr id="17" name="右矢印 16"/>
          <p:cNvSpPr/>
          <p:nvPr/>
        </p:nvSpPr>
        <p:spPr>
          <a:xfrm>
            <a:off x="2929358" y="2702763"/>
            <a:ext cx="1020222" cy="268293"/>
          </a:xfrm>
          <a:prstGeom prst="rightArrow">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テキスト ボックス 19"/>
          <p:cNvSpPr txBox="1"/>
          <p:nvPr/>
        </p:nvSpPr>
        <p:spPr>
          <a:xfrm>
            <a:off x="2977815" y="2333431"/>
            <a:ext cx="889987" cy="369332"/>
          </a:xfrm>
          <a:prstGeom prst="rect">
            <a:avLst/>
          </a:prstGeom>
          <a:noFill/>
        </p:spPr>
        <p:txBody>
          <a:bodyPr wrap="none" rtlCol="0">
            <a:spAutoFit/>
          </a:bodyPr>
          <a:lstStyle/>
          <a:p>
            <a:r>
              <a:rPr lang="en-US" altLang="ja-JP" smtClean="0">
                <a:cs typeface="Helvetica Neue"/>
              </a:rPr>
              <a:t>100kGy</a:t>
            </a:r>
            <a:endParaRPr lang="en-US"/>
          </a:p>
        </p:txBody>
      </p:sp>
      <p:sp>
        <p:nvSpPr>
          <p:cNvPr id="5" name="日付プレースホルダー 4"/>
          <p:cNvSpPr>
            <a:spLocks noGrp="1"/>
          </p:cNvSpPr>
          <p:nvPr>
            <p:ph type="dt" sz="half" idx="10"/>
          </p:nvPr>
        </p:nvSpPr>
        <p:spPr/>
        <p:txBody>
          <a:bodyPr/>
          <a:lstStyle/>
          <a:p>
            <a:r>
              <a:rPr lang="en-US" altLang="ja-JP" smtClean="0"/>
              <a:t>1 Ottobre 2014</a:t>
            </a:r>
            <a:endParaRPr lang="en-US"/>
          </a:p>
        </p:txBody>
      </p:sp>
      <p:sp>
        <p:nvSpPr>
          <p:cNvPr id="6" name="フッター プレースホルダー 5"/>
          <p:cNvSpPr>
            <a:spLocks noGrp="1"/>
          </p:cNvSpPr>
          <p:nvPr>
            <p:ph type="ftr" sz="quarter" idx="11"/>
          </p:nvPr>
        </p:nvSpPr>
        <p:spPr/>
        <p:txBody>
          <a:bodyPr/>
          <a:lstStyle/>
          <a:p>
            <a:endParaRPr lang="en-US"/>
          </a:p>
        </p:txBody>
      </p:sp>
      <p:sp>
        <p:nvSpPr>
          <p:cNvPr id="8" name="スライド番号プレースホルダー 7"/>
          <p:cNvSpPr>
            <a:spLocks noGrp="1"/>
          </p:cNvSpPr>
          <p:nvPr>
            <p:ph type="sldNum" sz="quarter" idx="12"/>
          </p:nvPr>
        </p:nvSpPr>
        <p:spPr/>
        <p:txBody>
          <a:bodyPr/>
          <a:lstStyle/>
          <a:p>
            <a:fld id="{D6128C6B-70D6-154A-95BE-63D18D7D7C52}"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smtClean="0"/>
              <a:t>PIXOR: Application to Belle2</a:t>
            </a:r>
            <a:endParaRPr lang="en-US"/>
          </a:p>
        </p:txBody>
      </p:sp>
      <p:sp>
        <p:nvSpPr>
          <p:cNvPr id="3" name="コンテンツ プレースホルダ 2"/>
          <p:cNvSpPr>
            <a:spLocks noGrp="1"/>
          </p:cNvSpPr>
          <p:nvPr>
            <p:ph idx="1"/>
          </p:nvPr>
        </p:nvSpPr>
        <p:spPr/>
        <p:txBody>
          <a:bodyPr/>
          <a:lstStyle/>
          <a:p>
            <a:r>
              <a:rPr lang="en-US" dirty="0" smtClean="0"/>
              <a:t>In order to proceed a realistic design, </a:t>
            </a:r>
            <a:r>
              <a:rPr lang="en-US" dirty="0"/>
              <a:t>a</a:t>
            </a:r>
            <a:r>
              <a:rPr lang="en-US" dirty="0" smtClean="0"/>
              <a:t> Belle2 model is prepared: PIXOR</a:t>
            </a:r>
          </a:p>
          <a:p>
            <a:r>
              <a:rPr lang="en-US" dirty="0" smtClean="0"/>
              <a:t>PIXOR type pixel sensor:</a:t>
            </a:r>
          </a:p>
          <a:p>
            <a:r>
              <a:rPr lang="en-US" b="1" dirty="0" smtClean="0"/>
              <a:t>Tohoku </a:t>
            </a:r>
            <a:r>
              <a:rPr lang="en-US" b="1" dirty="0" smtClean="0"/>
              <a:t>University</a:t>
            </a:r>
            <a:r>
              <a:rPr lang="en-US" dirty="0" smtClean="0"/>
              <a:t> </a:t>
            </a:r>
            <a:r>
              <a:rPr lang="en-US" dirty="0" smtClean="0"/>
              <a:t>is the development center.</a:t>
            </a:r>
          </a:p>
          <a:p>
            <a:pPr lvl="1"/>
            <a:r>
              <a:rPr lang="en-US" dirty="0" smtClean="0"/>
              <a:t>The Pioneering work was made </a:t>
            </a:r>
            <a:r>
              <a:rPr lang="en-US" b="1" dirty="0" smtClean="0"/>
              <a:t>Y. </a:t>
            </a:r>
            <a:r>
              <a:rPr lang="en-US" b="1" dirty="0" err="1" smtClean="0"/>
              <a:t>Onuki</a:t>
            </a:r>
            <a:r>
              <a:rPr lang="en-US" dirty="0" smtClean="0"/>
              <a:t> and S. Ono in 2011.</a:t>
            </a:r>
          </a:p>
          <a:p>
            <a:pPr lvl="1"/>
            <a:r>
              <a:rPr lang="en-US" dirty="0" smtClean="0"/>
              <a:t>The R&amp;D is continued by  </a:t>
            </a:r>
            <a:r>
              <a:rPr lang="en-US" b="1" dirty="0" smtClean="0"/>
              <a:t>A. Ishikawa</a:t>
            </a:r>
            <a:r>
              <a:rPr lang="en-US" dirty="0" smtClean="0"/>
              <a:t>, N. </a:t>
            </a:r>
            <a:r>
              <a:rPr lang="en-US" dirty="0" err="1" smtClean="0"/>
              <a:t>Shinoda</a:t>
            </a:r>
            <a:r>
              <a:rPr lang="en-US" dirty="0" smtClean="0"/>
              <a:t>, and I. </a:t>
            </a:r>
            <a:r>
              <a:rPr lang="en-US" dirty="0" err="1" smtClean="0"/>
              <a:t>Ushiki</a:t>
            </a:r>
            <a:r>
              <a:rPr lang="en-US" dirty="0" smtClean="0"/>
              <a:t> in 2014.</a:t>
            </a:r>
          </a:p>
          <a:p>
            <a:endParaRPr lang="en-US" dirty="0" smtClean="0"/>
          </a:p>
        </p:txBody>
      </p:sp>
      <p:sp>
        <p:nvSpPr>
          <p:cNvPr id="4" name="日付プレースホルダー 3"/>
          <p:cNvSpPr>
            <a:spLocks noGrp="1"/>
          </p:cNvSpPr>
          <p:nvPr>
            <p:ph type="dt" sz="half" idx="10"/>
          </p:nvPr>
        </p:nvSpPr>
        <p:spPr/>
        <p:txBody>
          <a:bodyPr/>
          <a:lstStyle/>
          <a:p>
            <a:r>
              <a:rPr lang="en-US" altLang="ja-JP" smtClean="0"/>
              <a:t>1 Ottobre 2014</a:t>
            </a:r>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D6128C6B-70D6-154A-95BE-63D18D7D7C52}" type="slidenum">
              <a:rPr lang="en-US" smtClean="0"/>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en-US" altLang="ja-JP" sz="3600" smtClean="0"/>
              <a:t>Readout Scheme of PIXOR</a:t>
            </a:r>
            <a:endParaRPr kumimoji="1" lang="ja-JP" altLang="en-US" sz="3600"/>
          </a:p>
        </p:txBody>
      </p:sp>
      <p:sp>
        <p:nvSpPr>
          <p:cNvPr id="3" name="コンテンツ プレースホルダ 2"/>
          <p:cNvSpPr>
            <a:spLocks noGrp="1"/>
          </p:cNvSpPr>
          <p:nvPr>
            <p:ph idx="1"/>
          </p:nvPr>
        </p:nvSpPr>
        <p:spPr>
          <a:xfrm>
            <a:off x="457200" y="1115616"/>
            <a:ext cx="4906888" cy="4113584"/>
          </a:xfrm>
        </p:spPr>
        <p:txBody>
          <a:bodyPr>
            <a:normAutofit/>
          </a:bodyPr>
          <a:lstStyle/>
          <a:p>
            <a:pPr marL="0" indent="0">
              <a:buNone/>
            </a:pPr>
            <a:r>
              <a:rPr lang="en-US" altLang="ja-JP" sz="1800" smtClean="0">
                <a:ea typeface="Wingdings"/>
                <a:cs typeface="Helvetica Neue"/>
                <a:sym typeface="Wingdings"/>
              </a:rPr>
              <a:t>We define a </a:t>
            </a:r>
            <a:r>
              <a:rPr lang="en-US" altLang="ja-JP" sz="1800" b="1" i="1" err="1" smtClean="0">
                <a:ea typeface="Wingdings"/>
                <a:cs typeface="Helvetica Neue"/>
                <a:sym typeface="Wingdings"/>
              </a:rPr>
              <a:t>N</a:t>
            </a:r>
            <a:r>
              <a:rPr lang="en-US" altLang="ja-JP" sz="1800" b="1" err="1" smtClean="0">
                <a:ea typeface="Wingdings"/>
                <a:cs typeface="Helvetica Neue"/>
                <a:sym typeface="Wingdings"/>
              </a:rPr>
              <a:t>x</a:t>
            </a:r>
            <a:r>
              <a:rPr lang="en-US" altLang="ja-JP" sz="1800" b="1" i="1" err="1" smtClean="0">
                <a:ea typeface="Wingdings"/>
                <a:cs typeface="Helvetica Neue"/>
                <a:sym typeface="Wingdings"/>
              </a:rPr>
              <a:t>N</a:t>
            </a:r>
            <a:r>
              <a:rPr lang="en-US" altLang="ja-JP" sz="1800" smtClean="0">
                <a:ea typeface="Wingdings"/>
                <a:cs typeface="Helvetica Neue"/>
                <a:sym typeface="Wingdings"/>
              </a:rPr>
              <a:t> pixels as a “Super Pixel” signal from one pixel in a Super Pixel is divided into directions of X and Y.</a:t>
            </a:r>
          </a:p>
          <a:p>
            <a:pPr marL="0" indent="0">
              <a:buNone/>
            </a:pPr>
            <a:r>
              <a:rPr lang="en-US" altLang="ja-JP" sz="1800" smtClean="0">
                <a:ea typeface="Wingdings"/>
                <a:cs typeface="Helvetica Neue"/>
                <a:sym typeface="Wingdings"/>
              </a:rPr>
              <a:t>Analogue OR of each column (row) is processed by a readout circuit and sent to DAQ.</a:t>
            </a:r>
          </a:p>
          <a:p>
            <a:pPr marL="0" indent="0">
              <a:buNone/>
            </a:pPr>
            <a:r>
              <a:rPr lang="en-US" altLang="ja-JP" sz="1800">
                <a:latin typeface="Wingdings"/>
                <a:ea typeface="Wingdings"/>
                <a:cs typeface="Wingdings"/>
                <a:sym typeface="Wingdings"/>
              </a:rPr>
              <a:t></a:t>
            </a:r>
            <a:r>
              <a:rPr lang="en-US" altLang="ja-JP" sz="1800" smtClean="0">
                <a:ea typeface="Wingdings"/>
                <a:cs typeface="Helvetica Neue"/>
                <a:sym typeface="Wingdings"/>
              </a:rPr>
              <a:t>PIXOR scheme reduces the number of readout channels from </a:t>
            </a:r>
            <a:r>
              <a:rPr lang="en-US" altLang="ja-JP" sz="1800" b="1" i="1" smtClean="0">
                <a:ea typeface="Wingdings"/>
                <a:cs typeface="Helvetica Neue"/>
                <a:sym typeface="Wingdings"/>
              </a:rPr>
              <a:t>N</a:t>
            </a:r>
            <a:r>
              <a:rPr lang="en-US" altLang="ja-JP" sz="1800" b="1" baseline="30000" smtClean="0">
                <a:ea typeface="Wingdings"/>
                <a:cs typeface="Helvetica Neue"/>
                <a:sym typeface="Wingdings"/>
              </a:rPr>
              <a:t>2</a:t>
            </a:r>
            <a:r>
              <a:rPr lang="en-US" altLang="ja-JP" sz="1800" smtClean="0">
                <a:ea typeface="Wingdings"/>
                <a:cs typeface="Helvetica Neue"/>
                <a:sym typeface="Wingdings"/>
              </a:rPr>
              <a:t> to </a:t>
            </a:r>
            <a:r>
              <a:rPr lang="en-US" altLang="ja-JP" sz="1800" b="1" smtClean="0">
                <a:ea typeface="Wingdings"/>
                <a:cs typeface="Helvetica Neue"/>
                <a:sym typeface="Wingdings"/>
              </a:rPr>
              <a:t>2</a:t>
            </a:r>
            <a:r>
              <a:rPr lang="en-US" altLang="ja-JP" sz="1800" b="1" i="1">
                <a:ea typeface="Wingdings"/>
                <a:cs typeface="Helvetica Neue"/>
                <a:sym typeface="Wingdings"/>
              </a:rPr>
              <a:t>N</a:t>
            </a:r>
            <a:r>
              <a:rPr lang="en-US" altLang="ja-JP" sz="1800" smtClean="0">
                <a:ea typeface="Wingdings"/>
                <a:cs typeface="Helvetica Neue"/>
                <a:sym typeface="Wingdings"/>
              </a:rPr>
              <a:t>.</a:t>
            </a:r>
          </a:p>
          <a:p>
            <a:pPr marL="0" indent="0">
              <a:buNone/>
            </a:pPr>
            <a:endParaRPr lang="en-US" altLang="ja-JP" sz="1800" smtClean="0">
              <a:ea typeface="Wingdings"/>
              <a:cs typeface="Helvetica Neue"/>
              <a:sym typeface="Wingdings"/>
            </a:endParaRPr>
          </a:p>
          <a:p>
            <a:pPr>
              <a:buFont typeface="Wingdings" charset="2"/>
              <a:buChar char="ü"/>
            </a:pPr>
            <a:r>
              <a:rPr lang="en-US" altLang="ja-JP" sz="1800" smtClean="0">
                <a:ea typeface="Wingdings"/>
                <a:cs typeface="Helvetica Neue"/>
                <a:sym typeface="Wingdings"/>
              </a:rPr>
              <a:t>We can integrates a complex readout circuit in the given area of a Super Pixel.</a:t>
            </a:r>
          </a:p>
          <a:p>
            <a:pPr>
              <a:buFont typeface="Wingdings" charset="2"/>
              <a:buChar char="ü"/>
            </a:pPr>
            <a:r>
              <a:rPr lang="en-US" altLang="ja-JP" sz="1800" smtClean="0">
                <a:ea typeface="Wingdings"/>
                <a:cs typeface="Helvetica Neue"/>
                <a:sym typeface="Wingdings"/>
              </a:rPr>
              <a:t>The size of Super Pixel is chosen so that the probability of multiple hits in a super pixel is tiny and ghost hits can be negligible.</a:t>
            </a:r>
            <a:endParaRPr lang="en-US" altLang="ja-JP" sz="1800">
              <a:ea typeface="Wingdings"/>
              <a:cs typeface="Helvetica Neue"/>
              <a:sym typeface="Wingdings"/>
            </a:endParaRPr>
          </a:p>
        </p:txBody>
      </p:sp>
      <p:sp>
        <p:nvSpPr>
          <p:cNvPr id="4" name="日付プレースホルダー 3"/>
          <p:cNvSpPr>
            <a:spLocks noGrp="1"/>
          </p:cNvSpPr>
          <p:nvPr>
            <p:ph type="dt" sz="half" idx="10"/>
          </p:nvPr>
        </p:nvSpPr>
        <p:spPr/>
        <p:txBody>
          <a:bodyPr/>
          <a:lstStyle/>
          <a:p>
            <a:r>
              <a:rPr kumimoji="1" lang="en-US" altLang="ja-JP" smtClean="0"/>
              <a:t>1 Ottobre 2014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pPr/>
              <a:t>13</a:t>
            </a:fld>
            <a:endParaRPr kumimoji="1" lang="ja-JP" altLang="en-US"/>
          </a:p>
        </p:txBody>
      </p:sp>
      <p:grpSp>
        <p:nvGrpSpPr>
          <p:cNvPr id="8" name="図形グループ 21"/>
          <p:cNvGrpSpPr/>
          <p:nvPr/>
        </p:nvGrpSpPr>
        <p:grpSpPr>
          <a:xfrm>
            <a:off x="5355826" y="1555442"/>
            <a:ext cx="3770961" cy="3987768"/>
            <a:chOff x="5364088" y="939052"/>
            <a:chExt cx="3770961" cy="3987768"/>
          </a:xfrm>
        </p:grpSpPr>
        <p:pic>
          <p:nvPicPr>
            <p:cNvPr id="14" name="図 13"/>
            <p:cNvPicPr>
              <a:picLocks noChangeAspect="1"/>
            </p:cNvPicPr>
            <p:nvPr/>
          </p:nvPicPr>
          <p:blipFill>
            <a:blip r:embed="rId3"/>
            <a:stretch>
              <a:fillRect/>
            </a:stretch>
          </p:blipFill>
          <p:spPr>
            <a:xfrm>
              <a:off x="6948264" y="4221088"/>
              <a:ext cx="1273502" cy="705732"/>
            </a:xfrm>
            <a:prstGeom prst="rect">
              <a:avLst/>
            </a:prstGeom>
          </p:spPr>
        </p:pic>
        <p:pic>
          <p:nvPicPr>
            <p:cNvPr id="9" name="図 8"/>
            <p:cNvPicPr>
              <a:picLocks noChangeAspect="1"/>
            </p:cNvPicPr>
            <p:nvPr/>
          </p:nvPicPr>
          <p:blipFill rotWithShape="1">
            <a:blip r:embed="rId4"/>
            <a:srcRect r="17771"/>
            <a:stretch/>
          </p:blipFill>
          <p:spPr>
            <a:xfrm>
              <a:off x="5364088" y="1123718"/>
              <a:ext cx="3666435" cy="3211006"/>
            </a:xfrm>
            <a:prstGeom prst="rect">
              <a:avLst/>
            </a:prstGeom>
          </p:spPr>
        </p:pic>
        <p:sp>
          <p:nvSpPr>
            <p:cNvPr id="10" name="正方形/長方形 9"/>
            <p:cNvSpPr/>
            <p:nvPr/>
          </p:nvSpPr>
          <p:spPr>
            <a:xfrm>
              <a:off x="8892480" y="2789030"/>
              <a:ext cx="242569" cy="7200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546146" y="1677770"/>
              <a:ext cx="484378" cy="72008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7512751" y="939052"/>
              <a:ext cx="1473380" cy="338554"/>
            </a:xfrm>
            <a:prstGeom prst="rect">
              <a:avLst/>
            </a:prstGeom>
          </p:spPr>
          <p:txBody>
            <a:bodyPr wrap="none">
              <a:spAutoFit/>
            </a:bodyPr>
            <a:lstStyle/>
            <a:p>
              <a:r>
                <a:rPr lang="en-US" altLang="ja-JP" sz="1600" smtClean="0">
                  <a:latin typeface="Helvetica"/>
                  <a:cs typeface="Helvetica"/>
                </a:rPr>
                <a:t>readout circuit</a:t>
              </a:r>
              <a:endParaRPr lang="en-US" altLang="ja-JP" sz="1600">
                <a:latin typeface="Helvetica"/>
                <a:cs typeface="Helvetica"/>
              </a:endParaRPr>
            </a:p>
          </p:txBody>
        </p:sp>
        <p:cxnSp>
          <p:nvCxnSpPr>
            <p:cNvPr id="17" name="直線コネクタ 16"/>
            <p:cNvCxnSpPr/>
            <p:nvPr/>
          </p:nvCxnSpPr>
          <p:spPr>
            <a:xfrm flipH="1">
              <a:off x="8460432" y="1277606"/>
              <a:ext cx="85713" cy="287288"/>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a:off x="8546145" y="1277606"/>
              <a:ext cx="140655" cy="1120244"/>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3" name="正方形/長方形 22"/>
          <p:cNvSpPr/>
          <p:nvPr/>
        </p:nvSpPr>
        <p:spPr>
          <a:xfrm>
            <a:off x="5575752" y="905722"/>
            <a:ext cx="3308466" cy="646331"/>
          </a:xfrm>
          <a:prstGeom prst="rect">
            <a:avLst/>
          </a:prstGeom>
        </p:spPr>
        <p:txBody>
          <a:bodyPr wrap="square">
            <a:spAutoFit/>
          </a:bodyPr>
          <a:lstStyle/>
          <a:p>
            <a:r>
              <a:rPr lang="en-US" altLang="ja-JP">
                <a:solidFill>
                  <a:srgbClr val="FF0000"/>
                </a:solidFill>
                <a:latin typeface="Helvetica Neue"/>
                <a:cs typeface="Helvetica Neue"/>
              </a:rPr>
              <a:t>Based on </a:t>
            </a:r>
            <a:r>
              <a:rPr lang="en-US" altLang="ja-JP" b="1" i="1" err="1" smtClean="0">
                <a:solidFill>
                  <a:srgbClr val="FF0000"/>
                </a:solidFill>
                <a:latin typeface="Helvetica Neue"/>
                <a:cs typeface="Helvetica Neue"/>
              </a:rPr>
              <a:t>NxN</a:t>
            </a:r>
            <a:r>
              <a:rPr lang="en-US" altLang="ja-JP" i="1" smtClean="0">
                <a:solidFill>
                  <a:srgbClr val="FF0000"/>
                </a:solidFill>
                <a:latin typeface="Helvetica Neue"/>
                <a:cs typeface="Helvetica Neue"/>
              </a:rPr>
              <a:t> </a:t>
            </a:r>
            <a:r>
              <a:rPr lang="en-US" altLang="ja-JP">
                <a:solidFill>
                  <a:srgbClr val="FF0000"/>
                </a:solidFill>
                <a:latin typeface="Helvetica Neue"/>
                <a:cs typeface="Helvetica Neue"/>
              </a:rPr>
              <a:t>pixel matrix called </a:t>
            </a:r>
            <a:r>
              <a:rPr lang="en-US" altLang="ja-JP" b="1">
                <a:solidFill>
                  <a:srgbClr val="FF0000"/>
                </a:solidFill>
                <a:latin typeface="Helvetica Neue"/>
                <a:cs typeface="Helvetica Neue"/>
              </a:rPr>
              <a:t>Super Pixel</a:t>
            </a:r>
            <a:r>
              <a:rPr lang="en-US" altLang="ja-JP">
                <a:solidFill>
                  <a:srgbClr val="FF0000"/>
                </a:solidFill>
                <a:latin typeface="Helvetica Neue"/>
                <a:cs typeface="Helvetica Neue"/>
              </a:rPr>
              <a:t>.</a:t>
            </a:r>
          </a:p>
        </p:txBody>
      </p:sp>
      <p:sp>
        <p:nvSpPr>
          <p:cNvPr id="27" name="正方形/長方形 26"/>
          <p:cNvSpPr/>
          <p:nvPr/>
        </p:nvSpPr>
        <p:spPr>
          <a:xfrm>
            <a:off x="457200" y="5457418"/>
            <a:ext cx="7994970" cy="707886"/>
          </a:xfrm>
          <a:prstGeom prst="rect">
            <a:avLst/>
          </a:prstGeom>
        </p:spPr>
        <p:txBody>
          <a:bodyPr wrap="square">
            <a:spAutoFit/>
          </a:bodyPr>
          <a:lstStyle/>
          <a:p>
            <a:r>
              <a:rPr lang="en-US" altLang="ja-JP" sz="2000">
                <a:latin typeface="Helvetica Neue"/>
                <a:ea typeface="Wingdings"/>
                <a:cs typeface="Helvetica Neue"/>
                <a:sym typeface="Wingdings"/>
              </a:rPr>
              <a:t>PIXOR could </a:t>
            </a:r>
            <a:r>
              <a:rPr lang="en-US" altLang="ja-JP" sz="2000" smtClean="0">
                <a:latin typeface="Helvetica Neue"/>
                <a:ea typeface="Wingdings"/>
                <a:cs typeface="Helvetica Neue"/>
                <a:sym typeface="Wingdings"/>
              </a:rPr>
              <a:t>replace the conventional strip detectors and achieve a high position resolution and a low occupancy.</a:t>
            </a:r>
            <a:endParaRPr lang="en-US" altLang="ja-JP" sz="2000">
              <a:latin typeface="Helvetica Neue"/>
              <a:ea typeface="Wingdings"/>
              <a:cs typeface="Helvetica Neue"/>
              <a:sym typeface="Wingdings"/>
            </a:endParaRPr>
          </a:p>
        </p:txBody>
      </p:sp>
      <p:sp>
        <p:nvSpPr>
          <p:cNvPr id="7" name="テキスト ボックス 6"/>
          <p:cNvSpPr txBox="1"/>
          <p:nvPr/>
        </p:nvSpPr>
        <p:spPr>
          <a:xfrm>
            <a:off x="6055777" y="6165304"/>
            <a:ext cx="2876659" cy="276999"/>
          </a:xfrm>
          <a:prstGeom prst="rect">
            <a:avLst/>
          </a:prstGeom>
          <a:noFill/>
        </p:spPr>
        <p:txBody>
          <a:bodyPr wrap="none" rtlCol="0">
            <a:spAutoFit/>
          </a:bodyPr>
          <a:lstStyle/>
          <a:p>
            <a:r>
              <a:rPr kumimoji="1" lang="en-US" altLang="ja-JP" sz="1200" smtClean="0">
                <a:latin typeface="Helvetica"/>
                <a:cs typeface="Helvetica"/>
              </a:rPr>
              <a:t>Y. Ono et al., NIMA 731 (2013) 266-269</a:t>
            </a:r>
            <a:endParaRPr kumimoji="1" lang="ja-JP" altLang="en-US" sz="1200">
              <a:latin typeface="Helvetica"/>
              <a:cs typeface="Helvetica"/>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smtClean="0"/>
              <a:t>PIXOR: Analog part</a:t>
            </a:r>
            <a:endParaRPr kumimoji="1" lang="ja-JP" altLang="en-US"/>
          </a:p>
        </p:txBody>
      </p:sp>
      <p:sp>
        <p:nvSpPr>
          <p:cNvPr id="3" name="コンテンツ プレースホルダ 2"/>
          <p:cNvSpPr>
            <a:spLocks noGrp="1"/>
          </p:cNvSpPr>
          <p:nvPr>
            <p:ph idx="1"/>
          </p:nvPr>
        </p:nvSpPr>
        <p:spPr>
          <a:xfrm>
            <a:off x="457200" y="1115617"/>
            <a:ext cx="6419056" cy="1161256"/>
          </a:xfrm>
        </p:spPr>
        <p:txBody>
          <a:bodyPr>
            <a:normAutofit fontScale="92500" lnSpcReduction="10000"/>
          </a:bodyPr>
          <a:lstStyle/>
          <a:p>
            <a:pPr marL="0" indent="0">
              <a:buNone/>
            </a:pPr>
            <a:r>
              <a:rPr lang="en-US" altLang="ja-JP" sz="2000" b="1" smtClean="0"/>
              <a:t>First prototype PIXOR1:</a:t>
            </a:r>
          </a:p>
          <a:p>
            <a:pPr marL="0" indent="0">
              <a:buNone/>
            </a:pPr>
            <a:r>
              <a:rPr kumimoji="1" lang="en-US" altLang="ja-JP" sz="1800" smtClean="0"/>
              <a:t>The primary goal is to confirm the PIXOR readout scheme.</a:t>
            </a:r>
          </a:p>
          <a:p>
            <a:pPr marL="0" indent="0">
              <a:buNone/>
            </a:pPr>
            <a:r>
              <a:rPr lang="en-US" altLang="ja-JP" sz="1800" smtClean="0"/>
              <a:t>We developed PIXOR1 chip which has only part of the pixel OR on the sensor (analog and digital circuits are off-sensor).</a:t>
            </a:r>
            <a:endParaRPr kumimoji="1" lang="ja-JP" altLang="en-US" sz="2000"/>
          </a:p>
        </p:txBody>
      </p:sp>
      <p:pic>
        <p:nvPicPr>
          <p:cNvPr id="7" name="図 6"/>
          <p:cNvPicPr>
            <a:picLocks noChangeAspect="1"/>
          </p:cNvPicPr>
          <p:nvPr/>
        </p:nvPicPr>
        <p:blipFill>
          <a:blip r:embed="rId3"/>
          <a:stretch>
            <a:fillRect/>
          </a:stretch>
        </p:blipFill>
        <p:spPr>
          <a:xfrm>
            <a:off x="395536" y="2293699"/>
            <a:ext cx="4718905" cy="2114443"/>
          </a:xfrm>
          <a:prstGeom prst="rect">
            <a:avLst/>
          </a:prstGeom>
        </p:spPr>
      </p:pic>
      <p:pic>
        <p:nvPicPr>
          <p:cNvPr id="8" name="図 7"/>
          <p:cNvPicPr>
            <a:picLocks noChangeAspect="1"/>
          </p:cNvPicPr>
          <p:nvPr/>
        </p:nvPicPr>
        <p:blipFill>
          <a:blip r:embed="rId4"/>
          <a:stretch>
            <a:fillRect/>
          </a:stretch>
        </p:blipFill>
        <p:spPr>
          <a:xfrm>
            <a:off x="6732240" y="47054"/>
            <a:ext cx="2391734" cy="2346802"/>
          </a:xfrm>
          <a:prstGeom prst="rect">
            <a:avLst/>
          </a:prstGeom>
        </p:spPr>
      </p:pic>
      <p:cxnSp>
        <p:nvCxnSpPr>
          <p:cNvPr id="11" name="直線矢印コネクタ 10"/>
          <p:cNvCxnSpPr/>
          <p:nvPr/>
        </p:nvCxnSpPr>
        <p:spPr>
          <a:xfrm flipH="1">
            <a:off x="2074553" y="3861048"/>
            <a:ext cx="115420" cy="43204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10" name="円/楕円 9"/>
          <p:cNvSpPr/>
          <p:nvPr/>
        </p:nvSpPr>
        <p:spPr>
          <a:xfrm>
            <a:off x="1981819" y="3212976"/>
            <a:ext cx="611088" cy="611088"/>
          </a:xfrm>
          <a:prstGeom prst="ellipse">
            <a:avLst/>
          </a:prstGeom>
          <a:noFill/>
          <a:ln>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320902" y="2723435"/>
            <a:ext cx="3602210" cy="3139321"/>
          </a:xfrm>
          <a:prstGeom prst="rect">
            <a:avLst/>
          </a:prstGeom>
          <a:noFill/>
        </p:spPr>
        <p:txBody>
          <a:bodyPr wrap="square" rtlCol="0">
            <a:spAutoFit/>
          </a:bodyPr>
          <a:lstStyle/>
          <a:p>
            <a:r>
              <a:rPr kumimoji="1" lang="en-US" altLang="ja-JP" b="1" smtClean="0">
                <a:latin typeface="Helvetica Neue"/>
                <a:cs typeface="Helvetica Neue"/>
              </a:rPr>
              <a:t>Test with X ray source</a:t>
            </a:r>
          </a:p>
          <a:p>
            <a:r>
              <a:rPr lang="en-US" altLang="ja-JP" smtClean="0">
                <a:latin typeface="Helvetica Neue"/>
                <a:cs typeface="Helvetica Neue"/>
              </a:rPr>
              <a:t>Measured shaper out with </a:t>
            </a:r>
            <a:r>
              <a:rPr lang="en-US" altLang="ja-JP" baseline="30000" smtClean="0">
                <a:latin typeface="Helvetica Neue"/>
                <a:cs typeface="Helvetica Neue"/>
              </a:rPr>
              <a:t>109</a:t>
            </a:r>
            <a:r>
              <a:rPr lang="en-US" altLang="ja-JP" smtClean="0">
                <a:latin typeface="Helvetica Neue"/>
                <a:cs typeface="Helvetica Neue"/>
              </a:rPr>
              <a:t>Cd </a:t>
            </a:r>
            <a:r>
              <a:rPr lang="en-US" altLang="ja-JP" i="1" smtClean="0">
                <a:latin typeface="Helvetica Neue"/>
                <a:cs typeface="Helvetica Neue"/>
              </a:rPr>
              <a:t>X</a:t>
            </a:r>
            <a:r>
              <a:rPr lang="en-US" altLang="ja-JP" smtClean="0">
                <a:latin typeface="Helvetica Neue"/>
                <a:cs typeface="Helvetica Neue"/>
              </a:rPr>
              <a:t>-ray of 22 keV photons.</a:t>
            </a:r>
          </a:p>
          <a:p>
            <a:endParaRPr lang="en-US" altLang="ja-JP" smtClean="0">
              <a:latin typeface="Helvetica Neue"/>
              <a:cs typeface="Helvetica Neue"/>
            </a:endParaRPr>
          </a:p>
          <a:p>
            <a:r>
              <a:rPr lang="en-US" altLang="ja-JP" smtClean="0">
                <a:latin typeface="Helvetica Neue"/>
                <a:cs typeface="Helvetica Neue"/>
              </a:rPr>
              <a:t>The signal response is clearly </a:t>
            </a:r>
            <a:r>
              <a:rPr lang="en-US" altLang="ja-JP">
                <a:latin typeface="Helvetica Neue"/>
                <a:cs typeface="Helvetica Neue"/>
              </a:rPr>
              <a:t>seen for both </a:t>
            </a:r>
            <a:r>
              <a:rPr lang="en-US" altLang="ja-JP" i="1">
                <a:latin typeface="Helvetica Neue"/>
                <a:cs typeface="Helvetica Neue"/>
              </a:rPr>
              <a:t>X</a:t>
            </a:r>
            <a:r>
              <a:rPr lang="en-US" altLang="ja-JP">
                <a:latin typeface="Helvetica Neue"/>
                <a:cs typeface="Helvetica Neue"/>
              </a:rPr>
              <a:t> and </a:t>
            </a:r>
            <a:r>
              <a:rPr lang="en-US" altLang="ja-JP" i="1">
                <a:latin typeface="Helvetica Neue"/>
                <a:cs typeface="Helvetica Neue"/>
              </a:rPr>
              <a:t>Y</a:t>
            </a:r>
            <a:r>
              <a:rPr lang="en-US" altLang="ja-JP">
                <a:latin typeface="Helvetica Neue"/>
                <a:cs typeface="Helvetica Neue"/>
              </a:rPr>
              <a:t> directions. </a:t>
            </a:r>
          </a:p>
          <a:p>
            <a:endParaRPr lang="en-US" altLang="ja-JP" smtClean="0">
              <a:latin typeface="Helvetica Neue"/>
              <a:cs typeface="Helvetica Neue"/>
            </a:endParaRPr>
          </a:p>
          <a:p>
            <a:r>
              <a:rPr lang="en-US" altLang="ja-JP" smtClean="0">
                <a:latin typeface="Helvetica Neue"/>
                <a:cs typeface="Helvetica Neue"/>
              </a:rPr>
              <a:t>We </a:t>
            </a:r>
            <a:r>
              <a:rPr lang="en-US" altLang="ja-JP">
                <a:latin typeface="Helvetica Neue"/>
                <a:cs typeface="Helvetica Neue"/>
              </a:rPr>
              <a:t>confirmed OR of several pixels in two</a:t>
            </a:r>
            <a:r>
              <a:rPr lang="en-US" altLang="ja-JP" i="1">
                <a:latin typeface="Helvetica Neue"/>
                <a:cs typeface="Helvetica Neue"/>
              </a:rPr>
              <a:t> </a:t>
            </a:r>
            <a:r>
              <a:rPr lang="en-US" altLang="ja-JP">
                <a:latin typeface="Helvetica Neue"/>
                <a:cs typeface="Helvetica Neue"/>
              </a:rPr>
              <a:t>directions which are in Super Pixel succeeded .</a:t>
            </a:r>
          </a:p>
          <a:p>
            <a:endParaRPr lang="en-US" altLang="ja-JP" smtClean="0">
              <a:latin typeface="Helvetica Neue"/>
              <a:cs typeface="Helvetica Neue"/>
            </a:endParaRPr>
          </a:p>
        </p:txBody>
      </p:sp>
      <p:grpSp>
        <p:nvGrpSpPr>
          <p:cNvPr id="9" name="グループ化 8"/>
          <p:cNvGrpSpPr/>
          <p:nvPr/>
        </p:nvGrpSpPr>
        <p:grpSpPr>
          <a:xfrm>
            <a:off x="639994" y="4417335"/>
            <a:ext cx="4229988" cy="2328060"/>
            <a:chOff x="395208" y="4638426"/>
            <a:chExt cx="4229988" cy="2328060"/>
          </a:xfrm>
        </p:grpSpPr>
        <p:pic>
          <p:nvPicPr>
            <p:cNvPr id="14" name="図 13" descr="Shap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208" y="4638426"/>
              <a:ext cx="4229988" cy="2328060"/>
            </a:xfrm>
            <a:prstGeom prst="rect">
              <a:avLst/>
            </a:prstGeom>
          </p:spPr>
        </p:pic>
        <p:sp>
          <p:nvSpPr>
            <p:cNvPr id="12" name="テキスト ボックス 11"/>
            <p:cNvSpPr txBox="1"/>
            <p:nvPr/>
          </p:nvSpPr>
          <p:spPr>
            <a:xfrm>
              <a:off x="539552" y="4653136"/>
              <a:ext cx="1872208" cy="584776"/>
            </a:xfrm>
            <a:prstGeom prst="rect">
              <a:avLst/>
            </a:prstGeom>
            <a:noFill/>
          </p:spPr>
          <p:txBody>
            <a:bodyPr wrap="square" rtlCol="0">
              <a:spAutoFit/>
            </a:bodyPr>
            <a:lstStyle/>
            <a:p>
              <a:r>
                <a:rPr kumimoji="1" lang="en-US" altLang="ja-JP" sz="1600" smtClean="0">
                  <a:latin typeface="Helvetica Neue"/>
                  <a:cs typeface="Helvetica Neue"/>
                </a:rPr>
                <a:t>Shaper output wi</a:t>
              </a:r>
              <a:r>
                <a:rPr lang="en-US" altLang="ja-JP" sz="1600" smtClean="0">
                  <a:latin typeface="Helvetica Neue"/>
                  <a:cs typeface="Helvetica Neue"/>
                </a:rPr>
                <a:t>th </a:t>
              </a:r>
              <a:r>
                <a:rPr lang="en-US" altLang="ja-JP" sz="1600" baseline="30000" smtClean="0">
                  <a:latin typeface="Helvetica Neue"/>
                  <a:cs typeface="Helvetica Neue"/>
                </a:rPr>
                <a:t>109</a:t>
              </a:r>
              <a:r>
                <a:rPr lang="en-US" altLang="ja-JP" sz="1600" smtClean="0">
                  <a:latin typeface="Helvetica Neue"/>
                  <a:cs typeface="Helvetica Neue"/>
                </a:rPr>
                <a:t>Cd </a:t>
              </a:r>
              <a:r>
                <a:rPr lang="en-US" altLang="ja-JP" sz="1600" i="1" smtClean="0">
                  <a:latin typeface="Helvetica Neue"/>
                  <a:cs typeface="Helvetica Neue"/>
                </a:rPr>
                <a:t>X</a:t>
              </a:r>
              <a:r>
                <a:rPr lang="en-US" altLang="ja-JP" sz="1600" smtClean="0">
                  <a:latin typeface="Helvetica Neue"/>
                  <a:cs typeface="Helvetica Neue"/>
                </a:rPr>
                <a:t>-ray</a:t>
              </a:r>
              <a:endParaRPr kumimoji="1" lang="ja-JP" altLang="en-US" sz="1600">
                <a:latin typeface="Helvetica Neue"/>
                <a:cs typeface="Helvetica Neue"/>
              </a:endParaRPr>
            </a:p>
          </p:txBody>
        </p:sp>
        <p:cxnSp>
          <p:nvCxnSpPr>
            <p:cNvPr id="18" name="直線矢印コネクタ 17"/>
            <p:cNvCxnSpPr/>
            <p:nvPr/>
          </p:nvCxnSpPr>
          <p:spPr>
            <a:xfrm>
              <a:off x="492154" y="6078013"/>
              <a:ext cx="839486" cy="0"/>
            </a:xfrm>
            <a:prstGeom prst="straightConnector1">
              <a:avLst/>
            </a:prstGeom>
            <a:ln w="19050"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611560" y="5753323"/>
              <a:ext cx="556768" cy="369332"/>
            </a:xfrm>
            <a:prstGeom prst="rect">
              <a:avLst/>
            </a:prstGeom>
            <a:noFill/>
          </p:spPr>
          <p:txBody>
            <a:bodyPr wrap="none" rtlCol="0">
              <a:spAutoFit/>
            </a:bodyPr>
            <a:lstStyle/>
            <a:p>
              <a:r>
                <a:rPr kumimoji="1" lang="en-US" altLang="ja-JP" smtClean="0">
                  <a:latin typeface="Helvetica Neue"/>
                  <a:cs typeface="Helvetica Neue"/>
                </a:rPr>
                <a:t>1us</a:t>
              </a:r>
              <a:endParaRPr kumimoji="1" lang="ja-JP" altLang="en-US">
                <a:latin typeface="Helvetica Neue"/>
                <a:cs typeface="Helvetica Neue"/>
              </a:endParaRPr>
            </a:p>
          </p:txBody>
        </p:sp>
      </p:grpSp>
      <p:sp>
        <p:nvSpPr>
          <p:cNvPr id="19" name="テキスト ボックス 18"/>
          <p:cNvSpPr txBox="1"/>
          <p:nvPr/>
        </p:nvSpPr>
        <p:spPr>
          <a:xfrm>
            <a:off x="6055777" y="6165304"/>
            <a:ext cx="2876659" cy="461665"/>
          </a:xfrm>
          <a:prstGeom prst="rect">
            <a:avLst/>
          </a:prstGeom>
          <a:noFill/>
        </p:spPr>
        <p:txBody>
          <a:bodyPr wrap="none" rtlCol="0">
            <a:spAutoFit/>
          </a:bodyPr>
          <a:lstStyle/>
          <a:p>
            <a:r>
              <a:rPr kumimoji="1" lang="en-US" altLang="ja-JP" sz="1200" smtClean="0">
                <a:latin typeface="Helvetica"/>
                <a:cs typeface="Helvetica"/>
              </a:rPr>
              <a:t>Y. Ono et al., NIMA 731 (2013) 266-269</a:t>
            </a:r>
          </a:p>
          <a:p>
            <a:r>
              <a:rPr lang="en-US" altLang="ja-JP" sz="1200" smtClean="0">
                <a:latin typeface="Helvetica"/>
                <a:cs typeface="Helvetica"/>
              </a:rPr>
              <a:t>N. </a:t>
            </a:r>
            <a:r>
              <a:rPr lang="en-US" altLang="ja-JP" sz="1200" err="1" smtClean="0">
                <a:latin typeface="Helvetica"/>
                <a:cs typeface="Helvetica"/>
              </a:rPr>
              <a:t>Shinoda</a:t>
            </a:r>
            <a:r>
              <a:rPr lang="en-US" altLang="ja-JP" sz="1200" smtClean="0">
                <a:latin typeface="Helvetica"/>
                <a:cs typeface="Helvetica"/>
              </a:rPr>
              <a:t>, Master thesis, March, 2013</a:t>
            </a:r>
            <a:endParaRPr kumimoji="1" lang="ja-JP" altLang="en-US" sz="1200">
              <a:latin typeface="Helvetica"/>
              <a:cs typeface="Helvetica"/>
            </a:endParaRPr>
          </a:p>
        </p:txBody>
      </p:sp>
      <p:sp>
        <p:nvSpPr>
          <p:cNvPr id="4" name="日付プレースホルダー 3"/>
          <p:cNvSpPr>
            <a:spLocks noGrp="1"/>
          </p:cNvSpPr>
          <p:nvPr>
            <p:ph type="dt" sz="half" idx="10"/>
          </p:nvPr>
        </p:nvSpPr>
        <p:spPr/>
        <p:txBody>
          <a:bodyPr/>
          <a:lstStyle/>
          <a:p>
            <a:r>
              <a:rPr lang="en-US" altLang="ja-JP" smtClean="0"/>
              <a:t>1 Ottobre 2014</a:t>
            </a:r>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D6128C6B-70D6-154A-95BE-63D18D7D7C52}" type="slidenum">
              <a:rPr lang="en-US" smtClean="0"/>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5035801" y="3484755"/>
            <a:ext cx="712799" cy="338554"/>
          </a:xfrm>
          <a:prstGeom prst="rect">
            <a:avLst/>
          </a:prstGeom>
          <a:noFill/>
        </p:spPr>
        <p:txBody>
          <a:bodyPr wrap="none" rtlCol="0">
            <a:spAutoFit/>
          </a:bodyPr>
          <a:lstStyle/>
          <a:p>
            <a:r>
              <a:rPr kumimoji="1" lang="en-US" altLang="ja-JP" sz="1600" smtClean="0">
                <a:solidFill>
                  <a:srgbClr val="0000FF"/>
                </a:solidFill>
                <a:latin typeface="Helvetica Neue"/>
                <a:cs typeface="Helvetica Neue"/>
              </a:rPr>
              <a:t>Clock</a:t>
            </a:r>
            <a:endParaRPr kumimoji="1" lang="ja-JP" altLang="en-US" sz="1600">
              <a:solidFill>
                <a:srgbClr val="0000FF"/>
              </a:solidFill>
              <a:latin typeface="Helvetica Neue"/>
              <a:cs typeface="Helvetica Neue"/>
            </a:endParaRPr>
          </a:p>
        </p:txBody>
      </p:sp>
      <p:sp>
        <p:nvSpPr>
          <p:cNvPr id="11" name="テキスト ボックス 10"/>
          <p:cNvSpPr txBox="1"/>
          <p:nvPr/>
        </p:nvSpPr>
        <p:spPr>
          <a:xfrm>
            <a:off x="5950395" y="4489113"/>
            <a:ext cx="1440160" cy="276999"/>
          </a:xfrm>
          <a:prstGeom prst="rect">
            <a:avLst/>
          </a:prstGeom>
          <a:noFill/>
        </p:spPr>
        <p:txBody>
          <a:bodyPr wrap="square" rtlCol="0">
            <a:spAutoFit/>
          </a:bodyPr>
          <a:lstStyle/>
          <a:p>
            <a:r>
              <a:rPr lang="en-US" altLang="ja-JP" sz="1200">
                <a:solidFill>
                  <a:schemeClr val="bg1"/>
                </a:solidFill>
                <a:latin typeface="Helvetica Neue"/>
                <a:cs typeface="Helvetica Neue"/>
              </a:rPr>
              <a:t>T</a:t>
            </a:r>
            <a:r>
              <a:rPr kumimoji="1" lang="en-US" altLang="ja-JP" sz="1200" smtClean="0">
                <a:solidFill>
                  <a:schemeClr val="bg1"/>
                </a:solidFill>
                <a:latin typeface="Helvetica Neue"/>
                <a:cs typeface="Helvetica Neue"/>
              </a:rPr>
              <a:t>rigger latency</a:t>
            </a:r>
            <a:endParaRPr kumimoji="1" lang="ja-JP" altLang="en-US" sz="1200">
              <a:latin typeface="Helvetica Neue"/>
              <a:cs typeface="Helvetica Neue"/>
            </a:endParaRPr>
          </a:p>
        </p:txBody>
      </p:sp>
      <p:pic>
        <p:nvPicPr>
          <p:cNvPr id="9" name="図 8" descr="Digit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7764" y="3814301"/>
            <a:ext cx="4136981" cy="2276872"/>
          </a:xfrm>
          <a:prstGeom prst="rect">
            <a:avLst/>
          </a:prstGeom>
        </p:spPr>
      </p:pic>
      <p:sp>
        <p:nvSpPr>
          <p:cNvPr id="2" name="タイトル 1"/>
          <p:cNvSpPr>
            <a:spLocks noGrp="1"/>
          </p:cNvSpPr>
          <p:nvPr>
            <p:ph type="title"/>
          </p:nvPr>
        </p:nvSpPr>
        <p:spPr/>
        <p:txBody>
          <a:bodyPr/>
          <a:lstStyle/>
          <a:p>
            <a:pPr algn="l"/>
            <a:r>
              <a:rPr kumimoji="1" lang="en-US" altLang="ja-JP" smtClean="0"/>
              <a:t>PIXOR</a:t>
            </a:r>
            <a:endParaRPr kumimoji="1" lang="ja-JP" altLang="en-US"/>
          </a:p>
        </p:txBody>
      </p:sp>
      <p:sp>
        <p:nvSpPr>
          <p:cNvPr id="3" name="コンテンツ プレースホルダー 2"/>
          <p:cNvSpPr>
            <a:spLocks noGrp="1"/>
          </p:cNvSpPr>
          <p:nvPr>
            <p:ph idx="1"/>
          </p:nvPr>
        </p:nvSpPr>
        <p:spPr>
          <a:xfrm>
            <a:off x="457200" y="1115616"/>
            <a:ext cx="8229600" cy="1665311"/>
          </a:xfrm>
        </p:spPr>
        <p:txBody>
          <a:bodyPr>
            <a:noAutofit/>
          </a:bodyPr>
          <a:lstStyle/>
          <a:p>
            <a:pPr marL="0" indent="0">
              <a:spcBef>
                <a:spcPts val="0"/>
              </a:spcBef>
              <a:buNone/>
            </a:pPr>
            <a:r>
              <a:rPr kumimoji="1" lang="en-US" altLang="ja-JP" sz="1800" b="1" smtClean="0"/>
              <a:t>Digital </a:t>
            </a:r>
            <a:r>
              <a:rPr lang="en-US" altLang="ja-JP" sz="1800" b="1" smtClean="0"/>
              <a:t>part</a:t>
            </a:r>
          </a:p>
          <a:p>
            <a:pPr marL="0" indent="0">
              <a:spcBef>
                <a:spcPts val="0"/>
              </a:spcBef>
              <a:buNone/>
            </a:pPr>
            <a:r>
              <a:rPr lang="en-US" altLang="ja-JP" sz="1800" smtClean="0"/>
              <a:t>It manages holding of binary data from discriminator and timing comparison of hit and trigger.</a:t>
            </a:r>
          </a:p>
          <a:p>
            <a:pPr marL="0" indent="0">
              <a:spcBef>
                <a:spcPts val="0"/>
              </a:spcBef>
              <a:buNone/>
            </a:pPr>
            <a:r>
              <a:rPr lang="en-US" altLang="ja-JP" sz="1800" smtClean="0"/>
              <a:t>Generally a trigger decision takes several micro seconds</a:t>
            </a:r>
            <a:r>
              <a:rPr lang="en-US" altLang="ja-JP" sz="1800"/>
              <a:t> </a:t>
            </a:r>
            <a:r>
              <a:rPr lang="en-US" altLang="ja-JP" sz="1800" smtClean="0"/>
              <a:t>from the actual event time in high energy experiment (trigger latency).</a:t>
            </a:r>
          </a:p>
          <a:p>
            <a:pPr marL="0" indent="0">
              <a:spcBef>
                <a:spcPts val="0"/>
              </a:spcBef>
              <a:buNone/>
            </a:pPr>
            <a:r>
              <a:rPr lang="en-US" altLang="ja-JP" sz="1800" smtClean="0"/>
              <a:t>Evaluated the overall circuit of digital part with a test-pulse.</a:t>
            </a:r>
          </a:p>
          <a:p>
            <a:pPr marL="0" indent="0">
              <a:spcBef>
                <a:spcPts val="0"/>
              </a:spcBef>
              <a:buNone/>
            </a:pPr>
            <a:endParaRPr kumimoji="1" lang="ja-JP" altLang="en-US" sz="1800"/>
          </a:p>
        </p:txBody>
      </p:sp>
      <p:sp>
        <p:nvSpPr>
          <p:cNvPr id="4" name="日付プレースホルダー 3"/>
          <p:cNvSpPr>
            <a:spLocks noGrp="1"/>
          </p:cNvSpPr>
          <p:nvPr>
            <p:ph type="dt" sz="half" idx="10"/>
          </p:nvPr>
        </p:nvSpPr>
        <p:spPr/>
        <p:txBody>
          <a:bodyPr/>
          <a:lstStyle/>
          <a:p>
            <a:r>
              <a:rPr kumimoji="1" lang="en-US" altLang="ja-JP" smtClean="0"/>
              <a:t>1 Ottobre 2014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pPr/>
              <a:t>15</a:t>
            </a:fld>
            <a:endParaRPr kumimoji="1" lang="ja-JP" altLang="en-US"/>
          </a:p>
        </p:txBody>
      </p:sp>
      <p:pic>
        <p:nvPicPr>
          <p:cNvPr id="8" name="図 7"/>
          <p:cNvPicPr>
            <a:picLocks noChangeAspect="1"/>
          </p:cNvPicPr>
          <p:nvPr/>
        </p:nvPicPr>
        <p:blipFill>
          <a:blip r:embed="rId4"/>
          <a:stretch>
            <a:fillRect/>
          </a:stretch>
        </p:blipFill>
        <p:spPr>
          <a:xfrm>
            <a:off x="395536" y="2924944"/>
            <a:ext cx="4464496" cy="1916593"/>
          </a:xfrm>
          <a:prstGeom prst="rect">
            <a:avLst/>
          </a:prstGeom>
        </p:spPr>
      </p:pic>
      <p:sp>
        <p:nvSpPr>
          <p:cNvPr id="12" name="正方形/長方形 11"/>
          <p:cNvSpPr/>
          <p:nvPr/>
        </p:nvSpPr>
        <p:spPr>
          <a:xfrm>
            <a:off x="457201" y="5013176"/>
            <a:ext cx="4551570" cy="1200329"/>
          </a:xfrm>
          <a:prstGeom prst="rect">
            <a:avLst/>
          </a:prstGeom>
        </p:spPr>
        <p:txBody>
          <a:bodyPr wrap="square">
            <a:spAutoFit/>
          </a:bodyPr>
          <a:lstStyle/>
          <a:p>
            <a:r>
              <a:rPr lang="en-US" altLang="ja-JP" smtClean="0">
                <a:latin typeface="Helvetica Neue"/>
                <a:cs typeface="Helvetica Neue"/>
              </a:rPr>
              <a:t>Digital circuit could store the hit information of the signal during the trigger latency and sent a binary hit information as expected.</a:t>
            </a:r>
            <a:endParaRPr lang="ja-JP" altLang="en-US">
              <a:latin typeface="Helvetica Neue"/>
              <a:cs typeface="Helvetica Neue"/>
            </a:endParaRPr>
          </a:p>
        </p:txBody>
      </p:sp>
      <p:sp>
        <p:nvSpPr>
          <p:cNvPr id="13" name="テキスト ボックス 12"/>
          <p:cNvSpPr txBox="1"/>
          <p:nvPr/>
        </p:nvSpPr>
        <p:spPr>
          <a:xfrm rot="460696">
            <a:off x="7387083" y="210734"/>
            <a:ext cx="1587183" cy="369332"/>
          </a:xfrm>
          <a:prstGeom prst="rect">
            <a:avLst/>
          </a:prstGeom>
          <a:solidFill>
            <a:srgbClr val="FFFF00"/>
          </a:solidFill>
          <a:ln>
            <a:solidFill>
              <a:schemeClr val="tx1"/>
            </a:solidFill>
          </a:ln>
          <a:effectLst>
            <a:outerShdw blurRad="50800" dist="38100" dir="2700000" algn="tl" rotWithShape="0">
              <a:srgbClr val="000000">
                <a:alpha val="43000"/>
              </a:srgbClr>
            </a:outerShdw>
          </a:effectLst>
        </p:spPr>
        <p:txBody>
          <a:bodyPr wrap="none" rtlCol="0">
            <a:spAutoFit/>
          </a:bodyPr>
          <a:lstStyle/>
          <a:p>
            <a:r>
              <a:rPr kumimoji="1" lang="en-US" altLang="ja-JP" b="1" smtClean="0">
                <a:latin typeface="Helvetica Neue"/>
                <a:cs typeface="Helvetica Neue"/>
              </a:rPr>
              <a:t>Tohoku Univ.</a:t>
            </a:r>
            <a:endParaRPr kumimoji="1" lang="ja-JP" altLang="en-US" b="1">
              <a:latin typeface="Helvetica Neue"/>
              <a:cs typeface="Helvetica Neue"/>
            </a:endParaRPr>
          </a:p>
        </p:txBody>
      </p:sp>
      <p:sp>
        <p:nvSpPr>
          <p:cNvPr id="14" name="テキスト ボックス 13"/>
          <p:cNvSpPr txBox="1"/>
          <p:nvPr/>
        </p:nvSpPr>
        <p:spPr>
          <a:xfrm>
            <a:off x="5950395" y="4612223"/>
            <a:ext cx="1364476" cy="307777"/>
          </a:xfrm>
          <a:prstGeom prst="rect">
            <a:avLst/>
          </a:prstGeom>
          <a:noFill/>
        </p:spPr>
        <p:txBody>
          <a:bodyPr wrap="none" rtlCol="0">
            <a:spAutoFit/>
          </a:bodyPr>
          <a:lstStyle/>
          <a:p>
            <a:r>
              <a:rPr kumimoji="1" lang="en-US" altLang="ja-JP" sz="1400" smtClean="0">
                <a:latin typeface="Helvetica Neue"/>
                <a:cs typeface="Helvetica Neue"/>
              </a:rPr>
              <a:t>Trigger latency</a:t>
            </a:r>
            <a:endParaRPr kumimoji="1" lang="ja-JP" altLang="en-US" sz="1400">
              <a:latin typeface="Helvetica Neue"/>
              <a:cs typeface="Helvetica Neue"/>
            </a:endParaRPr>
          </a:p>
        </p:txBody>
      </p:sp>
      <p:sp>
        <p:nvSpPr>
          <p:cNvPr id="16" name="テキスト ボックス 15"/>
          <p:cNvSpPr txBox="1"/>
          <p:nvPr/>
        </p:nvSpPr>
        <p:spPr>
          <a:xfrm>
            <a:off x="6055777" y="6165304"/>
            <a:ext cx="2876659" cy="461665"/>
          </a:xfrm>
          <a:prstGeom prst="rect">
            <a:avLst/>
          </a:prstGeom>
          <a:noFill/>
        </p:spPr>
        <p:txBody>
          <a:bodyPr wrap="none" rtlCol="0">
            <a:spAutoFit/>
          </a:bodyPr>
          <a:lstStyle/>
          <a:p>
            <a:r>
              <a:rPr kumimoji="1" lang="en-US" altLang="ja-JP" sz="1200" smtClean="0">
                <a:latin typeface="Helvetica"/>
                <a:cs typeface="Helvetica"/>
              </a:rPr>
              <a:t>Y. Ono et al., NIMA 731 (2013) 266-269</a:t>
            </a:r>
          </a:p>
          <a:p>
            <a:r>
              <a:rPr lang="en-US" altLang="ja-JP" sz="1200" smtClean="0">
                <a:latin typeface="Helvetica"/>
                <a:cs typeface="Helvetica"/>
              </a:rPr>
              <a:t>N. </a:t>
            </a:r>
            <a:r>
              <a:rPr lang="en-US" altLang="ja-JP" sz="1200" err="1" smtClean="0">
                <a:latin typeface="Helvetica"/>
                <a:cs typeface="Helvetica"/>
              </a:rPr>
              <a:t>Shinoda</a:t>
            </a:r>
            <a:r>
              <a:rPr lang="en-US" altLang="ja-JP" sz="1200" smtClean="0">
                <a:latin typeface="Helvetica"/>
                <a:cs typeface="Helvetica"/>
              </a:rPr>
              <a:t>, Master thesis, March, 2013</a:t>
            </a:r>
            <a:endParaRPr kumimoji="1" lang="ja-JP" altLang="en-US" sz="1200">
              <a:latin typeface="Helvetica"/>
              <a:cs typeface="Helvetica"/>
            </a:endParaRPr>
          </a:p>
        </p:txBody>
      </p:sp>
      <p:sp>
        <p:nvSpPr>
          <p:cNvPr id="15" name="円/楕円 14"/>
          <p:cNvSpPr/>
          <p:nvPr/>
        </p:nvSpPr>
        <p:spPr>
          <a:xfrm>
            <a:off x="3314647" y="3662418"/>
            <a:ext cx="611088" cy="611088"/>
          </a:xfrm>
          <a:prstGeom prst="ellipse">
            <a:avLst/>
          </a:prstGeom>
          <a:noFill/>
          <a:ln>
            <a:solidFill>
              <a:srgbClr val="FF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09901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PIXOR R&amp;D plan</a:t>
            </a:r>
            <a:endParaRPr kumimoji="1" lang="ja-JP" altLang="en-US"/>
          </a:p>
        </p:txBody>
      </p:sp>
      <p:sp>
        <p:nvSpPr>
          <p:cNvPr id="3" name="コンテンツ プレースホルダー 2"/>
          <p:cNvSpPr>
            <a:spLocks noGrp="1"/>
          </p:cNvSpPr>
          <p:nvPr>
            <p:ph idx="1"/>
          </p:nvPr>
        </p:nvSpPr>
        <p:spPr/>
        <p:txBody>
          <a:bodyPr/>
          <a:lstStyle/>
          <a:p>
            <a:r>
              <a:rPr kumimoji="1" lang="en-US" altLang="ja-JP" dirty="0" smtClean="0"/>
              <a:t>With PIXOR3 we would like to prove the PIXOR concept.</a:t>
            </a:r>
          </a:p>
          <a:p>
            <a:r>
              <a:rPr lang="en-US" altLang="ja-JP" dirty="0" smtClean="0"/>
              <a:t>A double SOI PIXOR3 is under test in Tohoku.</a:t>
            </a:r>
          </a:p>
          <a:p>
            <a:r>
              <a:rPr lang="en-US" altLang="ja-JP" dirty="0" smtClean="0"/>
              <a:t>A beam test is planned within </a:t>
            </a:r>
            <a:r>
              <a:rPr lang="en-US" altLang="ja-JP" dirty="0" smtClean="0"/>
              <a:t>~1 </a:t>
            </a:r>
            <a:r>
              <a:rPr lang="en-US" altLang="ja-JP" dirty="0" smtClean="0"/>
              <a:t>/2 year.</a:t>
            </a:r>
          </a:p>
          <a:p>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611705090"/>
              </p:ext>
            </p:extLst>
          </p:nvPr>
        </p:nvGraphicFramePr>
        <p:xfrm>
          <a:off x="3022170" y="2903801"/>
          <a:ext cx="5687878" cy="3779520"/>
        </p:xfrm>
        <a:graphic>
          <a:graphicData uri="http://schemas.openxmlformats.org/drawingml/2006/table">
            <a:tbl>
              <a:tblPr firstRow="1" bandRow="1">
                <a:tableStyleId>{5C22544A-7EE6-4342-B048-85BDC9FD1C3A}</a:tableStyleId>
              </a:tblPr>
              <a:tblGrid>
                <a:gridCol w="3176535"/>
                <a:gridCol w="2511343"/>
              </a:tblGrid>
              <a:tr h="370840">
                <a:tc>
                  <a:txBody>
                    <a:bodyPr/>
                    <a:lstStyle/>
                    <a:p>
                      <a:pPr algn="ctr"/>
                      <a:r>
                        <a:rPr kumimoji="1" lang="en-US" altLang="ja-JP" sz="2000" smtClean="0"/>
                        <a:t>Item</a:t>
                      </a:r>
                      <a:endParaRPr kumimoji="1" lang="ja-JP" altLang="en-US" sz="2000"/>
                    </a:p>
                  </a:txBody>
                  <a:tcPr/>
                </a:tc>
                <a:tc>
                  <a:txBody>
                    <a:bodyPr/>
                    <a:lstStyle/>
                    <a:p>
                      <a:pPr algn="ctr"/>
                      <a:r>
                        <a:rPr kumimoji="1" lang="en-US" altLang="ja-JP" sz="2000" smtClean="0"/>
                        <a:t>Spec</a:t>
                      </a:r>
                      <a:endParaRPr kumimoji="1" lang="ja-JP" altLang="en-US" sz="2000"/>
                    </a:p>
                  </a:txBody>
                  <a:tcPr/>
                </a:tc>
              </a:tr>
              <a:tr h="370840">
                <a:tc>
                  <a:txBody>
                    <a:bodyPr/>
                    <a:lstStyle/>
                    <a:p>
                      <a:pPr algn="ctr"/>
                      <a:r>
                        <a:rPr kumimoji="1" lang="en-US" altLang="ja-JP" sz="2000" smtClean="0"/>
                        <a:t>Pixel size</a:t>
                      </a:r>
                      <a:endParaRPr kumimoji="1" lang="ja-JP" altLang="en-US" sz="2000"/>
                    </a:p>
                  </a:txBody>
                  <a:tcPr/>
                </a:tc>
                <a:tc>
                  <a:txBody>
                    <a:bodyPr/>
                    <a:lstStyle/>
                    <a:p>
                      <a:pPr algn="ctr"/>
                      <a:r>
                        <a:rPr kumimoji="1" lang="en-US" altLang="ja-JP" sz="2000" smtClean="0"/>
                        <a:t>35 um x 70 um</a:t>
                      </a:r>
                      <a:endParaRPr kumimoji="1" lang="ja-JP" altLang="en-US" sz="2000"/>
                    </a:p>
                  </a:txBody>
                  <a:tcPr/>
                </a:tc>
              </a:tr>
              <a:tr h="370840">
                <a:tc>
                  <a:txBody>
                    <a:bodyPr/>
                    <a:lstStyle/>
                    <a:p>
                      <a:pPr algn="ctr"/>
                      <a:r>
                        <a:rPr kumimoji="1" lang="en-US" altLang="ja-JP" sz="2000" smtClean="0"/>
                        <a:t>Spatial</a:t>
                      </a:r>
                      <a:r>
                        <a:rPr kumimoji="1" lang="en-US" altLang="ja-JP" sz="2000" baseline="0" smtClean="0"/>
                        <a:t> resolution</a:t>
                      </a:r>
                      <a:endParaRPr kumimoji="1" lang="ja-JP" altLang="en-US" sz="2000"/>
                    </a:p>
                  </a:txBody>
                  <a:tcPr/>
                </a:tc>
                <a:tc>
                  <a:txBody>
                    <a:bodyPr/>
                    <a:lstStyle/>
                    <a:p>
                      <a:pPr algn="ctr"/>
                      <a:r>
                        <a:rPr kumimoji="1" lang="en-US" altLang="ja-JP" sz="2000" smtClean="0"/>
                        <a:t>10 x 20 um</a:t>
                      </a:r>
                      <a:endParaRPr kumimoji="1" lang="ja-JP" altLang="en-US" sz="2000"/>
                    </a:p>
                  </a:txBody>
                  <a:tcPr/>
                </a:tc>
              </a:tr>
              <a:tr h="370840">
                <a:tc>
                  <a:txBody>
                    <a:bodyPr/>
                    <a:lstStyle/>
                    <a:p>
                      <a:pPr algn="ctr"/>
                      <a:r>
                        <a:rPr kumimoji="1" lang="en-US" altLang="ja-JP" sz="2000" smtClean="0"/>
                        <a:t>Wafer</a:t>
                      </a:r>
                      <a:r>
                        <a:rPr kumimoji="1" lang="en-US" altLang="ja-JP" sz="2000" baseline="0" smtClean="0"/>
                        <a:t> thickness</a:t>
                      </a:r>
                      <a:endParaRPr kumimoji="1" lang="ja-JP" altLang="en-US" sz="2000"/>
                    </a:p>
                  </a:txBody>
                  <a:tcPr/>
                </a:tc>
                <a:tc>
                  <a:txBody>
                    <a:bodyPr/>
                    <a:lstStyle/>
                    <a:p>
                      <a:pPr algn="ctr"/>
                      <a:r>
                        <a:rPr kumimoji="1" lang="en-US" altLang="ja-JP" sz="2000" smtClean="0"/>
                        <a:t>50-100 um</a:t>
                      </a:r>
                      <a:endParaRPr kumimoji="1" lang="ja-JP" altLang="en-US" sz="2000"/>
                    </a:p>
                  </a:txBody>
                  <a:tcPr/>
                </a:tc>
              </a:tr>
              <a:tr h="370840">
                <a:tc>
                  <a:txBody>
                    <a:bodyPr/>
                    <a:lstStyle/>
                    <a:p>
                      <a:pPr algn="ctr"/>
                      <a:r>
                        <a:rPr kumimoji="1" lang="en-US" altLang="ja-JP" sz="2000" smtClean="0"/>
                        <a:t>Super Pixel</a:t>
                      </a:r>
                      <a:r>
                        <a:rPr kumimoji="1" lang="en-US" altLang="ja-JP" sz="2000" baseline="0" smtClean="0"/>
                        <a:t> size</a:t>
                      </a:r>
                      <a:endParaRPr kumimoji="1" lang="ja-JP" altLang="en-US" sz="2000"/>
                    </a:p>
                  </a:txBody>
                  <a:tcPr/>
                </a:tc>
                <a:tc>
                  <a:txBody>
                    <a:bodyPr/>
                    <a:lstStyle/>
                    <a:p>
                      <a:pPr algn="ctr"/>
                      <a:r>
                        <a:rPr kumimoji="1" lang="en-US" altLang="ja-JP" sz="2000" smtClean="0"/>
                        <a:t>16</a:t>
                      </a:r>
                      <a:r>
                        <a:rPr kumimoji="1" lang="en-US" altLang="ja-JP" sz="2000" baseline="0" smtClean="0"/>
                        <a:t> x 16</a:t>
                      </a:r>
                      <a:endParaRPr kumimoji="1" lang="ja-JP" altLang="en-US" sz="2000"/>
                    </a:p>
                  </a:txBody>
                  <a:tcPr/>
                </a:tc>
              </a:tr>
              <a:tr h="370840">
                <a:tc>
                  <a:txBody>
                    <a:bodyPr/>
                    <a:lstStyle/>
                    <a:p>
                      <a:pPr algn="ctr"/>
                      <a:r>
                        <a:rPr kumimoji="1" lang="en-US" altLang="ja-JP" sz="2000" smtClean="0"/>
                        <a:t>Operation</a:t>
                      </a:r>
                      <a:r>
                        <a:rPr kumimoji="1" lang="en-US" altLang="ja-JP" sz="2000" baseline="0" smtClean="0"/>
                        <a:t> clock</a:t>
                      </a:r>
                      <a:endParaRPr kumimoji="1" lang="ja-JP" altLang="en-US" sz="2000"/>
                    </a:p>
                  </a:txBody>
                  <a:tcPr/>
                </a:tc>
                <a:tc>
                  <a:txBody>
                    <a:bodyPr/>
                    <a:lstStyle/>
                    <a:p>
                      <a:pPr algn="ctr"/>
                      <a:r>
                        <a:rPr kumimoji="1" lang="en-US" altLang="ja-JP" sz="2000" smtClean="0"/>
                        <a:t>42.4 MHz</a:t>
                      </a:r>
                      <a:endParaRPr kumimoji="1" lang="ja-JP" altLang="en-US" sz="2000"/>
                    </a:p>
                  </a:txBody>
                  <a:tcPr/>
                </a:tc>
              </a:tr>
              <a:tr h="370840">
                <a:tc>
                  <a:txBody>
                    <a:bodyPr/>
                    <a:lstStyle/>
                    <a:p>
                      <a:pPr algn="ctr"/>
                      <a:r>
                        <a:rPr kumimoji="1" lang="en-US" altLang="ja-JP" sz="2000" smtClean="0"/>
                        <a:t>Expected</a:t>
                      </a:r>
                      <a:r>
                        <a:rPr kumimoji="1" lang="en-US" altLang="ja-JP" sz="2000" baseline="0" smtClean="0"/>
                        <a:t> o</a:t>
                      </a:r>
                      <a:r>
                        <a:rPr kumimoji="1" lang="en-US" altLang="ja-JP" sz="2000" smtClean="0"/>
                        <a:t>ccupancy in Belle2</a:t>
                      </a:r>
                    </a:p>
                    <a:p>
                      <a:pPr algn="ctr"/>
                      <a:r>
                        <a:rPr kumimoji="1" lang="en-US" altLang="ja-JP" sz="2000" smtClean="0"/>
                        <a:t>(APV25+DSSD</a:t>
                      </a:r>
                      <a:r>
                        <a:rPr kumimoji="1" lang="en-US" altLang="ja-JP" sz="2000" baseline="0" smtClean="0"/>
                        <a:t> </a:t>
                      </a:r>
                      <a:r>
                        <a:rPr kumimoji="1" lang="en-US" altLang="ja-JP" sz="2000" smtClean="0"/>
                        <a:t>/</a:t>
                      </a:r>
                      <a:r>
                        <a:rPr kumimoji="1" lang="en-US" altLang="ja-JP" sz="2000" smtClean="0">
                          <a:sym typeface="Wingdings" panose="05000000000000000000" pitchFamily="2" charset="2"/>
                        </a:rPr>
                        <a:t> PIXOR)</a:t>
                      </a:r>
                      <a:endParaRPr kumimoji="1" lang="ja-JP" altLang="en-US" sz="2000"/>
                    </a:p>
                  </a:txBody>
                  <a:tcPr/>
                </a:tc>
                <a:tc>
                  <a:txBody>
                    <a:bodyPr/>
                    <a:lstStyle/>
                    <a:p>
                      <a:pPr algn="ctr"/>
                      <a:r>
                        <a:rPr kumimoji="1" lang="en-US" altLang="ja-JP" sz="2000" smtClean="0"/>
                        <a:t>From</a:t>
                      </a:r>
                      <a:r>
                        <a:rPr kumimoji="1" lang="en-US" altLang="ja-JP" sz="2000" baseline="0" smtClean="0"/>
                        <a:t> 6.7 % </a:t>
                      </a:r>
                      <a:r>
                        <a:rPr kumimoji="1" lang="en-US" altLang="ja-JP" sz="2000" baseline="0" smtClean="0">
                          <a:sym typeface="Wingdings" panose="05000000000000000000" pitchFamily="2" charset="2"/>
                        </a:rPr>
                        <a:t>/ 0.035 %</a:t>
                      </a:r>
                      <a:endParaRPr kumimoji="1" lang="ja-JP" altLang="en-US" sz="2000"/>
                    </a:p>
                  </a:txBody>
                  <a:tcPr/>
                </a:tc>
              </a:tr>
              <a:tr h="370840">
                <a:tc>
                  <a:txBody>
                    <a:bodyPr/>
                    <a:lstStyle/>
                    <a:p>
                      <a:pPr algn="ctr"/>
                      <a:r>
                        <a:rPr kumimoji="1" lang="en-US" altLang="ja-JP" sz="2000" smtClean="0"/>
                        <a:t>Trigger latency</a:t>
                      </a:r>
                      <a:endParaRPr kumimoji="1" lang="ja-JP" altLang="en-US" sz="2000"/>
                    </a:p>
                  </a:txBody>
                  <a:tcPr/>
                </a:tc>
                <a:tc>
                  <a:txBody>
                    <a:bodyPr/>
                    <a:lstStyle/>
                    <a:p>
                      <a:pPr algn="ctr"/>
                      <a:r>
                        <a:rPr kumimoji="1" lang="en-US" altLang="ja-JP" sz="2000" smtClean="0"/>
                        <a:t>Up to 12 usec.</a:t>
                      </a:r>
                      <a:endParaRPr kumimoji="1" lang="ja-JP" altLang="en-US" sz="2000"/>
                    </a:p>
                  </a:txBody>
                  <a:tcPr/>
                </a:tc>
              </a:tr>
            </a:tbl>
          </a:graphicData>
        </a:graphic>
      </p:graphicFrame>
      <p:sp>
        <p:nvSpPr>
          <p:cNvPr id="6" name="テキスト ボックス 5"/>
          <p:cNvSpPr txBox="1"/>
          <p:nvPr/>
        </p:nvSpPr>
        <p:spPr>
          <a:xfrm>
            <a:off x="3022170" y="2534469"/>
            <a:ext cx="2658485" cy="369332"/>
          </a:xfrm>
          <a:prstGeom prst="rect">
            <a:avLst/>
          </a:prstGeom>
          <a:noFill/>
        </p:spPr>
        <p:txBody>
          <a:bodyPr wrap="none" rtlCol="0">
            <a:spAutoFit/>
          </a:bodyPr>
          <a:lstStyle/>
          <a:p>
            <a:r>
              <a:rPr kumimoji="1" lang="en-US" altLang="ja-JP" smtClean="0"/>
              <a:t>PIXOR3 design parameters</a:t>
            </a:r>
            <a:endParaRPr kumimoji="1" lang="ja-JP" alt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86" y="3137589"/>
            <a:ext cx="2794248" cy="2851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付プレースホルダー 3"/>
          <p:cNvSpPr>
            <a:spLocks noGrp="1"/>
          </p:cNvSpPr>
          <p:nvPr>
            <p:ph type="dt" sz="half" idx="10"/>
          </p:nvPr>
        </p:nvSpPr>
        <p:spPr/>
        <p:txBody>
          <a:bodyPr/>
          <a:lstStyle/>
          <a:p>
            <a:r>
              <a:rPr lang="en-US" altLang="ja-JP" smtClean="0"/>
              <a:t>1 Ottobre 2014</a:t>
            </a:r>
            <a:endParaRPr lang="en-US"/>
          </a:p>
        </p:txBody>
      </p:sp>
      <p:sp>
        <p:nvSpPr>
          <p:cNvPr id="7" name="フッター プレースホルダー 6"/>
          <p:cNvSpPr>
            <a:spLocks noGrp="1"/>
          </p:cNvSpPr>
          <p:nvPr>
            <p:ph type="ftr" sz="quarter" idx="11"/>
          </p:nvPr>
        </p:nvSpPr>
        <p:spPr/>
        <p:txBody>
          <a:bodyPr/>
          <a:lstStyle/>
          <a:p>
            <a:endParaRPr lang="en-US"/>
          </a:p>
        </p:txBody>
      </p:sp>
      <p:sp>
        <p:nvSpPr>
          <p:cNvPr id="8" name="スライド番号プレースホルダー 7"/>
          <p:cNvSpPr>
            <a:spLocks noGrp="1"/>
          </p:cNvSpPr>
          <p:nvPr>
            <p:ph type="sldNum" sz="quarter" idx="12"/>
          </p:nvPr>
        </p:nvSpPr>
        <p:spPr/>
        <p:txBody>
          <a:bodyPr/>
          <a:lstStyle/>
          <a:p>
            <a:fld id="{D6128C6B-70D6-154A-95BE-63D18D7D7C52}" type="slidenum">
              <a:rPr lang="en-US" smtClean="0"/>
              <a:t>16</a:t>
            </a:fld>
            <a:endParaRPr lang="en-US"/>
          </a:p>
        </p:txBody>
      </p:sp>
    </p:spTree>
    <p:extLst>
      <p:ext uri="{BB962C8B-B14F-4D97-AF65-F5344CB8AC3E}">
        <p14:creationId xmlns:p14="http://schemas.microsoft.com/office/powerpoint/2010/main" val="158436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smtClean="0"/>
              <a:t>On-Going SOI Projects</a:t>
            </a:r>
            <a:endParaRPr kumimoji="1" lang="ja-JP" altLang="en-US"/>
          </a:p>
        </p:txBody>
      </p:sp>
      <p:sp>
        <p:nvSpPr>
          <p:cNvPr id="3" name="コンテンツ プレースホルダ 2"/>
          <p:cNvSpPr>
            <a:spLocks noGrp="1"/>
          </p:cNvSpPr>
          <p:nvPr>
            <p:ph idx="1"/>
          </p:nvPr>
        </p:nvSpPr>
        <p:spPr>
          <a:xfrm>
            <a:off x="457200" y="1119142"/>
            <a:ext cx="8229600" cy="5237208"/>
          </a:xfrm>
        </p:spPr>
        <p:txBody>
          <a:bodyPr>
            <a:noAutofit/>
          </a:bodyPr>
          <a:lstStyle/>
          <a:p>
            <a:pPr marL="0" indent="0">
              <a:buNone/>
              <a:tabLst>
                <a:tab pos="1344613" algn="l"/>
              </a:tabLst>
            </a:pPr>
            <a:r>
              <a:rPr kumimoji="1" lang="en-US" altLang="ja-JP" sz="2000" dirty="0" smtClean="0">
                <a:solidFill>
                  <a:srgbClr val="0000FF"/>
                </a:solidFill>
              </a:rPr>
              <a:t>INTPIX: 	General Purpose Integration Type (KEK)</a:t>
            </a:r>
          </a:p>
          <a:p>
            <a:pPr marL="0" indent="0">
              <a:buNone/>
              <a:tabLst>
                <a:tab pos="1344613" algn="l"/>
              </a:tabLst>
            </a:pPr>
            <a:r>
              <a:rPr lang="en-US" altLang="ja-JP" sz="2000" dirty="0" smtClean="0">
                <a:solidFill>
                  <a:srgbClr val="0000FF"/>
                </a:solidFill>
              </a:rPr>
              <a:t>PIXOR:	Belle II Vertex Detector (Tohoku Univ.)</a:t>
            </a:r>
            <a:endParaRPr kumimoji="1" lang="en-US" altLang="ja-JP" sz="2000" dirty="0" smtClean="0">
              <a:solidFill>
                <a:srgbClr val="0000FF"/>
              </a:solidFill>
            </a:endParaRPr>
          </a:p>
          <a:p>
            <a:pPr marL="0" indent="0">
              <a:buNone/>
              <a:tabLst>
                <a:tab pos="1344613" algn="l"/>
              </a:tabLst>
            </a:pPr>
            <a:r>
              <a:rPr lang="en-US" altLang="ja-JP" sz="2000" dirty="0" smtClean="0"/>
              <a:t>STJPIX: 	Superconducting Tunnel Junction on SOI (Univ. Tsukuba)</a:t>
            </a:r>
          </a:p>
          <a:p>
            <a:pPr marL="0" indent="0">
              <a:buNone/>
              <a:tabLst>
                <a:tab pos="1344613" algn="l"/>
              </a:tabLst>
            </a:pPr>
            <a:r>
              <a:rPr kumimoji="1" lang="en-US" altLang="ja-JP" sz="2000" dirty="0" smtClean="0"/>
              <a:t>CNTPIX: 	General Purpose Counting Type (KEK)</a:t>
            </a:r>
          </a:p>
          <a:p>
            <a:pPr marL="0" indent="0">
              <a:buNone/>
              <a:tabLst>
                <a:tab pos="1344613" algn="l"/>
              </a:tabLst>
            </a:pPr>
            <a:r>
              <a:rPr lang="en-US" altLang="ja-JP" sz="2000" dirty="0"/>
              <a:t>SOPHIAS: 	Large Dynamic Range for XFEL (Riken</a:t>
            </a:r>
            <a:r>
              <a:rPr lang="en-US" altLang="ja-JP" sz="2000" dirty="0" smtClean="0"/>
              <a:t>)</a:t>
            </a:r>
          </a:p>
          <a:p>
            <a:pPr marL="0" indent="0">
              <a:buNone/>
              <a:tabLst>
                <a:tab pos="1344613" algn="l"/>
              </a:tabLst>
            </a:pPr>
            <a:r>
              <a:rPr lang="en-US" altLang="ja-JP" sz="2000" dirty="0">
                <a:solidFill>
                  <a:srgbClr val="0000FF"/>
                </a:solidFill>
              </a:rPr>
              <a:t>XRPIX: 	X-ray Astronomy in Satellite (Univ. Kyoto &amp; KEK</a:t>
            </a:r>
            <a:r>
              <a:rPr lang="en-US" altLang="ja-JP" sz="2000" dirty="0" smtClean="0">
                <a:solidFill>
                  <a:srgbClr val="0000FF"/>
                </a:solidFill>
              </a:rPr>
              <a:t>)</a:t>
            </a:r>
            <a:endParaRPr kumimoji="1" lang="en-US" altLang="ja-JP" sz="2000" dirty="0" smtClean="0">
              <a:solidFill>
                <a:srgbClr val="0000FF"/>
              </a:solidFill>
            </a:endParaRPr>
          </a:p>
          <a:p>
            <a:pPr marL="0" indent="0">
              <a:buNone/>
              <a:tabLst>
                <a:tab pos="1344613" algn="l"/>
              </a:tabLst>
            </a:pPr>
            <a:r>
              <a:rPr lang="en-US" altLang="ja-JP" sz="2000" dirty="0" smtClean="0"/>
              <a:t>LHDPIX:	Nuclear Fusion Plasma X-ray (KEK, NIFS)</a:t>
            </a:r>
          </a:p>
          <a:p>
            <a:pPr marL="0" indent="0">
              <a:buNone/>
              <a:tabLst>
                <a:tab pos="1344613" algn="l"/>
              </a:tabLst>
            </a:pPr>
            <a:r>
              <a:rPr lang="en-US" altLang="ja-JP" sz="2000" dirty="0" smtClean="0"/>
              <a:t>TDIPIX:	Time Delaying Integration for X-ray Inspection (KEK)</a:t>
            </a:r>
          </a:p>
          <a:p>
            <a:pPr marL="0" indent="0">
              <a:buNone/>
              <a:tabLst>
                <a:tab pos="1344613" algn="l"/>
              </a:tabLst>
            </a:pPr>
            <a:r>
              <a:rPr lang="en-US" altLang="ja-JP" sz="2000" dirty="0"/>
              <a:t>MALPIX:	TOF Imaging Mass Spectrometer (KEK, Univ. Osaka</a:t>
            </a:r>
            <a:r>
              <a:rPr lang="en-US" altLang="ja-JP" sz="2000" dirty="0" smtClean="0"/>
              <a:t>)</a:t>
            </a:r>
          </a:p>
          <a:p>
            <a:pPr marL="0" indent="0">
              <a:buNone/>
              <a:tabLst>
                <a:tab pos="1344613" algn="l"/>
              </a:tabLst>
            </a:pPr>
            <a:r>
              <a:rPr lang="en-US" altLang="ja-JP" sz="2000" dirty="0" smtClean="0"/>
              <a:t>              :	A new activity aiming a ILC pixel detector (Univ. Osaka, KEK)</a:t>
            </a:r>
            <a:endParaRPr lang="en-US" altLang="ja-JP" sz="2000" dirty="0"/>
          </a:p>
          <a:p>
            <a:pPr marL="0" indent="0">
              <a:buNone/>
              <a:tabLst>
                <a:tab pos="1344613" algn="l"/>
              </a:tabLst>
            </a:pPr>
            <a:endParaRPr lang="en-US" altLang="ja-JP" sz="2000" dirty="0" smtClean="0"/>
          </a:p>
          <a:p>
            <a:pPr marL="0" indent="0">
              <a:buNone/>
            </a:pPr>
            <a:r>
              <a:rPr lang="en-US" altLang="ja-JP" sz="2000" b="1" dirty="0" smtClean="0">
                <a:latin typeface="Consolas"/>
                <a:cs typeface="Consolas"/>
              </a:rPr>
              <a:t>http</a:t>
            </a:r>
            <a:r>
              <a:rPr lang="en-US" altLang="ja-JP" sz="2000" b="1" dirty="0">
                <a:latin typeface="Consolas"/>
                <a:cs typeface="Consolas"/>
              </a:rPr>
              <a:t>://rd.kek.jp/project/soi</a:t>
            </a:r>
            <a:r>
              <a:rPr lang="en-US" altLang="ja-JP" sz="2000" b="1" dirty="0" smtClean="0">
                <a:latin typeface="Consolas"/>
                <a:cs typeface="Consolas"/>
              </a:rPr>
              <a:t>/</a:t>
            </a:r>
          </a:p>
          <a:p>
            <a:pPr marL="0" indent="0">
              <a:buNone/>
            </a:pPr>
            <a:r>
              <a:rPr lang="en-US" altLang="ja-JP" sz="2000" b="1" dirty="0" smtClean="0">
                <a:latin typeface="Consolas"/>
                <a:cs typeface="Consolas"/>
              </a:rPr>
              <a:t>http://www.soipic.jp/</a:t>
            </a:r>
            <a:endParaRPr kumimoji="1" lang="en-US" altLang="ja-JP" sz="2000" b="1" dirty="0">
              <a:latin typeface="Consolas"/>
              <a:cs typeface="Consolas"/>
            </a:endParaRPr>
          </a:p>
        </p:txBody>
      </p:sp>
      <p:sp>
        <p:nvSpPr>
          <p:cNvPr id="4" name="日付プレースホルダー 3"/>
          <p:cNvSpPr>
            <a:spLocks noGrp="1"/>
          </p:cNvSpPr>
          <p:nvPr>
            <p:ph type="dt" sz="half" idx="10"/>
          </p:nvPr>
        </p:nvSpPr>
        <p:spPr/>
        <p:txBody>
          <a:bodyPr/>
          <a:lstStyle/>
          <a:p>
            <a:r>
              <a:rPr kumimoji="1" lang="en-US" altLang="ja-JP" smtClean="0"/>
              <a:t>1 Ottobre 2014</a:t>
            </a:r>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pPr/>
              <a:t>17</a:t>
            </a:fld>
            <a:endParaRPr kumimoji="1" lang="ja-JP" altLang="en-US"/>
          </a:p>
        </p:txBody>
      </p:sp>
    </p:spTree>
    <p:extLst>
      <p:ext uri="{BB962C8B-B14F-4D97-AF65-F5344CB8AC3E}">
        <p14:creationId xmlns:p14="http://schemas.microsoft.com/office/powerpoint/2010/main" val="3607234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mtClean="0"/>
              <a:t>Summary</a:t>
            </a:r>
            <a:endParaRPr kumimoji="1" lang="ja-JP" altLang="en-US"/>
          </a:p>
        </p:txBody>
      </p:sp>
      <p:sp>
        <p:nvSpPr>
          <p:cNvPr id="3" name="コンテンツ プレースホルダー 2"/>
          <p:cNvSpPr>
            <a:spLocks noGrp="1"/>
          </p:cNvSpPr>
          <p:nvPr>
            <p:ph idx="1"/>
          </p:nvPr>
        </p:nvSpPr>
        <p:spPr/>
        <p:txBody>
          <a:bodyPr/>
          <a:lstStyle/>
          <a:p>
            <a:r>
              <a:rPr kumimoji="1" lang="en-US" altLang="ja-JP" smtClean="0"/>
              <a:t>SOI is a potential technology for the pixel vertex detectors.</a:t>
            </a:r>
          </a:p>
          <a:p>
            <a:r>
              <a:rPr lang="en-US" altLang="ja-JP" smtClean="0"/>
              <a:t>The TID effects can be mitigated with the double SOI technology.</a:t>
            </a:r>
          </a:p>
          <a:p>
            <a:r>
              <a:rPr lang="en-US" altLang="ja-JP" smtClean="0"/>
              <a:t>Recently a DSOI pixel detector worked up to 100 kGy irradiation.</a:t>
            </a:r>
          </a:p>
          <a:p>
            <a:r>
              <a:rPr lang="en-US" altLang="ja-JP" smtClean="0"/>
              <a:t>PIXOR type detector R&amp;D is in progress. After PIXOR3 is proved with a beam test, a full size detector will be made. This is a preparation of Belle2 SVD upgrade.</a:t>
            </a:r>
          </a:p>
          <a:p>
            <a:endParaRPr lang="en-US" altLang="ja-JP" smtClean="0"/>
          </a:p>
          <a:p>
            <a:endParaRPr lang="en-US" altLang="ja-JP" smtClean="0"/>
          </a:p>
          <a:p>
            <a:endParaRPr kumimoji="1" lang="ja-JP" altLang="en-US"/>
          </a:p>
        </p:txBody>
      </p:sp>
      <p:sp>
        <p:nvSpPr>
          <p:cNvPr id="4" name="日付プレースホルダー 3"/>
          <p:cNvSpPr>
            <a:spLocks noGrp="1"/>
          </p:cNvSpPr>
          <p:nvPr>
            <p:ph type="dt" sz="half" idx="10"/>
          </p:nvPr>
        </p:nvSpPr>
        <p:spPr/>
        <p:txBody>
          <a:bodyPr/>
          <a:lstStyle/>
          <a:p>
            <a:r>
              <a:rPr lang="en-US" altLang="ja-JP" smtClean="0"/>
              <a:t>1 Ottobre 2014</a:t>
            </a:r>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D6128C6B-70D6-154A-95BE-63D18D7D7C52}" type="slidenum">
              <a:rPr lang="en-US" smtClean="0"/>
              <a:t>18</a:t>
            </a:fld>
            <a:endParaRPr lang="en-US"/>
          </a:p>
        </p:txBody>
      </p:sp>
    </p:spTree>
    <p:extLst>
      <p:ext uri="{BB962C8B-B14F-4D97-AF65-F5344CB8AC3E}">
        <p14:creationId xmlns:p14="http://schemas.microsoft.com/office/powerpoint/2010/main" val="1234546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1"/>
          <p:cNvSpPr txBox="1">
            <a:spLocks/>
          </p:cNvSpPr>
          <p:nvPr/>
        </p:nvSpPr>
        <p:spPr>
          <a:xfrm>
            <a:off x="517205" y="772885"/>
            <a:ext cx="58497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DF6831C-3F26-426D-93EA-2F5F77EA01BF}" type="slidenum">
              <a:rPr lang="ja-JP" altLang="en-US" smtClean="0"/>
              <a:pPr>
                <a:defRPr/>
              </a:pPr>
              <a:t>19</a:t>
            </a:fld>
            <a:endParaRPr lang="ja-JP" altLang="en-US"/>
          </a:p>
        </p:txBody>
      </p:sp>
      <p:sp>
        <p:nvSpPr>
          <p:cNvPr id="6" name="フッター プレースホルダー 1"/>
          <p:cNvSpPr txBox="1">
            <a:spLocks/>
          </p:cNvSpPr>
          <p:nvPr/>
        </p:nvSpPr>
        <p:spPr>
          <a:xfrm>
            <a:off x="1948392" y="6120911"/>
            <a:ext cx="5716488"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s-ES" altLang="ja-JP" smtClean="0"/>
              <a:t>K. Hara, VERTEX2014, Macha Lake, Czech Sep.16-19</a:t>
            </a:r>
            <a:endParaRPr kumimoji="1" lang="ja-JP" altLang="en-US"/>
          </a:p>
        </p:txBody>
      </p:sp>
      <p:sp>
        <p:nvSpPr>
          <p:cNvPr id="7" name="スライド番号プレースホルダー 2"/>
          <p:cNvSpPr txBox="1">
            <a:spLocks/>
          </p:cNvSpPr>
          <p:nvPr/>
        </p:nvSpPr>
        <p:spPr bwMode="gray">
          <a:xfrm>
            <a:off x="517205" y="772885"/>
            <a:ext cx="584978"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2D8002D-B5B0-4BAC-B1F6-782DDCCE6D9C}" type="slidenum">
              <a:rPr kumimoji="1" lang="ja-JP" altLang="en-US" smtClean="0"/>
              <a:pPr/>
              <a:t>19</a:t>
            </a:fld>
            <a:endParaRPr kumimoji="1" lang="ja-JP" altLang="en-US"/>
          </a:p>
        </p:txBody>
      </p:sp>
      <p:pic>
        <p:nvPicPr>
          <p:cNvPr id="8" name="図 7"/>
          <p:cNvPicPr>
            <a:picLocks noChangeAspect="1"/>
          </p:cNvPicPr>
          <p:nvPr/>
        </p:nvPicPr>
        <p:blipFill>
          <a:blip r:embed="rId2"/>
          <a:stretch>
            <a:fillRect/>
          </a:stretch>
        </p:blipFill>
        <p:spPr>
          <a:xfrm>
            <a:off x="981696" y="2413000"/>
            <a:ext cx="6829337" cy="3891739"/>
          </a:xfrm>
          <a:prstGeom prst="rect">
            <a:avLst/>
          </a:prstGeom>
        </p:spPr>
      </p:pic>
      <p:sp>
        <p:nvSpPr>
          <p:cNvPr id="14" name="正方形/長方形 13"/>
          <p:cNvSpPr/>
          <p:nvPr/>
        </p:nvSpPr>
        <p:spPr>
          <a:xfrm>
            <a:off x="5988764" y="2043668"/>
            <a:ext cx="2843808" cy="369332"/>
          </a:xfrm>
          <a:prstGeom prst="rect">
            <a:avLst/>
          </a:prstGeom>
        </p:spPr>
        <p:txBody>
          <a:bodyPr wrap="square">
            <a:spAutoFit/>
          </a:bodyPr>
          <a:lstStyle/>
          <a:p>
            <a:r>
              <a:rPr lang="en-US" altLang="ja-JP" smtClean="0">
                <a:solidFill>
                  <a:srgbClr val="3C3C3C"/>
                </a:solidFill>
              </a:rPr>
              <a:t>VERTEX2012  T. </a:t>
            </a:r>
            <a:r>
              <a:rPr lang="en-US" altLang="ja-JP" err="1" smtClean="0">
                <a:solidFill>
                  <a:srgbClr val="3C3C3C"/>
                </a:solidFill>
              </a:rPr>
              <a:t>Hatsui</a:t>
            </a:r>
            <a:endParaRPr lang="ja-JP" altLang="en-US"/>
          </a:p>
        </p:txBody>
      </p:sp>
      <p:sp>
        <p:nvSpPr>
          <p:cNvPr id="17" name="タイトル 16"/>
          <p:cNvSpPr>
            <a:spLocks noGrp="1"/>
          </p:cNvSpPr>
          <p:nvPr>
            <p:ph type="title"/>
          </p:nvPr>
        </p:nvSpPr>
        <p:spPr/>
        <p:txBody>
          <a:bodyPr/>
          <a:lstStyle/>
          <a:p>
            <a:r>
              <a:rPr lang="en-US" altLang="ja-JP" smtClean="0"/>
              <a:t>Stitched Large Device</a:t>
            </a:r>
            <a:endParaRPr lang="en-US"/>
          </a:p>
        </p:txBody>
      </p:sp>
      <p:sp>
        <p:nvSpPr>
          <p:cNvPr id="18" name="コンテンツ プレースホルダ 17"/>
          <p:cNvSpPr>
            <a:spLocks noGrp="1"/>
          </p:cNvSpPr>
          <p:nvPr>
            <p:ph idx="1"/>
          </p:nvPr>
        </p:nvSpPr>
        <p:spPr/>
        <p:txBody>
          <a:bodyPr/>
          <a:lstStyle/>
          <a:p>
            <a:r>
              <a:rPr lang="en-US" altLang="ja-JP" sz="2400" smtClean="0"/>
              <a:t>X-ray image sensor for SACLA XFEL (Riken)</a:t>
            </a:r>
          </a:p>
          <a:p>
            <a:r>
              <a:rPr lang="en-US" altLang="ja-JP" sz="2400" smtClean="0"/>
              <a:t>64.8 </a:t>
            </a:r>
            <a:r>
              <a:rPr lang="en-US" altLang="ja-JP" sz="2400" err="1" smtClean="0"/>
              <a:t>x</a:t>
            </a:r>
            <a:r>
              <a:rPr lang="en-US" altLang="ja-JP" sz="2400" smtClean="0"/>
              <a:t> 26.7 mm sensing area, 500 um thick</a:t>
            </a:r>
          </a:p>
          <a:p>
            <a:r>
              <a:rPr lang="en-US" altLang="ja-JP" sz="2400" smtClean="0"/>
              <a:t>Stitching error &lt;0.025um</a:t>
            </a:r>
            <a:r>
              <a:rPr lang="ja-JP" altLang="en-US" sz="2400" smtClean="0"/>
              <a:t> </a:t>
            </a:r>
            <a:r>
              <a:rPr lang="en-US" altLang="ja-JP" sz="2400" smtClean="0"/>
              <a:t>in X/Y directions</a:t>
            </a:r>
            <a:endParaRPr lang="ja-JP" altLang="en-US" sz="2400" smtClean="0"/>
          </a:p>
          <a:p>
            <a:endParaRPr lang="en-US" sz="2400"/>
          </a:p>
        </p:txBody>
      </p:sp>
      <p:sp>
        <p:nvSpPr>
          <p:cNvPr id="3" name="スライド番号プレースホルダー 2"/>
          <p:cNvSpPr>
            <a:spLocks noGrp="1"/>
          </p:cNvSpPr>
          <p:nvPr>
            <p:ph type="sldNum" sz="quarter" idx="12"/>
          </p:nvPr>
        </p:nvSpPr>
        <p:spPr/>
        <p:txBody>
          <a:bodyPr/>
          <a:lstStyle/>
          <a:p>
            <a:fld id="{D57F1E4F-1CFF-5643-939E-217C01CDF565}" type="slidenum">
              <a:rPr lang="en-US" smtClean="0"/>
              <a:pPr/>
              <a:t>19</a:t>
            </a:fld>
            <a:endParaRPr lang="en-US"/>
          </a:p>
        </p:txBody>
      </p:sp>
      <p:sp>
        <p:nvSpPr>
          <p:cNvPr id="2" name="日付プレースホルダー 1"/>
          <p:cNvSpPr>
            <a:spLocks noGrp="1"/>
          </p:cNvSpPr>
          <p:nvPr>
            <p:ph type="dt" sz="half" idx="10"/>
          </p:nvPr>
        </p:nvSpPr>
        <p:spPr/>
        <p:txBody>
          <a:bodyPr/>
          <a:lstStyle/>
          <a:p>
            <a:r>
              <a:rPr lang="en-US" altLang="ja-JP" smtClean="0"/>
              <a:t>1 Ottobre 2014</a:t>
            </a:r>
            <a:endParaRPr lang="en-US"/>
          </a:p>
        </p:txBody>
      </p:sp>
      <p:sp>
        <p:nvSpPr>
          <p:cNvPr id="4" name="フッター プレースホルダー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45656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smtClean="0"/>
              <a:t>Monolithic Pixel detector</a:t>
            </a:r>
            <a:endParaRPr lang="en-US"/>
          </a:p>
        </p:txBody>
      </p:sp>
      <p:sp>
        <p:nvSpPr>
          <p:cNvPr id="3" name="コンテンツ プレースホルダ 2"/>
          <p:cNvSpPr>
            <a:spLocks noGrp="1"/>
          </p:cNvSpPr>
          <p:nvPr>
            <p:ph idx="1"/>
          </p:nvPr>
        </p:nvSpPr>
        <p:spPr/>
        <p:txBody>
          <a:bodyPr/>
          <a:lstStyle/>
          <a:p>
            <a:r>
              <a:rPr lang="en-US" dirty="0" smtClean="0"/>
              <a:t>Necessary for large scale, low-material-budget vertex detectors in the high-energy physics experiments.</a:t>
            </a:r>
          </a:p>
          <a:p>
            <a:pPr lvl="1"/>
            <a:r>
              <a:rPr lang="en-US" dirty="0" smtClean="0"/>
              <a:t>Separating vertices in HL-LHC.</a:t>
            </a:r>
          </a:p>
          <a:p>
            <a:pPr lvl="1"/>
            <a:r>
              <a:rPr lang="en-US" dirty="0" smtClean="0"/>
              <a:t>Identifying b and c particles with high efficiency (ILC/LHC)</a:t>
            </a:r>
          </a:p>
          <a:p>
            <a:pPr lvl="1"/>
            <a:r>
              <a:rPr lang="en-US" dirty="0" smtClean="0"/>
              <a:t>Reduction of hit occupancy.</a:t>
            </a:r>
          </a:p>
          <a:p>
            <a:r>
              <a:rPr lang="en-US" dirty="0" smtClean="0"/>
              <a:t>Comparison with hybrid pixel detectors</a:t>
            </a:r>
          </a:p>
          <a:p>
            <a:pPr lvl="1"/>
            <a:r>
              <a:rPr lang="en-US" dirty="0" smtClean="0"/>
              <a:t>No bumps </a:t>
            </a:r>
            <a:r>
              <a:rPr lang="ja-JP" altLang="en-US" dirty="0" smtClean="0">
                <a:sym typeface="Wingdings"/>
              </a:rPr>
              <a:t></a:t>
            </a:r>
            <a:r>
              <a:rPr lang="en-US" altLang="ja-JP" dirty="0" smtClean="0">
                <a:sym typeface="Wingdings"/>
              </a:rPr>
              <a:t> higher production yield, cost</a:t>
            </a:r>
          </a:p>
          <a:p>
            <a:pPr lvl="1"/>
            <a:r>
              <a:rPr lang="en-US" dirty="0" smtClean="0">
                <a:sym typeface="Wingdings"/>
              </a:rPr>
              <a:t>Thinning is easier.</a:t>
            </a:r>
          </a:p>
          <a:p>
            <a:pPr lvl="1"/>
            <a:r>
              <a:rPr lang="en-US" dirty="0" smtClean="0">
                <a:sym typeface="Wingdings"/>
              </a:rPr>
              <a:t>Cooling is an important issue common to all types of detector.</a:t>
            </a:r>
            <a:endParaRPr lang="en-US" dirty="0" smtClean="0"/>
          </a:p>
          <a:p>
            <a:r>
              <a:rPr lang="en-US" dirty="0" smtClean="0"/>
              <a:t>On going R&amp;Ds: DEPFET, MAPS, SOI, CCD…</a:t>
            </a:r>
          </a:p>
          <a:p>
            <a:pPr lvl="1"/>
            <a:r>
              <a:rPr lang="en-US" dirty="0" smtClean="0"/>
              <a:t>All technologies have pros and cons.</a:t>
            </a:r>
          </a:p>
          <a:p>
            <a:pPr lvl="1"/>
            <a:r>
              <a:rPr lang="en-US" dirty="0" smtClean="0"/>
              <a:t>SOI came later, however, we try to catch up the R&amp;D.</a:t>
            </a:r>
            <a:endParaRPr lang="en-US" dirty="0"/>
          </a:p>
        </p:txBody>
      </p:sp>
      <p:sp>
        <p:nvSpPr>
          <p:cNvPr id="4" name="日付プレースホルダー 3"/>
          <p:cNvSpPr>
            <a:spLocks noGrp="1"/>
          </p:cNvSpPr>
          <p:nvPr>
            <p:ph type="dt" sz="half" idx="10"/>
          </p:nvPr>
        </p:nvSpPr>
        <p:spPr/>
        <p:txBody>
          <a:bodyPr/>
          <a:lstStyle/>
          <a:p>
            <a:r>
              <a:rPr lang="en-US" altLang="ja-JP" smtClean="0"/>
              <a:t>1 Ottobre 2014</a:t>
            </a:r>
            <a:endParaRPr lang="en-US"/>
          </a:p>
        </p:txBody>
      </p:sp>
      <p:sp>
        <p:nvSpPr>
          <p:cNvPr id="5" name="フッター プレースホルダー 4"/>
          <p:cNvSpPr>
            <a:spLocks noGrp="1"/>
          </p:cNvSpPr>
          <p:nvPr>
            <p:ph type="ftr" sz="quarter" idx="11"/>
          </p:nvPr>
        </p:nvSpPr>
        <p:spPr/>
        <p:txBody>
          <a:bodyPr/>
          <a:lstStyle/>
          <a:p>
            <a:endParaRPr lang="en-US"/>
          </a:p>
        </p:txBody>
      </p:sp>
      <p:sp>
        <p:nvSpPr>
          <p:cNvPr id="6" name="スライド番号プレースホルダー 5"/>
          <p:cNvSpPr>
            <a:spLocks noGrp="1"/>
          </p:cNvSpPr>
          <p:nvPr>
            <p:ph type="sldNum" sz="quarter" idx="12"/>
          </p:nvPr>
        </p:nvSpPr>
        <p:spPr/>
        <p:txBody>
          <a:bodyPr/>
          <a:lstStyle/>
          <a:p>
            <a:fld id="{D6128C6B-70D6-154A-95BE-63D18D7D7C52}" type="slidenum">
              <a:rPr lang="en-US" smtClean="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SOIPIXcross_C_BPW4.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1508" y="3426594"/>
            <a:ext cx="5962492" cy="3431406"/>
          </a:xfrm>
          <a:prstGeom prst="rect">
            <a:avLst/>
          </a:prstGeom>
        </p:spPr>
      </p:pic>
      <p:sp>
        <p:nvSpPr>
          <p:cNvPr id="2" name="タイトル 1"/>
          <p:cNvSpPr>
            <a:spLocks noGrp="1"/>
          </p:cNvSpPr>
          <p:nvPr>
            <p:ph type="title"/>
          </p:nvPr>
        </p:nvSpPr>
        <p:spPr/>
        <p:txBody>
          <a:bodyPr/>
          <a:lstStyle/>
          <a:p>
            <a:r>
              <a:rPr lang="en-US" smtClean="0"/>
              <a:t>Lapis (Oki) SOI technology</a:t>
            </a:r>
            <a:endParaRPr lang="en-US"/>
          </a:p>
        </p:txBody>
      </p:sp>
      <p:sp>
        <p:nvSpPr>
          <p:cNvPr id="3" name="コンテンツ プレースホルダ 2"/>
          <p:cNvSpPr>
            <a:spLocks noGrp="1"/>
          </p:cNvSpPr>
          <p:nvPr>
            <p:ph idx="1"/>
          </p:nvPr>
        </p:nvSpPr>
        <p:spPr>
          <a:xfrm>
            <a:off x="150833" y="864798"/>
            <a:ext cx="6246743" cy="5812062"/>
          </a:xfrm>
        </p:spPr>
        <p:txBody>
          <a:bodyPr/>
          <a:lstStyle/>
          <a:p>
            <a:r>
              <a:rPr lang="en-US" sz="1800" dirty="0" smtClean="0"/>
              <a:t>The 0.2 </a:t>
            </a:r>
            <a:r>
              <a:rPr lang="en-US" altLang="ja-JP" sz="1800" dirty="0" err="1" smtClean="0"/>
              <a:t>μ</a:t>
            </a:r>
            <a:r>
              <a:rPr lang="en-US" sz="1800" dirty="0" err="1" smtClean="0"/>
              <a:t>m</a:t>
            </a:r>
            <a:r>
              <a:rPr lang="en-US" sz="1800" dirty="0" smtClean="0"/>
              <a:t> CMOS circuit is build above the "sensor grade" Si wafers, separated with 200 nm thick SiO</a:t>
            </a:r>
            <a:r>
              <a:rPr lang="en-US" sz="1600" dirty="0" smtClean="0"/>
              <a:t>2</a:t>
            </a:r>
            <a:r>
              <a:rPr lang="en-US" sz="1800" dirty="0" smtClean="0"/>
              <a:t> layer, called as BOX.</a:t>
            </a:r>
          </a:p>
          <a:p>
            <a:pPr lvl="1"/>
            <a:r>
              <a:rPr lang="en-US" sz="1600" dirty="0" smtClean="0"/>
              <a:t>OKI Semiconductor company was absorbed by Rohm and changed the name as Lapis Semiconductor. </a:t>
            </a:r>
          </a:p>
          <a:p>
            <a:r>
              <a:rPr lang="en-US" sz="1800" dirty="0" smtClean="0"/>
              <a:t>The signal induced in the wafer is read out with the CMOS circuit on the top.</a:t>
            </a:r>
          </a:p>
          <a:p>
            <a:r>
              <a:rPr lang="en-US" sz="1800" dirty="0" smtClean="0"/>
              <a:t>Whole semiconductor process is done in Lapis SOI CMOS commercial process.</a:t>
            </a:r>
          </a:p>
          <a:p>
            <a:r>
              <a:rPr lang="en-US" sz="1800" dirty="0" smtClean="0"/>
              <a:t>The thickness of the sensor part</a:t>
            </a:r>
          </a:p>
          <a:p>
            <a:pPr>
              <a:buNone/>
            </a:pPr>
            <a:r>
              <a:rPr lang="en-US" sz="1800" dirty="0" smtClean="0"/>
              <a:t>     can be changed  from 50 </a:t>
            </a:r>
          </a:p>
          <a:p>
            <a:pPr>
              <a:buNone/>
            </a:pPr>
            <a:r>
              <a:rPr lang="en-US" sz="1800" dirty="0"/>
              <a:t> </a:t>
            </a:r>
            <a:r>
              <a:rPr lang="en-US" sz="1800" dirty="0" smtClean="0"/>
              <a:t>    to 700 um depending on</a:t>
            </a:r>
          </a:p>
          <a:p>
            <a:pPr>
              <a:buNone/>
            </a:pPr>
            <a:r>
              <a:rPr lang="en-US" sz="1800" dirty="0"/>
              <a:t> </a:t>
            </a:r>
            <a:r>
              <a:rPr lang="en-US" sz="1800" dirty="0" smtClean="0"/>
              <a:t>   </a:t>
            </a:r>
            <a:r>
              <a:rPr lang="en-US" altLang="ja-JP" sz="1800" dirty="0"/>
              <a:t> the</a:t>
            </a:r>
            <a:r>
              <a:rPr lang="en-US" sz="1800" dirty="0" smtClean="0"/>
              <a:t> application.</a:t>
            </a:r>
          </a:p>
        </p:txBody>
      </p:sp>
      <p:grpSp>
        <p:nvGrpSpPr>
          <p:cNvPr id="12" name="図形グループ 11"/>
          <p:cNvGrpSpPr/>
          <p:nvPr/>
        </p:nvGrpSpPr>
        <p:grpSpPr>
          <a:xfrm>
            <a:off x="6397577" y="741523"/>
            <a:ext cx="2746423" cy="2685071"/>
            <a:chOff x="6402441" y="201098"/>
            <a:chExt cx="2746423" cy="2685071"/>
          </a:xfrm>
        </p:grpSpPr>
        <p:pic>
          <p:nvPicPr>
            <p:cNvPr id="5" name="図 4"/>
            <p:cNvPicPr>
              <a:picLocks noChangeAspect="1"/>
            </p:cNvPicPr>
            <p:nvPr/>
          </p:nvPicPr>
          <p:blipFill>
            <a:blip r:embed="rId3"/>
            <a:stretch>
              <a:fillRect/>
            </a:stretch>
          </p:blipFill>
          <p:spPr>
            <a:xfrm>
              <a:off x="6402441" y="785875"/>
              <a:ext cx="1723430" cy="1216130"/>
            </a:xfrm>
            <a:prstGeom prst="rect">
              <a:avLst/>
            </a:prstGeom>
          </p:spPr>
        </p:pic>
        <p:cxnSp>
          <p:nvCxnSpPr>
            <p:cNvPr id="6" name="直線矢印コネクタ 5"/>
            <p:cNvCxnSpPr/>
            <p:nvPr/>
          </p:nvCxnSpPr>
          <p:spPr>
            <a:xfrm flipH="1">
              <a:off x="7524328" y="764704"/>
              <a:ext cx="504056" cy="43204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 name="直線矢印コネクタ 6"/>
            <p:cNvCxnSpPr>
              <a:stCxn id="10" idx="0"/>
            </p:cNvCxnSpPr>
            <p:nvPr/>
          </p:nvCxnSpPr>
          <p:spPr>
            <a:xfrm rot="16200000" flipV="1">
              <a:off x="7647705" y="1670825"/>
              <a:ext cx="808051" cy="45308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 name="直線矢印コネクタ 7"/>
            <p:cNvCxnSpPr/>
            <p:nvPr/>
          </p:nvCxnSpPr>
          <p:spPr>
            <a:xfrm rot="10800000" flipV="1">
              <a:off x="8028384" y="1103438"/>
              <a:ext cx="567168" cy="184212"/>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テキスト ボックス 8"/>
            <p:cNvSpPr txBox="1"/>
            <p:nvPr/>
          </p:nvSpPr>
          <p:spPr>
            <a:xfrm>
              <a:off x="7277723" y="201098"/>
              <a:ext cx="1696298" cy="584775"/>
            </a:xfrm>
            <a:prstGeom prst="rect">
              <a:avLst/>
            </a:prstGeom>
            <a:noFill/>
          </p:spPr>
          <p:txBody>
            <a:bodyPr wrap="none" rtlCol="0">
              <a:spAutoFit/>
            </a:bodyPr>
            <a:lstStyle/>
            <a:p>
              <a:pPr algn="ctr"/>
              <a:r>
                <a:rPr kumimoji="1" lang="en-US" altLang="ja-JP" sz="1600" smtClean="0">
                  <a:solidFill>
                    <a:srgbClr val="FF0000"/>
                  </a:solidFill>
                  <a:cs typeface="Helvetica Neue"/>
                </a:rPr>
                <a:t>CMOS</a:t>
              </a:r>
            </a:p>
            <a:p>
              <a:pPr algn="ctr"/>
              <a:r>
                <a:rPr kumimoji="1" lang="en-US" altLang="ja-JP" sz="1600" smtClean="0">
                  <a:solidFill>
                    <a:srgbClr val="FF0000"/>
                  </a:solidFill>
                  <a:cs typeface="Helvetica Neue"/>
                </a:rPr>
                <a:t>(Low Resistivity)</a:t>
              </a:r>
              <a:endParaRPr kumimoji="1" lang="ja-JP" altLang="en-US" sz="1600">
                <a:solidFill>
                  <a:srgbClr val="FF0000"/>
                </a:solidFill>
                <a:cs typeface="Helvetica Neue"/>
              </a:endParaRPr>
            </a:p>
          </p:txBody>
        </p:sp>
        <p:sp>
          <p:nvSpPr>
            <p:cNvPr id="10" name="テキスト ボックス 9"/>
            <p:cNvSpPr txBox="1"/>
            <p:nvPr/>
          </p:nvSpPr>
          <p:spPr>
            <a:xfrm>
              <a:off x="7407682" y="2301394"/>
              <a:ext cx="1741182" cy="584775"/>
            </a:xfrm>
            <a:prstGeom prst="rect">
              <a:avLst/>
            </a:prstGeom>
            <a:noFill/>
          </p:spPr>
          <p:txBody>
            <a:bodyPr wrap="none" rtlCol="0">
              <a:spAutoFit/>
            </a:bodyPr>
            <a:lstStyle/>
            <a:p>
              <a:pPr algn="ctr"/>
              <a:r>
                <a:rPr kumimoji="1" lang="en-US" altLang="ja-JP" sz="1600" smtClean="0">
                  <a:solidFill>
                    <a:srgbClr val="FF0000"/>
                  </a:solidFill>
                  <a:cs typeface="Helvetica Neue"/>
                </a:rPr>
                <a:t>Sensor</a:t>
              </a:r>
            </a:p>
            <a:p>
              <a:r>
                <a:rPr kumimoji="1" lang="en-US" altLang="ja-JP" sz="1600" smtClean="0">
                  <a:solidFill>
                    <a:srgbClr val="FF0000"/>
                  </a:solidFill>
                  <a:cs typeface="Helvetica Neue"/>
                </a:rPr>
                <a:t>(High Resistivity)</a:t>
              </a:r>
              <a:endParaRPr kumimoji="1" lang="ja-JP" altLang="en-US" sz="1600">
                <a:solidFill>
                  <a:srgbClr val="FF0000"/>
                </a:solidFill>
                <a:cs typeface="Helvetica Neue"/>
              </a:endParaRPr>
            </a:p>
          </p:txBody>
        </p:sp>
        <p:sp>
          <p:nvSpPr>
            <p:cNvPr id="11" name="テキスト ボックス 10"/>
            <p:cNvSpPr txBox="1"/>
            <p:nvPr/>
          </p:nvSpPr>
          <p:spPr>
            <a:xfrm>
              <a:off x="8391926" y="1192396"/>
              <a:ext cx="756938" cy="584775"/>
            </a:xfrm>
            <a:prstGeom prst="rect">
              <a:avLst/>
            </a:prstGeom>
            <a:noFill/>
          </p:spPr>
          <p:txBody>
            <a:bodyPr wrap="none" rtlCol="0">
              <a:spAutoFit/>
            </a:bodyPr>
            <a:lstStyle/>
            <a:p>
              <a:pPr algn="ctr"/>
              <a:r>
                <a:rPr kumimoji="1" lang="en-US" altLang="ja-JP" sz="1600" smtClean="0">
                  <a:solidFill>
                    <a:srgbClr val="FF0000"/>
                  </a:solidFill>
                  <a:cs typeface="Helvetica Neue"/>
                </a:rPr>
                <a:t>SiO</a:t>
              </a:r>
              <a:r>
                <a:rPr kumimoji="1" lang="en-US" altLang="ja-JP" sz="1600" baseline="-25000" smtClean="0">
                  <a:solidFill>
                    <a:srgbClr val="FF0000"/>
                  </a:solidFill>
                  <a:cs typeface="Helvetica Neue"/>
                </a:rPr>
                <a:t>2</a:t>
              </a:r>
            </a:p>
            <a:p>
              <a:pPr algn="ctr"/>
              <a:r>
                <a:rPr lang="en-US" altLang="ja-JP" sz="1600" smtClean="0">
                  <a:solidFill>
                    <a:srgbClr val="FF0000"/>
                  </a:solidFill>
                  <a:cs typeface="Helvetica Neue"/>
                </a:rPr>
                <a:t>(BOX)</a:t>
              </a:r>
              <a:endParaRPr kumimoji="1" lang="ja-JP" altLang="en-US" sz="1600">
                <a:solidFill>
                  <a:srgbClr val="FF0000"/>
                </a:solidFill>
                <a:cs typeface="Helvetica Neue"/>
              </a:endParaRPr>
            </a:p>
          </p:txBody>
        </p:sp>
      </p:grpSp>
      <p:sp>
        <p:nvSpPr>
          <p:cNvPr id="13" name="日付プレースホルダー 12"/>
          <p:cNvSpPr>
            <a:spLocks noGrp="1"/>
          </p:cNvSpPr>
          <p:nvPr>
            <p:ph type="dt" sz="half" idx="10"/>
          </p:nvPr>
        </p:nvSpPr>
        <p:spPr/>
        <p:txBody>
          <a:bodyPr/>
          <a:lstStyle/>
          <a:p>
            <a:r>
              <a:rPr lang="en-US" altLang="ja-JP" smtClean="0"/>
              <a:t>1 Ottobre 2014</a:t>
            </a:r>
            <a:endParaRPr lang="en-US"/>
          </a:p>
        </p:txBody>
      </p:sp>
      <p:sp>
        <p:nvSpPr>
          <p:cNvPr id="14" name="フッター プレースホルダー 13"/>
          <p:cNvSpPr>
            <a:spLocks noGrp="1"/>
          </p:cNvSpPr>
          <p:nvPr>
            <p:ph type="ftr" sz="quarter" idx="11"/>
          </p:nvPr>
        </p:nvSpPr>
        <p:spPr/>
        <p:txBody>
          <a:bodyPr/>
          <a:lstStyle/>
          <a:p>
            <a:endParaRPr lang="en-US"/>
          </a:p>
        </p:txBody>
      </p:sp>
      <p:sp>
        <p:nvSpPr>
          <p:cNvPr id="15" name="スライド番号プレースホルダー 14"/>
          <p:cNvSpPr>
            <a:spLocks noGrp="1"/>
          </p:cNvSpPr>
          <p:nvPr>
            <p:ph type="sldNum" sz="quarter" idx="12"/>
          </p:nvPr>
        </p:nvSpPr>
        <p:spPr/>
        <p:txBody>
          <a:bodyPr/>
          <a:lstStyle/>
          <a:p>
            <a:fld id="{D6128C6B-70D6-154A-95BE-63D18D7D7C52}"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solidFill>
                  <a:schemeClr val="tx2">
                    <a:lumMod val="75000"/>
                  </a:schemeClr>
                </a:solidFill>
                <a:cs typeface="Times New Roman" panose="02020603050405020304" pitchFamily="18" charset="0"/>
              </a:rPr>
              <a:t>A Grant-in-Aid Project</a:t>
            </a:r>
            <a:endParaRPr lang="en-US"/>
          </a:p>
        </p:txBody>
      </p:sp>
      <p:sp>
        <p:nvSpPr>
          <p:cNvPr id="3" name="コンテンツ プレースホルダ 2"/>
          <p:cNvSpPr>
            <a:spLocks noGrp="1"/>
          </p:cNvSpPr>
          <p:nvPr>
            <p:ph idx="1"/>
          </p:nvPr>
        </p:nvSpPr>
        <p:spPr>
          <a:xfrm>
            <a:off x="150834" y="3516684"/>
            <a:ext cx="8887010" cy="3160176"/>
          </a:xfrm>
        </p:spPr>
        <p:txBody>
          <a:bodyPr/>
          <a:lstStyle/>
          <a:p>
            <a:r>
              <a:rPr lang="en-US" smtClean="0"/>
              <a:t>Please visit  "http://</a:t>
            </a:r>
            <a:r>
              <a:rPr lang="en-US" err="1" smtClean="0"/>
              <a:t>www.soipix.jp/index_en.html</a:t>
            </a:r>
            <a:r>
              <a:rPr lang="en-US" smtClean="0"/>
              <a:t>".</a:t>
            </a:r>
          </a:p>
          <a:p>
            <a:r>
              <a:rPr lang="en-US" smtClean="0"/>
              <a:t>The project contains not only particle physics groups but also groups of astronomy, material science, non-destructive inspection, biology, medical…</a:t>
            </a:r>
            <a:endParaRPr lang="en-US"/>
          </a:p>
        </p:txBody>
      </p:sp>
      <p:pic>
        <p:nvPicPr>
          <p:cNvPr id="4" name="図 3"/>
          <p:cNvPicPr>
            <a:picLocks noChangeAspect="1"/>
          </p:cNvPicPr>
          <p:nvPr/>
        </p:nvPicPr>
        <p:blipFill>
          <a:blip r:embed="rId2">
            <a:clrChange>
              <a:clrFrom>
                <a:srgbClr val="FFFFFF"/>
              </a:clrFrom>
              <a:clrTo>
                <a:srgbClr val="FFFFFF">
                  <a:alpha val="0"/>
                </a:srgbClr>
              </a:clrTo>
            </a:clrChange>
          </a:blip>
          <a:stretch>
            <a:fillRect/>
          </a:stretch>
        </p:blipFill>
        <p:spPr>
          <a:xfrm>
            <a:off x="432621" y="750887"/>
            <a:ext cx="8241174" cy="2765797"/>
          </a:xfrm>
          <a:prstGeom prst="rect">
            <a:avLst/>
          </a:prstGeom>
        </p:spPr>
      </p:pic>
      <p:sp>
        <p:nvSpPr>
          <p:cNvPr id="5" name="日付プレースホルダー 4"/>
          <p:cNvSpPr>
            <a:spLocks noGrp="1"/>
          </p:cNvSpPr>
          <p:nvPr>
            <p:ph type="dt" sz="half" idx="10"/>
          </p:nvPr>
        </p:nvSpPr>
        <p:spPr/>
        <p:txBody>
          <a:bodyPr/>
          <a:lstStyle/>
          <a:p>
            <a:r>
              <a:rPr lang="en-US" altLang="ja-JP" smtClean="0"/>
              <a:t>1 Ottobre 2014</a:t>
            </a:r>
            <a:endParaRPr lang="en-US"/>
          </a:p>
        </p:txBody>
      </p:sp>
      <p:sp>
        <p:nvSpPr>
          <p:cNvPr id="6" name="フッター プレースホルダー 5"/>
          <p:cNvSpPr>
            <a:spLocks noGrp="1"/>
          </p:cNvSpPr>
          <p:nvPr>
            <p:ph type="ftr" sz="quarter" idx="11"/>
          </p:nvPr>
        </p:nvSpPr>
        <p:spPr/>
        <p:txBody>
          <a:bodyPr/>
          <a:lstStyle/>
          <a:p>
            <a:endParaRPr lang="en-US"/>
          </a:p>
        </p:txBody>
      </p:sp>
      <p:sp>
        <p:nvSpPr>
          <p:cNvPr id="7" name="スライド番号プレースホルダー 6"/>
          <p:cNvSpPr>
            <a:spLocks noGrp="1"/>
          </p:cNvSpPr>
          <p:nvPr>
            <p:ph type="sldNum" sz="quarter" idx="12"/>
          </p:nvPr>
        </p:nvSpPr>
        <p:spPr/>
        <p:txBody>
          <a:bodyPr/>
          <a:lstStyle/>
          <a:p>
            <a:fld id="{D6128C6B-70D6-154A-95BE-63D18D7D7C52}"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p:cNvPicPr>
            <a:picLocks noChangeAspect="1"/>
          </p:cNvPicPr>
          <p:nvPr/>
        </p:nvPicPr>
        <p:blipFill>
          <a:blip r:embed="rId3"/>
          <a:stretch>
            <a:fillRect/>
          </a:stretch>
        </p:blipFill>
        <p:spPr>
          <a:xfrm>
            <a:off x="0" y="-68070"/>
            <a:ext cx="9144000" cy="6935595"/>
          </a:xfrm>
          <a:prstGeom prst="rect">
            <a:avLst/>
          </a:prstGeom>
        </p:spPr>
      </p:pic>
      <p:sp>
        <p:nvSpPr>
          <p:cNvPr id="8195" name="テキスト ボックス 22"/>
          <p:cNvSpPr txBox="1">
            <a:spLocks noChangeArrowheads="1"/>
          </p:cNvSpPr>
          <p:nvPr/>
        </p:nvSpPr>
        <p:spPr bwMode="auto">
          <a:xfrm>
            <a:off x="251520" y="4025901"/>
            <a:ext cx="2806700" cy="830262"/>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1600">
                <a:latin typeface="Times New Roman" panose="02020603050405020304" pitchFamily="18" charset="0"/>
                <a:cs typeface="Times New Roman" panose="02020603050405020304" pitchFamily="18" charset="0"/>
              </a:rPr>
              <a:t>Lawrence Berkeley Lab. (USA)</a:t>
            </a:r>
          </a:p>
          <a:p>
            <a:pPr eaLnBrk="1" hangingPunct="1"/>
            <a:r>
              <a:rPr lang="en-US" altLang="ja-JP" sz="1600">
                <a:latin typeface="Times New Roman" panose="02020603050405020304" pitchFamily="18" charset="0"/>
                <a:cs typeface="Times New Roman" panose="02020603050405020304" pitchFamily="18" charset="0"/>
              </a:rPr>
              <a:t>Fermi Nat'l Accl. Lab. (USA)</a:t>
            </a:r>
            <a:endParaRPr lang="ja-JP" altLang="en-US" sz="1600">
              <a:latin typeface="Times New Roman" panose="02020603050405020304" pitchFamily="18" charset="0"/>
              <a:cs typeface="Times New Roman" panose="02020603050405020304" pitchFamily="18" charset="0"/>
            </a:endParaRPr>
          </a:p>
          <a:p>
            <a:pPr eaLnBrk="1" hangingPunct="1"/>
            <a:r>
              <a:rPr lang="en-US" altLang="ja-JP" sz="1600">
                <a:solidFill>
                  <a:srgbClr val="000000"/>
                </a:solidFill>
                <a:latin typeface="Times New Roman" panose="02020603050405020304" pitchFamily="18" charset="0"/>
                <a:cs typeface="Times New Roman" panose="02020603050405020304" pitchFamily="18" charset="0"/>
              </a:rPr>
              <a:t>U. of Hawaii (USA)</a:t>
            </a:r>
            <a:endParaRPr lang="ja-JP" altLang="en-US" sz="1600">
              <a:solidFill>
                <a:srgbClr val="000000"/>
              </a:solidFill>
              <a:latin typeface="Times New Roman" panose="02020603050405020304" pitchFamily="18" charset="0"/>
              <a:cs typeface="Times New Roman" panose="02020603050405020304" pitchFamily="18" charset="0"/>
            </a:endParaRPr>
          </a:p>
        </p:txBody>
      </p:sp>
      <p:sp>
        <p:nvSpPr>
          <p:cNvPr id="8196" name="テキスト ボックス 12"/>
          <p:cNvSpPr txBox="1">
            <a:spLocks noChangeArrowheads="1"/>
          </p:cNvSpPr>
          <p:nvPr/>
        </p:nvSpPr>
        <p:spPr bwMode="auto">
          <a:xfrm>
            <a:off x="493152" y="5866766"/>
            <a:ext cx="3525837" cy="830263"/>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1600">
                <a:solidFill>
                  <a:srgbClr val="000000"/>
                </a:solidFill>
                <a:latin typeface="Times New Roman" panose="02020603050405020304" pitchFamily="18" charset="0"/>
                <a:cs typeface="Times New Roman" panose="02020603050405020304" pitchFamily="18" charset="0"/>
              </a:rPr>
              <a:t>Inst. High Energy Physics (China)</a:t>
            </a:r>
          </a:p>
          <a:p>
            <a:pPr eaLnBrk="1" hangingPunct="1"/>
            <a:r>
              <a:rPr lang="en-US" altLang="ja-JP" sz="1600">
                <a:solidFill>
                  <a:srgbClr val="000000"/>
                </a:solidFill>
                <a:latin typeface="Times New Roman" panose="02020603050405020304" pitchFamily="18" charset="0"/>
                <a:cs typeface="Times New Roman" panose="02020603050405020304" pitchFamily="18" charset="0"/>
              </a:rPr>
              <a:t>Inst. of Microelectronics (China)</a:t>
            </a:r>
            <a:br>
              <a:rPr lang="en-US" altLang="ja-JP" sz="1600">
                <a:solidFill>
                  <a:srgbClr val="000000"/>
                </a:solidFill>
                <a:latin typeface="Times New Roman" panose="02020603050405020304" pitchFamily="18" charset="0"/>
                <a:cs typeface="Times New Roman" panose="02020603050405020304" pitchFamily="18" charset="0"/>
              </a:rPr>
            </a:br>
            <a:r>
              <a:rPr lang="en-US" altLang="ja-JP" sz="1600">
                <a:solidFill>
                  <a:srgbClr val="000000"/>
                </a:solidFill>
                <a:latin typeface="Times New Roman" panose="02020603050405020304" pitchFamily="18" charset="0"/>
                <a:cs typeface="Times New Roman" panose="02020603050405020304" pitchFamily="18" charset="0"/>
              </a:rPr>
              <a:t>Shanghai Advance. Resr. Inst. (China)</a:t>
            </a:r>
            <a:endParaRPr lang="ja-JP" altLang="en-US" sz="1600">
              <a:solidFill>
                <a:srgbClr val="000000"/>
              </a:solidFill>
              <a:latin typeface="Times New Roman" panose="02020603050405020304" pitchFamily="18" charset="0"/>
              <a:cs typeface="Times New Roman" panose="02020603050405020304" pitchFamily="18" charset="0"/>
            </a:endParaRPr>
          </a:p>
        </p:txBody>
      </p:sp>
      <p:sp>
        <p:nvSpPr>
          <p:cNvPr id="8197" name="テキスト ボックス 10"/>
          <p:cNvSpPr txBox="1">
            <a:spLocks noChangeArrowheads="1"/>
          </p:cNvSpPr>
          <p:nvPr/>
        </p:nvSpPr>
        <p:spPr bwMode="auto">
          <a:xfrm>
            <a:off x="348357" y="4977122"/>
            <a:ext cx="2613025" cy="830263"/>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1600">
                <a:solidFill>
                  <a:srgbClr val="000000"/>
                </a:solidFill>
                <a:latin typeface="Times New Roman" panose="02020603050405020304" pitchFamily="18" charset="0"/>
                <a:cs typeface="Times New Roman" panose="02020603050405020304" pitchFamily="18" charset="0"/>
              </a:rPr>
              <a:t>IFJ &amp; AGH Krakow (Poland)</a:t>
            </a:r>
          </a:p>
          <a:p>
            <a:pPr eaLnBrk="1" hangingPunct="1"/>
            <a:r>
              <a:rPr lang="en-US" altLang="ja-JP" sz="1600">
                <a:latin typeface="Times New Roman" panose="02020603050405020304" pitchFamily="18" charset="0"/>
                <a:cs typeface="Times New Roman" panose="02020603050405020304" pitchFamily="18" charset="0"/>
              </a:rPr>
              <a:t>U. Heidelberg</a:t>
            </a:r>
            <a:endParaRPr lang="ja-JP" altLang="en-US" sz="1600">
              <a:latin typeface="Times New Roman" panose="02020603050405020304" pitchFamily="18" charset="0"/>
              <a:cs typeface="Times New Roman" panose="02020603050405020304" pitchFamily="18" charset="0"/>
            </a:endParaRPr>
          </a:p>
          <a:p>
            <a:pPr eaLnBrk="1" hangingPunct="1"/>
            <a:r>
              <a:rPr lang="en-US" altLang="ja-JP" sz="1600">
                <a:solidFill>
                  <a:srgbClr val="000000"/>
                </a:solidFill>
                <a:latin typeface="Times New Roman" panose="02020603050405020304" pitchFamily="18" charset="0"/>
                <a:cs typeface="Times New Roman" panose="02020603050405020304" pitchFamily="18" charset="0"/>
              </a:rPr>
              <a:t>Louvain-la-</a:t>
            </a:r>
            <a:r>
              <a:rPr lang="en-US" altLang="ja-JP" sz="1600" err="1">
                <a:solidFill>
                  <a:srgbClr val="000000"/>
                </a:solidFill>
                <a:latin typeface="Times New Roman" panose="02020603050405020304" pitchFamily="18" charset="0"/>
                <a:cs typeface="Times New Roman" panose="02020603050405020304" pitchFamily="18" charset="0"/>
              </a:rPr>
              <a:t>Neuve</a:t>
            </a:r>
            <a:r>
              <a:rPr lang="en-US" altLang="ja-JP" sz="1600">
                <a:solidFill>
                  <a:srgbClr val="000000"/>
                </a:solidFill>
                <a:latin typeface="Times New Roman" panose="02020603050405020304" pitchFamily="18" charset="0"/>
                <a:cs typeface="Times New Roman" panose="02020603050405020304" pitchFamily="18" charset="0"/>
              </a:rPr>
              <a:t> Univ.</a:t>
            </a:r>
            <a:endParaRPr lang="ja-JP" altLang="en-US" sz="1600">
              <a:solidFill>
                <a:srgbClr val="000000"/>
              </a:solidFill>
              <a:latin typeface="Times New Roman" panose="02020603050405020304" pitchFamily="18" charset="0"/>
              <a:cs typeface="Times New Roman" panose="02020603050405020304" pitchFamily="18" charset="0"/>
            </a:endParaRPr>
          </a:p>
        </p:txBody>
      </p:sp>
      <p:sp>
        <p:nvSpPr>
          <p:cNvPr id="8199" name="正方形/長方形 4"/>
          <p:cNvSpPr>
            <a:spLocks noChangeArrowheads="1"/>
          </p:cNvSpPr>
          <p:nvPr/>
        </p:nvSpPr>
        <p:spPr bwMode="auto">
          <a:xfrm>
            <a:off x="179556" y="1627653"/>
            <a:ext cx="1335088" cy="2308225"/>
          </a:xfrm>
          <a:prstGeom prst="rect">
            <a:avLst/>
          </a:prstGeom>
          <a:solidFill>
            <a:schemeClr val="bg1">
              <a:alpha val="9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1600">
                <a:latin typeface="Times New Roman" panose="02020603050405020304" pitchFamily="18" charset="0"/>
                <a:cs typeface="Times New Roman" panose="02020603050405020304" pitchFamily="18" charset="0"/>
              </a:rPr>
              <a:t>KEK</a:t>
            </a:r>
          </a:p>
          <a:p>
            <a:pPr eaLnBrk="1" hangingPunct="1"/>
            <a:r>
              <a:rPr lang="en-US" altLang="ja-JP" sz="1600">
                <a:latin typeface="Times New Roman" panose="02020603050405020304" pitchFamily="18" charset="0"/>
                <a:cs typeface="Times New Roman" panose="02020603050405020304" pitchFamily="18" charset="0"/>
              </a:rPr>
              <a:t>JAXA </a:t>
            </a:r>
          </a:p>
          <a:p>
            <a:pPr eaLnBrk="1" hangingPunct="1"/>
            <a:r>
              <a:rPr lang="en-US" altLang="ja-JP" sz="1600">
                <a:latin typeface="Times New Roman" panose="02020603050405020304" pitchFamily="18" charset="0"/>
                <a:cs typeface="Times New Roman" panose="02020603050405020304" pitchFamily="18" charset="0"/>
              </a:rPr>
              <a:t>RIKEN </a:t>
            </a:r>
          </a:p>
          <a:p>
            <a:pPr eaLnBrk="1" hangingPunct="1"/>
            <a:r>
              <a:rPr lang="en-US" altLang="ja-JP" sz="1600">
                <a:latin typeface="Times New Roman" panose="02020603050405020304" pitchFamily="18" charset="0"/>
                <a:cs typeface="Times New Roman" panose="02020603050405020304" pitchFamily="18" charset="0"/>
              </a:rPr>
              <a:t>AIST</a:t>
            </a:r>
          </a:p>
          <a:p>
            <a:pPr eaLnBrk="1" hangingPunct="1"/>
            <a:r>
              <a:rPr lang="en-US" altLang="ja-JP" sz="1600">
                <a:latin typeface="Times New Roman" panose="02020603050405020304" pitchFamily="18" charset="0"/>
                <a:cs typeface="Times New Roman" panose="02020603050405020304" pitchFamily="18" charset="0"/>
              </a:rPr>
              <a:t>Osaka U. </a:t>
            </a:r>
          </a:p>
          <a:p>
            <a:pPr eaLnBrk="1" hangingPunct="1"/>
            <a:r>
              <a:rPr lang="en-US" altLang="ja-JP" sz="1600">
                <a:latin typeface="Times New Roman" panose="02020603050405020304" pitchFamily="18" charset="0"/>
                <a:cs typeface="Times New Roman" panose="02020603050405020304" pitchFamily="18" charset="0"/>
              </a:rPr>
              <a:t>Tohoku U.</a:t>
            </a:r>
          </a:p>
          <a:p>
            <a:pPr eaLnBrk="1" hangingPunct="1"/>
            <a:r>
              <a:rPr lang="en-US" altLang="ja-JP" sz="1600">
                <a:latin typeface="Times New Roman" panose="02020603050405020304" pitchFamily="18" charset="0"/>
                <a:cs typeface="Times New Roman" panose="02020603050405020304" pitchFamily="18" charset="0"/>
              </a:rPr>
              <a:t>Kyoto U.</a:t>
            </a:r>
          </a:p>
          <a:p>
            <a:pPr eaLnBrk="1" hangingPunct="1"/>
            <a:r>
              <a:rPr lang="en-US" altLang="ja-JP" sz="1600" smtClean="0">
                <a:latin typeface="Times New Roman" panose="02020603050405020304" pitchFamily="18" charset="0"/>
                <a:cs typeface="Times New Roman" panose="02020603050405020304" pitchFamily="18" charset="0"/>
              </a:rPr>
              <a:t>U. Tsukuba</a:t>
            </a:r>
            <a:endParaRPr lang="en-US" altLang="ja-JP" sz="1600">
              <a:latin typeface="Times New Roman" panose="02020603050405020304" pitchFamily="18" charset="0"/>
              <a:cs typeface="Times New Roman" panose="02020603050405020304" pitchFamily="18" charset="0"/>
            </a:endParaRPr>
          </a:p>
          <a:p>
            <a:pPr eaLnBrk="1" hangingPunct="1"/>
            <a:r>
              <a:rPr lang="en-US" altLang="ja-JP" sz="1600">
                <a:latin typeface="Times New Roman" panose="02020603050405020304" pitchFamily="18" charset="0"/>
                <a:cs typeface="Times New Roman" panose="02020603050405020304" pitchFamily="18" charset="0"/>
              </a:rPr>
              <a:t>…</a:t>
            </a:r>
          </a:p>
        </p:txBody>
      </p:sp>
      <p:sp>
        <p:nvSpPr>
          <p:cNvPr id="8201" name="テキスト ボックス 8"/>
          <p:cNvSpPr txBox="1">
            <a:spLocks noChangeArrowheads="1"/>
          </p:cNvSpPr>
          <p:nvPr/>
        </p:nvSpPr>
        <p:spPr bwMode="auto">
          <a:xfrm>
            <a:off x="6335713" y="2900363"/>
            <a:ext cx="2710999" cy="646331"/>
          </a:xfrm>
          <a:prstGeom prst="rect">
            <a:avLst/>
          </a:prstGeom>
          <a:solidFill>
            <a:srgbClr val="FFFF00">
              <a:alpha val="788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mtClean="0">
                <a:latin typeface="Times New Roman" panose="02020603050405020304" pitchFamily="18" charset="0"/>
                <a:cs typeface="Times New Roman" panose="02020603050405020304" pitchFamily="18" charset="0"/>
              </a:rPr>
              <a:t>Reticule size ;   25 </a:t>
            </a:r>
            <a:r>
              <a:rPr lang="en-US" altLang="ja-JP">
                <a:latin typeface="Times New Roman" panose="02020603050405020304" pitchFamily="18" charset="0"/>
                <a:cs typeface="Times New Roman" panose="02020603050405020304" pitchFamily="18" charset="0"/>
              </a:rPr>
              <a:t>x </a:t>
            </a:r>
            <a:r>
              <a:rPr lang="en-US" altLang="ja-JP" smtClean="0">
                <a:latin typeface="Times New Roman" panose="02020603050405020304" pitchFamily="18" charset="0"/>
                <a:cs typeface="Times New Roman" panose="02020603050405020304" pitchFamily="18" charset="0"/>
              </a:rPr>
              <a:t>30mm</a:t>
            </a:r>
          </a:p>
          <a:p>
            <a:pPr eaLnBrk="1" hangingPunct="1"/>
            <a:r>
              <a:rPr lang="en-US" altLang="ja-JP" smtClean="0">
                <a:latin typeface="Times New Roman" panose="02020603050405020304" pitchFamily="18" charset="0"/>
                <a:cs typeface="Times New Roman" panose="02020603050405020304" pitchFamily="18" charset="0"/>
              </a:rPr>
              <a:t>Minimum size: 3 x 3 mm</a:t>
            </a:r>
            <a:endParaRPr lang="ja-JP" altLang="en-US">
              <a:latin typeface="Times New Roman" panose="02020603050405020304" pitchFamily="18" charset="0"/>
              <a:cs typeface="Times New Roman" panose="02020603050405020304" pitchFamily="18" charset="0"/>
            </a:endParaRPr>
          </a:p>
        </p:txBody>
      </p:sp>
      <p:sp>
        <p:nvSpPr>
          <p:cNvPr id="8202" name="正方形/長方形 5"/>
          <p:cNvSpPr>
            <a:spLocks noChangeArrowheads="1"/>
          </p:cNvSpPr>
          <p:nvPr/>
        </p:nvSpPr>
        <p:spPr bwMode="auto">
          <a:xfrm>
            <a:off x="348357" y="-48299"/>
            <a:ext cx="8112075" cy="584775"/>
          </a:xfrm>
          <a:prstGeom prst="rect">
            <a:avLst/>
          </a:prstGeom>
          <a:noFill/>
          <a:ln>
            <a:noFill/>
          </a:ln>
        </p:spPr>
        <p:txBody>
          <a:bodyPr wrap="square">
            <a:spAutoFit/>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r>
              <a:rPr lang="en-US" altLang="ja-JP" sz="3200" b="1">
                <a:solidFill>
                  <a:schemeClr val="bg1"/>
                </a:solidFill>
                <a:latin typeface="+mj-lt"/>
                <a:cs typeface="Times New Roman" panose="02020603050405020304" pitchFamily="18" charset="0"/>
              </a:rPr>
              <a:t>Regular Multi-Project Wafer (MPW) R</a:t>
            </a:r>
            <a:r>
              <a:rPr lang="en-US" altLang="ja-JP" sz="3200" b="1" smtClean="0">
                <a:solidFill>
                  <a:schemeClr val="bg1"/>
                </a:solidFill>
                <a:latin typeface="+mj-lt"/>
                <a:cs typeface="Times New Roman" panose="02020603050405020304" pitchFamily="18" charset="0"/>
              </a:rPr>
              <a:t>uns </a:t>
            </a:r>
            <a:endParaRPr lang="en-US" altLang="ja-JP" sz="3200" b="1">
              <a:solidFill>
                <a:schemeClr val="bg1"/>
              </a:solidFill>
              <a:latin typeface="+mj-lt"/>
              <a:cs typeface="Times New Roman" panose="02020603050405020304" pitchFamily="18" charset="0"/>
            </a:endParaRPr>
          </a:p>
        </p:txBody>
      </p:sp>
      <p:sp>
        <p:nvSpPr>
          <p:cNvPr id="8203" name="テキスト ボックス 32"/>
          <p:cNvSpPr txBox="1">
            <a:spLocks noChangeArrowheads="1"/>
          </p:cNvSpPr>
          <p:nvPr/>
        </p:nvSpPr>
        <p:spPr bwMode="auto">
          <a:xfrm>
            <a:off x="3203848" y="629285"/>
            <a:ext cx="5069016" cy="707886"/>
          </a:xfrm>
          <a:prstGeom prst="rect">
            <a:avLst/>
          </a:prstGeom>
          <a:solidFill>
            <a:srgbClr val="FCFFE1">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buFont typeface="Arial" panose="020B0604020202020204" pitchFamily="34" charset="0"/>
              <a:buChar char="•"/>
            </a:pPr>
            <a:r>
              <a:rPr lang="en-US" altLang="ja-JP" sz="2000">
                <a:latin typeface="Times New Roman" panose="02020603050405020304" pitchFamily="18" charset="0"/>
                <a:cs typeface="Times New Roman" panose="02020603050405020304" pitchFamily="18" charset="0"/>
              </a:rPr>
              <a:t> KEK organizes MPW runs twice a year</a:t>
            </a:r>
          </a:p>
          <a:p>
            <a:pPr eaLnBrk="1" hangingPunct="1"/>
            <a:r>
              <a:rPr lang="en-US" altLang="ja-JP" sz="2000" smtClean="0">
                <a:latin typeface="Times New Roman" panose="02020603050405020304" pitchFamily="18" charset="0"/>
                <a:cs typeface="Times New Roman" panose="02020603050405020304" pitchFamily="18" charset="0"/>
              </a:rPr>
              <a:t>    Mask </a:t>
            </a:r>
            <a:r>
              <a:rPr lang="en-US" altLang="ja-JP" sz="2000">
                <a:latin typeface="Times New Roman" panose="02020603050405020304" pitchFamily="18" charset="0"/>
                <a:cs typeface="Times New Roman" panose="02020603050405020304" pitchFamily="18" charset="0"/>
              </a:rPr>
              <a:t>is shared to reduce </a:t>
            </a:r>
            <a:r>
              <a:rPr lang="en-US" altLang="ja-JP" sz="2000" smtClean="0">
                <a:latin typeface="Times New Roman" panose="02020603050405020304" pitchFamily="18" charset="0"/>
                <a:cs typeface="Times New Roman" panose="02020603050405020304" pitchFamily="18" charset="0"/>
              </a:rPr>
              <a:t>the individual cost  </a:t>
            </a:r>
            <a:endParaRPr lang="en-US" altLang="ja-JP" sz="2000">
              <a:latin typeface="Times New Roman" panose="02020603050405020304" pitchFamily="18" charset="0"/>
              <a:cs typeface="Times New Roman" panose="02020603050405020304" pitchFamily="18" charset="0"/>
            </a:endParaRPr>
          </a:p>
        </p:txBody>
      </p:sp>
      <p:sp>
        <p:nvSpPr>
          <p:cNvPr id="4" name="フリーフォーム 3"/>
          <p:cNvSpPr/>
          <p:nvPr/>
        </p:nvSpPr>
        <p:spPr>
          <a:xfrm>
            <a:off x="3794289" y="3247065"/>
            <a:ext cx="3070066" cy="2560320"/>
          </a:xfrm>
          <a:custGeom>
            <a:avLst/>
            <a:gdLst>
              <a:gd name="connsiteX0" fmla="*/ 0 w 2960370"/>
              <a:gd name="connsiteY0" fmla="*/ 708660 h 2560320"/>
              <a:gd name="connsiteX1" fmla="*/ 1245870 w 2960370"/>
              <a:gd name="connsiteY1" fmla="*/ 2560320 h 2560320"/>
              <a:gd name="connsiteX2" fmla="*/ 2960370 w 2960370"/>
              <a:gd name="connsiteY2" fmla="*/ 1600200 h 2560320"/>
              <a:gd name="connsiteX3" fmla="*/ 1588770 w 2960370"/>
              <a:gd name="connsiteY3" fmla="*/ 0 h 2560320"/>
              <a:gd name="connsiteX4" fmla="*/ 0 w 2960370"/>
              <a:gd name="connsiteY4" fmla="*/ 708660 h 256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0370" h="2560320">
                <a:moveTo>
                  <a:pt x="0" y="708660"/>
                </a:moveTo>
                <a:lnTo>
                  <a:pt x="1245870" y="2560320"/>
                </a:lnTo>
                <a:lnTo>
                  <a:pt x="2960370" y="1600200"/>
                </a:lnTo>
                <a:lnTo>
                  <a:pt x="1588770" y="0"/>
                </a:lnTo>
                <a:lnTo>
                  <a:pt x="0" y="70866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ッター プレースホルダー 5"/>
          <p:cNvSpPr>
            <a:spLocks noGrp="1"/>
          </p:cNvSpPr>
          <p:nvPr>
            <p:ph type="ftr" sz="quarter" idx="11"/>
          </p:nvPr>
        </p:nvSpPr>
        <p:spPr/>
        <p:txBody>
          <a:bodyPr/>
          <a:lstStyle/>
          <a:p>
            <a:endParaRPr lang="en-US"/>
          </a:p>
        </p:txBody>
      </p:sp>
      <p:sp>
        <p:nvSpPr>
          <p:cNvPr id="2" name="日付プレースホルダー 1"/>
          <p:cNvSpPr>
            <a:spLocks noGrp="1"/>
          </p:cNvSpPr>
          <p:nvPr>
            <p:ph type="dt" sz="half" idx="10"/>
          </p:nvPr>
        </p:nvSpPr>
        <p:spPr/>
        <p:txBody>
          <a:bodyPr/>
          <a:lstStyle/>
          <a:p>
            <a:r>
              <a:rPr lang="en-US" altLang="ja-JP" smtClean="0"/>
              <a:t>1 Ottobre 2014</a:t>
            </a:r>
            <a:endParaRPr lang="en-US"/>
          </a:p>
        </p:txBody>
      </p:sp>
      <p:sp>
        <p:nvSpPr>
          <p:cNvPr id="3" name="スライド番号プレースホルダー 2"/>
          <p:cNvSpPr>
            <a:spLocks noGrp="1"/>
          </p:cNvSpPr>
          <p:nvPr>
            <p:ph type="sldNum" sz="quarter" idx="12"/>
          </p:nvPr>
        </p:nvSpPr>
        <p:spPr/>
        <p:txBody>
          <a:bodyPr/>
          <a:lstStyle/>
          <a:p>
            <a:fld id="{D6128C6B-70D6-154A-95BE-63D18D7D7C52}" type="slidenum">
              <a:rPr lang="en-US" smtClean="0"/>
              <a:t>5</a:t>
            </a:fld>
            <a:endParaRPr lang="en-US"/>
          </a:p>
        </p:txBody>
      </p:sp>
    </p:spTree>
    <p:extLst>
      <p:ext uri="{BB962C8B-B14F-4D97-AF65-F5344CB8AC3E}">
        <p14:creationId xmlns:p14="http://schemas.microsoft.com/office/powerpoint/2010/main" val="1891659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981448" y="909453"/>
            <a:ext cx="8054560" cy="4995588"/>
          </a:xfrm>
          <a:prstGeom prst="rect">
            <a:avLst/>
          </a:prstGeom>
        </p:spPr>
      </p:pic>
      <p:sp>
        <p:nvSpPr>
          <p:cNvPr id="9" name="スライド番号プレースホルダー 1"/>
          <p:cNvSpPr txBox="1">
            <a:spLocks/>
          </p:cNvSpPr>
          <p:nvPr/>
        </p:nvSpPr>
        <p:spPr bwMode="gray">
          <a:xfrm>
            <a:off x="511228" y="787783"/>
            <a:ext cx="584978" cy="365125"/>
          </a:xfrm>
          <a:prstGeom prst="rect">
            <a:avLst/>
          </a:prstGeom>
        </p:spPr>
        <p:txBody>
          <a:bodyPr vert="horz" lIns="91440" tIns="45720" rIns="91440" bIns="45720" rtlCol="0" anchor="ctr"/>
          <a:lstStyle>
            <a:defPPr>
              <a:defRPr lang="en-US"/>
            </a:defPPr>
            <a:lvl1pPr marL="0" algn="r" defTabSz="457200" rtl="0" eaLnBrk="1" latinLnBrk="0" hangingPunct="1">
              <a:defRPr sz="2000" kern="1200">
                <a:solidFill>
                  <a:srgbClr val="FE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6760E01-BF6F-4E7C-8CF4-07B6BFE44273}" type="slidenum">
              <a:rPr kumimoji="1" lang="ja-JP" altLang="en-US" smtClean="0"/>
              <a:pPr/>
              <a:t>6</a:t>
            </a:fld>
            <a:endParaRPr kumimoji="1" lang="ja-JP" altLang="en-US"/>
          </a:p>
        </p:txBody>
      </p:sp>
      <p:sp>
        <p:nvSpPr>
          <p:cNvPr id="11" name="正方形/長方形 10"/>
          <p:cNvSpPr/>
          <p:nvPr/>
        </p:nvSpPr>
        <p:spPr>
          <a:xfrm>
            <a:off x="5008728" y="5905041"/>
            <a:ext cx="2659702" cy="646331"/>
          </a:xfrm>
          <a:prstGeom prst="rect">
            <a:avLst/>
          </a:prstGeom>
        </p:spPr>
        <p:txBody>
          <a:bodyPr wrap="none">
            <a:spAutoFit/>
          </a:bodyPr>
          <a:lstStyle/>
          <a:p>
            <a:r>
              <a:rPr lang="en-US" altLang="ja-JP">
                <a:solidFill>
                  <a:schemeClr val="accent2">
                    <a:lumMod val="75000"/>
                  </a:schemeClr>
                </a:solidFill>
                <a:latin typeface="Times New Roman" panose="02020603050405020304" pitchFamily="18" charset="0"/>
                <a:cs typeface="Times New Roman" panose="02020603050405020304" pitchFamily="18" charset="0"/>
              </a:rPr>
              <a:t>http://rd.kek.jp/project/soi</a:t>
            </a:r>
            <a:r>
              <a:rPr lang="en-US" altLang="ja-JP" smtClean="0">
                <a:solidFill>
                  <a:srgbClr val="0070C0"/>
                </a:solidFill>
                <a:latin typeface="Times New Roman" panose="02020603050405020304" pitchFamily="18" charset="0"/>
                <a:cs typeface="Times New Roman" panose="02020603050405020304" pitchFamily="18" charset="0"/>
                <a:hlinkClick r:id="rId4"/>
              </a:rPr>
              <a:t>/</a:t>
            </a:r>
            <a:endParaRPr lang="en-US" altLang="ja-JP" smtClean="0">
              <a:solidFill>
                <a:srgbClr val="0070C0"/>
              </a:solidFill>
              <a:latin typeface="Times New Roman" panose="02020603050405020304" pitchFamily="18" charset="0"/>
              <a:cs typeface="Times New Roman" panose="02020603050405020304" pitchFamily="18" charset="0"/>
            </a:endParaRPr>
          </a:p>
          <a:p>
            <a:endParaRPr lang="en-US" altLang="ja-JP" smtClean="0">
              <a:solidFill>
                <a:srgbClr val="0070C0"/>
              </a:solidFill>
              <a:latin typeface="Times New Roman" panose="02020603050405020304" pitchFamily="18" charset="0"/>
              <a:cs typeface="Times New Roman" panose="02020603050405020304" pitchFamily="18" charset="0"/>
            </a:endParaRPr>
          </a:p>
        </p:txBody>
      </p:sp>
      <p:sp>
        <p:nvSpPr>
          <p:cNvPr id="12" name="正方形/長方形 11"/>
          <p:cNvSpPr/>
          <p:nvPr/>
        </p:nvSpPr>
        <p:spPr>
          <a:xfrm>
            <a:off x="1096206" y="983631"/>
            <a:ext cx="4464008" cy="338554"/>
          </a:xfrm>
          <a:prstGeom prst="rect">
            <a:avLst/>
          </a:prstGeom>
        </p:spPr>
        <p:txBody>
          <a:bodyPr wrap="square">
            <a:spAutoFit/>
          </a:bodyPr>
          <a:lstStyle/>
          <a:p>
            <a:r>
              <a:rPr lang="fr-FR" altLang="ja-JP" sz="1600">
                <a:latin typeface="Times New Roman" panose="02020603050405020304" pitchFamily="18" charset="0"/>
                <a:cs typeface="Times New Roman" panose="02020603050405020304" pitchFamily="18" charset="0"/>
              </a:rPr>
              <a:t>SPRiT (SOI Portable Radiation imaging Terminal)</a:t>
            </a:r>
            <a:endParaRPr lang="ja-JP" altLang="en-US" sz="1600">
              <a:latin typeface="Times New Roman" panose="02020603050405020304" pitchFamily="18" charset="0"/>
              <a:cs typeface="Times New Roman" panose="02020603050405020304" pitchFamily="18" charset="0"/>
            </a:endParaRPr>
          </a:p>
        </p:txBody>
      </p:sp>
      <p:sp>
        <p:nvSpPr>
          <p:cNvPr id="14" name="テキスト ボックス 13"/>
          <p:cNvSpPr txBox="1"/>
          <p:nvPr/>
        </p:nvSpPr>
        <p:spPr>
          <a:xfrm>
            <a:off x="6372200" y="4653136"/>
            <a:ext cx="1107996" cy="923330"/>
          </a:xfrm>
          <a:prstGeom prst="rect">
            <a:avLst/>
          </a:prstGeom>
          <a:noFill/>
        </p:spPr>
        <p:txBody>
          <a:bodyPr wrap="none" rtlCol="0">
            <a:spAutoFit/>
          </a:bodyPr>
          <a:lstStyle/>
          <a:p>
            <a:r>
              <a:rPr kumimoji="1" lang="en-US" altLang="ja-JP" smtClean="0"/>
              <a:t>INTPIX4</a:t>
            </a:r>
          </a:p>
          <a:p>
            <a:r>
              <a:rPr lang="en-US" altLang="ja-JP">
                <a:latin typeface="Times New Roman" pitchFamily="18" charset="0"/>
                <a:cs typeface="Times New Roman" pitchFamily="18" charset="0"/>
              </a:rPr>
              <a:t>832 x 512</a:t>
            </a:r>
          </a:p>
          <a:p>
            <a:r>
              <a:rPr kumimoji="1" lang="en-US" altLang="ja-JP" smtClean="0"/>
              <a:t>(17um)</a:t>
            </a:r>
            <a:r>
              <a:rPr kumimoji="1" lang="en-US" altLang="ja-JP" baseline="30000" smtClean="0"/>
              <a:t>2</a:t>
            </a:r>
            <a:endParaRPr kumimoji="1" lang="ja-JP" altLang="en-US" baseline="30000"/>
          </a:p>
        </p:txBody>
      </p:sp>
      <p:sp>
        <p:nvSpPr>
          <p:cNvPr id="15" name="テキスト ボックス 14"/>
          <p:cNvSpPr txBox="1"/>
          <p:nvPr/>
        </p:nvSpPr>
        <p:spPr>
          <a:xfrm>
            <a:off x="1542361" y="5905041"/>
            <a:ext cx="3183875" cy="369332"/>
          </a:xfrm>
          <a:prstGeom prst="rect">
            <a:avLst/>
          </a:prstGeom>
          <a:noFill/>
        </p:spPr>
        <p:txBody>
          <a:bodyPr wrap="square" rtlCol="0">
            <a:spAutoFit/>
          </a:bodyPr>
          <a:lstStyle/>
          <a:p>
            <a:r>
              <a:rPr kumimoji="1" lang="en-US" altLang="ja-JP" smtClean="0"/>
              <a:t>1</a:t>
            </a:r>
            <a:r>
              <a:rPr kumimoji="1" lang="en-US" altLang="ja-JP" baseline="30000" smtClean="0"/>
              <a:t>st</a:t>
            </a:r>
            <a:r>
              <a:rPr kumimoji="1" lang="en-US" altLang="ja-JP" smtClean="0"/>
              <a:t> commercial SOI device</a:t>
            </a:r>
            <a:endParaRPr kumimoji="1" lang="ja-JP" altLang="en-US"/>
          </a:p>
        </p:txBody>
      </p:sp>
      <p:sp>
        <p:nvSpPr>
          <p:cNvPr id="17" name="スライド番号プレースホルダー 16"/>
          <p:cNvSpPr>
            <a:spLocks noGrp="1"/>
          </p:cNvSpPr>
          <p:nvPr>
            <p:ph type="sldNum" sz="quarter" idx="12"/>
          </p:nvPr>
        </p:nvSpPr>
        <p:spPr/>
        <p:txBody>
          <a:bodyPr/>
          <a:lstStyle/>
          <a:p>
            <a:fld id="{D57F1E4F-1CFF-5643-939E-217C01CDF565}" type="slidenum">
              <a:rPr lang="en-US" smtClean="0"/>
              <a:pPr/>
              <a:t>6</a:t>
            </a:fld>
            <a:endParaRPr lang="en-US"/>
          </a:p>
        </p:txBody>
      </p:sp>
      <p:sp>
        <p:nvSpPr>
          <p:cNvPr id="2" name="日付プレースホルダー 1"/>
          <p:cNvSpPr>
            <a:spLocks noGrp="1"/>
          </p:cNvSpPr>
          <p:nvPr>
            <p:ph type="dt" sz="half" idx="10"/>
          </p:nvPr>
        </p:nvSpPr>
        <p:spPr/>
        <p:txBody>
          <a:bodyPr/>
          <a:lstStyle/>
          <a:p>
            <a:r>
              <a:rPr lang="en-US" altLang="ja-JP" smtClean="0"/>
              <a:t>1 Ottobre 2014</a:t>
            </a:r>
            <a:endParaRPr lang="en-US"/>
          </a:p>
        </p:txBody>
      </p:sp>
      <p:sp>
        <p:nvSpPr>
          <p:cNvPr id="3" name="フッター プレースホルダー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75537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smtClean="0"/>
              <a:t>Issues of the SOIPIX detector</a:t>
            </a:r>
            <a:endParaRPr lang="en-US"/>
          </a:p>
        </p:txBody>
      </p:sp>
      <p:sp>
        <p:nvSpPr>
          <p:cNvPr id="3" name="コンテンツ プレースホルダ 2"/>
          <p:cNvSpPr>
            <a:spLocks noGrp="1"/>
          </p:cNvSpPr>
          <p:nvPr>
            <p:ph idx="1"/>
          </p:nvPr>
        </p:nvSpPr>
        <p:spPr>
          <a:xfrm>
            <a:off x="150833" y="864797"/>
            <a:ext cx="8871427" cy="2639333"/>
          </a:xfrm>
        </p:spPr>
        <p:txBody>
          <a:bodyPr/>
          <a:lstStyle/>
          <a:p>
            <a:r>
              <a:rPr lang="en-US" sz="2400" dirty="0" smtClean="0"/>
              <a:t>The 0.2 </a:t>
            </a:r>
            <a:r>
              <a:rPr lang="en-US" altLang="ja-JP" sz="2400" dirty="0" err="1" smtClean="0"/>
              <a:t>μ</a:t>
            </a:r>
            <a:r>
              <a:rPr lang="en-US" sz="2400" dirty="0" err="1" smtClean="0"/>
              <a:t>m</a:t>
            </a:r>
            <a:r>
              <a:rPr lang="en-US" sz="2400" dirty="0" smtClean="0"/>
              <a:t> CMOS circuit is intrinsically radiation hard.</a:t>
            </a:r>
          </a:p>
          <a:p>
            <a:r>
              <a:rPr lang="en-US" sz="2400" dirty="0" smtClean="0"/>
              <a:t>SOI is almost single-event free because the transistors are isolated from the silicon bulk.</a:t>
            </a:r>
          </a:p>
          <a:p>
            <a:r>
              <a:rPr lang="en-US" sz="2400" dirty="0" smtClean="0"/>
              <a:t>Two sources of TID effect remaining in SOI:</a:t>
            </a:r>
          </a:p>
          <a:p>
            <a:pPr lvl="1"/>
            <a:r>
              <a:rPr lang="en-US" sz="2000" dirty="0" smtClean="0"/>
              <a:t>The BOX is positively charged and changes the transistor characteristics.</a:t>
            </a:r>
          </a:p>
          <a:p>
            <a:pPr lvl="1"/>
            <a:r>
              <a:rPr lang="en-US" sz="2000" dirty="0" smtClean="0"/>
              <a:t>The detector bias applied to the wafer changes the transistor characteristics.</a:t>
            </a:r>
          </a:p>
        </p:txBody>
      </p:sp>
      <p:grpSp>
        <p:nvGrpSpPr>
          <p:cNvPr id="22" name="図形グループ 21"/>
          <p:cNvGrpSpPr/>
          <p:nvPr/>
        </p:nvGrpSpPr>
        <p:grpSpPr>
          <a:xfrm>
            <a:off x="5597150" y="3365632"/>
            <a:ext cx="3155139" cy="3250905"/>
            <a:chOff x="5447489" y="2304167"/>
            <a:chExt cx="3155139" cy="3250905"/>
          </a:xfrm>
        </p:grpSpPr>
        <p:sp>
          <p:nvSpPr>
            <p:cNvPr id="4" name="正方形/長方形 3"/>
            <p:cNvSpPr/>
            <p:nvPr/>
          </p:nvSpPr>
          <p:spPr>
            <a:xfrm>
              <a:off x="5447489" y="3217747"/>
              <a:ext cx="3103303" cy="27699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5" name="正方形/長方形 4"/>
            <p:cNvSpPr/>
            <p:nvPr/>
          </p:nvSpPr>
          <p:spPr>
            <a:xfrm>
              <a:off x="5447489" y="3494745"/>
              <a:ext cx="3103303" cy="1635841"/>
            </a:xfrm>
            <a:prstGeom prst="rect">
              <a:avLst/>
            </a:prstGeom>
            <a:solidFill>
              <a:srgbClr val="558ED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 name="正方形/長方形 5"/>
            <p:cNvSpPr/>
            <p:nvPr/>
          </p:nvSpPr>
          <p:spPr>
            <a:xfrm>
              <a:off x="6121861" y="2979040"/>
              <a:ext cx="1674590" cy="238705"/>
            </a:xfrm>
            <a:prstGeom prst="rect">
              <a:avLst/>
            </a:prstGeom>
            <a:solidFill>
              <a:schemeClr val="tx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7" name="正方形/長方形 6"/>
            <p:cNvSpPr/>
            <p:nvPr/>
          </p:nvSpPr>
          <p:spPr>
            <a:xfrm flipV="1">
              <a:off x="6450094" y="2854915"/>
              <a:ext cx="926218" cy="12412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 name="正方形/長方形 7"/>
            <p:cNvSpPr/>
            <p:nvPr/>
          </p:nvSpPr>
          <p:spPr>
            <a:xfrm rot="10800000" flipV="1">
              <a:off x="6450094" y="2730789"/>
              <a:ext cx="926218" cy="124126"/>
            </a:xfrm>
            <a:prstGeom prst="rect">
              <a:avLst/>
            </a:prstGeom>
            <a:solidFill>
              <a:schemeClr val="bg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 name="フリーフォーム 8"/>
            <p:cNvSpPr/>
            <p:nvPr/>
          </p:nvSpPr>
          <p:spPr>
            <a:xfrm>
              <a:off x="5724399" y="2663950"/>
              <a:ext cx="534723" cy="305542"/>
            </a:xfrm>
            <a:custGeom>
              <a:avLst/>
              <a:gdLst>
                <a:gd name="connsiteX0" fmla="*/ 534723 w 534723"/>
                <a:gd name="connsiteY0" fmla="*/ 305542 h 305542"/>
                <a:gd name="connsiteX1" fmla="*/ 429688 w 534723"/>
                <a:gd name="connsiteY1" fmla="*/ 9548 h 305542"/>
                <a:gd name="connsiteX2" fmla="*/ 0 w 534723"/>
                <a:gd name="connsiteY2" fmla="*/ 0 h 305542"/>
              </a:gdLst>
              <a:ahLst/>
              <a:cxnLst>
                <a:cxn ang="0">
                  <a:pos x="connsiteX0" y="connsiteY0"/>
                </a:cxn>
                <a:cxn ang="0">
                  <a:pos x="connsiteX1" y="connsiteY1"/>
                </a:cxn>
                <a:cxn ang="0">
                  <a:pos x="connsiteX2" y="connsiteY2"/>
                </a:cxn>
              </a:cxnLst>
              <a:rect l="l" t="t" r="r" b="b"/>
              <a:pathLst>
                <a:path w="534723" h="305542">
                  <a:moveTo>
                    <a:pt x="534723" y="305542"/>
                  </a:moveTo>
                  <a:lnTo>
                    <a:pt x="429688" y="9548"/>
                  </a:lnTo>
                  <a:lnTo>
                    <a:pt x="0" y="0"/>
                  </a:lnTo>
                </a:path>
              </a:pathLst>
            </a:custGeom>
            <a:ln>
              <a:solidFill>
                <a:srgbClr val="000000"/>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p>
          </p:txBody>
        </p:sp>
        <p:sp>
          <p:nvSpPr>
            <p:cNvPr id="10" name="フリーフォーム 9"/>
            <p:cNvSpPr/>
            <p:nvPr/>
          </p:nvSpPr>
          <p:spPr>
            <a:xfrm flipH="1">
              <a:off x="7643673" y="2673499"/>
              <a:ext cx="439236" cy="305542"/>
            </a:xfrm>
            <a:custGeom>
              <a:avLst/>
              <a:gdLst>
                <a:gd name="connsiteX0" fmla="*/ 534723 w 534723"/>
                <a:gd name="connsiteY0" fmla="*/ 305542 h 305542"/>
                <a:gd name="connsiteX1" fmla="*/ 429688 w 534723"/>
                <a:gd name="connsiteY1" fmla="*/ 9548 h 305542"/>
                <a:gd name="connsiteX2" fmla="*/ 0 w 534723"/>
                <a:gd name="connsiteY2" fmla="*/ 0 h 305542"/>
              </a:gdLst>
              <a:ahLst/>
              <a:cxnLst>
                <a:cxn ang="0">
                  <a:pos x="connsiteX0" y="connsiteY0"/>
                </a:cxn>
                <a:cxn ang="0">
                  <a:pos x="connsiteX1" y="connsiteY1"/>
                </a:cxn>
                <a:cxn ang="0">
                  <a:pos x="connsiteX2" y="connsiteY2"/>
                </a:cxn>
              </a:cxnLst>
              <a:rect l="l" t="t" r="r" b="b"/>
              <a:pathLst>
                <a:path w="534723" h="305542">
                  <a:moveTo>
                    <a:pt x="534723" y="305542"/>
                  </a:moveTo>
                  <a:lnTo>
                    <a:pt x="429688" y="9548"/>
                  </a:lnTo>
                  <a:lnTo>
                    <a:pt x="0" y="0"/>
                  </a:lnTo>
                </a:path>
              </a:pathLst>
            </a:custGeom>
            <a:ln>
              <a:solidFill>
                <a:srgbClr val="000000"/>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p>
          </p:txBody>
        </p:sp>
        <p:sp>
          <p:nvSpPr>
            <p:cNvPr id="11" name="フリーフォーム 10"/>
            <p:cNvSpPr/>
            <p:nvPr/>
          </p:nvSpPr>
          <p:spPr>
            <a:xfrm flipH="1">
              <a:off x="6937076" y="2485583"/>
              <a:ext cx="439236" cy="245206"/>
            </a:xfrm>
            <a:custGeom>
              <a:avLst/>
              <a:gdLst>
                <a:gd name="connsiteX0" fmla="*/ 534723 w 534723"/>
                <a:gd name="connsiteY0" fmla="*/ 305542 h 305542"/>
                <a:gd name="connsiteX1" fmla="*/ 429688 w 534723"/>
                <a:gd name="connsiteY1" fmla="*/ 9548 h 305542"/>
                <a:gd name="connsiteX2" fmla="*/ 0 w 534723"/>
                <a:gd name="connsiteY2" fmla="*/ 0 h 305542"/>
              </a:gdLst>
              <a:ahLst/>
              <a:cxnLst>
                <a:cxn ang="0">
                  <a:pos x="connsiteX0" y="connsiteY0"/>
                </a:cxn>
                <a:cxn ang="0">
                  <a:pos x="connsiteX1" y="connsiteY1"/>
                </a:cxn>
                <a:cxn ang="0">
                  <a:pos x="connsiteX2" y="connsiteY2"/>
                </a:cxn>
              </a:cxnLst>
              <a:rect l="l" t="t" r="r" b="b"/>
              <a:pathLst>
                <a:path w="534723" h="305542">
                  <a:moveTo>
                    <a:pt x="534723" y="305542"/>
                  </a:moveTo>
                  <a:lnTo>
                    <a:pt x="429688" y="9548"/>
                  </a:lnTo>
                  <a:lnTo>
                    <a:pt x="0" y="0"/>
                  </a:lnTo>
                </a:path>
              </a:pathLst>
            </a:custGeom>
            <a:ln>
              <a:solidFill>
                <a:srgbClr val="000000"/>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p>
          </p:txBody>
        </p:sp>
        <p:sp>
          <p:nvSpPr>
            <p:cNvPr id="12" name="テキスト ボックス 11"/>
            <p:cNvSpPr txBox="1"/>
            <p:nvPr/>
          </p:nvSpPr>
          <p:spPr>
            <a:xfrm>
              <a:off x="7341165" y="2304167"/>
              <a:ext cx="480495" cy="276999"/>
            </a:xfrm>
            <a:prstGeom prst="rect">
              <a:avLst/>
            </a:prstGeom>
            <a:noFill/>
          </p:spPr>
          <p:txBody>
            <a:bodyPr wrap="none" rtlCol="0">
              <a:spAutoFit/>
            </a:bodyPr>
            <a:lstStyle/>
            <a:p>
              <a:r>
                <a:rPr lang="en-US" sz="1200"/>
                <a:t>G</a:t>
              </a:r>
              <a:r>
                <a:rPr lang="en-US" sz="1200" smtClean="0"/>
                <a:t>ate</a:t>
              </a:r>
              <a:endParaRPr lang="en-US" sz="1200"/>
            </a:p>
          </p:txBody>
        </p:sp>
        <p:sp>
          <p:nvSpPr>
            <p:cNvPr id="13" name="テキスト ボックス 12"/>
            <p:cNvSpPr txBox="1"/>
            <p:nvPr/>
          </p:nvSpPr>
          <p:spPr>
            <a:xfrm>
              <a:off x="8082909" y="2485583"/>
              <a:ext cx="519719" cy="276999"/>
            </a:xfrm>
            <a:prstGeom prst="rect">
              <a:avLst/>
            </a:prstGeom>
            <a:noFill/>
          </p:spPr>
          <p:txBody>
            <a:bodyPr wrap="none" rtlCol="0">
              <a:spAutoFit/>
            </a:bodyPr>
            <a:lstStyle/>
            <a:p>
              <a:r>
                <a:rPr lang="en-US" sz="1200" smtClean="0"/>
                <a:t>Drain</a:t>
              </a:r>
              <a:endParaRPr lang="en-US" sz="1200"/>
            </a:p>
          </p:txBody>
        </p:sp>
        <p:sp>
          <p:nvSpPr>
            <p:cNvPr id="14" name="テキスト ボックス 13"/>
            <p:cNvSpPr txBox="1"/>
            <p:nvPr/>
          </p:nvSpPr>
          <p:spPr>
            <a:xfrm>
              <a:off x="5462805" y="2419397"/>
              <a:ext cx="610413" cy="276999"/>
            </a:xfrm>
            <a:prstGeom prst="rect">
              <a:avLst/>
            </a:prstGeom>
            <a:noFill/>
          </p:spPr>
          <p:txBody>
            <a:bodyPr wrap="none" rtlCol="0">
              <a:spAutoFit/>
            </a:bodyPr>
            <a:lstStyle/>
            <a:p>
              <a:r>
                <a:rPr lang="en-US" sz="1200" smtClean="0"/>
                <a:t>Source</a:t>
              </a:r>
              <a:endParaRPr lang="en-US" sz="1200"/>
            </a:p>
          </p:txBody>
        </p:sp>
        <p:sp>
          <p:nvSpPr>
            <p:cNvPr id="15" name="テキスト ボックス 14"/>
            <p:cNvSpPr txBox="1"/>
            <p:nvPr/>
          </p:nvSpPr>
          <p:spPr>
            <a:xfrm>
              <a:off x="8010547" y="3208471"/>
              <a:ext cx="415498" cy="276999"/>
            </a:xfrm>
            <a:prstGeom prst="rect">
              <a:avLst/>
            </a:prstGeom>
            <a:noFill/>
          </p:spPr>
          <p:txBody>
            <a:bodyPr wrap="none" rtlCol="0">
              <a:spAutoFit/>
            </a:bodyPr>
            <a:lstStyle/>
            <a:p>
              <a:r>
                <a:rPr lang="en-US" sz="1200" smtClean="0"/>
                <a:t>Box</a:t>
              </a:r>
              <a:endParaRPr lang="en-US" sz="1200"/>
            </a:p>
          </p:txBody>
        </p:sp>
        <p:sp>
          <p:nvSpPr>
            <p:cNvPr id="16" name="テキスト ボックス 15"/>
            <p:cNvSpPr txBox="1"/>
            <p:nvPr/>
          </p:nvSpPr>
          <p:spPr>
            <a:xfrm>
              <a:off x="6450094" y="4032190"/>
              <a:ext cx="1045028" cy="276999"/>
            </a:xfrm>
            <a:prstGeom prst="rect">
              <a:avLst/>
            </a:prstGeom>
            <a:noFill/>
          </p:spPr>
          <p:txBody>
            <a:bodyPr wrap="none" rtlCol="0">
              <a:spAutoFit/>
            </a:bodyPr>
            <a:lstStyle/>
            <a:p>
              <a:r>
                <a:rPr lang="en-US" sz="1200" smtClean="0"/>
                <a:t>Sensor Silicon</a:t>
              </a:r>
              <a:endParaRPr lang="en-US" sz="1200"/>
            </a:p>
          </p:txBody>
        </p:sp>
        <p:sp>
          <p:nvSpPr>
            <p:cNvPr id="17" name="正方形/長方形 16"/>
            <p:cNvSpPr/>
            <p:nvPr/>
          </p:nvSpPr>
          <p:spPr>
            <a:xfrm>
              <a:off x="5447489" y="5130586"/>
              <a:ext cx="3103303" cy="133675"/>
            </a:xfrm>
            <a:prstGeom prst="rect">
              <a:avLst/>
            </a:prstGeom>
            <a:solidFill>
              <a:schemeClr val="accent6">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8" name="フリーフォーム 17"/>
            <p:cNvSpPr/>
            <p:nvPr/>
          </p:nvSpPr>
          <p:spPr>
            <a:xfrm flipH="1">
              <a:off x="6259122" y="5264261"/>
              <a:ext cx="515626" cy="198478"/>
            </a:xfrm>
            <a:custGeom>
              <a:avLst/>
              <a:gdLst>
                <a:gd name="connsiteX0" fmla="*/ 534723 w 534723"/>
                <a:gd name="connsiteY0" fmla="*/ 305542 h 305542"/>
                <a:gd name="connsiteX1" fmla="*/ 429688 w 534723"/>
                <a:gd name="connsiteY1" fmla="*/ 9548 h 305542"/>
                <a:gd name="connsiteX2" fmla="*/ 0 w 534723"/>
                <a:gd name="connsiteY2" fmla="*/ 0 h 305542"/>
                <a:gd name="connsiteX0" fmla="*/ 627720 w 627720"/>
                <a:gd name="connsiteY0" fmla="*/ 0 h 343364"/>
                <a:gd name="connsiteX1" fmla="*/ 429688 w 627720"/>
                <a:gd name="connsiteY1" fmla="*/ 343364 h 343364"/>
                <a:gd name="connsiteX2" fmla="*/ 0 w 627720"/>
                <a:gd name="connsiteY2" fmla="*/ 333816 h 343364"/>
              </a:gdLst>
              <a:ahLst/>
              <a:cxnLst>
                <a:cxn ang="0">
                  <a:pos x="connsiteX0" y="connsiteY0"/>
                </a:cxn>
                <a:cxn ang="0">
                  <a:pos x="connsiteX1" y="connsiteY1"/>
                </a:cxn>
                <a:cxn ang="0">
                  <a:pos x="connsiteX2" y="connsiteY2"/>
                </a:cxn>
              </a:cxnLst>
              <a:rect l="l" t="t" r="r" b="b"/>
              <a:pathLst>
                <a:path w="627720" h="343364">
                  <a:moveTo>
                    <a:pt x="627720" y="0"/>
                  </a:moveTo>
                  <a:lnTo>
                    <a:pt x="429688" y="343364"/>
                  </a:lnTo>
                  <a:lnTo>
                    <a:pt x="0" y="333816"/>
                  </a:lnTo>
                </a:path>
              </a:pathLst>
            </a:custGeom>
            <a:ln>
              <a:solidFill>
                <a:srgbClr val="000000"/>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p>
          </p:txBody>
        </p:sp>
        <p:sp>
          <p:nvSpPr>
            <p:cNvPr id="19" name="テキスト ボックス 18"/>
            <p:cNvSpPr txBox="1"/>
            <p:nvPr/>
          </p:nvSpPr>
          <p:spPr>
            <a:xfrm>
              <a:off x="6743811" y="5278073"/>
              <a:ext cx="1018227" cy="276999"/>
            </a:xfrm>
            <a:prstGeom prst="rect">
              <a:avLst/>
            </a:prstGeom>
            <a:noFill/>
          </p:spPr>
          <p:txBody>
            <a:bodyPr wrap="none" rtlCol="0">
              <a:spAutoFit/>
            </a:bodyPr>
            <a:lstStyle/>
            <a:p>
              <a:r>
                <a:rPr lang="en-US" sz="1200" smtClean="0"/>
                <a:t>Detector bias</a:t>
              </a:r>
              <a:endParaRPr lang="en-US" sz="1200"/>
            </a:p>
          </p:txBody>
        </p:sp>
        <p:sp>
          <p:nvSpPr>
            <p:cNvPr id="20" name="テキスト ボックス 19"/>
            <p:cNvSpPr txBox="1"/>
            <p:nvPr/>
          </p:nvSpPr>
          <p:spPr>
            <a:xfrm>
              <a:off x="6121861" y="3217745"/>
              <a:ext cx="1710725" cy="276999"/>
            </a:xfrm>
            <a:prstGeom prst="rect">
              <a:avLst/>
            </a:prstGeom>
            <a:noFill/>
          </p:spPr>
          <p:txBody>
            <a:bodyPr wrap="none" rtlCol="0">
              <a:spAutoFit/>
            </a:bodyPr>
            <a:lstStyle/>
            <a:p>
              <a:r>
                <a:rPr lang="en-US" sz="1200" smtClean="0"/>
                <a:t>+   +   +   +   +   +   +   +   +</a:t>
              </a:r>
              <a:endParaRPr lang="en-US" sz="1200"/>
            </a:p>
          </p:txBody>
        </p:sp>
      </p:grpSp>
      <p:sp>
        <p:nvSpPr>
          <p:cNvPr id="23" name="テキスト ボックス 22"/>
          <p:cNvSpPr txBox="1"/>
          <p:nvPr/>
        </p:nvSpPr>
        <p:spPr>
          <a:xfrm>
            <a:off x="7996018" y="3925287"/>
            <a:ext cx="1026242" cy="276999"/>
          </a:xfrm>
          <a:prstGeom prst="rect">
            <a:avLst/>
          </a:prstGeom>
          <a:noFill/>
        </p:spPr>
        <p:txBody>
          <a:bodyPr wrap="none" rtlCol="0">
            <a:spAutoFit/>
          </a:bodyPr>
          <a:lstStyle/>
          <a:p>
            <a:r>
              <a:rPr lang="en-US" sz="1200" smtClean="0"/>
              <a:t>SOI transistor</a:t>
            </a:r>
            <a:endParaRPr lang="en-US" sz="1200"/>
          </a:p>
        </p:txBody>
      </p:sp>
      <p:graphicFrame>
        <p:nvGraphicFramePr>
          <p:cNvPr id="24" name="表 23"/>
          <p:cNvGraphicFramePr>
            <a:graphicFrameLocks noGrp="1"/>
          </p:cNvGraphicFramePr>
          <p:nvPr>
            <p:extLst>
              <p:ext uri="{D42A27DB-BD31-4B8C-83A1-F6EECF244321}">
                <p14:modId xmlns:p14="http://schemas.microsoft.com/office/powerpoint/2010/main" val="3166774879"/>
              </p:ext>
            </p:extLst>
          </p:nvPr>
        </p:nvGraphicFramePr>
        <p:xfrm>
          <a:off x="488439" y="4202286"/>
          <a:ext cx="4212873" cy="2123440"/>
        </p:xfrm>
        <a:graphic>
          <a:graphicData uri="http://schemas.openxmlformats.org/drawingml/2006/table">
            <a:tbl>
              <a:tblPr firstRow="1" bandRow="1">
                <a:tableStyleId>{5C22544A-7EE6-4342-B048-85BDC9FD1C3A}</a:tableStyleId>
              </a:tblPr>
              <a:tblGrid>
                <a:gridCol w="1601033"/>
                <a:gridCol w="1426060"/>
                <a:gridCol w="1185780"/>
              </a:tblGrid>
              <a:tr h="370840">
                <a:tc>
                  <a:txBody>
                    <a:bodyPr/>
                    <a:lstStyle/>
                    <a:p>
                      <a:pPr algn="ctr"/>
                      <a:r>
                        <a:rPr lang="en-US" smtClean="0"/>
                        <a:t>experiments</a:t>
                      </a:r>
                      <a:endParaRPr lang="en-US"/>
                    </a:p>
                  </a:txBody>
                  <a:tcPr/>
                </a:tc>
                <a:tc>
                  <a:txBody>
                    <a:bodyPr/>
                    <a:lstStyle/>
                    <a:p>
                      <a:pPr algn="ctr"/>
                      <a:r>
                        <a:rPr lang="en-US" smtClean="0"/>
                        <a:t>TID (</a:t>
                      </a:r>
                      <a:r>
                        <a:rPr lang="en-US" err="1" smtClean="0"/>
                        <a:t>Gy</a:t>
                      </a:r>
                      <a:r>
                        <a:rPr lang="en-US" smtClean="0"/>
                        <a:t>)</a:t>
                      </a:r>
                      <a:endParaRPr lang="en-US"/>
                    </a:p>
                  </a:txBody>
                  <a:tcPr/>
                </a:tc>
                <a:tc>
                  <a:txBody>
                    <a:bodyPr/>
                    <a:lstStyle/>
                    <a:p>
                      <a:pPr algn="ctr"/>
                      <a:r>
                        <a:rPr lang="en-US" smtClean="0"/>
                        <a:t>Neutron  (n</a:t>
                      </a:r>
                      <a:r>
                        <a:rPr lang="en-US" baseline="-25000" smtClean="0"/>
                        <a:t>eq</a:t>
                      </a:r>
                      <a:r>
                        <a:rPr lang="en-US" smtClean="0"/>
                        <a:t>/cm</a:t>
                      </a:r>
                      <a:r>
                        <a:rPr lang="en-US" baseline="30000" smtClean="0"/>
                        <a:t>2</a:t>
                      </a:r>
                      <a:r>
                        <a:rPr lang="en-US" smtClean="0"/>
                        <a:t>)</a:t>
                      </a:r>
                      <a:endParaRPr lang="en-US"/>
                    </a:p>
                  </a:txBody>
                  <a:tcPr/>
                </a:tc>
              </a:tr>
              <a:tr h="370840">
                <a:tc>
                  <a:txBody>
                    <a:bodyPr/>
                    <a:lstStyle/>
                    <a:p>
                      <a:pPr algn="ctr"/>
                      <a:r>
                        <a:rPr lang="en-US" smtClean="0"/>
                        <a:t>LHC pixel</a:t>
                      </a:r>
                      <a:endParaRPr lang="en-US"/>
                    </a:p>
                  </a:txBody>
                  <a:tcPr/>
                </a:tc>
                <a:tc>
                  <a:txBody>
                    <a:bodyPr/>
                    <a:lstStyle/>
                    <a:p>
                      <a:pPr algn="ctr"/>
                      <a:r>
                        <a:rPr lang="en-US" smtClean="0"/>
                        <a:t>500 </a:t>
                      </a:r>
                      <a:r>
                        <a:rPr lang="en-US" err="1" smtClean="0"/>
                        <a:t>k</a:t>
                      </a:r>
                      <a:endParaRPr lang="en-US"/>
                    </a:p>
                  </a:txBody>
                  <a:tcPr/>
                </a:tc>
                <a:tc>
                  <a:txBody>
                    <a:bodyPr/>
                    <a:lstStyle/>
                    <a:p>
                      <a:pPr algn="ctr"/>
                      <a:r>
                        <a:rPr lang="en-US" smtClean="0"/>
                        <a:t>10</a:t>
                      </a:r>
                      <a:r>
                        <a:rPr lang="en-US" baseline="30000" smtClean="0"/>
                        <a:t>15</a:t>
                      </a:r>
                      <a:endParaRPr lang="en-US" baseline="30000"/>
                    </a:p>
                  </a:txBody>
                  <a:tcPr/>
                </a:tc>
              </a:tr>
              <a:tr h="370840">
                <a:tc>
                  <a:txBody>
                    <a:bodyPr/>
                    <a:lstStyle/>
                    <a:p>
                      <a:pPr algn="ctr"/>
                      <a:r>
                        <a:rPr lang="en-US" smtClean="0"/>
                        <a:t>HL-LHC pixel</a:t>
                      </a:r>
                      <a:endParaRPr lang="en-US"/>
                    </a:p>
                  </a:txBody>
                  <a:tcPr/>
                </a:tc>
                <a:tc>
                  <a:txBody>
                    <a:bodyPr/>
                    <a:lstStyle/>
                    <a:p>
                      <a:pPr algn="ctr"/>
                      <a:r>
                        <a:rPr lang="en-US" smtClean="0"/>
                        <a:t>5000 </a:t>
                      </a:r>
                      <a:r>
                        <a:rPr lang="en-US" err="1" smtClean="0"/>
                        <a:t>k</a:t>
                      </a:r>
                      <a:endParaRPr lang="en-US"/>
                    </a:p>
                  </a:txBody>
                  <a:tcPr/>
                </a:tc>
                <a:tc>
                  <a:txBody>
                    <a:bodyPr/>
                    <a:lstStyle/>
                    <a:p>
                      <a:pPr algn="ctr"/>
                      <a:r>
                        <a:rPr lang="en-US" smtClean="0"/>
                        <a:t>10</a:t>
                      </a:r>
                      <a:r>
                        <a:rPr lang="en-US" baseline="30000" smtClean="0"/>
                        <a:t>16</a:t>
                      </a:r>
                      <a:endParaRPr lang="en-US" baseline="30000"/>
                    </a:p>
                  </a:txBody>
                  <a:tcPr/>
                </a:tc>
              </a:tr>
              <a:tr h="370840">
                <a:tc>
                  <a:txBody>
                    <a:bodyPr/>
                    <a:lstStyle/>
                    <a:p>
                      <a:pPr algn="ctr"/>
                      <a:r>
                        <a:rPr lang="en-US" smtClean="0"/>
                        <a:t>Belle2</a:t>
                      </a:r>
                      <a:endParaRPr lang="en-US"/>
                    </a:p>
                  </a:txBody>
                  <a:tcPr/>
                </a:tc>
                <a:tc>
                  <a:txBody>
                    <a:bodyPr/>
                    <a:lstStyle/>
                    <a:p>
                      <a:pPr algn="ctr"/>
                      <a:r>
                        <a:rPr lang="en-US" smtClean="0"/>
                        <a:t>10 </a:t>
                      </a:r>
                      <a:r>
                        <a:rPr lang="en-US" err="1" smtClean="0"/>
                        <a:t>k</a:t>
                      </a:r>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mtClean="0"/>
                        <a:t>10</a:t>
                      </a:r>
                      <a:r>
                        <a:rPr lang="en-US" baseline="30000" smtClean="0"/>
                        <a:t>12</a:t>
                      </a:r>
                    </a:p>
                  </a:txBody>
                  <a:tcPr/>
                </a:tc>
              </a:tr>
              <a:tr h="370840">
                <a:tc>
                  <a:txBody>
                    <a:bodyPr/>
                    <a:lstStyle/>
                    <a:p>
                      <a:pPr algn="ctr"/>
                      <a:r>
                        <a:rPr lang="en-US" smtClean="0"/>
                        <a:t>ILC</a:t>
                      </a:r>
                      <a:endParaRPr lang="en-US"/>
                    </a:p>
                  </a:txBody>
                  <a:tcPr/>
                </a:tc>
                <a:tc>
                  <a:txBody>
                    <a:bodyPr/>
                    <a:lstStyle/>
                    <a:p>
                      <a:pPr algn="ctr"/>
                      <a:r>
                        <a:rPr lang="en-US" smtClean="0"/>
                        <a:t>1 </a:t>
                      </a:r>
                      <a:r>
                        <a:rPr lang="en-US" err="1" smtClean="0"/>
                        <a:t>k</a:t>
                      </a:r>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10</a:t>
                      </a:r>
                      <a:r>
                        <a:rPr lang="en-US" baseline="30000" dirty="0" smtClean="0"/>
                        <a:t>11</a:t>
                      </a:r>
                    </a:p>
                  </a:txBody>
                  <a:tcPr/>
                </a:tc>
              </a:tr>
            </a:tbl>
          </a:graphicData>
        </a:graphic>
      </p:graphicFrame>
      <p:sp>
        <p:nvSpPr>
          <p:cNvPr id="21" name="日付プレースホルダー 20"/>
          <p:cNvSpPr>
            <a:spLocks noGrp="1"/>
          </p:cNvSpPr>
          <p:nvPr>
            <p:ph type="dt" sz="half" idx="10"/>
          </p:nvPr>
        </p:nvSpPr>
        <p:spPr/>
        <p:txBody>
          <a:bodyPr/>
          <a:lstStyle/>
          <a:p>
            <a:r>
              <a:rPr lang="en-US" altLang="ja-JP" smtClean="0"/>
              <a:t>1 Ottobre 2014</a:t>
            </a:r>
            <a:endParaRPr lang="en-US"/>
          </a:p>
        </p:txBody>
      </p:sp>
      <p:sp>
        <p:nvSpPr>
          <p:cNvPr id="25" name="フッター プレースホルダー 24"/>
          <p:cNvSpPr>
            <a:spLocks noGrp="1"/>
          </p:cNvSpPr>
          <p:nvPr>
            <p:ph type="ftr" sz="quarter" idx="11"/>
          </p:nvPr>
        </p:nvSpPr>
        <p:spPr/>
        <p:txBody>
          <a:bodyPr/>
          <a:lstStyle/>
          <a:p>
            <a:endParaRPr lang="en-US"/>
          </a:p>
        </p:txBody>
      </p:sp>
      <p:sp>
        <p:nvSpPr>
          <p:cNvPr id="26" name="スライド番号プレースホルダー 25"/>
          <p:cNvSpPr>
            <a:spLocks noGrp="1"/>
          </p:cNvSpPr>
          <p:nvPr>
            <p:ph type="sldNum" sz="quarter" idx="12"/>
          </p:nvPr>
        </p:nvSpPr>
        <p:spPr/>
        <p:txBody>
          <a:bodyPr/>
          <a:lstStyle/>
          <a:p>
            <a:fld id="{D6128C6B-70D6-154A-95BE-63D18D7D7C52}"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smtClean="0"/>
              <a:t>TID effect to the BOX</a:t>
            </a:r>
            <a:endParaRPr lang="en-US"/>
          </a:p>
        </p:txBody>
      </p:sp>
      <p:sp>
        <p:nvSpPr>
          <p:cNvPr id="3" name="コンテンツ プレースホルダ 2"/>
          <p:cNvSpPr>
            <a:spLocks noGrp="1"/>
          </p:cNvSpPr>
          <p:nvPr>
            <p:ph idx="1"/>
          </p:nvPr>
        </p:nvSpPr>
        <p:spPr/>
        <p:txBody>
          <a:bodyPr/>
          <a:lstStyle/>
          <a:p>
            <a:r>
              <a:rPr lang="en-US" altLang="ja-JP" smtClean="0"/>
              <a:t>With accumulating dose, the curves shift negatively for both PMOS and NMOS, influenced by the holes accumulated in the oxide layer. </a:t>
            </a:r>
            <a:endParaRPr lang="ja-JP" altLang="en-US" smtClean="0"/>
          </a:p>
          <a:p>
            <a:endParaRPr lang="en-US"/>
          </a:p>
        </p:txBody>
      </p:sp>
      <p:pic>
        <p:nvPicPr>
          <p:cNvPr id="5" name="図 4"/>
          <p:cNvPicPr>
            <a:picLocks noChangeAspect="1"/>
          </p:cNvPicPr>
          <p:nvPr/>
        </p:nvPicPr>
        <p:blipFill>
          <a:blip r:embed="rId2" cstate="print"/>
          <a:stretch>
            <a:fillRect/>
          </a:stretch>
        </p:blipFill>
        <p:spPr>
          <a:xfrm>
            <a:off x="674014" y="2260560"/>
            <a:ext cx="8348247" cy="4047019"/>
          </a:xfrm>
          <a:prstGeom prst="rect">
            <a:avLst/>
          </a:prstGeom>
        </p:spPr>
      </p:pic>
      <p:sp>
        <p:nvSpPr>
          <p:cNvPr id="7" name="正方形/長方形 6"/>
          <p:cNvSpPr/>
          <p:nvPr/>
        </p:nvSpPr>
        <p:spPr>
          <a:xfrm>
            <a:off x="3701083" y="6307579"/>
            <a:ext cx="5442917" cy="369332"/>
          </a:xfrm>
          <a:prstGeom prst="rect">
            <a:avLst/>
          </a:prstGeom>
        </p:spPr>
        <p:txBody>
          <a:bodyPr wrap="square">
            <a:spAutoFit/>
          </a:bodyPr>
          <a:lstStyle/>
          <a:p>
            <a:r>
              <a:rPr lang="en-US" altLang="ja-JP" smtClean="0">
                <a:solidFill>
                  <a:srgbClr val="3C3C3C"/>
                </a:solidFill>
              </a:rPr>
              <a:t>M. </a:t>
            </a:r>
            <a:r>
              <a:rPr lang="en-US" altLang="ja-JP" err="1" smtClean="0">
                <a:solidFill>
                  <a:srgbClr val="3C3C3C"/>
                </a:solidFill>
              </a:rPr>
              <a:t>Kochiyama</a:t>
            </a:r>
            <a:r>
              <a:rPr lang="en-US" altLang="ja-JP" smtClean="0">
                <a:solidFill>
                  <a:srgbClr val="3C3C3C"/>
                </a:solidFill>
              </a:rPr>
              <a:t> et al., NIM A636(2011)S62</a:t>
            </a:r>
            <a:endParaRPr lang="ja-JP" altLang="en-US"/>
          </a:p>
        </p:txBody>
      </p:sp>
      <p:sp>
        <p:nvSpPr>
          <p:cNvPr id="8" name="右矢印 7"/>
          <p:cNvSpPr/>
          <p:nvPr/>
        </p:nvSpPr>
        <p:spPr>
          <a:xfrm flipH="1">
            <a:off x="6515620" y="4443621"/>
            <a:ext cx="648072" cy="4846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flipH="1">
            <a:off x="2607966" y="4596022"/>
            <a:ext cx="648072" cy="4846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706609" y="3100821"/>
            <a:ext cx="1054135" cy="1815882"/>
          </a:xfrm>
          <a:prstGeom prst="rect">
            <a:avLst/>
          </a:prstGeom>
          <a:noFill/>
          <a:ln w="19050">
            <a:noFill/>
          </a:ln>
        </p:spPr>
        <p:txBody>
          <a:bodyPr wrap="none" rtlCol="0">
            <a:spAutoFit/>
          </a:bodyPr>
          <a:lstStyle/>
          <a:p>
            <a:r>
              <a:rPr lang="ja-JP" altLang="en-US" sz="1400" smtClean="0">
                <a:latin typeface="Meiryo UI" panose="020B0604030504040204" pitchFamily="50" charset="-128"/>
                <a:ea typeface="Meiryo UI" panose="020B0604030504040204" pitchFamily="50" charset="-128"/>
              </a:rPr>
              <a:t>●</a:t>
            </a:r>
            <a:r>
              <a:rPr lang="en-US" altLang="ja-JP" sz="1400" err="1" smtClean="0">
                <a:latin typeface="Meiryo UI" panose="020B0604030504040204" pitchFamily="50" charset="-128"/>
                <a:ea typeface="Meiryo UI" panose="020B0604030504040204" pitchFamily="50" charset="-128"/>
              </a:rPr>
              <a:t>preirrad</a:t>
            </a:r>
            <a:endParaRPr kumimoji="1" lang="en-US" altLang="ja-JP" sz="1400" smtClean="0">
              <a:latin typeface="Meiryo UI" panose="020B0604030504040204" pitchFamily="50" charset="-128"/>
              <a:ea typeface="Meiryo UI" panose="020B0604030504040204" pitchFamily="50" charset="-128"/>
            </a:endParaRPr>
          </a:p>
          <a:p>
            <a:r>
              <a:rPr lang="ja-JP" altLang="en-US" sz="1400" smtClean="0">
                <a:solidFill>
                  <a:srgbClr val="CC6531"/>
                </a:solidFill>
                <a:latin typeface="Meiryo UI" panose="020B0604030504040204" pitchFamily="50" charset="-128"/>
                <a:ea typeface="Meiryo UI" panose="020B0604030504040204" pitchFamily="50" charset="-128"/>
              </a:rPr>
              <a:t>●</a:t>
            </a:r>
            <a:r>
              <a:rPr lang="en-US" altLang="ja-JP" sz="1400" smtClean="0">
                <a:latin typeface="Meiryo UI" panose="020B0604030504040204" pitchFamily="50" charset="-128"/>
                <a:ea typeface="Meiryo UI" panose="020B0604030504040204" pitchFamily="50" charset="-128"/>
              </a:rPr>
              <a:t>3kGy</a:t>
            </a:r>
          </a:p>
          <a:p>
            <a:r>
              <a:rPr kumimoji="1" lang="ja-JP" altLang="en-US" sz="1400" smtClean="0">
                <a:solidFill>
                  <a:srgbClr val="FF0000"/>
                </a:solidFill>
                <a:latin typeface="Meiryo UI" panose="020B0604030504040204" pitchFamily="50" charset="-128"/>
                <a:ea typeface="Meiryo UI" panose="020B0604030504040204" pitchFamily="50" charset="-128"/>
              </a:rPr>
              <a:t>●</a:t>
            </a:r>
            <a:r>
              <a:rPr lang="en-US" altLang="ja-JP" sz="1400" smtClean="0">
                <a:latin typeface="Meiryo UI" panose="020B0604030504040204" pitchFamily="50" charset="-128"/>
                <a:ea typeface="Meiryo UI" panose="020B0604030504040204" pitchFamily="50" charset="-128"/>
              </a:rPr>
              <a:t>10kGy</a:t>
            </a:r>
            <a:endParaRPr kumimoji="1" lang="en-US" altLang="ja-JP" sz="1400" smtClean="0">
              <a:latin typeface="Meiryo UI" panose="020B0604030504040204" pitchFamily="50" charset="-128"/>
              <a:ea typeface="Meiryo UI" panose="020B0604030504040204" pitchFamily="50" charset="-128"/>
            </a:endParaRPr>
          </a:p>
          <a:p>
            <a:r>
              <a:rPr lang="ja-JP" altLang="en-US" sz="1400" smtClean="0">
                <a:solidFill>
                  <a:srgbClr val="FFCB00"/>
                </a:solidFill>
                <a:latin typeface="Meiryo UI" panose="020B0604030504040204" pitchFamily="50" charset="-128"/>
                <a:ea typeface="Meiryo UI" panose="020B0604030504040204" pitchFamily="50" charset="-128"/>
              </a:rPr>
              <a:t>●</a:t>
            </a:r>
            <a:r>
              <a:rPr lang="en-US" altLang="ja-JP" sz="1400" smtClean="0">
                <a:latin typeface="Meiryo UI" panose="020B0604030504040204" pitchFamily="50" charset="-128"/>
                <a:ea typeface="Meiryo UI" panose="020B0604030504040204" pitchFamily="50" charset="-128"/>
              </a:rPr>
              <a:t>20kGy</a:t>
            </a:r>
            <a:endParaRPr lang="en-US" altLang="ja-JP" sz="1400">
              <a:latin typeface="Meiryo UI" panose="020B0604030504040204" pitchFamily="50" charset="-128"/>
              <a:ea typeface="Meiryo UI" panose="020B0604030504040204" pitchFamily="50" charset="-128"/>
            </a:endParaRPr>
          </a:p>
          <a:p>
            <a:r>
              <a:rPr lang="ja-JP" altLang="en-US" sz="1400" smtClean="0">
                <a:solidFill>
                  <a:srgbClr val="99FF33"/>
                </a:solidFill>
                <a:latin typeface="Meiryo UI" panose="020B0604030504040204" pitchFamily="50" charset="-128"/>
                <a:ea typeface="Meiryo UI" panose="020B0604030504040204" pitchFamily="50" charset="-128"/>
              </a:rPr>
              <a:t>●</a:t>
            </a:r>
            <a:r>
              <a:rPr lang="en-US" altLang="ja-JP" sz="1400" smtClean="0">
                <a:latin typeface="Meiryo UI" panose="020B0604030504040204" pitchFamily="50" charset="-128"/>
                <a:ea typeface="Meiryo UI" panose="020B0604030504040204" pitchFamily="50" charset="-128"/>
              </a:rPr>
              <a:t>50kGy</a:t>
            </a:r>
            <a:endParaRPr lang="en-US" altLang="ja-JP" sz="1400">
              <a:latin typeface="Meiryo UI" panose="020B0604030504040204" pitchFamily="50" charset="-128"/>
              <a:ea typeface="Meiryo UI" panose="020B0604030504040204" pitchFamily="50" charset="-128"/>
            </a:endParaRPr>
          </a:p>
          <a:p>
            <a:r>
              <a:rPr lang="ja-JP" altLang="en-US" sz="1400" smtClean="0">
                <a:solidFill>
                  <a:srgbClr val="00B050"/>
                </a:solidFill>
                <a:latin typeface="Meiryo UI" panose="020B0604030504040204" pitchFamily="50" charset="-128"/>
                <a:ea typeface="Meiryo UI" panose="020B0604030504040204" pitchFamily="50" charset="-128"/>
              </a:rPr>
              <a:t>●</a:t>
            </a:r>
            <a:r>
              <a:rPr lang="en-US" altLang="ja-JP" sz="1400" smtClean="0">
                <a:latin typeface="Meiryo UI" panose="020B0604030504040204" pitchFamily="50" charset="-128"/>
                <a:ea typeface="Meiryo UI" panose="020B0604030504040204" pitchFamily="50" charset="-128"/>
              </a:rPr>
              <a:t>100kGy</a:t>
            </a:r>
          </a:p>
          <a:p>
            <a:r>
              <a:rPr lang="ja-JP" altLang="en-US" sz="1400" smtClean="0">
                <a:solidFill>
                  <a:srgbClr val="00CBCB"/>
                </a:solidFill>
                <a:latin typeface="Meiryo UI" panose="020B0604030504040204" pitchFamily="50" charset="-128"/>
                <a:ea typeface="Meiryo UI" panose="020B0604030504040204" pitchFamily="50" charset="-128"/>
              </a:rPr>
              <a:t>●</a:t>
            </a:r>
            <a:r>
              <a:rPr lang="en-US" altLang="ja-JP" sz="1400" smtClean="0">
                <a:latin typeface="Meiryo UI" panose="020B0604030504040204" pitchFamily="50" charset="-128"/>
                <a:ea typeface="Meiryo UI" panose="020B0604030504040204" pitchFamily="50" charset="-128"/>
              </a:rPr>
              <a:t>200kGy</a:t>
            </a:r>
          </a:p>
          <a:p>
            <a:endParaRPr lang="en-US" altLang="ja-JP" sz="1400">
              <a:solidFill>
                <a:srgbClr val="0E0EFF"/>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7505564" y="3181241"/>
            <a:ext cx="1054135" cy="1815882"/>
          </a:xfrm>
          <a:prstGeom prst="rect">
            <a:avLst/>
          </a:prstGeom>
          <a:noFill/>
          <a:ln w="19050">
            <a:noFill/>
          </a:ln>
        </p:spPr>
        <p:txBody>
          <a:bodyPr wrap="none" rtlCol="0">
            <a:spAutoFit/>
          </a:bodyPr>
          <a:lstStyle/>
          <a:p>
            <a:r>
              <a:rPr lang="ja-JP" altLang="en-US" sz="1400" smtClean="0">
                <a:latin typeface="Meiryo UI" panose="020B0604030504040204" pitchFamily="50" charset="-128"/>
                <a:ea typeface="Meiryo UI" panose="020B0604030504040204" pitchFamily="50" charset="-128"/>
              </a:rPr>
              <a:t>●</a:t>
            </a:r>
            <a:r>
              <a:rPr lang="en-US" altLang="ja-JP" sz="1400" err="1" smtClean="0">
                <a:latin typeface="Meiryo UI" panose="020B0604030504040204" pitchFamily="50" charset="-128"/>
                <a:ea typeface="Meiryo UI" panose="020B0604030504040204" pitchFamily="50" charset="-128"/>
              </a:rPr>
              <a:t>preirrad</a:t>
            </a:r>
            <a:endParaRPr kumimoji="1" lang="en-US" altLang="ja-JP" sz="1400" smtClean="0">
              <a:latin typeface="Meiryo UI" panose="020B0604030504040204" pitchFamily="50" charset="-128"/>
              <a:ea typeface="Meiryo UI" panose="020B0604030504040204" pitchFamily="50" charset="-128"/>
            </a:endParaRPr>
          </a:p>
          <a:p>
            <a:r>
              <a:rPr lang="ja-JP" altLang="en-US" sz="1400" smtClean="0">
                <a:solidFill>
                  <a:srgbClr val="CC6531"/>
                </a:solidFill>
                <a:latin typeface="Meiryo UI" panose="020B0604030504040204" pitchFamily="50" charset="-128"/>
                <a:ea typeface="Meiryo UI" panose="020B0604030504040204" pitchFamily="50" charset="-128"/>
              </a:rPr>
              <a:t>●</a:t>
            </a:r>
            <a:r>
              <a:rPr lang="en-US" altLang="ja-JP" sz="1400" smtClean="0">
                <a:latin typeface="Meiryo UI" panose="020B0604030504040204" pitchFamily="50" charset="-128"/>
                <a:ea typeface="Meiryo UI" panose="020B0604030504040204" pitchFamily="50" charset="-128"/>
              </a:rPr>
              <a:t>3kGy</a:t>
            </a:r>
          </a:p>
          <a:p>
            <a:r>
              <a:rPr kumimoji="1" lang="ja-JP" altLang="en-US" sz="1400" smtClean="0">
                <a:solidFill>
                  <a:srgbClr val="FF0000"/>
                </a:solidFill>
                <a:latin typeface="Meiryo UI" panose="020B0604030504040204" pitchFamily="50" charset="-128"/>
                <a:ea typeface="Meiryo UI" panose="020B0604030504040204" pitchFamily="50" charset="-128"/>
              </a:rPr>
              <a:t>●</a:t>
            </a:r>
            <a:r>
              <a:rPr lang="en-US" altLang="ja-JP" sz="1400" smtClean="0">
                <a:latin typeface="Meiryo UI" panose="020B0604030504040204" pitchFamily="50" charset="-128"/>
                <a:ea typeface="Meiryo UI" panose="020B0604030504040204" pitchFamily="50" charset="-128"/>
              </a:rPr>
              <a:t>10kGy</a:t>
            </a:r>
            <a:endParaRPr kumimoji="1" lang="en-US" altLang="ja-JP" sz="1400" smtClean="0">
              <a:latin typeface="Meiryo UI" panose="020B0604030504040204" pitchFamily="50" charset="-128"/>
              <a:ea typeface="Meiryo UI" panose="020B0604030504040204" pitchFamily="50" charset="-128"/>
            </a:endParaRPr>
          </a:p>
          <a:p>
            <a:r>
              <a:rPr lang="ja-JP" altLang="en-US" sz="1400" smtClean="0">
                <a:solidFill>
                  <a:srgbClr val="FFCB00"/>
                </a:solidFill>
                <a:latin typeface="Meiryo UI" panose="020B0604030504040204" pitchFamily="50" charset="-128"/>
                <a:ea typeface="Meiryo UI" panose="020B0604030504040204" pitchFamily="50" charset="-128"/>
              </a:rPr>
              <a:t>●</a:t>
            </a:r>
            <a:r>
              <a:rPr lang="en-US" altLang="ja-JP" sz="1400" smtClean="0">
                <a:latin typeface="Meiryo UI" panose="020B0604030504040204" pitchFamily="50" charset="-128"/>
                <a:ea typeface="Meiryo UI" panose="020B0604030504040204" pitchFamily="50" charset="-128"/>
              </a:rPr>
              <a:t>20kGy</a:t>
            </a:r>
            <a:endParaRPr lang="en-US" altLang="ja-JP" sz="1400">
              <a:latin typeface="Meiryo UI" panose="020B0604030504040204" pitchFamily="50" charset="-128"/>
              <a:ea typeface="Meiryo UI" panose="020B0604030504040204" pitchFamily="50" charset="-128"/>
            </a:endParaRPr>
          </a:p>
          <a:p>
            <a:r>
              <a:rPr lang="ja-JP" altLang="en-US" sz="1400" smtClean="0">
                <a:solidFill>
                  <a:srgbClr val="99FF33"/>
                </a:solidFill>
                <a:latin typeface="Meiryo UI" panose="020B0604030504040204" pitchFamily="50" charset="-128"/>
                <a:ea typeface="Meiryo UI" panose="020B0604030504040204" pitchFamily="50" charset="-128"/>
              </a:rPr>
              <a:t>●</a:t>
            </a:r>
            <a:r>
              <a:rPr lang="en-US" altLang="ja-JP" sz="1400" smtClean="0">
                <a:latin typeface="Meiryo UI" panose="020B0604030504040204" pitchFamily="50" charset="-128"/>
                <a:ea typeface="Meiryo UI" panose="020B0604030504040204" pitchFamily="50" charset="-128"/>
              </a:rPr>
              <a:t>50kGy</a:t>
            </a:r>
            <a:endParaRPr lang="en-US" altLang="ja-JP" sz="1400">
              <a:latin typeface="Meiryo UI" panose="020B0604030504040204" pitchFamily="50" charset="-128"/>
              <a:ea typeface="Meiryo UI" panose="020B0604030504040204" pitchFamily="50" charset="-128"/>
            </a:endParaRPr>
          </a:p>
          <a:p>
            <a:r>
              <a:rPr lang="ja-JP" altLang="en-US" sz="1400" smtClean="0">
                <a:solidFill>
                  <a:srgbClr val="00B050"/>
                </a:solidFill>
                <a:latin typeface="Meiryo UI" panose="020B0604030504040204" pitchFamily="50" charset="-128"/>
                <a:ea typeface="Meiryo UI" panose="020B0604030504040204" pitchFamily="50" charset="-128"/>
              </a:rPr>
              <a:t>●</a:t>
            </a:r>
            <a:r>
              <a:rPr lang="en-US" altLang="ja-JP" sz="1400" smtClean="0">
                <a:latin typeface="Meiryo UI" panose="020B0604030504040204" pitchFamily="50" charset="-128"/>
                <a:ea typeface="Meiryo UI" panose="020B0604030504040204" pitchFamily="50" charset="-128"/>
              </a:rPr>
              <a:t>100kGy</a:t>
            </a:r>
          </a:p>
          <a:p>
            <a:r>
              <a:rPr lang="ja-JP" altLang="en-US" sz="1400" smtClean="0">
                <a:solidFill>
                  <a:srgbClr val="00CBCB"/>
                </a:solidFill>
                <a:latin typeface="Meiryo UI" panose="020B0604030504040204" pitchFamily="50" charset="-128"/>
                <a:ea typeface="Meiryo UI" panose="020B0604030504040204" pitchFamily="50" charset="-128"/>
              </a:rPr>
              <a:t>●</a:t>
            </a:r>
            <a:r>
              <a:rPr lang="en-US" altLang="ja-JP" sz="1400" smtClean="0">
                <a:latin typeface="Meiryo UI" panose="020B0604030504040204" pitchFamily="50" charset="-128"/>
                <a:ea typeface="Meiryo UI" panose="020B0604030504040204" pitchFamily="50" charset="-128"/>
              </a:rPr>
              <a:t>200kGy</a:t>
            </a:r>
          </a:p>
          <a:p>
            <a:endParaRPr lang="en-US" altLang="ja-JP" sz="1400">
              <a:solidFill>
                <a:srgbClr val="0E0EFF"/>
              </a:solidFill>
              <a:latin typeface="Meiryo UI" panose="020B0604030504040204" pitchFamily="50" charset="-128"/>
              <a:ea typeface="Meiryo UI" panose="020B0604030504040204" pitchFamily="50" charset="-128"/>
            </a:endParaRPr>
          </a:p>
        </p:txBody>
      </p:sp>
      <p:sp>
        <p:nvSpPr>
          <p:cNvPr id="4" name="日付プレースホルダー 3"/>
          <p:cNvSpPr>
            <a:spLocks noGrp="1"/>
          </p:cNvSpPr>
          <p:nvPr>
            <p:ph type="dt" sz="half" idx="10"/>
          </p:nvPr>
        </p:nvSpPr>
        <p:spPr/>
        <p:txBody>
          <a:bodyPr/>
          <a:lstStyle/>
          <a:p>
            <a:r>
              <a:rPr lang="en-US" altLang="ja-JP" smtClean="0"/>
              <a:t>1 Ottobre 2014</a:t>
            </a:r>
            <a:endParaRPr lang="en-US"/>
          </a:p>
        </p:txBody>
      </p:sp>
      <p:sp>
        <p:nvSpPr>
          <p:cNvPr id="6" name="フッター プレースホルダー 5"/>
          <p:cNvSpPr>
            <a:spLocks noGrp="1"/>
          </p:cNvSpPr>
          <p:nvPr>
            <p:ph type="ftr" sz="quarter" idx="11"/>
          </p:nvPr>
        </p:nvSpPr>
        <p:spPr/>
        <p:txBody>
          <a:bodyPr/>
          <a:lstStyle/>
          <a:p>
            <a:endParaRPr lang="en-US"/>
          </a:p>
        </p:txBody>
      </p:sp>
      <p:sp>
        <p:nvSpPr>
          <p:cNvPr id="12" name="スライド番号プレースホルダー 11"/>
          <p:cNvSpPr>
            <a:spLocks noGrp="1"/>
          </p:cNvSpPr>
          <p:nvPr>
            <p:ph type="sldNum" sz="quarter" idx="12"/>
          </p:nvPr>
        </p:nvSpPr>
        <p:spPr/>
        <p:txBody>
          <a:bodyPr/>
          <a:lstStyle/>
          <a:p>
            <a:fld id="{D6128C6B-70D6-154A-95BE-63D18D7D7C52}"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smtClean="0"/>
              <a:t>Double SOI</a:t>
            </a:r>
            <a:endParaRPr lang="en-US"/>
          </a:p>
        </p:txBody>
      </p:sp>
      <p:sp>
        <p:nvSpPr>
          <p:cNvPr id="3" name="コンテンツ プレースホルダ 2"/>
          <p:cNvSpPr>
            <a:spLocks noGrp="1"/>
          </p:cNvSpPr>
          <p:nvPr>
            <p:ph idx="1"/>
          </p:nvPr>
        </p:nvSpPr>
        <p:spPr/>
        <p:txBody>
          <a:bodyPr/>
          <a:lstStyle/>
          <a:p>
            <a:r>
              <a:rPr lang="en-US" sz="2400" dirty="0" smtClean="0"/>
              <a:t>Counter measure for the TID effects in SOI is double SOI.</a:t>
            </a:r>
          </a:p>
          <a:p>
            <a:r>
              <a:rPr lang="en-US" sz="2400" dirty="0" smtClean="0"/>
              <a:t>Two SOI layers are prepared. One layer is used as a shield layer.</a:t>
            </a:r>
          </a:p>
          <a:p>
            <a:r>
              <a:rPr lang="en-US" sz="2400" dirty="0" smtClean="0"/>
              <a:t>By adjusting the control voltage of SOI2, the characteristics of the SOI transistor can be restored.</a:t>
            </a:r>
          </a:p>
          <a:p>
            <a:r>
              <a:rPr lang="en-US" sz="2400" dirty="0" smtClean="0"/>
              <a:t>DSOI wafers are supplied by major SOI wafer company: SOITEC and </a:t>
            </a:r>
            <a:r>
              <a:rPr lang="en-US" sz="2400" dirty="0" err="1" smtClean="0"/>
              <a:t>Shin-etsu</a:t>
            </a:r>
            <a:r>
              <a:rPr lang="en-US" sz="2400" dirty="0" smtClean="0"/>
              <a:t>. </a:t>
            </a:r>
            <a:endParaRPr lang="en-US" sz="2400" dirty="0"/>
          </a:p>
        </p:txBody>
      </p:sp>
      <p:sp>
        <p:nvSpPr>
          <p:cNvPr id="5" name="正方形/長方形 4"/>
          <p:cNvSpPr/>
          <p:nvPr/>
        </p:nvSpPr>
        <p:spPr>
          <a:xfrm>
            <a:off x="5597150" y="4279212"/>
            <a:ext cx="3103303" cy="27699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 name="正方形/長方形 5"/>
          <p:cNvSpPr/>
          <p:nvPr/>
        </p:nvSpPr>
        <p:spPr>
          <a:xfrm>
            <a:off x="5597150" y="5093655"/>
            <a:ext cx="3103303" cy="1098396"/>
          </a:xfrm>
          <a:prstGeom prst="rect">
            <a:avLst/>
          </a:prstGeom>
          <a:solidFill>
            <a:srgbClr val="558ED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7" name="正方形/長方形 6"/>
          <p:cNvSpPr/>
          <p:nvPr/>
        </p:nvSpPr>
        <p:spPr>
          <a:xfrm>
            <a:off x="6271522" y="4040505"/>
            <a:ext cx="1674590" cy="238705"/>
          </a:xfrm>
          <a:prstGeom prst="rect">
            <a:avLst/>
          </a:prstGeom>
          <a:solidFill>
            <a:schemeClr val="tx2">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 name="正方形/長方形 7"/>
          <p:cNvSpPr/>
          <p:nvPr/>
        </p:nvSpPr>
        <p:spPr>
          <a:xfrm flipV="1">
            <a:off x="6599755" y="3916380"/>
            <a:ext cx="926218" cy="124126"/>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 name="正方形/長方形 8"/>
          <p:cNvSpPr/>
          <p:nvPr/>
        </p:nvSpPr>
        <p:spPr>
          <a:xfrm rot="10800000" flipV="1">
            <a:off x="6599755" y="3792254"/>
            <a:ext cx="926218" cy="124126"/>
          </a:xfrm>
          <a:prstGeom prst="rect">
            <a:avLst/>
          </a:prstGeom>
          <a:solidFill>
            <a:schemeClr val="bg2">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 name="フリーフォーム 9"/>
          <p:cNvSpPr/>
          <p:nvPr/>
        </p:nvSpPr>
        <p:spPr>
          <a:xfrm>
            <a:off x="5874060" y="3725415"/>
            <a:ext cx="534723" cy="305542"/>
          </a:xfrm>
          <a:custGeom>
            <a:avLst/>
            <a:gdLst>
              <a:gd name="connsiteX0" fmla="*/ 534723 w 534723"/>
              <a:gd name="connsiteY0" fmla="*/ 305542 h 305542"/>
              <a:gd name="connsiteX1" fmla="*/ 429688 w 534723"/>
              <a:gd name="connsiteY1" fmla="*/ 9548 h 305542"/>
              <a:gd name="connsiteX2" fmla="*/ 0 w 534723"/>
              <a:gd name="connsiteY2" fmla="*/ 0 h 305542"/>
            </a:gdLst>
            <a:ahLst/>
            <a:cxnLst>
              <a:cxn ang="0">
                <a:pos x="connsiteX0" y="connsiteY0"/>
              </a:cxn>
              <a:cxn ang="0">
                <a:pos x="connsiteX1" y="connsiteY1"/>
              </a:cxn>
              <a:cxn ang="0">
                <a:pos x="connsiteX2" y="connsiteY2"/>
              </a:cxn>
            </a:cxnLst>
            <a:rect l="l" t="t" r="r" b="b"/>
            <a:pathLst>
              <a:path w="534723" h="305542">
                <a:moveTo>
                  <a:pt x="534723" y="305542"/>
                </a:moveTo>
                <a:lnTo>
                  <a:pt x="429688" y="9548"/>
                </a:lnTo>
                <a:lnTo>
                  <a:pt x="0" y="0"/>
                </a:lnTo>
              </a:path>
            </a:pathLst>
          </a:custGeom>
          <a:ln>
            <a:solidFill>
              <a:srgbClr val="000000"/>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p>
        </p:txBody>
      </p:sp>
      <p:sp>
        <p:nvSpPr>
          <p:cNvPr id="11" name="フリーフォーム 10"/>
          <p:cNvSpPr/>
          <p:nvPr/>
        </p:nvSpPr>
        <p:spPr>
          <a:xfrm flipH="1">
            <a:off x="7793334" y="3734964"/>
            <a:ext cx="439236" cy="305542"/>
          </a:xfrm>
          <a:custGeom>
            <a:avLst/>
            <a:gdLst>
              <a:gd name="connsiteX0" fmla="*/ 534723 w 534723"/>
              <a:gd name="connsiteY0" fmla="*/ 305542 h 305542"/>
              <a:gd name="connsiteX1" fmla="*/ 429688 w 534723"/>
              <a:gd name="connsiteY1" fmla="*/ 9548 h 305542"/>
              <a:gd name="connsiteX2" fmla="*/ 0 w 534723"/>
              <a:gd name="connsiteY2" fmla="*/ 0 h 305542"/>
            </a:gdLst>
            <a:ahLst/>
            <a:cxnLst>
              <a:cxn ang="0">
                <a:pos x="connsiteX0" y="connsiteY0"/>
              </a:cxn>
              <a:cxn ang="0">
                <a:pos x="connsiteX1" y="connsiteY1"/>
              </a:cxn>
              <a:cxn ang="0">
                <a:pos x="connsiteX2" y="connsiteY2"/>
              </a:cxn>
            </a:cxnLst>
            <a:rect l="l" t="t" r="r" b="b"/>
            <a:pathLst>
              <a:path w="534723" h="305542">
                <a:moveTo>
                  <a:pt x="534723" y="305542"/>
                </a:moveTo>
                <a:lnTo>
                  <a:pt x="429688" y="9548"/>
                </a:lnTo>
                <a:lnTo>
                  <a:pt x="0" y="0"/>
                </a:lnTo>
              </a:path>
            </a:pathLst>
          </a:custGeom>
          <a:ln>
            <a:solidFill>
              <a:srgbClr val="000000"/>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p>
        </p:txBody>
      </p:sp>
      <p:sp>
        <p:nvSpPr>
          <p:cNvPr id="12" name="フリーフォーム 11"/>
          <p:cNvSpPr/>
          <p:nvPr/>
        </p:nvSpPr>
        <p:spPr>
          <a:xfrm flipH="1">
            <a:off x="7086737" y="3547048"/>
            <a:ext cx="439236" cy="245206"/>
          </a:xfrm>
          <a:custGeom>
            <a:avLst/>
            <a:gdLst>
              <a:gd name="connsiteX0" fmla="*/ 534723 w 534723"/>
              <a:gd name="connsiteY0" fmla="*/ 305542 h 305542"/>
              <a:gd name="connsiteX1" fmla="*/ 429688 w 534723"/>
              <a:gd name="connsiteY1" fmla="*/ 9548 h 305542"/>
              <a:gd name="connsiteX2" fmla="*/ 0 w 534723"/>
              <a:gd name="connsiteY2" fmla="*/ 0 h 305542"/>
            </a:gdLst>
            <a:ahLst/>
            <a:cxnLst>
              <a:cxn ang="0">
                <a:pos x="connsiteX0" y="connsiteY0"/>
              </a:cxn>
              <a:cxn ang="0">
                <a:pos x="connsiteX1" y="connsiteY1"/>
              </a:cxn>
              <a:cxn ang="0">
                <a:pos x="connsiteX2" y="connsiteY2"/>
              </a:cxn>
            </a:cxnLst>
            <a:rect l="l" t="t" r="r" b="b"/>
            <a:pathLst>
              <a:path w="534723" h="305542">
                <a:moveTo>
                  <a:pt x="534723" y="305542"/>
                </a:moveTo>
                <a:lnTo>
                  <a:pt x="429688" y="9548"/>
                </a:lnTo>
                <a:lnTo>
                  <a:pt x="0" y="0"/>
                </a:lnTo>
              </a:path>
            </a:pathLst>
          </a:custGeom>
          <a:ln>
            <a:solidFill>
              <a:srgbClr val="000000"/>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p>
        </p:txBody>
      </p:sp>
      <p:sp>
        <p:nvSpPr>
          <p:cNvPr id="13" name="テキスト ボックス 12"/>
          <p:cNvSpPr txBox="1"/>
          <p:nvPr/>
        </p:nvSpPr>
        <p:spPr>
          <a:xfrm>
            <a:off x="7490826" y="3365632"/>
            <a:ext cx="480495" cy="276999"/>
          </a:xfrm>
          <a:prstGeom prst="rect">
            <a:avLst/>
          </a:prstGeom>
          <a:noFill/>
        </p:spPr>
        <p:txBody>
          <a:bodyPr wrap="none" rtlCol="0">
            <a:spAutoFit/>
          </a:bodyPr>
          <a:lstStyle/>
          <a:p>
            <a:r>
              <a:rPr lang="en-US" sz="1200"/>
              <a:t>G</a:t>
            </a:r>
            <a:r>
              <a:rPr lang="en-US" sz="1200" smtClean="0"/>
              <a:t>ate</a:t>
            </a:r>
            <a:endParaRPr lang="en-US" sz="1200"/>
          </a:p>
        </p:txBody>
      </p:sp>
      <p:sp>
        <p:nvSpPr>
          <p:cNvPr id="14" name="テキスト ボックス 13"/>
          <p:cNvSpPr txBox="1"/>
          <p:nvPr/>
        </p:nvSpPr>
        <p:spPr>
          <a:xfrm>
            <a:off x="8232570" y="3547048"/>
            <a:ext cx="519719" cy="276999"/>
          </a:xfrm>
          <a:prstGeom prst="rect">
            <a:avLst/>
          </a:prstGeom>
          <a:noFill/>
        </p:spPr>
        <p:txBody>
          <a:bodyPr wrap="none" rtlCol="0">
            <a:spAutoFit/>
          </a:bodyPr>
          <a:lstStyle/>
          <a:p>
            <a:r>
              <a:rPr lang="en-US" sz="1200" smtClean="0"/>
              <a:t>Drain</a:t>
            </a:r>
            <a:endParaRPr lang="en-US" sz="1200"/>
          </a:p>
        </p:txBody>
      </p:sp>
      <p:sp>
        <p:nvSpPr>
          <p:cNvPr id="16" name="テキスト ボックス 15"/>
          <p:cNvSpPr txBox="1"/>
          <p:nvPr/>
        </p:nvSpPr>
        <p:spPr>
          <a:xfrm>
            <a:off x="8160208" y="4269936"/>
            <a:ext cx="415498" cy="276999"/>
          </a:xfrm>
          <a:prstGeom prst="rect">
            <a:avLst/>
          </a:prstGeom>
          <a:noFill/>
        </p:spPr>
        <p:txBody>
          <a:bodyPr wrap="none" rtlCol="0">
            <a:spAutoFit/>
          </a:bodyPr>
          <a:lstStyle/>
          <a:p>
            <a:r>
              <a:rPr lang="en-US" sz="1200" smtClean="0"/>
              <a:t>Box</a:t>
            </a:r>
            <a:endParaRPr lang="en-US" sz="1200"/>
          </a:p>
        </p:txBody>
      </p:sp>
      <p:sp>
        <p:nvSpPr>
          <p:cNvPr id="17" name="テキスト ボックス 16"/>
          <p:cNvSpPr txBox="1"/>
          <p:nvPr/>
        </p:nvSpPr>
        <p:spPr>
          <a:xfrm>
            <a:off x="6599755" y="5093655"/>
            <a:ext cx="1045028" cy="276999"/>
          </a:xfrm>
          <a:prstGeom prst="rect">
            <a:avLst/>
          </a:prstGeom>
          <a:noFill/>
        </p:spPr>
        <p:txBody>
          <a:bodyPr wrap="none" rtlCol="0">
            <a:spAutoFit/>
          </a:bodyPr>
          <a:lstStyle/>
          <a:p>
            <a:r>
              <a:rPr lang="en-US" sz="1200" smtClean="0"/>
              <a:t>Sensor Silicon</a:t>
            </a:r>
            <a:endParaRPr lang="en-US" sz="1200"/>
          </a:p>
        </p:txBody>
      </p:sp>
      <p:sp>
        <p:nvSpPr>
          <p:cNvPr id="18" name="正方形/長方形 17"/>
          <p:cNvSpPr/>
          <p:nvPr/>
        </p:nvSpPr>
        <p:spPr>
          <a:xfrm>
            <a:off x="5597150" y="6192051"/>
            <a:ext cx="3103303" cy="133675"/>
          </a:xfrm>
          <a:prstGeom prst="rect">
            <a:avLst/>
          </a:prstGeom>
          <a:solidFill>
            <a:srgbClr val="FCD5B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9" name="フリーフォーム 18"/>
          <p:cNvSpPr/>
          <p:nvPr/>
        </p:nvSpPr>
        <p:spPr>
          <a:xfrm flipH="1">
            <a:off x="6408783" y="6325726"/>
            <a:ext cx="515626" cy="198478"/>
          </a:xfrm>
          <a:custGeom>
            <a:avLst/>
            <a:gdLst>
              <a:gd name="connsiteX0" fmla="*/ 534723 w 534723"/>
              <a:gd name="connsiteY0" fmla="*/ 305542 h 305542"/>
              <a:gd name="connsiteX1" fmla="*/ 429688 w 534723"/>
              <a:gd name="connsiteY1" fmla="*/ 9548 h 305542"/>
              <a:gd name="connsiteX2" fmla="*/ 0 w 534723"/>
              <a:gd name="connsiteY2" fmla="*/ 0 h 305542"/>
              <a:gd name="connsiteX0" fmla="*/ 627720 w 627720"/>
              <a:gd name="connsiteY0" fmla="*/ 0 h 343364"/>
              <a:gd name="connsiteX1" fmla="*/ 429688 w 627720"/>
              <a:gd name="connsiteY1" fmla="*/ 343364 h 343364"/>
              <a:gd name="connsiteX2" fmla="*/ 0 w 627720"/>
              <a:gd name="connsiteY2" fmla="*/ 333816 h 343364"/>
            </a:gdLst>
            <a:ahLst/>
            <a:cxnLst>
              <a:cxn ang="0">
                <a:pos x="connsiteX0" y="connsiteY0"/>
              </a:cxn>
              <a:cxn ang="0">
                <a:pos x="connsiteX1" y="connsiteY1"/>
              </a:cxn>
              <a:cxn ang="0">
                <a:pos x="connsiteX2" y="connsiteY2"/>
              </a:cxn>
            </a:cxnLst>
            <a:rect l="l" t="t" r="r" b="b"/>
            <a:pathLst>
              <a:path w="627720" h="343364">
                <a:moveTo>
                  <a:pt x="627720" y="0"/>
                </a:moveTo>
                <a:lnTo>
                  <a:pt x="429688" y="343364"/>
                </a:lnTo>
                <a:lnTo>
                  <a:pt x="0" y="333816"/>
                </a:lnTo>
              </a:path>
            </a:pathLst>
          </a:custGeom>
          <a:ln>
            <a:solidFill>
              <a:srgbClr val="000000"/>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p>
        </p:txBody>
      </p:sp>
      <p:sp>
        <p:nvSpPr>
          <p:cNvPr id="20" name="テキスト ボックス 19"/>
          <p:cNvSpPr txBox="1"/>
          <p:nvPr/>
        </p:nvSpPr>
        <p:spPr>
          <a:xfrm>
            <a:off x="6893472" y="6339538"/>
            <a:ext cx="1018227" cy="276999"/>
          </a:xfrm>
          <a:prstGeom prst="rect">
            <a:avLst/>
          </a:prstGeom>
          <a:noFill/>
        </p:spPr>
        <p:txBody>
          <a:bodyPr wrap="none" rtlCol="0">
            <a:spAutoFit/>
          </a:bodyPr>
          <a:lstStyle/>
          <a:p>
            <a:r>
              <a:rPr lang="en-US" sz="1200" smtClean="0"/>
              <a:t>Detector bias</a:t>
            </a:r>
            <a:endParaRPr lang="en-US" sz="1200"/>
          </a:p>
        </p:txBody>
      </p:sp>
      <p:sp>
        <p:nvSpPr>
          <p:cNvPr id="21" name="テキスト ボックス 20"/>
          <p:cNvSpPr txBox="1"/>
          <p:nvPr/>
        </p:nvSpPr>
        <p:spPr>
          <a:xfrm>
            <a:off x="6271522" y="4279210"/>
            <a:ext cx="1710725" cy="276999"/>
          </a:xfrm>
          <a:prstGeom prst="rect">
            <a:avLst/>
          </a:prstGeom>
          <a:noFill/>
        </p:spPr>
        <p:txBody>
          <a:bodyPr wrap="none" rtlCol="0">
            <a:spAutoFit/>
          </a:bodyPr>
          <a:lstStyle/>
          <a:p>
            <a:r>
              <a:rPr lang="en-US" sz="1200" smtClean="0"/>
              <a:t>+   +   +   +   +   +   +   +   +</a:t>
            </a:r>
            <a:endParaRPr lang="en-US" sz="1200"/>
          </a:p>
        </p:txBody>
      </p:sp>
      <p:sp>
        <p:nvSpPr>
          <p:cNvPr id="22" name="正方形/長方形 21"/>
          <p:cNvSpPr/>
          <p:nvPr/>
        </p:nvSpPr>
        <p:spPr>
          <a:xfrm>
            <a:off x="5597150" y="4816656"/>
            <a:ext cx="3103303" cy="276998"/>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3" name="テキスト ボックス 22"/>
          <p:cNvSpPr txBox="1"/>
          <p:nvPr/>
        </p:nvSpPr>
        <p:spPr>
          <a:xfrm>
            <a:off x="8149282" y="4807382"/>
            <a:ext cx="415498" cy="276999"/>
          </a:xfrm>
          <a:prstGeom prst="rect">
            <a:avLst/>
          </a:prstGeom>
          <a:noFill/>
        </p:spPr>
        <p:txBody>
          <a:bodyPr wrap="none" rtlCol="0">
            <a:spAutoFit/>
          </a:bodyPr>
          <a:lstStyle/>
          <a:p>
            <a:r>
              <a:rPr lang="en-US" sz="1200" smtClean="0"/>
              <a:t>Box</a:t>
            </a:r>
            <a:endParaRPr lang="en-US" sz="1200"/>
          </a:p>
        </p:txBody>
      </p:sp>
      <p:sp>
        <p:nvSpPr>
          <p:cNvPr id="25" name="正方形/長方形 24"/>
          <p:cNvSpPr/>
          <p:nvPr/>
        </p:nvSpPr>
        <p:spPr>
          <a:xfrm>
            <a:off x="5597150" y="4556210"/>
            <a:ext cx="3103303" cy="251172"/>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26" name="テキスト ボックス 25"/>
          <p:cNvSpPr txBox="1"/>
          <p:nvPr/>
        </p:nvSpPr>
        <p:spPr>
          <a:xfrm>
            <a:off x="5612466" y="3480862"/>
            <a:ext cx="610413" cy="276999"/>
          </a:xfrm>
          <a:prstGeom prst="rect">
            <a:avLst/>
          </a:prstGeom>
          <a:noFill/>
        </p:spPr>
        <p:txBody>
          <a:bodyPr wrap="none" rtlCol="0">
            <a:spAutoFit/>
          </a:bodyPr>
          <a:lstStyle/>
          <a:p>
            <a:r>
              <a:rPr lang="en-US" sz="1200" smtClean="0"/>
              <a:t>Source</a:t>
            </a:r>
            <a:endParaRPr lang="en-US" sz="1200"/>
          </a:p>
        </p:txBody>
      </p:sp>
      <p:sp>
        <p:nvSpPr>
          <p:cNvPr id="27" name="フリーフォーム 26"/>
          <p:cNvSpPr/>
          <p:nvPr/>
        </p:nvSpPr>
        <p:spPr>
          <a:xfrm>
            <a:off x="5297841" y="4321935"/>
            <a:ext cx="314625" cy="359595"/>
          </a:xfrm>
          <a:custGeom>
            <a:avLst/>
            <a:gdLst>
              <a:gd name="connsiteX0" fmla="*/ 534723 w 534723"/>
              <a:gd name="connsiteY0" fmla="*/ 305542 h 305542"/>
              <a:gd name="connsiteX1" fmla="*/ 429688 w 534723"/>
              <a:gd name="connsiteY1" fmla="*/ 9548 h 305542"/>
              <a:gd name="connsiteX2" fmla="*/ 0 w 534723"/>
              <a:gd name="connsiteY2" fmla="*/ 0 h 305542"/>
              <a:gd name="connsiteX0" fmla="*/ 255634 w 255634"/>
              <a:gd name="connsiteY0" fmla="*/ 513219 h 513219"/>
              <a:gd name="connsiteX1" fmla="*/ 150599 w 255634"/>
              <a:gd name="connsiteY1" fmla="*/ 217225 h 513219"/>
              <a:gd name="connsiteX2" fmla="*/ 0 w 255634"/>
              <a:gd name="connsiteY2" fmla="*/ 0 h 513219"/>
              <a:gd name="connsiteX0" fmla="*/ 314625 w 314625"/>
              <a:gd name="connsiteY0" fmla="*/ 513219 h 513219"/>
              <a:gd name="connsiteX1" fmla="*/ 0 w 314625"/>
              <a:gd name="connsiteY1" fmla="*/ 434055 h 513219"/>
              <a:gd name="connsiteX2" fmla="*/ 58991 w 314625"/>
              <a:gd name="connsiteY2" fmla="*/ 0 h 513219"/>
              <a:gd name="connsiteX0" fmla="*/ 678041 w 678041"/>
              <a:gd name="connsiteY0" fmla="*/ 359595 h 359595"/>
              <a:gd name="connsiteX1" fmla="*/ 363416 w 678041"/>
              <a:gd name="connsiteY1" fmla="*/ 280431 h 359595"/>
              <a:gd name="connsiteX2" fmla="*/ 0 w 678041"/>
              <a:gd name="connsiteY2" fmla="*/ 0 h 359595"/>
              <a:gd name="connsiteX0" fmla="*/ 314625 w 314625"/>
              <a:gd name="connsiteY0" fmla="*/ 359595 h 359595"/>
              <a:gd name="connsiteX1" fmla="*/ 0 w 314625"/>
              <a:gd name="connsiteY1" fmla="*/ 280431 h 359595"/>
              <a:gd name="connsiteX2" fmla="*/ 7779 w 314625"/>
              <a:gd name="connsiteY2" fmla="*/ 0 h 359595"/>
            </a:gdLst>
            <a:ahLst/>
            <a:cxnLst>
              <a:cxn ang="0">
                <a:pos x="connsiteX0" y="connsiteY0"/>
              </a:cxn>
              <a:cxn ang="0">
                <a:pos x="connsiteX1" y="connsiteY1"/>
              </a:cxn>
              <a:cxn ang="0">
                <a:pos x="connsiteX2" y="connsiteY2"/>
              </a:cxn>
            </a:cxnLst>
            <a:rect l="l" t="t" r="r" b="b"/>
            <a:pathLst>
              <a:path w="314625" h="359595">
                <a:moveTo>
                  <a:pt x="314625" y="359595"/>
                </a:moveTo>
                <a:lnTo>
                  <a:pt x="0" y="280431"/>
                </a:lnTo>
                <a:lnTo>
                  <a:pt x="7779" y="0"/>
                </a:lnTo>
              </a:path>
            </a:pathLst>
          </a:custGeom>
          <a:ln>
            <a:solidFill>
              <a:srgbClr val="000000"/>
            </a:solidFill>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a:p>
        </p:txBody>
      </p:sp>
      <p:sp>
        <p:nvSpPr>
          <p:cNvPr id="28" name="テキスト ボックス 27"/>
          <p:cNvSpPr txBox="1"/>
          <p:nvPr/>
        </p:nvSpPr>
        <p:spPr>
          <a:xfrm>
            <a:off x="5085954" y="3992937"/>
            <a:ext cx="1136925" cy="276999"/>
          </a:xfrm>
          <a:prstGeom prst="rect">
            <a:avLst/>
          </a:prstGeom>
          <a:noFill/>
        </p:spPr>
        <p:txBody>
          <a:bodyPr wrap="none" rtlCol="0">
            <a:spAutoFit/>
          </a:bodyPr>
          <a:lstStyle/>
          <a:p>
            <a:r>
              <a:rPr lang="en-US" sz="1200" smtClean="0"/>
              <a:t>Control voltage</a:t>
            </a:r>
            <a:endParaRPr lang="en-US" sz="1200"/>
          </a:p>
        </p:txBody>
      </p:sp>
      <p:sp>
        <p:nvSpPr>
          <p:cNvPr id="29" name="テキスト ボックス 28"/>
          <p:cNvSpPr txBox="1"/>
          <p:nvPr/>
        </p:nvSpPr>
        <p:spPr>
          <a:xfrm>
            <a:off x="8160208" y="4556209"/>
            <a:ext cx="474033" cy="276999"/>
          </a:xfrm>
          <a:prstGeom prst="rect">
            <a:avLst/>
          </a:prstGeom>
          <a:noFill/>
        </p:spPr>
        <p:txBody>
          <a:bodyPr wrap="none" rtlCol="0">
            <a:spAutoFit/>
          </a:bodyPr>
          <a:lstStyle/>
          <a:p>
            <a:r>
              <a:rPr lang="en-US" sz="1200" smtClean="0"/>
              <a:t>SOI2</a:t>
            </a:r>
            <a:endParaRPr lang="en-US" sz="120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292" y="3766174"/>
            <a:ext cx="4237214" cy="2784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日付プレースホルダー 3"/>
          <p:cNvSpPr>
            <a:spLocks noGrp="1"/>
          </p:cNvSpPr>
          <p:nvPr>
            <p:ph type="dt" sz="half" idx="10"/>
          </p:nvPr>
        </p:nvSpPr>
        <p:spPr/>
        <p:txBody>
          <a:bodyPr/>
          <a:lstStyle/>
          <a:p>
            <a:r>
              <a:rPr lang="en-US" altLang="ja-JP" smtClean="0"/>
              <a:t>1 Ottobre 2014</a:t>
            </a:r>
            <a:endParaRPr lang="en-US"/>
          </a:p>
        </p:txBody>
      </p:sp>
      <p:sp>
        <p:nvSpPr>
          <p:cNvPr id="15" name="フッター プレースホルダー 14"/>
          <p:cNvSpPr>
            <a:spLocks noGrp="1"/>
          </p:cNvSpPr>
          <p:nvPr>
            <p:ph type="ftr" sz="quarter" idx="11"/>
          </p:nvPr>
        </p:nvSpPr>
        <p:spPr/>
        <p:txBody>
          <a:bodyPr/>
          <a:lstStyle/>
          <a:p>
            <a:endParaRPr lang="en-US"/>
          </a:p>
        </p:txBody>
      </p:sp>
      <p:sp>
        <p:nvSpPr>
          <p:cNvPr id="24" name="スライド番号プレースホルダー 23"/>
          <p:cNvSpPr>
            <a:spLocks noGrp="1"/>
          </p:cNvSpPr>
          <p:nvPr>
            <p:ph type="sldNum" sz="quarter" idx="12"/>
          </p:nvPr>
        </p:nvSpPr>
        <p:spPr/>
        <p:txBody>
          <a:bodyPr/>
          <a:lstStyle/>
          <a:p>
            <a:fld id="{D6128C6B-70D6-154A-95BE-63D18D7D7C52}" type="slidenum">
              <a:rPr lang="en-US" smtClean="0"/>
              <a:t>9</a:t>
            </a:fld>
            <a:endParaRPr lang="en-US"/>
          </a:p>
        </p:txBody>
      </p:sp>
    </p:spTree>
  </p:cSld>
  <p:clrMapOvr>
    <a:masterClrMapping/>
  </p:clrMapOvr>
</p:sld>
</file>

<file path=ppt/theme/theme1.xml><?xml version="1.0" encoding="utf-8"?>
<a:theme xmlns:a="http://schemas.openxmlformats.org/drawingml/2006/main" name="SOIPI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000000"/>
          </a:solidFill>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SOIPIX.thmx</Template>
  <TotalTime>475</TotalTime>
  <Words>1874</Words>
  <Application>Microsoft Office PowerPoint</Application>
  <PresentationFormat>画面に合わせる (4:3)</PresentationFormat>
  <Paragraphs>315</Paragraphs>
  <Slides>19</Slides>
  <Notes>7</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SOIPIX</vt:lpstr>
      <vt:lpstr>Progress of SOI Pixel sensor R&amp;D</vt:lpstr>
      <vt:lpstr>Monolithic Pixel detector</vt:lpstr>
      <vt:lpstr>Lapis (Oki) SOI technology</vt:lpstr>
      <vt:lpstr>A Grant-in-Aid Project</vt:lpstr>
      <vt:lpstr>PowerPoint プレゼンテーション</vt:lpstr>
      <vt:lpstr>PowerPoint プレゼンテーション</vt:lpstr>
      <vt:lpstr>Issues of the SOIPIX detector</vt:lpstr>
      <vt:lpstr>TID effect to the BOX</vt:lpstr>
      <vt:lpstr>Double SOI</vt:lpstr>
      <vt:lpstr>TID effect compensation</vt:lpstr>
      <vt:lpstr>The DSOI pixel sensor</vt:lpstr>
      <vt:lpstr>PIXOR: Application to Belle2</vt:lpstr>
      <vt:lpstr>Readout Scheme of PIXOR</vt:lpstr>
      <vt:lpstr>PIXOR: Analog part</vt:lpstr>
      <vt:lpstr>PIXOR</vt:lpstr>
      <vt:lpstr>PIXOR R&amp;D plan</vt:lpstr>
      <vt:lpstr>On-Going SOI Projects</vt:lpstr>
      <vt:lpstr>Summary</vt:lpstr>
      <vt:lpstr>Stitched Large Device</vt:lpstr>
    </vt:vector>
  </TitlesOfParts>
  <Company>高エネルギー加速器研究機構</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of SOI Pixel sensor R&amp;D</dc:title>
  <dc:creator>Tsuboyama Toru</dc:creator>
  <cp:lastModifiedBy>tsuboy</cp:lastModifiedBy>
  <cp:revision>14</cp:revision>
  <dcterms:created xsi:type="dcterms:W3CDTF">2014-09-29T01:48:39Z</dcterms:created>
  <dcterms:modified xsi:type="dcterms:W3CDTF">2014-10-01T06:42:42Z</dcterms:modified>
</cp:coreProperties>
</file>