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66" r:id="rId5"/>
    <p:sldId id="267" r:id="rId6"/>
    <p:sldId id="268" r:id="rId7"/>
    <p:sldId id="270" r:id="rId8"/>
    <p:sldId id="259" r:id="rId9"/>
    <p:sldId id="269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365" autoAdjust="0"/>
  </p:normalViewPr>
  <p:slideViewPr>
    <p:cSldViewPr snapToGrid="0" snapToObjects="1">
      <p:cViewPr>
        <p:scale>
          <a:sx n="72" d="100"/>
          <a:sy n="72" d="100"/>
        </p:scale>
        <p:origin x="-1192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34C11-0F6C-8D42-9247-A36009D8D8CF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BF8F-E5BE-1241-B00E-37EA8986C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3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34C11-0F6C-8D42-9247-A36009D8D8CF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BF8F-E5BE-1241-B00E-37EA8986C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509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34C11-0F6C-8D42-9247-A36009D8D8CF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BF8F-E5BE-1241-B00E-37EA8986C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53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34C11-0F6C-8D42-9247-A36009D8D8CF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BF8F-E5BE-1241-B00E-37EA8986C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0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34C11-0F6C-8D42-9247-A36009D8D8CF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BF8F-E5BE-1241-B00E-37EA8986C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47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34C11-0F6C-8D42-9247-A36009D8D8CF}" type="datetimeFigureOut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BF8F-E5BE-1241-B00E-37EA8986C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34C11-0F6C-8D42-9247-A36009D8D8CF}" type="datetimeFigureOut">
              <a:rPr lang="en-US" smtClean="0"/>
              <a:t>10/2/14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BF8F-E5BE-1241-B00E-37EA8986C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32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34C11-0F6C-8D42-9247-A36009D8D8CF}" type="datetimeFigureOut">
              <a:rPr lang="en-US" smtClean="0"/>
              <a:t>10/2/14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BF8F-E5BE-1241-B00E-37EA8986C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684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34C11-0F6C-8D42-9247-A36009D8D8CF}" type="datetimeFigureOut">
              <a:rPr lang="en-US" smtClean="0"/>
              <a:t>10/2/14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BF8F-E5BE-1241-B00E-37EA8986C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3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34C11-0F6C-8D42-9247-A36009D8D8CF}" type="datetimeFigureOut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BF8F-E5BE-1241-B00E-37EA8986C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68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34C11-0F6C-8D42-9247-A36009D8D8CF}" type="datetimeFigureOut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BF8F-E5BE-1241-B00E-37EA8986C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670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34C11-0F6C-8D42-9247-A36009D8D8CF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6BF8F-E5BE-1241-B00E-37EA8986C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6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macros@macsped.i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ustoms.go.jp/english/c-answer_e/imtsukan/1703_e.ht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1609"/>
            <a:ext cx="7772400" cy="251005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Shipping/Receiving </a:t>
            </a:r>
            <a:br>
              <a:rPr lang="en-US" dirty="0" smtClean="0"/>
            </a:br>
            <a:r>
              <a:rPr lang="en-US" dirty="0" smtClean="0"/>
              <a:t>concerning the BW/FW assemblies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58154" y="3982697"/>
            <a:ext cx="28477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S.Bettarini</a:t>
            </a:r>
            <a:r>
              <a:rPr lang="en-US" sz="2800" dirty="0" smtClean="0"/>
              <a:t>/F. </a:t>
            </a:r>
            <a:r>
              <a:rPr lang="en-US" sz="2800" dirty="0" err="1" smtClean="0"/>
              <a:t>Forti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57982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40290"/>
            <a:ext cx="8229600" cy="1143000"/>
          </a:xfrm>
        </p:spPr>
        <p:txBody>
          <a:bodyPr/>
          <a:lstStyle/>
          <a:p>
            <a:r>
              <a:rPr lang="en-US" dirty="0" smtClean="0"/>
              <a:t>To ship parts to Pisa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4842"/>
            <a:ext cx="8229600" cy="61093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INFN – </a:t>
            </a:r>
            <a:r>
              <a:rPr lang="en-US" dirty="0" err="1" smtClean="0"/>
              <a:t>Sezione</a:t>
            </a:r>
            <a:r>
              <a:rPr lang="en-US" dirty="0" smtClean="0"/>
              <a:t> di Pisa</a:t>
            </a:r>
          </a:p>
          <a:p>
            <a:pPr marL="0" indent="0">
              <a:buNone/>
            </a:pPr>
            <a:r>
              <a:rPr lang="en-US" dirty="0" smtClean="0"/>
              <a:t>c/o MACROS </a:t>
            </a:r>
            <a:r>
              <a:rPr lang="en-US" dirty="0" err="1" smtClean="0"/>
              <a:t>s.a.s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Via Asmara 3C</a:t>
            </a:r>
          </a:p>
          <a:p>
            <a:pPr marL="0" indent="0">
              <a:buNone/>
            </a:pPr>
            <a:r>
              <a:rPr lang="en-US" dirty="0" err="1" smtClean="0"/>
              <a:t>Presso</a:t>
            </a:r>
            <a:r>
              <a:rPr lang="en-US" dirty="0" smtClean="0"/>
              <a:t> Cargo Village</a:t>
            </a:r>
          </a:p>
          <a:p>
            <a:pPr marL="0" indent="0">
              <a:buNone/>
            </a:pPr>
            <a:r>
              <a:rPr lang="en-US" dirty="0" smtClean="0"/>
              <a:t>International Pisa Airport</a:t>
            </a:r>
          </a:p>
          <a:p>
            <a:pPr marL="0" indent="0">
              <a:buNone/>
            </a:pPr>
            <a:r>
              <a:rPr lang="en-US" dirty="0" smtClean="0"/>
              <a:t>56121</a:t>
            </a:r>
          </a:p>
          <a:p>
            <a:pPr marL="0" indent="0">
              <a:buNone/>
            </a:pPr>
            <a:r>
              <a:rPr lang="en-US" dirty="0" smtClean="0"/>
              <a:t>Pisa</a:t>
            </a:r>
          </a:p>
          <a:p>
            <a:pPr marL="0" indent="0">
              <a:buNone/>
            </a:pPr>
            <a:r>
              <a:rPr lang="en-US" dirty="0" smtClean="0"/>
              <a:t>ITALY</a:t>
            </a:r>
          </a:p>
          <a:p>
            <a:pPr marL="0" indent="0">
              <a:buNone/>
            </a:pPr>
            <a:r>
              <a:rPr lang="en-US" dirty="0" smtClean="0"/>
              <a:t>Tel. +39 050 500861</a:t>
            </a:r>
          </a:p>
          <a:p>
            <a:pPr marL="0" indent="0">
              <a:buNone/>
            </a:pPr>
            <a:r>
              <a:rPr lang="en-US" dirty="0" smtClean="0"/>
              <a:t>Fax. +39 050 500728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macros@macsped.it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486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40780"/>
            <a:ext cx="8229600" cy="1143000"/>
          </a:xfrm>
        </p:spPr>
        <p:txBody>
          <a:bodyPr/>
          <a:lstStyle/>
          <a:p>
            <a:r>
              <a:rPr lang="en-US" dirty="0" smtClean="0"/>
              <a:t>Item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30" y="1260879"/>
            <a:ext cx="2579193" cy="365050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Elementary part: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APV: </a:t>
            </a:r>
            <a:r>
              <a:rPr lang="en-US" sz="1800" dirty="0" err="1" smtClean="0">
                <a:solidFill>
                  <a:srgbClr val="FF0000"/>
                </a:solidFill>
              </a:rPr>
              <a:t>ro</a:t>
            </a:r>
            <a:r>
              <a:rPr lang="en-US" sz="1800" dirty="0" smtClean="0">
                <a:solidFill>
                  <a:srgbClr val="FF0000"/>
                </a:solidFill>
              </a:rPr>
              <a:t>-chips</a:t>
            </a:r>
          </a:p>
          <a:p>
            <a:r>
              <a:rPr lang="en-US" sz="1800" dirty="0" err="1">
                <a:solidFill>
                  <a:srgbClr val="FF0000"/>
                </a:solidFill>
              </a:rPr>
              <a:t>M</a:t>
            </a:r>
            <a:r>
              <a:rPr lang="en-US" sz="1800" dirty="0" err="1" smtClean="0">
                <a:solidFill>
                  <a:srgbClr val="FF0000"/>
                </a:solidFill>
              </a:rPr>
              <a:t>Det</a:t>
            </a:r>
            <a:r>
              <a:rPr lang="en-US" sz="1800" dirty="0" smtClean="0">
                <a:solidFill>
                  <a:srgbClr val="FF0000"/>
                </a:solidFill>
              </a:rPr>
              <a:t>: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	</a:t>
            </a:r>
            <a:r>
              <a:rPr lang="en-US" sz="1800" dirty="0" smtClean="0">
                <a:solidFill>
                  <a:srgbClr val="FF0000"/>
                </a:solidFill>
              </a:rPr>
              <a:t>Micron sensor</a:t>
            </a:r>
          </a:p>
          <a:p>
            <a:r>
              <a:rPr lang="en-US" sz="1800" dirty="0" err="1" smtClean="0">
                <a:solidFill>
                  <a:srgbClr val="FF0000"/>
                </a:solidFill>
              </a:rPr>
              <a:t>Hdet</a:t>
            </a:r>
            <a:r>
              <a:rPr lang="en-US" sz="1800" dirty="0" smtClean="0">
                <a:solidFill>
                  <a:srgbClr val="FF0000"/>
                </a:solidFill>
              </a:rPr>
              <a:t>: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	</a:t>
            </a:r>
            <a:r>
              <a:rPr lang="en-US" sz="1800" dirty="0" smtClean="0">
                <a:solidFill>
                  <a:srgbClr val="FF0000"/>
                </a:solidFill>
              </a:rPr>
              <a:t>HPK sensor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PA: pitch adapters</a:t>
            </a:r>
          </a:p>
          <a:p>
            <a:pPr lvl="1"/>
            <a:r>
              <a:rPr lang="en-US" sz="1400" dirty="0" smtClean="0">
                <a:solidFill>
                  <a:srgbClr val="FF0000"/>
                </a:solidFill>
              </a:rPr>
              <a:t>PA0</a:t>
            </a:r>
          </a:p>
          <a:p>
            <a:pPr lvl="1"/>
            <a:r>
              <a:rPr lang="en-US" sz="1400" dirty="0" smtClean="0">
                <a:solidFill>
                  <a:srgbClr val="FF0000"/>
                </a:solidFill>
              </a:rPr>
              <a:t>PF1,2 (PA FW)</a:t>
            </a:r>
          </a:p>
          <a:p>
            <a:pPr lvl="1"/>
            <a:r>
              <a:rPr lang="en-US" sz="1400" dirty="0" smtClean="0">
                <a:solidFill>
                  <a:srgbClr val="FF0000"/>
                </a:solidFill>
              </a:rPr>
              <a:t>PB1,2 </a:t>
            </a:r>
            <a:r>
              <a:rPr lang="en-US" sz="1400" dirty="0">
                <a:solidFill>
                  <a:srgbClr val="FF0000"/>
                </a:solidFill>
              </a:rPr>
              <a:t>(PA </a:t>
            </a:r>
            <a:r>
              <a:rPr lang="en-US" sz="1400" dirty="0" smtClean="0">
                <a:solidFill>
                  <a:srgbClr val="FF0000"/>
                </a:solidFill>
              </a:rPr>
              <a:t>B</a:t>
            </a:r>
            <a:r>
              <a:rPr lang="en-US" sz="1400" dirty="0">
                <a:solidFill>
                  <a:srgbClr val="FF0000"/>
                </a:solidFill>
              </a:rPr>
              <a:t>W</a:t>
            </a:r>
            <a:r>
              <a:rPr lang="en-US" sz="14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Origami</a:t>
            </a:r>
          </a:p>
          <a:p>
            <a:pPr lvl="1"/>
            <a:r>
              <a:rPr lang="en-US" sz="1400" dirty="0" smtClean="0">
                <a:solidFill>
                  <a:srgbClr val="FF0000"/>
                </a:solidFill>
              </a:rPr>
              <a:t>O-z</a:t>
            </a:r>
          </a:p>
          <a:p>
            <a:pPr lvl="1"/>
            <a:r>
              <a:rPr lang="en-US" sz="1400" dirty="0" err="1" smtClean="0">
                <a:solidFill>
                  <a:srgbClr val="FF0000"/>
                </a:solidFill>
              </a:rPr>
              <a:t>Oce</a:t>
            </a:r>
            <a:endParaRPr lang="en-US" sz="1400" dirty="0" smtClean="0">
              <a:solidFill>
                <a:srgbClr val="FF0000"/>
              </a:solidFill>
            </a:endParaRPr>
          </a:p>
          <a:p>
            <a:pPr lvl="1"/>
            <a:r>
              <a:rPr lang="en-US" sz="1400" dirty="0" err="1" smtClean="0">
                <a:solidFill>
                  <a:srgbClr val="FF0000"/>
                </a:solidFill>
              </a:rPr>
              <a:t>O+</a:t>
            </a:r>
            <a:r>
              <a:rPr lang="en-US" sz="1400" dirty="0" err="1">
                <a:solidFill>
                  <a:srgbClr val="FF0000"/>
                </a:solidFill>
              </a:rPr>
              <a:t>z</a:t>
            </a:r>
            <a:endParaRPr lang="en-US" sz="1400" dirty="0">
              <a:solidFill>
                <a:srgbClr val="FF0000"/>
              </a:solidFill>
            </a:endParaRPr>
          </a:p>
          <a:p>
            <a:pPr lvl="1"/>
            <a:endParaRPr lang="en-US" sz="1400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28142" y="641610"/>
            <a:ext cx="3070071" cy="5355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Composite: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FH</a:t>
            </a:r>
            <a:r>
              <a:rPr lang="en-US" dirty="0">
                <a:solidFill>
                  <a:srgbClr val="0000FF"/>
                </a:solidFill>
              </a:rPr>
              <a:t>: </a:t>
            </a:r>
            <a:r>
              <a:rPr lang="en-US" dirty="0" smtClean="0">
                <a:solidFill>
                  <a:srgbClr val="0000FF"/>
                </a:solidFill>
              </a:rPr>
              <a:t>FW Hybrid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Phi:PCB+6 APVs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Z:PCB+4 APVs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BH: BW Hybrid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>
                <a:solidFill>
                  <a:srgbClr val="0000FF"/>
                </a:solidFill>
              </a:rPr>
              <a:t>Phi:PCB+6 APVs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>
                <a:solidFill>
                  <a:srgbClr val="0000FF"/>
                </a:solidFill>
              </a:rPr>
              <a:t>Z:PCB+4 </a:t>
            </a:r>
            <a:r>
              <a:rPr lang="en-US" dirty="0" smtClean="0">
                <a:solidFill>
                  <a:srgbClr val="0000FF"/>
                </a:solidFill>
              </a:rPr>
              <a:t>APVs</a:t>
            </a:r>
            <a:endParaRPr lang="en-US" dirty="0">
              <a:solidFill>
                <a:srgbClr val="0000FF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FWA: FW assembly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	</a:t>
            </a:r>
            <a:r>
              <a:rPr lang="en-US" dirty="0" err="1" smtClean="0">
                <a:solidFill>
                  <a:srgbClr val="0000FF"/>
                </a:solidFill>
              </a:rPr>
              <a:t>MDet</a:t>
            </a:r>
            <a:r>
              <a:rPr lang="en-US" dirty="0" smtClean="0">
                <a:solidFill>
                  <a:srgbClr val="0000FF"/>
                </a:solidFill>
              </a:rPr>
              <a:t>+</a:t>
            </a:r>
          </a:p>
          <a:p>
            <a:pPr marL="0" lvl="1"/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rgbClr val="0000FF"/>
                </a:solidFill>
              </a:rPr>
              <a:t>FH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Sandwich </a:t>
            </a:r>
            <a:r>
              <a:rPr lang="en-US" dirty="0">
                <a:solidFill>
                  <a:srgbClr val="0000FF"/>
                </a:solidFill>
              </a:rPr>
              <a:t>(</a:t>
            </a:r>
            <a:r>
              <a:rPr lang="en-US" dirty="0" err="1">
                <a:solidFill>
                  <a:srgbClr val="0000FF"/>
                </a:solidFill>
              </a:rPr>
              <a:t>Z+phi</a:t>
            </a:r>
            <a:r>
              <a:rPr lang="en-US" dirty="0" smtClean="0">
                <a:solidFill>
                  <a:srgbClr val="0000FF"/>
                </a:solidFill>
              </a:rPr>
              <a:t>)+</a:t>
            </a:r>
          </a:p>
          <a:p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rgbClr val="0000FF"/>
                </a:solidFill>
              </a:rPr>
              <a:t>PF1+PF2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BWA: BW assembly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err="1" smtClean="0">
                <a:solidFill>
                  <a:srgbClr val="0000FF"/>
                </a:solidFill>
              </a:rPr>
              <a:t>HDet</a:t>
            </a:r>
            <a:r>
              <a:rPr lang="en-US" dirty="0" smtClean="0">
                <a:solidFill>
                  <a:srgbClr val="0000FF"/>
                </a:solidFill>
              </a:rPr>
              <a:t>+</a:t>
            </a:r>
            <a:endParaRPr lang="en-US" dirty="0">
              <a:solidFill>
                <a:srgbClr val="0000FF"/>
              </a:solidFill>
            </a:endParaRPr>
          </a:p>
          <a:p>
            <a:pPr marL="0" lvl="1"/>
            <a:r>
              <a:rPr lang="en-US" dirty="0">
                <a:solidFill>
                  <a:srgbClr val="0000FF"/>
                </a:solidFill>
              </a:rPr>
              <a:t>	BH Sandwich (</a:t>
            </a:r>
            <a:r>
              <a:rPr lang="en-US" dirty="0" err="1">
                <a:solidFill>
                  <a:srgbClr val="0000FF"/>
                </a:solidFill>
              </a:rPr>
              <a:t>Z+phi</a:t>
            </a:r>
            <a:r>
              <a:rPr lang="en-US" dirty="0" smtClean="0">
                <a:solidFill>
                  <a:srgbClr val="0000FF"/>
                </a:solidFill>
              </a:rPr>
              <a:t>)+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rgbClr val="0000FF"/>
                </a:solidFill>
              </a:rPr>
              <a:t>PB1+PB2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LO: Loaded Origami -z,</a:t>
            </a:r>
            <a:r>
              <a:rPr lang="en-US" dirty="0" err="1" smtClean="0">
                <a:solidFill>
                  <a:srgbClr val="0000FF"/>
                </a:solidFill>
              </a:rPr>
              <a:t>ce</a:t>
            </a:r>
            <a:r>
              <a:rPr lang="en-US" dirty="0" smtClean="0">
                <a:solidFill>
                  <a:srgbClr val="0000FF"/>
                </a:solidFill>
              </a:rPr>
              <a:t>,+z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Origami circuit+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PA0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dirty="0" smtClean="0">
                <a:solidFill>
                  <a:srgbClr val="0000FF"/>
                </a:solidFill>
              </a:rPr>
              <a:t>hinned APVs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48279" y="1063338"/>
            <a:ext cx="2766089" cy="5078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Ladder: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008000"/>
                </a:solidFill>
              </a:rPr>
              <a:t>L4: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	FWA + BWA+</a:t>
            </a:r>
          </a:p>
          <a:p>
            <a:r>
              <a:rPr lang="en-US" dirty="0">
                <a:solidFill>
                  <a:srgbClr val="008000"/>
                </a:solidFill>
              </a:rPr>
              <a:t>	</a:t>
            </a:r>
            <a:r>
              <a:rPr lang="en-US" dirty="0" smtClean="0">
                <a:solidFill>
                  <a:srgbClr val="008000"/>
                </a:solidFill>
              </a:rPr>
              <a:t>1 </a:t>
            </a:r>
            <a:r>
              <a:rPr lang="en-US" dirty="0" err="1" smtClean="0">
                <a:solidFill>
                  <a:srgbClr val="008000"/>
                </a:solidFill>
              </a:rPr>
              <a:t>HDet</a:t>
            </a:r>
            <a:r>
              <a:rPr lang="en-US" dirty="0" smtClean="0">
                <a:solidFill>
                  <a:srgbClr val="008000"/>
                </a:solidFill>
              </a:rPr>
              <a:t>+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	PA+	</a:t>
            </a:r>
          </a:p>
          <a:p>
            <a:r>
              <a:rPr lang="en-US" dirty="0">
                <a:solidFill>
                  <a:srgbClr val="008000"/>
                </a:solidFill>
              </a:rPr>
              <a:t>	</a:t>
            </a:r>
            <a:r>
              <a:rPr lang="en-US" dirty="0" smtClean="0">
                <a:solidFill>
                  <a:srgbClr val="008000"/>
                </a:solidFill>
              </a:rPr>
              <a:t>1 LO-z</a:t>
            </a:r>
            <a:endParaRPr lang="en-US" dirty="0">
              <a:solidFill>
                <a:srgbClr val="008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008000"/>
                </a:solidFill>
              </a:rPr>
              <a:t>L5: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	FWA </a:t>
            </a:r>
            <a:r>
              <a:rPr lang="en-US" dirty="0">
                <a:solidFill>
                  <a:srgbClr val="008000"/>
                </a:solidFill>
              </a:rPr>
              <a:t>+ </a:t>
            </a:r>
            <a:r>
              <a:rPr lang="en-US" dirty="0" smtClean="0">
                <a:solidFill>
                  <a:srgbClr val="008000"/>
                </a:solidFill>
              </a:rPr>
              <a:t>BWA+</a:t>
            </a:r>
            <a:endParaRPr lang="en-US" dirty="0">
              <a:solidFill>
                <a:srgbClr val="008000"/>
              </a:solidFill>
            </a:endParaRPr>
          </a:p>
          <a:p>
            <a:r>
              <a:rPr lang="en-US" dirty="0">
                <a:solidFill>
                  <a:srgbClr val="008000"/>
                </a:solidFill>
              </a:rPr>
              <a:t>	</a:t>
            </a:r>
            <a:r>
              <a:rPr lang="en-US" dirty="0" smtClean="0">
                <a:solidFill>
                  <a:srgbClr val="008000"/>
                </a:solidFill>
              </a:rPr>
              <a:t>2 </a:t>
            </a:r>
            <a:r>
              <a:rPr lang="en-US" dirty="0" err="1" smtClean="0">
                <a:solidFill>
                  <a:srgbClr val="008000"/>
                </a:solidFill>
              </a:rPr>
              <a:t>HDet</a:t>
            </a:r>
            <a:r>
              <a:rPr lang="en-US" dirty="0" smtClean="0">
                <a:solidFill>
                  <a:srgbClr val="008000"/>
                </a:solidFill>
              </a:rPr>
              <a:t>+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	PA</a:t>
            </a:r>
            <a:r>
              <a:rPr lang="en-US" dirty="0">
                <a:solidFill>
                  <a:srgbClr val="008000"/>
                </a:solidFill>
              </a:rPr>
              <a:t>+</a:t>
            </a:r>
          </a:p>
          <a:p>
            <a:r>
              <a:rPr lang="en-US" dirty="0">
                <a:solidFill>
                  <a:srgbClr val="008000"/>
                </a:solidFill>
              </a:rPr>
              <a:t>	</a:t>
            </a:r>
            <a:r>
              <a:rPr lang="en-US" dirty="0" smtClean="0">
                <a:solidFill>
                  <a:srgbClr val="008000"/>
                </a:solidFill>
              </a:rPr>
              <a:t>1 LO-z + 1LOce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008000"/>
                </a:solidFill>
              </a:rPr>
              <a:t>L6: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	FWA </a:t>
            </a:r>
            <a:r>
              <a:rPr lang="en-US" dirty="0">
                <a:solidFill>
                  <a:srgbClr val="008000"/>
                </a:solidFill>
              </a:rPr>
              <a:t>+ </a:t>
            </a:r>
            <a:r>
              <a:rPr lang="en-US" dirty="0" smtClean="0">
                <a:solidFill>
                  <a:srgbClr val="008000"/>
                </a:solidFill>
              </a:rPr>
              <a:t>BWA+</a:t>
            </a:r>
            <a:endParaRPr lang="en-US" dirty="0">
              <a:solidFill>
                <a:srgbClr val="008000"/>
              </a:solidFill>
            </a:endParaRPr>
          </a:p>
          <a:p>
            <a:r>
              <a:rPr lang="en-US" dirty="0">
                <a:solidFill>
                  <a:srgbClr val="008000"/>
                </a:solidFill>
              </a:rPr>
              <a:t>	</a:t>
            </a:r>
            <a:r>
              <a:rPr lang="en-US" dirty="0" smtClean="0">
                <a:solidFill>
                  <a:srgbClr val="008000"/>
                </a:solidFill>
              </a:rPr>
              <a:t>3 </a:t>
            </a:r>
            <a:r>
              <a:rPr lang="en-US" dirty="0" err="1" smtClean="0">
                <a:solidFill>
                  <a:srgbClr val="008000"/>
                </a:solidFill>
              </a:rPr>
              <a:t>HDet</a:t>
            </a:r>
            <a:r>
              <a:rPr lang="en-US" dirty="0" smtClean="0">
                <a:solidFill>
                  <a:srgbClr val="008000"/>
                </a:solidFill>
              </a:rPr>
              <a:t>+</a:t>
            </a:r>
          </a:p>
          <a:p>
            <a:r>
              <a:rPr lang="en-US" dirty="0">
                <a:solidFill>
                  <a:srgbClr val="008000"/>
                </a:solidFill>
              </a:rPr>
              <a:t>	PA+</a:t>
            </a:r>
          </a:p>
          <a:p>
            <a:r>
              <a:rPr lang="en-US" dirty="0">
                <a:solidFill>
                  <a:srgbClr val="008000"/>
                </a:solidFill>
              </a:rPr>
              <a:t>	</a:t>
            </a:r>
            <a:r>
              <a:rPr lang="en-US" dirty="0" smtClean="0">
                <a:solidFill>
                  <a:srgbClr val="008000"/>
                </a:solidFill>
              </a:rPr>
              <a:t>1LO-z + 1LOce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+ 1LO+z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635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741596" y="5437662"/>
            <a:ext cx="1579550" cy="715444"/>
            <a:chOff x="741596" y="5437662"/>
            <a:chExt cx="1579550" cy="715444"/>
          </a:xfrm>
        </p:grpSpPr>
        <p:sp>
          <p:nvSpPr>
            <p:cNvPr id="9" name="Rectangle 8"/>
            <p:cNvSpPr/>
            <p:nvPr/>
          </p:nvSpPr>
          <p:spPr>
            <a:xfrm>
              <a:off x="741596" y="5442390"/>
              <a:ext cx="515356" cy="707078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273693" y="5437662"/>
              <a:ext cx="515356" cy="707078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805790" y="5446028"/>
              <a:ext cx="515356" cy="707078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694299" y="5446028"/>
            <a:ext cx="1579550" cy="715444"/>
            <a:chOff x="741596" y="5437662"/>
            <a:chExt cx="1579550" cy="715444"/>
          </a:xfrm>
        </p:grpSpPr>
        <p:sp>
          <p:nvSpPr>
            <p:cNvPr id="15" name="Rectangle 14"/>
            <p:cNvSpPr/>
            <p:nvPr/>
          </p:nvSpPr>
          <p:spPr>
            <a:xfrm>
              <a:off x="741596" y="5442390"/>
              <a:ext cx="515356" cy="707078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273693" y="5437662"/>
              <a:ext cx="515356" cy="707078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05790" y="5446028"/>
              <a:ext cx="515356" cy="707078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97573" y="759454"/>
            <a:ext cx="1733026" cy="715443"/>
            <a:chOff x="597573" y="759454"/>
            <a:chExt cx="1733026" cy="715443"/>
          </a:xfrm>
        </p:grpSpPr>
        <p:sp>
          <p:nvSpPr>
            <p:cNvPr id="8" name="Rectangle 7"/>
            <p:cNvSpPr/>
            <p:nvPr/>
          </p:nvSpPr>
          <p:spPr>
            <a:xfrm>
              <a:off x="602289" y="759454"/>
              <a:ext cx="1728310" cy="235693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97573" y="990418"/>
              <a:ext cx="1728310" cy="235693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97573" y="1239204"/>
              <a:ext cx="1728310" cy="235693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05790" y="817104"/>
              <a:ext cx="499562" cy="321557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6725212" y="746360"/>
            <a:ext cx="1728310" cy="707078"/>
            <a:chOff x="6725212" y="746360"/>
            <a:chExt cx="1728310" cy="707078"/>
          </a:xfrm>
        </p:grpSpPr>
        <p:sp>
          <p:nvSpPr>
            <p:cNvPr id="5" name="Rectangle 4"/>
            <p:cNvSpPr/>
            <p:nvPr/>
          </p:nvSpPr>
          <p:spPr>
            <a:xfrm>
              <a:off x="6725212" y="746360"/>
              <a:ext cx="1728310" cy="707078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7371500" y="938042"/>
              <a:ext cx="426272" cy="358267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795788" y="746360"/>
            <a:ext cx="1728310" cy="707078"/>
            <a:chOff x="6725212" y="746360"/>
            <a:chExt cx="1728310" cy="707078"/>
          </a:xfrm>
        </p:grpSpPr>
        <p:sp>
          <p:nvSpPr>
            <p:cNvPr id="26" name="Rectangle 25"/>
            <p:cNvSpPr/>
            <p:nvPr/>
          </p:nvSpPr>
          <p:spPr>
            <a:xfrm>
              <a:off x="6725212" y="746360"/>
              <a:ext cx="1728310" cy="707078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7371500" y="938042"/>
              <a:ext cx="426272" cy="358267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6882330" y="1387968"/>
            <a:ext cx="1412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IPMU(Tokyo)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949253" y="1361780"/>
            <a:ext cx="151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KEK (Tsukuba)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64177" y="1401062"/>
            <a:ext cx="836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Vienna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082014" y="6101820"/>
            <a:ext cx="827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Trieste</a:t>
            </a:r>
          </a:p>
          <a:p>
            <a:r>
              <a:rPr lang="en-US" dirty="0" smtClean="0"/>
              <a:t>(INFN)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271144" y="6088726"/>
            <a:ext cx="7868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Pisa</a:t>
            </a:r>
          </a:p>
          <a:p>
            <a:r>
              <a:rPr lang="en-US" dirty="0" smtClean="0"/>
              <a:t>(INFN)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2435343" y="1610566"/>
            <a:ext cx="4363700" cy="3827096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592464" y="510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APV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1256952" y="1731112"/>
            <a:ext cx="0" cy="3558877"/>
          </a:xfrm>
          <a:prstGeom prst="straightConnector1">
            <a:avLst/>
          </a:prstGeom>
          <a:ln w="127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1485540" y="1720062"/>
            <a:ext cx="1" cy="3555744"/>
          </a:xfrm>
          <a:prstGeom prst="straightConnector1">
            <a:avLst/>
          </a:prstGeom>
          <a:ln w="127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7253663" y="1770394"/>
            <a:ext cx="0" cy="3519596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6208766" y="667277"/>
            <a:ext cx="721960" cy="0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 flipV="1">
            <a:off x="2147295" y="1822770"/>
            <a:ext cx="4124374" cy="3667268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499170" y="2042669"/>
            <a:ext cx="429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PF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PB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 flipV="1">
            <a:off x="2396066" y="990418"/>
            <a:ext cx="2360443" cy="4729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592464" y="942251"/>
            <a:ext cx="39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L5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579375" y="1662943"/>
            <a:ext cx="496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FW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055307" y="1729763"/>
            <a:ext cx="66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HDet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508760" y="4336050"/>
            <a:ext cx="10181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Mdet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(Burn-in)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14912" y="4322636"/>
            <a:ext cx="7162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Mdet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(test)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207256" y="4281749"/>
            <a:ext cx="629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FWA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592464" y="2836678"/>
            <a:ext cx="629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FWA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131313" y="235693"/>
            <a:ext cx="670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L4,L6</a:t>
            </a:r>
            <a:endParaRPr lang="en-US" dirty="0">
              <a:solidFill>
                <a:srgbClr val="008000"/>
              </a:solidFill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flipH="1" flipV="1">
            <a:off x="1893812" y="1844230"/>
            <a:ext cx="4124374" cy="3667268"/>
          </a:xfrm>
          <a:prstGeom prst="straightConnector1">
            <a:avLst/>
          </a:prstGeom>
          <a:ln w="38100" cmpd="sng">
            <a:solidFill>
              <a:srgbClr val="4F81BD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049539" y="3486653"/>
            <a:ext cx="64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BWA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60566" y="-10343"/>
            <a:ext cx="326002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FLUX of the PARTS</a:t>
            </a:r>
            <a:endParaRPr lang="en-US" sz="3200" dirty="0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2561557" y="1448710"/>
            <a:ext cx="4363700" cy="3827096"/>
          </a:xfrm>
          <a:prstGeom prst="straightConnector1">
            <a:avLst/>
          </a:prstGeom>
          <a:ln w="38100" cmpd="sng">
            <a:prstDash val="solid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176937" y="1815343"/>
            <a:ext cx="45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BH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389759" y="3779449"/>
            <a:ext cx="64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WA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7983368" y="1781686"/>
            <a:ext cx="0" cy="3519596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5868348" y="1729763"/>
            <a:ext cx="1213361" cy="3558877"/>
          </a:xfrm>
          <a:prstGeom prst="straightConnector1">
            <a:avLst/>
          </a:prstGeom>
          <a:ln w="127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>
            <a:off x="2396066" y="817104"/>
            <a:ext cx="2302622" cy="0"/>
          </a:xfrm>
          <a:prstGeom prst="straightConnector1">
            <a:avLst/>
          </a:prstGeom>
          <a:ln w="127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207289" y="3000762"/>
            <a:ext cx="7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(30%)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7209655" y="3021344"/>
            <a:ext cx="7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(70%)</a:t>
            </a:r>
            <a:endParaRPr lang="en-US" dirty="0"/>
          </a:p>
        </p:txBody>
      </p:sp>
      <p:cxnSp>
        <p:nvCxnSpPr>
          <p:cNvPr id="68" name="Straight Arrow Connector 67"/>
          <p:cNvCxnSpPr/>
          <p:nvPr/>
        </p:nvCxnSpPr>
        <p:spPr>
          <a:xfrm flipV="1">
            <a:off x="8568108" y="1781686"/>
            <a:ext cx="0" cy="3519596"/>
          </a:xfrm>
          <a:prstGeom prst="straightConnector1">
            <a:avLst/>
          </a:prstGeom>
          <a:ln w="12700" cmpd="sng"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453522" y="2522686"/>
            <a:ext cx="8252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Return</a:t>
            </a:r>
          </a:p>
          <a:p>
            <a:r>
              <a:rPr lang="en-US" dirty="0" smtClean="0"/>
              <a:t>empty</a:t>
            </a:r>
          </a:p>
          <a:p>
            <a:r>
              <a:rPr lang="en-US" dirty="0" smtClean="0"/>
              <a:t>MPCs</a:t>
            </a:r>
            <a:endParaRPr lang="en-US" dirty="0"/>
          </a:p>
        </p:txBody>
      </p:sp>
      <p:cxnSp>
        <p:nvCxnSpPr>
          <p:cNvPr id="71" name="Straight Arrow Connector 70"/>
          <p:cNvCxnSpPr/>
          <p:nvPr/>
        </p:nvCxnSpPr>
        <p:spPr>
          <a:xfrm flipH="1" flipV="1">
            <a:off x="1789050" y="2184676"/>
            <a:ext cx="4419716" cy="3904050"/>
          </a:xfrm>
          <a:prstGeom prst="straightConnector1">
            <a:avLst/>
          </a:prstGeom>
          <a:ln w="12700" cmpd="sng"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584002" y="5091903"/>
            <a:ext cx="8252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Return</a:t>
            </a:r>
          </a:p>
          <a:p>
            <a:r>
              <a:rPr lang="en-US" dirty="0" smtClean="0"/>
              <a:t>empty</a:t>
            </a:r>
          </a:p>
          <a:p>
            <a:r>
              <a:rPr lang="en-US" dirty="0" smtClean="0"/>
              <a:t>MPCs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951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2622"/>
            <a:ext cx="8229600" cy="1143000"/>
          </a:xfrm>
        </p:spPr>
        <p:txBody>
          <a:bodyPr/>
          <a:lstStyle/>
          <a:p>
            <a:r>
              <a:rPr lang="en-US" dirty="0" smtClean="0"/>
              <a:t>Pisa point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53552"/>
            <a:ext cx="9144000" cy="61044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At the end of the sub-assembly production nothing (i.e. no items) must remain in Pisa </a:t>
            </a:r>
            <a:r>
              <a:rPr lang="en-US" dirty="0" smtClean="0">
                <a:sym typeface="Wingdings"/>
              </a:rPr>
              <a:t> all the imported goods can be in a temporarily way by IPR</a:t>
            </a:r>
          </a:p>
          <a:p>
            <a:r>
              <a:rPr lang="en-US" dirty="0">
                <a:sym typeface="Wingdings"/>
              </a:rPr>
              <a:t>Import (CIF: Cost, insurance and Freight)</a:t>
            </a:r>
            <a:r>
              <a:rPr lang="en-US" dirty="0" smtClean="0">
                <a:sym typeface="Wingdings"/>
              </a:rPr>
              <a:t>:</a:t>
            </a:r>
          </a:p>
          <a:p>
            <a:pPr lvl="1"/>
            <a:r>
              <a:rPr lang="en-US" dirty="0" smtClean="0">
                <a:sym typeface="Wingdings"/>
              </a:rPr>
              <a:t>Hybrids from Vienna* ( o(200) single face)</a:t>
            </a:r>
          </a:p>
          <a:p>
            <a:pPr lvl="1"/>
            <a:r>
              <a:rPr lang="en-US" dirty="0" smtClean="0">
                <a:sym typeface="Wingdings"/>
              </a:rPr>
              <a:t>Micron </a:t>
            </a:r>
            <a:r>
              <a:rPr lang="en-US" dirty="0" err="1" smtClean="0">
                <a:sym typeface="Wingdings"/>
              </a:rPr>
              <a:t>det’s</a:t>
            </a:r>
            <a:r>
              <a:rPr lang="en-US" dirty="0" smtClean="0">
                <a:sym typeface="Wingdings"/>
              </a:rPr>
              <a:t>. from Vienna ( o(50) )</a:t>
            </a:r>
          </a:p>
          <a:p>
            <a:pPr lvl="1"/>
            <a:r>
              <a:rPr lang="en-US" dirty="0" smtClean="0">
                <a:sym typeface="Wingdings"/>
              </a:rPr>
              <a:t>HPK Large </a:t>
            </a:r>
            <a:r>
              <a:rPr lang="en-US" dirty="0" err="1" smtClean="0">
                <a:sym typeface="Wingdings"/>
              </a:rPr>
              <a:t>det’s</a:t>
            </a:r>
            <a:r>
              <a:rPr lang="en-US" dirty="0" smtClean="0">
                <a:sym typeface="Wingdings"/>
              </a:rPr>
              <a:t> from KEK ( o(50) )</a:t>
            </a:r>
          </a:p>
          <a:p>
            <a:pPr lvl="1"/>
            <a:r>
              <a:rPr lang="en-US" dirty="0" smtClean="0">
                <a:sym typeface="Wingdings"/>
              </a:rPr>
              <a:t>PAs from KEK ( o(200), </a:t>
            </a:r>
            <a:r>
              <a:rPr lang="en-US" dirty="0" err="1" smtClean="0">
                <a:sym typeface="Wingdings"/>
              </a:rPr>
              <a:t>phi+Z</a:t>
            </a:r>
            <a:r>
              <a:rPr lang="en-US" dirty="0" smtClean="0">
                <a:sym typeface="Wingdings"/>
              </a:rPr>
              <a:t>)</a:t>
            </a:r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Export </a:t>
            </a:r>
            <a:r>
              <a:rPr lang="en-US" dirty="0">
                <a:sym typeface="Wingdings"/>
              </a:rPr>
              <a:t>(</a:t>
            </a:r>
            <a:r>
              <a:rPr lang="en-US" dirty="0" smtClean="0">
                <a:sym typeface="Wingdings"/>
              </a:rPr>
              <a:t>CIF) </a:t>
            </a:r>
            <a:r>
              <a:rPr lang="en-US" dirty="0">
                <a:sym typeface="Wingdings"/>
              </a:rPr>
              <a:t>FW/BW-sub-</a:t>
            </a:r>
            <a:r>
              <a:rPr lang="en-US" dirty="0" smtClean="0">
                <a:sym typeface="Wingdings"/>
              </a:rPr>
              <a:t>assemblies ( o(100) ):</a:t>
            </a:r>
          </a:p>
          <a:p>
            <a:pPr lvl="1"/>
            <a:r>
              <a:rPr lang="en-US" dirty="0" smtClean="0">
                <a:sym typeface="Wingdings"/>
              </a:rPr>
              <a:t>30% to Vienna (L5)	</a:t>
            </a:r>
          </a:p>
          <a:p>
            <a:pPr lvl="1"/>
            <a:r>
              <a:rPr lang="en-US" dirty="0" smtClean="0">
                <a:sym typeface="Wingdings"/>
              </a:rPr>
              <a:t>70</a:t>
            </a:r>
            <a:r>
              <a:rPr lang="en-US" dirty="0">
                <a:sym typeface="Wingdings"/>
              </a:rPr>
              <a:t>% </a:t>
            </a:r>
            <a:r>
              <a:rPr lang="en-US" dirty="0" smtClean="0">
                <a:sym typeface="Wingdings"/>
              </a:rPr>
              <a:t> to Tokyo (IPMU/TIFR:L6/4)</a:t>
            </a:r>
          </a:p>
          <a:p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(*) is expected to be the 1</a:t>
            </a:r>
            <a:r>
              <a:rPr lang="en-US" baseline="30000" dirty="0" smtClean="0">
                <a:sym typeface="Wingdings"/>
              </a:rPr>
              <a:t>st</a:t>
            </a:r>
            <a:r>
              <a:rPr lang="en-US" dirty="0" smtClean="0">
                <a:sym typeface="Wingdings"/>
              </a:rPr>
              <a:t> IPR procedure made by Pisa, opening the contacts with the Italian customs  </a:t>
            </a:r>
          </a:p>
          <a:p>
            <a:pPr lvl="1"/>
            <a:endParaRPr lang="en-US" dirty="0" smtClean="0">
              <a:sym typeface="Wingdings"/>
            </a:endParaRPr>
          </a:p>
          <a:p>
            <a:endParaRPr lang="en-US" dirty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000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51310"/>
            <a:ext cx="8229600" cy="1143000"/>
          </a:xfrm>
        </p:spPr>
        <p:txBody>
          <a:bodyPr/>
          <a:lstStyle/>
          <a:p>
            <a:r>
              <a:rPr lang="en-US" sz="4000" dirty="0" smtClean="0"/>
              <a:t>What to do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21277"/>
            <a:ext cx="9143999" cy="7024598"/>
          </a:xfrm>
        </p:spPr>
        <p:txBody>
          <a:bodyPr>
            <a:noAutofit/>
          </a:bodyPr>
          <a:lstStyle/>
          <a:p>
            <a:r>
              <a:rPr lang="en-US" sz="2100" dirty="0" smtClean="0"/>
              <a:t>To follow custom issues the INFN-Pisa has an agreement with a local (</a:t>
            </a:r>
            <a:r>
              <a:rPr lang="en-US" sz="2100" dirty="0" err="1" smtClean="0"/>
              <a:t>tested&amp;certified</a:t>
            </a:r>
            <a:r>
              <a:rPr lang="en-US" sz="2100" dirty="0" smtClean="0"/>
              <a:t>) company (“MACROS”).</a:t>
            </a:r>
          </a:p>
          <a:p>
            <a:r>
              <a:rPr lang="en-US" sz="2100" dirty="0" smtClean="0"/>
              <a:t>No need to test the procedure in advance but let’s start doing that with the hybrids from Vienna.</a:t>
            </a:r>
          </a:p>
          <a:p>
            <a:r>
              <a:rPr lang="en-US" sz="2100" dirty="0" smtClean="0"/>
              <a:t>1</a:t>
            </a:r>
            <a:r>
              <a:rPr lang="en-US" sz="2100" baseline="30000" dirty="0" smtClean="0"/>
              <a:t>st</a:t>
            </a:r>
            <a:r>
              <a:rPr lang="en-US" sz="2100" dirty="0" smtClean="0"/>
              <a:t> Step: Declaration of the INFN-Pisa Director to the Italia custom office stating the existence of an international collaboration/experiment (Belle2) and the motivation of such IPR to assembly the parts of the SVD. Time: 1 year (renewable).</a:t>
            </a:r>
          </a:p>
          <a:p>
            <a:r>
              <a:rPr lang="en-US" sz="2100" dirty="0" smtClean="0"/>
              <a:t>The pro-forma invoice is the document required for each shipment, indicating the list of the shipped items </a:t>
            </a:r>
            <a:r>
              <a:rPr lang="en-US" sz="2100" dirty="0"/>
              <a:t>(each part must have: a name/label and a value</a:t>
            </a:r>
            <a:r>
              <a:rPr lang="en-US" sz="2100" dirty="0" smtClean="0"/>
              <a:t>).</a:t>
            </a:r>
          </a:p>
          <a:p>
            <a:r>
              <a:rPr lang="en-US" sz="2100" dirty="0" smtClean="0"/>
              <a:t>The book-keeping of the items is mandatory to load the incoming parts (hybrids, </a:t>
            </a:r>
            <a:r>
              <a:rPr lang="en-US" sz="2100" dirty="0" err="1" smtClean="0"/>
              <a:t>det’s</a:t>
            </a:r>
            <a:r>
              <a:rPr lang="en-US" sz="2100" dirty="0" smtClean="0"/>
              <a:t>, PAs) and release the parts when outgoing in composite objects (sub-assemblies).</a:t>
            </a:r>
          </a:p>
          <a:p>
            <a:r>
              <a:rPr lang="en-US" sz="2100" dirty="0" smtClean="0"/>
              <a:t>Each part will be identified and assigned to a commodities sector by MACROS.</a:t>
            </a:r>
          </a:p>
          <a:p>
            <a:r>
              <a:rPr lang="en-US" sz="2100" dirty="0" smtClean="0"/>
              <a:t>In case a custom inspection is needed, the responsible INFN person must be present to handle the goods.   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374138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54592"/>
            <a:ext cx="8229600" cy="1143000"/>
          </a:xfrm>
        </p:spPr>
        <p:txBody>
          <a:bodyPr/>
          <a:lstStyle/>
          <a:p>
            <a:r>
              <a:rPr lang="en-US" dirty="0" smtClean="0"/>
              <a:t>Notice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421" y="965124"/>
            <a:ext cx="9018579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For the FW assemblies, Micron </a:t>
            </a:r>
            <a:r>
              <a:rPr lang="en-US" sz="2400" dirty="0" err="1" smtClean="0"/>
              <a:t>det’s</a:t>
            </a:r>
            <a:r>
              <a:rPr lang="en-US" sz="2400" dirty="0" smtClean="0"/>
              <a:t> are shipped by Pisa to Tokyo (IPMU/TIFR): final (definitive) receiver must cope with taxes (VAT exemption!)</a:t>
            </a:r>
          </a:p>
          <a:p>
            <a:r>
              <a:rPr lang="en-US" sz="2400" dirty="0" smtClean="0"/>
              <a:t>For the BW assemblies, HPK large </a:t>
            </a:r>
            <a:r>
              <a:rPr lang="en-US" sz="2400" dirty="0" err="1" smtClean="0"/>
              <a:t>det’s</a:t>
            </a:r>
            <a:r>
              <a:rPr lang="en-US" sz="2400" dirty="0" smtClean="0"/>
              <a:t> are shipped by Pisa to Vienna, Vienna will temporarily import them, build the L5 ladder and then send that to KEK. </a:t>
            </a:r>
          </a:p>
          <a:p>
            <a:r>
              <a:rPr lang="en-US" sz="2400" dirty="0" smtClean="0"/>
              <a:t>See: </a:t>
            </a:r>
            <a:r>
              <a:rPr lang="en-US" sz="2400" u="sng" dirty="0" smtClean="0">
                <a:hlinkClick r:id="rId2"/>
              </a:rPr>
              <a:t>http</a:t>
            </a:r>
            <a:r>
              <a:rPr lang="en-US" sz="2400" u="sng" dirty="0">
                <a:hlinkClick r:id="rId2"/>
              </a:rPr>
              <a:t>://www.customs.go.jp/english/c-answer_e/imtsukan/1703_e.htm</a:t>
            </a:r>
          </a:p>
          <a:p>
            <a:pPr marL="0" indent="0">
              <a:buNone/>
            </a:pPr>
            <a:r>
              <a:rPr lang="en-US" sz="2400" dirty="0" smtClean="0"/>
              <a:t>	Articles </a:t>
            </a:r>
            <a:r>
              <a:rPr lang="en-US" sz="2400" dirty="0"/>
              <a:t>for the purpose of scientific </a:t>
            </a:r>
            <a:r>
              <a:rPr lang="en-US" sz="2400" dirty="0" smtClean="0"/>
              <a:t>research and education are VAT 	exempted</a:t>
            </a:r>
            <a:endParaRPr lang="en-US" sz="2400" dirty="0"/>
          </a:p>
          <a:p>
            <a:r>
              <a:rPr lang="en-US" sz="2400" dirty="0" smtClean="0"/>
              <a:t>Needed Inquiry the </a:t>
            </a:r>
            <a:r>
              <a:rPr lang="en-US" sz="2400" dirty="0"/>
              <a:t>Japanese customs about the </a:t>
            </a:r>
            <a:r>
              <a:rPr lang="en-US" sz="2400" dirty="0" smtClean="0"/>
              <a:t>details on how </a:t>
            </a:r>
            <a:r>
              <a:rPr lang="en-US" sz="2400" dirty="0"/>
              <a:t>to actually achieve such an exemption and what are the </a:t>
            </a:r>
            <a:r>
              <a:rPr lang="en-US" sz="2400" dirty="0" smtClean="0"/>
              <a:t>requirements the sender must fulfill to allow such tax exemption.</a:t>
            </a:r>
          </a:p>
        </p:txBody>
      </p:sp>
    </p:spTree>
    <p:extLst>
      <p:ext uri="{BB962C8B-B14F-4D97-AF65-F5344CB8AC3E}">
        <p14:creationId xmlns:p14="http://schemas.microsoft.com/office/powerpoint/2010/main" val="3272110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Receiving parts: 1</a:t>
            </a:r>
            <a:r>
              <a:rPr lang="en-US" baseline="30000" dirty="0" smtClean="0"/>
              <a:t>st</a:t>
            </a:r>
            <a:r>
              <a:rPr lang="en-US" dirty="0" smtClean="0"/>
              <a:t> cost estimate</a:t>
            </a:r>
            <a:br>
              <a:rPr lang="en-US" dirty="0" smtClean="0"/>
            </a:br>
            <a:r>
              <a:rPr lang="en-US" sz="2200" dirty="0" smtClean="0"/>
              <a:t>(the sender’s must declare the value of each item they ship)</a:t>
            </a:r>
            <a:endParaRPr lang="en-US" sz="2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36" y="1785798"/>
            <a:ext cx="8967603" cy="37884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6209687"/>
            <a:ext cx="2919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bold the </a:t>
            </a:r>
            <a:r>
              <a:rPr lang="en-US" b="1" dirty="0" smtClean="0"/>
              <a:t>correct Unit Price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89068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66640"/>
            <a:ext cx="8229600" cy="1143000"/>
          </a:xfrm>
        </p:spPr>
        <p:txBody>
          <a:bodyPr/>
          <a:lstStyle/>
          <a:p>
            <a:r>
              <a:rPr lang="en-US" dirty="0" smtClean="0"/>
              <a:t>Further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08715"/>
            <a:ext cx="9143999" cy="596708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Shipping sub-assemblies back for rework easily accommodate in this scheme.</a:t>
            </a:r>
          </a:p>
          <a:p>
            <a:r>
              <a:rPr lang="en-US" sz="2000" dirty="0" smtClean="0"/>
              <a:t>The modified xyz-theta stages will remain in the ladder production sites at the end of the production (for a possible second phase of spare ladder production)</a:t>
            </a:r>
          </a:p>
          <a:p>
            <a:r>
              <a:rPr lang="en-US" sz="2000" dirty="0" smtClean="0"/>
              <a:t>Need to ship back to Pisa empty MP chucks during production (definitive, with a very low value).</a:t>
            </a:r>
          </a:p>
          <a:p>
            <a:r>
              <a:rPr lang="en-US" sz="2000" dirty="0"/>
              <a:t>F</a:t>
            </a:r>
            <a:r>
              <a:rPr lang="en-US" sz="2000" dirty="0" smtClean="0"/>
              <a:t>or IPR import of the parts, the cost for each shipment is due to:</a:t>
            </a:r>
          </a:p>
          <a:p>
            <a:pPr lvl="1"/>
            <a:r>
              <a:rPr lang="en-US" sz="1600" dirty="0" smtClean="0"/>
              <a:t>Custom operation</a:t>
            </a:r>
          </a:p>
          <a:p>
            <a:pPr lvl="1"/>
            <a:r>
              <a:rPr lang="en-US" sz="1600" dirty="0" smtClean="0"/>
              <a:t>Transfer T1, from Milan (1</a:t>
            </a:r>
            <a:r>
              <a:rPr lang="en-US" sz="1600" baseline="30000" dirty="0" smtClean="0"/>
              <a:t>st</a:t>
            </a:r>
            <a:r>
              <a:rPr lang="en-US" sz="1600" dirty="0" smtClean="0"/>
              <a:t> arrival airport) to Pisa </a:t>
            </a:r>
          </a:p>
          <a:p>
            <a:pPr lvl="1"/>
            <a:r>
              <a:rPr lang="en-US" sz="1600" dirty="0" smtClean="0"/>
              <a:t>Insurance for tax payment (1% of the good’s value)</a:t>
            </a:r>
          </a:p>
          <a:p>
            <a:r>
              <a:rPr lang="en-US" sz="2000" dirty="0" smtClean="0"/>
              <a:t>For IPR export of the FW/BW assemblies: </a:t>
            </a:r>
          </a:p>
          <a:p>
            <a:pPr lvl="1"/>
            <a:r>
              <a:rPr lang="en-US" sz="1600" dirty="0"/>
              <a:t>Custom </a:t>
            </a:r>
            <a:r>
              <a:rPr lang="en-US" sz="1600" dirty="0" smtClean="0"/>
              <a:t>operation</a:t>
            </a:r>
          </a:p>
          <a:p>
            <a:pPr lvl="1"/>
            <a:r>
              <a:rPr lang="en-US" sz="1600" dirty="0" smtClean="0"/>
              <a:t>Fed-Ex shipment (depending on box volumes and weights)</a:t>
            </a:r>
          </a:p>
          <a:p>
            <a:r>
              <a:rPr lang="en-US" sz="2000" dirty="0" smtClean="0"/>
              <a:t>To minimize the costs, the number of shipments must be minimized. Depending on the actual assemblies production/rate in Pisa and the ladder production/rate in the assembly sites, two solutions can be considered:</a:t>
            </a:r>
          </a:p>
          <a:p>
            <a:endParaRPr lang="en-US" sz="2000" dirty="0"/>
          </a:p>
          <a:p>
            <a:pPr marL="457200" lvl="1" indent="0">
              <a:buNone/>
            </a:pPr>
            <a:endParaRPr lang="en-US" sz="1600" dirty="0" smtClean="0"/>
          </a:p>
          <a:p>
            <a:pPr lvl="1"/>
            <a:endParaRPr lang="en-US" sz="16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106" y="5521681"/>
            <a:ext cx="5912672" cy="130300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553256" y="6479739"/>
            <a:ext cx="2315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/>
              </a:rPr>
              <a:t> </a:t>
            </a:r>
            <a:r>
              <a:rPr lang="en-US" dirty="0" smtClean="0"/>
              <a:t>Ship every ~10 days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64554" y="5691339"/>
            <a:ext cx="2396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/>
              </a:rPr>
              <a:t> </a:t>
            </a:r>
            <a:r>
              <a:rPr lang="en-US" dirty="0" smtClean="0"/>
              <a:t>Ship every ~20 days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793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664"/>
            <a:ext cx="8229600" cy="1143000"/>
          </a:xfrm>
        </p:spPr>
        <p:txBody>
          <a:bodyPr/>
          <a:lstStyle/>
          <a:p>
            <a:r>
              <a:rPr lang="en-US" dirty="0" smtClean="0"/>
              <a:t>Let’s start soon!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659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lot of paper-work to do by the sending site and needed some info exchange with Pisa:</a:t>
            </a:r>
          </a:p>
          <a:p>
            <a:pPr lvl="1"/>
            <a:r>
              <a:rPr lang="en-US" dirty="0" err="1" smtClean="0"/>
              <a:t>Hephy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hybrids (if production ends in October possible 1! Shipment, in time for the Class A sub-assemblies)</a:t>
            </a:r>
          </a:p>
          <a:p>
            <a:pPr lvl="2"/>
            <a:r>
              <a:rPr lang="en-US" dirty="0" smtClean="0"/>
              <a:t>Micron </a:t>
            </a:r>
            <a:r>
              <a:rPr lang="en-US" dirty="0" err="1" smtClean="0"/>
              <a:t>det’s</a:t>
            </a:r>
            <a:r>
              <a:rPr lang="en-US" dirty="0" smtClean="0"/>
              <a:t>: possible to send the already tested detectors. At least 2 shipment to Pisa required.</a:t>
            </a:r>
          </a:p>
          <a:p>
            <a:pPr lvl="1"/>
            <a:r>
              <a:rPr lang="en-US" dirty="0" smtClean="0"/>
              <a:t>KEK (goods are returned to IPMU): </a:t>
            </a:r>
          </a:p>
          <a:p>
            <a:pPr lvl="2"/>
            <a:r>
              <a:rPr lang="en-US" dirty="0" smtClean="0"/>
              <a:t>HPK detectors (rad. </a:t>
            </a:r>
            <a:r>
              <a:rPr lang="en-US" dirty="0"/>
              <a:t>h</a:t>
            </a:r>
            <a:r>
              <a:rPr lang="en-US" dirty="0" smtClean="0"/>
              <a:t>ard issue?)</a:t>
            </a:r>
          </a:p>
          <a:p>
            <a:pPr lvl="2"/>
            <a:r>
              <a:rPr lang="en-US" dirty="0" smtClean="0"/>
              <a:t>PAs (needed info about production schedule)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31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850</Words>
  <Application>Microsoft Macintosh PowerPoint</Application>
  <PresentationFormat>On-screen Show (4:3)</PresentationFormat>
  <Paragraphs>153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Shipping/Receiving  concerning the BW/FW assemblies </vt:lpstr>
      <vt:lpstr>Item description</vt:lpstr>
      <vt:lpstr>PowerPoint Presentation</vt:lpstr>
      <vt:lpstr>Pisa point of view</vt:lpstr>
      <vt:lpstr>What to do</vt:lpstr>
      <vt:lpstr>Notice</vt:lpstr>
      <vt:lpstr>Receiving parts: 1st cost estimate (the sender’s must declare the value of each item they ship)</vt:lpstr>
      <vt:lpstr>Further Notes</vt:lpstr>
      <vt:lpstr>Let’s start soon!</vt:lpstr>
      <vt:lpstr>To ship parts to Pisa </vt:lpstr>
    </vt:vector>
  </TitlesOfParts>
  <Company>Universita' di Pisa &amp; 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Flusso di merce  Ricezioni/Spedizioni legato alla produzione dei  BW/FW assembly dell’SVD d Belle2</dc:title>
  <dc:creator>Stefano Bettarini</dc:creator>
  <cp:lastModifiedBy>Stefano Bettarini</cp:lastModifiedBy>
  <cp:revision>166</cp:revision>
  <dcterms:created xsi:type="dcterms:W3CDTF">2014-05-21T08:37:07Z</dcterms:created>
  <dcterms:modified xsi:type="dcterms:W3CDTF">2014-10-02T08:58:28Z</dcterms:modified>
</cp:coreProperties>
</file>