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351" r:id="rId3"/>
    <p:sldId id="353" r:id="rId4"/>
    <p:sldId id="354" r:id="rId5"/>
    <p:sldId id="355" r:id="rId6"/>
    <p:sldId id="350" r:id="rId7"/>
    <p:sldId id="352" r:id="rId8"/>
    <p:sldId id="356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FFFFFF"/>
    <a:srgbClr val="5C8F29"/>
    <a:srgbClr val="FF0000"/>
    <a:srgbClr val="FF6201"/>
    <a:srgbClr val="7FD13B"/>
    <a:srgbClr val="7FCF3B"/>
    <a:srgbClr val="FFFF00"/>
    <a:srgbClr val="2D2DF3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2" autoAdjust="0"/>
    <p:restoredTop sz="94671" autoAdjust="0"/>
  </p:normalViewPr>
  <p:slideViewPr>
    <p:cSldViewPr>
      <p:cViewPr varScale="1">
        <p:scale>
          <a:sx n="88" d="100"/>
          <a:sy n="88" d="100"/>
        </p:scale>
        <p:origin x="-92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722" y="-72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1E1E0-2386-47EB-BF47-46EFCBC784A7}" type="datetimeFigureOut">
              <a:rPr lang="de-AT" smtClean="0"/>
              <a:pPr/>
              <a:t>27.09.2014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4FAB-2F75-41FC-AE27-04263F5B677B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86768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7" name="Picture 6" descr="hephy_svd_title201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715"/>
            <a:ext cx="9144000" cy="6856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noProof="0" smtClean="0"/>
              <a:t>Click to edit Master title style</a:t>
            </a:r>
            <a:endParaRPr kumimoji="0"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536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noProof="0" dirty="0" smtClean="0"/>
              <a:t>Click to edit Master text styles</a:t>
            </a:r>
          </a:p>
          <a:p>
            <a:pPr lvl="1" eaLnBrk="1" latinLnBrk="0" hangingPunct="1"/>
            <a:r>
              <a:rPr lang="en-US" noProof="0" dirty="0" smtClean="0"/>
              <a:t>Second level</a:t>
            </a:r>
          </a:p>
          <a:p>
            <a:pPr lvl="2" eaLnBrk="1" latinLnBrk="0" hangingPunct="1"/>
            <a:r>
              <a:rPr lang="en-US" noProof="0" dirty="0" smtClean="0"/>
              <a:t>Third level</a:t>
            </a:r>
          </a:p>
          <a:p>
            <a:pPr lvl="3" eaLnBrk="1" latinLnBrk="0" hangingPunct="1"/>
            <a:r>
              <a:rPr lang="en-US" noProof="0" dirty="0" smtClean="0"/>
              <a:t>Fourth level</a:t>
            </a:r>
          </a:p>
          <a:p>
            <a:pPr lvl="4" eaLnBrk="1" latinLnBrk="0" hangingPunct="1"/>
            <a:r>
              <a:rPr lang="en-US" noProof="0" dirty="0" smtClean="0"/>
              <a:t>Fifth level</a:t>
            </a:r>
            <a:endParaRPr kumimoji="0"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16675"/>
            <a:ext cx="1828800" cy="365125"/>
          </a:xfrm>
        </p:spPr>
        <p:txBody>
          <a:bodyPr/>
          <a:lstStyle>
            <a:lvl1pPr>
              <a:defRPr sz="1600"/>
            </a:lvl1pPr>
            <a:extLst/>
          </a:lstStyle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16675"/>
            <a:ext cx="5410200" cy="365125"/>
          </a:xfrm>
        </p:spPr>
        <p:txBody>
          <a:bodyPr/>
          <a:lstStyle>
            <a:lvl1pPr algn="l">
              <a:defRPr sz="1600"/>
            </a:lvl1pPr>
            <a:extLst/>
          </a:lstStyle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71088" cy="365125"/>
          </a:xfrm>
        </p:spPr>
        <p:txBody>
          <a:bodyPr/>
          <a:lstStyle>
            <a:lvl1pPr algn="r">
              <a:defRPr sz="1600"/>
            </a:lvl1pPr>
            <a:extLst/>
          </a:lstStyle>
          <a:p>
            <a:fld id="{B6F15528-21DE-4FAA-801E-634DDDAF4B2B}" type="slidenum">
              <a:rPr lang="en-US" noProof="0" smtClean="0"/>
              <a:pPr/>
              <a:t>‹#›</a:t>
            </a:fld>
            <a:endParaRPr lang="en-US" noProof="0"/>
          </a:p>
        </p:txBody>
      </p:sp>
      <p:pic>
        <p:nvPicPr>
          <p:cNvPr id="11" name="Picture 10" descr="hephy_svd_banner2011_en_vecto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M.Friedl: Logistics 1 – To/Between Assembly Sites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2125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de-DE" smtClean="0"/>
              <a:t>2 October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6019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M.Friedl: Logistics 1 – To/Between Assembly Sites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friedl\Desktop\logistics_wall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70467"/>
            <a:ext cx="9144000" cy="620613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152400" y="914400"/>
            <a:ext cx="3505201" cy="1676400"/>
            <a:chOff x="3114110" y="5266978"/>
            <a:chExt cx="3505201" cy="1676400"/>
          </a:xfrm>
        </p:grpSpPr>
        <p:sp>
          <p:nvSpPr>
            <p:cNvPr id="7" name="Rectangle 6"/>
            <p:cNvSpPr/>
            <p:nvPr/>
          </p:nvSpPr>
          <p:spPr>
            <a:xfrm>
              <a:off x="3114110" y="5266978"/>
              <a:ext cx="3200400" cy="1676400"/>
            </a:xfrm>
            <a:prstGeom prst="rect">
              <a:avLst/>
            </a:prstGeom>
            <a:solidFill>
              <a:srgbClr val="000000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14111" y="5798975"/>
              <a:ext cx="3316934" cy="7335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de-AT" sz="4550" b="1" dirty="0" smtClean="0"/>
                <a:t>Logistics </a:t>
              </a:r>
              <a:r>
                <a:rPr lang="de-AT" sz="4550" b="1" dirty="0" smtClean="0"/>
                <a:t>1 –</a:t>
              </a:r>
            </a:p>
            <a:p>
              <a:pPr>
                <a:lnSpc>
                  <a:spcPts val="2500"/>
                </a:lnSpc>
              </a:pPr>
              <a:r>
                <a:rPr lang="de-AT" sz="2000" b="1" dirty="0" err="1" smtClean="0"/>
                <a:t>To</a:t>
              </a:r>
              <a:r>
                <a:rPr lang="de-AT" sz="2000" b="1" dirty="0" smtClean="0"/>
                <a:t>/</a:t>
              </a:r>
              <a:r>
                <a:rPr lang="de-AT" sz="2000" b="1" dirty="0" err="1" smtClean="0"/>
                <a:t>Between</a:t>
              </a:r>
              <a:r>
                <a:rPr lang="de-AT" sz="2000" b="1" dirty="0" smtClean="0"/>
                <a:t> </a:t>
              </a:r>
              <a:r>
                <a:rPr lang="de-AT" sz="2000" b="1" dirty="0" err="1" smtClean="0"/>
                <a:t>Assembly</a:t>
              </a:r>
              <a:r>
                <a:rPr lang="de-AT" sz="2000" b="1" dirty="0" smtClean="0"/>
                <a:t> Sites</a:t>
              </a:r>
              <a:endParaRPr lang="en-US" sz="20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124200" y="6467068"/>
              <a:ext cx="34951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dirty="0" err="1" smtClean="0"/>
                <a:t>M.Friedl</a:t>
              </a:r>
              <a:r>
                <a:rPr lang="de-AT" sz="2000" dirty="0" smtClean="0"/>
                <a:t> (HEPHY Vienna)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124200" y="5282244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000" dirty="0" smtClean="0"/>
                <a:t>2 </a:t>
              </a:r>
              <a:r>
                <a:rPr lang="de-AT" sz="2000" dirty="0" err="1" smtClean="0"/>
                <a:t>October</a:t>
              </a:r>
              <a:r>
                <a:rPr lang="de-AT" sz="2000" dirty="0" smtClean="0"/>
                <a:t> 2014</a:t>
              </a:r>
              <a:endParaRPr lang="de-AT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err="1" smtClean="0"/>
              <a:t>We</a:t>
            </a:r>
            <a:r>
              <a:rPr lang="de-AT" dirty="0" smtClean="0"/>
              <a:t> </a:t>
            </a:r>
            <a:r>
              <a:rPr lang="de-AT" dirty="0" err="1" smtClean="0"/>
              <a:t>need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</a:t>
            </a:r>
            <a:r>
              <a:rPr lang="de-AT" dirty="0" err="1" smtClean="0"/>
              <a:t>ship</a:t>
            </a:r>
            <a:r>
              <a:rPr lang="de-AT" dirty="0" smtClean="0"/>
              <a:t> </a:t>
            </a:r>
            <a:r>
              <a:rPr lang="de-AT" dirty="0" err="1" smtClean="0"/>
              <a:t>many</a:t>
            </a:r>
            <a:r>
              <a:rPr lang="de-AT" dirty="0" smtClean="0"/>
              <a:t> </a:t>
            </a:r>
            <a:r>
              <a:rPr lang="de-AT" b="1" dirty="0" err="1" smtClean="0"/>
              <a:t>valuable</a:t>
            </a:r>
            <a:r>
              <a:rPr lang="de-AT" b="1" dirty="0" smtClean="0"/>
              <a:t> </a:t>
            </a:r>
            <a:r>
              <a:rPr lang="de-AT" b="1" dirty="0" err="1" smtClean="0"/>
              <a:t>objects</a:t>
            </a:r>
            <a:r>
              <a:rPr lang="de-AT" dirty="0" smtClean="0"/>
              <a:t> </a:t>
            </a:r>
            <a:r>
              <a:rPr lang="de-AT" dirty="0" err="1" smtClean="0"/>
              <a:t>between</a:t>
            </a:r>
            <a:r>
              <a:rPr lang="de-AT" dirty="0" smtClean="0"/>
              <a:t> countries</a:t>
            </a:r>
          </a:p>
          <a:p>
            <a:pPr lvl="1"/>
            <a:r>
              <a:rPr lang="de-AT" dirty="0" err="1" smtClean="0"/>
              <a:t>Example</a:t>
            </a:r>
            <a:r>
              <a:rPr lang="de-AT" dirty="0" smtClean="0"/>
              <a:t>: APV25 </a:t>
            </a:r>
            <a:r>
              <a:rPr lang="de-AT" dirty="0" err="1" smtClean="0"/>
              <a:t>chips</a:t>
            </a:r>
            <a:r>
              <a:rPr lang="de-AT" dirty="0" smtClean="0"/>
              <a:t> KEK &gt; Vienna, </a:t>
            </a:r>
            <a:r>
              <a:rPr lang="de-AT" dirty="0" smtClean="0"/>
              <a:t>O(30k€)</a:t>
            </a:r>
          </a:p>
          <a:p>
            <a:endParaRPr lang="de-AT" dirty="0" smtClean="0"/>
          </a:p>
          <a:p>
            <a:r>
              <a:rPr lang="en-US" dirty="0" smtClean="0"/>
              <a:t>All of those shipments are </a:t>
            </a:r>
            <a:r>
              <a:rPr lang="en-US" b="1" dirty="0" smtClean="0"/>
              <a:t>temporary</a:t>
            </a:r>
          </a:p>
          <a:p>
            <a:pPr lvl="1"/>
            <a:r>
              <a:rPr lang="en-US" dirty="0" smtClean="0"/>
              <a:t>Some processing is performed in each location</a:t>
            </a:r>
          </a:p>
          <a:p>
            <a:endParaRPr lang="en-US" dirty="0" smtClean="0"/>
          </a:p>
          <a:p>
            <a:r>
              <a:rPr lang="en-US" dirty="0" smtClean="0"/>
              <a:t>Finally, everything ends up in Japan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2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Aspects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avoid duties/taxes (essentially: VAT) upon reception of items?</a:t>
            </a:r>
          </a:p>
          <a:p>
            <a:pPr lvl="1"/>
            <a:r>
              <a:rPr lang="en-US" dirty="0" smtClean="0"/>
              <a:t>Given the O(20%) level in Europe, </a:t>
            </a:r>
            <a:r>
              <a:rPr lang="en-US" b="1" dirty="0" smtClean="0"/>
              <a:t>a lot of money</a:t>
            </a:r>
            <a:r>
              <a:rPr lang="en-US" dirty="0" smtClean="0"/>
              <a:t> is involved</a:t>
            </a:r>
          </a:p>
          <a:p>
            <a:endParaRPr lang="en-US" dirty="0" smtClean="0"/>
          </a:p>
          <a:p>
            <a:r>
              <a:rPr lang="en-US" b="1" dirty="0" smtClean="0"/>
              <a:t>Inward Processing Relief</a:t>
            </a:r>
            <a:r>
              <a:rPr lang="en-US" dirty="0" smtClean="0"/>
              <a:t> (IPR)</a:t>
            </a:r>
          </a:p>
          <a:p>
            <a:pPr lvl="1"/>
            <a:r>
              <a:rPr lang="en-US" dirty="0" smtClean="0"/>
              <a:t>Procedure to temporarily import goods, process them and re-export them</a:t>
            </a:r>
          </a:p>
          <a:p>
            <a:pPr lvl="1"/>
            <a:r>
              <a:rPr lang="en-US" dirty="0" smtClean="0"/>
              <a:t>Available throughout the EU, but handled differently in each nation (similar thing available in Australia)</a:t>
            </a:r>
          </a:p>
          <a:p>
            <a:pPr lvl="1"/>
            <a:r>
              <a:rPr lang="en-US" dirty="0" smtClean="0"/>
              <a:t>Duration (import – export) 1 year, extension possible</a:t>
            </a:r>
          </a:p>
          <a:p>
            <a:pPr lvl="1"/>
            <a:r>
              <a:rPr lang="en-US" dirty="0" smtClean="0"/>
              <a:t>VAT only due in final destination (Japan)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3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Aspects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transportation of goods can be done either by</a:t>
            </a:r>
          </a:p>
          <a:p>
            <a:pPr lvl="1"/>
            <a:r>
              <a:rPr lang="en-US" b="1" dirty="0" smtClean="0"/>
              <a:t>Shipping company</a:t>
            </a:r>
          </a:p>
          <a:p>
            <a:pPr lvl="2"/>
            <a:r>
              <a:rPr lang="en-US" dirty="0" smtClean="0"/>
              <a:t>Pros: they also do customs formalities, insurance</a:t>
            </a:r>
          </a:p>
          <a:p>
            <a:pPr lvl="2"/>
            <a:r>
              <a:rPr lang="en-US" dirty="0" smtClean="0"/>
              <a:t>Cons: little control over actual handling (and timing)</a:t>
            </a:r>
          </a:p>
          <a:p>
            <a:pPr lvl="1"/>
            <a:r>
              <a:rPr lang="en-US" b="1" dirty="0" smtClean="0"/>
              <a:t>Ourselves</a:t>
            </a:r>
            <a:r>
              <a:rPr lang="en-US" dirty="0" smtClean="0"/>
              <a:t> (using car</a:t>
            </a:r>
            <a:r>
              <a:rPr lang="en-US" dirty="0" smtClean="0"/>
              <a:t> </a:t>
            </a:r>
            <a:r>
              <a:rPr lang="en-US" dirty="0" smtClean="0"/>
              <a:t>or airplane)</a:t>
            </a:r>
          </a:p>
          <a:p>
            <a:pPr lvl="2"/>
            <a:r>
              <a:rPr lang="en-US" dirty="0" smtClean="0"/>
              <a:t>Pros: we know how to handle objects (and when)</a:t>
            </a:r>
          </a:p>
          <a:p>
            <a:pPr lvl="2"/>
            <a:r>
              <a:rPr lang="en-US" dirty="0" smtClean="0"/>
              <a:t>Cons: need company anyway for customs, liability?</a:t>
            </a:r>
          </a:p>
          <a:p>
            <a:endParaRPr lang="en-US" dirty="0" smtClean="0"/>
          </a:p>
          <a:p>
            <a:r>
              <a:rPr lang="en-US" dirty="0" smtClean="0"/>
              <a:t>HEPHY people prefer shipping company</a:t>
            </a:r>
            <a:endParaRPr lang="en-US" dirty="0" smtClean="0"/>
          </a:p>
          <a:p>
            <a:pPr lvl="1"/>
            <a:r>
              <a:rPr lang="en-US" dirty="0" smtClean="0"/>
              <a:t>Considering splitting up transfer of valuable goods (involving lots of manpower) into several shipments</a:t>
            </a:r>
          </a:p>
          <a:p>
            <a:pPr lvl="2"/>
            <a:r>
              <a:rPr lang="en-US" dirty="0" smtClean="0"/>
              <a:t>Might also be beneficial in terms of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4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with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  19 August, Christian and myself visited </a:t>
            </a:r>
            <a:r>
              <a:rPr lang="en-US" dirty="0" err="1" smtClean="0"/>
              <a:t>Schenker</a:t>
            </a:r>
            <a:r>
              <a:rPr lang="en-US" dirty="0" smtClean="0"/>
              <a:t>, a large transportation company operating worldwide</a:t>
            </a:r>
          </a:p>
          <a:p>
            <a:pPr lvl="1"/>
            <a:r>
              <a:rPr lang="en-US" dirty="0" smtClean="0"/>
              <a:t>Preparation meeting with Thomas before (Micron sensors)</a:t>
            </a:r>
          </a:p>
          <a:p>
            <a:endParaRPr lang="en-US" dirty="0" smtClean="0"/>
          </a:p>
          <a:p>
            <a:r>
              <a:rPr lang="en-US" dirty="0" smtClean="0"/>
              <a:t>Lesson 1: Goods in the EU can be either</a:t>
            </a:r>
          </a:p>
          <a:p>
            <a:pPr lvl="1"/>
            <a:r>
              <a:rPr lang="en-US" dirty="0" smtClean="0"/>
              <a:t>Community products – everything for which we paid VAT</a:t>
            </a:r>
          </a:p>
          <a:p>
            <a:pPr lvl="1"/>
            <a:r>
              <a:rPr lang="en-US" dirty="0" smtClean="0"/>
              <a:t>Dutiable goods – something more or less “in transit”</a:t>
            </a:r>
          </a:p>
          <a:p>
            <a:pPr lvl="2"/>
            <a:r>
              <a:rPr lang="en-US" dirty="0" smtClean="0"/>
              <a:t>That is the status of items imported under the IPR procedure</a:t>
            </a:r>
          </a:p>
          <a:p>
            <a:endParaRPr lang="en-US" dirty="0" smtClean="0"/>
          </a:p>
          <a:p>
            <a:r>
              <a:rPr lang="en-US" dirty="0" smtClean="0"/>
              <a:t>Lesson 2: IPR is related to taxes which are handled nationally</a:t>
            </a:r>
          </a:p>
          <a:p>
            <a:pPr lvl="1"/>
            <a:r>
              <a:rPr lang="en-US" dirty="0" smtClean="0"/>
              <a:t>The only legal way is to close IPR upon re-exportation and open another IPR in target country – even within EU (e.g. Vienna &gt; Pisa)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5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6</a:t>
            </a:fld>
            <a:endParaRPr lang="en-US" noProof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69" y="143774"/>
            <a:ext cx="9076403" cy="6614475"/>
          </a:xfrm>
          <a:prstGeom prst="rect">
            <a:avLst/>
          </a:prstGeom>
          <a:solidFill>
            <a:schemeClr val="tx1"/>
          </a:solidFill>
          <a:ln w="1778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the Logistics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shipments may happen in several batches (only one arrow shown here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Most objects are related to ladder assembly</a:t>
            </a:r>
          </a:p>
          <a:p>
            <a:pPr lvl="1"/>
            <a:r>
              <a:rPr lang="en-US" dirty="0" smtClean="0"/>
              <a:t>Except FPGAs (purchased at CERN to save VAT)</a:t>
            </a:r>
          </a:p>
          <a:p>
            <a:endParaRPr lang="en-US" dirty="0" smtClean="0"/>
          </a:p>
          <a:p>
            <a:r>
              <a:rPr lang="en-US" dirty="0" smtClean="0"/>
              <a:t>CERN is exempted from VAT</a:t>
            </a:r>
          </a:p>
          <a:p>
            <a:pPr lvl="1"/>
            <a:r>
              <a:rPr lang="en-US" dirty="0" smtClean="0"/>
              <a:t>Place where we can toggle the IPR status of an object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7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and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553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Already started with IPR and </a:t>
            </a:r>
            <a:r>
              <a:rPr lang="en-US" dirty="0" err="1" smtClean="0"/>
              <a:t>Schenker</a:t>
            </a:r>
            <a:r>
              <a:rPr lang="en-US" dirty="0" smtClean="0"/>
              <a:t> company</a:t>
            </a:r>
          </a:p>
          <a:p>
            <a:pPr lvl="1"/>
            <a:r>
              <a:rPr lang="en-US" dirty="0" smtClean="0"/>
              <a:t>2 batches of Micron sensors CERN &gt; Vienna (extended)</a:t>
            </a:r>
          </a:p>
          <a:p>
            <a:pPr lvl="1"/>
            <a:r>
              <a:rPr lang="en-US" dirty="0" smtClean="0"/>
              <a:t>1 shipment of APV25 chips (non-thinned) KEK &gt; Vienna</a:t>
            </a:r>
          </a:p>
          <a:p>
            <a:r>
              <a:rPr lang="en-US" dirty="0" smtClean="0"/>
              <a:t>Will continue along these lines</a:t>
            </a:r>
          </a:p>
          <a:p>
            <a:endParaRPr lang="en-US" dirty="0" smtClean="0"/>
          </a:p>
          <a:p>
            <a:r>
              <a:rPr lang="en-US" dirty="0" smtClean="0"/>
              <a:t>Pisa: reception procedure being prepared</a:t>
            </a:r>
          </a:p>
          <a:p>
            <a:pPr lvl="1"/>
            <a:r>
              <a:rPr lang="en-US" dirty="0" smtClean="0"/>
              <a:t>&gt;&gt;&gt; see Stefano’s presentation</a:t>
            </a:r>
          </a:p>
          <a:p>
            <a:endParaRPr lang="en-US" dirty="0" smtClean="0"/>
          </a:p>
          <a:p>
            <a:r>
              <a:rPr lang="en-US" dirty="0" smtClean="0"/>
              <a:t>Melbourne: first hybrid shipment underway, testing procedure</a:t>
            </a:r>
          </a:p>
          <a:p>
            <a:endParaRPr lang="en-US" dirty="0" smtClean="0"/>
          </a:p>
          <a:p>
            <a:r>
              <a:rPr lang="en-US" dirty="0" smtClean="0"/>
              <a:t>KEK: possibility of VAT exemption?</a:t>
            </a:r>
          </a:p>
          <a:p>
            <a:pPr lvl="1"/>
            <a:r>
              <a:rPr lang="en-US" dirty="0" smtClean="0"/>
              <a:t>&gt;&gt;&gt; see Koji’s/Toru’s presentation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 smtClean="0"/>
              <a:t>2 October 2014</a:t>
            </a:r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M.Friedl: Logistics 1 – To/Between Assembly Sites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noProof="0" smtClean="0"/>
              <a:pPr/>
              <a:t>8</a:t>
            </a:fld>
            <a:endParaRPr lang="en-US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549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Slide 1</vt:lpstr>
      <vt:lpstr>Introduction</vt:lpstr>
      <vt:lpstr>Practical Aspects (1/2)</vt:lpstr>
      <vt:lpstr>Practical Aspects (2/2)</vt:lpstr>
      <vt:lpstr>Discussion with Company</vt:lpstr>
      <vt:lpstr>Slide 6</vt:lpstr>
      <vt:lpstr>Comments on the Logistics Timeline</vt:lpstr>
      <vt:lpstr>Status and Outlook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friedl</dc:creator>
  <cp:lastModifiedBy>MF</cp:lastModifiedBy>
  <cp:revision>1599</cp:revision>
  <dcterms:created xsi:type="dcterms:W3CDTF">2006-08-16T00:00:00Z</dcterms:created>
  <dcterms:modified xsi:type="dcterms:W3CDTF">2014-09-27T14:26:31Z</dcterms:modified>
</cp:coreProperties>
</file>