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8" r:id="rId2"/>
    <p:sldId id="289" r:id="rId3"/>
    <p:sldId id="308" r:id="rId4"/>
    <p:sldId id="309" r:id="rId5"/>
    <p:sldId id="313" r:id="rId6"/>
    <p:sldId id="314" r:id="rId7"/>
    <p:sldId id="301" r:id="rId8"/>
    <p:sldId id="315" r:id="rId9"/>
    <p:sldId id="302" r:id="rId10"/>
    <p:sldId id="305" r:id="rId11"/>
    <p:sldId id="303" r:id="rId12"/>
    <p:sldId id="318" r:id="rId13"/>
    <p:sldId id="316" r:id="rId14"/>
    <p:sldId id="307" r:id="rId15"/>
    <p:sldId id="304" r:id="rId16"/>
    <p:sldId id="306" r:id="rId17"/>
    <p:sldId id="310" r:id="rId18"/>
    <p:sldId id="311" r:id="rId19"/>
    <p:sldId id="312" r:id="rId20"/>
    <p:sldId id="291" r:id="rId21"/>
    <p:sldId id="285" r:id="rId22"/>
    <p:sldId id="294" r:id="rId23"/>
    <p:sldId id="300" r:id="rId24"/>
    <p:sldId id="319" r:id="rId25"/>
    <p:sldId id="31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10" autoAdjust="0"/>
  </p:normalViewPr>
  <p:slideViewPr>
    <p:cSldViewPr snapToGrid="0" snapToObjects="1">
      <p:cViewPr varScale="1">
        <p:scale>
          <a:sx n="91" d="100"/>
          <a:sy n="91" d="100"/>
        </p:scale>
        <p:origin x="-10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9EF23-62C5-934D-A68C-37D5B6036918}" type="datetimeFigureOut">
              <a:rPr lang="en-US" smtClean="0"/>
              <a:t>02/10/14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B1E07-C319-0A49-92FA-2D4B0B2EA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2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935A3-AB41-F145-8C4D-89E4BB7DDA95}" type="datetimeFigureOut">
              <a:rPr lang="en-US" smtClean="0"/>
              <a:t>02/10/14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54E76-8BD1-7249-8791-01E2B0AC1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053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L.Lanceri &amp; L.Vitale, 6th VXD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7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L.Lanceri &amp; L.Vitale, 6th VXD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9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L.Lanceri &amp; L.Vitale, 6th VXD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92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874"/>
            <a:ext cx="8229600" cy="48562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L.Lanceri &amp; L.Vitale, 6th VXD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7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L.Lanceri &amp; L.Vitale, 6th VXD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3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L.Lanceri &amp; L.Vitale, 6th VXD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5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L.Lanceri &amp; L.Vitale, 6th VXD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1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L.Lanceri &amp; L.Vitale, 6th VXD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3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L.Lanceri &amp; L.Vitale, 6th VXD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0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L.Lanceri &amp; L.Vitale, 6th VXD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2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L.Lanceri &amp; L.Vitale, 6th VXD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8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4433"/>
            <a:ext cx="8229600" cy="73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9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L.Lanceri &amp; L.Vitale, 6th VXD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6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REA04.jpg"/>
          <p:cNvPicPr>
            <a:picLocks noChangeAspect="1"/>
          </p:cNvPicPr>
          <p:nvPr/>
        </p:nvPicPr>
        <p:blipFill rotWithShape="1">
          <a:blip r:embed="rId2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43"/>
          <a:stretch/>
        </p:blipFill>
        <p:spPr>
          <a:xfrm>
            <a:off x="0" y="-4263"/>
            <a:ext cx="9158271" cy="61113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18998"/>
            <a:ext cx="7772400" cy="210374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SVD Environmental Monitoring and VXD </a:t>
            </a:r>
            <a:r>
              <a:rPr lang="en-US" dirty="0">
                <a:solidFill>
                  <a:schemeClr val="bg1"/>
                </a:solidFill>
              </a:rPr>
              <a:t>Radiation Monitoring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80724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L.Lanceri &amp; </a:t>
            </a:r>
            <a:r>
              <a:rPr lang="en-US" dirty="0" err="1" smtClean="0">
                <a:solidFill>
                  <a:srgbClr val="FFFF00"/>
                </a:solidFill>
              </a:rPr>
              <a:t>L.Vitale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INFN and Univ. Trieste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L.Lanceri &amp; </a:t>
            </a:r>
            <a:r>
              <a:rPr lang="en-US" dirty="0" err="1" smtClean="0"/>
              <a:t>L.Vitale</a:t>
            </a:r>
            <a:r>
              <a:rPr lang="en-US" dirty="0" smtClean="0"/>
              <a:t>, 6th VXD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pic>
        <p:nvPicPr>
          <p:cNvPr id="7" name="Picture 6" descr="Screen Shot 2014-06-17 at 12.16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69"/>
            <a:ext cx="5384800" cy="1117600"/>
          </a:xfrm>
          <a:prstGeom prst="rect">
            <a:avLst/>
          </a:prstGeom>
        </p:spPr>
      </p:pic>
      <p:pic>
        <p:nvPicPr>
          <p:cNvPr id="8" name="Picture 7" descr="Screen Shot 2014-06-17 at 12.23.3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00" y="5219700"/>
            <a:ext cx="1689100" cy="1638300"/>
          </a:xfrm>
          <a:prstGeom prst="rect">
            <a:avLst/>
          </a:prstGeom>
        </p:spPr>
      </p:pic>
      <p:pic>
        <p:nvPicPr>
          <p:cNvPr id="10" name="図 8"/>
          <p:cNvPicPr/>
          <p:nvPr/>
        </p:nvPicPr>
        <p:blipFill>
          <a:blip r:embed="rId5"/>
          <a:stretch>
            <a:fillRect/>
          </a:stretch>
        </p:blipFill>
        <p:spPr>
          <a:xfrm>
            <a:off x="8347191" y="-4263"/>
            <a:ext cx="811080" cy="657360"/>
          </a:xfrm>
          <a:prstGeom prst="rect">
            <a:avLst/>
          </a:prstGeom>
          <a:ln>
            <a:noFill/>
          </a:ln>
        </p:spPr>
      </p:pic>
      <p:sp>
        <p:nvSpPr>
          <p:cNvPr id="11" name="CustomShape 1"/>
          <p:cNvSpPr/>
          <p:nvPr/>
        </p:nvSpPr>
        <p:spPr>
          <a:xfrm>
            <a:off x="8832" y="6290524"/>
            <a:ext cx="614160" cy="81720"/>
          </a:xfrm>
          <a:prstGeom prst="rect">
            <a:avLst/>
          </a:prstGeom>
          <a:solidFill>
            <a:srgbClr val="FF0000"/>
          </a:solidFill>
          <a:ln w="3240">
            <a:solidFill>
              <a:srgbClr val="000000"/>
            </a:solidFill>
            <a:round/>
          </a:ln>
        </p:spPr>
      </p:sp>
      <p:sp>
        <p:nvSpPr>
          <p:cNvPr id="12" name="CustomShape 2"/>
          <p:cNvSpPr/>
          <p:nvPr/>
        </p:nvSpPr>
        <p:spPr>
          <a:xfrm>
            <a:off x="8832" y="6442804"/>
            <a:ext cx="614160" cy="81720"/>
          </a:xfrm>
          <a:prstGeom prst="rect">
            <a:avLst/>
          </a:prstGeom>
          <a:solidFill>
            <a:srgbClr val="FF0000"/>
          </a:solidFill>
          <a:ln w="3240">
            <a:solidFill>
              <a:srgbClr val="000000"/>
            </a:solidFill>
            <a:round/>
          </a:ln>
        </p:spPr>
      </p:sp>
      <p:sp>
        <p:nvSpPr>
          <p:cNvPr id="13" name="CustomShape 3"/>
          <p:cNvSpPr/>
          <p:nvPr/>
        </p:nvSpPr>
        <p:spPr>
          <a:xfrm>
            <a:off x="8832" y="6595444"/>
            <a:ext cx="614160" cy="81720"/>
          </a:xfrm>
          <a:prstGeom prst="rect">
            <a:avLst/>
          </a:prstGeom>
          <a:solidFill>
            <a:srgbClr val="FF0000"/>
          </a:solidFill>
          <a:ln w="3240">
            <a:solidFill>
              <a:srgbClr val="000000"/>
            </a:solidFill>
            <a:round/>
          </a:ln>
        </p:spPr>
      </p:sp>
      <p:sp>
        <p:nvSpPr>
          <p:cNvPr id="14" name="CustomShape 4"/>
          <p:cNvSpPr/>
          <p:nvPr/>
        </p:nvSpPr>
        <p:spPr>
          <a:xfrm>
            <a:off x="8832" y="6747724"/>
            <a:ext cx="614160" cy="81720"/>
          </a:xfrm>
          <a:prstGeom prst="rect">
            <a:avLst/>
          </a:prstGeom>
          <a:solidFill>
            <a:srgbClr val="FF0000"/>
          </a:solidFill>
          <a:ln w="3240">
            <a:solidFill>
              <a:srgbClr val="000000"/>
            </a:solidFill>
            <a:round/>
          </a:ln>
        </p:spPr>
      </p:sp>
    </p:spTree>
    <p:extLst>
      <p:ext uri="{BB962C8B-B14F-4D97-AF65-F5344CB8AC3E}">
        <p14:creationId xmlns:p14="http://schemas.microsoft.com/office/powerpoint/2010/main" val="1696652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FOS fibers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L.Lanceri &amp; L.Vitale, 6th VXD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79390" y="1277491"/>
            <a:ext cx="2600692" cy="347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885916" y="1375766"/>
            <a:ext cx="42941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38150" y="1277491"/>
            <a:ext cx="347766" cy="154961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099661" y="1375766"/>
            <a:ext cx="4384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941573" y="1233357"/>
            <a:ext cx="357943" cy="76224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099661" y="1528166"/>
            <a:ext cx="4396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99661" y="1680566"/>
            <a:ext cx="4408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99661" y="1832966"/>
            <a:ext cx="4420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496909" y="1607416"/>
            <a:ext cx="4433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907036" y="1531826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893116" y="1684226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879196" y="1836626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895516" y="2049498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896716" y="2201898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897916" y="2671776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099661" y="2050718"/>
            <a:ext cx="432969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314621" y="1375766"/>
            <a:ext cx="618717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315821" y="1528166"/>
            <a:ext cx="617517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317021" y="1680566"/>
            <a:ext cx="616317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318221" y="1834186"/>
            <a:ext cx="615117" cy="36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100861" y="2203118"/>
            <a:ext cx="432969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102061" y="2672996"/>
            <a:ext cx="432969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5-Point Star 46"/>
          <p:cNvSpPr/>
          <p:nvPr/>
        </p:nvSpPr>
        <p:spPr>
          <a:xfrm flipH="1">
            <a:off x="7832334" y="1224594"/>
            <a:ext cx="268385" cy="272128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 flipH="1">
            <a:off x="7198494" y="1225814"/>
            <a:ext cx="268385" cy="272128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 flipH="1">
            <a:off x="6534414" y="1227034"/>
            <a:ext cx="268385" cy="272128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 flipH="1">
            <a:off x="5855214" y="1228254"/>
            <a:ext cx="268385" cy="272128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 flipH="1">
            <a:off x="5218974" y="1227034"/>
            <a:ext cx="268385" cy="272128"/>
          </a:xfrm>
          <a:prstGeom prst="star5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549152" y="1870522"/>
            <a:ext cx="2755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Layer 6</a:t>
            </a:r>
            <a:r>
              <a:rPr lang="en-US" sz="2000" dirty="0" smtClean="0"/>
              <a:t>: 16 ladders</a:t>
            </a:r>
          </a:p>
          <a:p>
            <a:r>
              <a:rPr lang="en-US" sz="2000" dirty="0" smtClean="0"/>
              <a:t>16 fibers x 4 (+1) sensors</a:t>
            </a:r>
            <a:endParaRPr lang="en-US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3282305" y="889572"/>
            <a:ext cx="880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DOCKs</a:t>
            </a:r>
            <a:endParaRPr 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1263557" y="516708"/>
            <a:ext cx="1594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(4x1)couplers</a:t>
            </a:r>
            <a:endParaRPr lang="en-US" sz="2000" dirty="0"/>
          </a:p>
        </p:txBody>
      </p:sp>
      <p:sp>
        <p:nvSpPr>
          <p:cNvPr id="55" name="TextBox 54"/>
          <p:cNvSpPr txBox="1"/>
          <p:nvPr/>
        </p:nvSpPr>
        <p:spPr>
          <a:xfrm rot="5400000">
            <a:off x="3151701" y="2197479"/>
            <a:ext cx="361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</a:t>
            </a:r>
          </a:p>
        </p:txBody>
      </p:sp>
      <p:sp>
        <p:nvSpPr>
          <p:cNvPr id="56" name="TextBox 55"/>
          <p:cNvSpPr txBox="1"/>
          <p:nvPr/>
        </p:nvSpPr>
        <p:spPr>
          <a:xfrm rot="5400000">
            <a:off x="4226421" y="2198699"/>
            <a:ext cx="361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887854" y="3002163"/>
            <a:ext cx="2308548" cy="347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3902236" y="3100438"/>
            <a:ext cx="42941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3554470" y="3002163"/>
            <a:ext cx="347766" cy="154961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3115981" y="3100438"/>
            <a:ext cx="4384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115981" y="3252838"/>
            <a:ext cx="4396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15981" y="3405238"/>
            <a:ext cx="4408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115981" y="3557638"/>
            <a:ext cx="4420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923356" y="3256498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909436" y="3408898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3895516" y="3561298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3911836" y="3774170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913036" y="3926570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3914236" y="4396448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3115981" y="3775390"/>
            <a:ext cx="432969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3117181" y="3927790"/>
            <a:ext cx="432969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3118381" y="4397668"/>
            <a:ext cx="432969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5-Point Star 78"/>
          <p:cNvSpPr/>
          <p:nvPr/>
        </p:nvSpPr>
        <p:spPr>
          <a:xfrm flipH="1">
            <a:off x="7848654" y="2949266"/>
            <a:ext cx="268385" cy="272128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5-Point Star 79"/>
          <p:cNvSpPr/>
          <p:nvPr/>
        </p:nvSpPr>
        <p:spPr>
          <a:xfrm flipH="1">
            <a:off x="7033374" y="2950486"/>
            <a:ext cx="268385" cy="272128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5-Point Star 80"/>
          <p:cNvSpPr/>
          <p:nvPr/>
        </p:nvSpPr>
        <p:spPr>
          <a:xfrm flipH="1">
            <a:off x="6248334" y="2951706"/>
            <a:ext cx="268385" cy="272128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5-Point Star 82"/>
          <p:cNvSpPr/>
          <p:nvPr/>
        </p:nvSpPr>
        <p:spPr>
          <a:xfrm flipH="1">
            <a:off x="5235294" y="2951706"/>
            <a:ext cx="268385" cy="272128"/>
          </a:xfrm>
          <a:prstGeom prst="star5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5565472" y="3595194"/>
            <a:ext cx="2755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Layer 5</a:t>
            </a:r>
            <a:r>
              <a:rPr lang="en-US" sz="2000" dirty="0" smtClean="0"/>
              <a:t>: 12 ladders</a:t>
            </a:r>
          </a:p>
          <a:p>
            <a:r>
              <a:rPr lang="en-US" sz="2000" dirty="0" smtClean="0"/>
              <a:t>12 fibers x 3 (+1) sensors</a:t>
            </a:r>
            <a:endParaRPr lang="en-US" sz="2000" dirty="0"/>
          </a:p>
        </p:txBody>
      </p:sp>
      <p:sp>
        <p:nvSpPr>
          <p:cNvPr id="86" name="TextBox 85"/>
          <p:cNvSpPr txBox="1"/>
          <p:nvPr/>
        </p:nvSpPr>
        <p:spPr>
          <a:xfrm rot="5400000">
            <a:off x="3168021" y="3922151"/>
            <a:ext cx="361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</a:t>
            </a:r>
          </a:p>
        </p:txBody>
      </p:sp>
      <p:sp>
        <p:nvSpPr>
          <p:cNvPr id="87" name="TextBox 86"/>
          <p:cNvSpPr txBox="1"/>
          <p:nvPr/>
        </p:nvSpPr>
        <p:spPr>
          <a:xfrm rot="5400000">
            <a:off x="4242741" y="3923371"/>
            <a:ext cx="361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</a:t>
            </a:r>
          </a:p>
        </p:txBody>
      </p:sp>
      <p:sp>
        <p:nvSpPr>
          <p:cNvPr id="88" name="Rectangle 87"/>
          <p:cNvSpPr/>
          <p:nvPr/>
        </p:nvSpPr>
        <p:spPr>
          <a:xfrm>
            <a:off x="6123598" y="4726835"/>
            <a:ext cx="2089123" cy="347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3918556" y="4825110"/>
            <a:ext cx="42941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3570790" y="4726835"/>
            <a:ext cx="347766" cy="154961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3132301" y="4825110"/>
            <a:ext cx="4384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132301" y="4977510"/>
            <a:ext cx="4396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3132301" y="5129910"/>
            <a:ext cx="4408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132301" y="5282310"/>
            <a:ext cx="4420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3939676" y="4981170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3925756" y="5133570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3911836" y="5285970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3928156" y="5498842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3929356" y="5651242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3930556" y="6121120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3132301" y="5500062"/>
            <a:ext cx="432969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3133501" y="5652462"/>
            <a:ext cx="432969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3134701" y="6122340"/>
            <a:ext cx="432969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5-Point Star 109"/>
          <p:cNvSpPr/>
          <p:nvPr/>
        </p:nvSpPr>
        <p:spPr>
          <a:xfrm flipH="1">
            <a:off x="7623054" y="4673938"/>
            <a:ext cx="268385" cy="272128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5-Point Star 110"/>
          <p:cNvSpPr/>
          <p:nvPr/>
        </p:nvSpPr>
        <p:spPr>
          <a:xfrm flipH="1">
            <a:off x="6732174" y="4675158"/>
            <a:ext cx="268385" cy="272128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5-Point Star 113"/>
          <p:cNvSpPr/>
          <p:nvPr/>
        </p:nvSpPr>
        <p:spPr>
          <a:xfrm flipH="1">
            <a:off x="5251614" y="4676378"/>
            <a:ext cx="268385" cy="272128"/>
          </a:xfrm>
          <a:prstGeom prst="star5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5581792" y="5319866"/>
            <a:ext cx="2755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Layer 4</a:t>
            </a:r>
            <a:r>
              <a:rPr lang="en-US" sz="2000" dirty="0" smtClean="0"/>
              <a:t>: 10 ladders</a:t>
            </a:r>
          </a:p>
          <a:p>
            <a:r>
              <a:rPr lang="en-US" sz="2000" dirty="0" smtClean="0"/>
              <a:t>10 fibers x 2 (+1) sensors</a:t>
            </a:r>
            <a:endParaRPr lang="en-US" sz="2000" dirty="0"/>
          </a:p>
        </p:txBody>
      </p:sp>
      <p:sp>
        <p:nvSpPr>
          <p:cNvPr id="117" name="TextBox 116"/>
          <p:cNvSpPr txBox="1"/>
          <p:nvPr/>
        </p:nvSpPr>
        <p:spPr>
          <a:xfrm rot="5400000">
            <a:off x="3184341" y="5646823"/>
            <a:ext cx="361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</a:t>
            </a:r>
          </a:p>
        </p:txBody>
      </p:sp>
      <p:sp>
        <p:nvSpPr>
          <p:cNvPr id="118" name="TextBox 117"/>
          <p:cNvSpPr txBox="1"/>
          <p:nvPr/>
        </p:nvSpPr>
        <p:spPr>
          <a:xfrm rot="5400000">
            <a:off x="4259061" y="5648043"/>
            <a:ext cx="361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1942773" y="4696599"/>
            <a:ext cx="357943" cy="76224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Connector 119"/>
          <p:cNvCxnSpPr/>
          <p:nvPr/>
        </p:nvCxnSpPr>
        <p:spPr>
          <a:xfrm>
            <a:off x="1498109" y="5070658"/>
            <a:ext cx="4433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2315821" y="4839008"/>
            <a:ext cx="618717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2317021" y="4991408"/>
            <a:ext cx="617517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2318221" y="5143808"/>
            <a:ext cx="616317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2319421" y="5297428"/>
            <a:ext cx="615117" cy="36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457201" y="2942910"/>
            <a:ext cx="694396" cy="93830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6" name="Straight Connector 125"/>
          <p:cNvCxnSpPr/>
          <p:nvPr/>
        </p:nvCxnSpPr>
        <p:spPr>
          <a:xfrm>
            <a:off x="1166669" y="3786848"/>
            <a:ext cx="3302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1152749" y="3047286"/>
            <a:ext cx="3302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1138829" y="3169450"/>
            <a:ext cx="3302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1140029" y="3291614"/>
            <a:ext cx="3302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1498109" y="1608636"/>
            <a:ext cx="0" cy="14386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1496909" y="3774170"/>
            <a:ext cx="2400" cy="12850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1709872" y="2022922"/>
            <a:ext cx="1255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Layer 6</a:t>
            </a:r>
            <a:endParaRPr lang="en-US" sz="2000" dirty="0"/>
          </a:p>
          <a:p>
            <a:r>
              <a:rPr lang="en-US" sz="2000" dirty="0" smtClean="0"/>
              <a:t>4 couplers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1727380" y="3398362"/>
            <a:ext cx="1255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Layer 5</a:t>
            </a:r>
            <a:endParaRPr lang="en-US" sz="2000" dirty="0"/>
          </a:p>
          <a:p>
            <a:r>
              <a:rPr lang="en-US" sz="2000" dirty="0"/>
              <a:t>3</a:t>
            </a:r>
            <a:r>
              <a:rPr lang="en-US" sz="2000" dirty="0" smtClean="0"/>
              <a:t> couplers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1723000" y="5463722"/>
            <a:ext cx="1255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Layer 4</a:t>
            </a:r>
            <a:endParaRPr lang="en-US" sz="2000" dirty="0"/>
          </a:p>
          <a:p>
            <a:r>
              <a:rPr lang="en-US" sz="2000" dirty="0"/>
              <a:t>3</a:t>
            </a:r>
            <a:r>
              <a:rPr lang="en-US" sz="2000" dirty="0" smtClean="0"/>
              <a:t> couplers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86982" y="2497688"/>
            <a:ext cx="1446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Interrogator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177185" y="3969469"/>
            <a:ext cx="1365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smtClean="0"/>
              <a:t>(16 inputs)</a:t>
            </a:r>
          </a:p>
        </p:txBody>
      </p:sp>
      <p:sp>
        <p:nvSpPr>
          <p:cNvPr id="141" name="TextBox 140"/>
          <p:cNvSpPr txBox="1"/>
          <p:nvPr/>
        </p:nvSpPr>
        <p:spPr>
          <a:xfrm rot="5400000">
            <a:off x="1172535" y="3415991"/>
            <a:ext cx="361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</a:t>
            </a:r>
          </a:p>
        </p:txBody>
      </p:sp>
      <p:cxnSp>
        <p:nvCxnSpPr>
          <p:cNvPr id="142" name="Straight Connector 141"/>
          <p:cNvCxnSpPr/>
          <p:nvPr/>
        </p:nvCxnSpPr>
        <p:spPr>
          <a:xfrm>
            <a:off x="1150127" y="3415930"/>
            <a:ext cx="3302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95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47" b="44718"/>
          <a:stretch/>
        </p:blipFill>
        <p:spPr bwMode="auto">
          <a:xfrm>
            <a:off x="977226" y="1201252"/>
            <a:ext cx="6216922" cy="288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Humidity 2: CMS “</a:t>
            </a:r>
            <a:r>
              <a:rPr lang="en-US" dirty="0"/>
              <a:t>sniffer” approach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L.Lanceri &amp; L.Vitale, 6th VXD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24B9-3160-AA4A-AAB3-EDE37332DE13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6506" y="4390982"/>
            <a:ext cx="6342012" cy="1666322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pPr marL="321457" indent="-321457">
              <a:buFont typeface="Arial"/>
              <a:buChar char="•"/>
            </a:pPr>
            <a:r>
              <a:rPr lang="en-US" sz="2200" dirty="0" err="1" smtClean="0">
                <a:solidFill>
                  <a:srgbClr val="3366FF"/>
                </a:solidFill>
              </a:rPr>
              <a:t>Vaisala</a:t>
            </a:r>
            <a:r>
              <a:rPr lang="en-US" sz="2200" dirty="0" smtClean="0">
                <a:solidFill>
                  <a:srgbClr val="000000"/>
                </a:solidFill>
              </a:rPr>
              <a:t> dew point sensors:</a:t>
            </a:r>
          </a:p>
          <a:p>
            <a:pPr marL="642450" lvl="1" indent="-321457">
              <a:buFont typeface="Arial"/>
              <a:buChar char="•"/>
            </a:pPr>
            <a:r>
              <a:rPr lang="en-US" sz="2000" dirty="0" err="1" smtClean="0">
                <a:solidFill>
                  <a:srgbClr val="000000"/>
                </a:solidFill>
              </a:rPr>
              <a:t>Vaisala</a:t>
            </a:r>
            <a:r>
              <a:rPr lang="en-US" sz="2000" dirty="0" smtClean="0">
                <a:solidFill>
                  <a:srgbClr val="000000"/>
                </a:solidFill>
              </a:rPr>
              <a:t> DMT242A for the [-80, +20] C </a:t>
            </a:r>
            <a:r>
              <a:rPr lang="en-US" sz="2000" dirty="0" err="1" smtClean="0">
                <a:solidFill>
                  <a:srgbClr val="000000"/>
                </a:solidFill>
              </a:rPr>
              <a:t>dewpoint</a:t>
            </a:r>
            <a:r>
              <a:rPr lang="en-US" sz="2000" dirty="0" smtClean="0">
                <a:solidFill>
                  <a:srgbClr val="000000"/>
                </a:solidFill>
              </a:rPr>
              <a:t> range</a:t>
            </a:r>
          </a:p>
          <a:p>
            <a:pPr marL="642450" lvl="1" indent="-321457">
              <a:buFont typeface="Arial"/>
              <a:buChar char="•"/>
            </a:pPr>
            <a:r>
              <a:rPr lang="en-US" sz="2000" dirty="0" err="1" smtClean="0">
                <a:solidFill>
                  <a:srgbClr val="000000"/>
                </a:solidFill>
              </a:rPr>
              <a:t>Vaisala</a:t>
            </a:r>
            <a:r>
              <a:rPr lang="en-US" sz="2000" dirty="0" smtClean="0">
                <a:solidFill>
                  <a:srgbClr val="000000"/>
                </a:solidFill>
              </a:rPr>
              <a:t> DMT242B for the [-60, +60] C </a:t>
            </a:r>
            <a:r>
              <a:rPr lang="en-US" sz="2000" dirty="0" err="1" smtClean="0">
                <a:solidFill>
                  <a:srgbClr val="000000"/>
                </a:solidFill>
              </a:rPr>
              <a:t>dewpoint</a:t>
            </a:r>
            <a:r>
              <a:rPr lang="en-US" sz="2000" dirty="0" smtClean="0">
                <a:solidFill>
                  <a:srgbClr val="000000"/>
                </a:solidFill>
              </a:rPr>
              <a:t> range</a:t>
            </a:r>
          </a:p>
          <a:p>
            <a:pPr marL="321457" indent="-321457"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Chilled mirror:</a:t>
            </a:r>
          </a:p>
          <a:p>
            <a:pPr marL="642450" lvl="1" indent="-321457">
              <a:buFont typeface="Arial"/>
              <a:buChar char="•"/>
            </a:pPr>
            <a:r>
              <a:rPr lang="en-US" sz="2000" dirty="0" err="1" smtClean="0">
                <a:solidFill>
                  <a:srgbClr val="000000"/>
                </a:solidFill>
              </a:rPr>
              <a:t>Edgetech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Dewmaster</a:t>
            </a:r>
            <a:r>
              <a:rPr lang="en-US" sz="2000" dirty="0" smtClean="0">
                <a:solidFill>
                  <a:srgbClr val="000000"/>
                </a:solidFill>
              </a:rPr>
              <a:t> Chilled Mirror Hygrometer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200128" y="3572929"/>
            <a:ext cx="600064" cy="8180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200128" y="2930918"/>
            <a:ext cx="600064" cy="1460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517296" y="-111654"/>
            <a:ext cx="558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381543" y="2484302"/>
            <a:ext cx="3377105" cy="3070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25659" y="1201252"/>
            <a:ext cx="907074" cy="347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Cabling space from DOCKs to E-hut 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Sep. 30,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L.Vitale &amp; L.Lanceri -- 6th VXD Meeting - Pisa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24B9-3160-AA4A-AAB3-EDE37332DE13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136" y="797425"/>
            <a:ext cx="8910990" cy="5666453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0000"/>
                </a:solidFill>
              </a:rPr>
              <a:t>We will have to interconnect (distribution in DOCKs to be optimized!):</a:t>
            </a:r>
          </a:p>
          <a:p>
            <a:pPr algn="l"/>
            <a:r>
              <a:rPr lang="en-US" sz="1600" dirty="0" smtClean="0">
                <a:solidFill>
                  <a:srgbClr val="000000"/>
                </a:solidFill>
              </a:rPr>
              <a:t>a) diamond sensors:</a:t>
            </a:r>
          </a:p>
          <a:p>
            <a:pPr algn="l"/>
            <a:r>
              <a:rPr lang="en-US" sz="1600" dirty="0" smtClean="0">
                <a:solidFill>
                  <a:srgbClr val="000000"/>
                </a:solidFill>
              </a:rPr>
              <a:t>    20 coaxial cables (FW) + 20 coaxial cables (BW)</a:t>
            </a:r>
          </a:p>
          <a:p>
            <a:pPr algn="l"/>
            <a:r>
              <a:rPr lang="en-US" sz="1600" dirty="0" smtClean="0">
                <a:solidFill>
                  <a:srgbClr val="000000"/>
                </a:solidFill>
              </a:rPr>
              <a:t>b) NTC sensors:</a:t>
            </a:r>
          </a:p>
          <a:p>
            <a:pPr algn="l"/>
            <a:r>
              <a:rPr lang="en-US" sz="1600" dirty="0" smtClean="0">
                <a:solidFill>
                  <a:srgbClr val="000000"/>
                </a:solidFill>
              </a:rPr>
              <a:t>    minimum 4 (maximum 6) multi-conductor cables to individual twisted pairs</a:t>
            </a:r>
          </a:p>
          <a:p>
            <a:pPr algn="l"/>
            <a:r>
              <a:rPr lang="en-US" sz="1600" dirty="0" smtClean="0">
                <a:solidFill>
                  <a:srgbClr val="000000"/>
                </a:solidFill>
              </a:rPr>
              <a:t>    (symmetric FW-BW sharing?)</a:t>
            </a:r>
          </a:p>
          <a:p>
            <a:pPr algn="l"/>
            <a:r>
              <a:rPr lang="en-US" sz="1600" dirty="0" smtClean="0">
                <a:solidFill>
                  <a:srgbClr val="000000"/>
                </a:solidFill>
              </a:rPr>
              <a:t>c) FOS fibers</a:t>
            </a:r>
          </a:p>
          <a:p>
            <a:pPr algn="l"/>
            <a:r>
              <a:rPr lang="en-US" sz="1600" dirty="0" smtClean="0">
                <a:solidFill>
                  <a:srgbClr val="000000"/>
                </a:solidFill>
              </a:rPr>
              <a:t>    38, all BW + 2? Humidity</a:t>
            </a:r>
          </a:p>
          <a:p>
            <a:pPr algn="l"/>
            <a:r>
              <a:rPr lang="en-US" sz="1600" dirty="0" smtClean="0">
                <a:solidFill>
                  <a:srgbClr val="000000"/>
                </a:solidFill>
              </a:rPr>
              <a:t>Assuming pessimistically a pi/4 filling factor for packed cylindrical cables:</a:t>
            </a:r>
          </a:p>
          <a:p>
            <a:pPr algn="l"/>
            <a:endParaRPr lang="en-US" sz="2000" dirty="0" smtClean="0">
              <a:solidFill>
                <a:srgbClr val="000000"/>
              </a:solidFill>
            </a:endParaRPr>
          </a:p>
          <a:p>
            <a:pPr algn="l"/>
            <a:endParaRPr lang="en-US" sz="2000" dirty="0">
              <a:solidFill>
                <a:srgbClr val="000000"/>
              </a:solidFill>
            </a:endParaRPr>
          </a:p>
          <a:p>
            <a:pPr algn="l"/>
            <a:endParaRPr lang="en-US" sz="2000" dirty="0" smtClean="0">
              <a:solidFill>
                <a:srgbClr val="000000"/>
              </a:solidFill>
            </a:endParaRPr>
          </a:p>
          <a:p>
            <a:pPr algn="l"/>
            <a:endParaRPr lang="en-US" sz="2000" dirty="0">
              <a:solidFill>
                <a:srgbClr val="000000"/>
              </a:solidFill>
            </a:endParaRPr>
          </a:p>
          <a:p>
            <a:pPr algn="l"/>
            <a:endParaRPr lang="en-US" sz="2000" dirty="0">
              <a:solidFill>
                <a:srgbClr val="000000"/>
              </a:solidFill>
            </a:endParaRPr>
          </a:p>
          <a:p>
            <a:pPr algn="l"/>
            <a:endParaRPr lang="en-US" sz="2000" dirty="0" smtClean="0">
              <a:solidFill>
                <a:srgbClr val="000000"/>
              </a:solidFill>
            </a:endParaRPr>
          </a:p>
          <a:p>
            <a:pPr algn="l"/>
            <a:endParaRPr lang="en-US" sz="2000" dirty="0" smtClean="0">
              <a:solidFill>
                <a:srgbClr val="000000"/>
              </a:solidFill>
            </a:endParaRPr>
          </a:p>
          <a:p>
            <a:pPr algn="l"/>
            <a:endParaRPr lang="en-US" sz="2000" dirty="0" smtClean="0">
              <a:solidFill>
                <a:srgbClr val="000000"/>
              </a:solidFill>
            </a:endParaRPr>
          </a:p>
          <a:p>
            <a:pPr algn="l"/>
            <a:r>
              <a:rPr lang="en-US" sz="2000" dirty="0" smtClean="0">
                <a:solidFill>
                  <a:srgbClr val="000000"/>
                </a:solidFill>
              </a:rPr>
              <a:t>TOTAL (approximately equally shared FW/BW): </a:t>
            </a:r>
          </a:p>
          <a:p>
            <a:pPr algn="l"/>
            <a:r>
              <a:rPr lang="en-US" sz="2000" dirty="0" smtClean="0">
                <a:solidFill>
                  <a:srgbClr val="000000"/>
                </a:solidFill>
              </a:rPr>
              <a:t>from a minimum 1734 mm^2 to a maximum of 1976 mm^2, </a:t>
            </a:r>
          </a:p>
          <a:p>
            <a:pPr algn="l"/>
            <a:r>
              <a:rPr lang="en-US" sz="2000" dirty="0" smtClean="0">
                <a:solidFill>
                  <a:srgbClr val="000000"/>
                </a:solidFill>
              </a:rPr>
              <a:t>corresponding to less than half a 4000 mm^2 slot (one quarter FW, one quarter BW)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244545"/>
              </p:ext>
            </p:extLst>
          </p:nvPr>
        </p:nvGraphicFramePr>
        <p:xfrm>
          <a:off x="1161408" y="3154825"/>
          <a:ext cx="6506677" cy="2136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644"/>
                <a:gridCol w="1148810"/>
                <a:gridCol w="893118"/>
                <a:gridCol w="948939"/>
                <a:gridCol w="934983"/>
                <a:gridCol w="14931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Sensors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#Sensors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#cables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Cable ⌀</a:t>
                      </a:r>
                    </a:p>
                    <a:p>
                      <a:r>
                        <a:rPr lang="en-US" baseline="0" dirty="0" smtClean="0"/>
                        <a:t>mm2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FW/BW</a:t>
                      </a:r>
                    </a:p>
                    <a:p>
                      <a:r>
                        <a:rPr lang="en-US" dirty="0" smtClean="0"/>
                        <a:t>sharing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Section</a:t>
                      </a:r>
                    </a:p>
                    <a:p>
                      <a:r>
                        <a:rPr lang="en-US" baseline="0" dirty="0" smtClean="0"/>
                        <a:t>mm2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Diamond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605+605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NTC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64-96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482 to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726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38+2</a:t>
                      </a:r>
                      <a:r>
                        <a:rPr lang="en-US" baseline="0" dirty="0" smtClean="0"/>
                        <a:t>(120)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38+2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r>
                        <a:rPr lang="en-US" baseline="0" dirty="0" smtClean="0"/>
                        <a:t> BW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r>
                        <a:rPr lang="en-US" baseline="0" dirty="0" smtClean="0"/>
                        <a:t> BW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1734 to 1976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577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Conclusions +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3366FF"/>
                </a:solidFill>
              </a:rPr>
              <a:t>news since last B2GM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L.Lanceri &amp; L.Vitale, 6th VXD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6BDE-3559-614E-934A-810D6312167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71149" y="1079823"/>
            <a:ext cx="8741415" cy="553593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Radiation monitoring: </a:t>
            </a:r>
            <a:endParaRPr lang="en-US" dirty="0" smtClean="0"/>
          </a:p>
          <a:p>
            <a:pPr lvl="1"/>
            <a:r>
              <a:rPr lang="en-US" dirty="0" smtClean="0"/>
              <a:t>single </a:t>
            </a:r>
            <a:r>
              <a:rPr lang="en-US" dirty="0" smtClean="0"/>
              <a:t>crystal diamonds </a:t>
            </a:r>
            <a:r>
              <a:rPr lang="en-US" dirty="0" smtClean="0"/>
              <a:t>sensors</a:t>
            </a:r>
          </a:p>
          <a:p>
            <a:pPr lvl="2"/>
            <a:r>
              <a:rPr lang="en-US" dirty="0" smtClean="0">
                <a:solidFill>
                  <a:srgbClr val="3366FF"/>
                </a:solidFill>
              </a:rPr>
              <a:t>number of sensors, package for PXD</a:t>
            </a:r>
          </a:p>
          <a:p>
            <a:pPr lvl="2"/>
            <a:r>
              <a:rPr lang="en-US" dirty="0" smtClean="0">
                <a:solidFill>
                  <a:srgbClr val="3366FF"/>
                </a:solidFill>
              </a:rPr>
              <a:t>simulation, current measurements (in progress)</a:t>
            </a:r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smtClean="0"/>
              <a:t>Temperature monitoring</a:t>
            </a:r>
            <a:endParaRPr lang="en-US" dirty="0" smtClean="0"/>
          </a:p>
          <a:p>
            <a:pPr lvl="1"/>
            <a:r>
              <a:rPr lang="en-US" dirty="0" smtClean="0"/>
              <a:t>NTC </a:t>
            </a:r>
            <a:r>
              <a:rPr lang="en-US" dirty="0" smtClean="0"/>
              <a:t>sensors</a:t>
            </a:r>
          </a:p>
          <a:p>
            <a:pPr lvl="2"/>
            <a:r>
              <a:rPr lang="en-US" dirty="0">
                <a:solidFill>
                  <a:srgbClr val="3366FF"/>
                </a:solidFill>
              </a:rPr>
              <a:t>d</a:t>
            </a:r>
            <a:r>
              <a:rPr lang="en-US" dirty="0" smtClean="0">
                <a:solidFill>
                  <a:srgbClr val="3366FF"/>
                </a:solidFill>
              </a:rPr>
              <a:t>esign of system for readout 96 NTC</a:t>
            </a:r>
          </a:p>
          <a:p>
            <a:pPr lvl="2"/>
            <a:r>
              <a:rPr lang="en-US" dirty="0" smtClean="0">
                <a:solidFill>
                  <a:srgbClr val="3366FF"/>
                </a:solidFill>
              </a:rPr>
              <a:t>loca</a:t>
            </a:r>
            <a:r>
              <a:rPr lang="en-US" dirty="0" smtClean="0">
                <a:solidFill>
                  <a:srgbClr val="3366FF"/>
                </a:solidFill>
              </a:rPr>
              <a:t>tion and fixing (in progress)</a:t>
            </a:r>
            <a:endParaRPr lang="en-US" dirty="0" smtClean="0">
              <a:solidFill>
                <a:srgbClr val="3366FF"/>
              </a:solidFill>
            </a:endParaRPr>
          </a:p>
          <a:p>
            <a:pPr lvl="1"/>
            <a:r>
              <a:rPr lang="en-US" dirty="0" smtClean="0"/>
              <a:t>FOS </a:t>
            </a:r>
            <a:r>
              <a:rPr lang="en-US" dirty="0" smtClean="0"/>
              <a:t>Fibers</a:t>
            </a:r>
          </a:p>
          <a:p>
            <a:pPr lvl="2"/>
            <a:r>
              <a:rPr lang="en-US" dirty="0">
                <a:solidFill>
                  <a:srgbClr val="3366FF"/>
                </a:solidFill>
              </a:rPr>
              <a:t>fixing </a:t>
            </a:r>
            <a:r>
              <a:rPr lang="en-US" dirty="0" smtClean="0">
                <a:solidFill>
                  <a:srgbClr val="3366FF"/>
                </a:solidFill>
              </a:rPr>
              <a:t>of the fibers</a:t>
            </a:r>
          </a:p>
          <a:p>
            <a:pPr lvl="2"/>
            <a:r>
              <a:rPr lang="en-US" dirty="0" smtClean="0">
                <a:solidFill>
                  <a:srgbClr val="3366FF"/>
                </a:solidFill>
              </a:rPr>
              <a:t>location of the sensors (</a:t>
            </a:r>
            <a:r>
              <a:rPr lang="en-US" dirty="0">
                <a:solidFill>
                  <a:srgbClr val="3366FF"/>
                </a:solidFill>
              </a:rPr>
              <a:t>in progress</a:t>
            </a:r>
            <a:r>
              <a:rPr lang="en-US" dirty="0" smtClean="0">
                <a:solidFill>
                  <a:srgbClr val="3366FF"/>
                </a:solidFill>
              </a:rPr>
              <a:t>)</a:t>
            </a:r>
            <a:endParaRPr lang="en-US" dirty="0" smtClean="0"/>
          </a:p>
          <a:p>
            <a:r>
              <a:rPr lang="en-US" dirty="0" smtClean="0"/>
              <a:t>Plan </a:t>
            </a:r>
            <a:r>
              <a:rPr lang="en-US" dirty="0" smtClean="0"/>
              <a:t>for </a:t>
            </a:r>
            <a:r>
              <a:rPr lang="en-US" dirty="0" smtClean="0"/>
              <a:t>humidity</a:t>
            </a:r>
          </a:p>
          <a:p>
            <a:pPr lvl="1"/>
            <a:r>
              <a:rPr lang="en-US" dirty="0" smtClean="0"/>
              <a:t>Sniffing pipes </a:t>
            </a:r>
            <a:r>
              <a:rPr lang="en-US" dirty="0" smtClean="0">
                <a:solidFill>
                  <a:srgbClr val="000000"/>
                </a:solidFill>
              </a:rPr>
              <a:t>plus </a:t>
            </a:r>
            <a:r>
              <a:rPr lang="en-US" dirty="0">
                <a:solidFill>
                  <a:srgbClr val="000000"/>
                </a:solidFill>
              </a:rPr>
              <a:t>chilled mirror hygrometer </a:t>
            </a:r>
            <a:r>
              <a:rPr lang="en-US" dirty="0" smtClean="0">
                <a:solidFill>
                  <a:srgbClr val="000000"/>
                </a:solidFill>
              </a:rPr>
              <a:t>outside</a:t>
            </a:r>
            <a:endParaRPr lang="en-US" dirty="0"/>
          </a:p>
          <a:p>
            <a:pPr lvl="1"/>
            <a:r>
              <a:rPr lang="en-US" dirty="0"/>
              <a:t>FOS </a:t>
            </a:r>
            <a:r>
              <a:rPr lang="en-US" dirty="0" smtClean="0"/>
              <a:t>Fibers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Total service space for cables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+ Discussions in Slow Control meeting </a:t>
            </a:r>
          </a:p>
        </p:txBody>
      </p:sp>
    </p:spTree>
    <p:extLst>
      <p:ext uri="{BB962C8B-B14F-4D97-AF65-F5344CB8AC3E}">
        <p14:creationId xmlns:p14="http://schemas.microsoft.com/office/powerpoint/2010/main" val="51132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Back-up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L.Lanceri &amp; L.Vitale, 6th VXD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6BDE-3559-614E-934A-810D6312167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News, issues and details to be clarified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L.Lanceri &amp; L.Vitale, 6th VXD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1" y="1086045"/>
            <a:ext cx="813824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3366FF"/>
                </a:solidFill>
              </a:rPr>
              <a:t>NTC sensors: total proposed number 24+32+6.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3366FF"/>
                </a:solidFill>
              </a:rPr>
              <a:t>we already purchased 100 (1000€) </a:t>
            </a:r>
            <a:r>
              <a:rPr lang="en-US" sz="2000" dirty="0" err="1" smtClean="0">
                <a:solidFill>
                  <a:srgbClr val="3366FF"/>
                </a:solidFill>
              </a:rPr>
              <a:t>Betatherm</a:t>
            </a:r>
            <a:r>
              <a:rPr lang="en-US" sz="2000" dirty="0" smtClean="0">
                <a:solidFill>
                  <a:srgbClr val="3366FF"/>
                </a:solidFill>
              </a:rPr>
              <a:t> (</a:t>
            </a:r>
            <a:r>
              <a:rPr lang="en-US" sz="2000" dirty="0" err="1" smtClean="0">
                <a:solidFill>
                  <a:srgbClr val="3366FF"/>
                </a:solidFill>
              </a:rPr>
              <a:t>Radhard</a:t>
            </a:r>
            <a:r>
              <a:rPr lang="en-US" sz="2000" dirty="0" smtClean="0">
                <a:solidFill>
                  <a:srgbClr val="3366FF"/>
                </a:solidFill>
              </a:rPr>
              <a:t> certified by CMS). Are these really too bulky? 2.4mm </a:t>
            </a:r>
            <a:r>
              <a:rPr lang="en-US" sz="2000" dirty="0">
                <a:solidFill>
                  <a:srgbClr val="3366FF"/>
                </a:solidFill>
              </a:rPr>
              <a:t>⌀</a:t>
            </a:r>
            <a:endParaRPr lang="en-US" sz="2000" dirty="0" smtClean="0">
              <a:solidFill>
                <a:srgbClr val="3366FF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3366FF"/>
                </a:solidFill>
              </a:rPr>
              <a:t>Final position and mounting on the  </a:t>
            </a:r>
            <a:r>
              <a:rPr lang="en-US" altLang="ja-JP" sz="2000" dirty="0">
                <a:solidFill>
                  <a:srgbClr val="3366FF"/>
                </a:solidFill>
              </a:rPr>
              <a:t>12 half-</a:t>
            </a:r>
            <a:r>
              <a:rPr lang="en-US" altLang="ja-JP" sz="2000" dirty="0" smtClean="0">
                <a:solidFill>
                  <a:srgbClr val="3366FF"/>
                </a:solidFill>
              </a:rPr>
              <a:t>rings (24 sensors)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solidFill>
                  <a:srgbClr val="3366FF"/>
                </a:solidFill>
              </a:rPr>
              <a:t>Final position and mounting </a:t>
            </a:r>
            <a:r>
              <a:rPr lang="en-US" sz="2000" dirty="0" smtClean="0">
                <a:solidFill>
                  <a:srgbClr val="3366FF"/>
                </a:solidFill>
              </a:rPr>
              <a:t>on </a:t>
            </a:r>
            <a:r>
              <a:rPr lang="en-US" altLang="ja-JP" sz="2000" dirty="0">
                <a:solidFill>
                  <a:srgbClr val="3366FF"/>
                </a:solidFill>
              </a:rPr>
              <a:t> inlets and outlets of the CO</a:t>
            </a:r>
            <a:r>
              <a:rPr lang="en-US" altLang="ja-JP" sz="2000" baseline="-25000" dirty="0">
                <a:solidFill>
                  <a:srgbClr val="3366FF"/>
                </a:solidFill>
              </a:rPr>
              <a:t>2</a:t>
            </a:r>
            <a:r>
              <a:rPr lang="en-US" altLang="ja-JP" sz="2000" dirty="0">
                <a:solidFill>
                  <a:srgbClr val="3366FF"/>
                </a:solidFill>
              </a:rPr>
              <a:t> cooling </a:t>
            </a:r>
            <a:r>
              <a:rPr lang="en-US" altLang="ja-JP" sz="2000" dirty="0" smtClean="0">
                <a:solidFill>
                  <a:srgbClr val="3366FF"/>
                </a:solidFill>
              </a:rPr>
              <a:t>pipes (32 sensors)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3366FF"/>
                </a:solidFill>
              </a:rPr>
              <a:t>Reference </a:t>
            </a:r>
            <a:r>
              <a:rPr lang="en-US" altLang="ja-JP" sz="2000" dirty="0">
                <a:solidFill>
                  <a:srgbClr val="3366FF"/>
                </a:solidFill>
              </a:rPr>
              <a:t>for </a:t>
            </a:r>
            <a:r>
              <a:rPr lang="en-US" altLang="ja-JP" sz="2000" dirty="0" smtClean="0">
                <a:solidFill>
                  <a:srgbClr val="3366FF"/>
                </a:solidFill>
              </a:rPr>
              <a:t>FOS cross</a:t>
            </a:r>
            <a:r>
              <a:rPr lang="en-US" altLang="ja-JP" sz="2000" dirty="0">
                <a:solidFill>
                  <a:srgbClr val="3366FF"/>
                </a:solidFill>
              </a:rPr>
              <a:t>-</a:t>
            </a:r>
            <a:r>
              <a:rPr lang="en-US" altLang="ja-JP" sz="2000" dirty="0" smtClean="0">
                <a:solidFill>
                  <a:srgbClr val="3366FF"/>
                </a:solidFill>
              </a:rPr>
              <a:t>calibration: we propose 2 sensors per Layer (6 sensors)</a:t>
            </a:r>
            <a:endParaRPr lang="en-US" sz="2000" dirty="0" smtClean="0">
              <a:solidFill>
                <a:srgbClr val="3366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3366FF"/>
                </a:solidFill>
              </a:rPr>
              <a:t>FOS: total proposed number, 38 fibers, 158 sensors: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3366FF"/>
                </a:solidFill>
              </a:rPr>
              <a:t>1 sensor per DSSD both for origami and BW DSSD (inside </a:t>
            </a:r>
            <a:r>
              <a:rPr lang="en-US" sz="2000" dirty="0" err="1" smtClean="0">
                <a:solidFill>
                  <a:srgbClr val="3366FF"/>
                </a:solidFill>
              </a:rPr>
              <a:t>Airex</a:t>
            </a:r>
            <a:r>
              <a:rPr lang="en-US" sz="2000" dirty="0" smtClean="0">
                <a:solidFill>
                  <a:srgbClr val="3366FF"/>
                </a:solidFill>
              </a:rPr>
              <a:t> channel), where exactly?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3366FF"/>
                </a:solidFill>
              </a:rPr>
              <a:t>1 sensor close to the clamp (outside </a:t>
            </a:r>
            <a:r>
              <a:rPr lang="en-US" sz="2000" dirty="0" err="1">
                <a:solidFill>
                  <a:srgbClr val="3366FF"/>
                </a:solidFill>
              </a:rPr>
              <a:t>Airex</a:t>
            </a:r>
            <a:r>
              <a:rPr lang="en-US" sz="2000" dirty="0">
                <a:solidFill>
                  <a:srgbClr val="3366FF"/>
                </a:solidFill>
              </a:rPr>
              <a:t> channel</a:t>
            </a:r>
            <a:r>
              <a:rPr lang="en-US" sz="2000" dirty="0" smtClean="0">
                <a:solidFill>
                  <a:srgbClr val="3366FF"/>
                </a:solidFill>
              </a:rPr>
              <a:t>), precise distance?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solidFill>
                  <a:srgbClr val="3366FF"/>
                </a:solidFill>
              </a:rPr>
              <a:t>Note that test and calibration takes 1 day per 9 sensors in Santander!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solidFill>
                  <a:srgbClr val="3366FF"/>
                </a:solidFill>
              </a:rPr>
              <a:t>Note that procurements takes </a:t>
            </a:r>
            <a:r>
              <a:rPr lang="en-US" sz="2000" dirty="0" smtClean="0">
                <a:solidFill>
                  <a:srgbClr val="3366FF"/>
                </a:solidFill>
              </a:rPr>
              <a:t>&gt;~</a:t>
            </a:r>
            <a:r>
              <a:rPr lang="en-US" sz="2000" dirty="0">
                <a:solidFill>
                  <a:srgbClr val="3366FF"/>
                </a:solidFill>
              </a:rPr>
              <a:t>2 </a:t>
            </a:r>
            <a:r>
              <a:rPr lang="en-US" sz="2000" dirty="0" smtClean="0">
                <a:solidFill>
                  <a:srgbClr val="3366FF"/>
                </a:solidFill>
              </a:rPr>
              <a:t>months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3366FF"/>
                </a:solidFill>
              </a:rPr>
              <a:t>+ Humidity with different coating. 2 per layer (?) + 2 outer cylinder (?)</a:t>
            </a:r>
            <a:endParaRPr lang="en-US" sz="20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20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433"/>
            <a:ext cx="8229600" cy="1120795"/>
          </a:xfrm>
        </p:spPr>
        <p:txBody>
          <a:bodyPr>
            <a:normAutofit fontScale="90000"/>
          </a:bodyPr>
          <a:lstStyle/>
          <a:p>
            <a:r>
              <a:rPr lang="en-US" dirty="0"/>
              <a:t>Location </a:t>
            </a:r>
            <a:r>
              <a:rPr lang="en-US" dirty="0" smtClean="0"/>
              <a:t>of Temperature Sensors on the fibers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L.Lanceri &amp; L.Vitale, 6th VXD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24B9-3160-AA4A-AAB3-EDE37332DE13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750" y="2913520"/>
            <a:ext cx="5511309" cy="29560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633" y="1343860"/>
            <a:ext cx="85343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Sensor dimension 10mm</a:t>
            </a:r>
          </a:p>
          <a:p>
            <a:r>
              <a:rPr lang="en-US" sz="2400" dirty="0" smtClean="0"/>
              <a:t>Coating: </a:t>
            </a:r>
            <a:r>
              <a:rPr lang="en-US" sz="2400" u="sng" dirty="0" smtClean="0"/>
              <a:t>acrylate</a:t>
            </a:r>
            <a:r>
              <a:rPr lang="en-US" sz="2400" dirty="0" smtClean="0"/>
              <a:t> (almost insensitive to humidity)</a:t>
            </a:r>
          </a:p>
          <a:p>
            <a:r>
              <a:rPr lang="en-US" sz="2400" u="sng" dirty="0" err="1" smtClean="0"/>
              <a:t>Unbuffered</a:t>
            </a:r>
            <a:r>
              <a:rPr lang="en-US" sz="2400" dirty="0" smtClean="0"/>
              <a:t> (just 250 um ⌀) from clamp to all </a:t>
            </a:r>
            <a:r>
              <a:rPr lang="en-US" sz="2400" dirty="0" err="1" smtClean="0"/>
              <a:t>airex</a:t>
            </a:r>
            <a:r>
              <a:rPr lang="en-US" sz="2400" dirty="0" smtClean="0"/>
              <a:t> channel</a:t>
            </a:r>
          </a:p>
          <a:p>
            <a:r>
              <a:rPr lang="en-US" sz="2400" u="sng" dirty="0"/>
              <a:t>B</a:t>
            </a:r>
            <a:r>
              <a:rPr lang="en-US" sz="2400" u="sng" dirty="0" smtClean="0"/>
              <a:t>uffered</a:t>
            </a:r>
            <a:r>
              <a:rPr lang="en-US" sz="2400" dirty="0" smtClean="0"/>
              <a:t> (~900 </a:t>
            </a:r>
            <a:r>
              <a:rPr lang="en-US" sz="2400" dirty="0"/>
              <a:t>um ⌀</a:t>
            </a:r>
            <a:r>
              <a:rPr lang="en-US" sz="2400" dirty="0" smtClean="0"/>
              <a:t>) from clamp to DOCKs with </a:t>
            </a:r>
            <a:r>
              <a:rPr lang="it-IT" sz="2400" u="sng" dirty="0"/>
              <a:t>SC/</a:t>
            </a:r>
            <a:r>
              <a:rPr lang="it-IT" sz="2400" u="sng" dirty="0" smtClean="0"/>
              <a:t>PC </a:t>
            </a:r>
            <a:r>
              <a:rPr lang="it-IT" sz="2400" u="sng" dirty="0" err="1" smtClean="0"/>
              <a:t>connector</a:t>
            </a:r>
            <a:r>
              <a:rPr lang="it-IT" sz="2400" u="sng" dirty="0" smtClean="0"/>
              <a:t>?</a:t>
            </a:r>
            <a:endParaRPr lang="en-US" sz="2400" u="sng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0275" y="3832995"/>
            <a:ext cx="1736475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8323" y="3186664"/>
            <a:ext cx="1496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Airex</a:t>
            </a:r>
            <a:r>
              <a:rPr lang="en-US" dirty="0" smtClean="0"/>
              <a:t> channel</a:t>
            </a:r>
          </a:p>
          <a:p>
            <a:r>
              <a:rPr lang="en-US" dirty="0" smtClean="0"/>
              <a:t>500 </a:t>
            </a:r>
            <a:r>
              <a:rPr lang="en-US" dirty="0"/>
              <a:t>um </a:t>
            </a:r>
            <a:r>
              <a:rPr lang="en-US" dirty="0" smtClean="0"/>
              <a:t>⌀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10275" y="4524749"/>
            <a:ext cx="1080000" cy="108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76695" y="4879829"/>
            <a:ext cx="360000" cy="36000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61055" y="4964189"/>
            <a:ext cx="180000" cy="1800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48000" y="5684129"/>
            <a:ext cx="1978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Yellow: buffer tube</a:t>
            </a:r>
          </a:p>
          <a:p>
            <a:r>
              <a:rPr lang="en-US" dirty="0" smtClean="0"/>
              <a:t>Orange: coating</a:t>
            </a:r>
          </a:p>
          <a:p>
            <a:r>
              <a:rPr lang="en-US" dirty="0" smtClean="0"/>
              <a:t>Blue: 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2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208" y="178595"/>
            <a:ext cx="8151531" cy="8707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Humidity: CMS </a:t>
            </a:r>
            <a:r>
              <a:rPr lang="en-US" dirty="0" smtClean="0"/>
              <a:t>approach </a:t>
            </a:r>
            <a:br>
              <a:rPr lang="en-US" dirty="0" smtClean="0"/>
            </a:br>
            <a:r>
              <a:rPr lang="en-US" sz="2800" dirty="0"/>
              <a:t>(reinforced after </a:t>
            </a:r>
            <a:r>
              <a:rPr lang="en-US" sz="2800" dirty="0" smtClean="0"/>
              <a:t>condensation </a:t>
            </a:r>
            <a:r>
              <a:rPr lang="en-US" sz="2800" dirty="0"/>
              <a:t>problems)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L.Lanceri &amp; L.Vitale, 6th VXD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24B9-3160-AA4A-AAB3-EDE37332DE13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 descr="Screen Shot 2014-09-30 at 13.44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0" y="1353144"/>
            <a:ext cx="7509867" cy="488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71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208" y="178595"/>
            <a:ext cx="8151531" cy="8707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CMS approach </a:t>
            </a:r>
            <a:br>
              <a:rPr lang="en-US" dirty="0" smtClean="0"/>
            </a:br>
            <a:r>
              <a:rPr lang="en-US" sz="2800" dirty="0"/>
              <a:t>(reinforced after condensation problems)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L.Lanceri &amp; L.Vitale, 6th VXD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24B9-3160-AA4A-AAB3-EDE37332DE13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6" descr="Screen Shot 2014-09-30 at 13.45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1" y="1150622"/>
            <a:ext cx="7634883" cy="518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41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208" y="178595"/>
            <a:ext cx="8151531" cy="8707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CMS approach </a:t>
            </a:r>
            <a:br>
              <a:rPr lang="en-US" dirty="0" smtClean="0"/>
            </a:br>
            <a:r>
              <a:rPr lang="en-US" sz="2800" dirty="0"/>
              <a:t>(reinforced after condensation problems)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L.Lanceri &amp; L.Vitale, 6th VXD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24B9-3160-AA4A-AAB3-EDE37332DE13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Picture 6" descr="Screen Shot 2014-09-30 at 13.46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01" y="1154022"/>
            <a:ext cx="7159351" cy="536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4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Outline +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3366FF"/>
                </a:solidFill>
              </a:rPr>
              <a:t>news since last B2GM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L.Lanceri &amp; L.Vitale, 6th VXD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6BDE-3559-614E-934A-810D6312167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71149" y="1079823"/>
            <a:ext cx="8741415" cy="5535930"/>
          </a:xfrm>
        </p:spPr>
        <p:txBody>
          <a:bodyPr>
            <a:normAutofit/>
          </a:bodyPr>
          <a:lstStyle/>
          <a:p>
            <a:r>
              <a:rPr lang="en-US" dirty="0" smtClean="0"/>
              <a:t>Radiation monitoring: </a:t>
            </a:r>
            <a:endParaRPr lang="en-US" dirty="0" smtClean="0"/>
          </a:p>
          <a:p>
            <a:pPr lvl="1"/>
            <a:r>
              <a:rPr lang="en-US" dirty="0" smtClean="0"/>
              <a:t>single </a:t>
            </a:r>
            <a:r>
              <a:rPr lang="en-US" dirty="0" smtClean="0"/>
              <a:t>crystal diamonds </a:t>
            </a:r>
            <a:r>
              <a:rPr lang="en-US" dirty="0" smtClean="0"/>
              <a:t>sensors</a:t>
            </a:r>
          </a:p>
          <a:p>
            <a:r>
              <a:rPr lang="en-US" dirty="0" smtClean="0"/>
              <a:t>Temperature monitoring</a:t>
            </a:r>
            <a:endParaRPr lang="en-US" dirty="0" smtClean="0"/>
          </a:p>
          <a:p>
            <a:pPr lvl="1"/>
            <a:r>
              <a:rPr lang="en-US" dirty="0" smtClean="0"/>
              <a:t>NTC </a:t>
            </a:r>
            <a:r>
              <a:rPr lang="en-US" dirty="0" smtClean="0"/>
              <a:t>sensors</a:t>
            </a:r>
          </a:p>
          <a:p>
            <a:pPr lvl="1"/>
            <a:r>
              <a:rPr lang="en-US" dirty="0" smtClean="0"/>
              <a:t>FOS Fibers</a:t>
            </a:r>
          </a:p>
          <a:p>
            <a:r>
              <a:rPr lang="en-US" dirty="0" smtClean="0"/>
              <a:t>Plan </a:t>
            </a:r>
            <a:r>
              <a:rPr lang="en-US" dirty="0" smtClean="0"/>
              <a:t>for </a:t>
            </a:r>
            <a:r>
              <a:rPr lang="en-US" dirty="0" smtClean="0"/>
              <a:t>humidity</a:t>
            </a:r>
          </a:p>
          <a:p>
            <a:pPr lvl="1"/>
            <a:r>
              <a:rPr lang="en-US" dirty="0" smtClean="0"/>
              <a:t>Sniffing pipes </a:t>
            </a:r>
            <a:r>
              <a:rPr lang="en-US" dirty="0" smtClean="0">
                <a:solidFill>
                  <a:srgbClr val="000000"/>
                </a:solidFill>
              </a:rPr>
              <a:t>plus </a:t>
            </a:r>
            <a:r>
              <a:rPr lang="en-US" dirty="0">
                <a:solidFill>
                  <a:srgbClr val="000000"/>
                </a:solidFill>
              </a:rPr>
              <a:t>chilled mirror hygrometer </a:t>
            </a:r>
            <a:r>
              <a:rPr lang="en-US" dirty="0" smtClean="0">
                <a:solidFill>
                  <a:srgbClr val="000000"/>
                </a:solidFill>
              </a:rPr>
              <a:t>outside</a:t>
            </a:r>
            <a:endParaRPr lang="en-US" dirty="0"/>
          </a:p>
          <a:p>
            <a:pPr lvl="1"/>
            <a:r>
              <a:rPr lang="en-US" dirty="0"/>
              <a:t>FOS </a:t>
            </a:r>
            <a:r>
              <a:rPr lang="en-US" dirty="0" smtClean="0"/>
              <a:t>Fibers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Total service space for cables </a:t>
            </a:r>
          </a:p>
        </p:txBody>
      </p:sp>
    </p:spTree>
    <p:extLst>
      <p:ext uri="{BB962C8B-B14F-4D97-AF65-F5344CB8AC3E}">
        <p14:creationId xmlns:p14="http://schemas.microsoft.com/office/powerpoint/2010/main" val="347098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Sensor location test at </a:t>
            </a:r>
            <a:r>
              <a:rPr lang="en-US" dirty="0" err="1" smtClean="0"/>
              <a:t>Gemba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L.Lanceri &amp; L.Vitale, 6th VXD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 descr="Screen Shot 2014-06-19 at 06.07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669" y="806410"/>
            <a:ext cx="3831692" cy="3586396"/>
          </a:xfrm>
          <a:prstGeom prst="rect">
            <a:avLst/>
          </a:prstGeom>
        </p:spPr>
      </p:pic>
      <p:pic>
        <p:nvPicPr>
          <p:cNvPr id="8" name="Picture 7" descr="Screen Shot 2014-06-19 at 06.07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2" y="1087691"/>
            <a:ext cx="4299096" cy="32390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1504" y="4391422"/>
            <a:ext cx="84068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SVD the package seems already ok (on support cones of L3).</a:t>
            </a:r>
          </a:p>
          <a:p>
            <a:r>
              <a:rPr lang="en-US" sz="2400" dirty="0" smtClean="0"/>
              <a:t>Also first 3m of small (⌀1.6mm) coax cables to DOCKS ok.</a:t>
            </a:r>
          </a:p>
          <a:p>
            <a:r>
              <a:rPr lang="en-US" sz="2400" dirty="0" smtClean="0"/>
              <a:t>Only </a:t>
            </a:r>
            <a:r>
              <a:rPr lang="en-US" sz="2400" dirty="0" smtClean="0">
                <a:solidFill>
                  <a:srgbClr val="FF0000"/>
                </a:solidFill>
              </a:rPr>
              <a:t>issue</a:t>
            </a:r>
            <a:r>
              <a:rPr lang="en-US" sz="2400" dirty="0" smtClean="0"/>
              <a:t> is the </a:t>
            </a:r>
            <a:r>
              <a:rPr lang="en-US" sz="2400" dirty="0" smtClean="0">
                <a:solidFill>
                  <a:srgbClr val="FF0000"/>
                </a:solidFill>
              </a:rPr>
              <a:t>path to </a:t>
            </a:r>
            <a:r>
              <a:rPr lang="en-US" sz="2400" dirty="0">
                <a:solidFill>
                  <a:srgbClr val="FF0000"/>
                </a:solidFill>
              </a:rPr>
              <a:t>HUT</a:t>
            </a:r>
            <a:r>
              <a:rPr lang="en-US" sz="2400" dirty="0"/>
              <a:t> </a:t>
            </a:r>
            <a:r>
              <a:rPr lang="en-US" sz="2400" dirty="0" smtClean="0"/>
              <a:t>(under </a:t>
            </a:r>
            <a:r>
              <a:rPr lang="en-US" sz="2400" dirty="0"/>
              <a:t>discussion</a:t>
            </a:r>
            <a:r>
              <a:rPr lang="en-US" sz="2400" dirty="0" smtClean="0"/>
              <a:t>) for standard coax.</a:t>
            </a:r>
          </a:p>
          <a:p>
            <a:r>
              <a:rPr lang="en-US" sz="2400" dirty="0" smtClean="0"/>
              <a:t>For PXD more issues: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this package may be </a:t>
            </a:r>
            <a:r>
              <a:rPr lang="en-US" sz="2400" dirty="0" smtClean="0">
                <a:solidFill>
                  <a:srgbClr val="FF0000"/>
                </a:solidFill>
              </a:rPr>
              <a:t>too long</a:t>
            </a:r>
            <a:r>
              <a:rPr lang="en-US" sz="2400" dirty="0" smtClean="0"/>
              <a:t> (needs to rework it or new one)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The first </a:t>
            </a:r>
            <a:r>
              <a:rPr lang="en-US" sz="2400" dirty="0" smtClean="0">
                <a:solidFill>
                  <a:srgbClr val="FF0000"/>
                </a:solidFill>
              </a:rPr>
              <a:t>3m of coax need grooves along the heavy metal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7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Shot 2014-06-17 at 05.09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82" y="1510528"/>
            <a:ext cx="5590576" cy="501091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4433"/>
            <a:ext cx="8229600" cy="1017081"/>
          </a:xfrm>
        </p:spPr>
        <p:txBody>
          <a:bodyPr>
            <a:normAutofit fontScale="90000"/>
          </a:bodyPr>
          <a:lstStyle/>
          <a:p>
            <a:pPr marL="153988"/>
            <a:r>
              <a:rPr lang="en-US" dirty="0" smtClean="0"/>
              <a:t>First </a:t>
            </a:r>
            <a:r>
              <a:rPr lang="en-US" dirty="0" err="1"/>
              <a:t>d</a:t>
            </a:r>
            <a:r>
              <a:rPr lang="en-US" dirty="0" err="1" smtClean="0"/>
              <a:t>osimetry</a:t>
            </a:r>
            <a:r>
              <a:rPr lang="en-US" dirty="0" smtClean="0"/>
              <a:t> tests</a:t>
            </a:r>
            <a:r>
              <a:rPr lang="en-US" dirty="0"/>
              <a:t> </a:t>
            </a:r>
            <a:r>
              <a:rPr lang="en-US" dirty="0" smtClean="0"/>
              <a:t>with AH501 and </a:t>
            </a:r>
            <a:r>
              <a:rPr lang="en-US" baseline="30000" dirty="0" smtClean="0"/>
              <a:t> 90</a:t>
            </a:r>
            <a:r>
              <a:rPr lang="en-US" dirty="0" smtClean="0"/>
              <a:t>Sr beta source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L.Lanceri &amp; L.Vitale, 6th VXD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21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14701" y="1341278"/>
            <a:ext cx="3009499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Point-like</a:t>
            </a:r>
            <a:r>
              <a:rPr lang="en-US" baseline="30000" dirty="0" smtClean="0"/>
              <a:t> 90</a:t>
            </a:r>
            <a:r>
              <a:rPr lang="en-US" dirty="0" smtClean="0"/>
              <a:t>Sr beta source (~2MBq) on a movable stage in front of diamond sensor.</a:t>
            </a:r>
          </a:p>
          <a:p>
            <a:pPr marL="0" indent="0">
              <a:buNone/>
            </a:pPr>
            <a:r>
              <a:rPr lang="en-US" dirty="0" smtClean="0"/>
              <a:t>Full setup with AH501 and 3+15m.</a:t>
            </a:r>
          </a:p>
          <a:p>
            <a:pPr marL="0" indent="0">
              <a:buNone/>
            </a:pPr>
            <a:r>
              <a:rPr lang="en-US" dirty="0" smtClean="0"/>
              <a:t>Measured current from </a:t>
            </a:r>
            <a:r>
              <a:rPr lang="en-US" dirty="0" err="1" smtClean="0"/>
              <a:t>pA</a:t>
            </a:r>
            <a:r>
              <a:rPr lang="en-US" dirty="0" smtClean="0"/>
              <a:t> to </a:t>
            </a:r>
            <a:r>
              <a:rPr lang="en-US" dirty="0" err="1" smtClean="0"/>
              <a:t>nA.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84" y="1626656"/>
            <a:ext cx="6051970" cy="4882637"/>
          </a:xfrm>
          <a:prstGeom prst="rect">
            <a:avLst/>
          </a:prstGeom>
        </p:spPr>
      </p:pic>
      <p:pic>
        <p:nvPicPr>
          <p:cNvPr id="15" name="Picture 14" descr="Screen Shot 2014-06-17 at 05.18.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86" y="1276892"/>
            <a:ext cx="3265182" cy="533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7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074" y="3800656"/>
            <a:ext cx="3240360" cy="3058171"/>
          </a:xfrm>
          <a:prstGeom prst="rect">
            <a:avLst/>
          </a:prstGeom>
        </p:spPr>
      </p:pic>
      <p:sp>
        <p:nvSpPr>
          <p:cNvPr id="172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z="4000" dirty="0" smtClean="0">
                <a:solidFill>
                  <a:srgbClr val="FF0000"/>
                </a:solidFill>
              </a:rPr>
              <a:t>NTC temperature sensors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L.Lanceri &amp; L.Vitale, 6th VXD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DCEA-1219-4EF9-9669-FA37E54929E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0514" y="816939"/>
            <a:ext cx="8229600" cy="4525963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Arial" charset="0"/>
              <a:buChar char="•"/>
              <a:defRPr/>
            </a:pPr>
            <a:r>
              <a:rPr kumimoji="1" lang="en-US" altLang="ja-JP" sz="2400" dirty="0" smtClean="0">
                <a:solidFill>
                  <a:srgbClr val="0000FF"/>
                </a:solidFill>
                <a:sym typeface="Arial" charset="0"/>
              </a:rPr>
              <a:t>At least 28 </a:t>
            </a:r>
            <a:r>
              <a:rPr kumimoji="1" lang="en-US" altLang="ja-JP" sz="2400" dirty="0">
                <a:solidFill>
                  <a:srgbClr val="0000FF"/>
                </a:solidFill>
                <a:sym typeface="Arial" charset="0"/>
              </a:rPr>
              <a:t>x 2 = </a:t>
            </a:r>
            <a:r>
              <a:rPr kumimoji="1" lang="en-US" altLang="ja-JP" sz="2400" dirty="0" smtClean="0">
                <a:solidFill>
                  <a:srgbClr val="0000FF"/>
                </a:solidFill>
                <a:sym typeface="Arial" charset="0"/>
              </a:rPr>
              <a:t>56 NTC thermistors</a:t>
            </a:r>
            <a:endParaRPr kumimoji="1" lang="en-US" altLang="ja-JP" sz="2400" dirty="0">
              <a:solidFill>
                <a:srgbClr val="0000FF"/>
              </a:solidFill>
              <a:sym typeface="Arial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ja-JP" sz="1800" dirty="0">
                <a:sym typeface="Arial" charset="0"/>
              </a:rPr>
              <a:t>12 </a:t>
            </a:r>
            <a:r>
              <a:rPr lang="en-US" altLang="ja-JP" sz="1800" dirty="0" smtClean="0">
                <a:sym typeface="Arial" charset="0"/>
              </a:rPr>
              <a:t>sensor pairs </a:t>
            </a:r>
            <a:r>
              <a:rPr lang="en-US" altLang="ja-JP" sz="1800" dirty="0">
                <a:sym typeface="Arial" charset="0"/>
              </a:rPr>
              <a:t>attached to the 12 half-rings supporting the SVD ladders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ja-JP" sz="1800" dirty="0">
                <a:sym typeface="Arial" charset="0"/>
              </a:rPr>
              <a:t>16 </a:t>
            </a:r>
            <a:r>
              <a:rPr lang="en-US" altLang="ja-JP" sz="1800" dirty="0" smtClean="0">
                <a:sym typeface="Arial" charset="0"/>
              </a:rPr>
              <a:t>sensor pairs </a:t>
            </a:r>
            <a:r>
              <a:rPr lang="en-US" altLang="ja-JP" sz="1800" dirty="0">
                <a:sym typeface="Arial" charset="0"/>
              </a:rPr>
              <a:t>on the inlets and outlets of the CO</a:t>
            </a:r>
            <a:r>
              <a:rPr lang="en-US" altLang="ja-JP" sz="1800" baseline="-25000" dirty="0">
                <a:sym typeface="Arial" charset="0"/>
              </a:rPr>
              <a:t>2</a:t>
            </a:r>
            <a:r>
              <a:rPr lang="en-US" altLang="ja-JP" sz="1800" dirty="0">
                <a:sym typeface="Arial" charset="0"/>
              </a:rPr>
              <a:t> cooling </a:t>
            </a:r>
            <a:r>
              <a:rPr lang="en-US" altLang="ja-JP" sz="1800" dirty="0" smtClean="0">
                <a:sym typeface="Arial" charset="0"/>
              </a:rPr>
              <a:t>pipes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ja-JP" sz="1800" dirty="0" smtClean="0">
                <a:sym typeface="Arial" charset="0"/>
              </a:rPr>
              <a:t>A few positioned near fibers for cross-calibration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ja-JP" sz="2000" dirty="0" smtClean="0">
                <a:solidFill>
                  <a:srgbClr val="0000FF"/>
                </a:solidFill>
              </a:rPr>
              <a:t>We a</a:t>
            </a:r>
            <a:r>
              <a:rPr lang="en-US" altLang="ja-JP" sz="2000" dirty="0" smtClean="0">
                <a:solidFill>
                  <a:srgbClr val="0000FF"/>
                </a:solidFill>
                <a:sym typeface="Arial" charset="0"/>
              </a:rPr>
              <a:t>dopted </a:t>
            </a:r>
            <a:r>
              <a:rPr lang="en-US" altLang="ja-JP" sz="2000" dirty="0">
                <a:solidFill>
                  <a:srgbClr val="0000FF"/>
                </a:solidFill>
                <a:sym typeface="Arial" charset="0"/>
              </a:rPr>
              <a:t>rad-</a:t>
            </a:r>
            <a:r>
              <a:rPr lang="en-US" altLang="ja-JP" sz="2000" dirty="0" smtClean="0">
                <a:solidFill>
                  <a:srgbClr val="0000FF"/>
                </a:solidFill>
                <a:sym typeface="Arial" charset="0"/>
              </a:rPr>
              <a:t>hard sensors and readout, largely used by LHC experiments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ja-JP" sz="1800" dirty="0" smtClean="0">
                <a:sym typeface="Arial" charset="0"/>
              </a:rPr>
              <a:t>One ELMB board + 2 </a:t>
            </a:r>
            <a:r>
              <a:rPr lang="en-US" altLang="ja-JP" sz="1800" dirty="0" err="1" smtClean="0">
                <a:sym typeface="Arial" charset="0"/>
              </a:rPr>
              <a:t>Betatherm</a:t>
            </a:r>
            <a:r>
              <a:rPr lang="en-US" altLang="ja-JP" sz="1800" dirty="0" smtClean="0">
                <a:sym typeface="Arial" charset="0"/>
              </a:rPr>
              <a:t> NTC thermistors: borrowed from CMS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ja-JP" sz="1800" dirty="0" smtClean="0">
                <a:sym typeface="Arial" charset="0"/>
              </a:rPr>
              <a:t>2 motherboards and 10 adapter mini-cards</a:t>
            </a:r>
            <a:r>
              <a:rPr lang="en-US" altLang="ja-JP" sz="1800" dirty="0"/>
              <a:t> </a:t>
            </a:r>
            <a:r>
              <a:rPr lang="en-US" altLang="ja-JP" sz="1800" dirty="0" smtClean="0"/>
              <a:t>procured</a:t>
            </a:r>
            <a:r>
              <a:rPr lang="en-US" altLang="ja-JP" sz="1800" dirty="0" smtClean="0">
                <a:sym typeface="Arial" charset="0"/>
              </a:rPr>
              <a:t> (public CERN design)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ja-JP" sz="1800" dirty="0" smtClean="0">
                <a:sym typeface="Arial" charset="0"/>
              </a:rPr>
              <a:t>Read-out via CAN bus interface, implemented</a:t>
            </a:r>
            <a:endParaRPr lang="en-US" altLang="ja-JP" sz="1800" dirty="0">
              <a:sym typeface="Arial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ja-JP" sz="1800" dirty="0" smtClean="0">
                <a:sym typeface="Arial" charset="0"/>
              </a:rPr>
              <a:t>Now </a:t>
            </a:r>
            <a:r>
              <a:rPr lang="en-US" altLang="ja-JP" sz="1800" dirty="0">
                <a:sym typeface="Arial" charset="0"/>
              </a:rPr>
              <a:t>purchasing 100 </a:t>
            </a:r>
            <a:r>
              <a:rPr lang="en-US" altLang="ja-JP" sz="1800" dirty="0" err="1">
                <a:sym typeface="Arial" charset="0"/>
              </a:rPr>
              <a:t>Betatherm</a:t>
            </a:r>
            <a:r>
              <a:rPr lang="en-US" altLang="ja-JP" sz="1800" dirty="0">
                <a:sym typeface="Arial" charset="0"/>
              </a:rPr>
              <a:t> thermistors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altLang="ja-JP" sz="2800" dirty="0">
              <a:sym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3600" dirty="0">
              <a:sym typeface="Arial" charset="0"/>
            </a:endParaRPr>
          </a:p>
        </p:txBody>
      </p:sp>
      <p:pic>
        <p:nvPicPr>
          <p:cNvPr id="2" name="Picture 1" descr="Screen shot 2014-05-08 at 17.56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221088"/>
            <a:ext cx="1828020" cy="2348880"/>
          </a:xfrm>
          <a:prstGeom prst="rect">
            <a:avLst/>
          </a:prstGeom>
        </p:spPr>
      </p:pic>
      <p:pic>
        <p:nvPicPr>
          <p:cNvPr id="5" name="Picture 4" descr="fig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260911"/>
            <a:ext cx="2232248" cy="238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Feasibility test in Vienna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5626" y="1155783"/>
            <a:ext cx="5834280" cy="5464995"/>
          </a:xfrm>
        </p:spPr>
        <p:txBody>
          <a:bodyPr>
            <a:normAutofit fontScale="92500" lnSpcReduction="10000"/>
          </a:bodyPr>
          <a:lstStyle/>
          <a:p>
            <a:pPr marL="0" indent="-11112">
              <a:buNone/>
            </a:pPr>
            <a:r>
              <a:rPr lang="en-US" dirty="0" smtClean="0"/>
              <a:t>Christian </a:t>
            </a:r>
            <a:r>
              <a:rPr lang="en-US" dirty="0" smtClean="0">
                <a:solidFill>
                  <a:srgbClr val="FF0000"/>
                </a:solidFill>
              </a:rPr>
              <a:t>successfully</a:t>
            </a:r>
            <a:r>
              <a:rPr lang="en-US" dirty="0" smtClean="0"/>
              <a:t> made a </a:t>
            </a:r>
            <a:r>
              <a:rPr lang="en-US" dirty="0" smtClean="0">
                <a:solidFill>
                  <a:srgbClr val="FF0000"/>
                </a:solidFill>
              </a:rPr>
              <a:t>mechanical test of </a:t>
            </a:r>
            <a:r>
              <a:rPr lang="en-US" dirty="0" smtClean="0"/>
              <a:t>this solution in April</a:t>
            </a:r>
          </a:p>
          <a:p>
            <a:pPr marL="446088" indent="-457200"/>
            <a:r>
              <a:rPr lang="en-US" dirty="0" smtClean="0"/>
              <a:t>a prototype “sandwich” consisting of an </a:t>
            </a:r>
            <a:r>
              <a:rPr lang="en-US" dirty="0" err="1" smtClean="0"/>
              <a:t>Airex</a:t>
            </a:r>
            <a:r>
              <a:rPr lang="en-US" dirty="0" smtClean="0"/>
              <a:t> sheet with an impressed groove (⌀ ~500µm) and an Origami CE flex; </a:t>
            </a:r>
          </a:p>
          <a:p>
            <a:pPr marL="446088" indent="-457200"/>
            <a:r>
              <a:rPr lang="en-US" dirty="0" smtClean="0"/>
              <a:t>a commercial </a:t>
            </a:r>
            <a:r>
              <a:rPr lang="en-US" dirty="0"/>
              <a:t>optical fiber from which </a:t>
            </a:r>
            <a:r>
              <a:rPr lang="en-US" dirty="0" smtClean="0"/>
              <a:t>they </a:t>
            </a:r>
            <a:r>
              <a:rPr lang="en-US" dirty="0"/>
              <a:t>removed the </a:t>
            </a:r>
            <a:r>
              <a:rPr lang="en-US" dirty="0" smtClean="0"/>
              <a:t>cover (coating).  Section of uncovered fiber </a:t>
            </a:r>
            <a:r>
              <a:rPr lang="en-US" dirty="0"/>
              <a:t>~</a:t>
            </a:r>
            <a:r>
              <a:rPr lang="en-US" dirty="0" smtClean="0"/>
              <a:t>200µm</a:t>
            </a:r>
          </a:p>
          <a:p>
            <a:pPr marL="0" indent="0">
              <a:buNone/>
            </a:pPr>
            <a:r>
              <a:rPr lang="en-US" dirty="0" smtClean="0"/>
              <a:t>A groove impressed on all </a:t>
            </a:r>
            <a:r>
              <a:rPr lang="en-US" dirty="0" err="1" smtClean="0"/>
              <a:t>Airex</a:t>
            </a:r>
            <a:r>
              <a:rPr lang="en-US" dirty="0" smtClean="0"/>
              <a:t> sheets.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Now a functional test is also needed!</a:t>
            </a:r>
          </a:p>
          <a:p>
            <a:pPr marL="0" indent="0">
              <a:buNone/>
            </a:pPr>
            <a:r>
              <a:rPr lang="en-US" dirty="0" smtClean="0"/>
              <a:t>The plan: </a:t>
            </a:r>
            <a:r>
              <a:rPr lang="en-US" dirty="0" smtClean="0">
                <a:solidFill>
                  <a:srgbClr val="FF0000"/>
                </a:solidFill>
              </a:rPr>
              <a:t>feed</a:t>
            </a:r>
            <a:r>
              <a:rPr lang="en-US" dirty="0" smtClean="0"/>
              <a:t> in the fibers </a:t>
            </a:r>
            <a:r>
              <a:rPr lang="en-US" dirty="0" smtClean="0">
                <a:solidFill>
                  <a:srgbClr val="FF0000"/>
                </a:solidFill>
              </a:rPr>
              <a:t>after the ladder mount on the end rings</a:t>
            </a:r>
            <a:r>
              <a:rPr lang="en-US" dirty="0" smtClean="0"/>
              <a:t>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L.Lanceri &amp; L.Vitale, 6th VXD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23</a:t>
            </a:fld>
            <a:endParaRPr lang="en-US"/>
          </a:p>
        </p:txBody>
      </p:sp>
      <p:pic>
        <p:nvPicPr>
          <p:cNvPr id="13" name="Picture 12" descr="Origami_f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49879" y="2295042"/>
            <a:ext cx="5935555" cy="319036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6935597" y="5222425"/>
            <a:ext cx="941872" cy="90373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59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Cabling space from DOCKs to</a:t>
            </a:r>
            <a:r>
              <a:rPr lang="en-US" dirty="0"/>
              <a:t> to E-hut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Sep. 30,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L.Vitale &amp; L.Lanceri -- 6th VXD Meeting - Pisa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24B9-3160-AA4A-AAB3-EDE37332DE13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9659" y="897469"/>
            <a:ext cx="8202161" cy="5035511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l"/>
            <a:r>
              <a:rPr lang="en-US" sz="1700" dirty="0">
                <a:solidFill>
                  <a:srgbClr val="000000"/>
                </a:solidFill>
              </a:rPr>
              <a:t>Numbers for </a:t>
            </a:r>
            <a:r>
              <a:rPr lang="en-US" sz="1700" dirty="0" err="1">
                <a:solidFill>
                  <a:srgbClr val="000000"/>
                </a:solidFill>
              </a:rPr>
              <a:t>calculatiion</a:t>
            </a:r>
            <a:r>
              <a:rPr lang="en-US" sz="1700" dirty="0">
                <a:solidFill>
                  <a:srgbClr val="000000"/>
                </a:solidFill>
              </a:rPr>
              <a:t> of required Cross Sections:</a:t>
            </a:r>
          </a:p>
          <a:p>
            <a:pPr marL="321457" indent="-321457">
              <a:buAutoNum type="alphaLcParenR"/>
            </a:pPr>
            <a:r>
              <a:rPr lang="en-US" sz="1700" dirty="0">
                <a:solidFill>
                  <a:srgbClr val="000000"/>
                </a:solidFill>
              </a:rPr>
              <a:t>diamond sensors: initially based on (4+8)+(4+8) sensors in total, two coaxial cables per sensor, 24 coaxial cables (FW) + 24 coaxial cables (BW), 5.5 mm diameter each (June written request by Lorenzo)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</a:rPr>
              <a:t>    reduced (after July 21st discussion) to (4+6)+(4+6) sensors: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</a:rPr>
              <a:t>    20 coaxial cables (FW) + 20 coaxial cables (BW), </a:t>
            </a:r>
            <a:r>
              <a:rPr lang="en-US" sz="1700" b="1" dirty="0">
                <a:solidFill>
                  <a:srgbClr val="000000"/>
                </a:solidFill>
              </a:rPr>
              <a:t>5.5 mm diameter each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</a:rPr>
              <a:t>b) NTC sensors: minimum request based on 64 NTC thermistors in total (*)</a:t>
            </a:r>
          </a:p>
          <a:p>
            <a:pPr lvl="1" algn="l"/>
            <a:r>
              <a:rPr lang="en-US" sz="1700" dirty="0">
                <a:solidFill>
                  <a:srgbClr val="000000"/>
                </a:solidFill>
              </a:rPr>
              <a:t>    (= 12x2 NTC on half rings + 16x2 NTC on CO2 inlets and outlets + 8 cross-reference on FOS fibers) from DOCK to E-hut: 4 = (2+2) (**) screened multi-conductor twisted pairs, </a:t>
            </a:r>
            <a:r>
              <a:rPr lang="en-US" sz="1700" b="1" dirty="0">
                <a:solidFill>
                  <a:srgbClr val="000000"/>
                </a:solidFill>
              </a:rPr>
              <a:t>11 mm diameter each</a:t>
            </a:r>
          </a:p>
          <a:p>
            <a:pPr lvl="1" algn="l"/>
            <a:r>
              <a:rPr lang="en-US" sz="1700" dirty="0">
                <a:solidFill>
                  <a:srgbClr val="000000"/>
                </a:solidFill>
              </a:rPr>
              <a:t>    (*) The system with 96 channels allows for one full spare ELMB (32 channels) always available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</a:rPr>
              <a:t>          or additional NTC sensors requests (thermal screen, beam pipe, ...) that however would imply to increase the number of cables from 4 to a maximum of 6 in total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</a:rPr>
              <a:t>    (**) The exact location of sensors has to be decided, 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</a:rPr>
              <a:t>           as a consequence the FW-BW sharing may not be symmetric</a:t>
            </a:r>
          </a:p>
          <a:p>
            <a:pPr algn="l"/>
            <a:endParaRPr lang="en-US" sz="1700" dirty="0">
              <a:solidFill>
                <a:srgbClr val="000000"/>
              </a:solidFill>
            </a:endParaRPr>
          </a:p>
          <a:p>
            <a:pPr algn="l"/>
            <a:r>
              <a:rPr lang="en-US" sz="1700" dirty="0">
                <a:solidFill>
                  <a:srgbClr val="000000"/>
                </a:solidFill>
              </a:rPr>
              <a:t>c) FOS fibers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</a:rPr>
              <a:t>    38 fibers (10(L4)+12(L5)+16(L6)), about </a:t>
            </a:r>
            <a:r>
              <a:rPr lang="en-US" sz="1700" b="1" dirty="0">
                <a:solidFill>
                  <a:srgbClr val="000000"/>
                </a:solidFill>
              </a:rPr>
              <a:t>1mm diameter each, all BW</a:t>
            </a:r>
            <a:r>
              <a:rPr lang="en-US" sz="1700" dirty="0">
                <a:solidFill>
                  <a:srgbClr val="000000"/>
                </a:solidFill>
              </a:rPr>
              <a:t>; (bundled together?)</a:t>
            </a:r>
          </a:p>
        </p:txBody>
      </p:sp>
    </p:spTree>
    <p:extLst>
      <p:ext uri="{BB962C8B-B14F-4D97-AF65-F5344CB8AC3E}">
        <p14:creationId xmlns:p14="http://schemas.microsoft.com/office/powerpoint/2010/main" val="2084750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Title 1"/>
          <p:cNvSpPr>
            <a:spLocks noGrp="1"/>
          </p:cNvSpPr>
          <p:nvPr>
            <p:ph type="title"/>
          </p:nvPr>
        </p:nvSpPr>
        <p:spPr>
          <a:xfrm>
            <a:off x="685800" y="29"/>
            <a:ext cx="7772400" cy="76517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Approximate schedule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8667" y="6515100"/>
            <a:ext cx="561810" cy="304800"/>
          </a:xfrm>
          <a:prstGeom prst="rect">
            <a:avLst/>
          </a:prstGeom>
        </p:spPr>
        <p:txBody>
          <a:bodyPr lIns="91302" tIns="45652" rIns="91302" bIns="45652"/>
          <a:lstStyle/>
          <a:p>
            <a:fld id="{E4A71DA6-678B-4522-897C-87FEAFA2DAB5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432758"/>
              </p:ext>
            </p:extLst>
          </p:nvPr>
        </p:nvGraphicFramePr>
        <p:xfrm>
          <a:off x="1042989" y="4168775"/>
          <a:ext cx="6984775" cy="2573020"/>
        </p:xfrm>
        <a:graphic>
          <a:graphicData uri="http://schemas.openxmlformats.org/drawingml/2006/table">
            <a:tbl>
              <a:tblPr/>
              <a:tblGrid>
                <a:gridCol w="2419563"/>
                <a:gridCol w="502173"/>
                <a:gridCol w="471739"/>
                <a:gridCol w="456521"/>
                <a:gridCol w="441304"/>
                <a:gridCol w="456521"/>
                <a:gridCol w="456521"/>
                <a:gridCol w="426087"/>
                <a:gridCol w="410869"/>
                <a:gridCol w="486956"/>
                <a:gridCol w="456521"/>
              </a:tblGrid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 &amp; humidity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What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T&amp;H Specifications, sign up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Fibers, mechanical layout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Fibers, assembly tests (SVD)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Fibers, multiplexing scheme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Fibers design sign up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Procurement, assembly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installation (PXD &amp; SVD)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Thermistors, lab tests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Mechanics &amp; cabling design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Procurement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assembly, installation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636764"/>
              </p:ext>
            </p:extLst>
          </p:nvPr>
        </p:nvGraphicFramePr>
        <p:xfrm>
          <a:off x="1042989" y="736600"/>
          <a:ext cx="6984775" cy="3340100"/>
        </p:xfrm>
        <a:graphic>
          <a:graphicData uri="http://schemas.openxmlformats.org/drawingml/2006/table">
            <a:tbl>
              <a:tblPr/>
              <a:tblGrid>
                <a:gridCol w="2419563"/>
                <a:gridCol w="502173"/>
                <a:gridCol w="471739"/>
                <a:gridCol w="456521"/>
                <a:gridCol w="441304"/>
                <a:gridCol w="456521"/>
                <a:gridCol w="456521"/>
                <a:gridCol w="426087"/>
                <a:gridCol w="410869"/>
                <a:gridCol w="486956"/>
                <a:gridCol w="456521"/>
              </a:tblGrid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Radiation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What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Specifications, sign up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Simulations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Dosimetry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characterization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DD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Diamond sensors choice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Mechanics &amp; cabling design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Electronics specifications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DD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DD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Electronics design &amp; proto.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Overall design, sign up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Components, procurement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"final" prototypes (4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ch.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BEAST, 1 preliminary tests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BEAST, 2 complete test (4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electronics production &amp; test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sensors installation &amp; cabling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electronics installation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 bwMode="auto">
          <a:xfrm>
            <a:off x="4774523" y="644317"/>
            <a:ext cx="101261" cy="6213684"/>
          </a:xfrm>
          <a:prstGeom prst="line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2F3946">
                    <a:alpha val="84999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4774523" y="897497"/>
            <a:ext cx="0" cy="5873153"/>
          </a:xfrm>
          <a:prstGeom prst="line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38100" cap="flat" cmpd="sng" algn="ctr">
            <a:solidFill>
              <a:srgbClr val="FF0000">
                <a:alpha val="84999"/>
              </a:srgb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68398" y="1454406"/>
            <a:ext cx="556937" cy="0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38100" cap="flat" cmpd="sng" algn="ctr">
            <a:solidFill>
              <a:srgbClr val="FF0000">
                <a:alpha val="84999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268398" y="1656928"/>
            <a:ext cx="556937" cy="0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38100" cap="flat" cmpd="sng" algn="ctr">
            <a:solidFill>
              <a:srgbClr val="FF0000">
                <a:alpha val="84999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268398" y="2264496"/>
            <a:ext cx="556937" cy="0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38100" cap="flat" cmpd="sng" algn="ctr">
            <a:solidFill>
              <a:srgbClr val="FF0000">
                <a:alpha val="84999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68398" y="5099811"/>
            <a:ext cx="556937" cy="0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38100" cap="flat" cmpd="sng" algn="ctr">
            <a:solidFill>
              <a:srgbClr val="FF0000">
                <a:alpha val="84999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42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123901"/>
            <a:ext cx="8228707" cy="59828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Radiation Monitoring and Beam Abort</a:t>
            </a:r>
            <a:endParaRPr lang="en-US" dirty="0"/>
          </a:p>
        </p:txBody>
      </p:sp>
      <p:pic>
        <p:nvPicPr>
          <p:cNvPr id="153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9"/>
          <a:stretch>
            <a:fillRect/>
          </a:stretch>
        </p:blipFill>
        <p:spPr bwMode="auto">
          <a:xfrm>
            <a:off x="683121" y="2365252"/>
            <a:ext cx="7810128" cy="22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 descr="fig_RadMon_PXD_mech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534" y="837159"/>
            <a:ext cx="2042666" cy="158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8" descr="fig_RadMon_SVD_mech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5" y="947663"/>
            <a:ext cx="1670968" cy="146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 flipH="1">
            <a:off x="3059535" y="2163245"/>
            <a:ext cx="431973" cy="936501"/>
          </a:xfrm>
          <a:prstGeom prst="straightConnector1">
            <a:avLst/>
          </a:prstGeom>
          <a:solidFill>
            <a:srgbClr val="BBE0E3"/>
          </a:solidFill>
          <a:ln w="254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3491509" y="2163217"/>
            <a:ext cx="2160984" cy="1080492"/>
          </a:xfrm>
          <a:prstGeom prst="straightConnector1">
            <a:avLst/>
          </a:prstGeom>
          <a:solidFill>
            <a:srgbClr val="BBE0E3"/>
          </a:solidFill>
          <a:ln w="254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4875610" y="1701105"/>
            <a:ext cx="632892" cy="1576090"/>
          </a:xfrm>
          <a:prstGeom prst="straightConnector1">
            <a:avLst/>
          </a:prstGeom>
          <a:solidFill>
            <a:srgbClr val="BBE0E3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3813005" y="1701105"/>
            <a:ext cx="1695525" cy="1576090"/>
          </a:xfrm>
          <a:prstGeom prst="straightConnector1">
            <a:avLst/>
          </a:prstGeom>
          <a:solidFill>
            <a:srgbClr val="BBE0E3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369" name="TextBox 13"/>
          <p:cNvSpPr txBox="1">
            <a:spLocks noChangeArrowheads="1"/>
          </p:cNvSpPr>
          <p:nvPr/>
        </p:nvSpPr>
        <p:spPr bwMode="auto">
          <a:xfrm>
            <a:off x="1837946" y="948099"/>
            <a:ext cx="3193553" cy="119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2" tIns="45652" rIns="91302" bIns="45652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3366FF"/>
                </a:solidFill>
              </a:rPr>
              <a:t>6 + 6 sensors (was 8+8)</a:t>
            </a:r>
            <a:endParaRPr lang="en-US" sz="2400" dirty="0">
              <a:solidFill>
                <a:srgbClr val="3366FF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3366FF"/>
                </a:solidFill>
              </a:rPr>
              <a:t>o</a:t>
            </a:r>
            <a:r>
              <a:rPr lang="en-US" sz="2400" dirty="0">
                <a:solidFill>
                  <a:srgbClr val="3366FF"/>
                </a:solidFill>
              </a:rPr>
              <a:t>n SVD support cone </a:t>
            </a:r>
          </a:p>
          <a:p>
            <a:pPr eaLnBrk="1" hangingPunct="1"/>
            <a:r>
              <a:rPr lang="en-US" sz="2400" dirty="0">
                <a:solidFill>
                  <a:srgbClr val="3366FF"/>
                </a:solidFill>
              </a:rPr>
              <a:t>(close to </a:t>
            </a:r>
            <a:r>
              <a:rPr lang="en-US" sz="2400" dirty="0">
                <a:solidFill>
                  <a:srgbClr val="3366FF"/>
                </a:solidFill>
              </a:rPr>
              <a:t>L3 </a:t>
            </a:r>
            <a:r>
              <a:rPr lang="en-US" sz="2400" dirty="0">
                <a:solidFill>
                  <a:srgbClr val="3366FF"/>
                </a:solidFill>
              </a:rPr>
              <a:t>rings)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15370" name="TextBox 14"/>
          <p:cNvSpPr txBox="1">
            <a:spLocks noChangeArrowheads="1"/>
          </p:cNvSpPr>
          <p:nvPr/>
        </p:nvSpPr>
        <p:spPr bwMode="auto">
          <a:xfrm>
            <a:off x="4875784" y="897469"/>
            <a:ext cx="2159869" cy="8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2" tIns="45652" rIns="91302" bIns="45652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0000"/>
                </a:solidFill>
              </a:rPr>
              <a:t>4 + 4 </a:t>
            </a:r>
            <a:r>
              <a:rPr lang="en-US" sz="2400" dirty="0">
                <a:solidFill>
                  <a:srgbClr val="FF0000"/>
                </a:solidFill>
              </a:rPr>
              <a:t>sensors</a:t>
            </a:r>
            <a:endParaRPr lang="en-US" sz="24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FF0000"/>
                </a:solidFill>
              </a:rPr>
              <a:t>PXD-beam pipe</a:t>
            </a:r>
          </a:p>
        </p:txBody>
      </p:sp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1692176" y="5410275"/>
            <a:ext cx="1204392" cy="101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2" tIns="45652" rIns="91302" bIns="45652">
            <a:spAutoFit/>
          </a:bodyPr>
          <a:lstStyle/>
          <a:p>
            <a:r>
              <a:rPr lang="en-US" sz="2000"/>
              <a:t>Shielded</a:t>
            </a:r>
          </a:p>
          <a:p>
            <a:r>
              <a:rPr lang="en-US" sz="2000"/>
              <a:t>diamond</a:t>
            </a:r>
          </a:p>
          <a:p>
            <a:r>
              <a:rPr lang="en-US" sz="2000"/>
              <a:t>sensors</a:t>
            </a:r>
          </a:p>
        </p:txBody>
      </p:sp>
      <p:pic>
        <p:nvPicPr>
          <p:cNvPr id="15372" name="Picture 16" descr="fig_concept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48" y="5155779"/>
            <a:ext cx="2809503" cy="151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TextBox 17"/>
          <p:cNvSpPr txBox="1">
            <a:spLocks noChangeArrowheads="1"/>
          </p:cNvSpPr>
          <p:nvPr/>
        </p:nvSpPr>
        <p:spPr bwMode="auto">
          <a:xfrm>
            <a:off x="3154412" y="5379049"/>
            <a:ext cx="1697757" cy="93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2" tIns="45652" rIns="91302" bIns="45652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00"/>
                </a:solidFill>
              </a:rPr>
              <a:t>Voltage sources </a:t>
            </a:r>
          </a:p>
          <a:p>
            <a:pPr eaLnBrk="1" hangingPunct="1"/>
            <a:r>
              <a:rPr lang="en-US" sz="1800" dirty="0">
                <a:solidFill>
                  <a:srgbClr val="FF0000"/>
                </a:solidFill>
              </a:rPr>
              <a:t>(150÷500 V)</a:t>
            </a:r>
          </a:p>
          <a:p>
            <a:pPr eaLnBrk="1" hangingPunct="1"/>
            <a:r>
              <a:rPr lang="en-US" sz="1800" dirty="0" err="1">
                <a:solidFill>
                  <a:srgbClr val="FF0000"/>
                </a:solidFill>
              </a:rPr>
              <a:t>picoAmmeters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5374" name="TextBox 19"/>
          <p:cNvSpPr txBox="1">
            <a:spLocks noChangeArrowheads="1"/>
          </p:cNvSpPr>
          <p:nvPr/>
        </p:nvSpPr>
        <p:spPr bwMode="auto">
          <a:xfrm>
            <a:off x="301678" y="4740576"/>
            <a:ext cx="4360511" cy="46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2" tIns="45652" rIns="91302" bIns="45652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tx2"/>
                </a:solidFill>
              </a:rPr>
              <a:t>Sensors: </a:t>
            </a:r>
            <a:r>
              <a:rPr lang="en-US" sz="2400" dirty="0" err="1">
                <a:solidFill>
                  <a:schemeClr val="tx2"/>
                </a:solidFill>
              </a:rPr>
              <a:t>scCVD</a:t>
            </a:r>
            <a:r>
              <a:rPr lang="en-US" sz="2400" dirty="0">
                <a:solidFill>
                  <a:schemeClr val="tx2"/>
                </a:solidFill>
              </a:rPr>
              <a:t>, 4.5x4.5x0.5 mm</a:t>
            </a:r>
            <a:r>
              <a:rPr lang="en-US" sz="2400" baseline="30000" dirty="0">
                <a:solidFill>
                  <a:schemeClr val="tx2"/>
                </a:solidFill>
              </a:rPr>
              <a:t>3</a:t>
            </a:r>
            <a:endParaRPr lang="en-US" sz="2400" baseline="30000" dirty="0">
              <a:solidFill>
                <a:schemeClr val="tx2"/>
              </a:solidFill>
            </a:endParaRPr>
          </a:p>
        </p:txBody>
      </p:sp>
      <p:sp>
        <p:nvSpPr>
          <p:cNvPr id="15375" name="TextBox 20"/>
          <p:cNvSpPr txBox="1">
            <a:spLocks noChangeArrowheads="1"/>
          </p:cNvSpPr>
          <p:nvPr/>
        </p:nvSpPr>
        <p:spPr bwMode="auto">
          <a:xfrm>
            <a:off x="5078306" y="4796027"/>
            <a:ext cx="3782839" cy="1564928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02" tIns="45652" rIns="91302" bIns="45652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400" dirty="0">
                <a:solidFill>
                  <a:schemeClr val="tx2"/>
                </a:solidFill>
              </a:rPr>
              <a:t>Readout electronics and </a:t>
            </a:r>
            <a:endParaRPr lang="en-US" sz="2400" dirty="0">
              <a:solidFill>
                <a:schemeClr val="tx2"/>
              </a:solidFill>
            </a:endParaRPr>
          </a:p>
          <a:p>
            <a:pPr algn="l" eaLnBrk="1" hangingPunct="1"/>
            <a:r>
              <a:rPr lang="en-US" sz="2400" dirty="0">
                <a:solidFill>
                  <a:schemeClr val="tx2"/>
                </a:solidFill>
              </a:rPr>
              <a:t>Beam Abort </a:t>
            </a:r>
            <a:r>
              <a:rPr lang="en-US" sz="2400" dirty="0">
                <a:solidFill>
                  <a:schemeClr val="tx2"/>
                </a:solidFill>
              </a:rPr>
              <a:t>Trigger:</a:t>
            </a:r>
            <a:endParaRPr lang="en-US" sz="2400" dirty="0">
              <a:solidFill>
                <a:schemeClr val="tx2"/>
              </a:solidFill>
            </a:endParaRPr>
          </a:p>
          <a:p>
            <a:pPr algn="l" eaLnBrk="1" hangingPunct="1"/>
            <a:r>
              <a:rPr lang="en-US" sz="2400" dirty="0">
                <a:solidFill>
                  <a:srgbClr val="FF0000"/>
                </a:solidFill>
              </a:rPr>
              <a:t>In collaboration with </a:t>
            </a:r>
            <a:endParaRPr lang="en-US" sz="2400" dirty="0">
              <a:solidFill>
                <a:srgbClr val="FF0000"/>
              </a:solidFill>
            </a:endParaRPr>
          </a:p>
          <a:p>
            <a:pPr algn="l" eaLnBrk="1" hangingPunct="1"/>
            <a:r>
              <a:rPr lang="en-US" sz="2400" dirty="0" err="1">
                <a:solidFill>
                  <a:srgbClr val="FF0000"/>
                </a:solidFill>
              </a:rPr>
              <a:t>Elettra</a:t>
            </a:r>
            <a:r>
              <a:rPr lang="en-US" sz="2400" dirty="0">
                <a:solidFill>
                  <a:srgbClr val="FF0000"/>
                </a:solidFill>
              </a:rPr>
              <a:t> – Electronics Division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24B9-3160-AA4A-AAB3-EDE37332DE13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L.Lanceri &amp; L.Vitale, 6th VXD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685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Radiation </a:t>
            </a:r>
            <a:r>
              <a:rPr lang="en-US" sz="3400" dirty="0"/>
              <a:t>Monitoring: </a:t>
            </a:r>
            <a:r>
              <a:rPr lang="en-US" sz="3200" dirty="0"/>
              <a:t>Mechanics, cabling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31462" y="6515352"/>
            <a:ext cx="312539" cy="304725"/>
          </a:xfrm>
          <a:prstGeom prst="rect">
            <a:avLst/>
          </a:prstGeom>
        </p:spPr>
        <p:txBody>
          <a:bodyPr lIns="91302" tIns="45652" rIns="91302" bIns="45652"/>
          <a:lstStyle/>
          <a:p>
            <a:fld id="{1BED19C6-72E4-4D60-B072-821693447CB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4294967295"/>
          </p:nvPr>
        </p:nvSpPr>
        <p:spPr>
          <a:xfrm>
            <a:off x="116505" y="897469"/>
            <a:ext cx="4977062" cy="5366567"/>
          </a:xfrm>
        </p:spPr>
        <p:txBody>
          <a:bodyPr/>
          <a:lstStyle/>
          <a:p>
            <a:pPr marL="187252" indent="0">
              <a:buNone/>
            </a:pPr>
            <a:r>
              <a:rPr lang="en-US" dirty="0" smtClean="0"/>
              <a:t>Compact packages:</a:t>
            </a:r>
          </a:p>
          <a:p>
            <a:pPr marL="499318" lvl="1" indent="0">
              <a:buNone/>
            </a:pPr>
            <a:r>
              <a:rPr lang="en-US" sz="2000" dirty="0"/>
              <a:t>1) 12 </a:t>
            </a:r>
            <a:r>
              <a:rPr lang="en-US" sz="2000" dirty="0"/>
              <a:t>x 20 x 3.1 mm</a:t>
            </a:r>
            <a:r>
              <a:rPr lang="en-US" sz="2000" baseline="30000" dirty="0"/>
              <a:t>3 </a:t>
            </a:r>
          </a:p>
          <a:p>
            <a:pPr marL="499318" lvl="1" indent="0">
              <a:buNone/>
            </a:pPr>
            <a:r>
              <a:rPr lang="en-US" sz="2000" dirty="0"/>
              <a:t>multi-layer package, Rogers </a:t>
            </a:r>
            <a:r>
              <a:rPr lang="en-US" sz="2000" dirty="0"/>
              <a:t>laminate ok for SVD (we already have 28 pc)</a:t>
            </a:r>
          </a:p>
          <a:p>
            <a:pPr marL="499318" lvl="1" indent="0">
              <a:buNone/>
            </a:pPr>
            <a:r>
              <a:rPr lang="en-US" sz="2000" dirty="0"/>
              <a:t>2</a:t>
            </a:r>
            <a:r>
              <a:rPr lang="en-US" sz="2000" dirty="0"/>
              <a:t>) </a:t>
            </a:r>
            <a:r>
              <a:rPr lang="en-US" sz="2000" dirty="0">
                <a:solidFill>
                  <a:srgbClr val="3366FF"/>
                </a:solidFill>
              </a:rPr>
              <a:t>12 x 15 x 3.1 mm</a:t>
            </a:r>
            <a:r>
              <a:rPr lang="en-US" sz="2000" baseline="30000" dirty="0">
                <a:solidFill>
                  <a:srgbClr val="3366FF"/>
                </a:solidFill>
              </a:rPr>
              <a:t>3 </a:t>
            </a:r>
          </a:p>
          <a:p>
            <a:pPr marL="499318" lvl="1" indent="0">
              <a:buNone/>
            </a:pPr>
            <a:r>
              <a:rPr lang="en-US" sz="2000" dirty="0"/>
              <a:t>Same material, with </a:t>
            </a:r>
            <a:r>
              <a:rPr lang="en-US" sz="2000" dirty="0">
                <a:solidFill>
                  <a:srgbClr val="3366FF"/>
                </a:solidFill>
              </a:rPr>
              <a:t>perpendicular mounting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(for discussion, it can still be modified)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3366FF"/>
                </a:solidFill>
              </a:rPr>
              <a:t>we need input from simulation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(M. Ritter and C. Marinas working on it).</a:t>
            </a:r>
            <a:endParaRPr lang="en-US" sz="2000" dirty="0">
              <a:solidFill>
                <a:srgbClr val="000000"/>
              </a:solidFill>
            </a:endParaRPr>
          </a:p>
          <a:p>
            <a:pPr marL="187252" indent="0">
              <a:buNone/>
            </a:pPr>
            <a:r>
              <a:rPr lang="en-US" dirty="0" smtClean="0"/>
              <a:t>Cabling </a:t>
            </a:r>
          </a:p>
          <a:p>
            <a:pPr marL="499318" lvl="1" indent="0">
              <a:buNone/>
            </a:pPr>
            <a:r>
              <a:rPr lang="en-US" sz="1700" dirty="0"/>
              <a:t>3 m coaxial </a:t>
            </a:r>
            <a:r>
              <a:rPr lang="en-US" sz="1700" dirty="0"/>
              <a:t>thin (</a:t>
            </a:r>
            <a:r>
              <a:rPr lang="en-US" sz="1700" dirty="0"/>
              <a:t>HS SM47LSFH) </a:t>
            </a:r>
            <a:r>
              <a:rPr lang="en-US" sz="1700" dirty="0"/>
              <a:t>from sensors to </a:t>
            </a:r>
            <a:r>
              <a:rPr lang="en-US" sz="1700" dirty="0"/>
              <a:t>DOCKs</a:t>
            </a:r>
          </a:p>
          <a:p>
            <a:pPr marL="499318" lvl="1" indent="0">
              <a:buNone/>
            </a:pPr>
            <a:r>
              <a:rPr lang="en-US" sz="1700" dirty="0"/>
              <a:t>+ 15 </a:t>
            </a:r>
            <a:r>
              <a:rPr lang="en-US" sz="1700" dirty="0"/>
              <a:t>m (or more)  </a:t>
            </a:r>
            <a:r>
              <a:rPr lang="en-US" sz="1700" dirty="0"/>
              <a:t>HS S_04162-B60, double </a:t>
            </a:r>
            <a:r>
              <a:rPr lang="en-US" sz="1700" dirty="0"/>
              <a:t>shield</a:t>
            </a:r>
            <a:endParaRPr lang="en-US" sz="1700" dirty="0"/>
          </a:p>
        </p:txBody>
      </p:sp>
      <p:grpSp>
        <p:nvGrpSpPr>
          <p:cNvPr id="5" name="Group 4"/>
          <p:cNvGrpSpPr/>
          <p:nvPr/>
        </p:nvGrpSpPr>
        <p:grpSpPr>
          <a:xfrm>
            <a:off x="5837766" y="4390982"/>
            <a:ext cx="2987207" cy="2177117"/>
            <a:chOff x="7833748" y="2111693"/>
            <a:chExt cx="4790209" cy="358439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33748" y="2111693"/>
              <a:ext cx="4790209" cy="3584398"/>
            </a:xfrm>
            <a:prstGeom prst="rect">
              <a:avLst/>
            </a:prstGeom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70552" y="2140496"/>
              <a:ext cx="1387475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8" descr="Screen Shot 2014-06-02 at 20.07.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955" y="1251883"/>
            <a:ext cx="2484276" cy="1164504"/>
          </a:xfrm>
          <a:prstGeom prst="rect">
            <a:avLst/>
          </a:prstGeom>
        </p:spPr>
      </p:pic>
      <p:pic>
        <p:nvPicPr>
          <p:cNvPr id="11" name="Picture 10" descr="PcbPackage2cables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0" t="21434" r="8402" b="34816"/>
          <a:stretch/>
        </p:blipFill>
        <p:spPr>
          <a:xfrm rot="16200000">
            <a:off x="4847246" y="1027296"/>
            <a:ext cx="1620181" cy="136052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L.Lanceri &amp; L.Vitale, 6th VXD</a:t>
            </a:r>
            <a:endParaRPr lang="en-US" dirty="0"/>
          </a:p>
        </p:txBody>
      </p:sp>
      <p:pic>
        <p:nvPicPr>
          <p:cNvPr id="14" name="Picture 13" descr="Assy_PcbCable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6" t="22319" r="28646" b="19974"/>
          <a:stretch/>
        </p:blipFill>
        <p:spPr>
          <a:xfrm>
            <a:off x="5584612" y="2618910"/>
            <a:ext cx="1772072" cy="1579456"/>
          </a:xfrm>
          <a:prstGeom prst="rect">
            <a:avLst/>
          </a:prstGeom>
        </p:spPr>
      </p:pic>
      <p:pic>
        <p:nvPicPr>
          <p:cNvPr id="15" name="Picture 14" descr="2014-08-24-2760.jpe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8" t="40618" r="52778" b="37407"/>
          <a:stretch/>
        </p:blipFill>
        <p:spPr>
          <a:xfrm>
            <a:off x="7660468" y="2922694"/>
            <a:ext cx="1023938" cy="10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86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x_o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6" y="4237624"/>
            <a:ext cx="3812541" cy="2309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Characterization of </a:t>
            </a:r>
            <a:r>
              <a:rPr lang="en-US" dirty="0" err="1" smtClean="0"/>
              <a:t>scCVD</a:t>
            </a:r>
            <a:r>
              <a:rPr lang="en-US" dirty="0" smtClean="0"/>
              <a:t>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074" y="897469"/>
            <a:ext cx="7999666" cy="556937"/>
          </a:xfrm>
        </p:spPr>
        <p:txBody>
          <a:bodyPr>
            <a:normAutofit fontScale="70000" lnSpcReduction="20000"/>
          </a:bodyPr>
          <a:lstStyle/>
          <a:p>
            <a:pPr marL="187248" indent="0">
              <a:buNone/>
            </a:pPr>
            <a:r>
              <a:rPr lang="en-US" dirty="0" smtClean="0"/>
              <a:t>Single electrons, </a:t>
            </a:r>
            <a:r>
              <a:rPr lang="en-US" dirty="0" smtClean="0"/>
              <a:t>from </a:t>
            </a:r>
            <a:r>
              <a:rPr lang="en-US" dirty="0" smtClean="0"/>
              <a:t>Sr90 </a:t>
            </a:r>
            <a:r>
              <a:rPr lang="en-US" dirty="0" smtClean="0"/>
              <a:t>1</a:t>
            </a:r>
            <a:r>
              <a:rPr lang="en-US" dirty="0" smtClean="0"/>
              <a:t>-2 MeV (MIP): Landau peak </a:t>
            </a:r>
            <a:r>
              <a:rPr lang="en-US" dirty="0" err="1" smtClean="0"/>
              <a:t>vs</a:t>
            </a:r>
            <a:r>
              <a:rPr lang="en-US" dirty="0" smtClean="0"/>
              <a:t> HV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24B9-3160-AA4A-AAB3-EDE37332DE13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 descr="MPV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r="6575" b="2718"/>
          <a:stretch/>
        </p:blipFill>
        <p:spPr>
          <a:xfrm>
            <a:off x="4313575" y="1282538"/>
            <a:ext cx="3412450" cy="2166438"/>
          </a:xfrm>
          <a:prstGeom prst="rect">
            <a:avLst/>
          </a:prstGeom>
        </p:spPr>
      </p:pic>
      <p:pic>
        <p:nvPicPr>
          <p:cNvPr id="8" name="Picture 7" descr="2014_05_23_50V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786" y="1460920"/>
            <a:ext cx="2588027" cy="1809673"/>
          </a:xfrm>
          <a:prstGeom prst="rect">
            <a:avLst/>
          </a:prstGeom>
        </p:spPr>
      </p:pic>
      <p:sp>
        <p:nvSpPr>
          <p:cNvPr id="9" name="Rectangle 4"/>
          <p:cNvSpPr>
            <a:spLocks/>
          </p:cNvSpPr>
          <p:nvPr/>
        </p:nvSpPr>
        <p:spPr bwMode="auto">
          <a:xfrm>
            <a:off x="4521369" y="2365757"/>
            <a:ext cx="2607469" cy="33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6787" tIns="26787" rIns="26787" bIns="26787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Gill Sans" pitchFamily="-72" charset="0"/>
                <a:cs typeface="ＭＳ Ｐゴシック" pitchFamily="-72" charset="-128"/>
                <a:sym typeface="Gill Sans" pitchFamily="-72" charset="0"/>
              </a:rPr>
              <a:t>MPV </a:t>
            </a:r>
            <a:r>
              <a:rPr lang="en-US" sz="1400" dirty="0" err="1">
                <a:latin typeface="Gill Sans" pitchFamily="-72" charset="0"/>
                <a:cs typeface="ＭＳ Ｐゴシック" pitchFamily="-72" charset="-128"/>
                <a:sym typeface="Gill Sans" pitchFamily="-72" charset="0"/>
              </a:rPr>
              <a:t>vs</a:t>
            </a:r>
            <a:r>
              <a:rPr lang="en-US" sz="1400" dirty="0">
                <a:latin typeface="Gill Sans" pitchFamily="-72" charset="0"/>
                <a:cs typeface="ＭＳ Ｐゴシック" pitchFamily="-72" charset="-128"/>
                <a:sym typeface="Gill Sans" pitchFamily="-72" charset="0"/>
              </a:rPr>
              <a:t> HV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L.Lanceri &amp; L.Vitale, 6th VXD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42687" y="3383575"/>
            <a:ext cx="8455314" cy="115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660" tIns="35660" rIns="35660" bIns="35660" numCol="1" anchor="ctr" anchorCtr="0" compatLnSpc="1">
            <a:prstTxWarp prst="textNoShape">
              <a:avLst/>
            </a:prstTxWarp>
          </a:bodyPr>
          <a:lstStyle>
            <a:lvl1pPr marL="837005" indent="-570673" algn="l" rtl="0" eaLnBrk="0" fontAlgn="base" hangingPunct="0">
              <a:spcBef>
                <a:spcPts val="2399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600">
                <a:solidFill>
                  <a:srgbClr val="0000FF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0867" indent="-570673" algn="l" rtl="0" eaLnBrk="0" fontAlgn="base" hangingPunct="0">
              <a:spcBef>
                <a:spcPts val="2399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4730" indent="-570673" algn="l" rtl="0" eaLnBrk="0" fontAlgn="base" hangingPunct="0">
              <a:spcBef>
                <a:spcPts val="2399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68593" indent="-570673" algn="l" rtl="0" eaLnBrk="0" fontAlgn="base" hangingPunct="0">
              <a:spcBef>
                <a:spcPts val="2399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2456" indent="-570673" algn="l" rtl="0" eaLnBrk="0" fontAlgn="base" hangingPunct="0">
              <a:spcBef>
                <a:spcPts val="2399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68990" indent="-570673" algn="l" rtl="0" fontAlgn="base">
              <a:spcBef>
                <a:spcPts val="2399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25543" indent="-570673" algn="l" rtl="0" fontAlgn="base">
              <a:spcBef>
                <a:spcPts val="2399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2082" indent="-570673" algn="l" rtl="0" fontAlgn="base">
              <a:spcBef>
                <a:spcPts val="2399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38631" indent="-570673" algn="l" rtl="0" fontAlgn="base">
              <a:spcBef>
                <a:spcPts val="2399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187248" indent="0">
              <a:buNone/>
            </a:pPr>
            <a:r>
              <a:rPr lang="en-US" sz="2400" dirty="0" smtClean="0">
                <a:solidFill>
                  <a:srgbClr val="3366FF"/>
                </a:solidFill>
              </a:rPr>
              <a:t>Current measurements studies with Sr90 </a:t>
            </a:r>
            <a:r>
              <a:rPr lang="en-US" sz="2400" dirty="0">
                <a:solidFill>
                  <a:srgbClr val="3366FF"/>
                </a:solidFill>
              </a:rPr>
              <a:t>point-like source, 3.2 </a:t>
            </a:r>
            <a:r>
              <a:rPr lang="en-US" sz="2400" dirty="0" err="1">
                <a:solidFill>
                  <a:srgbClr val="3366FF"/>
                </a:solidFill>
              </a:rPr>
              <a:t>MBq</a:t>
            </a:r>
            <a:r>
              <a:rPr lang="en-US" sz="2400" dirty="0">
                <a:solidFill>
                  <a:srgbClr val="3366FF"/>
                </a:solidFill>
              </a:rPr>
              <a:t>, at different distances, compared to FLUKA simulations, </a:t>
            </a:r>
            <a:r>
              <a:rPr lang="en-US" sz="2400" dirty="0" smtClean="0">
                <a:solidFill>
                  <a:srgbClr val="3366FF"/>
                </a:solidFill>
              </a:rPr>
              <a:t>+ long </a:t>
            </a:r>
            <a:r>
              <a:rPr lang="en-US" sz="2400" dirty="0">
                <a:solidFill>
                  <a:srgbClr val="3366FF"/>
                </a:solidFill>
              </a:rPr>
              <a:t>term studies for stability and </a:t>
            </a:r>
            <a:r>
              <a:rPr lang="en-US" sz="2400" dirty="0" smtClean="0">
                <a:solidFill>
                  <a:srgbClr val="3366FF"/>
                </a:solidFill>
              </a:rPr>
              <a:t>reproducibility </a:t>
            </a:r>
            <a:endParaRPr lang="en-US" sz="2400" dirty="0">
              <a:solidFill>
                <a:srgbClr val="3366FF"/>
              </a:solidFill>
            </a:endParaRPr>
          </a:p>
        </p:txBody>
      </p:sp>
      <p:pic>
        <p:nvPicPr>
          <p:cNvPr id="12" name="Picture 11" descr="Screen Shot 2014-09-08 at 12.18.4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492243"/>
            <a:ext cx="3509134" cy="19212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964252" y="6112423"/>
            <a:ext cx="670064" cy="281327"/>
          </a:xfrm>
          <a:prstGeom prst="rect">
            <a:avLst/>
          </a:prstGeom>
          <a:noFill/>
        </p:spPr>
        <p:txBody>
          <a:bodyPr wrap="none" lIns="64288" tIns="32144" rIns="64288" bIns="32144" rtlCol="0">
            <a:spAutoFit/>
          </a:bodyPr>
          <a:lstStyle/>
          <a:p>
            <a:r>
              <a:rPr lang="en-US" sz="1400" dirty="0"/>
              <a:t>d [mm]</a:t>
            </a:r>
          </a:p>
        </p:txBody>
      </p:sp>
    </p:spTree>
    <p:extLst>
      <p:ext uri="{BB962C8B-B14F-4D97-AF65-F5344CB8AC3E}">
        <p14:creationId xmlns:p14="http://schemas.microsoft.com/office/powerpoint/2010/main" val="428860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269" y="178596"/>
            <a:ext cx="8151531" cy="516351"/>
          </a:xfrm>
        </p:spPr>
        <p:txBody>
          <a:bodyPr>
            <a:normAutofit fontScale="90000"/>
          </a:bodyPr>
          <a:lstStyle/>
          <a:p>
            <a:r>
              <a:rPr lang="en-US" dirty="0"/>
              <a:t>Radiation </a:t>
            </a:r>
            <a:r>
              <a:rPr lang="en-US" dirty="0" smtClean="0"/>
              <a:t>Monitoring Electronics</a:t>
            </a:r>
            <a:endParaRPr lang="en-US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658" y="948100"/>
            <a:ext cx="8455314" cy="5366844"/>
          </a:xfrm>
        </p:spPr>
        <p:txBody>
          <a:bodyPr>
            <a:normAutofit fontScale="92500" lnSpcReduction="20000"/>
          </a:bodyPr>
          <a:lstStyle/>
          <a:p>
            <a:pPr marL="39630" indent="0">
              <a:buNone/>
            </a:pPr>
            <a:r>
              <a:rPr lang="en-US" sz="2800" dirty="0" smtClean="0"/>
              <a:t>For each of the 4 input channels (diamond sensors)</a:t>
            </a:r>
          </a:p>
          <a:p>
            <a:pPr marL="499337" lvl="1" indent="0">
              <a:buNone/>
            </a:pPr>
            <a:r>
              <a:rPr lang="en-US" sz="2000" dirty="0" smtClean="0"/>
              <a:t>Individual </a:t>
            </a:r>
            <a:r>
              <a:rPr lang="en-US" sz="2000" dirty="0" smtClean="0">
                <a:solidFill>
                  <a:srgbClr val="FF0000"/>
                </a:solidFill>
              </a:rPr>
              <a:t>HV supply</a:t>
            </a:r>
          </a:p>
          <a:p>
            <a:pPr marL="499337" lvl="1" indent="0">
              <a:buNone/>
            </a:pPr>
            <a:r>
              <a:rPr lang="en-US" sz="2000" dirty="0" smtClean="0"/>
              <a:t>Effective </a:t>
            </a:r>
            <a:r>
              <a:rPr lang="en-US" sz="2000" dirty="0" smtClean="0">
                <a:solidFill>
                  <a:srgbClr val="FF0000"/>
                </a:solidFill>
              </a:rPr>
              <a:t>bandwidth</a:t>
            </a:r>
            <a:r>
              <a:rPr lang="en-US" sz="2000" dirty="0" smtClean="0"/>
              <a:t>: 100 kHz (matched to 1 revolution = 10 </a:t>
            </a:r>
            <a:r>
              <a:rPr lang="en-US" sz="2000" dirty="0" err="1" smtClean="0"/>
              <a:t>μs</a:t>
            </a:r>
            <a:r>
              <a:rPr lang="en-US" sz="2000" dirty="0" smtClean="0"/>
              <a:t>)</a:t>
            </a:r>
          </a:p>
          <a:p>
            <a:pPr marL="499337" lvl="1" indent="0">
              <a:buNone/>
            </a:pPr>
            <a:r>
              <a:rPr lang="en-US" sz="2000" dirty="0" smtClean="0"/>
              <a:t>Selectable </a:t>
            </a:r>
            <a:r>
              <a:rPr lang="en-US" sz="2000" dirty="0" smtClean="0">
                <a:solidFill>
                  <a:srgbClr val="FF0000"/>
                </a:solidFill>
              </a:rPr>
              <a:t>current range</a:t>
            </a:r>
            <a:r>
              <a:rPr lang="en-US" sz="2000" dirty="0" smtClean="0"/>
              <a:t>: 0-50 </a:t>
            </a:r>
            <a:r>
              <a:rPr lang="en-US" sz="2000" dirty="0" err="1" smtClean="0"/>
              <a:t>μA</a:t>
            </a:r>
            <a:r>
              <a:rPr lang="en-US" sz="2000" dirty="0" smtClean="0"/>
              <a:t> or 0-2 mA </a:t>
            </a:r>
          </a:p>
          <a:p>
            <a:pPr marL="499337" lvl="1" indent="0">
              <a:buNone/>
            </a:pPr>
            <a:r>
              <a:rPr lang="en-US" sz="2000" dirty="0" smtClean="0"/>
              <a:t>16 (24?) - bit </a:t>
            </a:r>
            <a:r>
              <a:rPr lang="en-US" sz="2000" dirty="0" smtClean="0">
                <a:solidFill>
                  <a:srgbClr val="FF0000"/>
                </a:solidFill>
              </a:rPr>
              <a:t>ADC</a:t>
            </a:r>
            <a:r>
              <a:rPr lang="en-US" sz="2000" dirty="0" smtClean="0"/>
              <a:t>; over-sampling possible with </a:t>
            </a:r>
            <a:r>
              <a:rPr lang="en-US" sz="2000" dirty="0" err="1" smtClean="0"/>
              <a:t>freq</a:t>
            </a:r>
            <a:r>
              <a:rPr lang="en-US" sz="2000" dirty="0" smtClean="0"/>
              <a:t> &gt; 100 kHz</a:t>
            </a:r>
          </a:p>
          <a:p>
            <a:pPr marL="499337" lvl="1" indent="0">
              <a:buNone/>
            </a:pPr>
            <a:r>
              <a:rPr lang="en-US" sz="2000" dirty="0" smtClean="0"/>
              <a:t>4 circular </a:t>
            </a:r>
            <a:r>
              <a:rPr lang="en-US" sz="2000" dirty="0" smtClean="0">
                <a:solidFill>
                  <a:srgbClr val="FF0000"/>
                </a:solidFill>
              </a:rPr>
              <a:t>data buffers</a:t>
            </a:r>
            <a:r>
              <a:rPr lang="en-US" sz="2000" dirty="0" smtClean="0"/>
              <a:t>, updated every 10 </a:t>
            </a:r>
            <a:r>
              <a:rPr lang="en-US" sz="2000" dirty="0" err="1" smtClean="0"/>
              <a:t>μs</a:t>
            </a:r>
            <a:r>
              <a:rPr lang="en-US" sz="2000" dirty="0" smtClean="0"/>
              <a:t>:</a:t>
            </a:r>
          </a:p>
          <a:p>
            <a:pPr marL="811417" lvl="2" indent="0">
              <a:buNone/>
            </a:pPr>
            <a:r>
              <a:rPr lang="en-US" sz="1500" dirty="0" smtClean="0"/>
              <a:t>“Raw data” and 3 levels of "sliding sums” over programmable numbers of cycles </a:t>
            </a:r>
          </a:p>
          <a:p>
            <a:pPr marL="811417" lvl="2" indent="0">
              <a:buNone/>
            </a:pPr>
            <a:r>
              <a:rPr lang="en-US" sz="1500" dirty="0" smtClean="0"/>
              <a:t>digital filtering levels and time responses, from "immediate" (10 us) to "very slow" (typically 1 s)</a:t>
            </a:r>
          </a:p>
          <a:p>
            <a:pPr marL="502485" lvl="1" indent="0">
              <a:buNone/>
            </a:pPr>
            <a:r>
              <a:rPr lang="en-US" sz="2000" dirty="0" smtClean="0"/>
              <a:t>4 levels of </a:t>
            </a:r>
            <a:r>
              <a:rPr lang="en-US" sz="2000" dirty="0" smtClean="0">
                <a:solidFill>
                  <a:srgbClr val="FF0000"/>
                </a:solidFill>
              </a:rPr>
              <a:t>abort signals</a:t>
            </a:r>
          </a:p>
          <a:p>
            <a:pPr marL="901953" lvl="2" indent="0">
              <a:buNone/>
            </a:pPr>
            <a:r>
              <a:rPr lang="en-US" sz="1700" dirty="0" smtClean="0"/>
              <a:t>from the comparison of raw data and sliding sums with the programmable thresholds, selected according to a “</a:t>
            </a:r>
            <a:r>
              <a:rPr lang="en-US" sz="1700" dirty="0" err="1" smtClean="0"/>
              <a:t>SuperKEKB</a:t>
            </a:r>
            <a:r>
              <a:rPr lang="en-US" sz="1700" dirty="0" smtClean="0"/>
              <a:t> Status Register”</a:t>
            </a:r>
          </a:p>
          <a:p>
            <a:pPr marL="439680" lvl="1" indent="0">
              <a:buNone/>
            </a:pPr>
            <a:r>
              <a:rPr lang="en-US" sz="1300" i="1" dirty="0" smtClean="0"/>
              <a:t>Approach similar to </a:t>
            </a:r>
            <a:r>
              <a:rPr lang="en-US" sz="1300" i="1" dirty="0" err="1" smtClean="0"/>
              <a:t>FermiLab</a:t>
            </a:r>
            <a:r>
              <a:rPr lang="en-US" sz="1300" i="1" dirty="0" smtClean="0"/>
              <a:t> Beam Loss Monitor (BLM) and CERN LHC BLM systems</a:t>
            </a:r>
          </a:p>
          <a:p>
            <a:pPr marL="439680" lvl="1" indent="0">
              <a:buNone/>
            </a:pPr>
            <a:r>
              <a:rPr lang="en-US" sz="1300" i="1" dirty="0" smtClean="0"/>
              <a:t>Specifications discussed within Belle II and with </a:t>
            </a:r>
            <a:r>
              <a:rPr lang="en-US" sz="1300" i="1" dirty="0" err="1" smtClean="0"/>
              <a:t>SuperKEKB</a:t>
            </a:r>
            <a:endParaRPr lang="en-US" sz="1300" i="1" dirty="0" smtClean="0"/>
          </a:p>
          <a:p>
            <a:pPr marL="439680" lvl="1" indent="0">
              <a:buNone/>
            </a:pPr>
            <a:r>
              <a:rPr lang="en-US" sz="1300" i="1" dirty="0" smtClean="0"/>
              <a:t>In collaboration with </a:t>
            </a:r>
            <a:r>
              <a:rPr lang="en-US" sz="1300" i="1" dirty="0" err="1" smtClean="0"/>
              <a:t>G.Cautero</a:t>
            </a:r>
            <a:r>
              <a:rPr lang="en-US" sz="1300" i="1" dirty="0" smtClean="0"/>
              <a:t>, </a:t>
            </a:r>
            <a:r>
              <a:rPr lang="en-US" sz="1300" i="1" dirty="0" err="1" smtClean="0"/>
              <a:t>D.Giuressi</a:t>
            </a:r>
            <a:r>
              <a:rPr lang="en-US" sz="1300" i="1" dirty="0" smtClean="0"/>
              <a:t>, and </a:t>
            </a:r>
            <a:r>
              <a:rPr lang="en-US" sz="1300" i="1" dirty="0" err="1" smtClean="0"/>
              <a:t>R.H.Menk</a:t>
            </a:r>
            <a:r>
              <a:rPr lang="en-US" sz="1300" i="1" dirty="0" smtClean="0"/>
              <a:t> from </a:t>
            </a:r>
            <a:r>
              <a:rPr lang="en-US" sz="1300" i="1" dirty="0" err="1" smtClean="0"/>
              <a:t>Elettra</a:t>
            </a:r>
            <a:r>
              <a:rPr lang="en-US" sz="1300" i="1" dirty="0" smtClean="0"/>
              <a:t> - </a:t>
            </a:r>
            <a:r>
              <a:rPr lang="en-US" sz="1300" i="1" dirty="0" err="1" smtClean="0"/>
              <a:t>Sincrotrone</a:t>
            </a:r>
            <a:r>
              <a:rPr lang="en-US" sz="1300" i="1" dirty="0" smtClean="0"/>
              <a:t> Trieste </a:t>
            </a:r>
            <a:r>
              <a:rPr lang="en-US" sz="1300" i="1" dirty="0" err="1" smtClean="0"/>
              <a:t>S.C.p.A</a:t>
            </a:r>
            <a:r>
              <a:rPr lang="en-US" sz="1300" i="1" dirty="0" smtClean="0"/>
              <a:t>.</a:t>
            </a:r>
          </a:p>
          <a:p>
            <a:pPr marL="439680" lvl="1" indent="0">
              <a:buNone/>
            </a:pPr>
            <a:endParaRPr lang="en-US" sz="900" dirty="0" smtClean="0"/>
          </a:p>
          <a:p>
            <a:pPr marL="39630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>First FPGA based evaluation board</a:t>
            </a:r>
            <a:r>
              <a:rPr lang="en-US" dirty="0" smtClean="0"/>
              <a:t> implementing the required features for the beam monitoring and abort </a:t>
            </a:r>
            <a:r>
              <a:rPr lang="en-US" dirty="0" smtClean="0">
                <a:solidFill>
                  <a:srgbClr val="3366FF"/>
                </a:solidFill>
              </a:rPr>
              <a:t>now in preparation.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24B9-3160-AA4A-AAB3-EDE37332DE13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L.Lanceri &amp; L.Vitale, 6th VXD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12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Temperature 1: NTC Thermistors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85" y="1049360"/>
            <a:ext cx="8934675" cy="30378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kumimoji="1" lang="en-US" altLang="ja-JP" sz="2600" dirty="0"/>
              <a:t>  </a:t>
            </a:r>
            <a:r>
              <a:rPr kumimoji="1" lang="en-US" altLang="ja-JP" sz="2600" dirty="0">
                <a:solidFill>
                  <a:srgbClr val="3366FF"/>
                </a:solidFill>
              </a:rPr>
              <a:t>System now foresees up to 96 </a:t>
            </a:r>
            <a:r>
              <a:rPr kumimoji="1" lang="en-US" altLang="ja-JP" sz="2600" dirty="0">
                <a:solidFill>
                  <a:srgbClr val="3366FF"/>
                </a:solidFill>
              </a:rPr>
              <a:t>NTC thermistors</a:t>
            </a:r>
            <a:r>
              <a:rPr kumimoji="1" lang="en-US" altLang="ja-JP" sz="2600" dirty="0"/>
              <a:t> (</a:t>
            </a:r>
            <a:r>
              <a:rPr lang="en-US" altLang="ja-JP" sz="2600" dirty="0" err="1"/>
              <a:t>Betatherm</a:t>
            </a:r>
            <a:r>
              <a:rPr lang="en-US" altLang="ja-JP" sz="2600" dirty="0"/>
              <a:t> 100kΩ)</a:t>
            </a:r>
            <a:endParaRPr kumimoji="1" lang="en-US" altLang="ja-JP" sz="2600" dirty="0"/>
          </a:p>
          <a:p>
            <a:pPr marL="499337" lvl="1" indent="0">
              <a:lnSpc>
                <a:spcPct val="110000"/>
              </a:lnSpc>
              <a:buNone/>
              <a:defRPr/>
            </a:pPr>
            <a:r>
              <a:rPr lang="en-US" altLang="ja-JP" sz="2200" dirty="0"/>
              <a:t>24=12 pairs: 12 half-rings supporting the SVD ladders</a:t>
            </a:r>
          </a:p>
          <a:p>
            <a:pPr marL="499337" lvl="1" indent="0">
              <a:lnSpc>
                <a:spcPct val="110000"/>
              </a:lnSpc>
              <a:buNone/>
              <a:defRPr/>
            </a:pPr>
            <a:r>
              <a:rPr lang="en-US" altLang="ja-JP" sz="2200" dirty="0"/>
              <a:t>32=16 pairs: inlets and outlets of the CO</a:t>
            </a:r>
            <a:r>
              <a:rPr lang="en-US" altLang="ja-JP" sz="2200" baseline="-25000" dirty="0"/>
              <a:t>2</a:t>
            </a:r>
            <a:r>
              <a:rPr lang="en-US" altLang="ja-JP" sz="2200" dirty="0"/>
              <a:t> cooling pipes</a:t>
            </a:r>
          </a:p>
          <a:p>
            <a:pPr marL="499337" lvl="1" indent="0">
              <a:lnSpc>
                <a:spcPct val="110000"/>
              </a:lnSpc>
              <a:buNone/>
              <a:defRPr/>
            </a:pPr>
            <a:r>
              <a:rPr lang="en-US" altLang="ja-JP" sz="2200" dirty="0" smtClean="0">
                <a:solidFill>
                  <a:srgbClr val="3366FF"/>
                </a:solidFill>
              </a:rPr>
              <a:t>6: </a:t>
            </a:r>
            <a:r>
              <a:rPr lang="en-US" altLang="ja-JP" sz="2200" dirty="0">
                <a:solidFill>
                  <a:srgbClr val="3366FF"/>
                </a:solidFill>
              </a:rPr>
              <a:t>near FOS fibers for cross-</a:t>
            </a:r>
            <a:r>
              <a:rPr lang="en-US" altLang="ja-JP" sz="2200" dirty="0" smtClean="0">
                <a:solidFill>
                  <a:srgbClr val="3366FF"/>
                </a:solidFill>
              </a:rPr>
              <a:t>calibration</a:t>
            </a:r>
          </a:p>
          <a:p>
            <a:pPr marL="499337" lvl="1" indent="0">
              <a:lnSpc>
                <a:spcPct val="110000"/>
              </a:lnSpc>
              <a:buNone/>
              <a:defRPr/>
            </a:pPr>
            <a:r>
              <a:rPr lang="en-US" altLang="ja-JP" sz="2200" dirty="0" smtClean="0">
                <a:solidFill>
                  <a:srgbClr val="3366FF"/>
                </a:solidFill>
              </a:rPr>
              <a:t>34 </a:t>
            </a:r>
            <a:r>
              <a:rPr lang="en-US" altLang="ja-JP" sz="2200" dirty="0">
                <a:solidFill>
                  <a:srgbClr val="3366FF"/>
                </a:solidFill>
              </a:rPr>
              <a:t>still </a:t>
            </a:r>
            <a:r>
              <a:rPr lang="en-US" altLang="ja-JP" sz="2200" dirty="0" smtClean="0">
                <a:solidFill>
                  <a:srgbClr val="3366FF"/>
                </a:solidFill>
              </a:rPr>
              <a:t>available</a:t>
            </a:r>
            <a:r>
              <a:rPr lang="en-US" altLang="ja-JP" sz="2200" dirty="0" smtClean="0">
                <a:solidFill>
                  <a:srgbClr val="3366FF"/>
                </a:solidFill>
              </a:rPr>
              <a:t> </a:t>
            </a:r>
            <a:endParaRPr lang="en-US" altLang="ja-JP" sz="2200" dirty="0">
              <a:solidFill>
                <a:srgbClr val="3366FF"/>
              </a:solidFill>
            </a:endParaRPr>
          </a:p>
          <a:p>
            <a:pPr marL="187258" indent="0">
              <a:lnSpc>
                <a:spcPct val="110000"/>
              </a:lnSpc>
              <a:buNone/>
              <a:defRPr/>
            </a:pPr>
            <a:r>
              <a:rPr lang="en-US" altLang="ja-JP" sz="2600" dirty="0"/>
              <a:t>Readout based on </a:t>
            </a:r>
            <a:r>
              <a:rPr lang="en-US" altLang="ja-JP" sz="2600" dirty="0">
                <a:solidFill>
                  <a:srgbClr val="FF0000"/>
                </a:solidFill>
              </a:rPr>
              <a:t>ELMB</a:t>
            </a:r>
            <a:r>
              <a:rPr lang="en-US" altLang="ja-JP" sz="2600" dirty="0"/>
              <a:t> (Embedded Local Monitor Board)</a:t>
            </a:r>
          </a:p>
          <a:p>
            <a:pPr marL="499337" lvl="1" indent="0">
              <a:lnSpc>
                <a:spcPct val="110000"/>
              </a:lnSpc>
              <a:buNone/>
              <a:defRPr/>
            </a:pPr>
            <a:r>
              <a:rPr lang="en-US" sz="2000" dirty="0"/>
              <a:t>1 power supply board, 3 motherboards with ELMB and </a:t>
            </a:r>
            <a:r>
              <a:rPr lang="en-US" sz="2000" dirty="0" err="1"/>
              <a:t>CANbus</a:t>
            </a:r>
            <a:r>
              <a:rPr lang="en-US" sz="2000" dirty="0"/>
              <a:t> adapter,      3 x 2 current source boards, 3 x 2 x 16-channel connectors</a:t>
            </a:r>
            <a:endParaRPr lang="en-US" altLang="ja-JP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DCEA-1219-4EF9-9669-FA37E54929E5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7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L.Lanceri &amp; L.Vitale, 6th VXD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040" y="4126470"/>
            <a:ext cx="3665149" cy="21718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26" y="4210211"/>
            <a:ext cx="3688424" cy="21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7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NTC Interconnections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6BDE-3559-614E-934A-810D6312167C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8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067944" y="2420889"/>
            <a:ext cx="2520280" cy="38164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211960" y="2564904"/>
            <a:ext cx="720080" cy="288032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211960" y="2996952"/>
            <a:ext cx="720080" cy="288032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211960" y="3645024"/>
            <a:ext cx="720080" cy="288032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211960" y="4077072"/>
            <a:ext cx="720080" cy="288032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211960" y="4725144"/>
            <a:ext cx="720080" cy="288032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211960" y="5157192"/>
            <a:ext cx="720080" cy="288032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436096" y="2717304"/>
            <a:ext cx="864096" cy="423664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36096" y="3789040"/>
            <a:ext cx="864096" cy="423664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436096" y="4860776"/>
            <a:ext cx="864096" cy="423664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211960" y="5661248"/>
            <a:ext cx="2088232" cy="423664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948265" y="1772816"/>
            <a:ext cx="1224136" cy="648072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411761" y="2564904"/>
            <a:ext cx="360040" cy="288032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115616" y="1916832"/>
            <a:ext cx="72008" cy="72008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115616" y="2069232"/>
            <a:ext cx="72008" cy="72008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115616" y="2221633"/>
            <a:ext cx="72008" cy="72008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115616" y="2374032"/>
            <a:ext cx="72008" cy="72008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115616" y="2526432"/>
            <a:ext cx="72008" cy="72008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115616" y="2678833"/>
            <a:ext cx="72008" cy="72008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115616" y="3140969"/>
            <a:ext cx="72008" cy="72008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1115616" y="3284984"/>
            <a:ext cx="72008" cy="72008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115616" y="3429000"/>
            <a:ext cx="72008" cy="72008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115616" y="3573016"/>
            <a:ext cx="72008" cy="72008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1115616" y="3717033"/>
            <a:ext cx="72008" cy="72008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cxnSp>
        <p:nvCxnSpPr>
          <p:cNvPr id="30" name="Straight Connector 29"/>
          <p:cNvCxnSpPr>
            <a:stCxn id="16" idx="3"/>
            <a:endCxn id="5" idx="1"/>
          </p:cNvCxnSpPr>
          <p:nvPr/>
        </p:nvCxnSpPr>
        <p:spPr bwMode="auto">
          <a:xfrm>
            <a:off x="2771800" y="2708920"/>
            <a:ext cx="144016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5" idx="3"/>
            <a:endCxn id="11" idx="1"/>
          </p:cNvCxnSpPr>
          <p:nvPr/>
        </p:nvCxnSpPr>
        <p:spPr bwMode="auto">
          <a:xfrm>
            <a:off x="4932040" y="2708920"/>
            <a:ext cx="504056" cy="220216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4932040" y="3784848"/>
            <a:ext cx="504056" cy="220216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4932040" y="4860776"/>
            <a:ext cx="504056" cy="220216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6" idx="3"/>
            <a:endCxn id="11" idx="1"/>
          </p:cNvCxnSpPr>
          <p:nvPr/>
        </p:nvCxnSpPr>
        <p:spPr bwMode="auto">
          <a:xfrm flipV="1">
            <a:off x="4932040" y="2929136"/>
            <a:ext cx="504056" cy="211832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4932040" y="4009256"/>
            <a:ext cx="504056" cy="211832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 flipV="1">
            <a:off x="4932040" y="5089376"/>
            <a:ext cx="504056" cy="211832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6444208" y="2132856"/>
            <a:ext cx="504056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6300192" y="2924944"/>
            <a:ext cx="144016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6300192" y="4005064"/>
            <a:ext cx="144016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6300192" y="5085184"/>
            <a:ext cx="144016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 flipV="1">
            <a:off x="6444208" y="2132856"/>
            <a:ext cx="0" cy="2952328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>
            <a:stCxn id="18" idx="7"/>
            <a:endCxn id="16" idx="1"/>
          </p:cNvCxnSpPr>
          <p:nvPr/>
        </p:nvCxnSpPr>
        <p:spPr bwMode="auto">
          <a:xfrm>
            <a:off x="1177086" y="1927377"/>
            <a:ext cx="1234681" cy="781543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19" idx="5"/>
            <a:endCxn id="16" idx="1"/>
          </p:cNvCxnSpPr>
          <p:nvPr/>
        </p:nvCxnSpPr>
        <p:spPr bwMode="auto">
          <a:xfrm>
            <a:off x="1177086" y="2130696"/>
            <a:ext cx="1234681" cy="578225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>
            <a:stCxn id="20" idx="5"/>
            <a:endCxn id="16" idx="1"/>
          </p:cNvCxnSpPr>
          <p:nvPr/>
        </p:nvCxnSpPr>
        <p:spPr bwMode="auto">
          <a:xfrm>
            <a:off x="1177086" y="2283095"/>
            <a:ext cx="1234681" cy="425825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27" idx="7"/>
            <a:endCxn id="16" idx="1"/>
          </p:cNvCxnSpPr>
          <p:nvPr/>
        </p:nvCxnSpPr>
        <p:spPr bwMode="auto">
          <a:xfrm flipV="1">
            <a:off x="1177086" y="2708921"/>
            <a:ext cx="1234681" cy="874641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>
            <a:stCxn id="28" idx="7"/>
            <a:endCxn id="16" idx="1"/>
          </p:cNvCxnSpPr>
          <p:nvPr/>
        </p:nvCxnSpPr>
        <p:spPr bwMode="auto">
          <a:xfrm flipV="1">
            <a:off x="1177086" y="2708927"/>
            <a:ext cx="1234681" cy="1018657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8" name="TextBox 67"/>
          <p:cNvSpPr txBox="1"/>
          <p:nvPr/>
        </p:nvSpPr>
        <p:spPr>
          <a:xfrm>
            <a:off x="611560" y="1052737"/>
            <a:ext cx="1120820" cy="40011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  <a:latin typeface="Arial" charset="0"/>
                <a:sym typeface="Arial" charset="0"/>
              </a:rPr>
              <a:t>detector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205162" y="1052737"/>
            <a:ext cx="854671" cy="40011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  <a:latin typeface="Arial" charset="0"/>
                <a:sym typeface="Arial" charset="0"/>
              </a:rPr>
              <a:t>docks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11560" y="5157192"/>
            <a:ext cx="1339204" cy="1015663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up to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6x16 NTC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sensors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427991" y="1052737"/>
            <a:ext cx="1809961" cy="40011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  <a:latin typeface="Arial" charset="0"/>
                <a:sym typeface="Arial" charset="0"/>
              </a:rPr>
              <a:t>counting room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26535" y="1876763"/>
            <a:ext cx="540958" cy="40011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PC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876257" y="3748971"/>
            <a:ext cx="1139705" cy="40011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l"/>
            <a:r>
              <a:rPr lang="en-US" sz="2000" dirty="0" err="1">
                <a:solidFill>
                  <a:srgbClr val="000000"/>
                </a:solidFill>
                <a:latin typeface="Arial" charset="0"/>
                <a:sym typeface="Arial" charset="0"/>
              </a:rPr>
              <a:t>CANbus</a:t>
            </a:r>
            <a:endParaRPr lang="en-US" sz="2000" dirty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436103" y="2708920"/>
            <a:ext cx="883099" cy="40011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ELMB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436103" y="3789040"/>
            <a:ext cx="883099" cy="40011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ELMB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436103" y="4869161"/>
            <a:ext cx="883099" cy="40011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ELMB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427984" y="5661248"/>
            <a:ext cx="1724300" cy="40011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Power supply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403655" y="3429000"/>
            <a:ext cx="1382159" cy="1631216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≈ 3÷4 m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single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twisted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pairs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(no shield)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771807" y="1628802"/>
            <a:ext cx="1140081" cy="1015663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shielded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twisted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pairs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771800" y="2701370"/>
            <a:ext cx="1268571" cy="1015663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(shield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grounded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at docks)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067951" y="1700808"/>
            <a:ext cx="1082723" cy="707886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current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sources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20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75" y="178594"/>
            <a:ext cx="9012251" cy="7188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Temperature 2 and Humidity 1 </a:t>
            </a:r>
            <a:r>
              <a:rPr lang="en-US" dirty="0"/>
              <a:t>– </a:t>
            </a:r>
            <a:r>
              <a:rPr lang="en-US" dirty="0" smtClean="0"/>
              <a:t>FOS</a:t>
            </a:r>
            <a:endParaRPr lang="en-US" dirty="0"/>
          </a:p>
        </p:txBody>
      </p:sp>
      <p:pic>
        <p:nvPicPr>
          <p:cNvPr id="3" name="Picture 7" descr="642px-Fiber_Bragg_Grating-en.svg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308" y="846839"/>
            <a:ext cx="3392165" cy="266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24B9-3160-AA4A-AAB3-EDE37332DE13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L.Lanceri &amp; L.Vitale, 6th VXD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469335"/>
              </p:ext>
            </p:extLst>
          </p:nvPr>
        </p:nvGraphicFramePr>
        <p:xfrm>
          <a:off x="5112328" y="4803697"/>
          <a:ext cx="392906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4" imgW="5588000" imgH="1422400" progId="Word.Document.12">
                  <p:embed/>
                </p:oleObj>
              </mc:Choice>
              <mc:Fallback>
                <p:oleObj name="Document" r:id="rId4" imgW="5588000" imgH="1422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12328" y="4803697"/>
                        <a:ext cx="3929063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9027" y="1049361"/>
            <a:ext cx="4759279" cy="24021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lIns="64291" tIns="32146" rIns="64291" bIns="32146" rtlCol="0">
            <a:spAutoFit/>
          </a:bodyPr>
          <a:lstStyle/>
          <a:p>
            <a:pPr algn="l"/>
            <a:r>
              <a:rPr lang="en-US" sz="1700" dirty="0">
                <a:solidFill>
                  <a:srgbClr val="FF0000"/>
                </a:solidFill>
              </a:rPr>
              <a:t>FOS R&amp;D completed</a:t>
            </a:r>
            <a:r>
              <a:rPr lang="en-US" sz="1700" dirty="0">
                <a:solidFill>
                  <a:srgbClr val="0000FF"/>
                </a:solidFill>
              </a:rPr>
              <a:t> </a:t>
            </a:r>
            <a:r>
              <a:rPr lang="en-US" sz="1700" dirty="0">
                <a:solidFill>
                  <a:srgbClr val="000000"/>
                </a:solidFill>
              </a:rPr>
              <a:t>by the IFIC group for PXD,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</a:rPr>
              <a:t>successfully tested at the DESY beam test Jan 2014</a:t>
            </a:r>
          </a:p>
          <a:p>
            <a:pPr algn="l"/>
            <a:endParaRPr lang="en-US" sz="1700" dirty="0">
              <a:solidFill>
                <a:srgbClr val="000000"/>
              </a:solidFill>
            </a:endParaRPr>
          </a:p>
          <a:p>
            <a:pPr algn="l"/>
            <a:r>
              <a:rPr lang="en-US" sz="1700" dirty="0">
                <a:solidFill>
                  <a:srgbClr val="000000"/>
                </a:solidFill>
              </a:rPr>
              <a:t>We adopt a similar approach for SVD: </a:t>
            </a:r>
          </a:p>
          <a:p>
            <a:pPr algn="l"/>
            <a:r>
              <a:rPr lang="en-US" sz="1700" dirty="0">
                <a:solidFill>
                  <a:srgbClr val="FF0000"/>
                </a:solidFill>
              </a:rPr>
              <a:t>one fiber per ladder,</a:t>
            </a:r>
            <a:r>
              <a:rPr lang="en-US" sz="1700" dirty="0">
                <a:solidFill>
                  <a:srgbClr val="000000"/>
                </a:solidFill>
              </a:rPr>
              <a:t> inserted in the </a:t>
            </a:r>
            <a:r>
              <a:rPr lang="en-US" sz="1700" dirty="0" err="1">
                <a:solidFill>
                  <a:srgbClr val="000000"/>
                </a:solidFill>
              </a:rPr>
              <a:t>Airex</a:t>
            </a:r>
            <a:r>
              <a:rPr lang="en-US" sz="1700" dirty="0">
                <a:solidFill>
                  <a:srgbClr val="000000"/>
                </a:solidFill>
              </a:rPr>
              <a:t> foam, 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</a:rPr>
              <a:t>with several temperature sensing points per fiber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</a:rPr>
              <a:t>(one per DSSD </a:t>
            </a:r>
            <a:r>
              <a:rPr lang="en-US" sz="1700" dirty="0">
                <a:solidFill>
                  <a:srgbClr val="FF0000"/>
                </a:solidFill>
              </a:rPr>
              <a:t>in layers 4, 5, 6</a:t>
            </a:r>
            <a:r>
              <a:rPr lang="en-US" sz="1700" dirty="0">
                <a:solidFill>
                  <a:srgbClr val="000000"/>
                </a:solidFill>
              </a:rPr>
              <a:t>) </a:t>
            </a:r>
          </a:p>
          <a:p>
            <a:pPr algn="l"/>
            <a:endParaRPr lang="en-US" sz="1700" dirty="0">
              <a:solidFill>
                <a:srgbClr val="000000"/>
              </a:solidFill>
            </a:endParaRPr>
          </a:p>
          <a:p>
            <a:pPr algn="l"/>
            <a:r>
              <a:rPr lang="en-US" sz="1700" dirty="0">
                <a:solidFill>
                  <a:srgbClr val="FF0000"/>
                </a:solidFill>
              </a:rPr>
              <a:t>Total:</a:t>
            </a:r>
            <a:r>
              <a:rPr lang="en-US" sz="1700" dirty="0">
                <a:solidFill>
                  <a:srgbClr val="0000FF"/>
                </a:solidFill>
              </a:rPr>
              <a:t> </a:t>
            </a:r>
            <a:r>
              <a:rPr lang="en-US" sz="1700" dirty="0">
                <a:solidFill>
                  <a:srgbClr val="000000"/>
                </a:solidFill>
              </a:rPr>
              <a:t>38 fibers and 120 temperature sensing points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9027" y="3574822"/>
            <a:ext cx="4202342" cy="189619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lIns="64291" tIns="32146" rIns="64291" bIns="32146" rtlCol="0">
            <a:spAutoFit/>
          </a:bodyPr>
          <a:lstStyle/>
          <a:p>
            <a:pPr algn="l"/>
            <a:r>
              <a:rPr lang="en-US" sz="1700" dirty="0">
                <a:solidFill>
                  <a:srgbClr val="FF0000"/>
                </a:solidFill>
              </a:rPr>
              <a:t>Read-out of up to 40 fibers: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</a:rPr>
              <a:t>One rack-type sm225-800 interrogation </a:t>
            </a:r>
            <a:r>
              <a:rPr lang="en-US" sz="1700" dirty="0" smtClean="0">
                <a:solidFill>
                  <a:srgbClr val="000000"/>
                </a:solidFill>
              </a:rPr>
              <a:t>unit (16 </a:t>
            </a:r>
            <a:r>
              <a:rPr lang="en-US" sz="1700" dirty="0" err="1" smtClean="0">
                <a:solidFill>
                  <a:srgbClr val="000000"/>
                </a:solidFill>
              </a:rPr>
              <a:t>ch</a:t>
            </a:r>
            <a:r>
              <a:rPr lang="en-US" sz="1700" dirty="0" smtClean="0">
                <a:solidFill>
                  <a:srgbClr val="000000"/>
                </a:solidFill>
              </a:rPr>
              <a:t>), 0.5Hz</a:t>
            </a:r>
          </a:p>
          <a:p>
            <a:pPr algn="l"/>
            <a:r>
              <a:rPr lang="en-US" sz="1700" dirty="0" smtClean="0">
                <a:solidFill>
                  <a:srgbClr val="000000"/>
                </a:solidFill>
              </a:rPr>
              <a:t>10 </a:t>
            </a:r>
            <a:r>
              <a:rPr lang="en-US" sz="1700" dirty="0">
                <a:solidFill>
                  <a:srgbClr val="000000"/>
                </a:solidFill>
              </a:rPr>
              <a:t>(4 x 1) passive couplers</a:t>
            </a:r>
            <a:r>
              <a:rPr lang="en-US" sz="1700" dirty="0" smtClean="0">
                <a:solidFill>
                  <a:srgbClr val="000000"/>
                </a:solidFill>
              </a:rPr>
              <a:t>.</a:t>
            </a:r>
          </a:p>
          <a:p>
            <a:pPr algn="l"/>
            <a:endParaRPr lang="en-US" sz="1700" dirty="0">
              <a:solidFill>
                <a:srgbClr val="000000"/>
              </a:solidFill>
            </a:endParaRPr>
          </a:p>
          <a:p>
            <a:pPr algn="l"/>
            <a:r>
              <a:rPr lang="en-US" sz="1700" dirty="0">
                <a:solidFill>
                  <a:srgbClr val="000000"/>
                </a:solidFill>
              </a:rPr>
              <a:t>=&gt; Read-out available for </a:t>
            </a:r>
            <a:r>
              <a:rPr lang="en-US" sz="1700" dirty="0" smtClean="0">
                <a:solidFill>
                  <a:srgbClr val="000000"/>
                </a:solidFill>
              </a:rPr>
              <a:t>8-18 additional fibers (with </a:t>
            </a:r>
            <a:r>
              <a:rPr lang="en-US" sz="1700" dirty="0">
                <a:solidFill>
                  <a:srgbClr val="FF0000"/>
                </a:solidFill>
              </a:rPr>
              <a:t>humidity-sensitive </a:t>
            </a:r>
            <a:r>
              <a:rPr lang="en-US" sz="1700" dirty="0" smtClean="0">
                <a:solidFill>
                  <a:srgbClr val="FF0000"/>
                </a:solidFill>
              </a:rPr>
              <a:t>coating?)</a:t>
            </a:r>
            <a:endParaRPr lang="en-US" sz="17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027" y="5606117"/>
            <a:ext cx="8303423" cy="68047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lIns="64291" tIns="32146" rIns="64291" bIns="32146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Moreover, humidity (to avoid condensation issues, from CO</a:t>
            </a:r>
            <a:r>
              <a:rPr lang="en-US" sz="2000" baseline="-25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 cooling at -20</a:t>
            </a:r>
            <a:r>
              <a:rPr lang="en-US" sz="2000" baseline="30000" dirty="0">
                <a:solidFill>
                  <a:srgbClr val="FF0000"/>
                </a:solidFill>
              </a:rPr>
              <a:t>o</a:t>
            </a:r>
            <a:r>
              <a:rPr lang="en-US" sz="2000" dirty="0">
                <a:solidFill>
                  <a:srgbClr val="FF0000"/>
                </a:solidFill>
              </a:rPr>
              <a:t>C): interlock (Dew point &lt; - 30 </a:t>
            </a:r>
            <a:r>
              <a:rPr lang="en-US" sz="2000" baseline="30000" dirty="0" err="1">
                <a:solidFill>
                  <a:srgbClr val="FF0000"/>
                </a:solidFill>
              </a:rPr>
              <a:t>o</a:t>
            </a:r>
            <a:r>
              <a:rPr lang="en-US" sz="2000" dirty="0" err="1">
                <a:solidFill>
                  <a:srgbClr val="FF0000"/>
                </a:solidFill>
              </a:rPr>
              <a:t>C</a:t>
            </a:r>
            <a:r>
              <a:rPr lang="en-US" sz="2000" dirty="0">
                <a:solidFill>
                  <a:srgbClr val="FF0000"/>
                </a:solidFill>
              </a:rPr>
              <a:t>): sniffing pipes e Chilled Mirror Hygrometers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318086"/>
              </p:ext>
            </p:extLst>
          </p:nvPr>
        </p:nvGraphicFramePr>
        <p:xfrm>
          <a:off x="4660590" y="3474141"/>
          <a:ext cx="4335441" cy="1289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381"/>
                <a:gridCol w="1020849"/>
                <a:gridCol w="646359"/>
                <a:gridCol w="768328"/>
                <a:gridCol w="709524"/>
              </a:tblGrid>
              <a:tr h="33431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Model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description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quantity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</a:t>
                      </a:r>
                      <a:endParaRPr lang="en-US" sz="1200" dirty="0"/>
                    </a:p>
                  </a:txBody>
                  <a:tcPr/>
                </a:tc>
              </a:tr>
              <a:tr h="47759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sm225-800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FBG interrogator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26,000€+</a:t>
                      </a:r>
                      <a:r>
                        <a:rPr lang="en-US" sz="1200" dirty="0" smtClean="0"/>
                        <a:t>VAT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31,720€</a:t>
                      </a:r>
                      <a:endParaRPr lang="en-US" sz="1200" dirty="0"/>
                    </a:p>
                  </a:txBody>
                  <a:tcPr/>
                </a:tc>
              </a:tr>
              <a:tr h="4775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CP-W-P-1X4-1550-250 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1x4 passive</a:t>
                      </a:r>
                      <a:r>
                        <a:rPr lang="en-US" sz="1200" baseline="0" dirty="0" smtClean="0"/>
                        <a:t> coupler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180/</a:t>
                      </a:r>
                      <a:r>
                        <a:rPr lang="en-US" sz="1200" dirty="0" smtClean="0"/>
                        <a:t>45€+</a:t>
                      </a:r>
                      <a:r>
                        <a:rPr lang="en-US" sz="1200" dirty="0" smtClean="0"/>
                        <a:t>VAT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~800€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0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4260</TotalTime>
  <Words>2093</Words>
  <Application>Microsoft Macintosh PowerPoint</Application>
  <PresentationFormat>On-screen Show (4:3)</PresentationFormat>
  <Paragraphs>697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Microsoft Word Document</vt:lpstr>
      <vt:lpstr>SVD Environmental Monitoring and VXD Radiation Monitoring </vt:lpstr>
      <vt:lpstr>Outline + news since last B2GM</vt:lpstr>
      <vt:lpstr>Radiation Monitoring and Beam Abort</vt:lpstr>
      <vt:lpstr>Radiation Monitoring: Mechanics, cabling</vt:lpstr>
      <vt:lpstr>Characterization of scCVD sensors</vt:lpstr>
      <vt:lpstr>Radiation Monitoring Electronics</vt:lpstr>
      <vt:lpstr>Temperature 1: NTC Thermistors</vt:lpstr>
      <vt:lpstr>NTC Interconnections</vt:lpstr>
      <vt:lpstr>Temperature 2 and Humidity 1 – FOS</vt:lpstr>
      <vt:lpstr>FOS fibers</vt:lpstr>
      <vt:lpstr>Humidity 2: CMS “sniffer” approach</vt:lpstr>
      <vt:lpstr>Cabling space from DOCKs to E-hut </vt:lpstr>
      <vt:lpstr>Conclusions + news since last B2GM</vt:lpstr>
      <vt:lpstr>Back-up</vt:lpstr>
      <vt:lpstr>News, issues and details to be clarified</vt:lpstr>
      <vt:lpstr>Location of Temperature Sensors on the fibers</vt:lpstr>
      <vt:lpstr>Humidity: CMS approach  (reinforced after condensation problems)</vt:lpstr>
      <vt:lpstr>CMS approach  (reinforced after condensation problems)</vt:lpstr>
      <vt:lpstr>CMS approach  (reinforced after condensation problems)</vt:lpstr>
      <vt:lpstr>Sensor location test at Gemba </vt:lpstr>
      <vt:lpstr>First dosimetry tests with AH501 and  90Sr beta source</vt:lpstr>
      <vt:lpstr>NTC temperature sensors</vt:lpstr>
      <vt:lpstr>Feasibility test in Vienna</vt:lpstr>
      <vt:lpstr>Cabling space from DOCKs to to E-hut  </vt:lpstr>
      <vt:lpstr>Approximate schedule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VXD Radiation Monitoring and Beam Abort + SVD Environmental Monitoring and Interlock </dc:title>
  <dc:creator>Lorenzo Vitale</dc:creator>
  <cp:lastModifiedBy>Lorenzo Vitale</cp:lastModifiedBy>
  <cp:revision>70</cp:revision>
  <dcterms:created xsi:type="dcterms:W3CDTF">2014-06-17T02:20:32Z</dcterms:created>
  <dcterms:modified xsi:type="dcterms:W3CDTF">2014-10-03T05:24:36Z</dcterms:modified>
</cp:coreProperties>
</file>