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8"/>
  </p:notesMasterIdLst>
  <p:sldIdLst>
    <p:sldId id="404" r:id="rId2"/>
    <p:sldId id="406" r:id="rId3"/>
    <p:sldId id="405" r:id="rId4"/>
    <p:sldId id="407" r:id="rId5"/>
    <p:sldId id="408" r:id="rId6"/>
    <p:sldId id="409" r:id="rId7"/>
    <p:sldId id="410" r:id="rId8"/>
    <p:sldId id="423" r:id="rId9"/>
    <p:sldId id="426" r:id="rId10"/>
    <p:sldId id="422" r:id="rId11"/>
    <p:sldId id="417" r:id="rId12"/>
    <p:sldId id="418" r:id="rId13"/>
    <p:sldId id="420" r:id="rId14"/>
    <p:sldId id="421" r:id="rId15"/>
    <p:sldId id="419" r:id="rId16"/>
    <p:sldId id="412" r:id="rId17"/>
    <p:sldId id="411" r:id="rId18"/>
    <p:sldId id="413" r:id="rId19"/>
    <p:sldId id="414" r:id="rId20"/>
    <p:sldId id="415" r:id="rId21"/>
    <p:sldId id="416" r:id="rId22"/>
    <p:sldId id="424" r:id="rId23"/>
    <p:sldId id="425" r:id="rId24"/>
    <p:sldId id="428" r:id="rId25"/>
    <p:sldId id="427" r:id="rId26"/>
    <p:sldId id="429" r:id="rId27"/>
  </p:sldIdLst>
  <p:sldSz cx="9144000" cy="6858000" type="screen4x3"/>
  <p:notesSz cx="6797675" cy="9929813"/>
  <p:defaultTextStyle>
    <a:defPPr>
      <a:defRPr lang="en-GB"/>
    </a:defPPr>
    <a:lvl1pPr algn="l" defTabSz="449263" rtl="0" eaLnBrk="0" fontAlgn="base" hangingPunct="0">
      <a:lnSpc>
        <a:spcPct val="80000"/>
      </a:lnSpc>
      <a:spcBef>
        <a:spcPct val="0"/>
      </a:spcBef>
      <a:spcAft>
        <a:spcPct val="0"/>
      </a:spcAft>
      <a:buClr>
        <a:srgbClr val="003366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defTabSz="449263" rtl="0" eaLnBrk="0" fontAlgn="base" hangingPunct="0">
      <a:lnSpc>
        <a:spcPct val="80000"/>
      </a:lnSpc>
      <a:spcBef>
        <a:spcPct val="0"/>
      </a:spcBef>
      <a:spcAft>
        <a:spcPct val="0"/>
      </a:spcAft>
      <a:buClr>
        <a:srgbClr val="003366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defTabSz="449263" rtl="0" eaLnBrk="0" fontAlgn="base" hangingPunct="0">
      <a:lnSpc>
        <a:spcPct val="80000"/>
      </a:lnSpc>
      <a:spcBef>
        <a:spcPct val="0"/>
      </a:spcBef>
      <a:spcAft>
        <a:spcPct val="0"/>
      </a:spcAft>
      <a:buClr>
        <a:srgbClr val="003366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defTabSz="449263" rtl="0" eaLnBrk="0" fontAlgn="base" hangingPunct="0">
      <a:lnSpc>
        <a:spcPct val="80000"/>
      </a:lnSpc>
      <a:spcBef>
        <a:spcPct val="0"/>
      </a:spcBef>
      <a:spcAft>
        <a:spcPct val="0"/>
      </a:spcAft>
      <a:buClr>
        <a:srgbClr val="003366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defTabSz="449263" rtl="0" eaLnBrk="0" fontAlgn="base" hangingPunct="0">
      <a:lnSpc>
        <a:spcPct val="80000"/>
      </a:lnSpc>
      <a:spcBef>
        <a:spcPct val="0"/>
      </a:spcBef>
      <a:spcAft>
        <a:spcPct val="0"/>
      </a:spcAft>
      <a:buClr>
        <a:srgbClr val="003366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FF3399"/>
    <a:srgbClr val="3399FF"/>
    <a:srgbClr val="FF6600"/>
    <a:srgbClr val="66CCFF"/>
    <a:srgbClr val="008000"/>
    <a:srgbClr val="FFCC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926" autoAdjust="0"/>
    <p:restoredTop sz="93073" autoAdjust="0"/>
  </p:normalViewPr>
  <p:slideViewPr>
    <p:cSldViewPr>
      <p:cViewPr>
        <p:scale>
          <a:sx n="80" d="100"/>
          <a:sy n="80" d="100"/>
        </p:scale>
        <p:origin x="-990" y="-12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102" y="287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6"/>
        <p:guide pos="216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1"/>
          <p:cNvSpPr>
            <a:spLocks noChangeArrowheads="1"/>
          </p:cNvSpPr>
          <p:nvPr/>
        </p:nvSpPr>
        <p:spPr bwMode="auto">
          <a:xfrm>
            <a:off x="0" y="1"/>
            <a:ext cx="6797675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906" tIns="45454" rIns="90906" bIns="45454" anchor="ctr"/>
          <a:lstStyle/>
          <a:p>
            <a:endParaRPr lang="en-US"/>
          </a:p>
        </p:txBody>
      </p:sp>
      <p:sp>
        <p:nvSpPr>
          <p:cNvPr id="23555" name="AutoShape 2"/>
          <p:cNvSpPr>
            <a:spLocks noChangeArrowheads="1"/>
          </p:cNvSpPr>
          <p:nvPr/>
        </p:nvSpPr>
        <p:spPr bwMode="auto">
          <a:xfrm>
            <a:off x="0" y="1"/>
            <a:ext cx="6797675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906" tIns="45454" rIns="90906" bIns="45454" anchor="ctr"/>
          <a:lstStyle/>
          <a:p>
            <a:endParaRPr lang="en-US"/>
          </a:p>
        </p:txBody>
      </p:sp>
      <p:sp>
        <p:nvSpPr>
          <p:cNvPr id="23556" name="AutoShape 3"/>
          <p:cNvSpPr>
            <a:spLocks noChangeArrowheads="1"/>
          </p:cNvSpPr>
          <p:nvPr/>
        </p:nvSpPr>
        <p:spPr bwMode="auto">
          <a:xfrm>
            <a:off x="0" y="1"/>
            <a:ext cx="6797675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906" tIns="45454" rIns="90906" bIns="45454" anchor="ctr"/>
          <a:lstStyle/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1" y="1"/>
            <a:ext cx="2941303" cy="491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338" tIns="46169" rIns="92338" bIns="46169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000000"/>
              </a:buClr>
              <a:tabLst>
                <a:tab pos="0" algn="l"/>
                <a:tab pos="445063" algn="l"/>
                <a:tab pos="891703" algn="l"/>
                <a:tab pos="1338344" algn="l"/>
                <a:tab pos="1784985" algn="l"/>
                <a:tab pos="2231625" algn="l"/>
                <a:tab pos="2678266" algn="l"/>
                <a:tab pos="3124907" algn="l"/>
                <a:tab pos="3571547" algn="l"/>
                <a:tab pos="4018188" algn="l"/>
                <a:tab pos="4464829" algn="l"/>
                <a:tab pos="4911470" algn="l"/>
                <a:tab pos="5358110" algn="l"/>
                <a:tab pos="5804751" algn="l"/>
                <a:tab pos="6251392" algn="l"/>
                <a:tab pos="6698032" algn="l"/>
                <a:tab pos="7144673" algn="l"/>
                <a:tab pos="7591314" algn="l"/>
                <a:tab pos="8037954" algn="l"/>
                <a:tab pos="8484595" algn="l"/>
                <a:tab pos="8931236" algn="l"/>
              </a:tabLst>
              <a:defRPr sz="11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851814" y="1"/>
            <a:ext cx="2941303" cy="491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338" tIns="46169" rIns="92338" bIns="46169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45063" algn="l"/>
                <a:tab pos="891703" algn="l"/>
                <a:tab pos="1338344" algn="l"/>
                <a:tab pos="1784985" algn="l"/>
                <a:tab pos="2231625" algn="l"/>
                <a:tab pos="2678266" algn="l"/>
                <a:tab pos="3124907" algn="l"/>
                <a:tab pos="3571547" algn="l"/>
                <a:tab pos="4018188" algn="l"/>
                <a:tab pos="4464829" algn="l"/>
                <a:tab pos="4911470" algn="l"/>
                <a:tab pos="5358110" algn="l"/>
                <a:tab pos="5804751" algn="l"/>
                <a:tab pos="6251392" algn="l"/>
                <a:tab pos="6698032" algn="l"/>
                <a:tab pos="7144673" algn="l"/>
                <a:tab pos="7591314" algn="l"/>
                <a:tab pos="8037954" algn="l"/>
                <a:tab pos="8484595" algn="l"/>
                <a:tab pos="8931236" algn="l"/>
              </a:tabLst>
              <a:defRPr sz="11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/>
              <a:t>02/01/08</a:t>
            </a:r>
          </a:p>
        </p:txBody>
      </p:sp>
      <p:sp>
        <p:nvSpPr>
          <p:cNvPr id="23559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2950"/>
            <a:ext cx="4960937" cy="37226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5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905951" y="4717702"/>
            <a:ext cx="4981212" cy="446510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338" tIns="46169" rIns="92338" bIns="46169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1" y="9433862"/>
            <a:ext cx="2941303" cy="4913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338" tIns="46169" rIns="92338" bIns="46169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000000"/>
              </a:buClr>
              <a:tabLst>
                <a:tab pos="0" algn="l"/>
                <a:tab pos="445063" algn="l"/>
                <a:tab pos="891703" algn="l"/>
                <a:tab pos="1338344" algn="l"/>
                <a:tab pos="1784985" algn="l"/>
                <a:tab pos="2231625" algn="l"/>
                <a:tab pos="2678266" algn="l"/>
                <a:tab pos="3124907" algn="l"/>
                <a:tab pos="3571547" algn="l"/>
                <a:tab pos="4018188" algn="l"/>
                <a:tab pos="4464829" algn="l"/>
                <a:tab pos="4911470" algn="l"/>
                <a:tab pos="5358110" algn="l"/>
                <a:tab pos="5804751" algn="l"/>
                <a:tab pos="6251392" algn="l"/>
                <a:tab pos="6698032" algn="l"/>
                <a:tab pos="7144673" algn="l"/>
                <a:tab pos="7591314" algn="l"/>
                <a:tab pos="8037954" algn="l"/>
                <a:tab pos="8484595" algn="l"/>
                <a:tab pos="8931236" algn="l"/>
              </a:tabLst>
              <a:defRPr sz="11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/>
              <a:t>Ladislav Andricek, MPI Munich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51814" y="9433862"/>
            <a:ext cx="2941303" cy="4913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338" tIns="46169" rIns="92338" bIns="46169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45063" algn="l"/>
                <a:tab pos="891703" algn="l"/>
                <a:tab pos="1338344" algn="l"/>
                <a:tab pos="1784985" algn="l"/>
                <a:tab pos="2231625" algn="l"/>
                <a:tab pos="2678266" algn="l"/>
                <a:tab pos="3124907" algn="l"/>
                <a:tab pos="3571547" algn="l"/>
                <a:tab pos="4018188" algn="l"/>
                <a:tab pos="4464829" algn="l"/>
                <a:tab pos="4911470" algn="l"/>
                <a:tab pos="5358110" algn="l"/>
                <a:tab pos="5804751" algn="l"/>
                <a:tab pos="6251392" algn="l"/>
                <a:tab pos="6698032" algn="l"/>
                <a:tab pos="7144673" algn="l"/>
                <a:tab pos="7591314" algn="l"/>
                <a:tab pos="8037954" algn="l"/>
                <a:tab pos="8484595" algn="l"/>
                <a:tab pos="8931236" algn="l"/>
              </a:tabLst>
              <a:defRPr sz="11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07C5D2B-938F-4D68-A41D-C2BA8F53E75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37157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02/01/08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Ladislav Andricek, MPI Munich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C07C5D2B-938F-4D68-A41D-C2BA8F53E75F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554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4E404-AB84-4739-9805-95150A7083CF}" type="datetime1">
              <a:rPr lang="en-US" smtClean="0"/>
              <a:t>10/1/2014</a:t>
            </a:fld>
            <a:endParaRPr lang="en-GB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Eduard Prinker, Belle II PXD/SVD Workshop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096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53BC8-B6B5-48BF-AD4E-7D5546362866}" type="datetime1">
              <a:rPr lang="en-US" smtClean="0"/>
              <a:t>10/1/2014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Eduard Prinker, Belle II PXD/SVD Workshop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50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1025" y="119063"/>
            <a:ext cx="2055813" cy="56864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119063"/>
            <a:ext cx="6016625" cy="56864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64BF6-40A6-4489-B334-A8C1D7C94853}" type="datetime1">
              <a:rPr lang="en-US" smtClean="0"/>
              <a:t>10/1/2014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Eduard Prinker, Belle II PXD/SVD Workshop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284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88" y="119063"/>
            <a:ext cx="7980362" cy="4794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0" y="1284288"/>
            <a:ext cx="8224838" cy="4521200"/>
          </a:xfrm>
        </p:spPr>
        <p:txBody>
          <a:bodyPr/>
          <a:lstStyle/>
          <a:p>
            <a:pPr lvl="0"/>
            <a:r>
              <a:rPr lang="de-DE" noProof="0" smtClean="0"/>
              <a:t>Tabelle durch Klicken auf Symbol hinzufügen</a:t>
            </a:r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B061E-EED5-4318-BDFE-88A748A30DE8}" type="datetime1">
              <a:rPr lang="en-US" smtClean="0"/>
              <a:t>10/1/2014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Eduard Prinker, Belle II PXD/SVD Workshop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93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F138C-0C41-4E70-9D19-4001853E6D5E}" type="datetime1">
              <a:rPr lang="en-US" smtClean="0"/>
              <a:t>10/1/2014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Eduard Prinker, Belle II PXD/SVD Workshop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85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92D57-43AF-4126-A87A-91E157B9B95D}" type="datetime1">
              <a:rPr lang="en-US" smtClean="0"/>
              <a:t>10/1/2014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Eduard Prinker, Belle II PXD/SVD Workshop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465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284288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9825" y="1284288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8B696-2999-46A5-8415-54C9F89639B3}" type="datetime1">
              <a:rPr lang="en-US" smtClean="0"/>
              <a:t>10/1/2014</a:t>
            </a:fld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Eduard Prinker, Belle II PXD/SVD Workshop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829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845A9-3076-4F70-9C5B-FA72FAD3E11C}" type="datetime1">
              <a:rPr lang="en-US" smtClean="0"/>
              <a:t>10/1/2014</a:t>
            </a:fld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Eduard Prinker, Belle II PXD/SVD Workshop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600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97BCB-04FF-42AC-A0B1-20EDACBB3BBA}" type="datetime1">
              <a:rPr lang="en-US" smtClean="0"/>
              <a:t>10/1/2014</a:t>
            </a:fld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Eduard Prinker, Belle II PXD/SVD Workshop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585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E139C-46CE-4EC2-8E5D-7B19E0236C6D}" type="datetime1">
              <a:rPr lang="en-US" smtClean="0"/>
              <a:t>10/1/2014</a:t>
            </a:fld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Eduard Prinker, Belle II PXD/SVD Workshop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31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436D5-B773-497E-9488-2749668CC6B8}" type="datetime1">
              <a:rPr lang="en-US" smtClean="0"/>
              <a:t>10/1/2014</a:t>
            </a:fld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Eduard Prinker, Belle II PXD/SVD Workshop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510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381FE-C0D8-4BE6-91AC-40C02800DAC8}" type="datetime1">
              <a:rPr lang="en-US" smtClean="0"/>
              <a:t>10/1/2014</a:t>
            </a:fld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Eduard Prinker, Belle II PXD/SVD Workshop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929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"/>
          <p:cNvSpPr>
            <a:spLocks noChangeShapeType="1"/>
          </p:cNvSpPr>
          <p:nvPr/>
        </p:nvSpPr>
        <p:spPr bwMode="auto">
          <a:xfrm>
            <a:off x="0" y="684213"/>
            <a:ext cx="9144000" cy="12700"/>
          </a:xfrm>
          <a:prstGeom prst="line">
            <a:avLst/>
          </a:prstGeom>
          <a:noFill/>
          <a:ln w="57240">
            <a:solidFill>
              <a:srgbClr val="8DD6C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Line 2"/>
          <p:cNvSpPr>
            <a:spLocks noChangeShapeType="1"/>
          </p:cNvSpPr>
          <p:nvPr/>
        </p:nvSpPr>
        <p:spPr bwMode="auto">
          <a:xfrm>
            <a:off x="663575" y="6499225"/>
            <a:ext cx="8480425" cy="1588"/>
          </a:xfrm>
          <a:prstGeom prst="line">
            <a:avLst/>
          </a:prstGeom>
          <a:noFill/>
          <a:ln w="19080">
            <a:solidFill>
              <a:srgbClr val="00BAB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277813" y="0"/>
            <a:ext cx="390525" cy="6858000"/>
          </a:xfrm>
          <a:prstGeom prst="rect">
            <a:avLst/>
          </a:prstGeom>
          <a:solidFill>
            <a:srgbClr val="E8F7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0" y="0"/>
            <a:ext cx="282575" cy="6858000"/>
          </a:xfrm>
          <a:prstGeom prst="rect">
            <a:avLst/>
          </a:prstGeom>
          <a:solidFill>
            <a:srgbClr val="8DD6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755650" y="6572250"/>
            <a:ext cx="5616575" cy="28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i="1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6469B23-B049-47AB-AE3A-3A5724B60B67}" type="datetime1">
              <a:rPr lang="en-US" smtClean="0"/>
              <a:t>10/1/2014</a:t>
            </a:fld>
            <a:endParaRPr lang="en-GB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5381625" y="6570663"/>
            <a:ext cx="3594100" cy="28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242492"/>
              </a:buClr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i="1">
                <a:solidFill>
                  <a:srgbClr val="24249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Eduard Prinker, Belle II PXD/SVD Workshop</a:t>
            </a:r>
            <a:endParaRPr lang="en-GB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619672" y="119063"/>
            <a:ext cx="7344816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Sie</a:t>
            </a:r>
            <a:r>
              <a:rPr lang="en-GB" dirty="0" smtClean="0"/>
              <a:t>, um das Format des </a:t>
            </a:r>
            <a:r>
              <a:rPr lang="en-GB" dirty="0" err="1" smtClean="0"/>
              <a:t>Titeltextes</a:t>
            </a:r>
            <a:r>
              <a:rPr lang="en-GB" dirty="0" smtClean="0"/>
              <a:t> </a:t>
            </a:r>
            <a:r>
              <a:rPr lang="en-GB" dirty="0" err="1" smtClean="0"/>
              <a:t>zu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</p:txBody>
      </p:sp>
      <p:sp>
        <p:nvSpPr>
          <p:cNvPr id="1034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284288"/>
            <a:ext cx="8224838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Sie</a:t>
            </a:r>
            <a:r>
              <a:rPr lang="en-GB" dirty="0" smtClean="0"/>
              <a:t>, um die </a:t>
            </a:r>
            <a:r>
              <a:rPr lang="en-GB" dirty="0" err="1" smtClean="0"/>
              <a:t>Formate</a:t>
            </a:r>
            <a:r>
              <a:rPr lang="en-GB" dirty="0" smtClean="0"/>
              <a:t> des </a:t>
            </a:r>
            <a:r>
              <a:rPr lang="en-GB" dirty="0" err="1" smtClean="0"/>
              <a:t>Gliederungstextes</a:t>
            </a:r>
            <a:r>
              <a:rPr lang="en-GB" dirty="0" smtClean="0"/>
              <a:t> </a:t>
            </a:r>
            <a:r>
              <a:rPr lang="en-GB" dirty="0" err="1" smtClean="0"/>
              <a:t>zu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4"/>
            <a:r>
              <a:rPr lang="en-GB" dirty="0" err="1" smtClean="0"/>
              <a:t>Sechste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4"/>
            <a:r>
              <a:rPr lang="en-GB" dirty="0" err="1" smtClean="0"/>
              <a:t>Siebente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4"/>
            <a:r>
              <a:rPr lang="en-GB" dirty="0" err="1" smtClean="0"/>
              <a:t>Achte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4"/>
            <a:r>
              <a:rPr lang="en-GB" dirty="0" err="1" smtClean="0"/>
              <a:t>Neunte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</p:txBody>
      </p:sp>
      <p:sp>
        <p:nvSpPr>
          <p:cNvPr id="3" name="Textfeld 2"/>
          <p:cNvSpPr txBox="1"/>
          <p:nvPr/>
        </p:nvSpPr>
        <p:spPr>
          <a:xfrm>
            <a:off x="269619" y="6597352"/>
            <a:ext cx="4395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4825455-BBAD-4716-8EAB-7281C1C1B5FF}" type="slidenum">
              <a:rPr lang="de-DE" sz="1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de-DE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53389"/>
            <a:ext cx="951334" cy="559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MPP_os_logo_cmyk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8"/>
            <a:ext cx="683568" cy="65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2pPr>
      <a:lvl3pPr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3pPr>
      <a:lvl4pPr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4pPr>
      <a:lvl5pPr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5pPr>
      <a:lvl6pPr marL="457200"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6pPr>
      <a:lvl7pPr marL="914400"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7pPr>
      <a:lvl8pPr marL="1371600"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8pPr>
      <a:lvl9pPr marL="1828800"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9pPr>
    </p:titleStyle>
    <p:bodyStyle>
      <a:lvl1pPr marL="338138" indent="-338138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8A8AD8"/>
        </a:buClr>
        <a:buSzPct val="65000"/>
        <a:buFont typeface="Comic Sans MS" pitchFamily="66" charset="0"/>
        <a:defRPr sz="1400">
          <a:solidFill>
            <a:srgbClr val="003366"/>
          </a:solidFill>
          <a:latin typeface="Arial" pitchFamily="34" charset="0"/>
          <a:ea typeface="+mn-ea"/>
          <a:cs typeface="Arial" pitchFamily="34" charset="0"/>
        </a:defRPr>
      </a:lvl1pPr>
      <a:lvl2pPr marL="738188" indent="-280988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242492"/>
        </a:buClr>
        <a:buSzPct val="65000"/>
        <a:buFont typeface="Comic Sans MS" pitchFamily="66" charset="0"/>
        <a:defRPr sz="1400">
          <a:solidFill>
            <a:srgbClr val="003366"/>
          </a:solidFill>
          <a:latin typeface="Arial" pitchFamily="34" charset="0"/>
          <a:cs typeface="Arial" pitchFamily="34" charset="0"/>
        </a:defRPr>
      </a:lvl2pPr>
      <a:lvl3pPr marL="1143000" indent="-228600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8A8AD8"/>
        </a:buClr>
        <a:buSzPct val="65000"/>
        <a:buFont typeface="Comic Sans MS" pitchFamily="66" charset="0"/>
        <a:defRPr sz="1400">
          <a:solidFill>
            <a:srgbClr val="003366"/>
          </a:solidFill>
          <a:latin typeface="Arial" pitchFamily="34" charset="0"/>
          <a:cs typeface="Arial" pitchFamily="34" charset="0"/>
        </a:defRPr>
      </a:lvl3pPr>
      <a:lvl4pPr marL="1600200" indent="-228600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242492"/>
        </a:buClr>
        <a:buSzPct val="65000"/>
        <a:buFont typeface="Comic Sans MS" pitchFamily="66" charset="0"/>
        <a:defRPr sz="1400">
          <a:solidFill>
            <a:srgbClr val="003366"/>
          </a:solidFill>
          <a:latin typeface="Arial" pitchFamily="34" charset="0"/>
          <a:cs typeface="Arial" pitchFamily="34" charset="0"/>
        </a:defRPr>
      </a:lvl4pPr>
      <a:lvl5pPr marL="2057400" indent="-228600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242492"/>
        </a:buClr>
        <a:buSzPct val="65000"/>
        <a:buFont typeface="Comic Sans MS" pitchFamily="66" charset="0"/>
        <a:defRPr sz="1400">
          <a:solidFill>
            <a:srgbClr val="003366"/>
          </a:solidFill>
          <a:latin typeface="Arial" pitchFamily="34" charset="0"/>
          <a:cs typeface="Arial" pitchFamily="34" charset="0"/>
        </a:defRPr>
      </a:lvl5pPr>
      <a:lvl6pPr marL="2514600" indent="-228600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242492"/>
        </a:buClr>
        <a:buSzPct val="65000"/>
        <a:buFont typeface="Comic Sans MS" pitchFamily="66" charset="0"/>
        <a:defRPr sz="1400">
          <a:solidFill>
            <a:srgbClr val="003366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242492"/>
        </a:buClr>
        <a:buSzPct val="65000"/>
        <a:buFont typeface="Comic Sans MS" pitchFamily="66" charset="0"/>
        <a:defRPr sz="1400">
          <a:solidFill>
            <a:srgbClr val="003366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242492"/>
        </a:buClr>
        <a:buSzPct val="65000"/>
        <a:buFont typeface="Comic Sans MS" pitchFamily="66" charset="0"/>
        <a:defRPr sz="1400">
          <a:solidFill>
            <a:srgbClr val="003366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242492"/>
        </a:buClr>
        <a:buSzPct val="65000"/>
        <a:buFont typeface="Comic Sans MS" pitchFamily="66" charset="0"/>
        <a:defRPr sz="1400">
          <a:solidFill>
            <a:srgbClr val="0033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57391" y="2780928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latin typeface="Arial" pitchFamily="34" charset="0"/>
              </a:rPr>
              <a:t>DCD Testing on Hybrid </a:t>
            </a:r>
            <a:r>
              <a:rPr lang="en-US" sz="4000" dirty="0" smtClean="0">
                <a:latin typeface="Arial" pitchFamily="34" charset="0"/>
              </a:rPr>
              <a:t>4.1</a:t>
            </a:r>
            <a:endParaRPr lang="en-US" sz="4000" dirty="0" smtClean="0">
              <a:latin typeface="Arial" pitchFamily="34" charset="0"/>
            </a:endParaRPr>
          </a:p>
        </p:txBody>
      </p:sp>
      <p:pic>
        <p:nvPicPr>
          <p:cNvPr id="30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25"/>
            <a:ext cx="996950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038350"/>
            <a:ext cx="125095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88" y="4802188"/>
            <a:ext cx="2181225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Starting</a:t>
            </a:r>
            <a:r>
              <a:rPr lang="de-DE" dirty="0" smtClean="0"/>
              <a:t> </a:t>
            </a:r>
            <a:r>
              <a:rPr lang="de-DE" dirty="0" err="1" smtClean="0"/>
              <a:t>point</a:t>
            </a:r>
            <a:r>
              <a:rPr lang="de-DE" dirty="0" smtClean="0"/>
              <a:t> </a:t>
            </a:r>
            <a:r>
              <a:rPr lang="de-DE" dirty="0" err="1" smtClean="0"/>
              <a:t>column</a:t>
            </a:r>
            <a:r>
              <a:rPr lang="de-DE" dirty="0" smtClean="0"/>
              <a:t> 2 internal </a:t>
            </a:r>
            <a:r>
              <a:rPr lang="de-DE" dirty="0" err="1" smtClean="0"/>
              <a:t>source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59F138C-0C41-4E70-9D19-4001853E6D5E}" type="datetime1">
              <a:rPr lang="en-US" smtClean="0"/>
              <a:t>10/1/2014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Eduard Prinker, Belle II PXD/SVD Workshop</a:t>
            </a:r>
            <a:endParaRPr lang="en-GB"/>
          </a:p>
        </p:txBody>
      </p:sp>
      <p:pic>
        <p:nvPicPr>
          <p:cNvPr id="18434" name="Picture 2" descr="C:\Users\exp711\Documents\startingpoint_intsource_col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98" y="1052737"/>
            <a:ext cx="7941903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90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Hybrid 4 power </a:t>
            </a:r>
            <a:r>
              <a:rPr lang="de-DE" dirty="0" err="1" smtClean="0"/>
              <a:t>supply</a:t>
            </a:r>
            <a:r>
              <a:rPr lang="de-DE" dirty="0" smtClean="0"/>
              <a:t> </a:t>
            </a:r>
            <a:r>
              <a:rPr lang="de-DE" dirty="0" err="1" smtClean="0"/>
              <a:t>settings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59F138C-0C41-4E70-9D19-4001853E6D5E}" type="datetime1">
              <a:rPr lang="en-US" smtClean="0"/>
              <a:t>10/1/2014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Eduard Prinker, Belle II PXD/SVD Workshop</a:t>
            </a:r>
            <a:endParaRPr lang="en-GB"/>
          </a:p>
        </p:txBody>
      </p:sp>
      <p:pic>
        <p:nvPicPr>
          <p:cNvPr id="13314" name="Picture 2" descr="C:\Users\exp711\Documents\ADC_measurements\PowerSupplySetting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2132856"/>
            <a:ext cx="7783247" cy="319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755576" y="980728"/>
            <a:ext cx="792088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320 MHz</a:t>
            </a:r>
          </a:p>
        </p:txBody>
      </p:sp>
    </p:spTree>
    <p:extLst>
      <p:ext uri="{BB962C8B-B14F-4D97-AF65-F5344CB8AC3E}">
        <p14:creationId xmlns:p14="http://schemas.microsoft.com/office/powerpoint/2010/main" val="28380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Hybrid 4 DAQ </a:t>
            </a:r>
            <a:r>
              <a:rPr lang="de-DE" dirty="0" err="1" smtClean="0"/>
              <a:t>settings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59F138C-0C41-4E70-9D19-4001853E6D5E}" type="datetime1">
              <a:rPr lang="en-US" smtClean="0"/>
              <a:t>10/1/2014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Eduard Prinker, Belle II PXD/SVD Workshop</a:t>
            </a:r>
            <a:endParaRPr lang="en-GB"/>
          </a:p>
        </p:txBody>
      </p:sp>
      <p:pic>
        <p:nvPicPr>
          <p:cNvPr id="14338" name="Picture 2" descr="C:\Users\exp711\Documents\ADC_measurements\BonnDAQSetting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811461"/>
            <a:ext cx="6907485" cy="557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52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DCD </a:t>
            </a:r>
            <a:r>
              <a:rPr lang="de-DE" dirty="0" err="1" smtClean="0"/>
              <a:t>external</a:t>
            </a:r>
            <a:r>
              <a:rPr lang="de-DE" dirty="0" smtClean="0"/>
              <a:t> </a:t>
            </a:r>
            <a:r>
              <a:rPr lang="de-DE" dirty="0" err="1" smtClean="0"/>
              <a:t>supply</a:t>
            </a:r>
            <a:r>
              <a:rPr lang="de-DE" dirty="0" smtClean="0"/>
              <a:t> (SMU) </a:t>
            </a:r>
            <a:r>
              <a:rPr lang="de-DE" dirty="0" err="1" smtClean="0"/>
              <a:t>column</a:t>
            </a:r>
            <a:r>
              <a:rPr lang="de-DE" dirty="0" smtClean="0"/>
              <a:t> 2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59F138C-0C41-4E70-9D19-4001853E6D5E}" type="datetime1">
              <a:rPr lang="en-US" smtClean="0"/>
              <a:t>10/1/2014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Eduard Prinker, Belle II PXD/SVD Workshop</a:t>
            </a:r>
            <a:endParaRPr lang="en-GB"/>
          </a:p>
        </p:txBody>
      </p:sp>
      <p:pic>
        <p:nvPicPr>
          <p:cNvPr id="15363" name="Picture 3" descr="C:\Users\exp711\Documents\ADC_measurements\250914_SMUsmallsteps_Col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04" y="908721"/>
            <a:ext cx="8009741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3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						Filter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59F138C-0C41-4E70-9D19-4001853E6D5E}" type="datetime1">
              <a:rPr lang="en-US" smtClean="0"/>
              <a:t>10/1/2014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Eduard Prinker, Belle II PXD/SVD Workshop</a:t>
            </a:r>
            <a:endParaRPr lang="en-GB"/>
          </a:p>
        </p:txBody>
      </p:sp>
      <p:sp>
        <p:nvSpPr>
          <p:cNvPr id="6" name="Ellipse 5"/>
          <p:cNvSpPr/>
          <p:nvPr/>
        </p:nvSpPr>
        <p:spPr bwMode="auto">
          <a:xfrm>
            <a:off x="1826005" y="2206409"/>
            <a:ext cx="144016" cy="144016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474" y="3616800"/>
            <a:ext cx="1587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474" y="2206409"/>
            <a:ext cx="1587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849" y="3616800"/>
            <a:ext cx="1587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2627567" y="2144852"/>
            <a:ext cx="936104" cy="2877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100k</a:t>
            </a:r>
            <a:r>
              <a:rPr lang="de-DE" sz="1600" dirty="0" smtClean="0">
                <a:solidFill>
                  <a:srgbClr val="00206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W</a:t>
            </a:r>
            <a:endParaRPr lang="en-GB" sz="1600" dirty="0">
              <a:solidFill>
                <a:srgbClr val="002060"/>
              </a:solidFill>
              <a:latin typeface="Symbol" panose="05050102010706020507" pitchFamily="18" charset="2"/>
              <a:cs typeface="Arial" panose="020B0604020202020204" pitchFamily="34" charset="0"/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425" y="2062441"/>
            <a:ext cx="957263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Gerade Verbindung 13"/>
          <p:cNvCxnSpPr/>
          <p:nvPr/>
        </p:nvCxnSpPr>
        <p:spPr bwMode="auto">
          <a:xfrm>
            <a:off x="4428122" y="2926222"/>
            <a:ext cx="72008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Gerade Verbindung 17"/>
          <p:cNvCxnSpPr>
            <a:stCxn id="8" idx="3"/>
            <a:endCxn id="16389" idx="1"/>
          </p:cNvCxnSpPr>
          <p:nvPr/>
        </p:nvCxnSpPr>
        <p:spPr bwMode="auto">
          <a:xfrm flipV="1">
            <a:off x="3563671" y="2282310"/>
            <a:ext cx="2419754" cy="6425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Gerade Verbindung 19"/>
          <p:cNvCxnSpPr/>
          <p:nvPr/>
        </p:nvCxnSpPr>
        <p:spPr bwMode="auto">
          <a:xfrm>
            <a:off x="4773548" y="2288959"/>
            <a:ext cx="0" cy="637263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Gerade Verbindung 21"/>
          <p:cNvCxnSpPr>
            <a:stCxn id="16386" idx="3"/>
            <a:endCxn id="16388" idx="1"/>
          </p:cNvCxnSpPr>
          <p:nvPr/>
        </p:nvCxnSpPr>
        <p:spPr bwMode="auto">
          <a:xfrm>
            <a:off x="1970224" y="3699350"/>
            <a:ext cx="5616625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Gerade Verbindung 23"/>
          <p:cNvCxnSpPr>
            <a:stCxn id="16389" idx="3"/>
            <a:endCxn id="16387" idx="1"/>
          </p:cNvCxnSpPr>
          <p:nvPr/>
        </p:nvCxnSpPr>
        <p:spPr bwMode="auto">
          <a:xfrm>
            <a:off x="6940688" y="2282310"/>
            <a:ext cx="655786" cy="6649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Gerade Verbindung 25"/>
          <p:cNvCxnSpPr/>
          <p:nvPr/>
        </p:nvCxnSpPr>
        <p:spPr bwMode="auto">
          <a:xfrm flipH="1">
            <a:off x="4788162" y="3070238"/>
            <a:ext cx="2704" cy="629112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Gerade Verbindung 27"/>
          <p:cNvCxnSpPr>
            <a:stCxn id="6" idx="6"/>
            <a:endCxn id="8" idx="1"/>
          </p:cNvCxnSpPr>
          <p:nvPr/>
        </p:nvCxnSpPr>
        <p:spPr bwMode="auto">
          <a:xfrm>
            <a:off x="1970021" y="2278417"/>
            <a:ext cx="657546" cy="10318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feld 28"/>
          <p:cNvSpPr txBox="1"/>
          <p:nvPr/>
        </p:nvSpPr>
        <p:spPr>
          <a:xfrm>
            <a:off x="5220072" y="2962096"/>
            <a:ext cx="764953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100nF</a:t>
            </a:r>
            <a:endParaRPr lang="en-GB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384" name="Gerade Verbindung 16383"/>
          <p:cNvCxnSpPr/>
          <p:nvPr/>
        </p:nvCxnSpPr>
        <p:spPr bwMode="auto">
          <a:xfrm>
            <a:off x="4428122" y="3070238"/>
            <a:ext cx="72008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6980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DCD </a:t>
            </a:r>
            <a:r>
              <a:rPr lang="de-DE" dirty="0" err="1" smtClean="0"/>
              <a:t>external</a:t>
            </a:r>
            <a:r>
              <a:rPr lang="de-DE" dirty="0" smtClean="0"/>
              <a:t> </a:t>
            </a:r>
            <a:r>
              <a:rPr lang="de-DE" dirty="0" err="1" smtClean="0"/>
              <a:t>supply</a:t>
            </a:r>
            <a:r>
              <a:rPr lang="de-DE" dirty="0" smtClean="0"/>
              <a:t> (SMU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filter</a:t>
            </a:r>
            <a:r>
              <a:rPr lang="de-DE" dirty="0" smtClean="0"/>
              <a:t>) </a:t>
            </a:r>
            <a:r>
              <a:rPr lang="de-DE" dirty="0" err="1" smtClean="0"/>
              <a:t>column</a:t>
            </a:r>
            <a:r>
              <a:rPr lang="de-DE" dirty="0" smtClean="0"/>
              <a:t> 2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59F138C-0C41-4E70-9D19-4001853E6D5E}" type="datetime1">
              <a:rPr lang="en-US" smtClean="0"/>
              <a:t>10/1/2014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Eduard Prinker, Belle II PXD/SVD Workshop</a:t>
            </a:r>
            <a:endParaRPr lang="en-GB"/>
          </a:p>
        </p:txBody>
      </p:sp>
      <p:pic>
        <p:nvPicPr>
          <p:cNvPr id="17410" name="Picture 2" descr="C:\Users\exp711\Documents\260914_SMUFiltersmall0.05_Col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61597"/>
            <a:ext cx="7787629" cy="513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37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DCD internal </a:t>
            </a:r>
            <a:r>
              <a:rPr lang="de-DE" dirty="0" err="1" smtClean="0"/>
              <a:t>source</a:t>
            </a:r>
            <a:r>
              <a:rPr lang="de-DE" dirty="0" smtClean="0"/>
              <a:t> </a:t>
            </a:r>
            <a:r>
              <a:rPr lang="de-DE" dirty="0" err="1" smtClean="0"/>
              <a:t>calibrated</a:t>
            </a:r>
            <a:r>
              <a:rPr lang="de-DE" dirty="0" smtClean="0"/>
              <a:t> </a:t>
            </a:r>
            <a:r>
              <a:rPr lang="de-DE" dirty="0" err="1" smtClean="0"/>
              <a:t>column</a:t>
            </a:r>
            <a:r>
              <a:rPr lang="de-DE" dirty="0" smtClean="0"/>
              <a:t> 2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59F138C-0C41-4E70-9D19-4001853E6D5E}" type="datetime1">
              <a:rPr lang="en-US" smtClean="0"/>
              <a:t>10/1/2014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Eduard Prinker, Belle II PXD/SVD Workshop</a:t>
            </a:r>
            <a:endParaRPr lang="en-GB"/>
          </a:p>
        </p:txBody>
      </p:sp>
      <p:pic>
        <p:nvPicPr>
          <p:cNvPr id="8194" name="Picture 2" descr="C:\Users\exp711\Documents\ADC_measurements\250914_EdiSettings_Col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88" y="980728"/>
            <a:ext cx="8179148" cy="522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77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DCD – all </a:t>
            </a:r>
            <a:r>
              <a:rPr lang="de-DE" dirty="0" err="1" smtClean="0"/>
              <a:t>channels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59F138C-0C41-4E70-9D19-4001853E6D5E}" type="datetime1">
              <a:rPr lang="en-US" smtClean="0"/>
              <a:t>10/1/2014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Eduard Prinker, Belle II PXD/SVD Workshop</a:t>
            </a:r>
            <a:endParaRPr lang="en-GB"/>
          </a:p>
        </p:txBody>
      </p:sp>
      <p:pic>
        <p:nvPicPr>
          <p:cNvPr id="7171" name="Picture 3" descr="C:\Users\exp711\Documents\ADC_measurements\250914_EdiSettings_Col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77" y="939454"/>
            <a:ext cx="8122977" cy="511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7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INL column1 </a:t>
            </a:r>
            <a:r>
              <a:rPr lang="de-DE" dirty="0" err="1" smtClean="0"/>
              <a:t>pixel</a:t>
            </a:r>
            <a:r>
              <a:rPr lang="de-DE" dirty="0" smtClean="0"/>
              <a:t> 28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59F138C-0C41-4E70-9D19-4001853E6D5E}" type="datetime1">
              <a:rPr lang="en-US" smtClean="0"/>
              <a:t>10/1/2014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Eduard Prinker, Belle II PXD/SVD Workshop</a:t>
            </a:r>
            <a:endParaRPr lang="en-GB"/>
          </a:p>
        </p:txBody>
      </p:sp>
      <p:pic>
        <p:nvPicPr>
          <p:cNvPr id="9218" name="Picture 2" descr="C:\Users\exp711\Documents\ADC_measurements\C1P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11" y="1268760"/>
            <a:ext cx="7949551" cy="457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5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column</a:t>
            </a:r>
            <a:r>
              <a:rPr lang="de-DE" dirty="0" smtClean="0"/>
              <a:t> 1 </a:t>
            </a:r>
            <a:r>
              <a:rPr lang="de-DE" dirty="0" err="1" smtClean="0"/>
              <a:t>pixel</a:t>
            </a:r>
            <a:r>
              <a:rPr lang="de-DE" dirty="0" smtClean="0"/>
              <a:t> 28 </a:t>
            </a:r>
            <a:r>
              <a:rPr lang="de-DE" dirty="0" err="1" smtClean="0"/>
              <a:t>zooming</a:t>
            </a:r>
            <a:r>
              <a:rPr lang="de-DE" dirty="0" smtClean="0"/>
              <a:t> in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59F138C-0C41-4E70-9D19-4001853E6D5E}" type="datetime1">
              <a:rPr lang="en-US" smtClean="0"/>
              <a:t>10/1/2014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Eduard Prinker, Belle II PXD/SVD Workshop</a:t>
            </a:r>
            <a:endParaRPr lang="en-GB"/>
          </a:p>
        </p:txBody>
      </p:sp>
      <p:pic>
        <p:nvPicPr>
          <p:cNvPr id="10242" name="Picture 2" descr="C:\Users\exp711\Documents\ADC_measurements\C1P28zo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04" y="1628800"/>
            <a:ext cx="7725418" cy="22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/>
          <p:cNvSpPr/>
          <p:nvPr/>
        </p:nvSpPr>
        <p:spPr bwMode="auto">
          <a:xfrm>
            <a:off x="6084168" y="2348880"/>
            <a:ext cx="936104" cy="1008112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020272" y="2848694"/>
            <a:ext cx="1512168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issing</a:t>
            </a:r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ADU +64</a:t>
            </a:r>
            <a:endParaRPr lang="en-GB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21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Ideal </a:t>
            </a:r>
            <a:r>
              <a:rPr lang="de-DE" dirty="0" err="1" smtClean="0"/>
              <a:t>transfer</a:t>
            </a:r>
            <a:r>
              <a:rPr lang="de-DE" dirty="0" smtClean="0"/>
              <a:t> </a:t>
            </a:r>
            <a:r>
              <a:rPr lang="de-DE" dirty="0" err="1"/>
              <a:t>f</a:t>
            </a:r>
            <a:r>
              <a:rPr lang="de-DE" dirty="0" err="1" smtClean="0"/>
              <a:t>unction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3-bit ADC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59F138C-0C41-4E70-9D19-4001853E6D5E}" type="datetime1">
              <a:rPr lang="en-US" smtClean="0"/>
              <a:t>10/1/2014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Eduard Prinker, Belle II PXD/SVD Workshop</a:t>
            </a:r>
            <a:endParaRPr lang="en-GB"/>
          </a:p>
        </p:txBody>
      </p:sp>
      <p:pic>
        <p:nvPicPr>
          <p:cNvPr id="2086" name="Picture 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6" y="980728"/>
            <a:ext cx="9104404" cy="5490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813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INL &amp; </a:t>
            </a:r>
            <a:r>
              <a:rPr lang="de-DE" dirty="0" err="1" smtClean="0"/>
              <a:t>noise</a:t>
            </a:r>
            <a:r>
              <a:rPr lang="de-DE" dirty="0" smtClean="0"/>
              <a:t> </a:t>
            </a:r>
            <a:r>
              <a:rPr lang="de-DE" dirty="0" err="1" smtClean="0"/>
              <a:t>column</a:t>
            </a:r>
            <a:r>
              <a:rPr lang="de-DE" dirty="0" smtClean="0"/>
              <a:t> 4 </a:t>
            </a:r>
            <a:r>
              <a:rPr lang="de-DE" dirty="0" err="1" smtClean="0"/>
              <a:t>pixel</a:t>
            </a:r>
            <a:r>
              <a:rPr lang="de-DE" dirty="0" smtClean="0"/>
              <a:t> 4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59F138C-0C41-4E70-9D19-4001853E6D5E}" type="datetime1">
              <a:rPr lang="en-US" smtClean="0"/>
              <a:t>10/1/2014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Eduard Prinker, Belle II PXD/SVD Workshop</a:t>
            </a:r>
            <a:endParaRPr lang="en-GB"/>
          </a:p>
        </p:txBody>
      </p:sp>
      <p:pic>
        <p:nvPicPr>
          <p:cNvPr id="11266" name="Picture 2" descr="C:\Users\exp711\Documents\ADC_measurements\C4P4noi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5"/>
            <a:ext cx="6336704" cy="545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/>
          <p:cNvSpPr/>
          <p:nvPr/>
        </p:nvSpPr>
        <p:spPr bwMode="auto">
          <a:xfrm rot="1025627">
            <a:off x="5744677" y="2982737"/>
            <a:ext cx="1152128" cy="2663275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624649" y="4077072"/>
            <a:ext cx="1503425" cy="880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INL </a:t>
            </a:r>
            <a:r>
              <a:rPr lang="de-DE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endParaRPr lang="de-DE" sz="1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ADU+64 also</a:t>
            </a:r>
          </a:p>
          <a:p>
            <a:pPr algn="ctr"/>
            <a:r>
              <a:rPr lang="de-DE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ffecting</a:t>
            </a:r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  <a:endParaRPr lang="de-DE" sz="1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adversely</a:t>
            </a:r>
            <a:endParaRPr lang="en-GB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41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column</a:t>
            </a:r>
            <a:r>
              <a:rPr lang="de-DE" dirty="0" smtClean="0"/>
              <a:t> 4 </a:t>
            </a:r>
            <a:r>
              <a:rPr lang="de-DE" dirty="0" err="1" smtClean="0"/>
              <a:t>pixel</a:t>
            </a:r>
            <a:r>
              <a:rPr lang="de-DE" dirty="0" smtClean="0"/>
              <a:t> 4 </a:t>
            </a:r>
            <a:r>
              <a:rPr lang="de-DE" dirty="0" err="1" smtClean="0"/>
              <a:t>zooming</a:t>
            </a:r>
            <a:r>
              <a:rPr lang="de-DE" dirty="0" smtClean="0"/>
              <a:t> in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59F138C-0C41-4E70-9D19-4001853E6D5E}" type="datetime1">
              <a:rPr lang="en-US" smtClean="0"/>
              <a:t>10/1/2014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Eduard Prinker, Belle II PXD/SVD Workshop</a:t>
            </a:r>
            <a:endParaRPr lang="en-GB"/>
          </a:p>
        </p:txBody>
      </p:sp>
      <p:pic>
        <p:nvPicPr>
          <p:cNvPr id="12290" name="Picture 2" descr="C:\Users\exp711\Documents\ADC_measurements\C4P4zo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7521196" cy="211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6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Reason</a:t>
            </a:r>
            <a:r>
              <a:rPr lang="de-DE" dirty="0" smtClean="0"/>
              <a:t>: </a:t>
            </a:r>
            <a:r>
              <a:rPr lang="de-DE" dirty="0" err="1" smtClean="0"/>
              <a:t>bad</a:t>
            </a:r>
            <a:r>
              <a:rPr lang="de-DE" dirty="0" smtClean="0"/>
              <a:t> </a:t>
            </a:r>
            <a:r>
              <a:rPr lang="de-DE" dirty="0" err="1" smtClean="0"/>
              <a:t>calibration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r>
              <a:rPr lang="de-DE" dirty="0" smtClean="0"/>
              <a:t>?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59F138C-0C41-4E70-9D19-4001853E6D5E}" type="datetime1">
              <a:rPr lang="en-US" smtClean="0"/>
              <a:t>10/1/2014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Eduard Prinker, Belle II PXD/SVD Workshop</a:t>
            </a:r>
            <a:endParaRPr lang="en-GB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603" y="1268760"/>
            <a:ext cx="7856360" cy="4738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llipse 6"/>
          <p:cNvSpPr/>
          <p:nvPr/>
        </p:nvSpPr>
        <p:spPr bwMode="auto">
          <a:xfrm>
            <a:off x="2627784" y="2602543"/>
            <a:ext cx="864096" cy="288032"/>
          </a:xfrm>
          <a:prstGeom prst="ellipse">
            <a:avLst/>
          </a:prstGeom>
          <a:noFill/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02543"/>
            <a:ext cx="884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2602543"/>
            <a:ext cx="884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66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/>
            <a:r>
              <a:rPr lang="de-DE" sz="4800" b="1" dirty="0" err="1" smtClean="0"/>
              <a:t>Thank</a:t>
            </a:r>
            <a:r>
              <a:rPr lang="de-DE" sz="4800" b="1" dirty="0" smtClean="0"/>
              <a:t> </a:t>
            </a:r>
            <a:r>
              <a:rPr lang="de-DE" sz="4800" b="1" dirty="0" err="1" smtClean="0"/>
              <a:t>you</a:t>
            </a:r>
            <a:endParaRPr lang="de-DE" sz="4800" b="1" dirty="0"/>
          </a:p>
          <a:p>
            <a:pPr algn="ctr"/>
            <a:r>
              <a:rPr lang="de-DE" sz="4800" b="1" dirty="0" err="1" smtClean="0"/>
              <a:t>for</a:t>
            </a:r>
            <a:endParaRPr lang="de-DE" sz="4800" b="1" dirty="0"/>
          </a:p>
          <a:p>
            <a:pPr algn="ctr"/>
            <a:r>
              <a:rPr lang="de-DE" sz="4800" b="1" dirty="0" err="1" smtClean="0"/>
              <a:t>your</a:t>
            </a:r>
            <a:r>
              <a:rPr lang="de-DE" sz="4800" b="1" dirty="0" smtClean="0"/>
              <a:t> </a:t>
            </a:r>
            <a:r>
              <a:rPr lang="de-DE" sz="4800" b="1" dirty="0" err="1" smtClean="0"/>
              <a:t>attention</a:t>
            </a:r>
            <a:r>
              <a:rPr lang="de-DE" sz="4800" b="1" dirty="0" smtClean="0"/>
              <a:t>!</a:t>
            </a:r>
            <a:endParaRPr lang="en-GB" sz="4800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59F138C-0C41-4E70-9D19-4001853E6D5E}" type="datetime1">
              <a:rPr lang="en-US" smtClean="0"/>
              <a:t>10/1/2014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Eduard Prinker, Belle II PXD/SVD Workshop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95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Col2 – IFBPBias+90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59F138C-0C41-4E70-9D19-4001853E6D5E}" type="datetime1">
              <a:rPr lang="en-US" smtClean="0"/>
              <a:t>10/1/2014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Eduard Prinker, Belle II PXD/SVD Workshop</a:t>
            </a:r>
            <a:endParaRPr lang="en-GB"/>
          </a:p>
        </p:txBody>
      </p:sp>
      <p:pic>
        <p:nvPicPr>
          <p:cNvPr id="22530" name="Picture 2" descr="C:\Users\exp711\Documents\300914_EdiSettingsIFPBias90_Col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884368" cy="546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49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All Channels </a:t>
            </a:r>
            <a:r>
              <a:rPr lang="de-DE" dirty="0" err="1" smtClean="0"/>
              <a:t>with</a:t>
            </a:r>
            <a:r>
              <a:rPr lang="de-DE" dirty="0" smtClean="0"/>
              <a:t> IFBPBias+90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59F138C-0C41-4E70-9D19-4001853E6D5E}" type="datetime1">
              <a:rPr lang="en-US" smtClean="0"/>
              <a:t>10/1/2014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Eduard Prinker, Belle II PXD/SVD Workshop</a:t>
            </a:r>
            <a:endParaRPr lang="en-GB"/>
          </a:p>
        </p:txBody>
      </p:sp>
      <p:pic>
        <p:nvPicPr>
          <p:cNvPr id="21506" name="Picture 2" descr="C:\Users\exp711\Documents\300914_EdiSettingsIFBPBias90_Col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6"/>
            <a:ext cx="7920880" cy="541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98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INL/DNL </a:t>
            </a:r>
            <a:r>
              <a:rPr lang="de-DE" dirty="0" err="1" smtClean="0"/>
              <a:t>example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59F138C-0C41-4E70-9D19-4001853E6D5E}" type="datetime1">
              <a:rPr lang="en-US" smtClean="0"/>
              <a:t>10/1/2014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Eduard Prinker, Belle II PXD/SVD Workshop</a:t>
            </a:r>
            <a:endParaRPr lang="en-GB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75" y="1124744"/>
            <a:ext cx="8478009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93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Static</a:t>
            </a:r>
            <a:r>
              <a:rPr lang="de-DE" dirty="0" smtClean="0"/>
              <a:t> ADC Parameters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charset="0"/>
                  <a:buChar char="•"/>
                </a:pPr>
                <a:r>
                  <a:rPr lang="de-DE" sz="1800" i="1" dirty="0" smtClean="0"/>
                  <a:t>quantization </a:t>
                </a:r>
                <a:r>
                  <a:rPr lang="de-DE" sz="1800" i="1" dirty="0" err="1" smtClean="0"/>
                  <a:t>error</a:t>
                </a:r>
                <a:r>
                  <a:rPr lang="de-DE" sz="1800" i="1" dirty="0" smtClean="0"/>
                  <a:t>: </a:t>
                </a:r>
                <a:r>
                  <a:rPr lang="de-DE" sz="1800" i="1" dirty="0"/>
                  <a:t>½ LSB </a:t>
                </a:r>
                <a:r>
                  <a:rPr lang="de-DE" sz="1800" i="1" dirty="0" err="1"/>
                  <a:t>resolution</a:t>
                </a:r>
                <a:r>
                  <a:rPr lang="de-DE" sz="1800" i="1" dirty="0"/>
                  <a:t> e.g. 8 bit-resolution = 2</a:t>
                </a:r>
                <a:r>
                  <a:rPr lang="de-DE" sz="1800" i="1" baseline="30000" dirty="0"/>
                  <a:t>8</a:t>
                </a:r>
                <a:r>
                  <a:rPr lang="de-DE" sz="1800" i="1" dirty="0"/>
                  <a:t> </a:t>
                </a:r>
                <a:r>
                  <a:rPr lang="de-DE" sz="1800" i="1" dirty="0" err="1" smtClean="0"/>
                  <a:t>possible</a:t>
                </a:r>
                <a:r>
                  <a:rPr lang="de-DE" sz="1800" i="1" dirty="0" smtClean="0"/>
                  <a:t> </a:t>
                </a:r>
                <a:r>
                  <a:rPr lang="de-DE" sz="1800" i="1" dirty="0"/>
                  <a:t>digital </a:t>
                </a:r>
                <a:r>
                  <a:rPr lang="de-DE" sz="1800" i="1" dirty="0" err="1" smtClean="0"/>
                  <a:t>codes</a:t>
                </a:r>
                <a:r>
                  <a:rPr lang="de-DE" sz="1800" i="1" dirty="0" smtClean="0"/>
                  <a:t> </a:t>
                </a:r>
                <a:r>
                  <a:rPr lang="de-DE" sz="1800" i="1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/>
                            <a:sym typeface="Wingdings" panose="05000000000000000000" pitchFamily="2" charset="2"/>
                          </a:rPr>
                          <m:t>𝐴𝐷𝐶</m:t>
                        </m:r>
                      </m:e>
                      <m:sub>
                        <m:r>
                          <a:rPr lang="de-DE" sz="1800" b="0" i="1" smtClean="0">
                            <a:latin typeface="Cambria Math"/>
                            <a:sym typeface="Wingdings" panose="05000000000000000000" pitchFamily="2" charset="2"/>
                          </a:rPr>
                          <m:t>𝑒𝑟𝑟𝑜𝑟</m:t>
                        </m:r>
                      </m:sub>
                    </m:sSub>
                    <m:r>
                      <a:rPr lang="de-DE" sz="1800" b="0" i="1" smtClean="0">
                        <a:latin typeface="Cambria Math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de-DE" sz="1800" b="0" i="1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de-DE" sz="1800" b="0" i="1" smtClean="0">
                            <a:latin typeface="Cambria Math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de-DE" sz="1800" b="0" i="1" smtClean="0">
                            <a:latin typeface="Cambria Math"/>
                            <a:sym typeface="Wingdings" panose="05000000000000000000" pitchFamily="2" charset="2"/>
                          </a:rPr>
                          <m:t>2∗</m:t>
                        </m:r>
                        <m:sSup>
                          <m:sSupPr>
                            <m:ctrlPr>
                              <a:rPr lang="de-DE" sz="1800" b="0" i="1" smtClean="0">
                                <a:latin typeface="Cambria Math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de-DE" sz="1800" b="0" i="1" smtClean="0">
                                <a:latin typeface="Cambria Math"/>
                                <a:sym typeface="Wingdings" panose="05000000000000000000" pitchFamily="2" charset="2"/>
                              </a:rPr>
                              <m:t>2</m:t>
                            </m:r>
                          </m:e>
                          <m:sup>
                            <m:r>
                              <a:rPr lang="de-DE" sz="1800" b="0" i="1" smtClean="0">
                                <a:latin typeface="Cambria Math"/>
                                <a:sym typeface="Wingdings" panose="05000000000000000000" pitchFamily="2" charset="2"/>
                              </a:rPr>
                              <m:t>8</m:t>
                            </m:r>
                          </m:sup>
                        </m:sSup>
                      </m:den>
                    </m:f>
                    <m:r>
                      <a:rPr lang="de-DE" sz="1800" b="0" i="1" smtClean="0">
                        <a:latin typeface="Cambria Math"/>
                        <a:sym typeface="Wingdings" panose="05000000000000000000" pitchFamily="2" charset="2"/>
                      </a:rPr>
                      <m:t>=0,2%</m:t>
                    </m:r>
                  </m:oMath>
                </a14:m>
                <a:r>
                  <a:rPr lang="de-DE" sz="1800" i="1" dirty="0" smtClean="0"/>
                  <a:t> 		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/>
                      </a:rPr>
                      <m:t>𝑅𝑀𝑆</m:t>
                    </m:r>
                    <m:r>
                      <a:rPr lang="de-DE" sz="1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1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DE" sz="1800" b="0" i="1" smtClean="0">
                            <a:latin typeface="Cambria Math"/>
                          </a:rPr>
                          <m:t>𝐿𝑆𝐵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de-DE" sz="18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de-DE" sz="1800" b="0" i="1" smtClean="0">
                                <a:latin typeface="Cambria Math"/>
                              </a:rPr>
                              <m:t>12</m:t>
                            </m:r>
                          </m:e>
                        </m:rad>
                      </m:den>
                    </m:f>
                  </m:oMath>
                </a14:m>
                <a:endParaRPr lang="de-DE" sz="1800" i="1" dirty="0" smtClean="0"/>
              </a:p>
              <a:p>
                <a:pPr>
                  <a:buFont typeface="Arial" charset="0"/>
                  <a:buChar char="•"/>
                </a:pPr>
                <a:r>
                  <a:rPr lang="de-DE" sz="1800" i="1" dirty="0" err="1" smtClean="0"/>
                  <a:t>offset</a:t>
                </a:r>
                <a:r>
                  <a:rPr lang="de-DE" sz="1800" i="1" dirty="0" smtClean="0"/>
                  <a:t> </a:t>
                </a:r>
                <a:r>
                  <a:rPr lang="de-DE" sz="1800" i="1" dirty="0" err="1" smtClean="0"/>
                  <a:t>error</a:t>
                </a:r>
                <a:r>
                  <a:rPr lang="de-DE" sz="1800" i="1" dirty="0" smtClean="0"/>
                  <a:t>: </a:t>
                </a:r>
                <a:r>
                  <a:rPr lang="de-DE" sz="1800" i="1" dirty="0" smtClean="0">
                    <a:latin typeface="Symbol" panose="05050102010706020507" pitchFamily="18" charset="2"/>
                  </a:rPr>
                  <a:t>D</a:t>
                </a:r>
                <a:r>
                  <a:rPr lang="de-DE" sz="1800" i="1" dirty="0" smtClean="0"/>
                  <a:t> </a:t>
                </a:r>
                <a:r>
                  <a:rPr lang="de-DE" sz="1800" i="1" dirty="0" err="1" smtClean="0"/>
                  <a:t>of</a:t>
                </a:r>
                <a:r>
                  <a:rPr lang="de-DE" sz="1800" i="1" dirty="0" smtClean="0"/>
                  <a:t> </a:t>
                </a:r>
                <a:r>
                  <a:rPr lang="de-DE" sz="1800" i="1" dirty="0" err="1" smtClean="0"/>
                  <a:t>of</a:t>
                </a:r>
                <a:r>
                  <a:rPr lang="de-DE" sz="1800" i="1" dirty="0" smtClean="0"/>
                  <a:t> </a:t>
                </a:r>
                <a:r>
                  <a:rPr lang="de-DE" sz="1800" i="1" dirty="0" err="1" smtClean="0"/>
                  <a:t>actual</a:t>
                </a:r>
                <a:r>
                  <a:rPr lang="de-DE" sz="1800" i="1" dirty="0" smtClean="0"/>
                  <a:t> </a:t>
                </a:r>
                <a:r>
                  <a:rPr lang="de-DE" sz="1800" i="1" dirty="0" err="1" smtClean="0"/>
                  <a:t>from</a:t>
                </a:r>
                <a:r>
                  <a:rPr lang="de-DE" sz="1800" i="1" dirty="0" smtClean="0"/>
                  <a:t> </a:t>
                </a:r>
                <a:r>
                  <a:rPr lang="de-DE" sz="1800" i="1" dirty="0" err="1" smtClean="0"/>
                  <a:t>perfect</a:t>
                </a:r>
                <a:r>
                  <a:rPr lang="de-DE" sz="1800" i="1" dirty="0" smtClean="0"/>
                  <a:t> </a:t>
                </a:r>
                <a:r>
                  <a:rPr lang="de-DE" sz="1800" i="1" dirty="0" err="1" smtClean="0"/>
                  <a:t>transfer</a:t>
                </a:r>
                <a:r>
                  <a:rPr lang="de-DE" sz="1800" i="1" dirty="0" smtClean="0"/>
                  <a:t> </a:t>
                </a:r>
                <a:r>
                  <a:rPr lang="de-DE" sz="1800" i="1" dirty="0" err="1" smtClean="0"/>
                  <a:t>function</a:t>
                </a:r>
                <a:r>
                  <a:rPr lang="de-DE" sz="1800" i="1" dirty="0" smtClean="0"/>
                  <a:t> at </a:t>
                </a:r>
                <a:r>
                  <a:rPr lang="de-DE" sz="1800" i="1" dirty="0" err="1" smtClean="0"/>
                  <a:t>point</a:t>
                </a:r>
                <a:r>
                  <a:rPr lang="de-DE" sz="1800" i="1" dirty="0" smtClean="0"/>
                  <a:t> </a:t>
                </a:r>
                <a:r>
                  <a:rPr lang="de-DE" sz="1800" i="1" dirty="0" err="1" smtClean="0"/>
                  <a:t>of</a:t>
                </a:r>
                <a:r>
                  <a:rPr lang="de-DE" sz="1800" i="1" dirty="0" smtClean="0"/>
                  <a:t> </a:t>
                </a:r>
                <a:r>
                  <a:rPr lang="de-DE" sz="1800" i="1" dirty="0" err="1" smtClean="0"/>
                  <a:t>zero</a:t>
                </a:r>
                <a:endParaRPr lang="de-DE" sz="1800" i="1" dirty="0" smtClean="0"/>
              </a:p>
              <a:p>
                <a:pPr>
                  <a:buFont typeface="Arial" charset="0"/>
                  <a:buChar char="•"/>
                </a:pPr>
                <a:r>
                  <a:rPr lang="de-DE" sz="1800" i="1" dirty="0" err="1" smtClean="0"/>
                  <a:t>gain</a:t>
                </a:r>
                <a:r>
                  <a:rPr lang="de-DE" sz="1800" i="1" dirty="0" smtClean="0"/>
                  <a:t> </a:t>
                </a:r>
                <a:r>
                  <a:rPr lang="de-DE" sz="1800" i="1" dirty="0" err="1" smtClean="0"/>
                  <a:t>error</a:t>
                </a:r>
                <a:r>
                  <a:rPr lang="de-DE" sz="1800" i="1" dirty="0" smtClean="0"/>
                  <a:t>: </a:t>
                </a:r>
                <a:r>
                  <a:rPr lang="de-DE" sz="1800" i="1" dirty="0" smtClean="0">
                    <a:latin typeface="Symbol" panose="05050102010706020507" pitchFamily="18" charset="2"/>
                  </a:rPr>
                  <a:t>D</a:t>
                </a:r>
                <a:r>
                  <a:rPr lang="de-DE" sz="1800" i="1" dirty="0" smtClean="0"/>
                  <a:t> </a:t>
                </a:r>
                <a:r>
                  <a:rPr lang="de-DE" sz="1800" i="1" dirty="0" err="1" smtClean="0"/>
                  <a:t>of</a:t>
                </a:r>
                <a:r>
                  <a:rPr lang="de-DE" sz="1800" i="1" dirty="0" smtClean="0"/>
                  <a:t> last </a:t>
                </a:r>
                <a:r>
                  <a:rPr lang="de-DE" sz="1800" i="1" dirty="0" err="1" smtClean="0"/>
                  <a:t>step‘s</a:t>
                </a:r>
                <a:r>
                  <a:rPr lang="de-DE" sz="1800" i="1" dirty="0" smtClean="0"/>
                  <a:t> </a:t>
                </a:r>
                <a:r>
                  <a:rPr lang="de-DE" sz="1800" i="1" dirty="0" err="1" smtClean="0"/>
                  <a:t>midpoint</a:t>
                </a:r>
                <a:r>
                  <a:rPr lang="de-DE" sz="1800" i="1" dirty="0" smtClean="0"/>
                  <a:t> </a:t>
                </a:r>
                <a:r>
                  <a:rPr lang="de-DE" sz="1800" i="1" dirty="0" err="1" smtClean="0"/>
                  <a:t>of</a:t>
                </a:r>
                <a:r>
                  <a:rPr lang="de-DE" sz="1800" i="1" dirty="0" smtClean="0"/>
                  <a:t> </a:t>
                </a:r>
                <a:r>
                  <a:rPr lang="de-DE" sz="1800" i="1" dirty="0" err="1" smtClean="0"/>
                  <a:t>actual</a:t>
                </a:r>
                <a:r>
                  <a:rPr lang="de-DE" sz="1800" i="1" dirty="0" smtClean="0"/>
                  <a:t> </a:t>
                </a:r>
                <a:r>
                  <a:rPr lang="de-DE" sz="1800" i="1" dirty="0" err="1" smtClean="0"/>
                  <a:t>from</a:t>
                </a:r>
                <a:r>
                  <a:rPr lang="de-DE" sz="1800" i="1" dirty="0" smtClean="0"/>
                  <a:t> </a:t>
                </a:r>
                <a:r>
                  <a:rPr lang="de-DE" sz="1800" i="1" dirty="0" err="1" smtClean="0"/>
                  <a:t>perfect</a:t>
                </a:r>
                <a:r>
                  <a:rPr lang="de-DE" sz="1800" i="1" dirty="0" smtClean="0"/>
                  <a:t> </a:t>
                </a:r>
                <a:r>
                  <a:rPr lang="de-DE" sz="1800" i="1" dirty="0" err="1" smtClean="0"/>
                  <a:t>transfer</a:t>
                </a:r>
                <a:r>
                  <a:rPr lang="de-DE" sz="1800" i="1" dirty="0" smtClean="0"/>
                  <a:t> </a:t>
                </a:r>
                <a:r>
                  <a:rPr lang="de-DE" sz="1800" i="1" dirty="0" err="1" smtClean="0"/>
                  <a:t>function</a:t>
                </a:r>
                <a:endParaRPr lang="de-DE" sz="1800" i="1" dirty="0" smtClean="0"/>
              </a:p>
              <a:p>
                <a:pPr>
                  <a:buFont typeface="Arial" charset="0"/>
                  <a:buChar char="•"/>
                </a:pPr>
                <a:endParaRPr lang="de-DE" sz="1800" dirty="0" smtClean="0"/>
              </a:p>
              <a:p>
                <a:pPr>
                  <a:buFont typeface="Arial" charset="0"/>
                  <a:buChar char="•"/>
                </a:pPr>
                <a:r>
                  <a:rPr lang="en-GB" sz="1800" b="1" dirty="0"/>
                  <a:t>g</a:t>
                </a:r>
                <a:r>
                  <a:rPr lang="en-GB" sz="1800" b="1" dirty="0" smtClean="0"/>
                  <a:t>ain</a:t>
                </a:r>
                <a:r>
                  <a:rPr lang="en-GB" sz="1800" b="1" dirty="0"/>
                  <a:t>: </a:t>
                </a:r>
                <a:r>
                  <a:rPr lang="en-GB" sz="1800" dirty="0"/>
                  <a:t>slope of </a:t>
                </a:r>
                <a:r>
                  <a:rPr lang="en-GB" sz="1800" dirty="0" smtClean="0"/>
                  <a:t> a least </a:t>
                </a:r>
                <a:r>
                  <a:rPr lang="en-GB" sz="1800" dirty="0"/>
                  <a:t>mean squared straight </a:t>
                </a:r>
                <a:r>
                  <a:rPr lang="en-GB" sz="1800" dirty="0" smtClean="0"/>
                  <a:t>line [</a:t>
                </a:r>
                <a:r>
                  <a:rPr lang="en-GB" sz="1800" dirty="0" err="1" smtClean="0"/>
                  <a:t>nA</a:t>
                </a:r>
                <a:r>
                  <a:rPr lang="en-GB" sz="1800" dirty="0" smtClean="0"/>
                  <a:t>/ADU]</a:t>
                </a:r>
                <a:endParaRPr lang="en-GB" sz="1800" dirty="0"/>
              </a:p>
              <a:p>
                <a:pPr>
                  <a:buFont typeface="Arial" charset="0"/>
                  <a:buChar char="•"/>
                </a:pPr>
                <a:r>
                  <a:rPr lang="en-GB" sz="1800" b="1" dirty="0" smtClean="0"/>
                  <a:t>noise</a:t>
                </a:r>
                <a:r>
                  <a:rPr lang="en-GB" sz="1800" b="1" dirty="0"/>
                  <a:t>: </a:t>
                </a:r>
                <a:r>
                  <a:rPr lang="en-GB" sz="1800" dirty="0" smtClean="0"/>
                  <a:t>measured in ADUs</a:t>
                </a:r>
                <a:endParaRPr lang="en-GB" sz="1800" dirty="0"/>
              </a:p>
              <a:p>
                <a:pPr>
                  <a:buFont typeface="Arial" charset="0"/>
                  <a:buChar char="•"/>
                </a:pPr>
                <a:r>
                  <a:rPr lang="en-GB" sz="1800" b="1" dirty="0"/>
                  <a:t>INL</a:t>
                </a:r>
                <a:r>
                  <a:rPr lang="en-GB" sz="1800" dirty="0"/>
                  <a:t>(integral non-linearity) = deviation of digital output code from its ideal location</a:t>
                </a:r>
              </a:p>
              <a:p>
                <a:pPr>
                  <a:buFont typeface="Arial" charset="0"/>
                  <a:buChar char="•"/>
                </a:pPr>
                <a:r>
                  <a:rPr lang="en-GB" sz="1800" b="1" dirty="0"/>
                  <a:t>DNL</a:t>
                </a:r>
                <a:r>
                  <a:rPr lang="en-GB" sz="1800" dirty="0"/>
                  <a:t>(differential non-linearity) </a:t>
                </a:r>
                <a:r>
                  <a:rPr lang="en-GB" sz="1800" dirty="0" smtClean="0"/>
                  <a:t>= </a:t>
                </a:r>
                <a:r>
                  <a:rPr lang="en-GB" sz="1800" dirty="0"/>
                  <a:t>deviation of digital output code width from ideal width (=1LSB)</a:t>
                </a:r>
              </a:p>
              <a:p>
                <a:pPr>
                  <a:buFont typeface="Arial" charset="0"/>
                  <a:buChar char="•"/>
                </a:pPr>
                <a:endParaRPr lang="en-GB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540" r="-1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B830762-3830-48C2-BCF0-7A4118782F4F}" type="datetime1">
              <a:rPr lang="en-US" smtClean="0"/>
              <a:t>10/1/2014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Eduard Prinker, Belle II PXD/SVD Workshop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52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DNL – differential non-</a:t>
            </a:r>
            <a:r>
              <a:rPr lang="de-DE" dirty="0" err="1" smtClean="0"/>
              <a:t>linearity</a:t>
            </a:r>
            <a:r>
              <a:rPr lang="de-DE" dirty="0" smtClean="0"/>
              <a:t>: </a:t>
            </a:r>
            <a:r>
              <a:rPr lang="de-DE" dirty="0" smtClean="0">
                <a:solidFill>
                  <a:srgbClr val="FF0000"/>
                </a:solidFill>
              </a:rPr>
              <a:t>Precision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59F138C-0C41-4E70-9D19-4001853E6D5E}" type="datetime1">
              <a:rPr lang="en-US" smtClean="0"/>
              <a:t>10/1/2014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Eduard Prinker, Belle II PXD/SVD Workshop</a:t>
            </a:r>
            <a:endParaRPr lang="en-GB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9390383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655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DNL – </a:t>
            </a:r>
            <a:r>
              <a:rPr lang="de-DE" dirty="0" err="1" smtClean="0"/>
              <a:t>missing</a:t>
            </a:r>
            <a:r>
              <a:rPr lang="de-DE" dirty="0" smtClean="0"/>
              <a:t> </a:t>
            </a:r>
            <a:r>
              <a:rPr lang="de-DE" dirty="0" err="1" smtClean="0"/>
              <a:t>code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59F138C-0C41-4E70-9D19-4001853E6D5E}" type="datetime1">
              <a:rPr lang="en-US" smtClean="0"/>
              <a:t>10/1/2014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Eduard Prinker, Belle II PXD/SVD Workshop</a:t>
            </a:r>
            <a:endParaRPr lang="en-GB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9781886" cy="6611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078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DNL - </a:t>
            </a:r>
            <a:r>
              <a:rPr lang="de-DE" dirty="0" err="1" smtClean="0"/>
              <a:t>monotonicity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59F138C-0C41-4E70-9D19-4001853E6D5E}" type="datetime1">
              <a:rPr lang="en-US" smtClean="0"/>
              <a:t>10/1/2014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Eduard Prinker, Belle II PXD/SVD Workshop</a:t>
            </a:r>
            <a:endParaRPr lang="en-GB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9568789" cy="6461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44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INL – integral non-</a:t>
            </a:r>
            <a:r>
              <a:rPr lang="de-DE" dirty="0" err="1" smtClean="0"/>
              <a:t>linearity</a:t>
            </a:r>
            <a:r>
              <a:rPr lang="de-DE" dirty="0" smtClean="0"/>
              <a:t>: </a:t>
            </a:r>
            <a:r>
              <a:rPr lang="de-DE" dirty="0" err="1" smtClean="0">
                <a:solidFill>
                  <a:srgbClr val="FF0000"/>
                </a:solidFill>
              </a:rPr>
              <a:t>Curvature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59F138C-0C41-4E70-9D19-4001853E6D5E}" type="datetime1">
              <a:rPr lang="en-US" smtClean="0"/>
              <a:t>10/1/2014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Eduard Prinker, Belle II PXD/SVD Workshop</a:t>
            </a:r>
            <a:endParaRPr lang="en-GB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78" y="908720"/>
            <a:ext cx="10370978" cy="585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675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Basic </a:t>
            </a:r>
            <a:r>
              <a:rPr lang="de-DE" dirty="0" err="1" smtClean="0"/>
              <a:t>circuit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DCD </a:t>
            </a:r>
            <a:r>
              <a:rPr lang="de-DE" dirty="0" err="1" smtClean="0"/>
              <a:t>pipeline</a:t>
            </a:r>
            <a:r>
              <a:rPr lang="de-DE" dirty="0" smtClean="0"/>
              <a:t> analog </a:t>
            </a:r>
            <a:r>
              <a:rPr lang="de-DE" dirty="0" err="1" smtClean="0"/>
              <a:t>channel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59F138C-0C41-4E70-9D19-4001853E6D5E}" type="datetime1">
              <a:rPr lang="en-US" smtClean="0"/>
              <a:t>10/1/2014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Eduard Prinker, Belle II PXD/SVD Workshop</a:t>
            </a:r>
            <a:endParaRPr lang="en-GB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3"/>
            <a:ext cx="7423075" cy="569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827584" y="908720"/>
            <a:ext cx="40715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cascading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converters</a:t>
            </a:r>
            <a:endParaRPr lang="de-D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buffering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sample&amp;hold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quantization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differential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signals</a:t>
            </a:r>
            <a:endParaRPr lang="de-D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esidue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will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gained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</a:t>
            </a:r>
            <a:endParaRPr lang="de-D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91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Testing</a:t>
            </a:r>
            <a:r>
              <a:rPr lang="de-DE" dirty="0" smtClean="0"/>
              <a:t> DCD </a:t>
            </a:r>
            <a:r>
              <a:rPr lang="de-DE" dirty="0" err="1" smtClean="0"/>
              <a:t>pipeline</a:t>
            </a:r>
            <a:r>
              <a:rPr lang="de-DE" dirty="0" smtClean="0"/>
              <a:t> – </a:t>
            </a:r>
            <a:r>
              <a:rPr lang="de-DE" dirty="0" err="1" smtClean="0"/>
              <a:t>proceeding</a:t>
            </a:r>
            <a:r>
              <a:rPr lang="de-DE" dirty="0" smtClean="0"/>
              <a:t> </a:t>
            </a:r>
            <a:r>
              <a:rPr lang="de-DE" dirty="0" err="1" smtClean="0"/>
              <a:t>steps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GB" sz="1800" dirty="0"/>
              <a:t>Setting up </a:t>
            </a:r>
            <a:r>
              <a:rPr lang="en-GB" sz="1800" dirty="0" smtClean="0"/>
              <a:t>target system </a:t>
            </a:r>
            <a:r>
              <a:rPr lang="en-GB" sz="1800" dirty="0"/>
              <a:t>Scientific Linux 6.0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1800" dirty="0"/>
              <a:t>GPIB connection with external SMU in order to calibrate internal source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1800" dirty="0"/>
              <a:t>Adapting program code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1800" dirty="0"/>
              <a:t>Fine tuning of </a:t>
            </a:r>
            <a:r>
              <a:rPr lang="en-GB" sz="1800" dirty="0" smtClean="0"/>
              <a:t>DCD pipeline-settings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de-DE" sz="1800" dirty="0" smtClean="0"/>
              <a:t>All 8 </a:t>
            </a:r>
            <a:r>
              <a:rPr lang="de-DE" sz="1800" dirty="0" err="1" smtClean="0"/>
              <a:t>columns</a:t>
            </a:r>
            <a:r>
              <a:rPr lang="de-DE" sz="1800" dirty="0" smtClean="0"/>
              <a:t> (=256 </a:t>
            </a:r>
            <a:r>
              <a:rPr lang="de-DE" sz="1800" dirty="0" err="1" smtClean="0"/>
              <a:t>drain</a:t>
            </a:r>
            <a:r>
              <a:rPr lang="de-DE" sz="1800" dirty="0" smtClean="0"/>
              <a:t> </a:t>
            </a:r>
            <a:r>
              <a:rPr lang="de-DE" sz="1800" dirty="0" err="1" smtClean="0"/>
              <a:t>channels</a:t>
            </a:r>
            <a:r>
              <a:rPr lang="de-DE" sz="1800" dirty="0" smtClean="0"/>
              <a:t>) </a:t>
            </a:r>
            <a:r>
              <a:rPr lang="de-DE" sz="1800" dirty="0" err="1" smtClean="0"/>
              <a:t>tested</a:t>
            </a:r>
            <a:r>
              <a:rPr lang="de-DE" sz="1800" dirty="0" smtClean="0"/>
              <a:t> (</a:t>
            </a:r>
            <a:r>
              <a:rPr lang="de-DE" sz="1800" i="1" dirty="0" smtClean="0"/>
              <a:t>„WB_DCD_DCDRO Matrix v1.2“ </a:t>
            </a:r>
            <a:r>
              <a:rPr lang="de-DE" sz="1800" dirty="0" err="1" smtClean="0"/>
              <a:t>with</a:t>
            </a:r>
            <a:r>
              <a:rPr lang="de-DE" sz="1800" dirty="0" smtClean="0"/>
              <a:t> </a:t>
            </a:r>
            <a:r>
              <a:rPr lang="de-DE" sz="1800" dirty="0" err="1" smtClean="0"/>
              <a:t>copper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aluminium</a:t>
            </a:r>
            <a:r>
              <a:rPr lang="de-DE" sz="1800" dirty="0" smtClean="0"/>
              <a:t> </a:t>
            </a:r>
            <a:r>
              <a:rPr lang="de-DE" sz="1800" dirty="0" err="1" smtClean="0"/>
              <a:t>layers</a:t>
            </a:r>
            <a:r>
              <a:rPr lang="de-DE" sz="1800" dirty="0" smtClean="0"/>
              <a:t>)</a:t>
            </a:r>
            <a:endParaRPr lang="en-GB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1800" dirty="0" smtClean="0"/>
              <a:t>Results:</a:t>
            </a:r>
            <a:endParaRPr lang="en-GB" sz="1800" dirty="0"/>
          </a:p>
          <a:p>
            <a:pPr lvl="3">
              <a:buFont typeface="Arial" panose="020B0604020202020204" pitchFamily="34" charset="0"/>
              <a:buChar char="•"/>
            </a:pPr>
            <a:r>
              <a:rPr lang="en-GB" sz="1800" dirty="0" smtClean="0"/>
              <a:t>low noise: 1 channel out of 256 </a:t>
            </a:r>
            <a:r>
              <a:rPr lang="en-GB" sz="1800" dirty="0" smtClean="0">
                <a:latin typeface="Symbol" panose="05050102010706020507" pitchFamily="18" charset="2"/>
              </a:rPr>
              <a:t>s</a:t>
            </a:r>
            <a:r>
              <a:rPr lang="en-GB" sz="1800" dirty="0" smtClean="0"/>
              <a:t>&gt;1 ADU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GB" sz="1800" dirty="0" smtClean="0"/>
              <a:t> 20</a:t>
            </a:r>
            <a:r>
              <a:rPr lang="en-GB" sz="1800" dirty="0"/>
              <a:t>% of drain lines </a:t>
            </a:r>
            <a:r>
              <a:rPr lang="en-GB" sz="1800" dirty="0" smtClean="0"/>
              <a:t>with high INL/DNL: „ADU </a:t>
            </a:r>
            <a:r>
              <a:rPr lang="en-GB" sz="1800" dirty="0"/>
              <a:t>+64 bug</a:t>
            </a:r>
            <a:r>
              <a:rPr lang="en-GB" sz="1800" dirty="0" smtClean="0"/>
              <a:t>“ due to large transistor mismatch (ref. to I. </a:t>
            </a:r>
            <a:r>
              <a:rPr lang="en-GB" sz="1800" dirty="0" err="1" smtClean="0"/>
              <a:t>Peric</a:t>
            </a:r>
            <a:r>
              <a:rPr lang="en-GB" sz="1800" dirty="0" smtClean="0"/>
              <a:t> </a:t>
            </a:r>
            <a:r>
              <a:rPr lang="en-GB" sz="1800" i="1" dirty="0" smtClean="0"/>
              <a:t>“DCDB4_Mismatch” </a:t>
            </a:r>
            <a:r>
              <a:rPr lang="en-GB" sz="1800" dirty="0" smtClean="0"/>
              <a:t>paper March 2014) – can be mitigated by reducing </a:t>
            </a:r>
            <a:r>
              <a:rPr lang="en-GB" sz="1800" dirty="0" err="1" smtClean="0"/>
              <a:t>RefIn</a:t>
            </a:r>
            <a:r>
              <a:rPr lang="en-GB" sz="1800" dirty="0" smtClean="0"/>
              <a:t> and increasing </a:t>
            </a:r>
            <a:r>
              <a:rPr lang="en-GB" sz="1800" dirty="0" err="1" smtClean="0"/>
              <a:t>IFBPBias</a:t>
            </a:r>
            <a:r>
              <a:rPr lang="en-GB" sz="1800" dirty="0" smtClean="0"/>
              <a:t> at cost of higher noise</a:t>
            </a:r>
            <a:endParaRPr lang="en-GB" sz="1800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59F138C-0C41-4E70-9D19-4001853E6D5E}" type="datetime1">
              <a:rPr lang="en-US" smtClean="0"/>
              <a:t>10/1/2014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Eduard Prinker, Belle II PXD/SVD Workshop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43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PP_HLL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>
            <a:srgbClr val="003366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>
            <a:srgbClr val="003366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MPP_HLL</Template>
  <TotalTime>0</TotalTime>
  <Words>526</Words>
  <Application>Microsoft Office PowerPoint</Application>
  <PresentationFormat>Bildschirmpräsentation (4:3)</PresentationFormat>
  <Paragraphs>109</Paragraphs>
  <Slides>26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27" baseType="lpstr">
      <vt:lpstr>MPP_HLL</vt:lpstr>
      <vt:lpstr>DCD Testing on Hybrid 4.1</vt:lpstr>
      <vt:lpstr>Ideal transfer function of 3-bit ADC</vt:lpstr>
      <vt:lpstr>Static ADC Parameters</vt:lpstr>
      <vt:lpstr>DNL – differential non-linearity: Precision</vt:lpstr>
      <vt:lpstr>DNL – missing code</vt:lpstr>
      <vt:lpstr>DNL - monotonicity</vt:lpstr>
      <vt:lpstr>INL – integral non-linearity: Curvature</vt:lpstr>
      <vt:lpstr>Basic circuit of DCD pipeline analog channel</vt:lpstr>
      <vt:lpstr>Testing DCD pipeline – proceeding steps</vt:lpstr>
      <vt:lpstr>Starting point column 2 internal source</vt:lpstr>
      <vt:lpstr>Hybrid 4 power supply settings</vt:lpstr>
      <vt:lpstr>Hybrid 4 DAQ settings</vt:lpstr>
      <vt:lpstr>DCD external supply (SMU) column 2</vt:lpstr>
      <vt:lpstr>      Filter</vt:lpstr>
      <vt:lpstr>DCD external supply (SMU with filter) column 2</vt:lpstr>
      <vt:lpstr>DCD internal source calibrated column 2</vt:lpstr>
      <vt:lpstr>DCD – all channels</vt:lpstr>
      <vt:lpstr>INL column1 pixel 28</vt:lpstr>
      <vt:lpstr>column 1 pixel 28 zooming in</vt:lpstr>
      <vt:lpstr>INL &amp; noise column 4 pixel 4</vt:lpstr>
      <vt:lpstr>column 4 pixel 4 zooming in</vt:lpstr>
      <vt:lpstr>Reason: bad calibration results?</vt:lpstr>
      <vt:lpstr>PowerPoint-Präsentation</vt:lpstr>
      <vt:lpstr>Col2 – IFBPBias+90</vt:lpstr>
      <vt:lpstr>All Channels with IFBPBias+90</vt:lpstr>
      <vt:lpstr>INL/DNL example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Eduard Prinker</dc:creator>
  <cp:lastModifiedBy>Christian Koffmane</cp:lastModifiedBy>
  <cp:revision>44</cp:revision>
  <cp:lastPrinted>2014-09-30T14:06:25Z</cp:lastPrinted>
  <dcterms:created xsi:type="dcterms:W3CDTF">2014-09-25T08:54:50Z</dcterms:created>
  <dcterms:modified xsi:type="dcterms:W3CDTF">2014-10-01T15:38:13Z</dcterms:modified>
</cp:coreProperties>
</file>