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80" r:id="rId3"/>
    <p:sldId id="318" r:id="rId4"/>
    <p:sldId id="319" r:id="rId5"/>
    <p:sldId id="312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0" autoAdjust="0"/>
  </p:normalViewPr>
  <p:slideViewPr>
    <p:cSldViewPr snapToGrid="0" snapToObjects="1">
      <p:cViewPr varScale="1">
        <p:scale>
          <a:sx n="108" d="100"/>
          <a:sy n="108" d="100"/>
        </p:scale>
        <p:origin x="-2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EF23-62C5-934D-A68C-37D5B6036918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B1E07-C319-0A49-92FA-2D4B0B2E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35A3-AB41-F145-8C4D-89E4BB7DDA95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54E76-8BD1-7249-8791-01E2B0AC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05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9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6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1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0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1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74"/>
            <a:ext cx="8229600" cy="48562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6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5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3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3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2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4433"/>
            <a:ext cx="8229600" cy="73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560"/>
            <a:ext cx="8229600" cy="5125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900"/>
            <a:ext cx="148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73" y="6492900"/>
            <a:ext cx="5415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VXD workshop - L.Lanceri - Interlocks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8116" y="6492900"/>
            <a:ext cx="1168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D3B-E701-7A46-9E74-E3F964011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6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6008"/>
            <a:ext cx="8229600" cy="501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4834"/>
            <a:ext cx="1274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889" y="6394834"/>
            <a:ext cx="5195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VXD workshop - L.Lanceri - Interlocks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1316" y="6394834"/>
            <a:ext cx="1425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0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30"/>
            <a:ext cx="8229600" cy="2740667"/>
          </a:xfrm>
        </p:spPr>
        <p:txBody>
          <a:bodyPr>
            <a:normAutofit fontScale="90000"/>
          </a:bodyPr>
          <a:lstStyle/>
          <a:p>
            <a:r>
              <a:rPr lang="en-US" sz="7300" dirty="0" smtClean="0"/>
              <a:t>Interlock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err="1" smtClean="0">
                <a:solidFill>
                  <a:schemeClr val="tx1"/>
                </a:solidFill>
              </a:rPr>
              <a:t>L.Lanceri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/INFN Trieste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VXD Workshop, </a:t>
            </a:r>
            <a:r>
              <a:rPr lang="en-US" sz="2400" dirty="0" smtClean="0">
                <a:solidFill>
                  <a:schemeClr val="tx1"/>
                </a:solidFill>
              </a:rPr>
              <a:t>Pisa 03/</a:t>
            </a:r>
            <a:r>
              <a:rPr lang="en-US" sz="2400" dirty="0" smtClean="0">
                <a:solidFill>
                  <a:schemeClr val="tx1"/>
                </a:solidFill>
              </a:rPr>
              <a:t>10/2014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70105" y="3462072"/>
            <a:ext cx="6834376" cy="2267731"/>
          </a:xfrm>
        </p:spPr>
        <p:txBody>
          <a:bodyPr>
            <a:normAutofit/>
          </a:bodyPr>
          <a:lstStyle/>
          <a:p>
            <a:r>
              <a:rPr lang="en-US" dirty="0" smtClean="0"/>
              <a:t>Who interlocks whom, when ?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Belle II global, (PXD + SVD) = VXD local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[“Software interlocks”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  Slow Control, EPICS ]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Hardware interlock: implementation ?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“Low end” implementation examples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1369" y="975910"/>
            <a:ext cx="3990897" cy="58793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BaBar</a:t>
            </a:r>
            <a:r>
              <a:rPr lang="en-US" dirty="0" smtClean="0"/>
              <a:t>/PEP-II “SIAM” modules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6" y="1565731"/>
            <a:ext cx="4447523" cy="4988438"/>
          </a:xfrm>
          <a:prstGeom prst="rect">
            <a:avLst/>
          </a:prstGeom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5301442" y="975456"/>
            <a:ext cx="3611794" cy="587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/>
              <a:t>SuperKEKB</a:t>
            </a:r>
            <a:r>
              <a:rPr lang="en-US" dirty="0" smtClean="0"/>
              <a:t> abort modules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242" y="1799054"/>
            <a:ext cx="3723093" cy="2406734"/>
          </a:xfrm>
          <a:prstGeom prst="rect">
            <a:avLst/>
          </a:prstGeom>
        </p:spPr>
      </p:pic>
      <p:sp>
        <p:nvSpPr>
          <p:cNvPr id="14" name="Content Placeholder 8"/>
          <p:cNvSpPr txBox="1">
            <a:spLocks/>
          </p:cNvSpPr>
          <p:nvPr/>
        </p:nvSpPr>
        <p:spPr>
          <a:xfrm>
            <a:off x="5371529" y="4984479"/>
            <a:ext cx="3611794" cy="134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In both cases, essentially</a:t>
            </a:r>
          </a:p>
          <a:p>
            <a:pPr marL="0" indent="0">
              <a:buFont typeface="Arial"/>
              <a:buNone/>
            </a:pPr>
            <a:r>
              <a:rPr lang="en-US" dirty="0"/>
              <a:t>h</a:t>
            </a:r>
            <a:r>
              <a:rPr lang="en-US" dirty="0" smtClean="0"/>
              <a:t>ardwired ORs of inputs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8695" y="3809673"/>
            <a:ext cx="4186162" cy="13992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“high end” implementation 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3482" y="975909"/>
            <a:ext cx="6914221" cy="8231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Siemens PLC (Programmable Logic Controller) </a:t>
            </a:r>
          </a:p>
          <a:p>
            <a:pPr marL="0" indent="0">
              <a:buNone/>
            </a:pPr>
            <a:r>
              <a:rPr lang="en-US" dirty="0" smtClean="0"/>
              <a:t>in a </a:t>
            </a:r>
            <a:r>
              <a:rPr lang="en-US" dirty="0" err="1" smtClean="0"/>
              <a:t>subdetector</a:t>
            </a:r>
            <a:r>
              <a:rPr lang="en-US" dirty="0" smtClean="0"/>
              <a:t> at LHC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71" y="1986818"/>
            <a:ext cx="8203290" cy="3023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510" y="4684682"/>
            <a:ext cx="3066123" cy="1794110"/>
          </a:xfrm>
          <a:prstGeom prst="rect">
            <a:avLst/>
          </a:prstGeom>
        </p:spPr>
      </p:pic>
      <p:sp>
        <p:nvSpPr>
          <p:cNvPr id="15" name="Content Placeholder 8"/>
          <p:cNvSpPr txBox="1">
            <a:spLocks/>
          </p:cNvSpPr>
          <p:nvPr/>
        </p:nvSpPr>
        <p:spPr>
          <a:xfrm>
            <a:off x="329249" y="5244180"/>
            <a:ext cx="5256219" cy="107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PLCs (or similar approaches) an overkill?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It depends on the global Belle II decisions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3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Conclusions,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Who? </a:t>
            </a:r>
            <a:r>
              <a:rPr lang="en-US" dirty="0"/>
              <a:t>a</a:t>
            </a:r>
            <a:r>
              <a:rPr lang="en-US" dirty="0" smtClean="0"/>
              <a:t> complete </a:t>
            </a:r>
            <a:r>
              <a:rPr lang="en-US" dirty="0"/>
              <a:t>list of interlock sources is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VXD Temperature, humidity, leaks, …; Belle II, </a:t>
            </a:r>
            <a:r>
              <a:rPr lang="en-US" dirty="0" err="1" smtClean="0"/>
              <a:t>SuperKEKB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Whom? </a:t>
            </a:r>
            <a:r>
              <a:rPr lang="en-US" dirty="0"/>
              <a:t>a</a:t>
            </a:r>
            <a:r>
              <a:rPr lang="en-US" dirty="0" smtClean="0"/>
              <a:t> complete </a:t>
            </a:r>
            <a:r>
              <a:rPr lang="en-US" dirty="0"/>
              <a:t>list of interlock recipients is needed</a:t>
            </a:r>
          </a:p>
          <a:p>
            <a:pPr lvl="1"/>
            <a:r>
              <a:rPr lang="en-US" dirty="0" smtClean="0"/>
              <a:t>PXD, SVD power supplies, (granularity), …; Belle II, </a:t>
            </a:r>
            <a:r>
              <a:rPr lang="en-US" dirty="0" err="1" smtClean="0"/>
              <a:t>SuperKEKB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When? </a:t>
            </a:r>
            <a:r>
              <a:rPr lang="en-US" dirty="0"/>
              <a:t>i</a:t>
            </a:r>
            <a:r>
              <a:rPr lang="en-US" dirty="0" smtClean="0"/>
              <a:t>nterlocking conditions need to be defined</a:t>
            </a:r>
          </a:p>
          <a:p>
            <a:pPr lvl="1"/>
            <a:r>
              <a:rPr lang="en-US" dirty="0" smtClean="0"/>
              <a:t>(thresholds, combined conditions, etc.)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Reliability; some flexibility (masks etc.); uniformity across Belle II 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229600" cy="1362075"/>
          </a:xfrm>
        </p:spPr>
        <p:txBody>
          <a:bodyPr/>
          <a:lstStyle/>
          <a:p>
            <a:r>
              <a:rPr lang="en-US" dirty="0" smtClean="0"/>
              <a:t>1. Who interlocks whom, when?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93818" y="1542058"/>
            <a:ext cx="2691413" cy="195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38834" y="1829304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40034" y="2087530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41234" y="2345756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42434" y="2603982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43634" y="2862208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44834" y="3120434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01474" y="1981704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01474" y="2345756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01474" y="2709808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01474" y="3073860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6017" y="1923672"/>
            <a:ext cx="612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2897" y="1879538"/>
            <a:ext cx="612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29777" y="1850522"/>
            <a:ext cx="612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5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90731"/>
            <a:ext cx="8229600" cy="73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Tentative list of (hardware) interlock sources for VXD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VXD/Belle II beam abort </a:t>
            </a:r>
          </a:p>
          <a:p>
            <a:pPr lvl="1"/>
            <a:r>
              <a:rPr lang="en-US" dirty="0" err="1" smtClean="0"/>
              <a:t>SuperKEKB</a:t>
            </a:r>
            <a:r>
              <a:rPr lang="en-US" dirty="0" smtClean="0"/>
              <a:t> beam abort (injection?)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VXD Temperature: NTC thermistors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VXD Humidity: sniffers + </a:t>
            </a:r>
            <a:r>
              <a:rPr lang="en-US" dirty="0" err="1" smtClean="0">
                <a:solidFill>
                  <a:srgbClr val="008000"/>
                </a:solidFill>
              </a:rPr>
              <a:t>Vaisala</a:t>
            </a:r>
            <a:r>
              <a:rPr lang="en-US" dirty="0" smtClean="0">
                <a:solidFill>
                  <a:srgbClr val="008000"/>
                </a:solidFill>
              </a:rPr>
              <a:t> sensors</a:t>
            </a:r>
          </a:p>
          <a:p>
            <a:pPr lvl="1"/>
            <a:r>
              <a:rPr lang="en-US" dirty="0" smtClean="0"/>
              <a:t>VXD CO</a:t>
            </a:r>
            <a:r>
              <a:rPr lang="en-US" baseline="-25000" dirty="0" smtClean="0"/>
              <a:t>2</a:t>
            </a:r>
            <a:r>
              <a:rPr lang="en-US" dirty="0" smtClean="0"/>
              <a:t> cooling plant</a:t>
            </a:r>
          </a:p>
          <a:p>
            <a:pPr lvl="1"/>
            <a:r>
              <a:rPr lang="en-US" dirty="0" smtClean="0"/>
              <a:t>Earthquake sensors ?</a:t>
            </a:r>
          </a:p>
          <a:p>
            <a:pPr lvl="1"/>
            <a:r>
              <a:rPr lang="en-US" dirty="0" smtClean="0"/>
              <a:t>Fire detectors in the experimental hall ?</a:t>
            </a:r>
          </a:p>
          <a:p>
            <a:pPr lvl="1"/>
            <a:r>
              <a:rPr lang="en-US" dirty="0" smtClean="0"/>
              <a:t>… more? Alarms/signals from nearby </a:t>
            </a:r>
            <a:r>
              <a:rPr lang="en-US" dirty="0" err="1" smtClean="0"/>
              <a:t>subdetectors</a:t>
            </a:r>
            <a:r>
              <a:rPr lang="en-US" dirty="0" smtClean="0"/>
              <a:t>, </a:t>
            </a:r>
            <a:r>
              <a:rPr lang="en-US" dirty="0" err="1" smtClean="0"/>
              <a:t>SuperKEKB</a:t>
            </a:r>
            <a:r>
              <a:rPr lang="en-US" dirty="0" smtClean="0"/>
              <a:t>, …?</a:t>
            </a:r>
          </a:p>
          <a:p>
            <a:r>
              <a:rPr lang="en-US" dirty="0" smtClean="0"/>
              <a:t>Software interlocks: EPICS</a:t>
            </a:r>
          </a:p>
          <a:p>
            <a:pPr lvl="1"/>
            <a:r>
              <a:rPr lang="en-US" dirty="0" smtClean="0"/>
              <a:t>Full conditions information available, programming flexibility</a:t>
            </a:r>
          </a:p>
          <a:p>
            <a:pPr lvl="1"/>
            <a:r>
              <a:rPr lang="en-US" dirty="0" smtClean="0"/>
              <a:t>Not considered here, it is a separate issue</a:t>
            </a:r>
          </a:p>
          <a:p>
            <a:r>
              <a:rPr lang="en-US" dirty="0" smtClean="0"/>
              <a:t>A complete list of interlock sources is needed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5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3" y="124433"/>
            <a:ext cx="8845374" cy="73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NTCs ELMB readout &amp; interlock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6BDE-3559-614E-934A-810D6312167C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067944" y="1628802"/>
            <a:ext cx="2520280" cy="46085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11960" y="2564904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11960" y="2996952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11960" y="3645024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11960" y="4077072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11960" y="4725144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11960" y="5157192"/>
            <a:ext cx="72008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36096" y="2717304"/>
            <a:ext cx="864096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36096" y="3789040"/>
            <a:ext cx="864096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36096" y="4860776"/>
            <a:ext cx="864096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11960" y="5661248"/>
            <a:ext cx="2088232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48265" y="5023186"/>
            <a:ext cx="1224136" cy="64807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11761" y="2564904"/>
            <a:ext cx="360040" cy="288032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115616" y="1916832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115616" y="2069232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115616" y="2221633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115616" y="2374032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115616" y="2526432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115616" y="2678833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115616" y="3140969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115616" y="3284984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115616" y="3429000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115616" y="3573016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115616" y="3717033"/>
            <a:ext cx="72008" cy="7200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cxnSp>
        <p:nvCxnSpPr>
          <p:cNvPr id="30" name="Straight Connector 29"/>
          <p:cNvCxnSpPr>
            <a:stCxn id="16" idx="3"/>
            <a:endCxn id="5" idx="1"/>
          </p:cNvCxnSpPr>
          <p:nvPr/>
        </p:nvCxnSpPr>
        <p:spPr bwMode="auto">
          <a:xfrm>
            <a:off x="2771800" y="2708920"/>
            <a:ext cx="1440160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5" idx="3"/>
            <a:endCxn id="11" idx="1"/>
          </p:cNvCxnSpPr>
          <p:nvPr/>
        </p:nvCxnSpPr>
        <p:spPr bwMode="auto">
          <a:xfrm>
            <a:off x="4932040" y="2708920"/>
            <a:ext cx="504056" cy="220216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932040" y="3784848"/>
            <a:ext cx="504056" cy="220216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4932040" y="4860776"/>
            <a:ext cx="504056" cy="220216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>
            <a:stCxn id="6" idx="3"/>
            <a:endCxn id="11" idx="1"/>
          </p:cNvCxnSpPr>
          <p:nvPr/>
        </p:nvCxnSpPr>
        <p:spPr bwMode="auto">
          <a:xfrm flipV="1">
            <a:off x="4932040" y="2929136"/>
            <a:ext cx="504056" cy="211832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4932040" y="4009256"/>
            <a:ext cx="504056" cy="211832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932040" y="5089376"/>
            <a:ext cx="504056" cy="211832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6444208" y="5368108"/>
            <a:ext cx="504056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6300192" y="2924944"/>
            <a:ext cx="144016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300192" y="4005064"/>
            <a:ext cx="144016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6300192" y="5085184"/>
            <a:ext cx="144016" cy="0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6444208" y="2924944"/>
            <a:ext cx="0" cy="2432364"/>
          </a:xfrm>
          <a:prstGeom prst="line">
            <a:avLst/>
          </a:prstGeom>
          <a:solidFill>
            <a:srgbClr val="BBE0E3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18" idx="7"/>
            <a:endCxn id="16" idx="1"/>
          </p:cNvCxnSpPr>
          <p:nvPr/>
        </p:nvCxnSpPr>
        <p:spPr bwMode="auto">
          <a:xfrm>
            <a:off x="1177086" y="1927377"/>
            <a:ext cx="1234681" cy="781543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>
            <a:stCxn id="19" idx="5"/>
            <a:endCxn id="16" idx="1"/>
          </p:cNvCxnSpPr>
          <p:nvPr/>
        </p:nvCxnSpPr>
        <p:spPr bwMode="auto">
          <a:xfrm>
            <a:off x="1177086" y="2130696"/>
            <a:ext cx="1234681" cy="57822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stCxn id="20" idx="5"/>
            <a:endCxn id="16" idx="1"/>
          </p:cNvCxnSpPr>
          <p:nvPr/>
        </p:nvCxnSpPr>
        <p:spPr bwMode="auto">
          <a:xfrm>
            <a:off x="1177086" y="2283095"/>
            <a:ext cx="1234681" cy="425825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>
            <a:stCxn id="27" idx="7"/>
            <a:endCxn id="16" idx="1"/>
          </p:cNvCxnSpPr>
          <p:nvPr/>
        </p:nvCxnSpPr>
        <p:spPr bwMode="auto">
          <a:xfrm flipV="1">
            <a:off x="1177086" y="2708921"/>
            <a:ext cx="1234681" cy="874641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>
            <a:stCxn id="28" idx="7"/>
            <a:endCxn id="16" idx="1"/>
          </p:cNvCxnSpPr>
          <p:nvPr/>
        </p:nvCxnSpPr>
        <p:spPr bwMode="auto">
          <a:xfrm flipV="1">
            <a:off x="1177086" y="2708927"/>
            <a:ext cx="1234681" cy="1018657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611560" y="1052737"/>
            <a:ext cx="1120820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detector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05162" y="1052737"/>
            <a:ext cx="854671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Arial" charset="0"/>
                <a:sym typeface="Arial" charset="0"/>
              </a:rPr>
              <a:t>docks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11560" y="5157192"/>
            <a:ext cx="2034492" cy="1015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up to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6 x 16 = 96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NTC</a:t>
            </a:r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sensors</a:t>
            </a:r>
            <a:endParaRPr lang="en-US" sz="20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19751" y="1052737"/>
            <a:ext cx="2693424" cy="40007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  <a:latin typeface="Arial" charset="0"/>
                <a:sym typeface="Arial" charset="0"/>
              </a:rPr>
              <a:t>Box in Electronics Hut</a:t>
            </a:r>
            <a:endParaRPr lang="en-US" sz="2000" dirty="0">
              <a:solidFill>
                <a:srgbClr val="0000FF"/>
              </a:solidFill>
              <a:latin typeface="Arial" charset="0"/>
              <a:sym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26535" y="5127133"/>
            <a:ext cx="540958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PC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76257" y="3748971"/>
            <a:ext cx="1139705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 err="1">
                <a:solidFill>
                  <a:srgbClr val="000000"/>
                </a:solidFill>
                <a:latin typeface="Arial" charset="0"/>
                <a:sym typeface="Arial" charset="0"/>
              </a:rPr>
              <a:t>CANbus</a:t>
            </a:r>
            <a:endParaRPr lang="en-US" sz="20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36103" y="2708920"/>
            <a:ext cx="883099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ELMB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436103" y="3789040"/>
            <a:ext cx="883099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ELMB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36103" y="4869161"/>
            <a:ext cx="883099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ELMB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27984" y="5661248"/>
            <a:ext cx="1724300" cy="40011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Power supply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03655" y="3429000"/>
            <a:ext cx="1382093" cy="132340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≈ 3÷4 m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16</a:t>
            </a:r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twisted</a:t>
            </a:r>
            <a:endParaRPr lang="en-US" sz="2000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pairs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(no shield)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771807" y="1628802"/>
            <a:ext cx="1267879" cy="1015630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shielded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Twisted</a:t>
            </a:r>
            <a:endParaRPr lang="en-US" sz="2000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airs (16)</a:t>
            </a:r>
            <a:endParaRPr lang="en-US" sz="20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71800" y="2701370"/>
            <a:ext cx="1268571" cy="1015663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(shield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grounded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at docks)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009551" y="4694172"/>
            <a:ext cx="1082723" cy="707886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current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 charset="0"/>
                <a:sym typeface="Arial" charset="0"/>
              </a:rPr>
              <a:t>sources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 bwMode="auto">
          <a:xfrm>
            <a:off x="4213160" y="1867850"/>
            <a:ext cx="2088232" cy="423664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07" tIns="45704" rIns="91407" bIns="45704" numCol="1" rtlCol="0" anchor="t" anchorCtr="0" compatLnSpc="1">
            <a:prstTxWarp prst="textNoShape">
              <a:avLst/>
            </a:prstTxWarp>
          </a:bodyPr>
          <a:lstStyle/>
          <a:p>
            <a:pPr defTabSz="914071"/>
            <a:endParaRPr lang="en-US" sz="240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  <p:cxnSp>
        <p:nvCxnSpPr>
          <p:cNvPr id="63" name="Straight Connector 62"/>
          <p:cNvCxnSpPr>
            <a:endCxn id="5" idx="0"/>
          </p:cNvCxnSpPr>
          <p:nvPr/>
        </p:nvCxnSpPr>
        <p:spPr bwMode="auto">
          <a:xfrm>
            <a:off x="4572000" y="2283095"/>
            <a:ext cx="0" cy="281809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2" name="TextBox 81"/>
          <p:cNvSpPr txBox="1"/>
          <p:nvPr/>
        </p:nvSpPr>
        <p:spPr>
          <a:xfrm>
            <a:off x="4429184" y="1852732"/>
            <a:ext cx="1652474" cy="40007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HW Interlock</a:t>
            </a:r>
            <a:endParaRPr lang="en-US" sz="2000" dirty="0">
              <a:solidFill>
                <a:srgbClr val="FF0000"/>
              </a:solidFill>
              <a:latin typeface="Arial" charset="0"/>
              <a:sym typeface="Arial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6311080" y="2090302"/>
            <a:ext cx="1046455" cy="0"/>
          </a:xfrm>
          <a:prstGeom prst="line">
            <a:avLst/>
          </a:prstGeom>
          <a:solidFill>
            <a:srgbClr val="BBE0E3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1115616" y="4626172"/>
            <a:ext cx="0" cy="523066"/>
          </a:xfrm>
          <a:prstGeom prst="line">
            <a:avLst/>
          </a:prstGeom>
          <a:solidFill>
            <a:srgbClr val="BBE0E3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5" name="TextBox 84"/>
          <p:cNvSpPr txBox="1"/>
          <p:nvPr/>
        </p:nvSpPr>
        <p:spPr>
          <a:xfrm>
            <a:off x="7360102" y="1746897"/>
            <a:ext cx="1139638" cy="707854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to main</a:t>
            </a:r>
            <a:endParaRPr lang="en-US" sz="2000" dirty="0">
              <a:solidFill>
                <a:srgbClr val="FF0000"/>
              </a:solidFill>
              <a:latin typeface="Arial" charset="0"/>
              <a:sym typeface="Arial" charset="0"/>
            </a:endParaRPr>
          </a:p>
          <a:p>
            <a:pPr algn="l"/>
            <a:r>
              <a:rPr lang="en-US" sz="2000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interlock</a:t>
            </a:r>
            <a:endParaRPr lang="en-US" sz="2000" dirty="0">
              <a:solidFill>
                <a:srgbClr val="FF0000"/>
              </a:solidFill>
              <a:latin typeface="Arial" charset="0"/>
              <a:sym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51683" y="5671635"/>
            <a:ext cx="1638573" cy="707854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EPICS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Slow Control</a:t>
            </a:r>
            <a:endParaRPr lang="en-US" sz="2000" dirty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0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Whom 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Tentative list of (hardware) interlock recipients in VXD</a:t>
            </a:r>
          </a:p>
          <a:p>
            <a:pPr lvl="1"/>
            <a:r>
              <a:rPr lang="en-US" dirty="0" smtClean="0"/>
              <a:t>PXD power supplies: global or by subsections ?</a:t>
            </a:r>
          </a:p>
          <a:p>
            <a:pPr lvl="1"/>
            <a:r>
              <a:rPr lang="en-US" dirty="0" smtClean="0"/>
              <a:t>SVD power supplies: global or by subsections ?</a:t>
            </a:r>
          </a:p>
          <a:p>
            <a:pPr lvl="1"/>
            <a:r>
              <a:rPr lang="en-US" dirty="0" smtClean="0"/>
              <a:t>… more?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recipients of VXD-generated interlocks</a:t>
            </a:r>
          </a:p>
          <a:p>
            <a:pPr lvl="1"/>
            <a:r>
              <a:rPr lang="en-US" dirty="0" smtClean="0"/>
              <a:t>Global Belle II interlock system ?</a:t>
            </a:r>
          </a:p>
          <a:p>
            <a:pPr lvl="1"/>
            <a:r>
              <a:rPr lang="en-US" dirty="0" smtClean="0"/>
              <a:t>Neighbor </a:t>
            </a:r>
            <a:r>
              <a:rPr lang="en-US" dirty="0" err="1" smtClean="0"/>
              <a:t>subdetectors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… others?</a:t>
            </a:r>
          </a:p>
          <a:p>
            <a:pPr lvl="1"/>
            <a:endParaRPr lang="en-US" dirty="0"/>
          </a:p>
          <a:p>
            <a:r>
              <a:rPr lang="en-US" dirty="0" smtClean="0"/>
              <a:t>A complete list of interlock recipients is needed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90731"/>
            <a:ext cx="8229600" cy="735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principle, simple logical OR of different sources</a:t>
            </a:r>
          </a:p>
          <a:p>
            <a:pPr lvl="1"/>
            <a:r>
              <a:rPr lang="en-US" dirty="0" smtClean="0"/>
              <a:t>VXD/Belle II </a:t>
            </a:r>
            <a:r>
              <a:rPr lang="en-US" i="1" dirty="0" smtClean="0"/>
              <a:t>beam abort</a:t>
            </a:r>
          </a:p>
          <a:p>
            <a:pPr lvl="1"/>
            <a:r>
              <a:rPr lang="en-US" dirty="0" err="1" smtClean="0"/>
              <a:t>SuperKEKB</a:t>
            </a:r>
            <a:r>
              <a:rPr lang="en-US" dirty="0" smtClean="0"/>
              <a:t> </a:t>
            </a:r>
            <a:r>
              <a:rPr lang="en-US" i="1" dirty="0" smtClean="0"/>
              <a:t>beam abort (+ injection?)</a:t>
            </a:r>
          </a:p>
          <a:p>
            <a:pPr lvl="1"/>
            <a:r>
              <a:rPr lang="en-US" dirty="0" smtClean="0"/>
              <a:t>VXD Temperature: NTC thermistors, if </a:t>
            </a:r>
            <a:r>
              <a:rPr lang="en-US" i="1" dirty="0" smtClean="0"/>
              <a:t>temperature above threshold</a:t>
            </a:r>
          </a:p>
          <a:p>
            <a:pPr lvl="1"/>
            <a:r>
              <a:rPr lang="en-US" dirty="0" smtClean="0"/>
              <a:t>VXD Humidity: sniffers + </a:t>
            </a:r>
            <a:r>
              <a:rPr lang="en-US" dirty="0" err="1" smtClean="0"/>
              <a:t>Vaisala</a:t>
            </a:r>
            <a:r>
              <a:rPr lang="en-US" dirty="0" smtClean="0"/>
              <a:t> sensors, if </a:t>
            </a:r>
            <a:r>
              <a:rPr lang="en-US" i="1" dirty="0" smtClean="0"/>
              <a:t>Dew Point &gt; -30</a:t>
            </a:r>
            <a:r>
              <a:rPr lang="en-US" i="1" baseline="30000" dirty="0" smtClean="0"/>
              <a:t>o</a:t>
            </a:r>
            <a:r>
              <a:rPr lang="en-US" i="1" dirty="0" smtClean="0"/>
              <a:t>C</a:t>
            </a:r>
          </a:p>
          <a:p>
            <a:pPr lvl="1"/>
            <a:r>
              <a:rPr lang="en-US" dirty="0" smtClean="0"/>
              <a:t>VXD CO</a:t>
            </a:r>
            <a:r>
              <a:rPr lang="en-US" baseline="-25000" dirty="0" smtClean="0"/>
              <a:t>2</a:t>
            </a:r>
            <a:r>
              <a:rPr lang="en-US" dirty="0" smtClean="0"/>
              <a:t> cooling plant, </a:t>
            </a:r>
            <a:r>
              <a:rPr lang="en-US" i="1" dirty="0" smtClean="0"/>
              <a:t>shut down or failure, CO</a:t>
            </a:r>
            <a:r>
              <a:rPr lang="en-US" i="1" baseline="-25000" dirty="0" smtClean="0"/>
              <a:t>2</a:t>
            </a:r>
            <a:r>
              <a:rPr lang="en-US" i="1" dirty="0" smtClean="0"/>
              <a:t> leaks etc.</a:t>
            </a:r>
          </a:p>
          <a:p>
            <a:pPr lvl="1"/>
            <a:r>
              <a:rPr lang="en-US" dirty="0" smtClean="0"/>
              <a:t>…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To be implemented in “permit” mode </a:t>
            </a:r>
          </a:p>
          <a:p>
            <a:pPr lvl="1"/>
            <a:r>
              <a:rPr lang="en-US" dirty="0" smtClean="0"/>
              <a:t>defective connections or missing conditions generate an interlock</a:t>
            </a:r>
          </a:p>
          <a:p>
            <a:r>
              <a:rPr lang="en-US" dirty="0" smtClean="0"/>
              <a:t>More refined interlock conditions and outputs ? </a:t>
            </a:r>
          </a:p>
          <a:p>
            <a:pPr lvl="1"/>
            <a:r>
              <a:rPr lang="en-US" dirty="0" smtClean="0"/>
              <a:t>Ramp down only parts of the PXD or SVD ?</a:t>
            </a:r>
          </a:p>
          <a:p>
            <a:pPr lvl="1"/>
            <a:r>
              <a:rPr lang="en-US" dirty="0" smtClean="0"/>
              <a:t>Flexibility/programmability, implementation issues, see below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Belle II global interlocks and VXD…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3362865"/>
            <a:ext cx="8096848" cy="79711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Nakayama-san is coordinating the overall Belle II Monitoring and Interlocks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see 16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B2GM report (mainly monitoring discussed up to now)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Nakayama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" y="167852"/>
            <a:ext cx="4045056" cy="30390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 descr="Nakayama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67" y="167852"/>
            <a:ext cx="4055725" cy="303256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4906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0157" y="4406900"/>
            <a:ext cx="7455131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VXD Hardware </a:t>
            </a:r>
            <a:r>
              <a:rPr lang="en-US" dirty="0"/>
              <a:t>interlock: </a:t>
            </a:r>
            <a:r>
              <a:rPr lang="en-US" dirty="0" smtClean="0"/>
              <a:t>  		implementation </a:t>
            </a:r>
            <a:r>
              <a:rPr lang="en-US" dirty="0"/>
              <a:t>?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93818" y="1542058"/>
            <a:ext cx="2691413" cy="195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38834" y="1829304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40034" y="2087530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41234" y="2345756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42434" y="2603982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43634" y="2862208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44834" y="3120434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01474" y="1981704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01474" y="2345756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01474" y="2709808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01474" y="3073860"/>
            <a:ext cx="125498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92897" y="1879538"/>
            <a:ext cx="612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175" y="952418"/>
            <a:ext cx="3765791" cy="32045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86502" y="-155050"/>
            <a:ext cx="612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2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VXD Interlock Implementation 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Requirements, in order of priority:</a:t>
            </a:r>
          </a:p>
          <a:p>
            <a:pPr lvl="1"/>
            <a:r>
              <a:rPr lang="en-US" dirty="0" smtClean="0"/>
              <a:t>Reliability, availability of spares, uniformity across Belle II/</a:t>
            </a:r>
            <a:r>
              <a:rPr lang="en-US" dirty="0" err="1" smtClean="0"/>
              <a:t>SuperKEKB</a:t>
            </a:r>
            <a:endParaRPr lang="en-US" dirty="0" smtClean="0"/>
          </a:p>
          <a:p>
            <a:pPr lvl="1"/>
            <a:r>
              <a:rPr lang="en-US" dirty="0" smtClean="0"/>
              <a:t>Independence from network &amp; software</a:t>
            </a:r>
          </a:p>
          <a:p>
            <a:pPr lvl="1"/>
            <a:r>
              <a:rPr lang="en-US" dirty="0" smtClean="0"/>
              <a:t>Some flexibility/programmability</a:t>
            </a:r>
          </a:p>
          <a:p>
            <a:pPr lvl="2"/>
            <a:r>
              <a:rPr lang="en-US" dirty="0" smtClean="0"/>
              <a:t>partial interlocks ?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volving interlock conditions and requirements ?</a:t>
            </a:r>
          </a:p>
          <a:p>
            <a:r>
              <a:rPr lang="en-US" dirty="0" smtClean="0"/>
              <a:t>Possible implementations, in order of complexity:</a:t>
            </a:r>
          </a:p>
          <a:p>
            <a:pPr lvl="1"/>
            <a:r>
              <a:rPr lang="en-US" dirty="0" smtClean="0"/>
              <a:t>Hardwired OR of inputs (standardized across Belle II ?)</a:t>
            </a:r>
          </a:p>
          <a:p>
            <a:pPr lvl="2"/>
            <a:r>
              <a:rPr lang="en-US" dirty="0" smtClean="0"/>
              <a:t>Examples: SIAM modules in </a:t>
            </a:r>
            <a:r>
              <a:rPr lang="en-US" dirty="0" err="1" smtClean="0"/>
              <a:t>BaBar</a:t>
            </a:r>
            <a:r>
              <a:rPr lang="en-US" dirty="0" smtClean="0"/>
              <a:t>, Beam Abort units in </a:t>
            </a:r>
            <a:r>
              <a:rPr lang="en-US" dirty="0" err="1" smtClean="0"/>
              <a:t>SuperKEKB</a:t>
            </a:r>
            <a:endParaRPr lang="en-US" dirty="0" smtClean="0"/>
          </a:p>
          <a:p>
            <a:pPr lvl="1"/>
            <a:r>
              <a:rPr lang="en-US" dirty="0" smtClean="0"/>
              <a:t>More complex decision logics (i.e. FPGA-based), custom made or commercial (standardized across Belle II ??)</a:t>
            </a:r>
          </a:p>
          <a:p>
            <a:pPr lvl="1"/>
            <a:r>
              <a:rPr lang="en-US" dirty="0" smtClean="0"/>
              <a:t>Industry-standard, commercial Programmable Logic Controllers (PLC)</a:t>
            </a:r>
          </a:p>
          <a:p>
            <a:pPr lvl="2"/>
            <a:r>
              <a:rPr lang="en-US" dirty="0" smtClean="0"/>
              <a:t>For instance Siemens PLCs, adopted by some experiments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- Interlocks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9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4839</TotalTime>
  <Words>818</Words>
  <Application>Microsoft Macintosh PowerPoint</Application>
  <PresentationFormat>On-screen Show (4:3)</PresentationFormat>
  <Paragraphs>164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Interlock  L.Lanceri /INFN Trieste VXD Workshop, Pisa 03/10/2014 </vt:lpstr>
      <vt:lpstr>1. Who interlocks whom, when?</vt:lpstr>
      <vt:lpstr>Who ?</vt:lpstr>
      <vt:lpstr>Example: NTCs ELMB readout &amp; interlock</vt:lpstr>
      <vt:lpstr>Whom ?</vt:lpstr>
      <vt:lpstr>When ?</vt:lpstr>
      <vt:lpstr>2. Belle II global interlocks and VXD…</vt:lpstr>
      <vt:lpstr>3. VXD Hardware interlock:     implementation ? </vt:lpstr>
      <vt:lpstr>VXD Interlock Implementation ?</vt:lpstr>
      <vt:lpstr>“Low end” implementation examples</vt:lpstr>
      <vt:lpstr>“high end” implementation example</vt:lpstr>
      <vt:lpstr>Conclusions, To Do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VXD Radiation Monitoring and Beam Abort + SVD Environmental Monitoring and Interlock </dc:title>
  <dc:creator>Lorenzo Vitale</dc:creator>
  <cp:lastModifiedBy>Livio Lanceri</cp:lastModifiedBy>
  <cp:revision>156</cp:revision>
  <dcterms:created xsi:type="dcterms:W3CDTF">2014-06-17T02:20:32Z</dcterms:created>
  <dcterms:modified xsi:type="dcterms:W3CDTF">2014-10-02T21:58:42Z</dcterms:modified>
</cp:coreProperties>
</file>