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3" r:id="rId4"/>
    <p:sldId id="258" r:id="rId5"/>
    <p:sldId id="262" r:id="rId6"/>
    <p:sldId id="277" r:id="rId7"/>
    <p:sldId id="274" r:id="rId8"/>
    <p:sldId id="259" r:id="rId9"/>
    <p:sldId id="260" r:id="rId10"/>
    <p:sldId id="276" r:id="rId11"/>
    <p:sldId id="278" r:id="rId12"/>
    <p:sldId id="275" r:id="rId13"/>
    <p:sldId id="263" r:id="rId14"/>
    <p:sldId id="280" r:id="rId15"/>
    <p:sldId id="267" r:id="rId16"/>
    <p:sldId id="268" r:id="rId17"/>
    <p:sldId id="279" r:id="rId18"/>
    <p:sldId id="269" r:id="rId19"/>
    <p:sldId id="261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2" autoAdjust="0"/>
    <p:restoredTop sz="92981" autoAdjust="0"/>
  </p:normalViewPr>
  <p:slideViewPr>
    <p:cSldViewPr>
      <p:cViewPr varScale="1">
        <p:scale>
          <a:sx n="68" d="100"/>
          <a:sy n="68" d="100"/>
        </p:scale>
        <p:origin x="-1686" y="-102"/>
      </p:cViewPr>
      <p:guideLst>
        <p:guide orient="horz" pos="527"/>
        <p:guide orient="horz" pos="4128"/>
        <p:guide orient="horz" pos="4068"/>
        <p:guide pos="72"/>
        <p:guide pos="5511"/>
        <p:guide pos="249"/>
      </p:guideLst>
    </p:cSldViewPr>
  </p:slideViewPr>
  <p:outlineViewPr>
    <p:cViewPr>
      <p:scale>
        <a:sx n="33" d="100"/>
        <a:sy n="33" d="100"/>
      </p:scale>
      <p:origin x="0" y="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34" y="1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.xml"/><Relationship Id="rId4" Type="http://schemas.openxmlformats.org/officeDocument/2006/relationships/image" Target="../media/image8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25603" name="Picture 6" descr="KIT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7950"/>
            <a:ext cx="1081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25923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KIT – die Kooperation von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Forschungszentrum Karlsruhe GmbH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und Universität Karlsruhe (TH)</a:t>
            </a:r>
          </a:p>
        </p:txBody>
      </p:sp>
      <p:pic>
        <p:nvPicPr>
          <p:cNvPr id="25605" name="Picture 9" descr="fzk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8493125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Wortbildmarke_schwar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493125"/>
            <a:ext cx="12922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09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err="1" smtClean="0"/>
              <a:t>test</a:t>
            </a:r>
            <a:endParaRPr lang="de-DE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8BB13B-E25E-42AB-83CF-474D8DC718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5397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Kopfbil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87"/>
          <a:stretch>
            <a:fillRect/>
          </a:stretch>
        </p:blipFill>
        <p:spPr bwMode="auto">
          <a:xfrm>
            <a:off x="0" y="3429000"/>
            <a:ext cx="9144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80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>
            <a:off x="323850" y="3349625"/>
            <a:ext cx="886618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Institute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for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Information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Processing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Technologies </a:t>
            </a:r>
            <a:r>
              <a:rPr lang="de-DE" sz="1100" dirty="0" smtClean="0">
                <a:solidFill>
                  <a:schemeClr val="bg1"/>
                </a:solidFill>
              </a:rPr>
              <a:t>(ITIV),	 Institute </a:t>
            </a:r>
            <a:r>
              <a:rPr lang="de-DE" sz="1100" dirty="0" err="1" smtClean="0">
                <a:solidFill>
                  <a:schemeClr val="bg1"/>
                </a:solidFill>
              </a:rPr>
              <a:t>for</a:t>
            </a:r>
            <a:r>
              <a:rPr lang="de-DE" sz="1100" dirty="0" smtClean="0">
                <a:solidFill>
                  <a:schemeClr val="bg1"/>
                </a:solidFill>
              </a:rPr>
              <a:t> Experimental </a:t>
            </a:r>
            <a:r>
              <a:rPr lang="de-DE" sz="1100" dirty="0" err="1" smtClean="0">
                <a:solidFill>
                  <a:schemeClr val="bg1"/>
                </a:solidFill>
              </a:rPr>
              <a:t>Nuclear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</a:rPr>
              <a:t>Physics</a:t>
            </a:r>
            <a:r>
              <a:rPr lang="de-DE" sz="1100" dirty="0" smtClean="0">
                <a:solidFill>
                  <a:schemeClr val="bg1"/>
                </a:solidFill>
              </a:rPr>
              <a:t> (IEKP) 	</a:t>
            </a:r>
            <a:endParaRPr lang="en-US" sz="2400" dirty="0" smtClean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800" smtClean="0"/>
              <a:t>KIT – Universität des Landes Baden-Württemberg und</a:t>
            </a:r>
          </a:p>
          <a:p>
            <a:pPr>
              <a:defRPr/>
            </a:pPr>
            <a:r>
              <a:rPr lang="de-DE" sz="800" smtClean="0"/>
              <a:t>nationales Forschungszentrum in der Helmholtz-Gemeinschaft</a:t>
            </a:r>
          </a:p>
        </p:txBody>
      </p:sp>
      <p:pic>
        <p:nvPicPr>
          <p:cNvPr id="9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  <a:extLst>
            <a:ext uri="{909E8E84-426E-40DD-AFC4-6F175D3DCCD1}">
              <a14:hiddenFill xmlns:a14="http://schemas.microsoft.com/office/drawing/2010/main">
                <a:solidFill>
                  <a:srgbClr val="50AAE6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pPr lvl="0"/>
            <a:r>
              <a:rPr lang="de-DE" noProof="0" smtClean="0"/>
              <a:t>Titel durch Klicken hinzufügen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smtClean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74533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Online-Cluster-Analyse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6271-0FB6-442F-B0AC-33B998AA5E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CF819-70B5-4021-A56B-B482FDF7416D}" type="datetime1">
              <a:rPr lang="de-DE"/>
              <a:pPr>
                <a:defRPr/>
              </a:pPr>
              <a:t>02.10.2014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83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Online-Cluster-Analyse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9ACF7-D92B-4AD3-B5FE-FE72AE598F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230C0-D295-4FFE-AD80-2D0C5383A680}" type="datetime1">
              <a:rPr lang="de-DE"/>
              <a:pPr>
                <a:defRPr/>
              </a:pPr>
              <a:t>02.10.2014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39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Online-Cluster-Analyse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F810-41FE-44B8-9AD0-AB2380152D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E88B-5D05-4B10-95FC-D34D39EABDCD}" type="datetime1">
              <a:rPr lang="de-DE"/>
              <a:pPr>
                <a:defRPr/>
              </a:pPr>
              <a:t>02.10.2014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Online-Cluster-Analyse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3F98-D29F-4365-8AFA-3FBBBE2C5E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347B-C277-4AFC-8BA6-44BDB52DD192}" type="datetime1">
              <a:rPr lang="de-DE"/>
              <a:pPr>
                <a:defRPr/>
              </a:pPr>
              <a:t>02.10.2014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87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Online-Cluster-Analyse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C9F51-7F5A-4532-B38A-672E8A8E69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A8DF-61E7-4810-BEB1-0F66DC0DF333}" type="datetime1">
              <a:rPr lang="de-DE"/>
              <a:pPr>
                <a:defRPr/>
              </a:pPr>
              <a:t>02.10.2014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0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Online-Cluster-Analyse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42B8F-B63B-4F44-8966-38BB446F05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15E5-4B12-4D48-835C-5BD4C41E6C80}" type="datetime1">
              <a:rPr lang="de-DE"/>
              <a:pPr>
                <a:defRPr/>
              </a:pPr>
              <a:t>02.10.2014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2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258888" y="6453188"/>
            <a:ext cx="3457575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Online-Cluster-Analyse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7E2A-213B-45AE-85BE-5AEE3804B5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0138-7226-455F-8CA0-FA3176006E58}" type="datetime1">
              <a:rPr lang="de-DE"/>
              <a:pPr>
                <a:defRPr/>
              </a:pPr>
              <a:t>02.10.2014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34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Online-Cluster-Analyse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71C78-EAC9-4F8E-9DD2-A9EB853280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C31F-6870-4B95-A2CB-28085A000921}" type="datetime1">
              <a:rPr lang="de-DE"/>
              <a:pPr>
                <a:defRPr/>
              </a:pPr>
              <a:t>02.10.2014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77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Online-Cluster-Analyse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18AB-7C1E-41C5-9C27-D810614863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DA5E-89AE-4FB6-A056-8112C70A227C}" type="datetime1">
              <a:rPr lang="de-DE"/>
              <a:pPr>
                <a:defRPr/>
              </a:pPr>
              <a:t>02.10.2014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52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Online-Cluster-Analyse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59D70-C372-44CF-9577-5F229DC40A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137F-E19A-4694-A674-D14BB7CD01F8}" type="datetime1">
              <a:rPr lang="de-DE"/>
              <a:pPr>
                <a:defRPr/>
              </a:pPr>
              <a:t>02.10.2014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2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Karlsruhe Institute of Technology (KIT).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438900"/>
            <a:ext cx="34575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Online-Cluster-Analyse</a:t>
            </a: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38900"/>
            <a:ext cx="3984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latin typeface="Arial" charset="0"/>
              </a:defRPr>
            </a:lvl1pPr>
          </a:lstStyle>
          <a:p>
            <a:pPr>
              <a:defRPr/>
            </a:pPr>
            <a:fld id="{CADFC931-542E-4BA8-9CD7-67FC775D87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0525" y="6438900"/>
            <a:ext cx="868363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fld id="{B1004DAD-8D8D-4297-9B17-FFA1D44EBCAA}" type="datetime1">
              <a:rPr lang="de-DE"/>
              <a:pPr>
                <a:defRPr/>
              </a:pPr>
              <a:t>02.10.2014</a:t>
            </a:fld>
            <a:endParaRPr lang="de-DE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5795963" y="6453188"/>
            <a:ext cx="29527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900" dirty="0" smtClean="0"/>
              <a:t>Institute for Information Processing Technologies</a:t>
            </a:r>
            <a:r>
              <a:rPr lang="de-DE" sz="900" dirty="0" smtClean="0"/>
              <a:t> (ITIV)</a:t>
            </a:r>
          </a:p>
          <a:p>
            <a:pPr algn="r">
              <a:spcBef>
                <a:spcPct val="50000"/>
              </a:spcBef>
              <a:defRPr/>
            </a:pPr>
            <a:r>
              <a:rPr lang="de-DE" sz="900" dirty="0" smtClean="0"/>
              <a:t>Institute </a:t>
            </a:r>
            <a:r>
              <a:rPr lang="de-DE" sz="900" dirty="0" err="1" smtClean="0"/>
              <a:t>for</a:t>
            </a:r>
            <a:r>
              <a:rPr lang="de-DE" sz="900" dirty="0" smtClean="0"/>
              <a:t> Experimental </a:t>
            </a:r>
            <a:r>
              <a:rPr lang="de-DE" sz="900" dirty="0" err="1" smtClean="0"/>
              <a:t>Nuclear</a:t>
            </a:r>
            <a:r>
              <a:rPr lang="de-DE" sz="900" dirty="0" smtClean="0"/>
              <a:t> </a:t>
            </a:r>
            <a:r>
              <a:rPr lang="de-DE" sz="900" dirty="0" err="1" smtClean="0"/>
              <a:t>Physics</a:t>
            </a:r>
            <a:r>
              <a:rPr lang="de-DE" sz="900" dirty="0" smtClean="0"/>
              <a:t> (IEKP)</a:t>
            </a:r>
          </a:p>
          <a:p>
            <a:pPr algn="r">
              <a:spcBef>
                <a:spcPct val="50000"/>
              </a:spcBef>
              <a:defRPr/>
            </a:pPr>
            <a:endParaRPr lang="de-DE" sz="900" dirty="0" smtClean="0"/>
          </a:p>
        </p:txBody>
      </p:sp>
      <p:pic>
        <p:nvPicPr>
          <p:cNvPr id="1033" name="Picture 13" descr="KIT-Logo-rgb_d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59" r:id="rId2"/>
    <p:sldLayoutId id="2147483960" r:id="rId3"/>
    <p:sldLayoutId id="2147483961" r:id="rId4"/>
    <p:sldLayoutId id="2147483962" r:id="rId5"/>
    <p:sldLayoutId id="2147483969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84313"/>
            <a:ext cx="8389937" cy="649287"/>
          </a:xfrm>
        </p:spPr>
        <p:txBody>
          <a:bodyPr/>
          <a:lstStyle/>
          <a:p>
            <a:pPr eaLnBrk="1" hangingPunct="1"/>
            <a:r>
              <a:rPr lang="de-DE" altLang="en-US" smtClean="0"/>
              <a:t>Online-Cluster-Analysis on FPGAs for recovery of slow pions</a:t>
            </a:r>
            <a:endParaRPr lang="de-DE" altLang="de-DE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852738"/>
            <a:ext cx="8370888" cy="333375"/>
          </a:xfrm>
        </p:spPr>
        <p:txBody>
          <a:bodyPr/>
          <a:lstStyle/>
          <a:p>
            <a:pPr eaLnBrk="1" hangingPunct="1"/>
            <a:r>
              <a:rPr lang="de-DE" altLang="de-DE" sz="1600" smtClean="0"/>
              <a:t>Steffen Bähr</a:t>
            </a:r>
          </a:p>
          <a:p>
            <a:pPr eaLnBrk="1" hangingPunct="1"/>
            <a:endParaRPr lang="de-DE" altLang="de-DE" sz="1600" smtClean="0"/>
          </a:p>
        </p:txBody>
      </p:sp>
      <p:pic>
        <p:nvPicPr>
          <p:cNvPr id="4100" name="Picture 7" descr="http://belle2.kek.jp/images/belle2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152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Challenges for the Implementation on FPGA</a:t>
            </a:r>
            <a:endParaRPr lang="en-US" altLang="en-US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4751387"/>
          </a:xfrm>
        </p:spPr>
        <p:txBody>
          <a:bodyPr/>
          <a:lstStyle/>
          <a:p>
            <a:pPr>
              <a:defRPr/>
            </a:pPr>
            <a:r>
              <a:rPr lang="de-DE" altLang="en-US" dirty="0" smtClean="0"/>
              <a:t>Performance</a:t>
            </a:r>
          </a:p>
          <a:p>
            <a:pPr lvl="1">
              <a:defRPr/>
            </a:pPr>
            <a:r>
              <a:rPr lang="de-DE" altLang="en-US" dirty="0" smtClean="0"/>
              <a:t>Interface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clocked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200 MHz</a:t>
            </a:r>
          </a:p>
          <a:p>
            <a:pPr lvl="1">
              <a:defRPr/>
            </a:pPr>
            <a:r>
              <a:rPr lang="de-DE" altLang="en-US" dirty="0" smtClean="0"/>
              <a:t>1 Cluster / </a:t>
            </a:r>
            <a:r>
              <a:rPr lang="de-DE" altLang="en-US" dirty="0" err="1" smtClean="0"/>
              <a:t>Clock</a:t>
            </a:r>
            <a:r>
              <a:rPr lang="de-DE" altLang="en-US" dirty="0" smtClean="0"/>
              <a:t> Cycle </a:t>
            </a:r>
            <a:r>
              <a:rPr lang="de-DE" altLang="en-US" dirty="0" err="1" smtClean="0"/>
              <a:t>has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able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achieved</a:t>
            </a:r>
            <a:endParaRPr lang="de-DE" altLang="en-US" dirty="0" smtClean="0"/>
          </a:p>
          <a:p>
            <a:pPr marL="457200" lvl="1" indent="0">
              <a:buFontTx/>
              <a:buNone/>
              <a:defRPr/>
            </a:pPr>
            <a:endParaRPr lang="de-DE" altLang="en-US" dirty="0" smtClean="0"/>
          </a:p>
          <a:p>
            <a:pPr>
              <a:defRPr/>
            </a:pPr>
            <a:r>
              <a:rPr lang="de-DE" altLang="en-US" dirty="0" smtClean="0"/>
              <a:t>Resources</a:t>
            </a:r>
          </a:p>
          <a:p>
            <a:pPr lvl="1">
              <a:defRPr/>
            </a:pPr>
            <a:r>
              <a:rPr lang="de-DE" altLang="en-US" dirty="0"/>
              <a:t>3</a:t>
            </a:r>
            <a:r>
              <a:rPr lang="de-DE" altLang="en-US" dirty="0" smtClean="0"/>
              <a:t>0 %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CLBs </a:t>
            </a:r>
            <a:r>
              <a:rPr lang="de-DE" altLang="en-US" dirty="0" err="1" smtClean="0"/>
              <a:t>available</a:t>
            </a:r>
            <a:endParaRPr lang="de-DE" altLang="en-US" dirty="0" smtClean="0"/>
          </a:p>
          <a:p>
            <a:pPr lvl="1">
              <a:defRPr/>
            </a:pPr>
            <a:r>
              <a:rPr lang="de-DE" altLang="en-US" dirty="0" smtClean="0"/>
              <a:t>50 %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DSPs </a:t>
            </a:r>
            <a:r>
              <a:rPr lang="de-DE" altLang="en-US" dirty="0" err="1" smtClean="0"/>
              <a:t>available</a:t>
            </a:r>
            <a:endParaRPr lang="de-DE" altLang="en-US" dirty="0" smtClean="0"/>
          </a:p>
          <a:p>
            <a:pPr marL="457200" lvl="1" indent="0">
              <a:buFontTx/>
              <a:buNone/>
              <a:defRPr/>
            </a:pPr>
            <a:endParaRPr lang="de-DE" altLang="en-US" dirty="0" smtClean="0"/>
          </a:p>
          <a:p>
            <a:pPr>
              <a:defRPr/>
            </a:pPr>
            <a:r>
              <a:rPr lang="de-DE" altLang="en-US" dirty="0" smtClean="0"/>
              <a:t>Quality</a:t>
            </a:r>
          </a:p>
          <a:p>
            <a:pPr lvl="1">
              <a:defRPr/>
            </a:pPr>
            <a:r>
              <a:rPr lang="de-DE" altLang="en-US" dirty="0" smtClean="0"/>
              <a:t>Output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FPGA Implementation </a:t>
            </a:r>
            <a:r>
              <a:rPr lang="de-DE" altLang="en-US" dirty="0" err="1" smtClean="0"/>
              <a:t>cannot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differ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much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from</a:t>
            </a:r>
            <a:r>
              <a:rPr lang="de-DE" altLang="en-US" dirty="0" smtClean="0"/>
              <a:t> Software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11B9614-D7BC-4B03-8676-2186F3E01964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de-DE" altLang="en-US" sz="900" smtClean="0"/>
          </a:p>
        </p:txBody>
      </p:sp>
      <p:sp>
        <p:nvSpPr>
          <p:cNvPr id="13318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0CE64270-8BC6-446C-AE09-E5BB8CFECAB5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Cluster Processing Pipeline</a:t>
            </a:r>
            <a:endParaRPr lang="en-US" altLang="en-US" smtClean="0"/>
          </a:p>
        </p:txBody>
      </p:sp>
      <p:sp>
        <p:nvSpPr>
          <p:cNvPr id="14339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4FF3F31B-8000-453F-BCF8-16E02CB5975B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de-DE" altLang="en-US" sz="900" smtClean="0"/>
          </a:p>
        </p:txBody>
      </p:sp>
      <p:sp>
        <p:nvSpPr>
          <p:cNvPr id="14341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1827DA5A-AD73-4304-A69F-DC776A8C8B9E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25875"/>
            <a:ext cx="77057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2085975"/>
          </a:xfrm>
        </p:spPr>
        <p:txBody>
          <a:bodyPr/>
          <a:lstStyle/>
          <a:p>
            <a:r>
              <a:rPr lang="de-DE" altLang="en-US" smtClean="0"/>
              <a:t>Incoming Clusters are passing through a processing  pipeline</a:t>
            </a:r>
          </a:p>
          <a:p>
            <a:pPr lvl="1"/>
            <a:r>
              <a:rPr lang="de-DE" altLang="en-US" smtClean="0"/>
              <a:t>Protocol Handling for the Interface to the DHH‘s Clustering</a:t>
            </a:r>
          </a:p>
          <a:p>
            <a:pPr lvl="1"/>
            <a:r>
              <a:rPr lang="de-DE" altLang="en-US" smtClean="0"/>
              <a:t>Computation of Cluster Features for the NeuroBayes</a:t>
            </a:r>
          </a:p>
          <a:p>
            <a:pPr lvl="1"/>
            <a:r>
              <a:rPr lang="de-DE" altLang="en-US" smtClean="0"/>
              <a:t>NeuroBayes Expert makes the decision and passes it to the output interface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Overview of NeuroBayes on FPGA</a:t>
            </a:r>
            <a:endParaRPr lang="en-US" altLang="en-US" smtClean="0"/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2806700"/>
          </a:xfrm>
        </p:spPr>
        <p:txBody>
          <a:bodyPr/>
          <a:lstStyle/>
          <a:p>
            <a:r>
              <a:rPr lang="de-DE" altLang="en-US" smtClean="0"/>
              <a:t>The NeuroBayes Expert consists of 4 major components</a:t>
            </a:r>
          </a:p>
          <a:p>
            <a:pPr lvl="1"/>
            <a:r>
              <a:rPr lang="de-DE" altLang="en-US" smtClean="0"/>
              <a:t>Binning of the Cluster Features</a:t>
            </a:r>
          </a:p>
          <a:p>
            <a:pPr lvl="1"/>
            <a:r>
              <a:rPr lang="de-DE" altLang="en-US" smtClean="0"/>
              <a:t>Preprocessing by using CDF</a:t>
            </a:r>
          </a:p>
          <a:p>
            <a:pPr lvl="1"/>
            <a:r>
              <a:rPr lang="de-DE" altLang="en-US" smtClean="0"/>
              <a:t>Zero-Iteration done by vector multiplication</a:t>
            </a:r>
          </a:p>
          <a:p>
            <a:pPr lvl="1"/>
            <a:r>
              <a:rPr lang="de-DE" altLang="en-US" smtClean="0"/>
              <a:t>Cut on the Ouput</a:t>
            </a:r>
            <a:endParaRPr lang="en-US" altLang="en-US" smtClean="0"/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92F366F6-F3FD-449C-B8E7-061A1C54BE71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de-DE" altLang="en-US" sz="900" smtClean="0"/>
          </a:p>
        </p:txBody>
      </p:sp>
      <p:sp>
        <p:nvSpPr>
          <p:cNvPr id="15366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6EC07C56-3755-48F1-851A-7E57B2C41E64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86772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Conversion to Fixpoint</a:t>
            </a:r>
            <a:endParaRPr lang="en-US" altLang="en-US" smtClean="0"/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smtClean="0"/>
              <a:t>Original NeuroBayes Algorithm uses Floating Point</a:t>
            </a:r>
          </a:p>
          <a:p>
            <a:pPr lvl="1"/>
            <a:r>
              <a:rPr lang="de-DE" altLang="en-US" smtClean="0"/>
              <a:t>Usage on FPGA requires more ressources and impacts latencies</a:t>
            </a:r>
          </a:p>
          <a:p>
            <a:pPr lvl="1"/>
            <a:r>
              <a:rPr lang="de-DE" altLang="en-US" smtClean="0"/>
              <a:t>Transformation to fixpoint is more efficient, but impacts the quality</a:t>
            </a:r>
          </a:p>
          <a:p>
            <a:pPr lvl="1"/>
            <a:endParaRPr lang="de-DE" altLang="en-US" smtClean="0"/>
          </a:p>
          <a:p>
            <a:r>
              <a:rPr lang="de-DE" altLang="en-US" smtClean="0"/>
              <a:t>Quality of a Fixpoint implementation‘s Output depends on the used bitwidth</a:t>
            </a:r>
          </a:p>
          <a:p>
            <a:pPr lvl="1"/>
            <a:r>
              <a:rPr lang="de-DE" altLang="en-US" smtClean="0"/>
              <a:t>Higher Bitwidth equals higher consumption of Ressources, while increasing Quality</a:t>
            </a:r>
          </a:p>
          <a:p>
            <a:pPr lvl="1"/>
            <a:r>
              <a:rPr lang="de-DE" altLang="en-US" smtClean="0"/>
              <a:t>DSPs have 25*18 Bit Inputs</a:t>
            </a:r>
          </a:p>
          <a:p>
            <a:endParaRPr lang="de-DE" altLang="en-US" smtClean="0"/>
          </a:p>
        </p:txBody>
      </p:sp>
      <p:sp>
        <p:nvSpPr>
          <p:cNvPr id="1638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1638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AFD4B4E4-DD2A-4E7E-AAF7-BCB6CF71EA11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de-DE" altLang="en-US" sz="900" smtClean="0"/>
          </a:p>
        </p:txBody>
      </p:sp>
      <p:sp>
        <p:nvSpPr>
          <p:cNvPr id="16390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846989BD-0CBA-4C6B-9A69-DACC5B4B86E2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Evaluation of Fixpoint Implementation</a:t>
            </a:r>
            <a:endParaRPr lang="en-US" altLang="en-US" smtClean="0"/>
          </a:p>
        </p:txBody>
      </p:sp>
      <p:sp>
        <p:nvSpPr>
          <p:cNvPr id="17411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A7D05DBE-E176-4908-BCE8-9C8FE346D3D8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de-DE" altLang="en-US" sz="900" smtClean="0"/>
          </a:p>
        </p:txBody>
      </p:sp>
      <p:sp>
        <p:nvSpPr>
          <p:cNvPr id="17413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43DD08AC-EACD-479D-9564-3941E28A563D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pic>
        <p:nvPicPr>
          <p:cNvPr id="17414" name="Picture 2" descr="D:\NeuroBayes\res_3_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05188"/>
            <a:ext cx="446405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D:\NeuroBayes\res_15_21 - Kop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05188"/>
            <a:ext cx="4475162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2806700"/>
          </a:xfrm>
        </p:spPr>
        <p:txBody>
          <a:bodyPr/>
          <a:lstStyle/>
          <a:p>
            <a:r>
              <a:rPr lang="de-DE" altLang="en-US" dirty="0" err="1" smtClean="0"/>
              <a:t>Usage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25*25 </a:t>
            </a:r>
            <a:r>
              <a:rPr lang="de-DE" altLang="en-US" dirty="0" err="1" smtClean="0"/>
              <a:t>Bitwidth</a:t>
            </a:r>
            <a:r>
              <a:rPr lang="de-DE" altLang="en-US" dirty="0" smtClean="0"/>
              <a:t> </a:t>
            </a:r>
            <a:r>
              <a:rPr lang="en-US" altLang="en-US" dirty="0" smtClean="0"/>
              <a:t>results in no difference of output to floating point </a:t>
            </a:r>
            <a:r>
              <a:rPr lang="en-US" altLang="en-US" dirty="0" err="1" smtClean="0"/>
              <a:t>implemenation</a:t>
            </a:r>
            <a:endParaRPr lang="en-US" altLang="en-US" dirty="0" smtClean="0"/>
          </a:p>
          <a:p>
            <a:r>
              <a:rPr lang="de-DE" altLang="en-US" dirty="0" err="1" smtClean="0"/>
              <a:t>Difference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small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25*18</a:t>
            </a:r>
          </a:p>
          <a:p>
            <a:pPr lvl="1"/>
            <a:r>
              <a:rPr lang="de-DE" altLang="en-US" dirty="0" smtClean="0"/>
              <a:t>Most </a:t>
            </a:r>
            <a:r>
              <a:rPr lang="de-DE" altLang="en-US" dirty="0" err="1" smtClean="0"/>
              <a:t>resource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efficient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configuration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multiplication</a:t>
            </a:r>
            <a:endParaRPr lang="de-DE" altLang="en-US" dirty="0" smtClean="0"/>
          </a:p>
          <a:p>
            <a:pPr lvl="1"/>
            <a:r>
              <a:rPr lang="de-DE" altLang="en-US" dirty="0" err="1" smtClean="0"/>
              <a:t>Difference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at 1.5 * 10^-5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Evaluation of Performance</a:t>
            </a:r>
            <a:endParaRPr lang="en-US" altLang="en-US" smtClean="0"/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2878137"/>
          </a:xfrm>
        </p:spPr>
        <p:txBody>
          <a:bodyPr/>
          <a:lstStyle/>
          <a:p>
            <a:pPr>
              <a:defRPr/>
            </a:pPr>
            <a:r>
              <a:rPr lang="de-DE" altLang="en-US" dirty="0" err="1" smtClean="0"/>
              <a:t>Computation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Algorithm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takes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several</a:t>
            </a:r>
            <a:r>
              <a:rPr lang="de-DE" altLang="en-US" dirty="0" smtClean="0"/>
              <a:t>  </a:t>
            </a:r>
            <a:r>
              <a:rPr lang="de-DE" altLang="en-US" dirty="0" err="1" smtClean="0"/>
              <a:t>clock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cycles</a:t>
            </a:r>
            <a:endParaRPr lang="de-DE" altLang="en-US" dirty="0" smtClean="0"/>
          </a:p>
          <a:p>
            <a:pPr lvl="1">
              <a:defRPr/>
            </a:pPr>
            <a:r>
              <a:rPr lang="de-DE" altLang="en-US" dirty="0" smtClean="0"/>
              <a:t>Performance </a:t>
            </a:r>
            <a:r>
              <a:rPr lang="de-DE" altLang="en-US" dirty="0" err="1" smtClean="0"/>
              <a:t>requirements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cannot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met</a:t>
            </a:r>
            <a:endParaRPr lang="de-DE" altLang="en-US" dirty="0" smtClean="0"/>
          </a:p>
          <a:p>
            <a:pPr lvl="1">
              <a:defRPr/>
            </a:pPr>
            <a:endParaRPr lang="de-DE" altLang="en-US" dirty="0"/>
          </a:p>
          <a:p>
            <a:pPr>
              <a:defRPr/>
            </a:pPr>
            <a:r>
              <a:rPr lang="de-DE" altLang="en-US" dirty="0" err="1" smtClean="0"/>
              <a:t>Usage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Pipelining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throughout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implemenation</a:t>
            </a:r>
            <a:endParaRPr lang="de-DE" altLang="en-US" dirty="0" smtClean="0"/>
          </a:p>
          <a:p>
            <a:pPr marL="457200" lvl="1" indent="0">
              <a:buFontTx/>
              <a:buNone/>
              <a:defRPr/>
            </a:pPr>
            <a:endParaRPr lang="de-DE" altLang="en-US" dirty="0" smtClean="0"/>
          </a:p>
          <a:p>
            <a:pPr>
              <a:defRPr/>
            </a:pPr>
            <a:r>
              <a:rPr lang="de-DE" altLang="en-US" dirty="0" err="1" smtClean="0"/>
              <a:t>Fixpoint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Vector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Multiplication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critical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path</a:t>
            </a:r>
            <a:endParaRPr lang="de-DE" altLang="en-US" dirty="0" smtClean="0"/>
          </a:p>
          <a:p>
            <a:pPr lvl="1">
              <a:defRPr/>
            </a:pPr>
            <a:r>
              <a:rPr lang="de-DE" altLang="en-US" dirty="0" smtClean="0"/>
              <a:t>High </a:t>
            </a:r>
            <a:r>
              <a:rPr lang="de-DE" altLang="en-US" dirty="0" err="1" smtClean="0"/>
              <a:t>Frequency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through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usage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cascading</a:t>
            </a:r>
            <a:r>
              <a:rPr lang="de-DE" altLang="en-US" dirty="0" smtClean="0"/>
              <a:t> DSPs</a:t>
            </a:r>
            <a:endParaRPr lang="en-US" altLang="en-US" dirty="0" smtClean="0"/>
          </a:p>
        </p:txBody>
      </p:sp>
      <p:sp>
        <p:nvSpPr>
          <p:cNvPr id="1843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1843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8C1A9C80-4016-473B-A90B-6C8FF97451A9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de-DE" altLang="en-US" sz="900" smtClean="0"/>
          </a:p>
        </p:txBody>
      </p:sp>
      <p:sp>
        <p:nvSpPr>
          <p:cNvPr id="18438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81C0AB95-7242-479F-9095-74B1F6A4157E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95288" y="4076700"/>
          <a:ext cx="8497887" cy="219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629"/>
                <a:gridCol w="2832629"/>
                <a:gridCol w="2832629"/>
              </a:tblGrid>
              <a:tr h="365919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Component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Latency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Frequency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Cluster</a:t>
                      </a:r>
                      <a:r>
                        <a:rPr lang="de-DE" sz="1800" baseline="0" dirty="0" smtClean="0"/>
                        <a:t> Feature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 </a:t>
                      </a:r>
                      <a:r>
                        <a:rPr lang="de-DE" sz="1800" baseline="0" dirty="0" err="1" smtClean="0"/>
                        <a:t>cycle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446 MHz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Preprocessing</a:t>
                      </a:r>
                      <a:r>
                        <a:rPr lang="de-DE" sz="1800" dirty="0" smtClean="0"/>
                        <a:t> &amp;</a:t>
                      </a:r>
                      <a:r>
                        <a:rPr lang="en-US" sz="1800" baseline="0" dirty="0" smtClean="0"/>
                        <a:t> Binning</a:t>
                      </a:r>
                      <a:endParaRPr lang="de-DE" sz="1800" dirty="0" smtClean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 </a:t>
                      </a:r>
                      <a:r>
                        <a:rPr lang="de-DE" sz="1800" dirty="0" err="1" smtClean="0"/>
                        <a:t>cycle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446 MHz</a:t>
                      </a:r>
                      <a:endParaRPr lang="en-US" sz="1800" dirty="0" smtClean="0"/>
                    </a:p>
                  </a:txBody>
                  <a:tcPr marL="91442" marR="91442" marT="45737" marB="45737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Vector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multiplication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9 </a:t>
                      </a:r>
                      <a:r>
                        <a:rPr lang="de-DE" sz="1800" dirty="0" err="1" smtClean="0"/>
                        <a:t>cycles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350 MHz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Cut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 </a:t>
                      </a:r>
                      <a:r>
                        <a:rPr lang="de-DE" sz="1800" dirty="0" err="1" smtClean="0"/>
                        <a:t>cycle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446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dirty="0" smtClean="0"/>
                        <a:t>MHz</a:t>
                      </a:r>
                      <a:endParaRPr lang="en-US" sz="1800" dirty="0"/>
                    </a:p>
                  </a:txBody>
                  <a:tcPr marL="91442" marR="91442" marT="45737" marB="45737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Total</a:t>
                      </a:r>
                      <a:endParaRPr lang="en-US" sz="1800" b="1" dirty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12 </a:t>
                      </a:r>
                      <a:r>
                        <a:rPr lang="de-DE" sz="1800" b="1" dirty="0" err="1" smtClean="0"/>
                        <a:t>cycles</a:t>
                      </a:r>
                      <a:endParaRPr lang="en-US" sz="1800" b="1" dirty="0"/>
                    </a:p>
                  </a:txBody>
                  <a:tcPr marL="91442" marR="91442"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350 MHz</a:t>
                      </a:r>
                      <a:endParaRPr lang="en-US" sz="1800" b="1" dirty="0" smtClean="0"/>
                    </a:p>
                  </a:txBody>
                  <a:tcPr marL="91442" marR="91442" marT="45737" marB="4573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Ressource Consumption</a:t>
            </a:r>
            <a:endParaRPr lang="en-US" altLang="en-US" smtClean="0"/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3167062"/>
          </a:xfrm>
        </p:spPr>
        <p:txBody>
          <a:bodyPr/>
          <a:lstStyle/>
          <a:p>
            <a:pPr>
              <a:defRPr/>
            </a:pPr>
            <a:r>
              <a:rPr lang="de-DE" altLang="en-US" dirty="0" smtClean="0"/>
              <a:t>Critical Path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CLBs in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implemenation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Binning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Preprocessing</a:t>
            </a:r>
            <a:endParaRPr lang="de-DE" altLang="en-US" dirty="0" smtClean="0"/>
          </a:p>
          <a:p>
            <a:pPr lvl="1">
              <a:defRPr/>
            </a:pPr>
            <a:r>
              <a:rPr lang="de-DE" altLang="en-US" dirty="0" err="1" smtClean="0"/>
              <a:t>Mostly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Usage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Look </a:t>
            </a:r>
            <a:r>
              <a:rPr lang="de-DE" altLang="en-US" dirty="0" err="1" smtClean="0"/>
              <a:t>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Tables</a:t>
            </a:r>
            <a:endParaRPr lang="de-DE" altLang="en-US" dirty="0" smtClean="0"/>
          </a:p>
          <a:p>
            <a:pPr marL="0" indent="0">
              <a:buFontTx/>
              <a:buNone/>
              <a:defRPr/>
            </a:pPr>
            <a:endParaRPr lang="de-DE" altLang="en-US" dirty="0"/>
          </a:p>
          <a:p>
            <a:pPr>
              <a:defRPr/>
            </a:pPr>
            <a:r>
              <a:rPr lang="de-DE" altLang="en-US" dirty="0" err="1" smtClean="0"/>
              <a:t>Usage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DSPs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vector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multiplication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makes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life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easier</a:t>
            </a:r>
            <a:endParaRPr lang="de-DE" altLang="en-US" dirty="0"/>
          </a:p>
          <a:p>
            <a:pPr lvl="1">
              <a:defRPr/>
            </a:pPr>
            <a:r>
              <a:rPr lang="de-DE" altLang="en-US" dirty="0" smtClean="0"/>
              <a:t>50 %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DSPs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still </a:t>
            </a:r>
            <a:r>
              <a:rPr lang="de-DE" altLang="en-US" dirty="0" err="1" smtClean="0"/>
              <a:t>available</a:t>
            </a:r>
            <a:endParaRPr lang="de-DE" altLang="en-US" dirty="0" smtClean="0"/>
          </a:p>
          <a:p>
            <a:pPr lvl="1">
              <a:defRPr/>
            </a:pPr>
            <a:r>
              <a:rPr lang="de-DE" altLang="en-US" dirty="0" err="1" smtClean="0"/>
              <a:t>Each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multiplication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needs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one</a:t>
            </a:r>
            <a:r>
              <a:rPr lang="de-DE" altLang="en-US" dirty="0" smtClean="0"/>
              <a:t> DSP</a:t>
            </a:r>
          </a:p>
        </p:txBody>
      </p:sp>
      <p:sp>
        <p:nvSpPr>
          <p:cNvPr id="1946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1946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D4AF182-62ED-43F3-B8CC-8D9B75F4ED63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de-DE" altLang="en-US" sz="900" smtClean="0"/>
          </a:p>
        </p:txBody>
      </p:sp>
      <p:sp>
        <p:nvSpPr>
          <p:cNvPr id="19462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EB2CF7DE-19E5-4E84-B9CF-61E7ED54F8F0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95288" y="4941888"/>
          <a:ext cx="8497887" cy="109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629"/>
                <a:gridCol w="2832629"/>
                <a:gridCol w="2832629"/>
              </a:tblGrid>
              <a:tr h="365654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Ressource</a:t>
                      </a:r>
                      <a:endParaRPr lang="en-US" sz="1800" dirty="0"/>
                    </a:p>
                  </a:txBody>
                  <a:tcPr marL="91442" marR="91442" marT="45683" marB="45683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Demand</a:t>
                      </a:r>
                      <a:endParaRPr lang="en-US" sz="1800" dirty="0"/>
                    </a:p>
                  </a:txBody>
                  <a:tcPr marL="91442" marR="91442" marT="45683" marB="45683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Constraint</a:t>
                      </a:r>
                      <a:endParaRPr lang="en-US" sz="1800" dirty="0"/>
                    </a:p>
                  </a:txBody>
                  <a:tcPr marL="91442" marR="91442" marT="45683" marB="45683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DSP</a:t>
                      </a:r>
                      <a:endParaRPr lang="en-US" sz="1800" dirty="0"/>
                    </a:p>
                  </a:txBody>
                  <a:tcPr marL="91442" marR="91442" marT="45683" marB="45683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3,125 %</a:t>
                      </a:r>
                      <a:endParaRPr lang="en-US" sz="1800" dirty="0"/>
                    </a:p>
                  </a:txBody>
                  <a:tcPr marL="91442" marR="91442" marT="45683" marB="45683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&lt; 50</a:t>
                      </a:r>
                      <a:r>
                        <a:rPr lang="de-DE" sz="1800" baseline="0" dirty="0" smtClean="0"/>
                        <a:t> %</a:t>
                      </a:r>
                      <a:endParaRPr lang="en-US" sz="1800" dirty="0"/>
                    </a:p>
                  </a:txBody>
                  <a:tcPr marL="91442" marR="91442" marT="45683" marB="45683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CLB</a:t>
                      </a:r>
                    </a:p>
                  </a:txBody>
                  <a:tcPr marL="91442" marR="91442" marT="45683" marB="45683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~ 2 %</a:t>
                      </a:r>
                      <a:endParaRPr lang="en-US" sz="1800" dirty="0"/>
                    </a:p>
                  </a:txBody>
                  <a:tcPr marL="91442" marR="91442" marT="45683" marB="456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&lt; 30 %</a:t>
                      </a:r>
                      <a:endParaRPr lang="en-US" sz="1800" dirty="0" smtClean="0"/>
                    </a:p>
                  </a:txBody>
                  <a:tcPr marL="91442" marR="91442" marT="45683" marB="4568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Simulation</a:t>
            </a:r>
            <a:endParaRPr lang="en-US" altLang="en-US" smtClean="0"/>
          </a:p>
        </p:txBody>
      </p:sp>
      <p:sp>
        <p:nvSpPr>
          <p:cNvPr id="20483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2048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87E19B50-1046-43CD-B469-DCC31FD880C4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de-DE" altLang="en-US" sz="900" smtClean="0"/>
          </a:p>
        </p:txBody>
      </p:sp>
      <p:sp>
        <p:nvSpPr>
          <p:cNvPr id="20485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93DCDDDB-022F-4C4F-8A1A-D2109B8DC1BE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81075"/>
            <a:ext cx="5686425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011863" y="981075"/>
          <a:ext cx="3024188" cy="530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94"/>
                <a:gridCol w="1512094"/>
              </a:tblGrid>
              <a:tr h="64012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Cluster Feature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Value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</a:tr>
              <a:tr h="36577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Total Charge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425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Standard Deviation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49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Maximum Pixel</a:t>
                      </a:r>
                      <a:r>
                        <a:rPr lang="de-DE" sz="1800" baseline="0" dirty="0" smtClean="0"/>
                        <a:t> Charge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135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Minimum Pixel</a:t>
                      </a:r>
                      <a:r>
                        <a:rPr lang="de-DE" sz="1800" baseline="0" dirty="0" smtClean="0"/>
                        <a:t> Charge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23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</a:tr>
              <a:tr h="365779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Length</a:t>
                      </a:r>
                      <a:r>
                        <a:rPr lang="de-DE" sz="1800" dirty="0" smtClean="0"/>
                        <a:t> in Z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Length</a:t>
                      </a:r>
                      <a:r>
                        <a:rPr lang="de-DE" sz="1800" dirty="0" smtClean="0"/>
                        <a:t> in Phi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</a:tr>
              <a:tr h="36577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Total </a:t>
                      </a:r>
                      <a:r>
                        <a:rPr lang="de-DE" sz="1800" dirty="0" err="1" smtClean="0"/>
                        <a:t>Length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Number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of</a:t>
                      </a:r>
                      <a:r>
                        <a:rPr lang="de-DE" sz="1800" dirty="0" smtClean="0"/>
                        <a:t> Pixels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</a:tr>
              <a:tr h="36577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PXD Layer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en-US" sz="1800" dirty="0"/>
                    </a:p>
                  </a:txBody>
                  <a:tcPr marL="91427" marR="91427" marT="45719" marB="45719"/>
                </a:tc>
              </a:tr>
            </a:tbl>
          </a:graphicData>
        </a:graphic>
      </p:graphicFrame>
      <p:sp>
        <p:nvSpPr>
          <p:cNvPr id="20522" name="Textfeld 6"/>
          <p:cNvSpPr txBox="1">
            <a:spLocks noChangeArrowheads="1"/>
          </p:cNvSpPr>
          <p:nvPr/>
        </p:nvSpPr>
        <p:spPr bwMode="auto">
          <a:xfrm>
            <a:off x="161925" y="5300663"/>
            <a:ext cx="5686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800"/>
              <a:t>Result of Software is: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0000001110100011110010001 -&gt; slow Pion Cluster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800"/>
              <a:t>(S)DDD,DDDDDDDDDDDDDD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Summary</a:t>
            </a:r>
            <a:endParaRPr lang="en-US" altLang="en-US" smtClean="0"/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smtClean="0"/>
              <a:t>Recover slow Pions using FPGAs near PXD</a:t>
            </a:r>
          </a:p>
          <a:p>
            <a:endParaRPr lang="de-DE" altLang="en-US" smtClean="0"/>
          </a:p>
          <a:p>
            <a:r>
              <a:rPr lang="de-DE" altLang="en-US" smtClean="0"/>
              <a:t>FPGA-Implementation is sufficient</a:t>
            </a:r>
          </a:p>
          <a:p>
            <a:pPr lvl="1"/>
            <a:r>
              <a:rPr lang="de-DE" altLang="en-US" smtClean="0"/>
              <a:t>Quality : Difference &lt; 1.5 * 10 ^ -5</a:t>
            </a:r>
          </a:p>
          <a:p>
            <a:pPr lvl="1"/>
            <a:r>
              <a:rPr lang="de-DE" altLang="en-US" smtClean="0"/>
              <a:t>Throughput : 350 Mio Cluster per secons</a:t>
            </a:r>
          </a:p>
          <a:p>
            <a:pPr lvl="1"/>
            <a:r>
              <a:rPr lang="de-DE" altLang="en-US" smtClean="0"/>
              <a:t>Resources : ~ 2 % CLBs , ~3 % DSPs</a:t>
            </a:r>
          </a:p>
          <a:p>
            <a:endParaRPr lang="de-DE" altLang="en-US" smtClean="0"/>
          </a:p>
          <a:p>
            <a:r>
              <a:rPr lang="de-DE" altLang="en-US" smtClean="0"/>
              <a:t>Integration into DHH</a:t>
            </a:r>
            <a:endParaRPr lang="en-US" altLang="en-US" smtClean="0"/>
          </a:p>
        </p:txBody>
      </p:sp>
      <p:sp>
        <p:nvSpPr>
          <p:cNvPr id="2253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2253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9DE4839A-9B74-4439-9C6A-7F6EE3C03CE9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de-DE" altLang="en-US" sz="900" smtClean="0"/>
          </a:p>
        </p:txBody>
      </p:sp>
      <p:sp>
        <p:nvSpPr>
          <p:cNvPr id="22534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14EE5DC2-F28B-478C-BCB7-94B4FFE5D349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nhaltsplatzhalter 2"/>
          <p:cNvSpPr>
            <a:spLocks noGrp="1"/>
          </p:cNvSpPr>
          <p:nvPr>
            <p:ph idx="1"/>
          </p:nvPr>
        </p:nvSpPr>
        <p:spPr>
          <a:xfrm>
            <a:off x="392113" y="2997200"/>
            <a:ext cx="8356600" cy="9366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de-DE" altLang="en-US" sz="4000" dirty="0" smtClean="0"/>
              <a:t>Demo</a:t>
            </a:r>
            <a:endParaRPr lang="en-US" altLang="en-US" sz="4000" dirty="0" smtClean="0"/>
          </a:p>
        </p:txBody>
      </p:sp>
      <p:sp>
        <p:nvSpPr>
          <p:cNvPr id="23555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2355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444FA2E2-32F2-4C73-AC7E-2190629A3B21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de-DE" altLang="en-US" sz="900" smtClean="0"/>
          </a:p>
        </p:txBody>
      </p:sp>
      <p:sp>
        <p:nvSpPr>
          <p:cNvPr id="23557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23C36839-9A61-469E-B9F5-D6993D36B597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D* Decay in VXD</a:t>
            </a:r>
            <a:endParaRPr lang="en-US" altLang="en-US" smtClean="0"/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2182812"/>
          </a:xfrm>
        </p:spPr>
        <p:txBody>
          <a:bodyPr/>
          <a:lstStyle/>
          <a:p>
            <a:pPr>
              <a:defRPr/>
            </a:pPr>
            <a:r>
              <a:rPr lang="de-DE" altLang="en-US" dirty="0" err="1"/>
              <a:t>Particles</a:t>
            </a:r>
            <a:r>
              <a:rPr lang="de-DE" altLang="en-US" dirty="0"/>
              <a:t> </a:t>
            </a:r>
            <a:r>
              <a:rPr lang="de-DE" altLang="en-US" dirty="0" err="1"/>
              <a:t>with</a:t>
            </a:r>
            <a:r>
              <a:rPr lang="de-DE" altLang="en-US" dirty="0"/>
              <a:t> </a:t>
            </a:r>
            <a:r>
              <a:rPr lang="de-DE" altLang="en-US" dirty="0" err="1"/>
              <a:t>low</a:t>
            </a:r>
            <a:r>
              <a:rPr lang="de-DE" altLang="en-US" dirty="0"/>
              <a:t> </a:t>
            </a:r>
            <a:r>
              <a:rPr lang="de-DE" altLang="en-US" dirty="0" err="1"/>
              <a:t>impuls</a:t>
            </a:r>
            <a:r>
              <a:rPr lang="de-DE" altLang="en-US" dirty="0"/>
              <a:t> </a:t>
            </a:r>
            <a:r>
              <a:rPr lang="de-DE" altLang="en-US" dirty="0" err="1"/>
              <a:t>experience</a:t>
            </a:r>
            <a:r>
              <a:rPr lang="de-DE" altLang="en-US" dirty="0"/>
              <a:t> </a:t>
            </a:r>
            <a:r>
              <a:rPr lang="de-DE" altLang="en-US" dirty="0" smtClean="0"/>
              <a:t>high </a:t>
            </a:r>
            <a:r>
              <a:rPr lang="de-DE" altLang="en-US" dirty="0" err="1" smtClean="0"/>
              <a:t>stopping</a:t>
            </a:r>
            <a:r>
              <a:rPr lang="de-DE" altLang="en-US" dirty="0" smtClean="0"/>
              <a:t> power</a:t>
            </a:r>
          </a:p>
          <a:p>
            <a:pPr marL="0" indent="0">
              <a:buNone/>
              <a:defRPr/>
            </a:pPr>
            <a:endParaRPr lang="de-DE" altLang="en-US" dirty="0" smtClean="0"/>
          </a:p>
          <a:p>
            <a:pPr>
              <a:defRPr/>
            </a:pPr>
            <a:r>
              <a:rPr lang="de-DE" altLang="en-US" dirty="0" smtClean="0"/>
              <a:t>D* </a:t>
            </a:r>
            <a:r>
              <a:rPr lang="de-DE" altLang="en-US" dirty="0" err="1" smtClean="0"/>
              <a:t>decays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produce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pions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low</a:t>
            </a:r>
            <a:r>
              <a:rPr lang="de-DE" altLang="en-US" dirty="0" smtClean="0"/>
              <a:t> transversal </a:t>
            </a:r>
            <a:r>
              <a:rPr lang="de-DE" altLang="en-US" dirty="0" err="1" smtClean="0"/>
              <a:t>momentum</a:t>
            </a:r>
            <a:endParaRPr lang="de-DE" altLang="en-US" dirty="0" smtClean="0"/>
          </a:p>
          <a:p>
            <a:pPr lvl="1">
              <a:defRPr/>
            </a:pPr>
            <a:r>
              <a:rPr lang="de-DE" altLang="en-US" dirty="0" smtClean="0"/>
              <a:t>Below 60 </a:t>
            </a:r>
            <a:r>
              <a:rPr lang="de-DE" altLang="en-US" dirty="0" err="1" smtClean="0"/>
              <a:t>MeV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majority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pions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attributed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decay</a:t>
            </a:r>
            <a:endParaRPr lang="de-DE" altLang="en-US" dirty="0" smtClean="0"/>
          </a:p>
          <a:p>
            <a:pPr marL="457200" lvl="1" indent="0">
              <a:buFontTx/>
              <a:buNone/>
              <a:defRPr/>
            </a:pPr>
            <a:endParaRPr lang="de-DE" altLang="en-US" dirty="0"/>
          </a:p>
        </p:txBody>
      </p:sp>
      <p:sp>
        <p:nvSpPr>
          <p:cNvPr id="512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512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C3E678AF-1468-4110-9DB7-33AB3E39080C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de-DE" altLang="en-US" sz="900" smtClean="0"/>
          </a:p>
        </p:txBody>
      </p:sp>
      <p:sp>
        <p:nvSpPr>
          <p:cNvPr id="5126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9CE04E15-46B5-4853-AD1E-F4079B680F30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81375"/>
            <a:ext cx="37750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441700"/>
            <a:ext cx="45243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Momentum Distribution of Slow Pions</a:t>
            </a:r>
            <a:endParaRPr lang="en-US" altLang="en-US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4108450" cy="48942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</a:t>
            </a:r>
            <a:r>
              <a:rPr lang="de-DE" baseline="-25000" dirty="0" smtClean="0"/>
              <a:t>t </a:t>
            </a:r>
            <a:r>
              <a:rPr lang="de-DE" dirty="0" smtClean="0"/>
              <a:t>&lt; 60 </a:t>
            </a:r>
            <a:r>
              <a:rPr lang="de-DE" dirty="0" err="1" smtClean="0"/>
              <a:t>MeV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insufficient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reach</a:t>
            </a:r>
            <a:r>
              <a:rPr lang="de-DE" dirty="0" smtClean="0"/>
              <a:t> all SVD </a:t>
            </a:r>
            <a:r>
              <a:rPr lang="de-DE" dirty="0" err="1" smtClean="0"/>
              <a:t>Layers</a:t>
            </a:r>
            <a:endParaRPr lang="de-DE" dirty="0" smtClean="0"/>
          </a:p>
          <a:p>
            <a:pPr marL="0" indent="0">
              <a:buFontTx/>
              <a:buNone/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PXD Hits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slow</a:t>
            </a:r>
            <a:r>
              <a:rPr lang="de-DE" dirty="0" smtClean="0"/>
              <a:t> </a:t>
            </a:r>
            <a:r>
              <a:rPr lang="de-DE" dirty="0" err="1" smtClean="0"/>
              <a:t>pions</a:t>
            </a:r>
            <a:r>
              <a:rPr lang="de-DE" dirty="0" smtClean="0"/>
              <a:t> will </a:t>
            </a:r>
            <a:r>
              <a:rPr lang="de-DE" dirty="0" err="1" smtClean="0"/>
              <a:t>get</a:t>
            </a:r>
            <a:r>
              <a:rPr lang="de-DE" dirty="0" smtClean="0"/>
              <a:t> lost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RoI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endParaRPr lang="de-DE" dirty="0" smtClean="0"/>
          </a:p>
          <a:p>
            <a:pPr marL="0" indent="0">
              <a:buFontTx/>
              <a:buNone/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/>
              <a:t>Recovery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endParaRPr lang="de-DE" dirty="0" smtClean="0"/>
          </a:p>
          <a:p>
            <a:pPr marL="0" indent="0">
              <a:buFontTx/>
              <a:buNone/>
              <a:defRPr/>
            </a:pPr>
            <a:endParaRPr lang="de-DE" dirty="0" smtClean="0"/>
          </a:p>
        </p:txBody>
      </p:sp>
      <p:sp>
        <p:nvSpPr>
          <p:cNvPr id="614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614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1D7A95DB-1985-447E-B95E-6A80986873D6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de-DE" altLang="en-US" sz="900" smtClean="0"/>
          </a:p>
        </p:txBody>
      </p:sp>
      <p:sp>
        <p:nvSpPr>
          <p:cNvPr id="6150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BACDAF24-6D94-4A31-B3DF-D6D6F5AF8F76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22" y="1131888"/>
            <a:ext cx="40322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96" y="2708920"/>
            <a:ext cx="1104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Charge of slow Pions with PXD</a:t>
            </a:r>
            <a:endParaRPr lang="en-US" altLang="en-US" smtClean="0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862012"/>
          </a:xfrm>
        </p:spPr>
        <p:txBody>
          <a:bodyPr/>
          <a:lstStyle/>
          <a:p>
            <a:r>
              <a:rPr lang="de-DE" altLang="en-US" smtClean="0"/>
              <a:t>Use charge deposit in PXD for different momenta tracks to separate pi from mip</a:t>
            </a:r>
            <a:endParaRPr lang="en-US" altLang="en-US" smtClean="0"/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717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12C3FD23-7E59-40F0-99B7-B1AF1F78111B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de-DE" altLang="en-US" sz="900" smtClean="0"/>
          </a:p>
        </p:txBody>
      </p:sp>
      <p:sp>
        <p:nvSpPr>
          <p:cNvPr id="7174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762FFF2-0C02-4A6A-905D-9FCB9AFDE440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76475"/>
            <a:ext cx="770413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feld 1"/>
          <p:cNvSpPr txBox="1">
            <a:spLocks noChangeArrowheads="1"/>
          </p:cNvSpPr>
          <p:nvPr/>
        </p:nvSpPr>
        <p:spPr bwMode="auto">
          <a:xfrm>
            <a:off x="647700" y="5940425"/>
            <a:ext cx="7704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800"/>
              <a:t>Charge deposit for different momentum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Algorithm for Recovery of slow pions </a:t>
            </a:r>
            <a:endParaRPr lang="en-US" altLang="en-US" smtClean="0"/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4179887" cy="5038725"/>
          </a:xfrm>
        </p:spPr>
        <p:txBody>
          <a:bodyPr/>
          <a:lstStyle/>
          <a:p>
            <a:pPr>
              <a:defRPr/>
            </a:pPr>
            <a:r>
              <a:rPr lang="de-DE" altLang="en-US" dirty="0" err="1" smtClean="0"/>
              <a:t>Usage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NeuroBayes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Algorithm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predict</a:t>
            </a:r>
            <a:r>
              <a:rPr lang="de-DE" altLang="en-US" dirty="0" smtClean="0"/>
              <a:t> Slow Pions </a:t>
            </a:r>
            <a:r>
              <a:rPr lang="de-DE" altLang="en-US" dirty="0" err="1" smtClean="0"/>
              <a:t>by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cluster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features</a:t>
            </a:r>
            <a:endParaRPr lang="de-DE" altLang="en-US" dirty="0" smtClean="0"/>
          </a:p>
          <a:p>
            <a:pPr marL="457200" lvl="1" indent="0">
              <a:buFontTx/>
              <a:buNone/>
              <a:defRPr/>
            </a:pPr>
            <a:endParaRPr lang="de-DE" altLang="en-US" dirty="0" smtClean="0"/>
          </a:p>
          <a:p>
            <a:pPr marL="457200" lvl="1" indent="0">
              <a:buFontTx/>
              <a:buNone/>
              <a:defRPr/>
            </a:pPr>
            <a:endParaRPr lang="de-DE" altLang="en-US" dirty="0" smtClean="0"/>
          </a:p>
          <a:p>
            <a:pPr>
              <a:defRPr/>
            </a:pPr>
            <a:r>
              <a:rPr lang="de-DE" altLang="en-US" dirty="0" smtClean="0"/>
              <a:t>Training</a:t>
            </a:r>
          </a:p>
          <a:p>
            <a:pPr lvl="1">
              <a:defRPr/>
            </a:pPr>
            <a:r>
              <a:rPr lang="de-DE" altLang="en-US" dirty="0" err="1" smtClean="0"/>
              <a:t>Usage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Simulated</a:t>
            </a:r>
            <a:r>
              <a:rPr lang="de-DE" altLang="en-US" dirty="0" smtClean="0"/>
              <a:t> Clusters</a:t>
            </a:r>
          </a:p>
          <a:p>
            <a:pPr lvl="1">
              <a:defRPr/>
            </a:pPr>
            <a:r>
              <a:rPr lang="de-DE" altLang="en-US" dirty="0" err="1" smtClean="0"/>
              <a:t>Conducted</a:t>
            </a:r>
            <a:r>
              <a:rPr lang="de-DE" altLang="en-US" dirty="0" smtClean="0"/>
              <a:t> Offline</a:t>
            </a:r>
          </a:p>
          <a:p>
            <a:pPr lvl="1">
              <a:defRPr/>
            </a:pPr>
            <a:endParaRPr lang="de-DE" altLang="en-US" dirty="0" smtClean="0"/>
          </a:p>
          <a:p>
            <a:pPr>
              <a:defRPr/>
            </a:pPr>
            <a:r>
              <a:rPr lang="de-DE" altLang="en-US" dirty="0" err="1" smtClean="0"/>
              <a:t>Prediction</a:t>
            </a:r>
            <a:endParaRPr lang="de-DE" altLang="en-US" dirty="0" smtClean="0"/>
          </a:p>
          <a:p>
            <a:pPr lvl="1">
              <a:defRPr/>
            </a:pPr>
            <a:r>
              <a:rPr lang="de-DE" altLang="en-US" dirty="0" err="1" smtClean="0"/>
              <a:t>Usage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Detector</a:t>
            </a:r>
            <a:r>
              <a:rPr lang="de-DE" altLang="en-US" dirty="0" smtClean="0"/>
              <a:t> Data</a:t>
            </a:r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10A0CC13-3174-4A30-8ADE-DE59DDD5BB0C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de-DE" altLang="en-US" sz="900" smtClean="0"/>
          </a:p>
        </p:txBody>
      </p:sp>
      <p:sp>
        <p:nvSpPr>
          <p:cNvPr id="9222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597AD049-BDEC-4F5F-AC0B-563DE6F25C9C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32385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Cluster Data used for Recovery</a:t>
            </a:r>
            <a:endParaRPr lang="en-US" altLang="en-US" smtClean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3748087" cy="4391025"/>
          </a:xfrm>
        </p:spPr>
        <p:txBody>
          <a:bodyPr/>
          <a:lstStyle/>
          <a:p>
            <a:r>
              <a:rPr lang="de-DE" altLang="en-US" smtClean="0"/>
              <a:t>Charge deposition of Clusters can be supplemented by additional Information</a:t>
            </a:r>
          </a:p>
          <a:p>
            <a:pPr lvl="1"/>
            <a:r>
              <a:rPr lang="de-DE" altLang="en-US" smtClean="0"/>
              <a:t>Additional information about the charge in a cluster</a:t>
            </a:r>
          </a:p>
          <a:p>
            <a:pPr lvl="1"/>
            <a:r>
              <a:rPr lang="de-DE" altLang="en-US" smtClean="0"/>
              <a:t>Spreading of clusters in the PXD</a:t>
            </a:r>
          </a:p>
          <a:p>
            <a:pPr lvl="1"/>
            <a:r>
              <a:rPr lang="de-DE" altLang="en-US" smtClean="0"/>
              <a:t>Features have different impacts on the result</a:t>
            </a:r>
          </a:p>
          <a:p>
            <a:pPr lvl="1"/>
            <a:endParaRPr lang="en-US" altLang="en-US" smtClean="0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A102376E-1A89-40BD-B66B-3A72CEAE0D6D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de-DE" altLang="en-US" sz="900" smtClean="0"/>
          </a:p>
        </p:txBody>
      </p:sp>
      <p:sp>
        <p:nvSpPr>
          <p:cNvPr id="8198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B1F755CC-46D1-4DF7-8D51-A2383664F0CA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787900" y="1196975"/>
          <a:ext cx="3887788" cy="448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894"/>
                <a:gridCol w="1943894"/>
              </a:tblGrid>
              <a:tr h="365702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Cluster Feature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Importance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Total Charge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1st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</a:tr>
              <a:tr h="64000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Standard Deviation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8th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</a:tr>
              <a:tr h="64000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Maximum Pixel</a:t>
                      </a:r>
                      <a:r>
                        <a:rPr lang="de-DE" sz="1800" baseline="0" dirty="0" smtClean="0"/>
                        <a:t> Charge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5th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</a:tr>
              <a:tr h="64000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Minimum Pixel</a:t>
                      </a:r>
                      <a:r>
                        <a:rPr lang="de-DE" sz="1800" baseline="0" dirty="0" smtClean="0"/>
                        <a:t> Charge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3rd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Length</a:t>
                      </a:r>
                      <a:r>
                        <a:rPr lang="de-DE" sz="1800" dirty="0" smtClean="0"/>
                        <a:t> in Z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4th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Length</a:t>
                      </a:r>
                      <a:r>
                        <a:rPr lang="de-DE" sz="1800" dirty="0" smtClean="0"/>
                        <a:t> in Phi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6th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Total </a:t>
                      </a:r>
                      <a:r>
                        <a:rPr lang="de-DE" sz="1800" dirty="0" err="1" smtClean="0"/>
                        <a:t>Length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2nd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Number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of</a:t>
                      </a:r>
                      <a:r>
                        <a:rPr lang="de-DE" sz="1800" dirty="0" smtClean="0"/>
                        <a:t> Pixels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9th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PXD Layer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7th</a:t>
                      </a:r>
                      <a:endParaRPr lang="en-US" sz="1800" dirty="0"/>
                    </a:p>
                  </a:txBody>
                  <a:tcPr marL="91417" marR="91417" marT="45699" marB="4569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Sample used for NeuroBayes Training</a:t>
            </a:r>
            <a:endParaRPr lang="en-US" altLang="en-US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1366837"/>
          </a:xfrm>
        </p:spPr>
        <p:txBody>
          <a:bodyPr/>
          <a:lstStyle/>
          <a:p>
            <a:r>
              <a:rPr lang="de-DE" altLang="en-US" smtClean="0"/>
              <a:t>The Pion Sample covers the transversal impuls of pions not reaching the outer Layers </a:t>
            </a:r>
          </a:p>
          <a:p>
            <a:r>
              <a:rPr lang="de-DE" altLang="en-US" smtClean="0"/>
              <a:t>Background includes QED, Touschek and Coulomb</a:t>
            </a:r>
            <a:endParaRPr lang="en-US" altLang="en-US" smtClean="0"/>
          </a:p>
        </p:txBody>
      </p:sp>
      <p:sp>
        <p:nvSpPr>
          <p:cNvPr id="1024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1024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62EEBE7C-74AB-4D6E-AD9B-1A1F2D221FE0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de-DE" altLang="en-US" sz="900" smtClean="0"/>
          </a:p>
        </p:txBody>
      </p:sp>
      <p:sp>
        <p:nvSpPr>
          <p:cNvPr id="10246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FF54F16F-8B81-4908-83D0-497E99B29815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36825"/>
            <a:ext cx="4681538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NeuroBayes Performance</a:t>
            </a:r>
            <a:endParaRPr lang="en-US" altLang="en-US" smtClean="0"/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935037"/>
          </a:xfrm>
        </p:spPr>
        <p:txBody>
          <a:bodyPr/>
          <a:lstStyle/>
          <a:p>
            <a:r>
              <a:rPr lang="de-DE" altLang="en-US" smtClean="0"/>
              <a:t>NeuroBayes achieves good Signal Efficiency and Background Rejection Ratios for pions with P</a:t>
            </a:r>
            <a:r>
              <a:rPr lang="de-DE" altLang="en-US" baseline="-25000" smtClean="0"/>
              <a:t>t </a:t>
            </a:r>
            <a:r>
              <a:rPr lang="de-DE" altLang="en-US" smtClean="0"/>
              <a:t>&lt; 65 MeV</a:t>
            </a:r>
            <a:endParaRPr lang="en-US" altLang="en-US" smtClean="0"/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1126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0AC94112-D0B7-4DCE-9FE5-7E1069B7935A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de-DE" altLang="en-US" sz="900" smtClean="0"/>
          </a:p>
        </p:txBody>
      </p:sp>
      <p:sp>
        <p:nvSpPr>
          <p:cNvPr id="11270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0EA5CC57-55D2-4372-8682-14D00F630B15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36957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09825"/>
            <a:ext cx="399573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Using the NeuroBayes at the PXD</a:t>
            </a:r>
            <a:endParaRPr lang="en-US" altLang="en-US" smtClean="0"/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1366837"/>
          </a:xfrm>
        </p:spPr>
        <p:txBody>
          <a:bodyPr/>
          <a:lstStyle/>
          <a:p>
            <a:r>
              <a:rPr lang="de-DE" altLang="en-US" smtClean="0"/>
              <a:t>Algortihm needs to handle the data rates</a:t>
            </a:r>
          </a:p>
          <a:p>
            <a:pPr lvl="1"/>
            <a:r>
              <a:rPr lang="de-DE" altLang="en-US" smtClean="0"/>
              <a:t>Usage of FPGAs with guaranteed Throughput</a:t>
            </a:r>
          </a:p>
          <a:p>
            <a:r>
              <a:rPr lang="de-DE" altLang="en-US" smtClean="0"/>
              <a:t>Needs to be placed close to the readout of PXD</a:t>
            </a:r>
          </a:p>
          <a:p>
            <a:pPr lvl="1"/>
            <a:r>
              <a:rPr lang="de-DE" altLang="en-US" smtClean="0"/>
              <a:t>FPGAs of DHH has free resources</a:t>
            </a:r>
          </a:p>
        </p:txBody>
      </p:sp>
      <p:sp>
        <p:nvSpPr>
          <p:cNvPr id="1229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en-US" sz="900" smtClean="0"/>
              <a:t>Online-Cluster-Analyse</a:t>
            </a:r>
            <a:endParaRPr lang="en-US" altLang="en-US" sz="900" smtClean="0"/>
          </a:p>
        </p:txBody>
      </p:sp>
      <p:sp>
        <p:nvSpPr>
          <p:cNvPr id="1229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52958C0A-BE00-4B92-8836-41809EA277B7}" type="slidenum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de-DE" altLang="en-US" sz="900" smtClean="0"/>
          </a:p>
        </p:txBody>
      </p:sp>
      <p:sp>
        <p:nvSpPr>
          <p:cNvPr id="12294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0BBEE099-74E8-41C1-80B6-F7E075EB58AF}" type="datetime1">
              <a:rPr lang="de-DE" altLang="en-US" sz="900" smtClean="0"/>
              <a:pPr eaLnBrk="1" hangingPunct="1">
                <a:spcBef>
                  <a:spcPct val="0"/>
                </a:spcBef>
                <a:buSzTx/>
                <a:buFontTx/>
                <a:buNone/>
              </a:pPr>
              <a:t>02.10.2014</a:t>
            </a:fld>
            <a:endParaRPr lang="de-DE" altLang="en-US" sz="900" smtClean="0"/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09888"/>
            <a:ext cx="539908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3348038" y="4797425"/>
            <a:ext cx="1008062" cy="1060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Bildschirmpräsentation (4:3)</PresentationFormat>
  <Paragraphs>226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Arial</vt:lpstr>
      <vt:lpstr>Standarddesign</vt:lpstr>
      <vt:lpstr>Online-Cluster-Analysis on FPGAs for recovery of slow pions</vt:lpstr>
      <vt:lpstr>D* Decay in VXD</vt:lpstr>
      <vt:lpstr>Momentum Distribution of Slow Pions</vt:lpstr>
      <vt:lpstr>Charge of slow Pions with PXD</vt:lpstr>
      <vt:lpstr>Algorithm for Recovery of slow pions </vt:lpstr>
      <vt:lpstr>Cluster Data used for Recovery</vt:lpstr>
      <vt:lpstr>Sample used for NeuroBayes Training</vt:lpstr>
      <vt:lpstr>NeuroBayes Performance</vt:lpstr>
      <vt:lpstr>Using the NeuroBayes at the PXD</vt:lpstr>
      <vt:lpstr>Challenges for the Implementation on FPGA</vt:lpstr>
      <vt:lpstr>Cluster Processing Pipeline</vt:lpstr>
      <vt:lpstr>Overview of NeuroBayes on FPGA</vt:lpstr>
      <vt:lpstr>Conversion to Fixpoint</vt:lpstr>
      <vt:lpstr>Evaluation of Fixpoint Implementation</vt:lpstr>
      <vt:lpstr>Evaluation of Performance</vt:lpstr>
      <vt:lpstr>Ressource Consumption</vt:lpstr>
      <vt:lpstr>Simulation</vt:lpstr>
      <vt:lpstr>Summary</vt:lpstr>
      <vt:lpstr>PowerPoint-Präsentation</vt:lpstr>
    </vt:vector>
  </TitlesOfParts>
  <Company>DER PUNKT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Baehr, Steffen (ITIV)</dc:creator>
  <cp:lastModifiedBy>Steffen.Baehr</cp:lastModifiedBy>
  <cp:revision>355</cp:revision>
  <dcterms:created xsi:type="dcterms:W3CDTF">2007-09-10T08:37:03Z</dcterms:created>
  <dcterms:modified xsi:type="dcterms:W3CDTF">2014-10-02T07:35:44Z</dcterms:modified>
</cp:coreProperties>
</file>